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p:sldMasterIdLst>
    <p:sldMasterId id="2147483648" r:id="rId4"/>
  </p:sldMasterIdLst>
  <p:notesMasterIdLst>
    <p:notesMasterId r:id="rId52"/>
  </p:notesMasterIdLst>
  <p:handoutMasterIdLst>
    <p:handoutMasterId r:id="rId53"/>
  </p:handoutMasterIdLst>
  <p:sldIdLst>
    <p:sldId id="1053" r:id="rId5"/>
    <p:sldId id="1156" r:id="rId6"/>
    <p:sldId id="1473" r:id="rId7"/>
    <p:sldId id="1141" r:id="rId8"/>
    <p:sldId id="1474" r:id="rId9"/>
    <p:sldId id="2076137794" r:id="rId10"/>
    <p:sldId id="303" r:id="rId11"/>
    <p:sldId id="2076137954" r:id="rId12"/>
    <p:sldId id="1517" r:id="rId13"/>
    <p:sldId id="1518" r:id="rId14"/>
    <p:sldId id="1144" r:id="rId15"/>
    <p:sldId id="354" r:id="rId16"/>
    <p:sldId id="1476" r:id="rId17"/>
    <p:sldId id="1477" r:id="rId18"/>
    <p:sldId id="301" r:id="rId19"/>
    <p:sldId id="315" r:id="rId20"/>
    <p:sldId id="316" r:id="rId21"/>
    <p:sldId id="1484" r:id="rId22"/>
    <p:sldId id="2076137755" r:id="rId23"/>
    <p:sldId id="1140" r:id="rId24"/>
    <p:sldId id="650" r:id="rId25"/>
    <p:sldId id="2076137785" r:id="rId26"/>
    <p:sldId id="2076137970" r:id="rId27"/>
    <p:sldId id="2076137822" r:id="rId28"/>
    <p:sldId id="2076137971" r:id="rId29"/>
    <p:sldId id="2076137783" r:id="rId30"/>
    <p:sldId id="2076137968" r:id="rId31"/>
    <p:sldId id="2076137786" r:id="rId32"/>
    <p:sldId id="2076137787" r:id="rId33"/>
    <p:sldId id="2076137978" r:id="rId34"/>
    <p:sldId id="2076137829" r:id="rId35"/>
    <p:sldId id="2076137979" r:id="rId36"/>
    <p:sldId id="2076137874" r:id="rId37"/>
    <p:sldId id="1559" r:id="rId38"/>
    <p:sldId id="903" r:id="rId39"/>
    <p:sldId id="902" r:id="rId40"/>
    <p:sldId id="900" r:id="rId41"/>
    <p:sldId id="894" r:id="rId42"/>
    <p:sldId id="898" r:id="rId43"/>
    <p:sldId id="2058" r:id="rId44"/>
    <p:sldId id="1722" r:id="rId45"/>
    <p:sldId id="1763" r:id="rId46"/>
    <p:sldId id="3454" r:id="rId47"/>
    <p:sldId id="2076137767" r:id="rId48"/>
    <p:sldId id="2076137988" r:id="rId49"/>
    <p:sldId id="1139" r:id="rId50"/>
    <p:sldId id="982" r:id="rId51"/>
  </p:sldIdLst>
  <p:sldSz cx="9144000" cy="5143500" type="screen16x9"/>
  <p:notesSz cx="6858000" cy="9144000"/>
  <p:embeddedFontLst>
    <p:embeddedFont>
      <p:font typeface="Avenir Next LT Pro" panose="020B0504020202020204" pitchFamily="34" charset="0"/>
      <p:regular r:id="rId54"/>
      <p:bold r:id="rId55"/>
      <p:italic r:id="rId56"/>
      <p:boldItalic r:id="rId57"/>
    </p:embeddedFont>
    <p:embeddedFont>
      <p:font typeface="Nunito Sans" pitchFamily="2" charset="0"/>
      <p:regular r:id="rId58"/>
      <p:bold r:id="rId59"/>
      <p:italic r:id="rId60"/>
      <p:boldItalic r:id="rId61"/>
    </p:embeddedFont>
    <p:embeddedFont>
      <p:font typeface="Nunito Sans" pitchFamily="2" charset="0"/>
      <p:regular r:id="rId58"/>
      <p:bold r:id="rId59"/>
      <p:italic r:id="rId60"/>
      <p:boldItalic r:id="rId6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D6E8"/>
    <a:srgbClr val="000000"/>
    <a:srgbClr val="40D1F5"/>
    <a:srgbClr val="3E5AA8"/>
    <a:srgbClr val="D75733"/>
    <a:srgbClr val="F5835D"/>
    <a:srgbClr val="84B8DA"/>
    <a:srgbClr val="FFFFFF"/>
    <a:srgbClr val="9C4877"/>
    <a:srgbClr val="2B8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C17FDC-59DC-3D1C-BE31-1A2231D9BE74}" v="14" dt="2025-02-17T10:30:19.723"/>
    <p1510:client id="{92111441-E6A3-35C8-9FD3-1437AA9F991C}" v="6" dt="2025-02-17T13:59:54.305"/>
    <p1510:client id="{BD37767A-E716-46AA-9251-4B2D80788D35}" v="7" dt="2025-02-17T13:58:08.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462" y="102"/>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font" Target="fonts/font2.fntdata"/><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font" Target="fonts/font5.fntdata"/><Relationship Id="rId66" Type="http://schemas.microsoft.com/office/2015/10/relationships/revisionInfo" Target="revisionInfo.xml"/><Relationship Id="rId5" Type="http://schemas.openxmlformats.org/officeDocument/2006/relationships/slide" Target="slides/slide1.xml"/><Relationship Id="rId61" Type="http://schemas.openxmlformats.org/officeDocument/2006/relationships/font" Target="fonts/font8.fntdata"/><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font" Target="fonts/font3.fntdata"/><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font" Target="fonts/font6.fntdata"/><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font" Target="fonts/font1.fntdata"/><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font" Target="fonts/font4.fntdata"/><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60" Type="http://schemas.openxmlformats.org/officeDocument/2006/relationships/font" Target="fonts/font7.fntdata"/><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58AE68-B2C4-407B-A853-67ABA7BBDB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A2F355C-8E16-4484-8D33-9BD23C2FD2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FE0485-080A-4727-9301-4C8F7C1A81A4}" type="datetimeFigureOut">
              <a:rPr lang="en-GB" smtClean="0"/>
              <a:t>17/02/2025</a:t>
            </a:fld>
            <a:endParaRPr lang="en-GB"/>
          </a:p>
        </p:txBody>
      </p:sp>
      <p:sp>
        <p:nvSpPr>
          <p:cNvPr id="4" name="Footer Placeholder 3">
            <a:extLst>
              <a:ext uri="{FF2B5EF4-FFF2-40B4-BE49-F238E27FC236}">
                <a16:creationId xmlns:a16="http://schemas.microsoft.com/office/drawing/2014/main" id="{CE12E68C-3A87-4053-9F42-3E9448407B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0181A81-4B97-4D4A-9BBA-92EDE09D3E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89CC6B-C00A-48E6-B507-224DD12FC6A4}" type="slidenum">
              <a:rPr lang="en-GB" smtClean="0"/>
              <a:t>‹#›</a:t>
            </a:fld>
            <a:endParaRPr lang="en-GB"/>
          </a:p>
        </p:txBody>
      </p:sp>
    </p:spTree>
    <p:extLst>
      <p:ext uri="{BB962C8B-B14F-4D97-AF65-F5344CB8AC3E}">
        <p14:creationId xmlns:p14="http://schemas.microsoft.com/office/powerpoint/2010/main" val="411403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C7C86-2D66-4C55-8F99-E153512351BA}" type="datetimeFigureOut">
              <a:rPr lang="en-GB" smtClean="0"/>
              <a:t>17/02/2025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17</a:t>
            </a:fld>
            <a:endParaRPr lang="en-GB"/>
          </a:p>
        </p:txBody>
      </p:sp>
    </p:spTree>
    <p:extLst>
      <p:ext uri="{BB962C8B-B14F-4D97-AF65-F5344CB8AC3E}">
        <p14:creationId xmlns:p14="http://schemas.microsoft.com/office/powerpoint/2010/main" val="2807394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18</a:t>
            </a:fld>
            <a:endParaRPr lang="en-GB"/>
          </a:p>
        </p:txBody>
      </p:sp>
    </p:spTree>
    <p:extLst>
      <p:ext uri="{BB962C8B-B14F-4D97-AF65-F5344CB8AC3E}">
        <p14:creationId xmlns:p14="http://schemas.microsoft.com/office/powerpoint/2010/main" val="232691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B9A49-C70F-EA87-3C6F-3EB873735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1FDF99-747B-5330-0E01-11BBCAD9AD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F51A34-BCC5-6177-6B05-CC14CD77CE0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47CE2AA-C453-310E-C6A6-7DD8B3D0B128}"/>
              </a:ext>
            </a:extLst>
          </p:cNvPr>
          <p:cNvSpPr>
            <a:spLocks noGrp="1"/>
          </p:cNvSpPr>
          <p:nvPr>
            <p:ph type="sldNum" sz="quarter" idx="5"/>
          </p:nvPr>
        </p:nvSpPr>
        <p:spPr/>
        <p:txBody>
          <a:bodyPr/>
          <a:lstStyle/>
          <a:p>
            <a:fld id="{2A2357B9-A31F-4FC7-A38A-70DF36F645F3}" type="slidenum">
              <a:rPr lang="en-GB" smtClean="0"/>
              <a:t>36</a:t>
            </a:fld>
            <a:endParaRPr lang="en-GB"/>
          </a:p>
        </p:txBody>
      </p:sp>
    </p:spTree>
    <p:extLst>
      <p:ext uri="{BB962C8B-B14F-4D97-AF65-F5344CB8AC3E}">
        <p14:creationId xmlns:p14="http://schemas.microsoft.com/office/powerpoint/2010/main" val="3402228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latin typeface="+mj-lt"/>
              </a:defRPr>
            </a:lvl1p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b="1">
                <a:solidFill>
                  <a:srgbClr val="B1D6E8"/>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pic>
        <p:nvPicPr>
          <p:cNvPr id="6" name="Picture 5">
            <a:extLst>
              <a:ext uri="{FF2B5EF4-FFF2-40B4-BE49-F238E27FC236}">
                <a16:creationId xmlns:a16="http://schemas.microsoft.com/office/drawing/2014/main" id="{4DD740E7-5DD5-F9E8-309A-E335A2456B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5217" y="495035"/>
            <a:ext cx="3130547" cy="492539"/>
          </a:xfrm>
          <a:prstGeom prst="rect">
            <a:avLst/>
          </a:prstGeom>
        </p:spPr>
      </p:pic>
    </p:spTree>
    <p:extLst>
      <p:ext uri="{BB962C8B-B14F-4D97-AF65-F5344CB8AC3E}">
        <p14:creationId xmlns:p14="http://schemas.microsoft.com/office/powerpoint/2010/main" val="313039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
        <p:nvSpPr>
          <p:cNvPr id="3" name="Content Placeholder 2"/>
          <p:cNvSpPr>
            <a:spLocks noGrp="1"/>
          </p:cNvSpPr>
          <p:nvPr>
            <p:ph idx="1"/>
          </p:nvPr>
        </p:nvSpPr>
        <p:spPr/>
        <p:txBody>
          <a:bodyPr/>
          <a:lstStyle>
            <a:lvl1pPr>
              <a:defRPr>
                <a:solidFill>
                  <a:srgbClr val="000000"/>
                </a:solidFill>
                <a:latin typeface="+mj-lt"/>
              </a:defRPr>
            </a:lvl1pPr>
            <a:lvl2pPr>
              <a:defRPr>
                <a:solidFill>
                  <a:srgbClr val="000000"/>
                </a:solidFill>
                <a:latin typeface="+mj-lt"/>
              </a:defRPr>
            </a:lvl2pPr>
            <a:lvl3pPr>
              <a:defRPr>
                <a:solidFill>
                  <a:srgbClr val="000000"/>
                </a:solidFill>
                <a:latin typeface="+mj-lt"/>
              </a:defRPr>
            </a:lvl3pPr>
            <a:lvl4pPr>
              <a:defRPr>
                <a:solidFill>
                  <a:srgbClr val="000000"/>
                </a:solidFill>
                <a:latin typeface="+mj-lt"/>
              </a:defRPr>
            </a:lvl4pPr>
            <a:lvl5pPr>
              <a:defRPr>
                <a:solidFill>
                  <a:srgbClr val="000000"/>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atin typeface="+mj-lt"/>
              </a:defRPr>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lvl1pPr>
              <a:defRPr>
                <a:latin typeface="+mj-lt"/>
              </a:defRPr>
            </a:lvl1pPr>
          </a:lstStyle>
          <a:p>
            <a:r>
              <a:rPr lang="en-US"/>
              <a:t>Click to edit Master title style</a:t>
            </a:r>
            <a:endParaRPr lang="en-GB"/>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atin typeface="+mj-lt"/>
              </a:defRPr>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solidFill>
                  <a:srgbClr val="000000"/>
                </a:solidFill>
                <a:latin typeface="+mj-lt"/>
              </a:defRPr>
            </a:lvl1pPr>
            <a:lvl2pPr>
              <a:defRPr sz="2800">
                <a:solidFill>
                  <a:srgbClr val="000000"/>
                </a:solidFill>
                <a:latin typeface="+mj-lt"/>
              </a:defRPr>
            </a:lvl2pPr>
            <a:lvl3pPr>
              <a:defRPr sz="2400">
                <a:solidFill>
                  <a:srgbClr val="000000"/>
                </a:solidFill>
                <a:latin typeface="+mj-lt"/>
              </a:defRPr>
            </a:lvl3pPr>
            <a:lvl4pPr>
              <a:defRPr sz="2000">
                <a:solidFill>
                  <a:srgbClr val="000000"/>
                </a:solidFill>
                <a:latin typeface="+mj-lt"/>
              </a:defRPr>
            </a:lvl4pPr>
            <a:lvl5pPr>
              <a:defRPr sz="2000">
                <a:solidFill>
                  <a:srgbClr val="000000"/>
                </a:solidFill>
                <a:latin typeface="+mj-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000000"/>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mj-lt"/>
              </a:defRPr>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solidFill>
                  <a:srgbClr val="000000"/>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venir Next LT Pro" panose="020B05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venir Next LT Pro" panose="020B05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venir Next LT Pro" panose="020B05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xoserve.com/change/change-packs/?searc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xoserve.com/calendar/dsc-delivery-sub-group-24-february-202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2.xml.rels><?xml version="1.0" encoding="UTF-8" standalone="yes"?>
<Relationships xmlns="http://schemas.openxmlformats.org/package/2006/relationships"><Relationship Id="rId3" Type="http://schemas.openxmlformats.org/officeDocument/2006/relationships/hyperlink" Target="mailto:ddp@xoserve.co.uk" TargetMode="Externa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33.xml.rels><?xml version="1.0" encoding="UTF-8" standalone="yes"?>
<Relationships xmlns="http://schemas.openxmlformats.org/package/2006/relationships"><Relationship Id="rId3" Type="http://schemas.openxmlformats.org/officeDocument/2006/relationships/hyperlink" Target="mailto:ddp@xoserve.co.uk" TargetMode="External"/><Relationship Id="rId2" Type="http://schemas.openxmlformats.org/officeDocument/2006/relationships/hyperlink" Target="https://www.xoserve.com/help-and-support/raise-a-new-support-request/nature-of-technical-query?st=support-request-form&amp;system-type=data-discovery-platform-ddp&amp;system-issue-type=ddp-technical"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8" Type="http://schemas.openxmlformats.org/officeDocument/2006/relationships/hyperlink" Target="https://www.xoserve.com/change/customer-change-register/xrn-5616-csep-annual-quantity-capacity-management/" TargetMode="External"/><Relationship Id="rId3" Type="http://schemas.openxmlformats.org/officeDocument/2006/relationships/hyperlink" Target="https://www.xoserve.com/change/customer-change-register/xrn-5614-improving-igt-smp-new-connection-process-to-support-accurate-and-timely-supplier-registrations/" TargetMode="External"/><Relationship Id="rId7" Type="http://schemas.openxmlformats.org/officeDocument/2006/relationships/hyperlink" Target="https://www.xoserve.com/change/customer-change-register/xrn-5702-update-to-assess-the-replacement-of-facsimile-as-a-form-of-communica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xoserve.com/change/customer-change-register/xrn-5851-modification-0868-change-to-the-current-allocation-of-unidentified-gas-statement-frequency-and-scope/" TargetMode="External"/><Relationship Id="rId5" Type="http://schemas.openxmlformats.org/officeDocument/2006/relationships/hyperlink" Target="https://www.xoserve.com/change/customer-change-register/xrn-5846-new-allowable-value-m-thermal-mass-for-meter-type-code-h100/" TargetMode="External"/><Relationship Id="rId4" Type="http://schemas.openxmlformats.org/officeDocument/2006/relationships/hyperlink" Target="https://www.xoserve.com/change/customer-change-register/xrn-5784-modification-0862-amendments-to-the-current-unidentified-gas-reconciliation-period-arrangements/"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xoserve.com/change/change-proposals/xrn-5473-meter-asset-detail-proactive-monitoring-service/" TargetMode="External"/><Relationship Id="rId7" Type="http://schemas.openxmlformats.org/officeDocument/2006/relationships/hyperlink" Target="https://www.xoserve.com/change/customer-change-register/xrn5810-theft-of-gas-tog-dn-calculation-tool/" TargetMode="External"/><Relationship Id="rId2" Type="http://schemas.openxmlformats.org/officeDocument/2006/relationships/hyperlink" Target="https://www.xoserve.com/change/change-proposals/xrn-5546-resolution-of-address-interactions-between-dcc-and-cdsp/" TargetMode="External"/><Relationship Id="rId1" Type="http://schemas.openxmlformats.org/officeDocument/2006/relationships/slideLayout" Target="../slideLayouts/slideLayout2.xml"/><Relationship Id="rId6" Type="http://schemas.openxmlformats.org/officeDocument/2006/relationships/hyperlink" Target="https://www.xoserve.com/change/customer-change-register/xrn-5808-providing-notification-to-dns-and-igts-for-capacity-and-nomination-referrals-awaiting-action/" TargetMode="External"/><Relationship Id="rId5" Type="http://schemas.openxmlformats.org/officeDocument/2006/relationships/hyperlink" Target="https://www.xoserve.com/change/customer-change-register/xrn5806-cdsp-solution-to-enable-exit-of-application-of-user-premises-termination-notice-uptn/" TargetMode="External"/><Relationship Id="rId4" Type="http://schemas.openxmlformats.org/officeDocument/2006/relationships/hyperlink" Target="https://www.xoserve.com/change/change-proposals/xrn-5569-contact-data-provision-for-igt-customer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xoserve.com/change/change-proposals/xrn-5471-services-to-release-data-to-unc-parties/" TargetMode="External"/><Relationship Id="rId2" Type="http://schemas.openxmlformats.org/officeDocument/2006/relationships/hyperlink" Target="https://www.xoserve.com/change/customer-change-register/xrn-5616-csep-annual-quantity-capacity-management/" TargetMode="External"/><Relationship Id="rId1" Type="http://schemas.openxmlformats.org/officeDocument/2006/relationships/slideLayout" Target="../slideLayouts/slideLayout2.xml"/><Relationship Id="rId4" Type="http://schemas.openxmlformats.org/officeDocument/2006/relationships/hyperlink" Target="https://www.xoserve.com/change/customer-change-register/xrn-5701-establishing-the-independent-shrinkage-charge-and-the-independent-shrinkage-expert-modification-0843-igt-165/"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umbraco.xoserve.com/media/brgbe2x5/chmc-post-meeting-brief-12-february-2025.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s://recportal.co.uk/group/guest/-/a-process-in-the-code-that-requires-the-supplier/shipper-to-validate-and-enrich-the-data-from-the-mem-prior-to-this-being-updated-in-cdsp?p_l_back_url=%2Fsearch%3Fp_l_back_url%3D%252Fsearch%253Fp_l_back_url%253D%25252Fsearch%25253Fp_l_back_url%25253D%2525252Fsearch%2525253Fp_l_back_url%2525253D%252525252Fsearch%252525253Fp_l_back_url%252525253D%25252525252Fsearch%25252525253Fp_l_back_url%25252525253D%2525252525252Fsearch%2525252525253Fq%2525252525253Dr0056%252525252526q%25252525253DI0173%2525252526q%252525253Di0174%25252526q%2525253DI0175%252526q%25253Di0176%2526q%253Di0195%26q%3Di0196" TargetMode="External"/><Relationship Id="rId3" Type="http://schemas.openxmlformats.org/officeDocument/2006/relationships/hyperlink" Target="https://recportal.co.uk/group/guest/-/improvements-to-css-business-process-logic?p_l_back_url=%2Fsearch%3Fp_l_back_url%3D%252Fsearch%253Fp_l_back_url%253D%25252Fsearch%25253Fp_l_back_url%25253D%2525252Fsearch%2525253Fp_l_back_url%2525253D%252525252Fsearch%252525253Fp_l_back_url%252525253D%25252525252Fsearch%25252525253Fp_l_back_url%25252525253D%2525252525252Fsearch%2525252525253Fq%2525252525253DI0196%252525252526q%25252525253DR0096%2525252526q%252525253DR0099%25252526q%2525253DI0196%252526q%25253DI0218%2526q%253DI0196%26q%3Dr0178" TargetMode="External"/><Relationship Id="rId7" Type="http://schemas.openxmlformats.org/officeDocument/2006/relationships/hyperlink" Target="https://recportal.co.uk/group/guest/-/requiring-the-supplier/shipper-to-validate-and-enrich-the-data-from-the-mem-prior-to-updating-this-in-cdsp?p_l_back_url=%2Fsearch%3Fp_l_back_url%3D%252Fsearch%253Fp_l_back_url%253D%25252Fsearch%25253Fp_l_back_url%25253D%2525252Fsearch%2525253Fp_l_back_url%2525253D%252525252Fsearch%252525253Fp_l_back_url%252525253D%25252525252Fsearch%25252525253Fq%25252525253DI0196%2525252526q%252525253DR0096%25252526q%2525253DR0099%252526q%25253DI0196%2526q%253DI0218%26q%3DI0196" TargetMode="External"/><Relationship Id="rId2" Type="http://schemas.openxmlformats.org/officeDocument/2006/relationships/hyperlink" Target="https://recportal.co.uk/group/guest/-/stranded-rmps-in-defunct-suppliers?p_l_back_url=%2Fsearch%3Fp_l_back_url%3D%252Fsearch%253Fp_l_back_url%253D%25252Fsearch%25253Fp_l_back_url%25253D%2525252Fsearch%2525253Fq%2525253Dr0080%252526q%25253Dr0092%2526q%253DR0092%26q%3Di0219" TargetMode="External"/><Relationship Id="rId1" Type="http://schemas.openxmlformats.org/officeDocument/2006/relationships/slideLayout" Target="../slideLayouts/slideLayout4.xml"/><Relationship Id="rId6" Type="http://schemas.openxmlformats.org/officeDocument/2006/relationships/hyperlink" Target="https://recportal.co.uk/group/guest/-/meter-commissioning-process-review-to-eliminate-issues-related-to-new-builds-and-similar-situations?p_l_back_url=%2Fsearch%3Fp_l_back_url%3D%252Fsearch%253Fq%253Dr0169%26q%3DI0172" TargetMode="External"/><Relationship Id="rId5" Type="http://schemas.openxmlformats.org/officeDocument/2006/relationships/hyperlink" Target="https://recportal.co.uk/group/guest/-/improving-address-management-targets-solution-analysis-submissions-?p_l_back_url=%2Fsearch%3Fq%3DI0200" TargetMode="External"/><Relationship Id="rId4" Type="http://schemas.openxmlformats.org/officeDocument/2006/relationships/hyperlink" Target="https://recportal.co.uk/group/guest/-/i0200-improving-address-management-targets-request-for-information?p_l_back_url=%2Fsearch%3Fp_l_back_url%3D%252Fsearch%253Fq%253Di0200%26q%3Di0200"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xoserve.com/calendar/dsc-delivery-sub-group-24-october-2022/" TargetMode="External"/><Relationship Id="rId2" Type="http://schemas.openxmlformats.org/officeDocument/2006/relationships/hyperlink" Target="https://umbraco.xoserve.com/media/zohgdn1f/chmc-portfolio-poap-2025-01-30-v10.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xoserve.com/change/customer-change-register/xrn-5885-cease-provision-of-sc9-files-to-distribution-networks-dn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xoserve.com/change/customer-change-register/xrn-5887-ddp-release-6-20242025/"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atin typeface="Nunito Sans" pitchFamily="2" charset="0"/>
              </a:rPr>
              <a:t>DSC Delivery Sub-Group</a:t>
            </a:r>
          </a:p>
        </p:txBody>
      </p:sp>
      <p:sp>
        <p:nvSpPr>
          <p:cNvPr id="3" name="Subtitle 2"/>
          <p:cNvSpPr>
            <a:spLocks noGrp="1"/>
          </p:cNvSpPr>
          <p:nvPr>
            <p:ph type="subTitle" idx="1"/>
          </p:nvPr>
        </p:nvSpPr>
        <p:spPr>
          <a:xfrm>
            <a:off x="1371600" y="2914650"/>
            <a:ext cx="6400800" cy="558466"/>
          </a:xfrm>
        </p:spPr>
        <p:txBody>
          <a:bodyPr vert="horz" lIns="91440" tIns="45720" rIns="91440" bIns="45720" rtlCol="0" anchor="t">
            <a:normAutofit/>
          </a:bodyPr>
          <a:lstStyle/>
          <a:p>
            <a:r>
              <a:rPr lang="en-GB">
                <a:solidFill>
                  <a:srgbClr val="84B8DA"/>
                </a:solidFill>
                <a:latin typeface="Nunito Sans" pitchFamily="2" charset="0"/>
                <a:cs typeface="Arial"/>
              </a:rPr>
              <a:t>Monday 24</a:t>
            </a:r>
            <a:r>
              <a:rPr lang="en-GB" baseline="30000">
                <a:solidFill>
                  <a:srgbClr val="84B8DA"/>
                </a:solidFill>
                <a:latin typeface="Nunito Sans" pitchFamily="2" charset="0"/>
                <a:cs typeface="Arial"/>
              </a:rPr>
              <a:t>th</a:t>
            </a:r>
            <a:r>
              <a:rPr lang="en-GB">
                <a:solidFill>
                  <a:srgbClr val="84B8DA"/>
                </a:solidFill>
                <a:latin typeface="Nunito Sans" pitchFamily="2" charset="0"/>
                <a:cs typeface="Arial"/>
              </a:rPr>
              <a:t> February 2025</a:t>
            </a:r>
          </a:p>
        </p:txBody>
      </p:sp>
    </p:spTree>
    <p:extLst>
      <p:ext uri="{BB962C8B-B14F-4D97-AF65-F5344CB8AC3E}">
        <p14:creationId xmlns:p14="http://schemas.microsoft.com/office/powerpoint/2010/main" val="197430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4EF3-D405-4996-A1AE-2CD9B0ECA430}"/>
              </a:ext>
            </a:extLst>
          </p:cNvPr>
          <p:cNvSpPr>
            <a:spLocks noGrp="1"/>
          </p:cNvSpPr>
          <p:nvPr>
            <p:ph type="title"/>
          </p:nvPr>
        </p:nvSpPr>
        <p:spPr>
          <a:xfrm>
            <a:off x="379879" y="190713"/>
            <a:ext cx="8384241" cy="637580"/>
          </a:xfrm>
        </p:spPr>
        <p:txBody>
          <a:bodyPr>
            <a:noAutofit/>
          </a:bodyPr>
          <a:lstStyle/>
          <a:p>
            <a:r>
              <a:rPr lang="en-GB">
                <a:latin typeface="Nunito Sans" pitchFamily="2" charset="0"/>
              </a:rPr>
              <a:t>2b. Change Proposal Initial View Representations</a:t>
            </a:r>
          </a:p>
        </p:txBody>
      </p:sp>
      <p:sp>
        <p:nvSpPr>
          <p:cNvPr id="3" name="Content Placeholder 2">
            <a:extLst>
              <a:ext uri="{FF2B5EF4-FFF2-40B4-BE49-F238E27FC236}">
                <a16:creationId xmlns:a16="http://schemas.microsoft.com/office/drawing/2014/main" id="{699A9963-61E2-4857-A58D-01E399BF73F8}"/>
              </a:ext>
            </a:extLst>
          </p:cNvPr>
          <p:cNvSpPr>
            <a:spLocks noGrp="1"/>
          </p:cNvSpPr>
          <p:nvPr>
            <p:ph idx="1"/>
          </p:nvPr>
        </p:nvSpPr>
        <p:spPr>
          <a:xfrm>
            <a:off x="395536" y="1275606"/>
            <a:ext cx="8229600" cy="2952328"/>
          </a:xfrm>
        </p:spPr>
        <p:txBody>
          <a:bodyPr vert="horz" lIns="91440" tIns="45720" rIns="91440" bIns="45720" rtlCol="0" anchor="t">
            <a:normAutofit/>
          </a:bodyPr>
          <a:lstStyle/>
          <a:p>
            <a:r>
              <a:rPr lang="en-GB" sz="1800">
                <a:effectLst/>
                <a:latin typeface="Nunito Sans" pitchFamily="2" charset="0"/>
                <a:ea typeface="Times New Roman" panose="02020603050405020304" pitchFamily="18" charset="0"/>
              </a:rPr>
              <a:t>None fo</a:t>
            </a:r>
            <a:r>
              <a:rPr lang="en-GB" sz="1800">
                <a:latin typeface="Nunito Sans" pitchFamily="2" charset="0"/>
                <a:ea typeface="Times New Roman" panose="02020603050405020304" pitchFamily="18" charset="0"/>
              </a:rPr>
              <a:t>r this meeting.</a:t>
            </a:r>
            <a:endParaRPr lang="en-GB" sz="2000">
              <a:latin typeface="Nunito Sans" pitchFamily="2" charset="0"/>
            </a:endParaRPr>
          </a:p>
        </p:txBody>
      </p:sp>
    </p:spTree>
    <p:extLst>
      <p:ext uri="{BB962C8B-B14F-4D97-AF65-F5344CB8AC3E}">
        <p14:creationId xmlns:p14="http://schemas.microsoft.com/office/powerpoint/2010/main" val="3193761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55576" y="2139702"/>
            <a:ext cx="7524328" cy="971550"/>
          </a:xfrm>
        </p:spPr>
        <p:txBody>
          <a:bodyPr/>
          <a:lstStyle/>
          <a:p>
            <a:r>
              <a:rPr lang="en-GB">
                <a:latin typeface="Nunito Sans" pitchFamily="2" charset="0"/>
              </a:rPr>
              <a:t>2c. Undergoing Solution Options Impact Assessment Review</a:t>
            </a:r>
            <a:endParaRPr lang="en-GB" sz="2800">
              <a:solidFill>
                <a:srgbClr val="3E5AA8"/>
              </a:solidFill>
              <a:latin typeface="Nunito Sans" pitchFamily="2" charset="0"/>
            </a:endParaRPr>
          </a:p>
        </p:txBody>
      </p:sp>
    </p:spTree>
    <p:extLst>
      <p:ext uri="{BB962C8B-B14F-4D97-AF65-F5344CB8AC3E}">
        <p14:creationId xmlns:p14="http://schemas.microsoft.com/office/powerpoint/2010/main" val="2688637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E0797-1BD2-49B0-B4D2-168376D70078}"/>
              </a:ext>
            </a:extLst>
          </p:cNvPr>
          <p:cNvSpPr>
            <a:spLocks noGrp="1"/>
          </p:cNvSpPr>
          <p:nvPr>
            <p:ph type="title"/>
          </p:nvPr>
        </p:nvSpPr>
        <p:spPr>
          <a:xfrm>
            <a:off x="457200" y="278120"/>
            <a:ext cx="8229600" cy="871604"/>
          </a:xfrm>
        </p:spPr>
        <p:txBody>
          <a:bodyPr>
            <a:noAutofit/>
          </a:bodyPr>
          <a:lstStyle/>
          <a:p>
            <a:r>
              <a:rPr lang="en-US">
                <a:latin typeface="Nunito Sans" pitchFamily="2" charset="0"/>
              </a:rPr>
              <a:t>2c. Undergoing Solution Options Impact Assessment Review</a:t>
            </a:r>
            <a:endParaRPr lang="en-GB">
              <a:latin typeface="Nunito Sans" pitchFamily="2" charset="0"/>
            </a:endParaRPr>
          </a:p>
        </p:txBody>
      </p:sp>
      <p:sp>
        <p:nvSpPr>
          <p:cNvPr id="3" name="Content Placeholder 2">
            <a:extLst>
              <a:ext uri="{FF2B5EF4-FFF2-40B4-BE49-F238E27FC236}">
                <a16:creationId xmlns:a16="http://schemas.microsoft.com/office/drawing/2014/main" id="{E17F2AD3-FD66-458E-B436-E4332D0C29DD}"/>
              </a:ext>
            </a:extLst>
          </p:cNvPr>
          <p:cNvSpPr>
            <a:spLocks noGrp="1"/>
          </p:cNvSpPr>
          <p:nvPr>
            <p:ph idx="1"/>
          </p:nvPr>
        </p:nvSpPr>
        <p:spPr>
          <a:xfrm>
            <a:off x="457200" y="1667434"/>
            <a:ext cx="8229600" cy="3064555"/>
          </a:xfrm>
        </p:spPr>
        <p:txBody>
          <a:bodyPr>
            <a:normAutofit/>
          </a:bodyPr>
          <a:lstStyle/>
          <a:p>
            <a:r>
              <a:rPr lang="en-GB" sz="1800">
                <a:latin typeface="Nunito Sans" pitchFamily="2" charset="0"/>
              </a:rPr>
              <a:t>None for this meeting.</a:t>
            </a:r>
            <a:endParaRPr lang="en-GB" sz="2000"/>
          </a:p>
          <a:p>
            <a:endParaRPr lang="en-US" sz="2000"/>
          </a:p>
        </p:txBody>
      </p:sp>
    </p:spTree>
    <p:extLst>
      <p:ext uri="{BB962C8B-B14F-4D97-AF65-F5344CB8AC3E}">
        <p14:creationId xmlns:p14="http://schemas.microsoft.com/office/powerpoint/2010/main" val="97106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8D98-433C-4031-AB95-B1E61DB1A717}"/>
              </a:ext>
            </a:extLst>
          </p:cNvPr>
          <p:cNvSpPr>
            <a:spLocks noGrp="1"/>
          </p:cNvSpPr>
          <p:nvPr>
            <p:ph type="ctrTitle"/>
          </p:nvPr>
        </p:nvSpPr>
        <p:spPr>
          <a:xfrm>
            <a:off x="685800" y="2020490"/>
            <a:ext cx="7772400" cy="1102519"/>
          </a:xfrm>
        </p:spPr>
        <p:txBody>
          <a:bodyPr/>
          <a:lstStyle/>
          <a:p>
            <a:r>
              <a:rPr lang="en-GB">
                <a:latin typeface="Nunito Sans" pitchFamily="2" charset="0"/>
              </a:rPr>
              <a:t>3. Changes in Detailed Design </a:t>
            </a:r>
          </a:p>
        </p:txBody>
      </p:sp>
    </p:spTree>
    <p:extLst>
      <p:ext uri="{BB962C8B-B14F-4D97-AF65-F5344CB8AC3E}">
        <p14:creationId xmlns:p14="http://schemas.microsoft.com/office/powerpoint/2010/main" val="1192076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3a. Design Considerations</a:t>
            </a: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1347614"/>
            <a:ext cx="8229600" cy="3096344"/>
          </a:xfrm>
        </p:spPr>
        <p:txBody>
          <a:bodyPr>
            <a:normAutofit/>
          </a:bodyPr>
          <a:lstStyle/>
          <a:p>
            <a:pPr>
              <a:lnSpc>
                <a:spcPct val="115000"/>
              </a:lnSpc>
              <a:spcBef>
                <a:spcPts val="0"/>
              </a:spcBef>
              <a:defRPr/>
            </a:pPr>
            <a:r>
              <a:rPr lang="en-GB" sz="1800" dirty="0">
                <a:effectLst/>
                <a:latin typeface="+mn-lt"/>
                <a:ea typeface="Times New Roman" panose="02020603050405020304" pitchFamily="18" charset="0"/>
                <a:cs typeface="Times New Roman" panose="02020603050405020304" pitchFamily="18" charset="0"/>
              </a:rPr>
              <a:t>3a.i. XRN 5846 – Update to the Meter product table in UK link to support the Thermal Mass Meter type code</a:t>
            </a:r>
            <a:endParaRPr lang="en-GB" sz="1800" dirty="0">
              <a:solidFill>
                <a:srgbClr val="000000"/>
              </a:solidFill>
              <a:latin typeface="+mn-lt"/>
            </a:endParaRPr>
          </a:p>
        </p:txBody>
      </p:sp>
    </p:spTree>
    <p:extLst>
      <p:ext uri="{BB962C8B-B14F-4D97-AF65-F5344CB8AC3E}">
        <p14:creationId xmlns:p14="http://schemas.microsoft.com/office/powerpoint/2010/main" val="1319062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275606"/>
            <a:ext cx="7772400" cy="2448272"/>
          </a:xfrm>
        </p:spPr>
        <p:txBody>
          <a:bodyPr>
            <a:normAutofit/>
          </a:bodyPr>
          <a:lstStyle/>
          <a:p>
            <a:r>
              <a:rPr lang="en-GB">
                <a:latin typeface="+mn-lt"/>
                <a:cs typeface="Arial"/>
              </a:rPr>
              <a:t>XRN 5846 - New allowable value (M - Thermal Mass) for Meter Type Code (H100)</a:t>
            </a:r>
            <a:endParaRPr lang="en-GB">
              <a:latin typeface="+mn-lt"/>
            </a:endParaRPr>
          </a:p>
        </p:txBody>
      </p:sp>
      <p:sp>
        <p:nvSpPr>
          <p:cNvPr id="5" name="Subtitle 4">
            <a:extLst>
              <a:ext uri="{FF2B5EF4-FFF2-40B4-BE49-F238E27FC236}">
                <a16:creationId xmlns:a16="http://schemas.microsoft.com/office/drawing/2014/main" id="{96E170B4-7018-5901-2EA2-D8D51F09BC7B}"/>
              </a:ext>
            </a:extLst>
          </p:cNvPr>
          <p:cNvSpPr>
            <a:spLocks noGrp="1"/>
          </p:cNvSpPr>
          <p:nvPr>
            <p:ph type="subTitle" idx="1"/>
          </p:nvPr>
        </p:nvSpPr>
        <p:spPr>
          <a:xfrm>
            <a:off x="1371600" y="3723878"/>
            <a:ext cx="6400800" cy="505222"/>
          </a:xfrm>
        </p:spPr>
        <p:txBody>
          <a:bodyPr>
            <a:normAutofit/>
          </a:bodyPr>
          <a:lstStyle/>
          <a:p>
            <a:r>
              <a:rPr lang="en-GB">
                <a:solidFill>
                  <a:schemeClr val="bg2"/>
                </a:solidFill>
                <a:latin typeface="+mn-lt"/>
              </a:rPr>
              <a:t>Detailed Design</a:t>
            </a:r>
            <a:endParaRPr lang="en-GB" b="1">
              <a:solidFill>
                <a:schemeClr val="bg2"/>
              </a:solidFill>
              <a:latin typeface="+mn-lt"/>
            </a:endParaRPr>
          </a:p>
        </p:txBody>
      </p:sp>
    </p:spTree>
    <p:extLst>
      <p:ext uri="{BB962C8B-B14F-4D97-AF65-F5344CB8AC3E}">
        <p14:creationId xmlns:p14="http://schemas.microsoft.com/office/powerpoint/2010/main" val="328979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Background</a:t>
            </a:r>
          </a:p>
        </p:txBody>
      </p:sp>
      <p:sp>
        <p:nvSpPr>
          <p:cNvPr id="3" name="TextBox 2">
            <a:extLst>
              <a:ext uri="{FF2B5EF4-FFF2-40B4-BE49-F238E27FC236}">
                <a16:creationId xmlns:a16="http://schemas.microsoft.com/office/drawing/2014/main" id="{42FF35FB-4273-4A9C-4B10-19CA26C9904E}"/>
              </a:ext>
            </a:extLst>
          </p:cNvPr>
          <p:cNvSpPr txBox="1"/>
          <p:nvPr/>
        </p:nvSpPr>
        <p:spPr>
          <a:xfrm>
            <a:off x="457200" y="1148283"/>
            <a:ext cx="8062265" cy="2253181"/>
          </a:xfrm>
          <a:prstGeom prst="rect">
            <a:avLst/>
          </a:prstGeom>
          <a:noFill/>
        </p:spPr>
        <p:txBody>
          <a:bodyPr wrap="square" rtlCol="0">
            <a:spAutoFit/>
          </a:bodyPr>
          <a:lstStyle/>
          <a:p>
            <a:pPr>
              <a:lnSpc>
                <a:spcPct val="115000"/>
              </a:lnSpc>
              <a:spcAft>
                <a:spcPts val="1000"/>
              </a:spcAft>
            </a:pPr>
            <a:r>
              <a:rPr lang="en-GB" sz="1200">
                <a:solidFill>
                  <a:srgbClr val="000000"/>
                </a:solidFill>
                <a:cs typeface="Calibri" panose="020F0502020204030204" pitchFamily="34" charset="0"/>
              </a:rPr>
              <a:t>The allowable values utilised within the Review of Gas Metering Arrangement (RGMA) files are owned and maintained under the Retail Energy Code (REC). This data is provided to the Central Data Service Provider (CDSP) by Shipper Users and Meter Asset Managers (MAMs) as part of the RGMA process. The data is issued out by the CDSP as part of other downstream processes such as Shipper Transfers.</a:t>
            </a:r>
          </a:p>
          <a:p>
            <a:pPr>
              <a:lnSpc>
                <a:spcPct val="115000"/>
              </a:lnSpc>
              <a:spcAft>
                <a:spcPts val="1000"/>
              </a:spcAft>
            </a:pPr>
            <a:r>
              <a:rPr lang="en-GB" sz="1200">
                <a:solidFill>
                  <a:srgbClr val="000000"/>
                </a:solidFill>
                <a:cs typeface="Calibri" panose="020F0502020204030204" pitchFamily="34" charset="0"/>
              </a:rPr>
              <a:t>As part of the H100 project, thermal mass meters will be used and a new Meter Type Code was created to identify these. The allowable value ‘M’ has been added to the Meter Type Code (A0025) field as part of the Market Domain Data (MDD) and now CDSP systems must be updated to reflect this.</a:t>
            </a:r>
          </a:p>
          <a:p>
            <a:pPr>
              <a:lnSpc>
                <a:spcPct val="115000"/>
              </a:lnSpc>
              <a:spcAft>
                <a:spcPts val="1000"/>
              </a:spcAft>
            </a:pPr>
            <a:r>
              <a:rPr lang="en-GB" sz="1200">
                <a:solidFill>
                  <a:srgbClr val="000000"/>
                </a:solidFill>
                <a:cs typeface="Calibri" panose="020F0502020204030204" pitchFamily="34" charset="0"/>
              </a:rPr>
              <a:t>The change would the allowable values in all connected parties’ systems to be aligned to ensure the flow of meter information and accurate maintenance of the Supply Point Register.</a:t>
            </a:r>
          </a:p>
        </p:txBody>
      </p:sp>
    </p:spTree>
    <p:extLst>
      <p:ext uri="{BB962C8B-B14F-4D97-AF65-F5344CB8AC3E}">
        <p14:creationId xmlns:p14="http://schemas.microsoft.com/office/powerpoint/2010/main" val="104264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Detailed Design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57200" y="627534"/>
            <a:ext cx="8435280" cy="4515339"/>
          </a:xfrm>
          <a:prstGeom prst="rect">
            <a:avLst/>
          </a:prstGeom>
          <a:noFill/>
        </p:spPr>
        <p:txBody>
          <a:bodyPr wrap="square" rtlCol="0">
            <a:spAutoFit/>
          </a:bodyPr>
          <a:lstStyle/>
          <a:p>
            <a:r>
              <a:rPr lang="en-GB" sz="1200" dirty="0">
                <a:solidFill>
                  <a:srgbClr val="000000"/>
                </a:solidFill>
                <a:ea typeface="Calibri" panose="020F0502020204030204" pitchFamily="34" charset="0"/>
                <a:cs typeface="Calibri" panose="020F0502020204030204" pitchFamily="34" charset="0"/>
              </a:rPr>
              <a:t>The XRN5846 Detailed Design Change Pack contains further details of the change and is summarised here.</a:t>
            </a:r>
          </a:p>
          <a:p>
            <a:endParaRPr lang="en-GB" sz="800" dirty="0">
              <a:solidFill>
                <a:srgbClr val="000000"/>
              </a:solidFill>
              <a:ea typeface="Calibri" panose="020F0502020204030204" pitchFamily="34" charset="0"/>
              <a:cs typeface="Calibri" panose="020F0502020204030204" pitchFamily="34" charset="0"/>
            </a:endParaRPr>
          </a:p>
          <a:p>
            <a:r>
              <a:rPr lang="en-GB" sz="1200" b="1">
                <a:solidFill>
                  <a:srgbClr val="000000"/>
                </a:solidFill>
                <a:ea typeface="Calibri" panose="020F0502020204030204" pitchFamily="34" charset="0"/>
                <a:cs typeface="Calibri" panose="020F0502020204030204" pitchFamily="34" charset="0"/>
              </a:rPr>
              <a:t>Solution</a:t>
            </a:r>
            <a:r>
              <a:rPr lang="en-GB" sz="1200" b="1" dirty="0">
                <a:solidFill>
                  <a:srgbClr val="000000"/>
                </a:solidFill>
                <a:ea typeface="Calibri" panose="020F0502020204030204" pitchFamily="34" charset="0"/>
                <a:cs typeface="Calibri" panose="020F0502020204030204" pitchFamily="34" charset="0"/>
              </a:rPr>
              <a:t>:</a:t>
            </a:r>
          </a:p>
          <a:p>
            <a:pPr>
              <a:lnSpc>
                <a:spcPct val="115000"/>
              </a:lnSpc>
              <a:spcAft>
                <a:spcPts val="1000"/>
              </a:spcAft>
            </a:pPr>
            <a:r>
              <a:rPr lang="en-GB" sz="1200" dirty="0">
                <a:solidFill>
                  <a:srgbClr val="000000"/>
                </a:solidFill>
                <a:cs typeface="Calibri" panose="020F0502020204030204" pitchFamily="34" charset="0"/>
              </a:rPr>
              <a:t>With the introduction of thermal mass meters as part of the H100 project, we must ensure that meter asset data can be shared and stored accurately for all meter types across the gas industry and stakeholder systems. Change proposal XRN5846 has been raised to add ‘M’ (Thermal Mass) as an allowable value in all inbound and outbound interfaces where the field Meter Type/Meter Type Code is utilised in order to ensure no failures occur. </a:t>
            </a:r>
          </a:p>
          <a:p>
            <a:pPr>
              <a:lnSpc>
                <a:spcPct val="115000"/>
              </a:lnSpc>
              <a:spcAft>
                <a:spcPts val="1000"/>
              </a:spcAft>
            </a:pPr>
            <a:r>
              <a:rPr lang="en-GB" sz="1200" dirty="0">
                <a:solidFill>
                  <a:srgbClr val="000000"/>
                </a:solidFill>
                <a:cs typeface="Calibri" panose="020F0502020204030204" pitchFamily="34" charset="0"/>
              </a:rPr>
              <a:t>This change will introduce the following:</a:t>
            </a:r>
          </a:p>
          <a:p>
            <a:pPr marL="342900" lvl="0" indent="-342900">
              <a:lnSpc>
                <a:spcPct val="115000"/>
              </a:lnSpc>
              <a:buFont typeface="+mj-lt"/>
              <a:buAutoNum type="arabicPeriod"/>
            </a:pPr>
            <a:r>
              <a:rPr lang="en-GB" sz="1200" dirty="0">
                <a:solidFill>
                  <a:srgbClr val="000000"/>
                </a:solidFill>
                <a:cs typeface="Calibri" panose="020F0502020204030204" pitchFamily="34" charset="0"/>
              </a:rPr>
              <a:t>All the interfaces (Files/APIs) which have Meter Type/Meter Type Code field will be updated to include the values provided within the REC Meter Product General (MPG) data for Meter Type Code. </a:t>
            </a:r>
          </a:p>
          <a:p>
            <a:pPr lvl="1">
              <a:lnSpc>
                <a:spcPct val="115000"/>
              </a:lnSpc>
            </a:pPr>
            <a:endParaRPr lang="en-GB" sz="800" dirty="0">
              <a:solidFill>
                <a:srgbClr val="000000"/>
              </a:solidFill>
              <a:cs typeface="Calibri" panose="020F0502020204030204" pitchFamily="34" charset="0"/>
            </a:endParaRPr>
          </a:p>
          <a:p>
            <a:pPr marL="342900" lvl="0" indent="-342900">
              <a:lnSpc>
                <a:spcPct val="115000"/>
              </a:lnSpc>
              <a:buFont typeface="+mj-lt"/>
              <a:buAutoNum type="arabicPeriod"/>
            </a:pPr>
            <a:r>
              <a:rPr lang="en-GB" sz="1200" dirty="0">
                <a:solidFill>
                  <a:srgbClr val="000000"/>
                </a:solidFill>
                <a:cs typeface="Calibri" panose="020F0502020204030204" pitchFamily="34" charset="0"/>
              </a:rPr>
              <a:t>These interfaces will be tested to prove the message communication happens correctly with the Meter Type/Meter Type Code value M. This includes ensuring data flows into GES.</a:t>
            </a:r>
          </a:p>
          <a:p>
            <a:pPr marL="342900" lvl="0" indent="-342900">
              <a:lnSpc>
                <a:spcPct val="115000"/>
              </a:lnSpc>
              <a:buFont typeface="+mj-lt"/>
              <a:buAutoNum type="arabicPeriod"/>
            </a:pPr>
            <a:endParaRPr lang="en-GB" sz="800" dirty="0">
              <a:solidFill>
                <a:srgbClr val="000000"/>
              </a:solidFill>
              <a:cs typeface="Calibri" panose="020F0502020204030204" pitchFamily="34" charset="0"/>
            </a:endParaRPr>
          </a:p>
          <a:p>
            <a:pPr marL="342900" lvl="0" indent="-342900">
              <a:lnSpc>
                <a:spcPct val="115000"/>
              </a:lnSpc>
              <a:buFont typeface="+mj-lt"/>
              <a:buAutoNum type="arabicPeriod"/>
            </a:pPr>
            <a:r>
              <a:rPr lang="en-GB" sz="1200" dirty="0">
                <a:solidFill>
                  <a:srgbClr val="000000"/>
                </a:solidFill>
                <a:cs typeface="Calibri" panose="020F0502020204030204" pitchFamily="34" charset="0"/>
              </a:rPr>
              <a:t>Changes will be made to the RGMA validation check framework program to include value M as provided within the REC MPG data records for Meter Type Code.</a:t>
            </a:r>
          </a:p>
          <a:p>
            <a:pPr marL="342900" lvl="0" indent="-342900">
              <a:lnSpc>
                <a:spcPct val="115000"/>
              </a:lnSpc>
              <a:buFont typeface="+mj-lt"/>
              <a:buAutoNum type="arabicPeriod"/>
            </a:pPr>
            <a:endParaRPr lang="en-GB" sz="800" dirty="0">
              <a:solidFill>
                <a:srgbClr val="000000"/>
              </a:solidFill>
              <a:cs typeface="Calibri" panose="020F0502020204030204" pitchFamily="34" charset="0"/>
            </a:endParaRPr>
          </a:p>
          <a:p>
            <a:pPr marL="342900" indent="-342900">
              <a:lnSpc>
                <a:spcPct val="115000"/>
              </a:lnSpc>
              <a:buFont typeface="+mj-lt"/>
              <a:buAutoNum type="arabicPeriod"/>
            </a:pPr>
            <a:r>
              <a:rPr lang="en-GB" sz="1200" dirty="0">
                <a:solidFill>
                  <a:srgbClr val="000000"/>
                </a:solidFill>
                <a:cs typeface="Calibri" panose="020F0502020204030204" pitchFamily="34" charset="0"/>
              </a:rPr>
              <a:t>The Meter Type/Meter Type Code value will flow to reporting systems using the existing route and it will appear in the reports.</a:t>
            </a:r>
          </a:p>
          <a:p>
            <a:pPr marL="342900" lvl="0" indent="-342900">
              <a:lnSpc>
                <a:spcPct val="115000"/>
              </a:lnSpc>
              <a:buFont typeface="+mj-lt"/>
              <a:buAutoNum type="arabicPeriod"/>
            </a:pPr>
            <a:endParaRPr lang="en-GB" sz="800" dirty="0">
              <a:solidFill>
                <a:srgbClr val="000000"/>
              </a:solidFill>
              <a:cs typeface="Calibri" panose="020F0502020204030204" pitchFamily="34" charset="0"/>
            </a:endParaRPr>
          </a:p>
          <a:p>
            <a:pPr marL="342900" indent="-342900">
              <a:lnSpc>
                <a:spcPct val="115000"/>
              </a:lnSpc>
              <a:buFont typeface="+mj-lt"/>
              <a:buAutoNum type="arabicPeriod"/>
            </a:pPr>
            <a:r>
              <a:rPr lang="en-GB" sz="1200" dirty="0">
                <a:solidFill>
                  <a:srgbClr val="000000"/>
                </a:solidFill>
                <a:cs typeface="Calibri" panose="020F0502020204030204" pitchFamily="34" charset="0"/>
              </a:rPr>
              <a:t>All impacted UK Link Interface Documents to be updated.</a:t>
            </a:r>
          </a:p>
        </p:txBody>
      </p:sp>
    </p:spTree>
    <p:extLst>
      <p:ext uri="{BB962C8B-B14F-4D97-AF65-F5344CB8AC3E}">
        <p14:creationId xmlns:p14="http://schemas.microsoft.com/office/powerpoint/2010/main" val="2494358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179512" y="771550"/>
            <a:ext cx="8784976" cy="3888432"/>
          </a:xfrm>
        </p:spPr>
        <p:txBody>
          <a:bodyPr vert="horz" lIns="91440" tIns="45720" rIns="91440" bIns="45720" rtlCol="0" anchor="t">
            <a:normAutofit/>
          </a:bodyPr>
          <a:lstStyle/>
          <a:p>
            <a:pPr marL="175895" indent="-175895">
              <a:lnSpc>
                <a:spcPct val="115000"/>
              </a:lnSpc>
              <a:spcBef>
                <a:spcPts val="0"/>
              </a:spcBef>
              <a:tabLst>
                <a:tab pos="4629150" algn="l"/>
              </a:tabLst>
            </a:pPr>
            <a:r>
              <a:rPr lang="en-GB" sz="1400" dirty="0">
                <a:effectLst/>
                <a:latin typeface="Calibri"/>
                <a:ea typeface="Times New Roman" panose="02020603050405020304" pitchFamily="18" charset="0"/>
                <a:cs typeface="Calibri"/>
              </a:rPr>
              <a:t>The Detailed Design Change Pack (DDCP) was issued for consultation on </a:t>
            </a:r>
            <a:r>
              <a:rPr lang="en-GB" sz="1400" dirty="0">
                <a:latin typeface="Calibri"/>
                <a:ea typeface="Times New Roman" panose="02020603050405020304" pitchFamily="18" charset="0"/>
                <a:cs typeface="Calibri"/>
              </a:rPr>
              <a:t>17</a:t>
            </a:r>
            <a:r>
              <a:rPr lang="en-GB" sz="1400" baseline="30000" dirty="0">
                <a:latin typeface="Calibri"/>
                <a:ea typeface="Times New Roman" panose="02020603050405020304" pitchFamily="18" charset="0"/>
                <a:cs typeface="Calibri"/>
              </a:rPr>
              <a:t>th</a:t>
            </a:r>
            <a:r>
              <a:rPr lang="en-GB" sz="1400" dirty="0">
                <a:latin typeface="Calibri"/>
                <a:ea typeface="Times New Roman" panose="02020603050405020304" pitchFamily="18" charset="0"/>
                <a:cs typeface="Calibri"/>
              </a:rPr>
              <a:t> February’25</a:t>
            </a:r>
            <a:r>
              <a:rPr lang="en-GB" sz="1400" dirty="0">
                <a:effectLst/>
                <a:latin typeface="Calibri"/>
                <a:ea typeface="Times New Roman" panose="02020603050405020304" pitchFamily="18" charset="0"/>
                <a:cs typeface="Calibri"/>
              </a:rPr>
              <a:t>.</a:t>
            </a:r>
            <a:endParaRPr lang="en-US">
              <a:latin typeface="Calibri"/>
              <a:cs typeface="Calibri"/>
            </a:endParaRPr>
          </a:p>
          <a:p>
            <a:pPr marL="575945" lvl="1" indent="-175895">
              <a:lnSpc>
                <a:spcPct val="115000"/>
              </a:lnSpc>
              <a:spcBef>
                <a:spcPts val="0"/>
              </a:spcBef>
              <a:tabLst>
                <a:tab pos="4629150" algn="l"/>
              </a:tabLst>
            </a:pPr>
            <a:r>
              <a:rPr lang="en-GB" sz="1400" dirty="0">
                <a:latin typeface="Calibri"/>
                <a:ea typeface="Times New Roman" panose="02020603050405020304" pitchFamily="18" charset="0"/>
                <a:cs typeface="Calibri"/>
              </a:rPr>
              <a:t>Located here </a:t>
            </a:r>
            <a:r>
              <a:rPr lang="en-GB" sz="1400" b="1" dirty="0">
                <a:solidFill>
                  <a:srgbClr val="0070C0"/>
                </a:solidFill>
                <a:latin typeface="Calibri"/>
                <a:ea typeface="Times New Roman" panose="02020603050405020304" pitchFamily="18" charset="0"/>
                <a:cs typeface="Calibri"/>
                <a:hlinkClick r:id="rId3">
                  <a:extLst>
                    <a:ext uri="{A12FA001-AC4F-418D-AE19-62706E023703}">
                      <ahyp:hlinkClr xmlns:ahyp="http://schemas.microsoft.com/office/drawing/2018/hyperlinkcolor" val="tx"/>
                    </a:ext>
                  </a:extLst>
                </a:hlinkClick>
              </a:rPr>
              <a:t>https://www.xoserve.com/change/change-packs/?search=</a:t>
            </a:r>
            <a:endParaRPr lang="en-GB" sz="1400" b="1">
              <a:solidFill>
                <a:srgbClr val="0070C0"/>
              </a:solidFill>
              <a:latin typeface="Calibri"/>
              <a:ea typeface="Times New Roman" panose="02020603050405020304" pitchFamily="18" charset="0"/>
              <a:cs typeface="Calibri"/>
            </a:endParaRPr>
          </a:p>
          <a:p>
            <a:pPr marL="400050" lvl="1" indent="0">
              <a:lnSpc>
                <a:spcPct val="115000"/>
              </a:lnSpc>
              <a:spcBef>
                <a:spcPts val="0"/>
              </a:spcBef>
              <a:buNone/>
              <a:tabLst>
                <a:tab pos="4629150" algn="l"/>
              </a:tabLst>
            </a:pPr>
            <a:endParaRPr lang="en-GB" sz="1400" b="1">
              <a:solidFill>
                <a:srgbClr val="0070C0"/>
              </a:solidFill>
              <a:effectLst/>
              <a:latin typeface="Calibri" panose="020F0502020204030204" pitchFamily="34" charset="0"/>
              <a:ea typeface="Times New Roman" panose="02020603050405020304" pitchFamily="18" charset="0"/>
              <a:cs typeface="Calibri" panose="020F0502020204030204" pitchFamily="34" charset="0"/>
            </a:endParaRPr>
          </a:p>
          <a:p>
            <a:pPr marL="175895" indent="-175895">
              <a:lnSpc>
                <a:spcPct val="115000"/>
              </a:lnSpc>
              <a:spcBef>
                <a:spcPts val="0"/>
              </a:spcBef>
              <a:tabLst>
                <a:tab pos="4629150" algn="l"/>
              </a:tabLst>
            </a:pPr>
            <a:r>
              <a:rPr lang="en-GB" sz="1400" dirty="0">
                <a:effectLst/>
                <a:latin typeface="Calibri"/>
                <a:ea typeface="Times New Roman" panose="02020603050405020304" pitchFamily="18" charset="0"/>
                <a:cs typeface="Calibri"/>
              </a:rPr>
              <a:t>Shippers</a:t>
            </a:r>
            <a:r>
              <a:rPr lang="en-GB" sz="1400" dirty="0">
                <a:latin typeface="Calibri"/>
                <a:ea typeface="Times New Roman" panose="02020603050405020304" pitchFamily="18" charset="0"/>
                <a:cs typeface="Calibri"/>
              </a:rPr>
              <a:t>, DNs </a:t>
            </a:r>
            <a:r>
              <a:rPr lang="en-GB" sz="1400" dirty="0">
                <a:effectLst/>
                <a:latin typeface="Calibri"/>
                <a:ea typeface="Times New Roman" panose="02020603050405020304" pitchFamily="18" charset="0"/>
                <a:cs typeface="Calibri"/>
              </a:rPr>
              <a:t>and IGTs will vote on the outcome of the DDCP consultation at </a:t>
            </a:r>
            <a:r>
              <a:rPr lang="en-GB" sz="1400" dirty="0" err="1">
                <a:effectLst/>
                <a:latin typeface="Calibri"/>
                <a:ea typeface="Times New Roman" panose="02020603050405020304" pitchFamily="18" charset="0"/>
                <a:cs typeface="Calibri"/>
              </a:rPr>
              <a:t>ChMC</a:t>
            </a:r>
            <a:r>
              <a:rPr lang="en-GB" sz="1400" dirty="0">
                <a:effectLst/>
                <a:latin typeface="Calibri"/>
                <a:ea typeface="Times New Roman" panose="02020603050405020304" pitchFamily="18" charset="0"/>
                <a:cs typeface="Calibri"/>
              </a:rPr>
              <a:t> in March’25. </a:t>
            </a:r>
          </a:p>
          <a:p>
            <a:pPr marL="0" indent="0">
              <a:lnSpc>
                <a:spcPct val="115000"/>
              </a:lnSpc>
              <a:spcBef>
                <a:spcPts val="0"/>
              </a:spcBef>
              <a:buNone/>
              <a:tabLst>
                <a:tab pos="4629150" algn="l"/>
              </a:tabLst>
            </a:pPr>
            <a:endParaRPr lang="en-GB" sz="1300">
              <a:effectLst/>
              <a:latin typeface="Calibri" panose="020F0502020204030204" pitchFamily="34" charset="0"/>
              <a:ea typeface="Times New Roman" panose="02020603050405020304" pitchFamily="18" charset="0"/>
              <a:cs typeface="Calibri" panose="020F0502020204030204" pitchFamily="34" charset="0"/>
            </a:endParaRPr>
          </a:p>
          <a:p>
            <a:pPr marL="0" indent="0">
              <a:lnSpc>
                <a:spcPct val="115000"/>
              </a:lnSpc>
              <a:spcBef>
                <a:spcPts val="0"/>
              </a:spcBef>
              <a:buNone/>
              <a:tabLst>
                <a:tab pos="4629150" algn="l"/>
              </a:tabLst>
            </a:pPr>
            <a:endParaRPr lang="en-GB" sz="1200">
              <a:effectLst/>
              <a:latin typeface="Calibri" panose="020F0502020204030204" pitchFamily="34" charset="0"/>
              <a:ea typeface="Times New Roman" panose="02020603050405020304" pitchFamily="18" charset="0"/>
              <a:cs typeface="Calibri" panose="020F0502020204030204" pitchFamily="34" charset="0"/>
            </a:endParaRPr>
          </a:p>
          <a:p>
            <a:pPr marL="0" lvl="0" indent="0">
              <a:lnSpc>
                <a:spcPct val="115000"/>
              </a:lnSpc>
              <a:buNone/>
              <a:tabLst>
                <a:tab pos="4629150" algn="l"/>
              </a:tabLst>
            </a:pP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4">
            <a:extLst>
              <a:ext uri="{FF2B5EF4-FFF2-40B4-BE49-F238E27FC236}">
                <a16:creationId xmlns:a16="http://schemas.microsoft.com/office/drawing/2014/main" id="{F0D15230-77B4-4F43-6464-C5356777D5CC}"/>
              </a:ext>
            </a:extLst>
          </p:cNvPr>
          <p:cNvSpPr>
            <a:spLocks noGrp="1"/>
          </p:cNvSpPr>
          <p:nvPr>
            <p:ph type="title"/>
          </p:nvPr>
        </p:nvSpPr>
        <p:spPr/>
        <p:txBody>
          <a:bodyPr>
            <a:normAutofit fontScale="90000"/>
          </a:bodyPr>
          <a:lstStyle/>
          <a:p>
            <a:r>
              <a:rPr lang="en-GB" sz="3100" b="1">
                <a:effectLst/>
                <a:latin typeface="Calibri" panose="020F0502020204030204" pitchFamily="34" charset="0"/>
                <a:ea typeface="Times New Roman" panose="02020603050405020304" pitchFamily="18" charset="0"/>
                <a:cs typeface="Calibri" panose="020F0502020204030204" pitchFamily="34" charset="0"/>
              </a:rPr>
              <a:t>Next Steps</a:t>
            </a:r>
            <a:br>
              <a:rPr lang="en-GB" sz="2800">
                <a:latin typeface="Calibri" panose="020F0502020204030204" pitchFamily="34" charset="0"/>
                <a:ea typeface="Times New Roman" panose="02020603050405020304" pitchFamily="18" charset="0"/>
                <a:cs typeface="Calibri" panose="020F0502020204030204" pitchFamily="34" charset="0"/>
              </a:rPr>
            </a:br>
            <a:endParaRPr lang="en-GB"/>
          </a:p>
        </p:txBody>
      </p:sp>
    </p:spTree>
    <p:extLst>
      <p:ext uri="{BB962C8B-B14F-4D97-AF65-F5344CB8AC3E}">
        <p14:creationId xmlns:p14="http://schemas.microsoft.com/office/powerpoint/2010/main" val="2924266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3b. Requirements Clarification </a:t>
            </a:r>
            <a:endParaRPr lang="en-GB">
              <a:latin typeface="Nunito Sans" pitchFamily="2" charset="0"/>
            </a:endParaRP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1236518"/>
            <a:ext cx="8229600" cy="3207440"/>
          </a:xfrm>
        </p:spPr>
        <p:txBody>
          <a:bodyPr>
            <a:normAutofit/>
          </a:bodyPr>
          <a:lstStyle/>
          <a:p>
            <a:r>
              <a:rPr lang="en-GB" sz="1800">
                <a:latin typeface="Nunito Sans" pitchFamily="2" charset="0"/>
              </a:rPr>
              <a:t>None for this meeting.</a:t>
            </a:r>
            <a:endParaRPr lang="en-GB" sz="2000"/>
          </a:p>
          <a:p>
            <a:pPr>
              <a:lnSpc>
                <a:spcPct val="115000"/>
              </a:lnSpc>
              <a:spcBef>
                <a:spcPts val="0"/>
              </a:spcBef>
              <a:defRPr/>
            </a:pPr>
            <a:endParaRPr lang="en-US" sz="2000"/>
          </a:p>
          <a:p>
            <a:pPr>
              <a:lnSpc>
                <a:spcPct val="115000"/>
              </a:lnSpc>
              <a:spcBef>
                <a:spcPts val="0"/>
              </a:spcBef>
              <a:defRPr/>
            </a:pPr>
            <a:endParaRPr lang="en-US" sz="2000" u="none" strike="noStrike">
              <a:effectLst/>
            </a:endParaRPr>
          </a:p>
          <a:p>
            <a:pPr>
              <a:lnSpc>
                <a:spcPct val="115000"/>
              </a:lnSpc>
              <a:spcBef>
                <a:spcPts val="0"/>
              </a:spcBef>
              <a:defRPr/>
            </a:pPr>
            <a:endParaRPr lang="en-US" sz="2000"/>
          </a:p>
          <a:p>
            <a:pPr>
              <a:lnSpc>
                <a:spcPct val="115000"/>
              </a:lnSpc>
              <a:spcBef>
                <a:spcPts val="0"/>
              </a:spcBef>
              <a:defRPr/>
            </a:pPr>
            <a:endParaRPr lang="en-GB" sz="2000" u="none" strike="noStrike">
              <a:effectLst/>
            </a:endParaRPr>
          </a:p>
          <a:p>
            <a:pPr>
              <a:lnSpc>
                <a:spcPct val="115000"/>
              </a:lnSpc>
              <a:spcBef>
                <a:spcPts val="0"/>
              </a:spcBef>
              <a:defRPr/>
            </a:pPr>
            <a:endParaRPr lang="en-GB" sz="2000" u="none" strike="noStrike">
              <a:effectLst/>
            </a:endParaRPr>
          </a:p>
          <a:p>
            <a:pPr marL="0" indent="0">
              <a:lnSpc>
                <a:spcPct val="115000"/>
              </a:lnSpc>
              <a:spcBef>
                <a:spcPts val="0"/>
              </a:spcBef>
              <a:buNone/>
              <a:defRPr/>
            </a:pPr>
            <a:endParaRPr lang="en-GB" sz="2000" b="0" i="0" u="none" strike="noStrike">
              <a:solidFill>
                <a:srgbClr val="000000"/>
              </a:solidFill>
              <a:effectLst/>
              <a:latin typeface="Arial" panose="020B0604020202020204" pitchFamily="34" charset="0"/>
            </a:endParaRPr>
          </a:p>
          <a:p>
            <a:pPr>
              <a:lnSpc>
                <a:spcPct val="115000"/>
              </a:lnSpc>
              <a:spcBef>
                <a:spcPts val="0"/>
              </a:spcBef>
              <a:defRPr/>
            </a:pPr>
            <a:endParaRPr lang="en-GB" sz="2000">
              <a:solidFill>
                <a:srgbClr val="000000"/>
              </a:solidFill>
            </a:endParaRPr>
          </a:p>
        </p:txBody>
      </p:sp>
    </p:spTree>
    <p:extLst>
      <p:ext uri="{BB962C8B-B14F-4D97-AF65-F5344CB8AC3E}">
        <p14:creationId xmlns:p14="http://schemas.microsoft.com/office/powerpoint/2010/main" val="274181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37580"/>
          </a:xfrm>
        </p:spPr>
        <p:txBody>
          <a:bodyPr>
            <a:noAutofit/>
          </a:bodyPr>
          <a:lstStyle/>
          <a:p>
            <a:r>
              <a:rPr lang="en-GB">
                <a:latin typeface="Nunito Sans" pitchFamily="2" charset="0"/>
              </a:rPr>
              <a:t>1b. Previous DSG Meeting Minutes and Action Updates </a:t>
            </a:r>
          </a:p>
        </p:txBody>
      </p:sp>
      <p:sp>
        <p:nvSpPr>
          <p:cNvPr id="3" name="Content Placeholder 2"/>
          <p:cNvSpPr>
            <a:spLocks noGrp="1"/>
          </p:cNvSpPr>
          <p:nvPr>
            <p:ph idx="1"/>
          </p:nvPr>
        </p:nvSpPr>
        <p:spPr>
          <a:xfrm>
            <a:off x="457200" y="1532964"/>
            <a:ext cx="8229600" cy="3199025"/>
          </a:xfrm>
        </p:spPr>
        <p:txBody>
          <a:bodyPr>
            <a:normAutofit/>
          </a:bodyPr>
          <a:lstStyle/>
          <a:p>
            <a:r>
              <a:rPr lang="en-GB" sz="1800" dirty="0">
                <a:latin typeface="Nunito Sans" pitchFamily="2" charset="0"/>
              </a:rPr>
              <a:t>The DSG Actions Log will be published on the DSG pages of </a:t>
            </a:r>
            <a:r>
              <a:rPr lang="en-GB" sz="1800" dirty="0">
                <a:solidFill>
                  <a:srgbClr val="0000FF"/>
                </a:solidFill>
                <a:latin typeface="Nunito Sans" pitchFamily="2" charset="0"/>
                <a:hlinkClick r:id="rId2"/>
              </a:rPr>
              <a:t>Xoserve.com</a:t>
            </a:r>
            <a:endParaRPr lang="en-GB" sz="1800" dirty="0">
              <a:solidFill>
                <a:srgbClr val="0000FF"/>
              </a:solidFill>
              <a:latin typeface="Nunito Sans" pitchFamily="2" charset="0"/>
            </a:endParaRPr>
          </a:p>
        </p:txBody>
      </p:sp>
    </p:spTree>
    <p:extLst>
      <p:ext uri="{BB962C8B-B14F-4D97-AF65-F5344CB8AC3E}">
        <p14:creationId xmlns:p14="http://schemas.microsoft.com/office/powerpoint/2010/main" val="237511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a:latin typeface="Nunito Sans" pitchFamily="2" charset="0"/>
              </a:rPr>
              <a:t>4. Release/Project Updates</a:t>
            </a:r>
            <a:endParaRPr lang="en-GB" sz="2800">
              <a:solidFill>
                <a:srgbClr val="3E5AA8"/>
              </a:solidFill>
              <a:latin typeface="Nunito Sans" pitchFamily="2" charset="0"/>
            </a:endParaRPr>
          </a:p>
        </p:txBody>
      </p:sp>
    </p:spTree>
    <p:extLst>
      <p:ext uri="{BB962C8B-B14F-4D97-AF65-F5344CB8AC3E}">
        <p14:creationId xmlns:p14="http://schemas.microsoft.com/office/powerpoint/2010/main" val="635024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Nunito Sans" pitchFamily="2" charset="0"/>
              </a:rPr>
              <a:t>4. Release/Project Updates</a:t>
            </a:r>
          </a:p>
        </p:txBody>
      </p:sp>
      <p:sp>
        <p:nvSpPr>
          <p:cNvPr id="3" name="Subtitle 2"/>
          <p:cNvSpPr>
            <a:spLocks noGrp="1"/>
          </p:cNvSpPr>
          <p:nvPr>
            <p:ph idx="1"/>
          </p:nvPr>
        </p:nvSpPr>
        <p:spPr>
          <a:xfrm>
            <a:off x="457200" y="627534"/>
            <a:ext cx="8229600" cy="3672408"/>
          </a:xfrm>
        </p:spPr>
        <p:txBody>
          <a:bodyPr>
            <a:normAutofit/>
          </a:bodyPr>
          <a:lstStyle/>
          <a:p>
            <a:endParaRPr lang="en-GB" sz="1800" dirty="0">
              <a:latin typeface="+mn-lt"/>
            </a:endParaRPr>
          </a:p>
          <a:p>
            <a:pPr>
              <a:spcBef>
                <a:spcPts val="2400"/>
              </a:spcBef>
              <a:spcAft>
                <a:spcPts val="1000"/>
              </a:spcAft>
            </a:pPr>
            <a:r>
              <a:rPr lang="en-GB" sz="1800" dirty="0">
                <a:latin typeface="+mn-lt"/>
              </a:rPr>
              <a:t>4a.</a:t>
            </a:r>
            <a:r>
              <a:rPr lang="en-GB" sz="1800" dirty="0">
                <a:latin typeface="+mn-lt"/>
                <a:cs typeface="Arial"/>
              </a:rPr>
              <a:t> </a:t>
            </a:r>
            <a:r>
              <a:rPr lang="en-GB" sz="1800" dirty="0">
                <a:effectLst/>
                <a:latin typeface="+mn-lt"/>
              </a:rPr>
              <a:t>XRN5825 Minor Release drop 13  </a:t>
            </a:r>
            <a:endParaRPr lang="en-GB" sz="1800" dirty="0">
              <a:latin typeface="+mn-lt"/>
              <a:cs typeface="Arial"/>
            </a:endParaRPr>
          </a:p>
          <a:p>
            <a:pPr>
              <a:spcAft>
                <a:spcPts val="1000"/>
              </a:spcAft>
            </a:pPr>
            <a:r>
              <a:rPr lang="en-GB" sz="1800" dirty="0">
                <a:latin typeface="+mn-lt"/>
              </a:rPr>
              <a:t>4b. XRN5818 February 25 Major Release Update </a:t>
            </a:r>
          </a:p>
          <a:p>
            <a:pPr>
              <a:spcAft>
                <a:spcPts val="1000"/>
              </a:spcAft>
            </a:pPr>
            <a:r>
              <a:rPr lang="en-GB" sz="1800" dirty="0">
                <a:latin typeface="+mn-lt"/>
              </a:rPr>
              <a:t>4c. XRN5778 November 24 Major Release  </a:t>
            </a:r>
          </a:p>
          <a:p>
            <a:pPr>
              <a:spcAft>
                <a:spcPts val="1000"/>
              </a:spcAft>
            </a:pPr>
            <a:r>
              <a:rPr lang="en-GB" sz="1800" dirty="0">
                <a:latin typeface="+mn-lt"/>
              </a:rPr>
              <a:t>4d. DDP Update </a:t>
            </a:r>
          </a:p>
          <a:p>
            <a:pPr>
              <a:lnSpc>
                <a:spcPct val="115000"/>
              </a:lnSpc>
              <a:spcAft>
                <a:spcPts val="1000"/>
              </a:spcAft>
            </a:pPr>
            <a:endParaRPr lang="en-GB" sz="1800" dirty="0">
              <a:effectLst/>
              <a:latin typeface="Arial" panose="020B0604020202020204" pitchFamily="34" charset="0"/>
              <a:ea typeface="Arial" panose="020B0604020202020204" pitchFamily="34" charset="0"/>
              <a:cs typeface="Times New Roman" panose="02020603050405020304" pitchFamily="18" charset="0"/>
            </a:endParaRPr>
          </a:p>
          <a:p>
            <a:endParaRPr lang="en-GB" sz="1800" dirty="0">
              <a:latin typeface="Nunito Sans" pitchFamily="2" charset="0"/>
              <a:cs typeface="Arial"/>
            </a:endParaRPr>
          </a:p>
          <a:p>
            <a:endParaRPr lang="en-GB" sz="1800" dirty="0">
              <a:latin typeface="Nunito Sans" pitchFamily="2" charset="0"/>
              <a:cs typeface="Arial"/>
            </a:endParaRPr>
          </a:p>
          <a:p>
            <a:pPr marL="0" indent="0">
              <a:buNone/>
            </a:pPr>
            <a:endParaRPr lang="en-GB" sz="1800" dirty="0">
              <a:latin typeface="Nunito Sans" pitchFamily="2" charset="0"/>
              <a:cs typeface="Arial"/>
            </a:endParaRPr>
          </a:p>
          <a:p>
            <a:pPr marL="0" indent="0">
              <a:buNone/>
            </a:pPr>
            <a:endParaRPr lang="en-GB" sz="1800" dirty="0">
              <a:latin typeface="Nunito Sans" pitchFamily="2" charset="0"/>
            </a:endParaRPr>
          </a:p>
          <a:p>
            <a:pPr lvl="1">
              <a:buFontTx/>
              <a:buChar char="-"/>
            </a:pPr>
            <a:endParaRPr lang="en-GB" sz="1300" dirty="0"/>
          </a:p>
          <a:p>
            <a:pPr marL="0" indent="0">
              <a:buNone/>
            </a:pPr>
            <a:endParaRPr lang="en-GB" sz="1800" dirty="0"/>
          </a:p>
        </p:txBody>
      </p:sp>
    </p:spTree>
    <p:extLst>
      <p:ext uri="{BB962C8B-B14F-4D97-AF65-F5344CB8AC3E}">
        <p14:creationId xmlns:p14="http://schemas.microsoft.com/office/powerpoint/2010/main" val="363998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sz="2800">
                <a:latin typeface="+mn-lt"/>
              </a:rPr>
              <a:t>XRN 5825 Minor Release 13 Update </a:t>
            </a:r>
            <a:endParaRPr lang="en-GB">
              <a:latin typeface="+mj-lt"/>
            </a:endParaRPr>
          </a:p>
        </p:txBody>
      </p:sp>
    </p:spTree>
    <p:extLst>
      <p:ext uri="{BB962C8B-B14F-4D97-AF65-F5344CB8AC3E}">
        <p14:creationId xmlns:p14="http://schemas.microsoft.com/office/powerpoint/2010/main" val="2346974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XRN5825 – Minor Release 13 - Status Update</a:t>
            </a:r>
            <a:endParaRPr lang="en-GB" sz="1600">
              <a:latin typeface="Nunito Sans (Headings)"/>
            </a:endParaRPr>
          </a:p>
        </p:txBody>
      </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447832"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a:t>
            </a:r>
            <a:r>
              <a:rPr lang="en-GB" sz="700">
                <a:solidFill>
                  <a:srgbClr val="1D3E61"/>
                </a:solidFill>
                <a:latin typeface="Nunito Sans"/>
              </a:rPr>
              <a:t>28</a:t>
            </a:r>
            <a:r>
              <a:rPr lang="en-GB" sz="700" baseline="30000">
                <a:solidFill>
                  <a:srgbClr val="1D3E61"/>
                </a:solidFill>
                <a:latin typeface="Nunito Sans"/>
              </a:rPr>
              <a:t>th</a:t>
            </a:r>
            <a:r>
              <a:rPr lang="en-GB" sz="700">
                <a:solidFill>
                  <a:srgbClr val="1D3E61"/>
                </a:solidFill>
                <a:latin typeface="Nunito Sans"/>
              </a:rPr>
              <a:t> Jan 2025</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graphicFrame>
        <p:nvGraphicFramePr>
          <p:cNvPr id="3" name="Content Placeholder 3">
            <a:extLst>
              <a:ext uri="{FF2B5EF4-FFF2-40B4-BE49-F238E27FC236}">
                <a16:creationId xmlns:a16="http://schemas.microsoft.com/office/drawing/2014/main" id="{784C0896-AD1D-50A3-C673-B5A6951A4FB6}"/>
              </a:ext>
            </a:extLst>
          </p:cNvPr>
          <p:cNvGraphicFramePr>
            <a:graphicFrameLocks/>
          </p:cNvGraphicFramePr>
          <p:nvPr/>
        </p:nvGraphicFramePr>
        <p:xfrm>
          <a:off x="140817" y="378186"/>
          <a:ext cx="8624274" cy="4546317"/>
        </p:xfrm>
        <a:graphic>
          <a:graphicData uri="http://schemas.openxmlformats.org/drawingml/2006/table">
            <a:tbl>
              <a:tblPr firstRow="1" bandRow="1"/>
              <a:tblGrid>
                <a:gridCol w="1679374">
                  <a:extLst>
                    <a:ext uri="{9D8B030D-6E8A-4147-A177-3AD203B41FA5}">
                      <a16:colId xmlns:a16="http://schemas.microsoft.com/office/drawing/2014/main" val="20000"/>
                    </a:ext>
                  </a:extLst>
                </a:gridCol>
                <a:gridCol w="2239183">
                  <a:extLst>
                    <a:ext uri="{9D8B030D-6E8A-4147-A177-3AD203B41FA5}">
                      <a16:colId xmlns:a16="http://schemas.microsoft.com/office/drawing/2014/main" val="20001"/>
                    </a:ext>
                  </a:extLst>
                </a:gridCol>
                <a:gridCol w="180525">
                  <a:extLst>
                    <a:ext uri="{9D8B030D-6E8A-4147-A177-3AD203B41FA5}">
                      <a16:colId xmlns:a16="http://schemas.microsoft.com/office/drawing/2014/main" val="20002"/>
                    </a:ext>
                  </a:extLst>
                </a:gridCol>
                <a:gridCol w="2152376">
                  <a:extLst>
                    <a:ext uri="{9D8B030D-6E8A-4147-A177-3AD203B41FA5}">
                      <a16:colId xmlns:a16="http://schemas.microsoft.com/office/drawing/2014/main" val="2880710429"/>
                    </a:ext>
                  </a:extLst>
                </a:gridCol>
                <a:gridCol w="2372816">
                  <a:extLst>
                    <a:ext uri="{9D8B030D-6E8A-4147-A177-3AD203B41FA5}">
                      <a16:colId xmlns:a16="http://schemas.microsoft.com/office/drawing/2014/main" val="20003"/>
                    </a:ext>
                  </a:extLst>
                </a:gridCol>
              </a:tblGrid>
              <a:tr h="222452">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algn="ctr"/>
                      <a:r>
                        <a:rPr lang="en-GB" sz="1050" b="1" i="0">
                          <a:solidFill>
                            <a:srgbClr val="FFFFFF"/>
                          </a:solidFill>
                          <a:latin typeface="Nunito sans" pitchFamily="2" charset="0"/>
                          <a:cs typeface="Arial"/>
                        </a:rPr>
                        <a:t>Overall</a:t>
                      </a:r>
                      <a:r>
                        <a:rPr lang="en-GB" sz="1050" b="1" i="0" baseline="0">
                          <a:solidFill>
                            <a:srgbClr val="FFFFFF"/>
                          </a:solidFill>
                          <a:latin typeface="Nunito sans" pitchFamily="2" charset="0"/>
                          <a:cs typeface="Arial"/>
                        </a:rPr>
                        <a:t> Project RAG Status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22452">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Nunito sans"/>
                          <a:cs typeface="Arial"/>
                        </a:rPr>
                        <a:t>Schedule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22245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Arial"/>
                          <a:cs typeface="Arial"/>
                        </a:rPr>
                        <a:t>RAG</a:t>
                      </a:r>
                      <a:r>
                        <a:rPr lang="en-GB" sz="1050" b="1" baseline="0">
                          <a:solidFill>
                            <a:schemeClr val="bg1"/>
                          </a:solidFill>
                          <a:latin typeface="Arial"/>
                          <a:cs typeface="Arial"/>
                        </a:rPr>
                        <a:t> Status</a:t>
                      </a:r>
                      <a:endParaRPr lang="en-GB" sz="1050" b="1">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endParaRPr lang="en-GB" sz="1050" b="1">
                        <a:solidFill>
                          <a:schemeClr val="bg1"/>
                        </a:solidFill>
                        <a:latin typeface="+mn-lt"/>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Nunito sans" pitchFamily="2" charset="0"/>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198">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                                             Status</a:t>
                      </a:r>
                      <a:r>
                        <a:rPr lang="en-GB" sz="1050" b="1" baseline="0">
                          <a:solidFill>
                            <a:schemeClr val="bg1"/>
                          </a:solidFill>
                          <a:latin typeface="Nunito sans"/>
                          <a:cs typeface="Arial"/>
                        </a:rPr>
                        <a:t> Justification</a:t>
                      </a:r>
                      <a:endParaRPr lang="en-GB">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a:latin typeface="+mn-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a:p>
                  </a:txBody>
                  <a:tcPr>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5876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Nunito sans"/>
                          <a:ea typeface="+mn-ea"/>
                          <a:cs typeface="Arial"/>
                        </a:rPr>
                        <a:t>Schedule</a:t>
                      </a:r>
                    </a:p>
                    <a:p>
                      <a:pPr algn="ctr"/>
                      <a:endParaRPr lang="en-GB" sz="1050" b="1" baseline="0">
                        <a:solidFill>
                          <a:schemeClr val="bg1"/>
                        </a:solidFill>
                        <a:latin typeface="Nunito sans" pitchFamily="2" charset="0"/>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pPr marL="0" indent="0" algn="l">
                        <a:buFont typeface="Arial" panose="020B0604020202020204" pitchFamily="34" charset="0"/>
                        <a:buNone/>
                      </a:pPr>
                      <a:r>
                        <a:rPr lang="en-GB" sz="700" b="0" i="0" u="none" strike="noStrike" kern="1200" cap="none" normalizeH="0" baseline="0">
                          <a:ln>
                            <a:noFill/>
                          </a:ln>
                          <a:solidFill>
                            <a:srgbClr val="000000"/>
                          </a:solidFill>
                          <a:effectLst/>
                          <a:latin typeface="Nunito sans"/>
                          <a:ea typeface="+mn-ea"/>
                          <a:cs typeface="+mn-cs"/>
                        </a:rPr>
                        <a:t>Overall release is tracking to a </a:t>
                      </a:r>
                      <a:r>
                        <a:rPr lang="en-GB" sz="700" b="1" i="0" u="none" strike="noStrike" kern="1200" cap="none" normalizeH="0" baseline="0">
                          <a:ln>
                            <a:noFill/>
                          </a:ln>
                          <a:solidFill>
                            <a:srgbClr val="92D050"/>
                          </a:solidFill>
                          <a:effectLst/>
                          <a:latin typeface="Nunito sans"/>
                          <a:ea typeface="+mn-ea"/>
                          <a:cs typeface="+mn-cs"/>
                        </a:rPr>
                        <a:t>Green</a:t>
                      </a:r>
                      <a:r>
                        <a:rPr lang="en-GB" sz="700" b="1" i="0" u="none" strike="noStrike" kern="1200" cap="none" normalizeH="0" baseline="0">
                          <a:ln>
                            <a:noFill/>
                          </a:ln>
                          <a:solidFill>
                            <a:srgbClr val="000000"/>
                          </a:solidFill>
                          <a:effectLst/>
                          <a:latin typeface="Nunito sans"/>
                          <a:ea typeface="+mn-ea"/>
                          <a:cs typeface="+mn-cs"/>
                        </a:rPr>
                        <a:t> </a:t>
                      </a:r>
                      <a:r>
                        <a:rPr lang="en-GB" sz="700" b="0" i="0" u="none" strike="noStrike" kern="1200" cap="none" normalizeH="0" baseline="0">
                          <a:ln>
                            <a:noFill/>
                          </a:ln>
                          <a:solidFill>
                            <a:srgbClr val="000000"/>
                          </a:solidFill>
                          <a:effectLst/>
                          <a:latin typeface="Nunito sans"/>
                          <a:ea typeface="+mn-ea"/>
                          <a:cs typeface="+mn-cs"/>
                        </a:rPr>
                        <a:t>status.</a:t>
                      </a:r>
                    </a:p>
                    <a:p>
                      <a:pPr marL="0" indent="0" algn="l">
                        <a:buFont typeface="Arial" panose="020B0604020202020204" pitchFamily="34" charset="0"/>
                        <a:buNone/>
                      </a:pPr>
                      <a:endParaRPr lang="en-GB" sz="700" b="0" i="0" u="none" strike="noStrike" kern="1200" cap="none" normalizeH="0" baseline="0">
                        <a:ln>
                          <a:noFill/>
                        </a:ln>
                        <a:solidFill>
                          <a:srgbClr val="000000"/>
                        </a:solidFill>
                        <a:effectLst/>
                        <a:latin typeface="Nunito sans"/>
                        <a:ea typeface="+mn-ea"/>
                        <a:cs typeface="+mn-cs"/>
                      </a:endParaRPr>
                    </a:p>
                    <a:p>
                      <a:pPr marL="0" indent="0" algn="l">
                        <a:buFont typeface="Arial" panose="020B0604020202020204" pitchFamily="34" charset="0"/>
                        <a:buNone/>
                      </a:pPr>
                      <a:r>
                        <a:rPr lang="en-GB" sz="700" b="0" i="0" u="none" strike="noStrike" kern="1200" cap="none" normalizeH="0" baseline="0">
                          <a:ln>
                            <a:noFill/>
                          </a:ln>
                          <a:solidFill>
                            <a:srgbClr val="000000"/>
                          </a:solidFill>
                          <a:effectLst/>
                          <a:latin typeface="Nunito sans"/>
                          <a:ea typeface="+mn-ea"/>
                          <a:cs typeface="+mn-cs"/>
                        </a:rPr>
                        <a:t>Minor Release 13 was successfully implemented on 6</a:t>
                      </a:r>
                      <a:r>
                        <a:rPr lang="en-GB" sz="700" b="0" i="0" u="none" strike="noStrike" kern="1200" cap="none" normalizeH="0" baseline="30000">
                          <a:ln>
                            <a:noFill/>
                          </a:ln>
                          <a:solidFill>
                            <a:srgbClr val="000000"/>
                          </a:solidFill>
                          <a:effectLst/>
                          <a:latin typeface="Nunito sans"/>
                          <a:ea typeface="+mn-ea"/>
                          <a:cs typeface="+mn-cs"/>
                        </a:rPr>
                        <a:t>th</a:t>
                      </a:r>
                      <a:r>
                        <a:rPr lang="en-GB" sz="700" b="0" i="0" u="none" strike="noStrike" kern="1200" cap="none" normalizeH="0" baseline="0">
                          <a:ln>
                            <a:noFill/>
                          </a:ln>
                          <a:solidFill>
                            <a:srgbClr val="000000"/>
                          </a:solidFill>
                          <a:effectLst/>
                          <a:latin typeface="Nunito sans"/>
                          <a:ea typeface="+mn-ea"/>
                          <a:cs typeface="+mn-cs"/>
                        </a:rPr>
                        <a:t> Dec. First usage activities are complete, and we exited the post-implementation support phase with no issues raised. Closedown activities almost complete with the h approval of the CCR in February </a:t>
                      </a:r>
                      <a:r>
                        <a:rPr lang="en-GB" sz="700" b="0" i="0" u="none" strike="noStrike" kern="1200" cap="none" normalizeH="0" baseline="0" err="1">
                          <a:ln>
                            <a:noFill/>
                          </a:ln>
                          <a:solidFill>
                            <a:srgbClr val="000000"/>
                          </a:solidFill>
                          <a:effectLst/>
                          <a:latin typeface="Nunito sans"/>
                          <a:ea typeface="+mn-ea"/>
                          <a:cs typeface="+mn-cs"/>
                        </a:rPr>
                        <a:t>ChMC</a:t>
                      </a:r>
                      <a:r>
                        <a:rPr lang="en-GB" sz="700" b="0" i="0" u="none" strike="noStrike" kern="1200" cap="none" normalizeH="0" baseline="0">
                          <a:ln>
                            <a:noFill/>
                          </a:ln>
                          <a:solidFill>
                            <a:srgbClr val="000000"/>
                          </a:solidFill>
                          <a:effectLst/>
                          <a:latin typeface="Nunito sans"/>
                          <a:ea typeface="+mn-ea"/>
                          <a:cs typeface="+mn-cs"/>
                        </a:rPr>
                        <a:t> the only pending activity. </a:t>
                      </a:r>
                    </a:p>
                    <a:p>
                      <a:pPr marL="0" indent="0" algn="l">
                        <a:buFont typeface="Arial" panose="020B0604020202020204" pitchFamily="34" charset="0"/>
                        <a:buNone/>
                      </a:pPr>
                      <a:endParaRPr lang="en-US" sz="700" b="1">
                        <a:solidFill>
                          <a:srgbClr val="000000"/>
                        </a:solidFill>
                        <a:latin typeface="Nunito sans" pitchFamily="2" charset="0"/>
                      </a:endParaRPr>
                    </a:p>
                    <a:p>
                      <a:pPr marL="0" indent="0" algn="l">
                        <a:buFont typeface="Arial" panose="020B0604020202020204" pitchFamily="34" charset="0"/>
                        <a:buNone/>
                      </a:pPr>
                      <a:r>
                        <a:rPr lang="en-US" sz="700" b="1">
                          <a:solidFill>
                            <a:srgbClr val="000000"/>
                          </a:solidFill>
                          <a:latin typeface="Nunito sans"/>
                        </a:rPr>
                        <a:t>Progress update:</a:t>
                      </a:r>
                    </a:p>
                    <a:p>
                      <a:pPr marL="171450" indent="-171450" algn="l">
                        <a:buFont typeface="Arial" panose="020B0604020202020204" pitchFamily="34" charset="0"/>
                        <a:buChar char="•"/>
                      </a:pPr>
                      <a:r>
                        <a:rPr lang="en-GB" sz="700">
                          <a:solidFill>
                            <a:srgbClr val="000000"/>
                          </a:solidFill>
                          <a:latin typeface="Nunito sans"/>
                        </a:rPr>
                        <a:t>Implementation successful </a:t>
                      </a:r>
                    </a:p>
                    <a:p>
                      <a:pPr marL="171450" indent="-171450" algn="l">
                        <a:buFont typeface="Arial" panose="020B0604020202020204" pitchFamily="34" charset="0"/>
                        <a:buChar char="•"/>
                      </a:pPr>
                      <a:r>
                        <a:rPr lang="en-GB" sz="700" b="0" i="0" u="none" strike="noStrike" kern="1200" cap="none" normalizeH="0" baseline="0">
                          <a:ln>
                            <a:noFill/>
                          </a:ln>
                          <a:solidFill>
                            <a:srgbClr val="000000"/>
                          </a:solidFill>
                          <a:effectLst/>
                          <a:latin typeface="Nunito sans"/>
                          <a:ea typeface="+mn-ea"/>
                          <a:cs typeface="+mn-cs"/>
                        </a:rPr>
                        <a:t>PIS complete</a:t>
                      </a:r>
                    </a:p>
                    <a:p>
                      <a:pPr marL="171450" lvl="0" indent="-171450" algn="l">
                        <a:buFont typeface="Arial" panose="020B0604020202020204" pitchFamily="34" charset="0"/>
                        <a:buChar char="•"/>
                      </a:pPr>
                      <a:endParaRPr lang="en-US" sz="700">
                        <a:solidFill>
                          <a:srgbClr val="000000"/>
                        </a:solidFill>
                        <a:latin typeface="Nunito sans"/>
                      </a:endParaRPr>
                    </a:p>
                    <a:p>
                      <a:pPr marL="0" indent="0" algn="l">
                        <a:buNone/>
                      </a:pPr>
                      <a:r>
                        <a:rPr lang="en-GB" sz="700" b="1" i="0" u="none" strike="noStrike" kern="1200" cap="none" normalizeH="0" baseline="0">
                          <a:ln>
                            <a:noFill/>
                          </a:ln>
                          <a:solidFill>
                            <a:srgbClr val="000000"/>
                          </a:solidFill>
                          <a:effectLst/>
                          <a:latin typeface="Nunito sans"/>
                          <a:ea typeface="+mn-ea"/>
                          <a:cs typeface="+mn-cs"/>
                        </a:rPr>
                        <a:t>Decision in February </a:t>
                      </a:r>
                      <a:r>
                        <a:rPr lang="en-GB" sz="700" b="1" i="0" u="none" strike="noStrike" kern="1200" cap="none" normalizeH="0" baseline="0" err="1">
                          <a:ln>
                            <a:noFill/>
                          </a:ln>
                          <a:solidFill>
                            <a:srgbClr val="000000"/>
                          </a:solidFill>
                          <a:effectLst/>
                          <a:latin typeface="Nunito sans"/>
                          <a:ea typeface="+mn-ea"/>
                          <a:cs typeface="+mn-cs"/>
                        </a:rPr>
                        <a:t>ChMC</a:t>
                      </a:r>
                      <a:r>
                        <a:rPr lang="en-GB" sz="700" b="0" i="0" u="none" strike="noStrike" kern="1200" cap="none" normalizeH="0" baseline="0">
                          <a:ln>
                            <a:noFill/>
                          </a:ln>
                          <a:solidFill>
                            <a:srgbClr val="000000"/>
                          </a:solidFill>
                          <a:effectLst/>
                          <a:latin typeface="Nunito sans"/>
                          <a:ea typeface="+mn-ea"/>
                          <a:cs typeface="+mn-cs"/>
                        </a:rPr>
                        <a:t>: Approval of the CCR</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a:buFont typeface="Arial" panose="020B0604020202020204" pitchFamily="34" charset="0"/>
                        <a:buNone/>
                      </a:pPr>
                      <a:endParaRPr lang="en-US" sz="800">
                        <a:latin typeface="Nunito sans" pitchFamily="2" charset="0"/>
                      </a:endParaRPr>
                    </a:p>
                    <a:p>
                      <a:pPr marL="0" indent="0" algn="l">
                        <a:buNone/>
                      </a:pPr>
                      <a:r>
                        <a:rPr lang="en-US" sz="700">
                          <a:latin typeface="Nunito sans" pitchFamily="2" charset="0"/>
                        </a:rPr>
                        <a:t>  </a:t>
                      </a: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r>
                        <a:rPr lang="en-US" sz="600">
                          <a:latin typeface="Nunito sans" pitchFamily="2" charset="0"/>
                        </a:rPr>
                        <a:t>        </a:t>
                      </a:r>
                    </a:p>
                    <a:p>
                      <a:pPr marL="0" indent="0" algn="l">
                        <a:buFont typeface="Arial" panose="020B0604020202020204" pitchFamily="34" charset="0"/>
                        <a:buNone/>
                      </a:pPr>
                      <a:endParaRPr lang="en-US" sz="600">
                        <a:latin typeface="Nunito sans" pitchFamily="2" charset="0"/>
                      </a:endParaRPr>
                    </a:p>
                    <a:p>
                      <a:pPr marL="0" indent="0" algn="l">
                        <a:buFont typeface="Arial" panose="020B0604020202020204" pitchFamily="34" charset="0"/>
                        <a:buNone/>
                      </a:pPr>
                      <a:endParaRPr lang="en-US" sz="600">
                        <a:latin typeface="Nunito sans" pitchFamily="2" charset="0"/>
                      </a:endParaRPr>
                    </a:p>
                    <a:p>
                      <a:pPr marL="0" indent="0" algn="l">
                        <a:buFont typeface="Arial" panose="020B0604020202020204" pitchFamily="34" charset="0"/>
                        <a:buNone/>
                      </a:pPr>
                      <a:r>
                        <a:rPr lang="en-US" sz="600">
                          <a:latin typeface="Nunito sans" pitchFamily="2" charset="0"/>
                        </a:rPr>
                        <a:t>  </a:t>
                      </a:r>
                      <a:r>
                        <a:rPr lang="en-US" sz="600" b="0" i="0" u="none" strike="noStrike" kern="1200">
                          <a:solidFill>
                            <a:srgbClr val="000000"/>
                          </a:solidFill>
                          <a:effectLst/>
                          <a:latin typeface="Nunito sans" pitchFamily="2" charset="0"/>
                          <a:ea typeface="+mn-ea"/>
                          <a:cs typeface="+mn-cs"/>
                        </a:rPr>
                        <a:t>Implementation </a:t>
                      </a:r>
                      <a:r>
                        <a:rPr lang="en-US" sz="600" b="0" i="0" u="none" strike="noStrike" kern="1200">
                          <a:solidFill>
                            <a:schemeClr val="tx1">
                              <a:lumMod val="50000"/>
                            </a:schemeClr>
                          </a:solidFill>
                          <a:effectLst/>
                          <a:latin typeface="Nunito sans" pitchFamily="2" charset="0"/>
                          <a:ea typeface="+mn-ea"/>
                          <a:cs typeface="+mn-cs"/>
                        </a:rPr>
                        <a:t>date of 6</a:t>
                      </a:r>
                      <a:r>
                        <a:rPr lang="en-US" sz="600" b="0" i="0" u="none" strike="noStrike" kern="1200" baseline="30000">
                          <a:solidFill>
                            <a:schemeClr val="tx1">
                              <a:lumMod val="50000"/>
                            </a:schemeClr>
                          </a:solidFill>
                          <a:effectLst/>
                          <a:latin typeface="Nunito sans" pitchFamily="2" charset="0"/>
                          <a:ea typeface="+mn-ea"/>
                          <a:cs typeface="+mn-cs"/>
                        </a:rPr>
                        <a:t>th</a:t>
                      </a:r>
                      <a:r>
                        <a:rPr lang="en-US" sz="600" b="0" i="0" u="none" strike="noStrike" kern="1200">
                          <a:solidFill>
                            <a:schemeClr val="tx1">
                              <a:lumMod val="50000"/>
                            </a:schemeClr>
                          </a:solidFill>
                          <a:effectLst/>
                          <a:latin typeface="Nunito sans" pitchFamily="2" charset="0"/>
                          <a:ea typeface="+mn-ea"/>
                          <a:cs typeface="+mn-cs"/>
                        </a:rPr>
                        <a:t> Dec, the contingency date was 13</a:t>
                      </a:r>
                      <a:r>
                        <a:rPr lang="en-US" sz="600" b="0" i="0" u="none" strike="noStrike" kern="1200" baseline="30000">
                          <a:solidFill>
                            <a:schemeClr val="tx1">
                              <a:lumMod val="50000"/>
                            </a:schemeClr>
                          </a:solidFill>
                          <a:effectLst/>
                          <a:latin typeface="Nunito sans" pitchFamily="2" charset="0"/>
                          <a:ea typeface="+mn-ea"/>
                          <a:cs typeface="+mn-cs"/>
                        </a:rPr>
                        <a:t>th</a:t>
                      </a:r>
                      <a:r>
                        <a:rPr lang="en-US" sz="600" b="0" i="0" u="none" strike="noStrike" kern="1200">
                          <a:solidFill>
                            <a:schemeClr val="tx1">
                              <a:lumMod val="50000"/>
                            </a:schemeClr>
                          </a:solidFill>
                          <a:effectLst/>
                          <a:latin typeface="Nunito sans" pitchFamily="2" charset="0"/>
                          <a:ea typeface="+mn-ea"/>
                          <a:cs typeface="+mn-cs"/>
                        </a:rPr>
                        <a:t> Dec.</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4014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rtl="0"/>
                      <a:r>
                        <a:rPr lang="en-GB" sz="700" b="0" i="0" u="none" strike="noStrike" kern="1200">
                          <a:solidFill>
                            <a:srgbClr val="000000"/>
                          </a:solidFill>
                          <a:effectLst/>
                          <a:latin typeface="Nunito sans"/>
                          <a:ea typeface="+mn-ea"/>
                          <a:cs typeface="+mn-cs"/>
                        </a:rPr>
                        <a:t>N/A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2245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marL="0" lvl="0" indent="0">
                        <a:buNone/>
                      </a:pPr>
                      <a:r>
                        <a:rPr lang="en-US" sz="700" b="0" i="0" u="none" strike="noStrike" kern="1200" noProof="0">
                          <a:solidFill>
                            <a:srgbClr val="000000"/>
                          </a:solidFill>
                          <a:effectLst/>
                          <a:latin typeface="Nunito sans"/>
                        </a:rPr>
                        <a:t>Forecast to complete delivery against approved MTB funds</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487028">
                <a:tc>
                  <a:txBody>
                    <a:bodyPr/>
                    <a:lstStyle/>
                    <a:p>
                      <a:pPr algn="ctr"/>
                      <a:r>
                        <a:rPr lang="en-GB" sz="1050" b="1" baseline="0">
                          <a:solidFill>
                            <a:schemeClr val="bg1"/>
                          </a:solidFill>
                          <a:latin typeface="Nunito sans" pitchFamily="2" charset="0"/>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rtl="0" fontAlgn="base"/>
                      <a:r>
                        <a:rPr lang="en-GB" sz="700" b="0" kern="1200">
                          <a:solidFill>
                            <a:srgbClr val="000000"/>
                          </a:solidFill>
                          <a:effectLst/>
                          <a:latin typeface="Nunito sans"/>
                          <a:ea typeface="+mn-ea"/>
                          <a:cs typeface="Poppins"/>
                        </a:rPr>
                        <a:t>XRN 5576 – Winter Consumption Calculations for Class 4 sites with AMR fitted</a:t>
                      </a:r>
                    </a:p>
                    <a:p>
                      <a:pPr rtl="0" fontAlgn="base"/>
                      <a:r>
                        <a:rPr lang="en-GB" sz="700" b="0" kern="1200">
                          <a:solidFill>
                            <a:srgbClr val="000000"/>
                          </a:solidFill>
                          <a:effectLst/>
                          <a:latin typeface="Nunito sans"/>
                          <a:ea typeface="+mn-ea"/>
                          <a:cs typeface="Poppins"/>
                        </a:rPr>
                        <a:t>XRN5794 – Weather API V2</a:t>
                      </a:r>
                      <a:endParaRPr lang="en-US" sz="700" b="0" i="0" u="none" strike="noStrike" kern="1200">
                        <a:solidFill>
                          <a:srgbClr val="000000"/>
                        </a:solidFill>
                        <a:effectLst/>
                        <a:latin typeface="Nunito sans" pitchFamily="2" charset="0"/>
                        <a:ea typeface="+mn-ea"/>
                        <a:cs typeface="+mn-c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21" name="Group 20">
            <a:extLst>
              <a:ext uri="{FF2B5EF4-FFF2-40B4-BE49-F238E27FC236}">
                <a16:creationId xmlns:a16="http://schemas.microsoft.com/office/drawing/2014/main" id="{DE4A6700-1BD3-8AA2-306A-79A6A980F6A6}"/>
              </a:ext>
            </a:extLst>
          </p:cNvPr>
          <p:cNvGrpSpPr/>
          <p:nvPr/>
        </p:nvGrpSpPr>
        <p:grpSpPr>
          <a:xfrm>
            <a:off x="5032292" y="3109886"/>
            <a:ext cx="2843369" cy="184666"/>
            <a:chOff x="4309575" y="3532768"/>
            <a:chExt cx="2843369" cy="184666"/>
          </a:xfrm>
        </p:grpSpPr>
        <p:grpSp>
          <p:nvGrpSpPr>
            <p:cNvPr id="22" name="Group 21">
              <a:extLst>
                <a:ext uri="{FF2B5EF4-FFF2-40B4-BE49-F238E27FC236}">
                  <a16:creationId xmlns:a16="http://schemas.microsoft.com/office/drawing/2014/main" id="{6698B2A5-E3A0-53CE-C982-312BFB403643}"/>
                </a:ext>
              </a:extLst>
            </p:cNvPr>
            <p:cNvGrpSpPr/>
            <p:nvPr/>
          </p:nvGrpSpPr>
          <p:grpSpPr>
            <a:xfrm>
              <a:off x="4309575" y="3532768"/>
              <a:ext cx="741910" cy="184666"/>
              <a:chOff x="4089862" y="3492529"/>
              <a:chExt cx="741910" cy="184666"/>
            </a:xfrm>
          </p:grpSpPr>
          <p:sp>
            <p:nvSpPr>
              <p:cNvPr id="32" name="Oval 31">
                <a:extLst>
                  <a:ext uri="{FF2B5EF4-FFF2-40B4-BE49-F238E27FC236}">
                    <a16:creationId xmlns:a16="http://schemas.microsoft.com/office/drawing/2014/main" id="{1F441D85-EDB0-FB4E-0EEE-A6538DFBEBD2}"/>
                  </a:ext>
                </a:extLst>
              </p:cNvPr>
              <p:cNvSpPr/>
              <p:nvPr/>
            </p:nvSpPr>
            <p:spPr>
              <a:xfrm>
                <a:off x="4089862" y="3562003"/>
                <a:ext cx="54033" cy="45719"/>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33" name="TextBox 32">
                <a:extLst>
                  <a:ext uri="{FF2B5EF4-FFF2-40B4-BE49-F238E27FC236}">
                    <a16:creationId xmlns:a16="http://schemas.microsoft.com/office/drawing/2014/main" id="{0D2044D6-3C06-07B6-7CEC-EB3DBE0CC6F3}"/>
                  </a:ext>
                </a:extLst>
              </p:cNvPr>
              <p:cNvSpPr txBox="1"/>
              <p:nvPr/>
            </p:nvSpPr>
            <p:spPr>
              <a:xfrm>
                <a:off x="4116878" y="3492529"/>
                <a:ext cx="714894" cy="184666"/>
              </a:xfrm>
              <a:prstGeom prst="rect">
                <a:avLst/>
              </a:prstGeom>
              <a:noFill/>
            </p:spPr>
            <p:txBody>
              <a:bodyPr wrap="square" rtlCol="0">
                <a:spAutoFit/>
              </a:bodyPr>
              <a:lstStyle/>
              <a:p>
                <a:r>
                  <a:rPr lang="en-GB" sz="600">
                    <a:solidFill>
                      <a:srgbClr val="000000"/>
                    </a:solidFill>
                  </a:rPr>
                  <a:t>Complete</a:t>
                </a:r>
              </a:p>
            </p:txBody>
          </p:sp>
        </p:grpSp>
        <p:grpSp>
          <p:nvGrpSpPr>
            <p:cNvPr id="23" name="Group 22">
              <a:extLst>
                <a:ext uri="{FF2B5EF4-FFF2-40B4-BE49-F238E27FC236}">
                  <a16:creationId xmlns:a16="http://schemas.microsoft.com/office/drawing/2014/main" id="{01D105A2-663D-5194-BC5C-CE08520F3939}"/>
                </a:ext>
              </a:extLst>
            </p:cNvPr>
            <p:cNvGrpSpPr/>
            <p:nvPr/>
          </p:nvGrpSpPr>
          <p:grpSpPr>
            <a:xfrm>
              <a:off x="5080579" y="3532768"/>
              <a:ext cx="741910" cy="184666"/>
              <a:chOff x="4089862" y="3492529"/>
              <a:chExt cx="741910" cy="184666"/>
            </a:xfrm>
          </p:grpSpPr>
          <p:sp>
            <p:nvSpPr>
              <p:cNvPr id="30" name="Oval 29">
                <a:extLst>
                  <a:ext uri="{FF2B5EF4-FFF2-40B4-BE49-F238E27FC236}">
                    <a16:creationId xmlns:a16="http://schemas.microsoft.com/office/drawing/2014/main" id="{6852FAB1-F307-864F-2A97-927B8FE82EBA}"/>
                  </a:ext>
                </a:extLst>
              </p:cNvPr>
              <p:cNvSpPr/>
              <p:nvPr/>
            </p:nvSpPr>
            <p:spPr>
              <a:xfrm>
                <a:off x="4089862" y="3562003"/>
                <a:ext cx="54033"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31" name="TextBox 30">
                <a:extLst>
                  <a:ext uri="{FF2B5EF4-FFF2-40B4-BE49-F238E27FC236}">
                    <a16:creationId xmlns:a16="http://schemas.microsoft.com/office/drawing/2014/main" id="{56A64039-AAE0-250E-59B1-37D430A67F24}"/>
                  </a:ext>
                </a:extLst>
              </p:cNvPr>
              <p:cNvSpPr txBox="1"/>
              <p:nvPr/>
            </p:nvSpPr>
            <p:spPr>
              <a:xfrm>
                <a:off x="4116878" y="3492529"/>
                <a:ext cx="714894" cy="184666"/>
              </a:xfrm>
              <a:prstGeom prst="rect">
                <a:avLst/>
              </a:prstGeom>
              <a:noFill/>
            </p:spPr>
            <p:txBody>
              <a:bodyPr wrap="square" rtlCol="0">
                <a:spAutoFit/>
              </a:bodyPr>
              <a:lstStyle/>
              <a:p>
                <a:r>
                  <a:rPr lang="en-GB" sz="600">
                    <a:solidFill>
                      <a:srgbClr val="000000"/>
                    </a:solidFill>
                  </a:rPr>
                  <a:t>On Track</a:t>
                </a:r>
              </a:p>
            </p:txBody>
          </p:sp>
        </p:grpSp>
        <p:grpSp>
          <p:nvGrpSpPr>
            <p:cNvPr id="24" name="Group 23">
              <a:extLst>
                <a:ext uri="{FF2B5EF4-FFF2-40B4-BE49-F238E27FC236}">
                  <a16:creationId xmlns:a16="http://schemas.microsoft.com/office/drawing/2014/main" id="{58D1EDFC-F9AE-7FBC-708D-D4AAD366B48F}"/>
                </a:ext>
              </a:extLst>
            </p:cNvPr>
            <p:cNvGrpSpPr/>
            <p:nvPr/>
          </p:nvGrpSpPr>
          <p:grpSpPr>
            <a:xfrm>
              <a:off x="5795473" y="3532768"/>
              <a:ext cx="740684" cy="184666"/>
              <a:chOff x="4089862" y="3492529"/>
              <a:chExt cx="740684" cy="184666"/>
            </a:xfrm>
          </p:grpSpPr>
          <p:sp>
            <p:nvSpPr>
              <p:cNvPr id="28" name="Oval 27">
                <a:extLst>
                  <a:ext uri="{FF2B5EF4-FFF2-40B4-BE49-F238E27FC236}">
                    <a16:creationId xmlns:a16="http://schemas.microsoft.com/office/drawing/2014/main" id="{B39623AA-4C2A-8F3C-2454-26CD155B734F}"/>
                  </a:ext>
                </a:extLst>
              </p:cNvPr>
              <p:cNvSpPr/>
              <p:nvPr/>
            </p:nvSpPr>
            <p:spPr>
              <a:xfrm>
                <a:off x="4089862" y="3562003"/>
                <a:ext cx="54033" cy="45719"/>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9" name="TextBox 28">
                <a:extLst>
                  <a:ext uri="{FF2B5EF4-FFF2-40B4-BE49-F238E27FC236}">
                    <a16:creationId xmlns:a16="http://schemas.microsoft.com/office/drawing/2014/main" id="{064C41FA-54B8-6EC4-0883-95059B785E03}"/>
                  </a:ext>
                </a:extLst>
              </p:cNvPr>
              <p:cNvSpPr txBox="1"/>
              <p:nvPr/>
            </p:nvSpPr>
            <p:spPr>
              <a:xfrm>
                <a:off x="4115652" y="3492529"/>
                <a:ext cx="714894" cy="184666"/>
              </a:xfrm>
              <a:prstGeom prst="rect">
                <a:avLst/>
              </a:prstGeom>
              <a:noFill/>
            </p:spPr>
            <p:txBody>
              <a:bodyPr wrap="square" rtlCol="0">
                <a:spAutoFit/>
              </a:bodyPr>
              <a:lstStyle/>
              <a:p>
                <a:r>
                  <a:rPr lang="en-GB" sz="600">
                    <a:solidFill>
                      <a:srgbClr val="000000"/>
                    </a:solidFill>
                  </a:rPr>
                  <a:t>At Risk</a:t>
                </a:r>
              </a:p>
            </p:txBody>
          </p:sp>
        </p:grpSp>
        <p:grpSp>
          <p:nvGrpSpPr>
            <p:cNvPr id="25" name="Group 24">
              <a:extLst>
                <a:ext uri="{FF2B5EF4-FFF2-40B4-BE49-F238E27FC236}">
                  <a16:creationId xmlns:a16="http://schemas.microsoft.com/office/drawing/2014/main" id="{44E4EB13-E935-9040-6FA8-A62F248A90A1}"/>
                </a:ext>
              </a:extLst>
            </p:cNvPr>
            <p:cNvGrpSpPr/>
            <p:nvPr/>
          </p:nvGrpSpPr>
          <p:grpSpPr>
            <a:xfrm>
              <a:off x="6429317" y="3532768"/>
              <a:ext cx="723627" cy="184666"/>
              <a:chOff x="4089862" y="3492529"/>
              <a:chExt cx="723627" cy="184666"/>
            </a:xfrm>
          </p:grpSpPr>
          <p:sp>
            <p:nvSpPr>
              <p:cNvPr id="26" name="Oval 25">
                <a:extLst>
                  <a:ext uri="{FF2B5EF4-FFF2-40B4-BE49-F238E27FC236}">
                    <a16:creationId xmlns:a16="http://schemas.microsoft.com/office/drawing/2014/main" id="{38EAAB63-9118-D31D-5662-0CB276EC3CF0}"/>
                  </a:ext>
                </a:extLst>
              </p:cNvPr>
              <p:cNvSpPr/>
              <p:nvPr/>
            </p:nvSpPr>
            <p:spPr>
              <a:xfrm>
                <a:off x="4089862" y="3562003"/>
                <a:ext cx="54033"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27" name="TextBox 26">
                <a:extLst>
                  <a:ext uri="{FF2B5EF4-FFF2-40B4-BE49-F238E27FC236}">
                    <a16:creationId xmlns:a16="http://schemas.microsoft.com/office/drawing/2014/main" id="{8448B7E8-077C-F6F3-674A-E9DB10BA46DB}"/>
                  </a:ext>
                </a:extLst>
              </p:cNvPr>
              <p:cNvSpPr txBox="1"/>
              <p:nvPr/>
            </p:nvSpPr>
            <p:spPr>
              <a:xfrm>
                <a:off x="4098595" y="3492529"/>
                <a:ext cx="714894" cy="184666"/>
              </a:xfrm>
              <a:prstGeom prst="rect">
                <a:avLst/>
              </a:prstGeom>
              <a:noFill/>
            </p:spPr>
            <p:txBody>
              <a:bodyPr wrap="square" rtlCol="0">
                <a:spAutoFit/>
              </a:bodyPr>
              <a:lstStyle/>
              <a:p>
                <a:r>
                  <a:rPr lang="en-GB" sz="600">
                    <a:solidFill>
                      <a:srgbClr val="000000"/>
                    </a:solidFill>
                  </a:rPr>
                  <a:t>Overdue</a:t>
                </a:r>
              </a:p>
            </p:txBody>
          </p:sp>
        </p:grpSp>
      </p:grpSp>
      <p:pic>
        <p:nvPicPr>
          <p:cNvPr id="6" name="Picture 5">
            <a:extLst>
              <a:ext uri="{FF2B5EF4-FFF2-40B4-BE49-F238E27FC236}">
                <a16:creationId xmlns:a16="http://schemas.microsoft.com/office/drawing/2014/main" id="{8E886099-7BD9-4100-F6F9-38D54773E493}"/>
              </a:ext>
            </a:extLst>
          </p:cNvPr>
          <p:cNvPicPr>
            <a:picLocks noChangeAspect="1"/>
          </p:cNvPicPr>
          <p:nvPr/>
        </p:nvPicPr>
        <p:blipFill>
          <a:blip r:embed="rId3"/>
          <a:stretch>
            <a:fillRect/>
          </a:stretch>
        </p:blipFill>
        <p:spPr>
          <a:xfrm>
            <a:off x="4307408" y="1525585"/>
            <a:ext cx="4421563" cy="1275981"/>
          </a:xfrm>
          <a:prstGeom prst="rect">
            <a:avLst/>
          </a:prstGeom>
        </p:spPr>
      </p:pic>
    </p:spTree>
    <p:extLst>
      <p:ext uri="{BB962C8B-B14F-4D97-AF65-F5344CB8AC3E}">
        <p14:creationId xmlns:p14="http://schemas.microsoft.com/office/powerpoint/2010/main" val="3428390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a:cs typeface="Arial"/>
              </a:rPr>
              <a:t>XRN 5818 February 2025</a:t>
            </a:r>
            <a:r>
              <a:rPr lang="en-US">
                <a:latin typeface="+mj-lt"/>
                <a:cs typeface="Arial"/>
              </a:rPr>
              <a:t> Major Release Update</a:t>
            </a:r>
            <a:endParaRPr lang="en-GB">
              <a:latin typeface="+mj-lt"/>
            </a:endParaRPr>
          </a:p>
        </p:txBody>
      </p:sp>
    </p:spTree>
    <p:extLst>
      <p:ext uri="{BB962C8B-B14F-4D97-AF65-F5344CB8AC3E}">
        <p14:creationId xmlns:p14="http://schemas.microsoft.com/office/powerpoint/2010/main" val="1031180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XRN5818 – February 25 Major Release- Status Update</a:t>
            </a:r>
            <a:endParaRPr lang="en-GB" sz="160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415745"/>
          <a:ext cx="9144000" cy="4561884"/>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1">
                  <a:extLst>
                    <a:ext uri="{9D8B030D-6E8A-4147-A177-3AD203B41FA5}">
                      <a16:colId xmlns:a16="http://schemas.microsoft.com/office/drawing/2014/main" val="1347751506"/>
                    </a:ext>
                  </a:extLst>
                </a:gridCol>
                <a:gridCol w="191403">
                  <a:extLst>
                    <a:ext uri="{9D8B030D-6E8A-4147-A177-3AD203B41FA5}">
                      <a16:colId xmlns:a16="http://schemas.microsoft.com/office/drawing/2014/main" val="20002"/>
                    </a:ext>
                  </a:extLst>
                </a:gridCol>
                <a:gridCol w="2282085">
                  <a:extLst>
                    <a:ext uri="{9D8B030D-6E8A-4147-A177-3AD203B41FA5}">
                      <a16:colId xmlns:a16="http://schemas.microsoft.com/office/drawing/2014/main" val="2880710429"/>
                    </a:ext>
                  </a:extLst>
                </a:gridCol>
                <a:gridCol w="2515810">
                  <a:extLst>
                    <a:ext uri="{9D8B030D-6E8A-4147-A177-3AD203B41FA5}">
                      <a16:colId xmlns:a16="http://schemas.microsoft.com/office/drawing/2014/main" val="20003"/>
                    </a:ext>
                  </a:extLst>
                </a:gridCol>
              </a:tblGrid>
              <a:tr h="246470">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a:solidFill>
                            <a:srgbClr val="FFFFFF"/>
                          </a:solidFill>
                          <a:latin typeface="+mn-lt"/>
                          <a:cs typeface="Arial"/>
                        </a:rPr>
                        <a:t>Overall</a:t>
                      </a:r>
                      <a:r>
                        <a:rPr lang="en-GB" sz="1050" b="1" i="0" baseline="0">
                          <a:solidFill>
                            <a:srgbClr val="FFFFFF"/>
                          </a:solidFill>
                          <a:latin typeface="+mn-lt"/>
                          <a:cs typeface="Arial"/>
                        </a:rPr>
                        <a:t> Project RAG Status</a:t>
                      </a: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46470">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mj-lt"/>
                          <a:cs typeface="Arial"/>
                        </a:rPr>
                        <a:t>Schedule</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RAG</a:t>
                      </a:r>
                      <a:r>
                        <a:rPr lang="en-GB" sz="1050" b="1" baseline="0">
                          <a:solidFill>
                            <a:schemeClr val="bg1"/>
                          </a:solidFill>
                          <a:latin typeface="+mj-lt"/>
                          <a:cs typeface="Arial"/>
                        </a:rPr>
                        <a:t> Status</a:t>
                      </a:r>
                      <a:endParaRPr lang="en-GB" sz="1050" b="1">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470">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n-lt"/>
                          <a:cs typeface="Arial"/>
                        </a:rPr>
                        <a:t>                                             </a:t>
                      </a:r>
                      <a:r>
                        <a:rPr lang="en-GB" sz="1050" b="1">
                          <a:solidFill>
                            <a:schemeClr val="bg1"/>
                          </a:solidFill>
                          <a:latin typeface="+mj-lt"/>
                          <a:cs typeface="Arial"/>
                        </a:rPr>
                        <a:t>Status</a:t>
                      </a:r>
                      <a:r>
                        <a:rPr lang="en-GB" sz="1050" b="1" baseline="0">
                          <a:solidFill>
                            <a:schemeClr val="bg1"/>
                          </a:solidFill>
                          <a:latin typeface="+mj-lt"/>
                          <a:cs typeface="Arial"/>
                        </a:rPr>
                        <a:t> Justification</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6699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Overall release is tracking on target; Green,  BER approved at </a:t>
                      </a:r>
                      <a:r>
                        <a:rPr kumimoji="0" lang="en-US"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a:ln>
                            <a:noFill/>
                          </a:ln>
                          <a:solidFill>
                            <a:srgbClr val="F5F5F5">
                              <a:lumMod val="10000"/>
                            </a:srgbClr>
                          </a:solidFill>
                          <a:effectLst/>
                          <a:uLnTx/>
                          <a:uFillTx/>
                          <a:latin typeface="+mj-lt"/>
                          <a:ea typeface="+mn-ea"/>
                          <a:cs typeface="Poppins"/>
                        </a:rPr>
                        <a:t> on 11/09. </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Progress Update:</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Detailed Design Change Pack approved at </a:t>
                      </a:r>
                      <a:r>
                        <a:rPr kumimoji="0" lang="en-GB"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 10/04/24.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Build Completed – 17/01/25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ST Testing in progress from 13/01/25; complete by 31/01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UAT to commence from 03/02/25</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a:ln>
                            <a:noFill/>
                          </a:ln>
                          <a:solidFill>
                            <a:srgbClr val="F5F5F5">
                              <a:lumMod val="10000"/>
                            </a:srgbClr>
                          </a:solidFill>
                          <a:effectLst/>
                          <a:uLnTx/>
                          <a:uFillTx/>
                          <a:latin typeface="+mj-lt"/>
                          <a:ea typeface="+mn-ea"/>
                          <a:cs typeface="Poppins"/>
                        </a:rPr>
                        <a:t>Upcoming Communications (Indicative):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700" b="0"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Implementation Approach/Plan (CHMC Deck) – 30/01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Training Sessions (Online) – 04/02 (tbc)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Confirmation of Planned Implementation (Email/Web) –  27/02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Successful/Unsuccessful Implementation (Email/Web) – 28/02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CCR (ChMC Deck) – </a:t>
                      </a:r>
                      <a:r>
                        <a:rPr kumimoji="0" lang="en-US" sz="700" b="0" i="0" u="none" strike="noStrike" kern="0" cap="none" spc="0" normalizeH="0" baseline="0">
                          <a:ln>
                            <a:noFill/>
                          </a:ln>
                          <a:solidFill>
                            <a:srgbClr val="002060"/>
                          </a:solidFill>
                          <a:effectLst/>
                          <a:uLnTx/>
                          <a:uFillTx/>
                          <a:latin typeface="+mj-lt"/>
                          <a:ea typeface="+mn-ea"/>
                          <a:cs typeface="Poppins"/>
                        </a:rPr>
                        <a:t>30/04</a:t>
                      </a:r>
                      <a:endParaRPr lang="en-US" sz="700" b="1" i="0" u="none" strike="noStrike" kern="1200" cap="none" normalizeH="0" baseline="0">
                        <a:ln>
                          <a:noFill/>
                        </a:ln>
                        <a:solidFill>
                          <a:srgbClr val="00206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000000"/>
                          </a:solidFill>
                          <a:effectLst/>
                          <a:uLnTx/>
                          <a:uFillTx/>
                          <a:latin typeface="+mj-lt"/>
                          <a:ea typeface="+mn-ea"/>
                          <a:cs typeface="Poppins"/>
                        </a:rPr>
                        <a:t>Decision in </a:t>
                      </a:r>
                      <a:r>
                        <a:rPr lang="en-GB" sz="700" b="1" i="0" u="none" strike="noStrike" kern="0" cap="none" spc="0" normalizeH="0" baseline="0">
                          <a:ln>
                            <a:noFill/>
                          </a:ln>
                          <a:solidFill>
                            <a:srgbClr val="000000"/>
                          </a:solidFill>
                          <a:effectLst/>
                          <a:uLnTx/>
                          <a:uFillTx/>
                          <a:latin typeface="+mj-lt"/>
                          <a:ea typeface="+mn-ea"/>
                          <a:cs typeface="Poppins"/>
                        </a:rPr>
                        <a:t>December</a:t>
                      </a:r>
                      <a:r>
                        <a:rPr kumimoji="0" lang="en-GB" sz="700" b="1" i="0" u="none" strike="noStrike" kern="0" cap="none" spc="0" normalizeH="0" baseline="0">
                          <a:ln>
                            <a:noFill/>
                          </a:ln>
                          <a:solidFill>
                            <a:srgbClr val="000000"/>
                          </a:solidFill>
                          <a:effectLst/>
                          <a:uLnTx/>
                          <a:uFillTx/>
                          <a:latin typeface="+mj-lt"/>
                          <a:ea typeface="+mn-ea"/>
                          <a:cs typeface="Poppins"/>
                        </a:rPr>
                        <a:t> ChMC: </a:t>
                      </a:r>
                      <a:r>
                        <a:rPr kumimoji="0" lang="en-GB" sz="700" b="0" i="0" u="none" strike="noStrike" kern="0" cap="none" spc="0" normalizeH="0" baseline="0">
                          <a:ln>
                            <a:noFill/>
                          </a:ln>
                          <a:solidFill>
                            <a:srgbClr val="000000"/>
                          </a:solidFill>
                          <a:effectLst/>
                          <a:uLnTx/>
                          <a:uFillTx/>
                          <a:latin typeface="+mj-lt"/>
                          <a:ea typeface="+mn-ea"/>
                          <a:cs typeface="Poppins"/>
                        </a:rPr>
                        <a:t>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of 28</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February, the contingency date is 07</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March.</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670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a:solidFill>
                            <a:srgbClr val="000000"/>
                          </a:solidFill>
                          <a:effectLst/>
                          <a:latin typeface="Nunito sans"/>
                        </a:rPr>
                        <a:t>Forecast to complete delivery against approved BER </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95471">
                <a:tc>
                  <a:txBody>
                    <a:bodyPr/>
                    <a:lstStyle/>
                    <a:p>
                      <a:pPr algn="ctr"/>
                      <a:r>
                        <a:rPr lang="en-GB" sz="1050" b="1" baseline="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a:solidFill>
                            <a:srgbClr val="000000"/>
                          </a:solidFill>
                          <a:effectLst/>
                          <a:latin typeface="+mj-lt"/>
                          <a:ea typeface="+mn-ea"/>
                          <a:cs typeface="+mn-cs"/>
                        </a:rPr>
                        <a:t>XRN5614 -</a:t>
                      </a:r>
                      <a:r>
                        <a:rPr lang="en-GB" sz="700" b="0" i="0">
                          <a:solidFill>
                            <a:srgbClr val="212529"/>
                          </a:solidFill>
                          <a:effectLst/>
                          <a:latin typeface="+mj-lt"/>
                        </a:rPr>
                        <a:t>Improving IGT SMP New Connection Process to support accurate and timely Supplier Registrations</a:t>
                      </a:r>
                      <a:r>
                        <a:rPr lang="en-GB" sz="700" b="0" i="0" u="none" strike="noStrike" kern="1200">
                          <a:solidFill>
                            <a:srgbClr val="000000"/>
                          </a:solidFill>
                          <a:effectLst/>
                          <a:latin typeface="+mj-lt"/>
                          <a:ea typeface="+mn-ea"/>
                          <a:cs typeface="+mn-cs"/>
                        </a:rPr>
                        <a:t> </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624163"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a:t>
            </a:r>
            <a:r>
              <a:rPr lang="en-GB" sz="700">
                <a:solidFill>
                  <a:srgbClr val="1D3E61"/>
                </a:solidFill>
                <a:latin typeface="Nunito Sans"/>
              </a:rPr>
              <a:t>30</a:t>
            </a:r>
            <a:r>
              <a:rPr lang="en-GB" sz="700" baseline="30000">
                <a:solidFill>
                  <a:srgbClr val="1D3E61"/>
                </a:solidFill>
                <a:latin typeface="Nunito San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January 2025</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pic>
        <p:nvPicPr>
          <p:cNvPr id="3" name="Picture 2">
            <a:extLst>
              <a:ext uri="{FF2B5EF4-FFF2-40B4-BE49-F238E27FC236}">
                <a16:creationId xmlns:a16="http://schemas.microsoft.com/office/drawing/2014/main" id="{B7949B9F-4245-1E38-1658-0AB7638DE323}"/>
              </a:ext>
            </a:extLst>
          </p:cNvPr>
          <p:cNvPicPr>
            <a:picLocks noChangeAspect="1"/>
          </p:cNvPicPr>
          <p:nvPr/>
        </p:nvPicPr>
        <p:blipFill>
          <a:blip r:embed="rId3"/>
          <a:stretch>
            <a:fillRect/>
          </a:stretch>
        </p:blipFill>
        <p:spPr>
          <a:xfrm>
            <a:off x="4408626" y="1518429"/>
            <a:ext cx="4680000" cy="834511"/>
          </a:xfrm>
          <a:prstGeom prst="rect">
            <a:avLst/>
          </a:prstGeom>
        </p:spPr>
      </p:pic>
    </p:spTree>
    <p:extLst>
      <p:ext uri="{BB962C8B-B14F-4D97-AF65-F5344CB8AC3E}">
        <p14:creationId xmlns:p14="http://schemas.microsoft.com/office/powerpoint/2010/main" val="2002376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a:cs typeface="Arial"/>
              </a:rPr>
              <a:t>XRN5778 November 24 Major Release </a:t>
            </a:r>
            <a:endParaRPr lang="en-GB">
              <a:latin typeface="+mj-lt"/>
            </a:endParaRPr>
          </a:p>
        </p:txBody>
      </p:sp>
    </p:spTree>
    <p:extLst>
      <p:ext uri="{BB962C8B-B14F-4D97-AF65-F5344CB8AC3E}">
        <p14:creationId xmlns:p14="http://schemas.microsoft.com/office/powerpoint/2010/main" val="683348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XRN5778 – November 24 Major Release- Status Update</a:t>
            </a:r>
            <a:endParaRPr lang="en-GB" sz="160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334102"/>
          <a:ext cx="9143997" cy="4643527"/>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0">
                  <a:extLst>
                    <a:ext uri="{9D8B030D-6E8A-4147-A177-3AD203B41FA5}">
                      <a16:colId xmlns:a16="http://schemas.microsoft.com/office/drawing/2014/main" val="1347751506"/>
                    </a:ext>
                  </a:extLst>
                </a:gridCol>
                <a:gridCol w="234461">
                  <a:extLst>
                    <a:ext uri="{9D8B030D-6E8A-4147-A177-3AD203B41FA5}">
                      <a16:colId xmlns:a16="http://schemas.microsoft.com/office/drawing/2014/main" val="20002"/>
                    </a:ext>
                  </a:extLst>
                </a:gridCol>
                <a:gridCol w="2239026">
                  <a:extLst>
                    <a:ext uri="{9D8B030D-6E8A-4147-A177-3AD203B41FA5}">
                      <a16:colId xmlns:a16="http://schemas.microsoft.com/office/drawing/2014/main" val="2880710429"/>
                    </a:ext>
                  </a:extLst>
                </a:gridCol>
                <a:gridCol w="2515809">
                  <a:extLst>
                    <a:ext uri="{9D8B030D-6E8A-4147-A177-3AD203B41FA5}">
                      <a16:colId xmlns:a16="http://schemas.microsoft.com/office/drawing/2014/main" val="20003"/>
                    </a:ext>
                  </a:extLst>
                </a:gridCol>
              </a:tblGrid>
              <a:tr h="248916">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a:solidFill>
                            <a:srgbClr val="FFFFFF"/>
                          </a:solidFill>
                          <a:latin typeface="+mn-lt"/>
                          <a:cs typeface="Arial"/>
                        </a:rPr>
                        <a:t>Overall</a:t>
                      </a:r>
                      <a:r>
                        <a:rPr lang="en-GB" sz="1050" b="1" i="0" baseline="0">
                          <a:solidFill>
                            <a:srgbClr val="FFFFFF"/>
                          </a:solidFill>
                          <a:latin typeface="+mn-lt"/>
                          <a:cs typeface="Arial"/>
                        </a:rPr>
                        <a:t> Project RAG Status</a:t>
                      </a: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48916">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mj-lt"/>
                          <a:cs typeface="Arial"/>
                        </a:rPr>
                        <a:t>Schedule</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24891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RAG</a:t>
                      </a:r>
                      <a:r>
                        <a:rPr lang="en-GB" sz="1050" b="1" baseline="0">
                          <a:solidFill>
                            <a:schemeClr val="bg1"/>
                          </a:solidFill>
                          <a:latin typeface="+mj-lt"/>
                          <a:cs typeface="Arial"/>
                        </a:rPr>
                        <a:t> Status</a:t>
                      </a:r>
                      <a:endParaRPr lang="en-GB" sz="1050" b="1">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8916">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n-lt"/>
                          <a:cs typeface="Arial"/>
                        </a:rPr>
                        <a:t>                                             </a:t>
                      </a:r>
                      <a:r>
                        <a:rPr lang="en-GB" sz="1050" b="1">
                          <a:solidFill>
                            <a:schemeClr val="bg1"/>
                          </a:solidFill>
                          <a:latin typeface="+mj-lt"/>
                          <a:cs typeface="Arial"/>
                        </a:rPr>
                        <a:t>Status</a:t>
                      </a:r>
                      <a:r>
                        <a:rPr lang="en-GB" sz="1050" b="1" baseline="0">
                          <a:solidFill>
                            <a:schemeClr val="bg1"/>
                          </a:solidFill>
                          <a:latin typeface="+mj-lt"/>
                          <a:cs typeface="Arial"/>
                        </a:rPr>
                        <a:t> Justification</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4719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a:ln>
                            <a:noFill/>
                          </a:ln>
                          <a:solidFill>
                            <a:srgbClr val="000000"/>
                          </a:solidFill>
                          <a:effectLst/>
                          <a:uLnTx/>
                          <a:uFillTx/>
                          <a:latin typeface="+mn-lt"/>
                          <a:ea typeface="+mn-ea"/>
                          <a:cs typeface="Poppins"/>
                        </a:rPr>
                        <a:t>Overall release is tracking on target; Green,  BER approved at </a:t>
                      </a:r>
                      <a:r>
                        <a:rPr kumimoji="0" lang="en-US" sz="700" b="0" i="0" u="none" strike="noStrike" kern="0" cap="none" spc="0" normalizeH="0" baseline="0" err="1">
                          <a:ln>
                            <a:noFill/>
                          </a:ln>
                          <a:solidFill>
                            <a:srgbClr val="000000"/>
                          </a:solidFill>
                          <a:effectLst/>
                          <a:uLnTx/>
                          <a:uFillTx/>
                          <a:latin typeface="+mn-lt"/>
                          <a:ea typeface="+mn-ea"/>
                          <a:cs typeface="Poppins"/>
                        </a:rPr>
                        <a:t>ChMC</a:t>
                      </a:r>
                      <a:r>
                        <a:rPr kumimoji="0" lang="en-US" sz="700" b="0" i="0" u="none" strike="noStrike" kern="0" cap="none" spc="0" normalizeH="0" baseline="0">
                          <a:ln>
                            <a:noFill/>
                          </a:ln>
                          <a:solidFill>
                            <a:srgbClr val="000000"/>
                          </a:solidFill>
                          <a:effectLst/>
                          <a:uLnTx/>
                          <a:uFillTx/>
                          <a:latin typeface="+mn-lt"/>
                          <a:ea typeface="+mn-ea"/>
                          <a:cs typeface="Poppins"/>
                        </a:rPr>
                        <a:t> on 12/06. </a:t>
                      </a:r>
                      <a:r>
                        <a:rPr lang="en-US" sz="700" b="0" i="0" u="none" strike="noStrike" kern="0" cap="none" spc="0" normalizeH="0" baseline="0">
                          <a:ln>
                            <a:noFill/>
                          </a:ln>
                          <a:solidFill>
                            <a:srgbClr val="000000"/>
                          </a:solidFill>
                          <a:effectLst/>
                          <a:uLnTx/>
                          <a:uFillTx/>
                          <a:latin typeface="+mn-lt"/>
                          <a:ea typeface="+mn-ea"/>
                          <a:cs typeface="Poppins"/>
                        </a:rPr>
                        <a:t>XRN5615</a:t>
                      </a:r>
                      <a:r>
                        <a:rPr kumimoji="0" lang="en-US" sz="700" b="0" i="0" u="none" strike="noStrike" kern="0" cap="none" spc="0" normalizeH="0" baseline="0">
                          <a:ln>
                            <a:noFill/>
                          </a:ln>
                          <a:solidFill>
                            <a:srgbClr val="000000"/>
                          </a:solidFill>
                          <a:effectLst/>
                          <a:uLnTx/>
                          <a:uFillTx/>
                          <a:latin typeface="+mn-lt"/>
                          <a:ea typeface="+mn-ea"/>
                          <a:cs typeface="Poppins"/>
                        </a:rPr>
                        <a:t>, </a:t>
                      </a:r>
                      <a:r>
                        <a:rPr lang="en-US" sz="700" b="0" i="0" u="none" strike="noStrike" kern="0" cap="none" spc="0" normalizeH="0" baseline="0">
                          <a:ln>
                            <a:noFill/>
                          </a:ln>
                          <a:solidFill>
                            <a:srgbClr val="000000"/>
                          </a:solidFill>
                          <a:effectLst/>
                          <a:uLnTx/>
                          <a:uFillTx/>
                          <a:latin typeface="+mn-lt"/>
                          <a:ea typeface="+mn-ea"/>
                          <a:cs typeface="Poppins"/>
                        </a:rPr>
                        <a:t>XRN5720</a:t>
                      </a:r>
                      <a:r>
                        <a:rPr kumimoji="0" lang="en-US" sz="700" b="0" i="0" u="none" strike="noStrike" kern="0" cap="none" spc="0" normalizeH="0" baseline="0">
                          <a:ln>
                            <a:noFill/>
                          </a:ln>
                          <a:solidFill>
                            <a:srgbClr val="000000"/>
                          </a:solidFill>
                          <a:effectLst/>
                          <a:uLnTx/>
                          <a:uFillTx/>
                          <a:latin typeface="+mn-lt"/>
                          <a:ea typeface="+mn-ea"/>
                          <a:cs typeface="Poppins"/>
                        </a:rPr>
                        <a:t> and </a:t>
                      </a:r>
                      <a:r>
                        <a:rPr lang="en-US" sz="700" b="0" i="0" u="none" strike="noStrike" kern="0" cap="none" spc="0" normalizeH="0" baseline="0">
                          <a:ln>
                            <a:noFill/>
                          </a:ln>
                          <a:solidFill>
                            <a:srgbClr val="000000"/>
                          </a:solidFill>
                          <a:effectLst/>
                          <a:uLnTx/>
                          <a:uFillTx/>
                          <a:latin typeface="+mn-lt"/>
                          <a:ea typeface="+mn-ea"/>
                          <a:cs typeface="Poppins"/>
                        </a:rPr>
                        <a:t>XRN5585</a:t>
                      </a:r>
                      <a:r>
                        <a:rPr kumimoji="0" lang="en-US" sz="700" b="0" i="0" u="none" strike="noStrike" kern="0" cap="none" spc="0" normalizeH="0" baseline="0">
                          <a:ln>
                            <a:noFill/>
                          </a:ln>
                          <a:solidFill>
                            <a:srgbClr val="000000"/>
                          </a:solidFill>
                          <a:effectLst/>
                          <a:uLnTx/>
                          <a:uFillTx/>
                          <a:latin typeface="+mn-lt"/>
                          <a:ea typeface="+mn-ea"/>
                          <a:cs typeface="Poppins"/>
                        </a:rPr>
                        <a:t> have all been successfully implemented </a:t>
                      </a:r>
                      <a:r>
                        <a:rPr kumimoji="0" lang="en-US" sz="700" b="0" i="0" u="none" strike="noStrike" kern="0" cap="none" spc="0" normalizeH="0" baseline="0">
                          <a:ln>
                            <a:noFill/>
                          </a:ln>
                          <a:solidFill>
                            <a:srgbClr val="000000"/>
                          </a:solidFill>
                          <a:effectLst/>
                          <a:uLnTx/>
                          <a:uFillTx/>
                          <a:latin typeface="+mj-lt"/>
                          <a:ea typeface="+mn-ea"/>
                          <a:cs typeface="Poppins"/>
                        </a:rPr>
                        <a:t>and PIS completed.</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a:ln>
                            <a:noFill/>
                          </a:ln>
                          <a:solidFill>
                            <a:srgbClr val="F5F5F5">
                              <a:lumMod val="10000"/>
                            </a:srgbClr>
                          </a:solidFill>
                          <a:effectLst/>
                          <a:uLnTx/>
                          <a:uFillTx/>
                          <a:latin typeface="+mn-lt"/>
                          <a:ea typeface="+mn-ea"/>
                          <a:cs typeface="Poppins"/>
                        </a:rPr>
                        <a:t>Progress Update: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Implementation for all XRNs in scope completed – 12/11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CCR update/review in progress to be completed – 21/02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n-lt"/>
                          <a:ea typeface="+mn-ea"/>
                          <a:cs typeface="Poppins"/>
                        </a:rPr>
                        <a:t>Understated CV/WM Capping</a:t>
                      </a:r>
                      <a:endParaRPr kumimoji="0" lang="en-GB" sz="700" b="1" i="0" u="none" strike="noStrike" kern="0" cap="none" spc="0" normalizeH="0" baseline="0">
                        <a:ln>
                          <a:noFill/>
                        </a:ln>
                        <a:solidFill>
                          <a:srgbClr val="F5F5F5"/>
                        </a:solidFill>
                        <a:effectLst/>
                        <a:uLnTx/>
                        <a:uFillTx/>
                        <a:latin typeface="+mn-lt"/>
                        <a:ea typeface="+mn-ea"/>
                        <a:cs typeface="Poppins"/>
                      </a:endParaRPr>
                    </a:p>
                    <a:p>
                      <a:pPr marL="0" marR="0" lvl="0" indent="0" algn="l">
                        <a:lnSpc>
                          <a:spcPct val="100000"/>
                        </a:lnSpc>
                        <a:spcBef>
                          <a:spcPts val="0"/>
                        </a:spcBef>
                        <a:spcAft>
                          <a:spcPts val="0"/>
                        </a:spcAft>
                        <a:buClrTx/>
                        <a:buSzTx/>
                        <a:buFont typeface="Arial" panose="020B0604020202020204" pitchFamily="34" charset="0"/>
                        <a:buNone/>
                      </a:pPr>
                      <a:r>
                        <a:rPr lang="en-GB" sz="700" b="0" i="0" u="none" strike="noStrike" kern="0" cap="none" spc="0" normalizeH="0" baseline="0">
                          <a:ln>
                            <a:noFill/>
                          </a:ln>
                          <a:solidFill>
                            <a:srgbClr val="000000"/>
                          </a:solidFill>
                          <a:effectLst/>
                          <a:uLnTx/>
                          <a:uFillTx/>
                          <a:latin typeface="+mn-lt"/>
                          <a:ea typeface="+mn-ea"/>
                          <a:cs typeface="Poppins"/>
                        </a:rPr>
                        <a:t>The below activities have now been completed.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Enduring Solution Implemented 7/12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MIPI amended 9/12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Drop In Session/SC9 data posted 19/12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Gemini DM Adjustments via EBI 6/1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n-lt"/>
                          <a:ea typeface="+mn-ea"/>
                          <a:cs typeface="Poppins"/>
                        </a:rPr>
                        <a:t>UIG corrections via Adjustment Invoice 27/1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n-lt"/>
                          <a:ea typeface="+mn-ea"/>
                          <a:cs typeface="Poppins"/>
                        </a:rPr>
                        <a:t>BCR File Missing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000000"/>
                          </a:solidFill>
                          <a:effectLst/>
                          <a:uLnTx/>
                          <a:uFillTx/>
                          <a:latin typeface="+mn-lt"/>
                          <a:ea typeface="+mn-ea"/>
                          <a:cs typeface="Poppins"/>
                        </a:rPr>
                        <a:t>Interim Solution Implemented 15/12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000000"/>
                          </a:solidFill>
                          <a:effectLst/>
                          <a:uLnTx/>
                          <a:uFillTx/>
                          <a:latin typeface="+mn-lt"/>
                          <a:ea typeface="+mn-ea"/>
                          <a:cs typeface="Poppins"/>
                        </a:rPr>
                        <a:t>Enduring Solution Developed/Tested, planned implementation 7/1 </a:t>
                      </a:r>
                      <a:r>
                        <a:rPr kumimoji="0" lang="en-GB" sz="700" b="0" i="0" u="none" strike="noStrike" kern="0" cap="none" spc="0" normalizeH="0" baseline="0">
                          <a:ln>
                            <a:noFill/>
                          </a:ln>
                          <a:solidFill>
                            <a:srgbClr val="F5F5F5"/>
                          </a:solidFill>
                          <a:effectLst/>
                          <a:uLnTx/>
                          <a:uFillTx/>
                          <a:latin typeface="+mn-lt"/>
                          <a:ea typeface="+mn-ea"/>
                          <a:cs typeface="Poppins"/>
                        </a:rPr>
                        <a:t>on track for all changes in scope</a:t>
                      </a: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a:ln>
                            <a:noFill/>
                          </a:ln>
                          <a:solidFill>
                            <a:srgbClr val="F5F5F5">
                              <a:lumMod val="10000"/>
                            </a:srgbClr>
                          </a:solidFill>
                          <a:effectLst/>
                          <a:uLnTx/>
                          <a:uFillTx/>
                          <a:latin typeface="+mj-lt"/>
                          <a:ea typeface="+mn-ea"/>
                          <a:cs typeface="Poppins"/>
                        </a:rPr>
                        <a:t>Upcoming Communications:</a:t>
                      </a:r>
                      <a:endParaRPr kumimoji="0" lang="en-US" sz="700" b="0"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CCR (</a:t>
                      </a:r>
                      <a:r>
                        <a:rPr kumimoji="0" lang="en-US"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a:ln>
                            <a:noFill/>
                          </a:ln>
                          <a:solidFill>
                            <a:srgbClr val="F5F5F5">
                              <a:lumMod val="10000"/>
                            </a:srgbClr>
                          </a:solidFill>
                          <a:effectLst/>
                          <a:uLnTx/>
                          <a:uFillTx/>
                          <a:latin typeface="+mj-lt"/>
                          <a:ea typeface="+mn-ea"/>
                          <a:cs typeface="Poppins"/>
                        </a:rPr>
                        <a:t> Deck) – 12/03</a:t>
                      </a:r>
                      <a:endParaRPr lang="en-US" sz="700" b="1" i="0" u="none" strike="noStrike" kern="1200" cap="none" normalizeH="0" baseline="0">
                        <a:ln>
                          <a:noFill/>
                        </a:ln>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Decision in February </a:t>
                      </a:r>
                      <a:r>
                        <a:rPr kumimoji="0" lang="en-GB" sz="700" b="1" i="0" u="none" strike="noStrike" kern="0" cap="none" spc="0" normalizeH="0" baseline="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a:rPr>
                        <a:t>Implementation date of 08</a:t>
                      </a:r>
                      <a:r>
                        <a:rPr lang="en-US" sz="700" b="0" kern="1200" baseline="30000">
                          <a:solidFill>
                            <a:srgbClr val="000000"/>
                          </a:solidFill>
                          <a:latin typeface="+mj-lt"/>
                          <a:ea typeface="+mn-ea"/>
                          <a:cs typeface="Arial"/>
                        </a:rPr>
                        <a:t>th</a:t>
                      </a:r>
                      <a:r>
                        <a:rPr lang="en-US" sz="700" b="0" kern="1200" baseline="0">
                          <a:solidFill>
                            <a:srgbClr val="000000"/>
                          </a:solidFill>
                          <a:latin typeface="+mj-lt"/>
                          <a:ea typeface="+mn-ea"/>
                          <a:cs typeface="Arial"/>
                        </a:rPr>
                        <a:t> November for XRN5615 and XRN5720, the contingency date is 15</a:t>
                      </a:r>
                      <a:r>
                        <a:rPr lang="en-US" sz="700" b="0" kern="1200" baseline="30000">
                          <a:solidFill>
                            <a:srgbClr val="000000"/>
                          </a:solidFill>
                          <a:latin typeface="+mj-lt"/>
                          <a:ea typeface="+mn-ea"/>
                          <a:cs typeface="Arial"/>
                        </a:rPr>
                        <a:t>th</a:t>
                      </a:r>
                      <a:r>
                        <a:rPr lang="en-US" sz="700" b="0" kern="1200" baseline="0">
                          <a:solidFill>
                            <a:srgbClr val="000000"/>
                          </a:solidFill>
                          <a:latin typeface="+mj-lt"/>
                          <a:ea typeface="+mn-ea"/>
                          <a:cs typeface="Arial"/>
                        </a:rPr>
                        <a:t> November</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a:rPr>
                        <a:t>Implementation date for XRN5585 - FWACV2 – 12</a:t>
                      </a:r>
                      <a:r>
                        <a:rPr lang="en-US" sz="700" b="0" kern="1200" baseline="30000">
                          <a:solidFill>
                            <a:srgbClr val="000000"/>
                          </a:solidFill>
                          <a:latin typeface="+mj-lt"/>
                          <a:ea typeface="+mn-ea"/>
                          <a:cs typeface="Arial"/>
                        </a:rPr>
                        <a:t>th</a:t>
                      </a:r>
                      <a:r>
                        <a:rPr lang="en-US" sz="700" b="0" kern="1200" baseline="0">
                          <a:solidFill>
                            <a:srgbClr val="000000"/>
                          </a:solidFill>
                          <a:latin typeface="+mj-lt"/>
                          <a:ea typeface="+mn-ea"/>
                          <a:cs typeface="Arial"/>
                        </a:rPr>
                        <a:t> November, </a:t>
                      </a:r>
                      <a:r>
                        <a:rPr lang="en-US" sz="700" b="0" kern="1200" baseline="0">
                          <a:solidFill>
                            <a:srgbClr val="000000"/>
                          </a:solidFill>
                          <a:latin typeface="+mn-lt"/>
                          <a:ea typeface="+mn-ea"/>
                          <a:cs typeface="Arial"/>
                        </a:rPr>
                        <a:t>the contingency date is 19</a:t>
                      </a:r>
                      <a:r>
                        <a:rPr lang="en-US" sz="700" b="0" kern="1200" baseline="30000">
                          <a:solidFill>
                            <a:srgbClr val="000000"/>
                          </a:solidFill>
                          <a:latin typeface="+mn-lt"/>
                          <a:ea typeface="+mn-ea"/>
                          <a:cs typeface="Arial"/>
                        </a:rPr>
                        <a:t>th</a:t>
                      </a:r>
                      <a:r>
                        <a:rPr lang="en-US" sz="700" b="0" kern="1200" baseline="0">
                          <a:solidFill>
                            <a:srgbClr val="000000"/>
                          </a:solidFill>
                          <a:latin typeface="+mn-lt"/>
                          <a:ea typeface="+mn-ea"/>
                          <a:cs typeface="Arial"/>
                        </a:rPr>
                        <a:t> November</a:t>
                      </a:r>
                      <a:endParaRPr lang="en-US" sz="700" b="0" kern="1200" baseline="0">
                        <a:solidFill>
                          <a:srgbClr val="000000"/>
                        </a:solidFill>
                        <a:latin typeface="+mj-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7070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4891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a:solidFill>
                            <a:srgbClr val="000000"/>
                          </a:solidFill>
                          <a:effectLst/>
                          <a:latin typeface="Nunito sans"/>
                        </a:rPr>
                        <a:t>Forecast to complete delivery against approved BER </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99396">
                <a:tc>
                  <a:txBody>
                    <a:bodyPr/>
                    <a:lstStyle/>
                    <a:p>
                      <a:pPr algn="ctr"/>
                      <a:r>
                        <a:rPr lang="en-GB" sz="1050" b="1" baseline="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a:solidFill>
                            <a:srgbClr val="000000"/>
                          </a:solidFill>
                          <a:effectLst/>
                          <a:latin typeface="+mj-lt"/>
                          <a:ea typeface="+mn-ea"/>
                          <a:cs typeface="+mn-cs"/>
                        </a:rPr>
                        <a:t>XRN5585 - Flow Weighted Average Calorific Value - Phase 2 Service Improvements (FWACV2)</a:t>
                      </a:r>
                    </a:p>
                    <a:p>
                      <a:pPr rtl="0" fontAlgn="base"/>
                      <a:r>
                        <a:rPr lang="en-GB" sz="700" b="0" i="0" u="none" strike="noStrike" kern="1200">
                          <a:solidFill>
                            <a:srgbClr val="000000"/>
                          </a:solidFill>
                          <a:effectLst/>
                          <a:latin typeface="+mj-lt"/>
                          <a:ea typeface="+mn-ea"/>
                          <a:cs typeface="+mn-cs"/>
                        </a:rPr>
                        <a:t>XRN5615 - Establishing/Amending a Gas Vacant Site Process (Modification 0819) </a:t>
                      </a:r>
                    </a:p>
                    <a:p>
                      <a:pPr rtl="0" fontAlgn="base"/>
                      <a:r>
                        <a:rPr lang="en-GB" sz="700" b="0" i="0" u="none" strike="noStrike" kern="1200">
                          <a:solidFill>
                            <a:srgbClr val="000000"/>
                          </a:solidFill>
                          <a:effectLst/>
                          <a:latin typeface="+mj-lt"/>
                          <a:ea typeface="+mn-ea"/>
                          <a:cs typeface="+mn-cs"/>
                        </a:rPr>
                        <a:t>XRN5720 - Modification IGT 173 Gateway delivery for RPC backing data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632178"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30</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January 2025</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pic>
        <p:nvPicPr>
          <p:cNvPr id="4" name="Picture 3">
            <a:extLst>
              <a:ext uri="{FF2B5EF4-FFF2-40B4-BE49-F238E27FC236}">
                <a16:creationId xmlns:a16="http://schemas.microsoft.com/office/drawing/2014/main" id="{F38B171B-7CAD-7CC9-30E3-578EFF0E5B59}"/>
              </a:ext>
            </a:extLst>
          </p:cNvPr>
          <p:cNvPicPr>
            <a:picLocks noChangeAspect="1"/>
          </p:cNvPicPr>
          <p:nvPr/>
        </p:nvPicPr>
        <p:blipFill>
          <a:blip r:embed="rId3"/>
          <a:stretch>
            <a:fillRect/>
          </a:stretch>
        </p:blipFill>
        <p:spPr>
          <a:xfrm>
            <a:off x="4436666" y="1437520"/>
            <a:ext cx="4707331" cy="1599384"/>
          </a:xfrm>
          <a:prstGeom prst="rect">
            <a:avLst/>
          </a:prstGeom>
        </p:spPr>
      </p:pic>
    </p:spTree>
    <p:extLst>
      <p:ext uri="{BB962C8B-B14F-4D97-AF65-F5344CB8AC3E}">
        <p14:creationId xmlns:p14="http://schemas.microsoft.com/office/powerpoint/2010/main" val="2162940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GB" sz="2800">
                <a:latin typeface="+mn-lt"/>
              </a:rPr>
              <a:t>DDP </a:t>
            </a:r>
            <a:r>
              <a:rPr lang="en-GB">
                <a:latin typeface="+mn-lt"/>
              </a:rPr>
              <a:t>U</a:t>
            </a:r>
            <a:r>
              <a:rPr lang="en-GB" sz="2800">
                <a:latin typeface="+mn-lt"/>
              </a:rPr>
              <a:t>pdate</a:t>
            </a:r>
            <a:endParaRPr lang="en-GB">
              <a:latin typeface="+mj-lt"/>
            </a:endParaRPr>
          </a:p>
        </p:txBody>
      </p:sp>
    </p:spTree>
    <p:custDataLst>
      <p:tags r:id="rId1"/>
    </p:custDataLst>
    <p:extLst>
      <p:ext uri="{BB962C8B-B14F-4D97-AF65-F5344CB8AC3E}">
        <p14:creationId xmlns:p14="http://schemas.microsoft.com/office/powerpoint/2010/main" val="1504493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457200" y="123478"/>
            <a:ext cx="8229600" cy="637580"/>
          </a:xfrm>
        </p:spPr>
        <p:txBody>
          <a:bodyPr/>
          <a:lstStyle/>
          <a:p>
            <a:r>
              <a:rPr lang="en-GB">
                <a:latin typeface="+mj-lt"/>
              </a:rPr>
              <a:t>Agenda</a:t>
            </a:r>
          </a:p>
        </p:txBody>
      </p:sp>
      <p:sp>
        <p:nvSpPr>
          <p:cNvPr id="4" name="Content Placeholder 2">
            <a:extLst>
              <a:ext uri="{FF2B5EF4-FFF2-40B4-BE49-F238E27FC236}">
                <a16:creationId xmlns:a16="http://schemas.microsoft.com/office/drawing/2014/main" id="{EA558538-D3B3-BF0D-FA4A-9A4F5E1CC01A}"/>
              </a:ext>
            </a:extLst>
          </p:cNvPr>
          <p:cNvSpPr txBox="1">
            <a:spLocks/>
          </p:cNvSpPr>
          <p:nvPr/>
        </p:nvSpPr>
        <p:spPr>
          <a:xfrm>
            <a:off x="457200" y="1059582"/>
            <a:ext cx="8229600" cy="252028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rgbClr val="000000"/>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rgbClr val="000000"/>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0000"/>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lang="en-GB" sz="1800">
                <a:latin typeface="Nunito Sans"/>
                <a:cs typeface="Poppins"/>
              </a:rPr>
              <a:t>Release Delivery</a:t>
            </a:r>
            <a:endParaRPr kumimoji="0" lang="en-GB" sz="1800" b="0" i="0" u="none" strike="noStrike" kern="1200" cap="none" spc="0" normalizeH="0" baseline="0" noProof="0">
              <a:ln>
                <a:noFill/>
              </a:ln>
              <a:solidFill>
                <a:srgbClr val="000000"/>
              </a:solidFill>
              <a:effectLst/>
              <a:uLnTx/>
              <a:uFillTx/>
              <a:latin typeface="Nunito Sans"/>
              <a:cs typeface="Poppins"/>
            </a:endParaRPr>
          </a:p>
          <a:p>
            <a:pPr marL="514350" indent="-514350">
              <a:lnSpc>
                <a:spcPct val="150000"/>
              </a:lnSpc>
              <a:buFont typeface="Arial" panose="020B0604020202020204" pitchFamily="34" charset="0"/>
              <a:buAutoNum type="arabicPeriod"/>
              <a:defRPr/>
            </a:pPr>
            <a:r>
              <a:rPr kumimoji="0" lang="en-GB" sz="1800" b="0" i="0" u="none" strike="noStrike" kern="1200" cap="none" spc="0" normalizeH="0" baseline="0" noProof="0">
                <a:ln>
                  <a:noFill/>
                </a:ln>
                <a:solidFill>
                  <a:srgbClr val="000000"/>
                </a:solidFill>
                <a:effectLst/>
                <a:uLnTx/>
                <a:uFillTx/>
                <a:latin typeface="Nunito Sans"/>
                <a:cs typeface="Poppins"/>
              </a:rPr>
              <a:t>Latest focus</a:t>
            </a:r>
          </a:p>
          <a:p>
            <a:pPr marL="514350" indent="-514350">
              <a:lnSpc>
                <a:spcPct val="150000"/>
              </a:lnSpc>
              <a:buFont typeface="Arial" panose="020B0604020202020204" pitchFamily="34" charset="0"/>
              <a:buAutoNum type="arabicPeriod"/>
              <a:defRPr/>
            </a:pPr>
            <a:r>
              <a:rPr kumimoji="0" lang="en-GB" sz="1800" b="0" i="0" u="none" strike="noStrike" kern="1200" cap="none" spc="0" normalizeH="0" baseline="0" noProof="0">
                <a:ln>
                  <a:noFill/>
                </a:ln>
                <a:solidFill>
                  <a:srgbClr val="000000"/>
                </a:solidFill>
                <a:effectLst/>
                <a:uLnTx/>
                <a:uFillTx/>
                <a:latin typeface="Nunito Sans"/>
                <a:cs typeface="Poppins"/>
              </a:rPr>
              <a:t>DDP Workgroup </a:t>
            </a:r>
            <a:r>
              <a:rPr lang="en-GB" sz="1800">
                <a:latin typeface="Nunito Sans"/>
                <a:cs typeface="Poppins"/>
              </a:rPr>
              <a:t>&amp; Contact information</a:t>
            </a:r>
            <a:endParaRPr kumimoji="0" lang="en-GB" sz="1800" b="0" i="0" u="none" strike="noStrike" kern="1200" cap="none" spc="0" normalizeH="0" baseline="0" noProof="0">
              <a:ln>
                <a:noFill/>
              </a:ln>
              <a:solidFill>
                <a:srgbClr val="000000"/>
              </a:solidFill>
              <a:effectLst/>
              <a:uLnTx/>
              <a:uFillTx/>
              <a:latin typeface="Nunito Sans"/>
              <a:cs typeface="Poppins"/>
            </a:endParaRPr>
          </a:p>
        </p:txBody>
      </p:sp>
    </p:spTree>
    <p:custDataLst>
      <p:tags r:id="rId1"/>
    </p:custDataLst>
    <p:extLst>
      <p:ext uri="{BB962C8B-B14F-4D97-AF65-F5344CB8AC3E}">
        <p14:creationId xmlns:p14="http://schemas.microsoft.com/office/powerpoint/2010/main" val="42485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36CE-4AC0-484B-B8EE-28D7078BC83D}"/>
              </a:ext>
            </a:extLst>
          </p:cNvPr>
          <p:cNvSpPr>
            <a:spLocks noGrp="1"/>
          </p:cNvSpPr>
          <p:nvPr>
            <p:ph type="ctrTitle"/>
          </p:nvPr>
        </p:nvSpPr>
        <p:spPr/>
        <p:txBody>
          <a:bodyPr/>
          <a:lstStyle/>
          <a:p>
            <a:r>
              <a:rPr lang="en-GB">
                <a:latin typeface="Nunito Sans"/>
                <a:cs typeface="Arial"/>
              </a:rPr>
              <a:t>2. </a:t>
            </a:r>
            <a:r>
              <a:rPr lang="en-GB"/>
              <a:t>Changes in Change Development </a:t>
            </a:r>
          </a:p>
        </p:txBody>
      </p:sp>
    </p:spTree>
    <p:extLst>
      <p:ext uri="{BB962C8B-B14F-4D97-AF65-F5344CB8AC3E}">
        <p14:creationId xmlns:p14="http://schemas.microsoft.com/office/powerpoint/2010/main" val="1904755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6">
            <a:extLst>
              <a:ext uri="{FF2B5EF4-FFF2-40B4-BE49-F238E27FC236}">
                <a16:creationId xmlns:a16="http://schemas.microsoft.com/office/drawing/2014/main" id="{E2016928-7991-C68A-64B4-7F2D708D59F6}"/>
              </a:ext>
            </a:extLst>
          </p:cNvPr>
          <p:cNvGraphicFramePr>
            <a:graphicFrameLocks noGrp="1"/>
          </p:cNvGraphicFramePr>
          <p:nvPr/>
        </p:nvGraphicFramePr>
        <p:xfrm>
          <a:off x="395808" y="627661"/>
          <a:ext cx="8424664" cy="4248346"/>
        </p:xfrm>
        <a:graphic>
          <a:graphicData uri="http://schemas.openxmlformats.org/drawingml/2006/table">
            <a:tbl>
              <a:tblPr firstRow="1" bandRow="1">
                <a:tableStyleId>{5940675A-B579-460E-94D1-54222C63F5DA}</a:tableStyleId>
              </a:tblPr>
              <a:tblGrid>
                <a:gridCol w="4032319">
                  <a:extLst>
                    <a:ext uri="{9D8B030D-6E8A-4147-A177-3AD203B41FA5}">
                      <a16:colId xmlns:a16="http://schemas.microsoft.com/office/drawing/2014/main" val="421334891"/>
                    </a:ext>
                  </a:extLst>
                </a:gridCol>
                <a:gridCol w="4392345">
                  <a:extLst>
                    <a:ext uri="{9D8B030D-6E8A-4147-A177-3AD203B41FA5}">
                      <a16:colId xmlns:a16="http://schemas.microsoft.com/office/drawing/2014/main" val="2119268424"/>
                    </a:ext>
                  </a:extLst>
                </a:gridCol>
              </a:tblGrid>
              <a:tr h="339143">
                <a:tc>
                  <a:txBody>
                    <a:bodyPr/>
                    <a:lstStyle/>
                    <a:p>
                      <a:pPr algn="ctr"/>
                      <a:r>
                        <a:rPr lang="en-GB" sz="140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a:solidFill>
                            <a:schemeClr val="bg1"/>
                          </a:solidFill>
                          <a:latin typeface="Nunito Sans" pitchFamily="2" charset="0"/>
                          <a:cs typeface="Poppins Medium" panose="00000600000000000000" pitchFamily="2" charset="0"/>
                        </a:rPr>
                        <a:t>Release 6</a:t>
                      </a:r>
                    </a:p>
                  </a:txBody>
                  <a:tcPr marL="34288" marR="34288" marT="17144" marB="17144" anchor="ctr">
                    <a:solidFill>
                      <a:schemeClr val="tx1"/>
                    </a:solidFill>
                  </a:tcPr>
                </a:tc>
                <a:extLst>
                  <a:ext uri="{0D108BD9-81ED-4DB2-BD59-A6C34878D82A}">
                    <a16:rowId xmlns:a16="http://schemas.microsoft.com/office/drawing/2014/main" val="577186565"/>
                  </a:ext>
                </a:extLst>
              </a:tr>
              <a:tr h="2255225">
                <a:tc gridSpan="2">
                  <a:txBody>
                    <a:bodyPr/>
                    <a:lstStyle/>
                    <a:p>
                      <a:pPr marL="0" indent="0" algn="l">
                        <a:lnSpc>
                          <a:spcPct val="150000"/>
                        </a:lnSpc>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a:p>
                  </a:txBody>
                  <a:tcPr/>
                </a:tc>
                <a:extLst>
                  <a:ext uri="{0D108BD9-81ED-4DB2-BD59-A6C34878D82A}">
                    <a16:rowId xmlns:a16="http://schemas.microsoft.com/office/drawing/2014/main" val="232056708"/>
                  </a:ext>
                </a:extLst>
              </a:tr>
              <a:tr h="1653978">
                <a:tc gridSpan="2">
                  <a:txBody>
                    <a:bodyPr/>
                    <a:lstStyle/>
                    <a:p>
                      <a:pPr algn="l"/>
                      <a:r>
                        <a:rPr lang="en-GB" sz="1100" b="1">
                          <a:solidFill>
                            <a:srgbClr val="000000"/>
                          </a:solidFill>
                          <a:latin typeface="Nunito Sans" pitchFamily="2" charset="0"/>
                          <a:cs typeface="Poppins Medium" panose="00000600000000000000" pitchFamily="2" charset="0"/>
                        </a:rPr>
                        <a:t>Update: </a:t>
                      </a:r>
                    </a:p>
                    <a:p>
                      <a:pPr marL="0" indent="0" algn="just">
                        <a:buFont typeface="Arial" panose="020B0604020202020204" pitchFamily="34" charset="0"/>
                        <a:buNone/>
                      </a:pPr>
                      <a:endParaRPr lang="en-GB" sz="1100">
                        <a:solidFill>
                          <a:srgbClr val="000000"/>
                        </a:solidFill>
                        <a:latin typeface="+mn-lt"/>
                        <a:cs typeface="Poppins Medium"/>
                      </a:endParaRPr>
                    </a:p>
                    <a:p>
                      <a:pPr marL="171450" indent="-171450" algn="just">
                        <a:buFont typeface="Arial" panose="020B0604020202020204" pitchFamily="34" charset="0"/>
                        <a:buChar char="•"/>
                      </a:pPr>
                      <a:r>
                        <a:rPr lang="en-US" sz="1100">
                          <a:solidFill>
                            <a:srgbClr val="000000"/>
                          </a:solidFill>
                          <a:latin typeface="+mn-lt"/>
                          <a:cs typeface="Poppins Medium"/>
                        </a:rPr>
                        <a:t>Release delivery is underway following ChMC prioritization agreement last month.</a:t>
                      </a:r>
                    </a:p>
                  </a:txBody>
                  <a:tcPr marL="34290" marR="34290" marT="17145" marB="17145"/>
                </a:tc>
                <a:tc hMerge="1">
                  <a:txBody>
                    <a:bodyPr/>
                    <a:lstStyle/>
                    <a:p>
                      <a:endParaRPr lang="en-GB"/>
                    </a:p>
                  </a:txBody>
                  <a:tcPr/>
                </a:tc>
                <a:extLst>
                  <a:ext uri="{0D108BD9-81ED-4DB2-BD59-A6C34878D82A}">
                    <a16:rowId xmlns:a16="http://schemas.microsoft.com/office/drawing/2014/main" val="515802989"/>
                  </a:ext>
                </a:extLst>
              </a:tr>
            </a:tbl>
          </a:graphicData>
        </a:graphic>
      </p:graphicFrame>
      <p:graphicFrame>
        <p:nvGraphicFramePr>
          <p:cNvPr id="5" name="Table 4">
            <a:extLst>
              <a:ext uri="{FF2B5EF4-FFF2-40B4-BE49-F238E27FC236}">
                <a16:creationId xmlns:a16="http://schemas.microsoft.com/office/drawing/2014/main" id="{FC959C8D-29CD-6334-D0D5-BAF1E9396D89}"/>
              </a:ext>
            </a:extLst>
          </p:cNvPr>
          <p:cNvGraphicFramePr>
            <a:graphicFrameLocks noGrp="1"/>
          </p:cNvGraphicFramePr>
          <p:nvPr/>
        </p:nvGraphicFramePr>
        <p:xfrm>
          <a:off x="503548" y="1008541"/>
          <a:ext cx="8136904" cy="2139273"/>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9993">
                <a:tc>
                  <a:txBody>
                    <a:bodyPr/>
                    <a:lstStyle/>
                    <a:p>
                      <a:r>
                        <a:rPr lang="en-GB" sz="1100">
                          <a:solidFill>
                            <a:schemeClr val="tx1"/>
                          </a:solidFill>
                        </a:rPr>
                        <a:t>Goals:</a:t>
                      </a:r>
                    </a:p>
                  </a:txBody>
                  <a:tcPr>
                    <a:noFill/>
                  </a:tcPr>
                </a:tc>
                <a:tc>
                  <a:txBody>
                    <a:bodyPr/>
                    <a:lstStyle/>
                    <a:p>
                      <a:pPr algn="ctr"/>
                      <a:r>
                        <a:rPr lang="en-GB" sz="1100"/>
                        <a:t>Shippers</a:t>
                      </a:r>
                    </a:p>
                  </a:txBody>
                  <a:tcPr>
                    <a:solidFill>
                      <a:schemeClr val="tx1"/>
                    </a:solidFill>
                  </a:tcPr>
                </a:tc>
                <a:tc>
                  <a:txBody>
                    <a:bodyPr/>
                    <a:lstStyle/>
                    <a:p>
                      <a:pPr algn="ctr"/>
                      <a:r>
                        <a:rPr lang="en-GB" sz="1100"/>
                        <a:t>DNs</a:t>
                      </a:r>
                    </a:p>
                  </a:txBody>
                  <a:tcPr>
                    <a:solidFill>
                      <a:schemeClr val="tx1"/>
                    </a:solidFill>
                  </a:tcPr>
                </a:tc>
                <a:tc>
                  <a:txBody>
                    <a:bodyPr/>
                    <a:lstStyle/>
                    <a:p>
                      <a:pPr algn="ctr"/>
                      <a:r>
                        <a:rPr lang="en-GB" sz="110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100" b="1">
                          <a:solidFill>
                            <a:schemeClr val="bg1"/>
                          </a:solidFill>
                        </a:rPr>
                        <a:t>Core</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AQ </a:t>
                      </a:r>
                      <a:r>
                        <a:rPr lang="en-GB" sz="1050">
                          <a:solidFill>
                            <a:schemeClr val="tx1">
                              <a:lumMod val="50000"/>
                            </a:schemeClr>
                          </a:solidFill>
                        </a:rPr>
                        <a:t>Data</a:t>
                      </a:r>
                      <a:r>
                        <a:rPr lang="en-GB" sz="1100">
                          <a:solidFill>
                            <a:schemeClr val="tx1">
                              <a:lumMod val="50000"/>
                            </a:schemeClr>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AQ Trend Enhancements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Portfolio Percentage Breakdown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EUC Analysis improvements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solidFill>
                            <a:schemeClr val="tx1"/>
                          </a:solidFill>
                        </a:rPr>
                        <a:t>DN Charging Improvements: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solidFill>
                        </a:rPr>
                        <a:t>AQ Load band Summary Enhancement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solidFill>
                        </a:rPr>
                        <a:t>Top 15 Invoicing Movements</a:t>
                      </a:r>
                    </a:p>
                  </a:txBody>
                  <a:tcPr/>
                </a:tc>
                <a:tc>
                  <a:txBody>
                    <a:bodyPr/>
                    <a:lstStyle/>
                    <a:p>
                      <a:r>
                        <a:rPr lang="en-GB" sz="1100">
                          <a:solidFill>
                            <a:schemeClr val="tx1"/>
                          </a:solidFill>
                        </a:rPr>
                        <a:t>IGT MDD Mismatch insight</a:t>
                      </a:r>
                    </a:p>
                  </a:txBody>
                  <a:tcPr/>
                </a:tc>
                <a:extLst>
                  <a:ext uri="{0D108BD9-81ED-4DB2-BD59-A6C34878D82A}">
                    <a16:rowId xmlns:a16="http://schemas.microsoft.com/office/drawing/2014/main" val="1812495446"/>
                  </a:ext>
                </a:extLst>
              </a:tr>
              <a:tr h="406207">
                <a:tc>
                  <a:txBody>
                    <a:bodyPr/>
                    <a:lstStyle/>
                    <a:p>
                      <a:pPr algn="ctr"/>
                      <a:r>
                        <a:rPr lang="en-GB" sz="1100" b="1">
                          <a:solidFill>
                            <a:schemeClr val="bg1"/>
                          </a:solidFill>
                        </a:rPr>
                        <a:t>Stretch</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(R5) Shipper Pack: Must read industry performance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en-GB" sz="1100">
                          <a:solidFill>
                            <a:schemeClr val="tx1">
                              <a:lumMod val="50000"/>
                            </a:schemeClr>
                          </a:solidFill>
                        </a:rPr>
                      </a:br>
                      <a:r>
                        <a:rPr lang="en-GB" sz="1100">
                          <a:solidFill>
                            <a:schemeClr val="tx1">
                              <a:lumMod val="50000"/>
                            </a:schemeClr>
                          </a:solidFill>
                        </a:rPr>
                        <a:t>Meter Read Rejections Enhancements</a:t>
                      </a:r>
                    </a:p>
                  </a:txBody>
                  <a:tcPr/>
                </a:tc>
                <a:tc>
                  <a:txBody>
                    <a:bodyPr/>
                    <a:lstStyle/>
                    <a:p>
                      <a:r>
                        <a:rPr lang="en-GB" sz="1100">
                          <a:solidFill>
                            <a:schemeClr val="tx1"/>
                          </a:solidFill>
                        </a:rPr>
                        <a:t>Invoicing Data Refinements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a:solidFill>
                          <a:schemeClr val="tx1"/>
                        </a:solidFill>
                      </a:endParaRPr>
                    </a:p>
                  </a:txBody>
                  <a:tcPr/>
                </a:tc>
                <a:extLst>
                  <a:ext uri="{0D108BD9-81ED-4DB2-BD59-A6C34878D82A}">
                    <a16:rowId xmlns:a16="http://schemas.microsoft.com/office/drawing/2014/main" val="4037591063"/>
                  </a:ext>
                </a:extLst>
              </a:tr>
            </a:tbl>
          </a:graphicData>
        </a:graphic>
      </p:graphicFrame>
    </p:spTree>
    <p:extLst>
      <p:ext uri="{BB962C8B-B14F-4D97-AF65-F5344CB8AC3E}">
        <p14:creationId xmlns:p14="http://schemas.microsoft.com/office/powerpoint/2010/main" val="3377825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id="{48350D47-41DF-AD2A-8DFA-C2A5DCCADD6F}"/>
              </a:ext>
            </a:extLst>
          </p:cNvPr>
          <p:cNvGraphicFramePr>
            <a:graphicFrameLocks noGrp="1"/>
          </p:cNvGraphicFramePr>
          <p:nvPr/>
        </p:nvGraphicFramePr>
        <p:xfrm>
          <a:off x="395808" y="627660"/>
          <a:ext cx="8424388" cy="4176337"/>
        </p:xfrm>
        <a:graphic>
          <a:graphicData uri="http://schemas.openxmlformats.org/drawingml/2006/table">
            <a:tbl>
              <a:tblPr firstRow="1" bandRow="1">
                <a:tableStyleId>{5940675A-B579-460E-94D1-54222C63F5DA}</a:tableStyleId>
              </a:tblPr>
              <a:tblGrid>
                <a:gridCol w="4032186">
                  <a:extLst>
                    <a:ext uri="{9D8B030D-6E8A-4147-A177-3AD203B41FA5}">
                      <a16:colId xmlns:a16="http://schemas.microsoft.com/office/drawing/2014/main" val="421334891"/>
                    </a:ext>
                  </a:extLst>
                </a:gridCol>
                <a:gridCol w="4392202">
                  <a:extLst>
                    <a:ext uri="{9D8B030D-6E8A-4147-A177-3AD203B41FA5}">
                      <a16:colId xmlns:a16="http://schemas.microsoft.com/office/drawing/2014/main" val="2119268424"/>
                    </a:ext>
                  </a:extLst>
                </a:gridCol>
              </a:tblGrid>
              <a:tr h="376507">
                <a:tc>
                  <a:txBody>
                    <a:bodyPr/>
                    <a:lstStyle/>
                    <a:p>
                      <a:pPr algn="ctr"/>
                      <a:r>
                        <a:rPr lang="en-GB" sz="140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a:solidFill>
                            <a:schemeClr val="bg1"/>
                          </a:solidFill>
                          <a:latin typeface="Nunito Sans" pitchFamily="2" charset="0"/>
                          <a:cs typeface="Poppins Medium" panose="00000600000000000000" pitchFamily="2" charset="0"/>
                        </a:rPr>
                        <a:t>Release 5</a:t>
                      </a:r>
                    </a:p>
                  </a:txBody>
                  <a:tcPr marL="34288" marR="34288" marT="17144" marB="17144" anchor="ctr">
                    <a:solidFill>
                      <a:schemeClr val="tx1"/>
                    </a:solidFill>
                  </a:tcPr>
                </a:tc>
                <a:extLst>
                  <a:ext uri="{0D108BD9-81ED-4DB2-BD59-A6C34878D82A}">
                    <a16:rowId xmlns:a16="http://schemas.microsoft.com/office/drawing/2014/main" val="577186565"/>
                  </a:ext>
                </a:extLst>
              </a:tr>
              <a:tr h="1963631">
                <a:tc gridSpan="2">
                  <a:txBody>
                    <a:bodyPr/>
                    <a:lstStyle/>
                    <a:p>
                      <a:pPr marL="0" indent="0" algn="l">
                        <a:lnSpc>
                          <a:spcPct val="150000"/>
                        </a:lnSpc>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a:p>
                  </a:txBody>
                  <a:tcPr/>
                </a:tc>
                <a:extLst>
                  <a:ext uri="{0D108BD9-81ED-4DB2-BD59-A6C34878D82A}">
                    <a16:rowId xmlns:a16="http://schemas.microsoft.com/office/drawing/2014/main" val="232056708"/>
                  </a:ext>
                </a:extLst>
              </a:tr>
              <a:tr h="1836199">
                <a:tc gridSpan="2">
                  <a:txBody>
                    <a:bodyPr/>
                    <a:lstStyle/>
                    <a:p>
                      <a:pPr algn="l"/>
                      <a:r>
                        <a:rPr lang="en-GB" sz="1100" b="1">
                          <a:solidFill>
                            <a:srgbClr val="000000"/>
                          </a:solidFill>
                          <a:latin typeface="Nunito Sans" pitchFamily="2" charset="0"/>
                          <a:cs typeface="Poppins Medium" panose="00000600000000000000" pitchFamily="2" charset="0"/>
                        </a:rPr>
                        <a:t>Update: </a:t>
                      </a:r>
                    </a:p>
                    <a:p>
                      <a:pPr marL="0" indent="0" algn="just">
                        <a:buFont typeface="Arial" panose="020B0604020202020204" pitchFamily="34" charset="0"/>
                        <a:buNone/>
                      </a:pPr>
                      <a:endParaRPr lang="en-GB" sz="1100">
                        <a:solidFill>
                          <a:srgbClr val="000000"/>
                        </a:solidFill>
                        <a:latin typeface="+mn-lt"/>
                        <a:cs typeface="Poppins Medium"/>
                      </a:endParaRPr>
                    </a:p>
                    <a:p>
                      <a:pPr marL="171450" indent="-171450" algn="just">
                        <a:buFont typeface="Arial" panose="020B0604020202020204" pitchFamily="34" charset="0"/>
                        <a:buChar char="•"/>
                      </a:pPr>
                      <a:r>
                        <a:rPr lang="en-US" sz="1100">
                          <a:solidFill>
                            <a:srgbClr val="000000"/>
                          </a:solidFill>
                          <a:latin typeface="+mn-lt"/>
                          <a:cs typeface="Poppins Medium"/>
                        </a:rPr>
                        <a:t>Release 5 deployment during DDP Maintenance hours on 31st Jan 2025. As this is a Friday, features will be available, and first use assurance will begin on Monday 3</a:t>
                      </a:r>
                      <a:r>
                        <a:rPr lang="en-US" sz="1100" baseline="30000">
                          <a:solidFill>
                            <a:srgbClr val="000000"/>
                          </a:solidFill>
                          <a:latin typeface="+mn-lt"/>
                          <a:cs typeface="Poppins Medium"/>
                        </a:rPr>
                        <a:t>rd</a:t>
                      </a:r>
                      <a:r>
                        <a:rPr lang="en-US" sz="1100">
                          <a:solidFill>
                            <a:srgbClr val="000000"/>
                          </a:solidFill>
                          <a:latin typeface="+mn-lt"/>
                          <a:cs typeface="Poppins Medium"/>
                        </a:rPr>
                        <a:t> February</a:t>
                      </a:r>
                    </a:p>
                    <a:p>
                      <a:pPr marL="171450" indent="-171450" algn="just">
                        <a:buFont typeface="Arial" panose="020B0604020202020204" pitchFamily="34" charset="0"/>
                        <a:buChar char="•"/>
                      </a:pPr>
                      <a:r>
                        <a:rPr lang="en-US" sz="1100">
                          <a:solidFill>
                            <a:srgbClr val="000000"/>
                          </a:solidFill>
                          <a:latin typeface="+mn-lt"/>
                          <a:cs typeface="Poppins Medium"/>
                        </a:rPr>
                        <a:t>As indicated at the January ChMC, the stretch feature “</a:t>
                      </a:r>
                      <a:r>
                        <a:rPr lang="en-GB" sz="1100">
                          <a:solidFill>
                            <a:schemeClr val="tx1">
                              <a:lumMod val="50000"/>
                            </a:schemeClr>
                          </a:solidFill>
                        </a:rPr>
                        <a:t>Must read industry performance” will move to into the release 6 delivery window. This is in addition to the agreed scope of Release 6.</a:t>
                      </a:r>
                      <a:endParaRPr lang="en-US" sz="1100">
                        <a:solidFill>
                          <a:srgbClr val="000000"/>
                        </a:solidFill>
                        <a:latin typeface="+mn-lt"/>
                        <a:cs typeface="Poppins Medium"/>
                      </a:endParaRPr>
                    </a:p>
                  </a:txBody>
                  <a:tcPr marL="34290" marR="34290" marT="17145" marB="17145"/>
                </a:tc>
                <a:tc hMerge="1">
                  <a:txBody>
                    <a:bodyPr/>
                    <a:lstStyle/>
                    <a:p>
                      <a:endParaRPr lang="en-GB"/>
                    </a:p>
                  </a:txBody>
                  <a:tcPr/>
                </a:tc>
                <a:extLst>
                  <a:ext uri="{0D108BD9-81ED-4DB2-BD59-A6C34878D82A}">
                    <a16:rowId xmlns:a16="http://schemas.microsoft.com/office/drawing/2014/main" val="515802989"/>
                  </a:ext>
                </a:extLst>
              </a:tr>
            </a:tbl>
          </a:graphicData>
        </a:graphic>
      </p:graphicFrame>
      <p:graphicFrame>
        <p:nvGraphicFramePr>
          <p:cNvPr id="3" name="Table 2">
            <a:extLst>
              <a:ext uri="{FF2B5EF4-FFF2-40B4-BE49-F238E27FC236}">
                <a16:creationId xmlns:a16="http://schemas.microsoft.com/office/drawing/2014/main" id="{A8ED80C8-00D7-4828-410B-202060955074}"/>
              </a:ext>
            </a:extLst>
          </p:cNvPr>
          <p:cNvGraphicFramePr>
            <a:graphicFrameLocks noGrp="1"/>
          </p:cNvGraphicFramePr>
          <p:nvPr/>
        </p:nvGraphicFramePr>
        <p:xfrm>
          <a:off x="503548" y="1067361"/>
          <a:ext cx="8136904" cy="1672029"/>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2214">
                <a:tc>
                  <a:txBody>
                    <a:bodyPr/>
                    <a:lstStyle/>
                    <a:p>
                      <a:r>
                        <a:rPr lang="en-GB" sz="1100">
                          <a:solidFill>
                            <a:schemeClr val="tx1"/>
                          </a:solidFill>
                        </a:rPr>
                        <a:t>Goals:</a:t>
                      </a:r>
                    </a:p>
                  </a:txBody>
                  <a:tcPr>
                    <a:noFill/>
                  </a:tcPr>
                </a:tc>
                <a:tc>
                  <a:txBody>
                    <a:bodyPr/>
                    <a:lstStyle/>
                    <a:p>
                      <a:pPr algn="ctr"/>
                      <a:r>
                        <a:rPr lang="en-GB" sz="1100"/>
                        <a:t>Shippers</a:t>
                      </a:r>
                    </a:p>
                  </a:txBody>
                  <a:tcPr>
                    <a:solidFill>
                      <a:schemeClr val="tx1"/>
                    </a:solidFill>
                  </a:tcPr>
                </a:tc>
                <a:tc>
                  <a:txBody>
                    <a:bodyPr/>
                    <a:lstStyle/>
                    <a:p>
                      <a:pPr algn="ctr"/>
                      <a:r>
                        <a:rPr lang="en-GB" sz="1100"/>
                        <a:t>DNs</a:t>
                      </a:r>
                    </a:p>
                  </a:txBody>
                  <a:tcPr>
                    <a:solidFill>
                      <a:schemeClr val="tx1"/>
                    </a:solidFill>
                  </a:tcPr>
                </a:tc>
                <a:tc>
                  <a:txBody>
                    <a:bodyPr/>
                    <a:lstStyle/>
                    <a:p>
                      <a:pPr algn="ctr"/>
                      <a:r>
                        <a:rPr lang="en-GB" sz="110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100" b="1">
                          <a:solidFill>
                            <a:schemeClr val="bg1"/>
                          </a:solidFill>
                        </a:rPr>
                        <a:t>Core</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Shipper pack: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Industry read rejections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Incorrect read factors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solidFill>
                            <a:schemeClr val="tx1">
                              <a:lumMod val="50000"/>
                            </a:schemeClr>
                          </a:solidFill>
                        </a:rPr>
                        <a:t>DN Invoice Forecast: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December snapshot tracking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Commodity forecast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Total percentage differences</a:t>
                      </a:r>
                    </a:p>
                  </a:txBody>
                  <a:tcPr/>
                </a:tc>
                <a:tc>
                  <a:txBody>
                    <a:bodyPr/>
                    <a:lstStyle/>
                    <a:p>
                      <a:r>
                        <a:rPr lang="en-GB" sz="1100"/>
                        <a:t>IGT Reads: </a:t>
                      </a:r>
                      <a:r>
                        <a:rPr lang="en-GB" sz="1100">
                          <a:solidFill>
                            <a:schemeClr val="tx1">
                              <a:lumMod val="50000"/>
                            </a:schemeClr>
                          </a:solidFill>
                        </a:rPr>
                        <a:t>Trend analysis on rejection reason codes</a:t>
                      </a:r>
                    </a:p>
                  </a:txBody>
                  <a:tcPr/>
                </a:tc>
                <a:extLst>
                  <a:ext uri="{0D108BD9-81ED-4DB2-BD59-A6C34878D82A}">
                    <a16:rowId xmlns:a16="http://schemas.microsoft.com/office/drawing/2014/main" val="1812495446"/>
                  </a:ext>
                </a:extLst>
              </a:tr>
              <a:tr h="313232">
                <a:tc>
                  <a:txBody>
                    <a:bodyPr/>
                    <a:lstStyle/>
                    <a:p>
                      <a:pPr algn="ctr"/>
                      <a:r>
                        <a:rPr lang="en-GB" sz="1100" b="1">
                          <a:solidFill>
                            <a:schemeClr val="bg1"/>
                          </a:solidFill>
                        </a:rPr>
                        <a:t>Stretch</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Shipper Pack: Must read industry performance (Delivery in R6 Window)</a:t>
                      </a:r>
                    </a:p>
                  </a:txBody>
                  <a:tcPr/>
                </a:tc>
                <a:tc>
                  <a:txBody>
                    <a:bodyPr/>
                    <a:lstStyle/>
                    <a:p>
                      <a:r>
                        <a:rPr lang="en-GB" sz="1100">
                          <a:solidFill>
                            <a:schemeClr val="tx1">
                              <a:lumMod val="50000"/>
                            </a:schemeClr>
                          </a:solidFill>
                        </a:rPr>
                        <a:t>DN Invoice Forecast: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MPRN level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t>IGT Reads: </a:t>
                      </a:r>
                      <a:r>
                        <a:rPr lang="en-GB" sz="1100">
                          <a:solidFill>
                            <a:schemeClr val="tx1">
                              <a:lumMod val="50000"/>
                            </a:schemeClr>
                          </a:solidFill>
                        </a:rPr>
                        <a:t>MPRNs not read consistently - reasons</a:t>
                      </a:r>
                    </a:p>
                  </a:txBody>
                  <a:tcPr/>
                </a:tc>
                <a:extLst>
                  <a:ext uri="{0D108BD9-81ED-4DB2-BD59-A6C34878D82A}">
                    <a16:rowId xmlns:a16="http://schemas.microsoft.com/office/drawing/2014/main" val="4037591063"/>
                  </a:ext>
                </a:extLst>
              </a:tr>
            </a:tbl>
          </a:graphicData>
        </a:graphic>
      </p:graphicFrame>
    </p:spTree>
    <p:custDataLst>
      <p:tags r:id="rId1"/>
    </p:custDataLst>
    <p:extLst>
      <p:ext uri="{BB962C8B-B14F-4D97-AF65-F5344CB8AC3E}">
        <p14:creationId xmlns:p14="http://schemas.microsoft.com/office/powerpoint/2010/main" val="3380613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323528" y="195486"/>
            <a:ext cx="8229600" cy="637580"/>
          </a:xfrm>
        </p:spPr>
        <p:txBody>
          <a:bodyPr/>
          <a:lstStyle/>
          <a:p>
            <a:r>
              <a:rPr lang="en-GB">
                <a:latin typeface="+mj-lt"/>
              </a:rPr>
              <a:t>DDP Assurance Workgroup</a:t>
            </a:r>
          </a:p>
        </p:txBody>
      </p:sp>
      <p:sp>
        <p:nvSpPr>
          <p:cNvPr id="4" name="Content Placeholder 2">
            <a:extLst>
              <a:ext uri="{FF2B5EF4-FFF2-40B4-BE49-F238E27FC236}">
                <a16:creationId xmlns:a16="http://schemas.microsoft.com/office/drawing/2014/main" id="{EA558538-D3B3-BF0D-FA4A-9A4F5E1CC01A}"/>
              </a:ext>
            </a:extLst>
          </p:cNvPr>
          <p:cNvSpPr txBox="1">
            <a:spLocks/>
          </p:cNvSpPr>
          <p:nvPr/>
        </p:nvSpPr>
        <p:spPr>
          <a:xfrm>
            <a:off x="251520" y="627534"/>
            <a:ext cx="8784976" cy="4104456"/>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2800" kern="1200">
                <a:solidFill>
                  <a:srgbClr val="000000"/>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rgbClr val="000000"/>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0000"/>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defRPr/>
            </a:pPr>
            <a:r>
              <a:rPr lang="en-GB" sz="1400">
                <a:latin typeface="Nunito Sans"/>
                <a:cs typeface="Poppins"/>
              </a:rPr>
              <a:t>For all DDP Releases we would like to request volunteers from the DDP User community to sponsor planned features. </a:t>
            </a:r>
          </a:p>
          <a:p>
            <a:pPr>
              <a:lnSpc>
                <a:spcPct val="150000"/>
              </a:lnSpc>
              <a:defRPr/>
            </a:pPr>
            <a:r>
              <a:rPr lang="en-GB" sz="1400">
                <a:latin typeface="Nunito Sans"/>
                <a:cs typeface="Poppins"/>
              </a:rPr>
              <a:t>The objective is to increase engagement in new Release features and help ensure we deliver features that meet the needs of our users.</a:t>
            </a:r>
          </a:p>
          <a:p>
            <a:pPr>
              <a:lnSpc>
                <a:spcPct val="150000"/>
              </a:lnSpc>
              <a:defRPr/>
            </a:pPr>
            <a:r>
              <a:rPr lang="en-GB" sz="1400">
                <a:latin typeface="Nunito Sans"/>
                <a:cs typeface="Poppins"/>
              </a:rPr>
              <a:t>This would involve:</a:t>
            </a:r>
          </a:p>
          <a:p>
            <a:pPr lvl="1">
              <a:lnSpc>
                <a:spcPct val="150000"/>
              </a:lnSpc>
              <a:defRPr/>
            </a:pPr>
            <a:r>
              <a:rPr lang="en-GB" sz="1200">
                <a:latin typeface="Nunito Sans"/>
                <a:cs typeface="Poppins"/>
              </a:rPr>
              <a:t>Contributing and supporting the relevant User Stories that sit behind proposed features, to promote benefits to wider industry</a:t>
            </a:r>
          </a:p>
          <a:p>
            <a:pPr lvl="1">
              <a:lnSpc>
                <a:spcPct val="150000"/>
              </a:lnSpc>
              <a:defRPr/>
            </a:pPr>
            <a:r>
              <a:rPr lang="en-GB" sz="1200">
                <a:latin typeface="Nunito Sans"/>
                <a:cs typeface="Poppins"/>
              </a:rPr>
              <a:t>Testing and First Usage assurance of new/updated dashboard features, to confirm satisfaction with the delivered content </a:t>
            </a:r>
          </a:p>
          <a:p>
            <a:pPr>
              <a:lnSpc>
                <a:spcPct val="150000"/>
              </a:lnSpc>
              <a:defRPr/>
            </a:pPr>
            <a:r>
              <a:rPr lang="en-GB" sz="1400">
                <a:latin typeface="Nunito Sans"/>
                <a:cs typeface="Poppins"/>
              </a:rPr>
              <a:t>For Release 5 we welcome all users to support first usage by assuring the new delivered features </a:t>
            </a:r>
          </a:p>
          <a:p>
            <a:pPr>
              <a:lnSpc>
                <a:spcPct val="150000"/>
              </a:lnSpc>
              <a:defRPr/>
            </a:pPr>
            <a:r>
              <a:rPr lang="en-GB" sz="1400">
                <a:latin typeface="Nunito Sans"/>
                <a:cs typeface="Poppins"/>
              </a:rPr>
              <a:t>For Release 6 onwards we will seek sponsors at the beginning of the process </a:t>
            </a:r>
          </a:p>
          <a:p>
            <a:pPr>
              <a:lnSpc>
                <a:spcPct val="150000"/>
              </a:lnSpc>
              <a:defRPr/>
            </a:pPr>
            <a:r>
              <a:rPr lang="en-GB" sz="1400">
                <a:latin typeface="Nunito Sans"/>
                <a:cs typeface="Poppins"/>
              </a:rPr>
              <a:t>Should you be able to support on Release 5 or 6 please contact the team via our operational email box account (</a:t>
            </a:r>
            <a:r>
              <a:rPr lang="en-GB" sz="1400">
                <a:hlinkClick r:id="rId3">
                  <a:extLst>
                    <a:ext uri="{A12FA001-AC4F-418D-AE19-62706E023703}">
                      <ahyp:hlinkClr xmlns:ahyp="http://schemas.microsoft.com/office/drawing/2018/hyperlinkcolor" val="tx"/>
                    </a:ext>
                  </a:extLst>
                </a:hlinkClick>
              </a:rPr>
              <a:t>ddp@xoserve.co.uk</a:t>
            </a:r>
            <a:r>
              <a:rPr lang="en-GB" sz="1400">
                <a:latin typeface="Nunito Sans"/>
                <a:cs typeface="Poppins"/>
              </a:rPr>
              <a:t>)</a:t>
            </a:r>
          </a:p>
        </p:txBody>
      </p:sp>
    </p:spTree>
    <p:custDataLst>
      <p:tags r:id="rId1"/>
    </p:custDataLst>
    <p:extLst>
      <p:ext uri="{BB962C8B-B14F-4D97-AF65-F5344CB8AC3E}">
        <p14:creationId xmlns:p14="http://schemas.microsoft.com/office/powerpoint/2010/main" val="1031136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2306-A3A0-B69C-84A4-3AB280D58D86}"/>
              </a:ext>
            </a:extLst>
          </p:cNvPr>
          <p:cNvSpPr>
            <a:spLocks noGrp="1"/>
          </p:cNvSpPr>
          <p:nvPr>
            <p:ph type="title"/>
          </p:nvPr>
        </p:nvSpPr>
        <p:spPr/>
        <p:txBody>
          <a:bodyPr/>
          <a:lstStyle/>
          <a:p>
            <a:r>
              <a:rPr lang="en-GB"/>
              <a:t>DDP Team Contact Details</a:t>
            </a:r>
          </a:p>
        </p:txBody>
      </p:sp>
      <p:sp>
        <p:nvSpPr>
          <p:cNvPr id="3" name="Content Placeholder 2">
            <a:extLst>
              <a:ext uri="{FF2B5EF4-FFF2-40B4-BE49-F238E27FC236}">
                <a16:creationId xmlns:a16="http://schemas.microsoft.com/office/drawing/2014/main" id="{93640C6A-B009-23FE-D6AA-70EE92184CD0}"/>
              </a:ext>
            </a:extLst>
          </p:cNvPr>
          <p:cNvSpPr>
            <a:spLocks noGrp="1"/>
          </p:cNvSpPr>
          <p:nvPr>
            <p:ph sz="half" idx="1"/>
          </p:nvPr>
        </p:nvSpPr>
        <p:spPr>
          <a:xfrm>
            <a:off x="251520" y="915566"/>
            <a:ext cx="8640960" cy="3960440"/>
          </a:xfrm>
        </p:spPr>
        <p:txBody>
          <a:bodyPr>
            <a:normAutofit fontScale="85000" lnSpcReduction="20000"/>
          </a:bodyPr>
          <a:lstStyle/>
          <a:p>
            <a:pPr marL="0" indent="0">
              <a:lnSpc>
                <a:spcPct val="114000"/>
              </a:lnSpc>
              <a:buNone/>
            </a:pPr>
            <a:r>
              <a:rPr lang="en-GB" sz="2300" b="1"/>
              <a:t>DDP Issues:</a:t>
            </a:r>
          </a:p>
          <a:p>
            <a:pPr>
              <a:lnSpc>
                <a:spcPct val="114000"/>
              </a:lnSpc>
            </a:pPr>
            <a:r>
              <a:rPr lang="en-GB" sz="2100"/>
              <a:t>If you have an issue relating to DDP which you require support with, please raise a ticket via ‘help and support’ on xoserve.com </a:t>
            </a:r>
            <a:r>
              <a:rPr lang="en-GB" sz="2100">
                <a:hlinkClick r:id="rId2"/>
              </a:rPr>
              <a:t>here</a:t>
            </a:r>
            <a:r>
              <a:rPr lang="en-GB" sz="2100"/>
              <a:t>.  This will ensure the issue is dealt with promptly and provides an audit trail</a:t>
            </a:r>
            <a:br>
              <a:rPr lang="en-GB" sz="1800"/>
            </a:br>
            <a:endParaRPr lang="en-GB" sz="1800"/>
          </a:p>
          <a:p>
            <a:pPr marL="0" indent="0">
              <a:lnSpc>
                <a:spcPct val="114000"/>
              </a:lnSpc>
              <a:buNone/>
            </a:pPr>
            <a:r>
              <a:rPr lang="en-GB" sz="2300" b="1"/>
              <a:t>DDP Queries / Development / Shipper Forum:</a:t>
            </a:r>
          </a:p>
          <a:p>
            <a:pPr>
              <a:lnSpc>
                <a:spcPct val="114000"/>
              </a:lnSpc>
            </a:pPr>
            <a:r>
              <a:rPr lang="en-GB" sz="2100"/>
              <a:t>If you have any queries, ideas or suggestions for future DDP features or questions relating to the DDP Shipper Forum please drop an email to the DDP Operational team via our box account: </a:t>
            </a:r>
            <a:r>
              <a:rPr lang="en-GB" sz="2100">
                <a:hlinkClick r:id="rId3">
                  <a:extLst>
                    <a:ext uri="{A12FA001-AC4F-418D-AE19-62706E023703}">
                      <ahyp:hlinkClr xmlns:ahyp="http://schemas.microsoft.com/office/drawing/2018/hyperlinkcolor" val="tx"/>
                    </a:ext>
                  </a:extLst>
                </a:hlinkClick>
              </a:rPr>
              <a:t>ddp@xoserve.co.uk</a:t>
            </a:r>
            <a:br>
              <a:rPr lang="en-GB" sz="2100"/>
            </a:br>
            <a:endParaRPr lang="en-GB" sz="2100"/>
          </a:p>
          <a:p>
            <a:pPr marL="0" indent="0">
              <a:lnSpc>
                <a:spcPct val="114000"/>
              </a:lnSpc>
              <a:buNone/>
            </a:pPr>
            <a:r>
              <a:rPr lang="en-GB" sz="2100"/>
              <a:t>For avoidance of doubt, if you have an issue with DDP, the quickest way for a resolution is to </a:t>
            </a:r>
            <a:r>
              <a:rPr lang="en-GB" sz="2100">
                <a:hlinkClick r:id="rId2"/>
              </a:rPr>
              <a:t>raise a ticket</a:t>
            </a:r>
            <a:br>
              <a:rPr lang="en-GB" sz="1800">
                <a:solidFill>
                  <a:srgbClr val="FF0000"/>
                </a:solidFill>
              </a:rPr>
            </a:br>
            <a:endParaRPr lang="en-GB" sz="1800"/>
          </a:p>
        </p:txBody>
      </p:sp>
    </p:spTree>
    <p:extLst>
      <p:ext uri="{BB962C8B-B14F-4D97-AF65-F5344CB8AC3E}">
        <p14:creationId xmlns:p14="http://schemas.microsoft.com/office/powerpoint/2010/main" val="17593473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BBF43-B9E1-4535-91B4-009F225C894A}"/>
              </a:ext>
            </a:extLst>
          </p:cNvPr>
          <p:cNvSpPr>
            <a:spLocks noGrp="1"/>
          </p:cNvSpPr>
          <p:nvPr>
            <p:ph type="ctrTitle"/>
          </p:nvPr>
        </p:nvSpPr>
        <p:spPr>
          <a:xfrm>
            <a:off x="685800" y="2020490"/>
            <a:ext cx="7772400" cy="1102519"/>
          </a:xfrm>
        </p:spPr>
        <p:txBody>
          <a:bodyPr/>
          <a:lstStyle/>
          <a:p>
            <a:r>
              <a:rPr lang="en-GB">
                <a:latin typeface="Nunito Sans" pitchFamily="2" charset="0"/>
                <a:ea typeface="Arial" panose="020B0604020202020204" pitchFamily="34" charset="0"/>
                <a:cs typeface="Times New Roman" panose="02020603050405020304" pitchFamily="18" charset="0"/>
              </a:rPr>
              <a:t>5. </a:t>
            </a:r>
            <a:r>
              <a:rPr lang="en-GB">
                <a:latin typeface="Nunito Sans" pitchFamily="2" charset="0"/>
              </a:rPr>
              <a:t>Change Pipeline </a:t>
            </a:r>
          </a:p>
        </p:txBody>
      </p:sp>
    </p:spTree>
    <p:extLst>
      <p:ext uri="{BB962C8B-B14F-4D97-AF65-F5344CB8AC3E}">
        <p14:creationId xmlns:p14="http://schemas.microsoft.com/office/powerpoint/2010/main" val="1130534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742F3-C940-F74F-DA08-28D1CBC683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D9018-B184-0E8B-AA6C-D38ECF47E697}"/>
              </a:ext>
            </a:extLst>
          </p:cNvPr>
          <p:cNvSpPr>
            <a:spLocks noGrp="1"/>
          </p:cNvSpPr>
          <p:nvPr>
            <p:ph type="title"/>
          </p:nvPr>
        </p:nvSpPr>
        <p:spPr>
          <a:xfrm>
            <a:off x="-18465" y="142977"/>
            <a:ext cx="9144000" cy="637580"/>
          </a:xfrm>
        </p:spPr>
        <p:txBody>
          <a:bodyPr>
            <a:normAutofit fontScale="90000"/>
          </a:bodyPr>
          <a:lstStyle/>
          <a:p>
            <a:r>
              <a:rPr lang="en-GB">
                <a:solidFill>
                  <a:schemeClr val="tx1"/>
                </a:solidFill>
              </a:rPr>
              <a:t>2025 Forward View - Change Delivery Plan</a:t>
            </a:r>
            <a:br>
              <a:rPr lang="en-GB">
                <a:solidFill>
                  <a:schemeClr val="tx1"/>
                </a:solidFill>
              </a:rPr>
            </a:br>
            <a:r>
              <a:rPr lang="en-GB" sz="1800">
                <a:solidFill>
                  <a:schemeClr val="tx1"/>
                </a:solidFill>
              </a:rPr>
              <a:t>January 25 – December 2025 </a:t>
            </a:r>
          </a:p>
        </p:txBody>
      </p:sp>
      <p:grpSp>
        <p:nvGrpSpPr>
          <p:cNvPr id="6" name="Group 5">
            <a:extLst>
              <a:ext uri="{FF2B5EF4-FFF2-40B4-BE49-F238E27FC236}">
                <a16:creationId xmlns:a16="http://schemas.microsoft.com/office/drawing/2014/main" id="{5A587616-9FD7-5A7D-41A5-4BDFEE96C55F}"/>
              </a:ext>
            </a:extLst>
          </p:cNvPr>
          <p:cNvGrpSpPr/>
          <p:nvPr/>
        </p:nvGrpSpPr>
        <p:grpSpPr>
          <a:xfrm>
            <a:off x="0" y="759894"/>
            <a:ext cx="9067364" cy="3526345"/>
            <a:chOff x="21207" y="962894"/>
            <a:chExt cx="9122793" cy="3405137"/>
          </a:xfrm>
        </p:grpSpPr>
        <p:sp>
          <p:nvSpPr>
            <p:cNvPr id="19" name="Rectangle 18">
              <a:extLst>
                <a:ext uri="{FF2B5EF4-FFF2-40B4-BE49-F238E27FC236}">
                  <a16:creationId xmlns:a16="http://schemas.microsoft.com/office/drawing/2014/main" id="{B42D378A-A5FE-ABE2-19C6-04A9361C9DCD}"/>
                </a:ext>
              </a:extLst>
            </p:cNvPr>
            <p:cNvSpPr/>
            <p:nvPr/>
          </p:nvSpPr>
          <p:spPr>
            <a:xfrm>
              <a:off x="70574" y="1260796"/>
              <a:ext cx="9057203" cy="3107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tx1"/>
                </a:solidFill>
              </a:endParaRPr>
            </a:p>
          </p:txBody>
        </p:sp>
        <p:cxnSp>
          <p:nvCxnSpPr>
            <p:cNvPr id="10" name="Straight Connector 9">
              <a:extLst>
                <a:ext uri="{FF2B5EF4-FFF2-40B4-BE49-F238E27FC236}">
                  <a16:creationId xmlns:a16="http://schemas.microsoft.com/office/drawing/2014/main" id="{14FBEC61-65A5-667C-D926-0A14F6E70A4A}"/>
                </a:ext>
              </a:extLst>
            </p:cNvPr>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C541055-79D1-CD00-8767-FDE3C0621D55}"/>
                </a:ext>
              </a:extLst>
            </p:cNvPr>
            <p:cNvSpPr txBox="1"/>
            <p:nvPr/>
          </p:nvSpPr>
          <p:spPr>
            <a:xfrm>
              <a:off x="21207" y="966875"/>
              <a:ext cx="623889" cy="252618"/>
            </a:xfrm>
            <a:prstGeom prst="rect">
              <a:avLst/>
            </a:prstGeom>
            <a:noFill/>
          </p:spPr>
          <p:txBody>
            <a:bodyPr wrap="none" rtlCol="0">
              <a:spAutoFit/>
            </a:bodyPr>
            <a:lstStyle/>
            <a:p>
              <a:r>
                <a:rPr lang="en-GB" sz="1100" b="1">
                  <a:solidFill>
                    <a:schemeClr val="tx2"/>
                  </a:solidFill>
                </a:rPr>
                <a:t>Jan-25</a:t>
              </a:r>
            </a:p>
          </p:txBody>
        </p:sp>
        <p:sp>
          <p:nvSpPr>
            <p:cNvPr id="12" name="TextBox 11">
              <a:extLst>
                <a:ext uri="{FF2B5EF4-FFF2-40B4-BE49-F238E27FC236}">
                  <a16:creationId xmlns:a16="http://schemas.microsoft.com/office/drawing/2014/main" id="{5000AD3F-6B73-677C-20D7-DE47501245E3}"/>
                </a:ext>
              </a:extLst>
            </p:cNvPr>
            <p:cNvSpPr txBox="1"/>
            <p:nvPr/>
          </p:nvSpPr>
          <p:spPr>
            <a:xfrm>
              <a:off x="4165517" y="972794"/>
              <a:ext cx="705642" cy="252618"/>
            </a:xfrm>
            <a:prstGeom prst="rect">
              <a:avLst/>
            </a:prstGeom>
            <a:noFill/>
          </p:spPr>
          <p:txBody>
            <a:bodyPr wrap="none" rtlCol="0">
              <a:spAutoFit/>
            </a:bodyPr>
            <a:lstStyle/>
            <a:p>
              <a:r>
                <a:rPr lang="en-GB" sz="1100" b="1">
                  <a:solidFill>
                    <a:schemeClr val="tx2"/>
                  </a:solidFill>
                </a:rPr>
                <a:t>June-25</a:t>
              </a:r>
            </a:p>
          </p:txBody>
        </p:sp>
        <p:sp>
          <p:nvSpPr>
            <p:cNvPr id="13" name="Rectangle 12">
              <a:extLst>
                <a:ext uri="{FF2B5EF4-FFF2-40B4-BE49-F238E27FC236}">
                  <a16:creationId xmlns:a16="http://schemas.microsoft.com/office/drawing/2014/main" id="{89A49D1B-CA86-24EB-48AD-B80B101531CC}"/>
                </a:ext>
              </a:extLst>
            </p:cNvPr>
            <p:cNvSpPr/>
            <p:nvPr/>
          </p:nvSpPr>
          <p:spPr>
            <a:xfrm>
              <a:off x="114181" y="1759940"/>
              <a:ext cx="2835369" cy="422806"/>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February 25 – Major Release</a:t>
              </a:r>
            </a:p>
            <a:p>
              <a:pPr algn="ctr"/>
              <a:r>
                <a:rPr lang="en-GB" sz="1050" b="1">
                  <a:solidFill>
                    <a:schemeClr val="tx1"/>
                  </a:solidFill>
                </a:rPr>
                <a:t>XRN5614</a:t>
              </a:r>
              <a:endParaRPr lang="en-GB" sz="1050" b="1">
                <a:solidFill>
                  <a:srgbClr val="FF0000"/>
                </a:solidFill>
              </a:endParaRPr>
            </a:p>
          </p:txBody>
        </p:sp>
        <p:sp>
          <p:nvSpPr>
            <p:cNvPr id="22" name="TextBox 21">
              <a:extLst>
                <a:ext uri="{FF2B5EF4-FFF2-40B4-BE49-F238E27FC236}">
                  <a16:creationId xmlns:a16="http://schemas.microsoft.com/office/drawing/2014/main" id="{2B893568-A3DA-4A8D-E9EC-CC2633602BC7}"/>
                </a:ext>
              </a:extLst>
            </p:cNvPr>
            <p:cNvSpPr txBox="1"/>
            <p:nvPr/>
          </p:nvSpPr>
          <p:spPr>
            <a:xfrm>
              <a:off x="1878438" y="970202"/>
              <a:ext cx="817853" cy="252618"/>
            </a:xfrm>
            <a:prstGeom prst="rect">
              <a:avLst/>
            </a:prstGeom>
            <a:noFill/>
          </p:spPr>
          <p:txBody>
            <a:bodyPr wrap="none" rtlCol="0">
              <a:spAutoFit/>
            </a:bodyPr>
            <a:lstStyle/>
            <a:p>
              <a:r>
                <a:rPr lang="en-GB" sz="1100" b="1">
                  <a:solidFill>
                    <a:schemeClr val="tx2"/>
                  </a:solidFill>
                </a:rPr>
                <a:t>March-25</a:t>
              </a:r>
            </a:p>
          </p:txBody>
        </p:sp>
        <p:sp>
          <p:nvSpPr>
            <p:cNvPr id="23" name="TextBox 22">
              <a:extLst>
                <a:ext uri="{FF2B5EF4-FFF2-40B4-BE49-F238E27FC236}">
                  <a16:creationId xmlns:a16="http://schemas.microsoft.com/office/drawing/2014/main" id="{3B790868-C6EA-4CF3-91D9-FB47018A6B1F}"/>
                </a:ext>
              </a:extLst>
            </p:cNvPr>
            <p:cNvSpPr txBox="1"/>
            <p:nvPr/>
          </p:nvSpPr>
          <p:spPr>
            <a:xfrm>
              <a:off x="6354730" y="966020"/>
              <a:ext cx="667170" cy="252618"/>
            </a:xfrm>
            <a:prstGeom prst="rect">
              <a:avLst/>
            </a:prstGeom>
            <a:noFill/>
          </p:spPr>
          <p:txBody>
            <a:bodyPr wrap="none" rtlCol="0">
              <a:spAutoFit/>
            </a:bodyPr>
            <a:lstStyle/>
            <a:p>
              <a:r>
                <a:rPr lang="en-GB" sz="1100" b="1">
                  <a:solidFill>
                    <a:schemeClr val="tx2"/>
                  </a:solidFill>
                </a:rPr>
                <a:t>Sep-25</a:t>
              </a:r>
            </a:p>
          </p:txBody>
        </p:sp>
        <p:sp>
          <p:nvSpPr>
            <p:cNvPr id="26" name="TextBox 25">
              <a:extLst>
                <a:ext uri="{FF2B5EF4-FFF2-40B4-BE49-F238E27FC236}">
                  <a16:creationId xmlns:a16="http://schemas.microsoft.com/office/drawing/2014/main" id="{60349B26-24FC-9A81-9DAC-D214EF2EA14D}"/>
                </a:ext>
              </a:extLst>
            </p:cNvPr>
            <p:cNvSpPr txBox="1"/>
            <p:nvPr/>
          </p:nvSpPr>
          <p:spPr>
            <a:xfrm>
              <a:off x="8388825" y="962894"/>
              <a:ext cx="667170" cy="252618"/>
            </a:xfrm>
            <a:prstGeom prst="rect">
              <a:avLst/>
            </a:prstGeom>
            <a:noFill/>
          </p:spPr>
          <p:txBody>
            <a:bodyPr wrap="none" rtlCol="0">
              <a:spAutoFit/>
            </a:bodyPr>
            <a:lstStyle/>
            <a:p>
              <a:r>
                <a:rPr lang="en-GB" sz="1100" b="1">
                  <a:solidFill>
                    <a:schemeClr val="tx2"/>
                  </a:solidFill>
                </a:rPr>
                <a:t>Dec-25</a:t>
              </a:r>
            </a:p>
          </p:txBody>
        </p:sp>
        <p:sp>
          <p:nvSpPr>
            <p:cNvPr id="33" name="Rectangle 32">
              <a:extLst>
                <a:ext uri="{FF2B5EF4-FFF2-40B4-BE49-F238E27FC236}">
                  <a16:creationId xmlns:a16="http://schemas.microsoft.com/office/drawing/2014/main" id="{09E7EB3E-7332-B48B-220A-F747405F8E8F}"/>
                </a:ext>
              </a:extLst>
            </p:cNvPr>
            <p:cNvSpPr/>
            <p:nvPr/>
          </p:nvSpPr>
          <p:spPr>
            <a:xfrm>
              <a:off x="688195" y="2240639"/>
              <a:ext cx="5021417" cy="393655"/>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June 25 – Major Release</a:t>
              </a:r>
            </a:p>
            <a:p>
              <a:pPr algn="ctr"/>
              <a:r>
                <a:rPr lang="en-GB" sz="1200" b="1">
                  <a:solidFill>
                    <a:schemeClr val="tx1"/>
                  </a:solidFill>
                </a:rPr>
                <a:t>XRN5784, XRN5846</a:t>
              </a:r>
            </a:p>
          </p:txBody>
        </p:sp>
      </p:grpSp>
      <p:sp>
        <p:nvSpPr>
          <p:cNvPr id="18" name="Rechteck 4">
            <a:extLst>
              <a:ext uri="{FF2B5EF4-FFF2-40B4-BE49-F238E27FC236}">
                <a16:creationId xmlns:a16="http://schemas.microsoft.com/office/drawing/2014/main" id="{0FBEA040-D2F9-BEDE-A101-E28440E169CB}"/>
              </a:ext>
            </a:extLst>
          </p:cNvPr>
          <p:cNvSpPr/>
          <p:nvPr/>
        </p:nvSpPr>
        <p:spPr bwMode="gray">
          <a:xfrm>
            <a:off x="56688" y="4259434"/>
            <a:ext cx="6604012" cy="733294"/>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buClr>
                <a:srgbClr val="3C3732"/>
              </a:buClr>
            </a:pPr>
            <a:endParaRPr lang="en-GB" sz="900" err="1">
              <a:solidFill>
                <a:prstClr val="black"/>
              </a:solidFill>
            </a:endParaRPr>
          </a:p>
        </p:txBody>
      </p:sp>
      <p:sp>
        <p:nvSpPr>
          <p:cNvPr id="4" name="TextBox 3">
            <a:extLst>
              <a:ext uri="{FF2B5EF4-FFF2-40B4-BE49-F238E27FC236}">
                <a16:creationId xmlns:a16="http://schemas.microsoft.com/office/drawing/2014/main" id="{6F282B16-E372-032B-8F5E-6E7ADF70154E}"/>
              </a:ext>
            </a:extLst>
          </p:cNvPr>
          <p:cNvSpPr txBox="1"/>
          <p:nvPr/>
        </p:nvSpPr>
        <p:spPr>
          <a:xfrm>
            <a:off x="100270" y="4263446"/>
            <a:ext cx="6704445" cy="846386"/>
          </a:xfrm>
          <a:prstGeom prst="rect">
            <a:avLst/>
          </a:prstGeom>
          <a:noFill/>
        </p:spPr>
        <p:txBody>
          <a:bodyPr wrap="square" rtlCol="0">
            <a:spAutoFit/>
          </a:bodyPr>
          <a:lstStyle/>
          <a:p>
            <a:endParaRPr lang="en-GB" sz="700" i="1">
              <a:solidFill>
                <a:schemeClr val="tx2"/>
              </a:solidFill>
            </a:endParaRPr>
          </a:p>
          <a:p>
            <a:r>
              <a:rPr lang="en-GB" sz="700" i="1">
                <a:solidFill>
                  <a:schemeClr val="tx2"/>
                </a:solidFill>
              </a:rPr>
              <a:t>               =  Firm Implementation Date – Funding Approved by ChMC and / or Non-Negotiable Industry Implementation Date in place              </a:t>
            </a:r>
          </a:p>
          <a:p>
            <a:r>
              <a:rPr lang="en-GB" sz="700" i="1">
                <a:solidFill>
                  <a:schemeClr val="tx2"/>
                </a:solidFill>
              </a:rPr>
              <a:t>              </a:t>
            </a:r>
          </a:p>
          <a:p>
            <a:r>
              <a:rPr lang="en-GB" sz="700" i="1">
                <a:solidFill>
                  <a:schemeClr val="tx2"/>
                </a:solidFill>
              </a:rPr>
              <a:t>               =  Indicative / Target Implementation Date – Changes are planned for delivery – Funding and/or Implementation Date not yet approved by ChMC</a:t>
            </a:r>
          </a:p>
          <a:p>
            <a:r>
              <a:rPr lang="en-GB" sz="700" i="1">
                <a:solidFill>
                  <a:schemeClr val="tx2"/>
                </a:solidFill>
              </a:rPr>
              <a:t>        </a:t>
            </a:r>
          </a:p>
          <a:p>
            <a:r>
              <a:rPr lang="en-GB" sz="700" i="1">
                <a:solidFill>
                  <a:schemeClr val="tx2"/>
                </a:solidFill>
              </a:rPr>
              <a:t>               = Implemented Change / Release           </a:t>
            </a:r>
          </a:p>
          <a:p>
            <a:endParaRPr lang="en-GB" sz="700" i="1">
              <a:solidFill>
                <a:schemeClr val="tx2"/>
              </a:solidFill>
            </a:endParaRPr>
          </a:p>
        </p:txBody>
      </p:sp>
      <p:sp>
        <p:nvSpPr>
          <p:cNvPr id="38" name="Rectangle 37">
            <a:extLst>
              <a:ext uri="{FF2B5EF4-FFF2-40B4-BE49-F238E27FC236}">
                <a16:creationId xmlns:a16="http://schemas.microsoft.com/office/drawing/2014/main" id="{F029775B-C859-9ABF-B92E-7C934C7AEA18}"/>
              </a:ext>
            </a:extLst>
          </p:cNvPr>
          <p:cNvSpPr/>
          <p:nvPr/>
        </p:nvSpPr>
        <p:spPr>
          <a:xfrm>
            <a:off x="210938" y="4626081"/>
            <a:ext cx="264516" cy="94843"/>
          </a:xfrm>
          <a:prstGeom prst="rect">
            <a:avLst/>
          </a:prstGeom>
          <a:solidFill>
            <a:schemeClr val="accent3">
              <a:lumMod val="20000"/>
              <a:lumOff val="80000"/>
            </a:schemeClr>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tx1"/>
              </a:solidFill>
            </a:endParaRPr>
          </a:p>
        </p:txBody>
      </p:sp>
      <p:sp>
        <p:nvSpPr>
          <p:cNvPr id="39" name="Rectangle 38">
            <a:extLst>
              <a:ext uri="{FF2B5EF4-FFF2-40B4-BE49-F238E27FC236}">
                <a16:creationId xmlns:a16="http://schemas.microsoft.com/office/drawing/2014/main" id="{5E68EFB8-04A2-343E-1403-C9520EC0F7EC}"/>
              </a:ext>
            </a:extLst>
          </p:cNvPr>
          <p:cNvSpPr/>
          <p:nvPr/>
        </p:nvSpPr>
        <p:spPr>
          <a:xfrm>
            <a:off x="210938" y="4441073"/>
            <a:ext cx="264516" cy="94844"/>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tx1"/>
              </a:solidFill>
            </a:endParaRPr>
          </a:p>
        </p:txBody>
      </p:sp>
      <p:sp>
        <p:nvSpPr>
          <p:cNvPr id="5" name="TextBox 4">
            <a:extLst>
              <a:ext uri="{FF2B5EF4-FFF2-40B4-BE49-F238E27FC236}">
                <a16:creationId xmlns:a16="http://schemas.microsoft.com/office/drawing/2014/main" id="{FF92BD9A-8D46-FD9B-579F-E7E6DD0ECCC5}"/>
              </a:ext>
            </a:extLst>
          </p:cNvPr>
          <p:cNvSpPr txBox="1"/>
          <p:nvPr/>
        </p:nvSpPr>
        <p:spPr>
          <a:xfrm>
            <a:off x="25629" y="4214330"/>
            <a:ext cx="1944411" cy="228891"/>
          </a:xfrm>
          <a:prstGeom prst="rect">
            <a:avLst/>
          </a:prstGeom>
          <a:noFill/>
        </p:spPr>
        <p:txBody>
          <a:bodyPr wrap="square" rtlCol="0">
            <a:spAutoFit/>
          </a:bodyPr>
          <a:lstStyle/>
          <a:p>
            <a:r>
              <a:rPr lang="en-GB" sz="900" b="1">
                <a:solidFill>
                  <a:schemeClr val="tx2"/>
                </a:solidFill>
              </a:rPr>
              <a:t>Delivery Key</a:t>
            </a:r>
          </a:p>
        </p:txBody>
      </p:sp>
      <p:sp>
        <p:nvSpPr>
          <p:cNvPr id="16" name="Rectangle 15">
            <a:extLst>
              <a:ext uri="{FF2B5EF4-FFF2-40B4-BE49-F238E27FC236}">
                <a16:creationId xmlns:a16="http://schemas.microsoft.com/office/drawing/2014/main" id="{D617994A-7E70-D9AE-E4C7-7ADC063A66D1}"/>
              </a:ext>
            </a:extLst>
          </p:cNvPr>
          <p:cNvSpPr/>
          <p:nvPr/>
        </p:nvSpPr>
        <p:spPr>
          <a:xfrm>
            <a:off x="2910551" y="1105585"/>
            <a:ext cx="1253242" cy="437510"/>
          </a:xfrm>
          <a:prstGeom prst="rect">
            <a:avLst/>
          </a:prstGeom>
          <a:solidFill>
            <a:schemeClr val="bg2"/>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Minor Release 14</a:t>
            </a:r>
          </a:p>
          <a:p>
            <a:pPr algn="ctr"/>
            <a:r>
              <a:rPr lang="en-GB" sz="1000" b="1">
                <a:solidFill>
                  <a:schemeClr val="tx1"/>
                </a:solidFill>
              </a:rPr>
              <a:t>(TBC)</a:t>
            </a:r>
            <a:endParaRPr lang="en-GB" sz="900" b="1">
              <a:solidFill>
                <a:schemeClr val="tx1"/>
              </a:solidFill>
            </a:endParaRPr>
          </a:p>
        </p:txBody>
      </p:sp>
      <p:sp>
        <p:nvSpPr>
          <p:cNvPr id="30" name="Rectangle 29">
            <a:extLst>
              <a:ext uri="{FF2B5EF4-FFF2-40B4-BE49-F238E27FC236}">
                <a16:creationId xmlns:a16="http://schemas.microsoft.com/office/drawing/2014/main" id="{89D5E618-E764-DCA7-6F15-F886E27DB89C}"/>
              </a:ext>
            </a:extLst>
          </p:cNvPr>
          <p:cNvSpPr/>
          <p:nvPr/>
        </p:nvSpPr>
        <p:spPr>
          <a:xfrm>
            <a:off x="5220072" y="1100036"/>
            <a:ext cx="1253242" cy="43952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Minor Release 15</a:t>
            </a:r>
          </a:p>
          <a:p>
            <a:pPr algn="ctr"/>
            <a:r>
              <a:rPr lang="en-GB" sz="900" b="1">
                <a:solidFill>
                  <a:schemeClr val="tx1"/>
                </a:solidFill>
              </a:rPr>
              <a:t>(TBC)</a:t>
            </a:r>
          </a:p>
        </p:txBody>
      </p:sp>
      <p:sp>
        <p:nvSpPr>
          <p:cNvPr id="3" name="TextBox 2">
            <a:extLst>
              <a:ext uri="{FF2B5EF4-FFF2-40B4-BE49-F238E27FC236}">
                <a16:creationId xmlns:a16="http://schemas.microsoft.com/office/drawing/2014/main" id="{6AD32B5D-F950-7BAD-B607-7ECD6B4E20EB}"/>
              </a:ext>
            </a:extLst>
          </p:cNvPr>
          <p:cNvSpPr txBox="1"/>
          <p:nvPr/>
        </p:nvSpPr>
        <p:spPr>
          <a:xfrm>
            <a:off x="-12039" y="4993614"/>
            <a:ext cx="1598515" cy="200055"/>
          </a:xfrm>
          <a:prstGeom prst="rect">
            <a:avLst/>
          </a:prstGeom>
          <a:noFill/>
        </p:spPr>
        <p:txBody>
          <a:bodyPr wrap="none" lIns="91440" tIns="45720" rIns="91440" bIns="45720" rtlCol="0" anchor="t">
            <a:spAutoFit/>
          </a:bodyPr>
          <a:lstStyle/>
          <a:p>
            <a:r>
              <a:rPr lang="en-GB" sz="700"/>
              <a:t>Slide produced 29</a:t>
            </a:r>
            <a:r>
              <a:rPr lang="en-GB" sz="700" baseline="30000"/>
              <a:t>th</a:t>
            </a:r>
            <a:r>
              <a:rPr lang="en-GB" sz="700"/>
              <a:t> January 2025</a:t>
            </a:r>
            <a:endParaRPr lang="en-GB"/>
          </a:p>
        </p:txBody>
      </p:sp>
      <p:sp>
        <p:nvSpPr>
          <p:cNvPr id="21" name="Rectangle 20">
            <a:extLst>
              <a:ext uri="{FF2B5EF4-FFF2-40B4-BE49-F238E27FC236}">
                <a16:creationId xmlns:a16="http://schemas.microsoft.com/office/drawing/2014/main" id="{1F682CE0-9D5A-C73B-B35B-D79D05743143}"/>
              </a:ext>
            </a:extLst>
          </p:cNvPr>
          <p:cNvSpPr/>
          <p:nvPr/>
        </p:nvSpPr>
        <p:spPr>
          <a:xfrm>
            <a:off x="210938" y="4840706"/>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tx1"/>
              </a:solidFill>
            </a:endParaRPr>
          </a:p>
        </p:txBody>
      </p:sp>
      <p:sp>
        <p:nvSpPr>
          <p:cNvPr id="25" name="Rectangle 24">
            <a:extLst>
              <a:ext uri="{FF2B5EF4-FFF2-40B4-BE49-F238E27FC236}">
                <a16:creationId xmlns:a16="http://schemas.microsoft.com/office/drawing/2014/main" id="{1B1805F0-5467-3F32-F1BA-1922CAA5659E}"/>
              </a:ext>
            </a:extLst>
          </p:cNvPr>
          <p:cNvSpPr/>
          <p:nvPr/>
        </p:nvSpPr>
        <p:spPr>
          <a:xfrm>
            <a:off x="3635263" y="2563076"/>
            <a:ext cx="5415562"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November 25 – Major Release</a:t>
            </a:r>
          </a:p>
          <a:p>
            <a:pPr algn="ctr"/>
            <a:r>
              <a:rPr lang="en-GB" sz="1200" b="1">
                <a:solidFill>
                  <a:schemeClr val="tx1"/>
                </a:solidFill>
                <a:highlight>
                  <a:srgbClr val="FFFF00"/>
                </a:highlight>
              </a:rPr>
              <a:t>XRN5702 | XRN5872 | Mod0890 | XRN5616b </a:t>
            </a:r>
          </a:p>
        </p:txBody>
      </p:sp>
      <p:sp>
        <p:nvSpPr>
          <p:cNvPr id="27" name="Rectangle 26">
            <a:extLst>
              <a:ext uri="{FF2B5EF4-FFF2-40B4-BE49-F238E27FC236}">
                <a16:creationId xmlns:a16="http://schemas.microsoft.com/office/drawing/2014/main" id="{739ACB9E-04C2-DA7B-FCA2-76FAA7450F70}"/>
              </a:ext>
            </a:extLst>
          </p:cNvPr>
          <p:cNvSpPr/>
          <p:nvPr/>
        </p:nvSpPr>
        <p:spPr>
          <a:xfrm>
            <a:off x="6156176" y="3767930"/>
            <a:ext cx="2875598"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February 26 - Major Release</a:t>
            </a:r>
          </a:p>
          <a:p>
            <a:pPr algn="ctr"/>
            <a:r>
              <a:rPr lang="en-GB" sz="1200" b="1">
                <a:solidFill>
                  <a:schemeClr val="tx1"/>
                </a:solidFill>
                <a:highlight>
                  <a:srgbClr val="FFFF00"/>
                </a:highlight>
              </a:rPr>
              <a:t>Mod0890 </a:t>
            </a:r>
          </a:p>
        </p:txBody>
      </p:sp>
      <p:sp>
        <p:nvSpPr>
          <p:cNvPr id="7" name="Rectangle 6">
            <a:extLst>
              <a:ext uri="{FF2B5EF4-FFF2-40B4-BE49-F238E27FC236}">
                <a16:creationId xmlns:a16="http://schemas.microsoft.com/office/drawing/2014/main" id="{162F6E55-7AA2-55CC-6AA7-B5EB6310F1FE}"/>
              </a:ext>
            </a:extLst>
          </p:cNvPr>
          <p:cNvSpPr/>
          <p:nvPr/>
        </p:nvSpPr>
        <p:spPr>
          <a:xfrm>
            <a:off x="92409" y="3045025"/>
            <a:ext cx="5540568"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tx1"/>
                </a:solidFill>
              </a:rPr>
              <a:t>Adhoc Project</a:t>
            </a:r>
          </a:p>
          <a:p>
            <a:pPr algn="ctr"/>
            <a:r>
              <a:rPr lang="en-GB" sz="1200" b="1">
                <a:solidFill>
                  <a:schemeClr val="tx1"/>
                </a:solidFill>
                <a:highlight>
                  <a:srgbClr val="FFFF00"/>
                </a:highlight>
              </a:rPr>
              <a:t>XRN5851 – Procurement and Service Activities</a:t>
            </a:r>
          </a:p>
        </p:txBody>
      </p:sp>
      <p:sp>
        <p:nvSpPr>
          <p:cNvPr id="8" name="Rectangle 7">
            <a:extLst>
              <a:ext uri="{FF2B5EF4-FFF2-40B4-BE49-F238E27FC236}">
                <a16:creationId xmlns:a16="http://schemas.microsoft.com/office/drawing/2014/main" id="{5C0A3903-7269-7FC9-0AA7-B3184957DBB4}"/>
              </a:ext>
            </a:extLst>
          </p:cNvPr>
          <p:cNvSpPr/>
          <p:nvPr/>
        </p:nvSpPr>
        <p:spPr>
          <a:xfrm>
            <a:off x="7778532" y="1109553"/>
            <a:ext cx="1253242" cy="43952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Minor Release 16</a:t>
            </a:r>
          </a:p>
          <a:p>
            <a:pPr algn="ctr"/>
            <a:r>
              <a:rPr lang="en-GB" sz="900" b="1">
                <a:solidFill>
                  <a:schemeClr val="tx1"/>
                </a:solidFill>
              </a:rPr>
              <a:t>(TBC)</a:t>
            </a:r>
          </a:p>
        </p:txBody>
      </p:sp>
    </p:spTree>
    <p:extLst>
      <p:ext uri="{BB962C8B-B14F-4D97-AF65-F5344CB8AC3E}">
        <p14:creationId xmlns:p14="http://schemas.microsoft.com/office/powerpoint/2010/main" val="1107216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78CFA-0171-BC43-A290-9DC25077E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473A47-4988-4B14-D270-4DDEBFE06126}"/>
              </a:ext>
            </a:extLst>
          </p:cNvPr>
          <p:cNvSpPr>
            <a:spLocks noGrp="1"/>
          </p:cNvSpPr>
          <p:nvPr>
            <p:ph type="title"/>
          </p:nvPr>
        </p:nvSpPr>
        <p:spPr>
          <a:xfrm>
            <a:off x="395536" y="39377"/>
            <a:ext cx="8147248" cy="434083"/>
          </a:xfrm>
        </p:spPr>
        <p:txBody>
          <a:bodyPr>
            <a:normAutofit/>
          </a:bodyPr>
          <a:lstStyle/>
          <a:p>
            <a:r>
              <a:rPr lang="en-GB" sz="1800">
                <a:cs typeface="Arial"/>
              </a:rPr>
              <a:t>Change Delivery Plan – January 2025 – December 2025 </a:t>
            </a:r>
            <a:endParaRPr lang="en-GB" sz="1800"/>
          </a:p>
        </p:txBody>
      </p:sp>
      <p:graphicFrame>
        <p:nvGraphicFramePr>
          <p:cNvPr id="4" name="Table 3">
            <a:extLst>
              <a:ext uri="{FF2B5EF4-FFF2-40B4-BE49-F238E27FC236}">
                <a16:creationId xmlns:a16="http://schemas.microsoft.com/office/drawing/2014/main" id="{2F3A8088-C16B-A8ED-7B3A-BB4F893B9880}"/>
              </a:ext>
            </a:extLst>
          </p:cNvPr>
          <p:cNvGraphicFramePr>
            <a:graphicFrameLocks noGrp="1"/>
          </p:cNvGraphicFramePr>
          <p:nvPr/>
        </p:nvGraphicFramePr>
        <p:xfrm>
          <a:off x="71039" y="452630"/>
          <a:ext cx="9014060" cy="4388728"/>
        </p:xfrm>
        <a:graphic>
          <a:graphicData uri="http://schemas.openxmlformats.org/drawingml/2006/table">
            <a:tbl>
              <a:tblPr firstRow="1" bandRow="1">
                <a:tableStyleId>{5C22544A-7EE6-4342-B048-85BDC9FD1C3A}</a:tableStyleId>
              </a:tblPr>
              <a:tblGrid>
                <a:gridCol w="478552">
                  <a:extLst>
                    <a:ext uri="{9D8B030D-6E8A-4147-A177-3AD203B41FA5}">
                      <a16:colId xmlns:a16="http://schemas.microsoft.com/office/drawing/2014/main" val="4236546890"/>
                    </a:ext>
                  </a:extLst>
                </a:gridCol>
                <a:gridCol w="2702860">
                  <a:extLst>
                    <a:ext uri="{9D8B030D-6E8A-4147-A177-3AD203B41FA5}">
                      <a16:colId xmlns:a16="http://schemas.microsoft.com/office/drawing/2014/main" val="324692026"/>
                    </a:ext>
                  </a:extLst>
                </a:gridCol>
                <a:gridCol w="720080">
                  <a:extLst>
                    <a:ext uri="{9D8B030D-6E8A-4147-A177-3AD203B41FA5}">
                      <a16:colId xmlns:a16="http://schemas.microsoft.com/office/drawing/2014/main" val="1901410971"/>
                    </a:ext>
                  </a:extLst>
                </a:gridCol>
                <a:gridCol w="792088">
                  <a:extLst>
                    <a:ext uri="{9D8B030D-6E8A-4147-A177-3AD203B41FA5}">
                      <a16:colId xmlns:a16="http://schemas.microsoft.com/office/drawing/2014/main" val="4189950786"/>
                    </a:ext>
                  </a:extLst>
                </a:gridCol>
                <a:gridCol w="792088">
                  <a:extLst>
                    <a:ext uri="{9D8B030D-6E8A-4147-A177-3AD203B41FA5}">
                      <a16:colId xmlns:a16="http://schemas.microsoft.com/office/drawing/2014/main" val="4137049686"/>
                    </a:ext>
                  </a:extLst>
                </a:gridCol>
                <a:gridCol w="720080">
                  <a:extLst>
                    <a:ext uri="{9D8B030D-6E8A-4147-A177-3AD203B41FA5}">
                      <a16:colId xmlns:a16="http://schemas.microsoft.com/office/drawing/2014/main" val="1519923765"/>
                    </a:ext>
                  </a:extLst>
                </a:gridCol>
                <a:gridCol w="1152128">
                  <a:extLst>
                    <a:ext uri="{9D8B030D-6E8A-4147-A177-3AD203B41FA5}">
                      <a16:colId xmlns:a16="http://schemas.microsoft.com/office/drawing/2014/main" val="3099399107"/>
                    </a:ext>
                  </a:extLst>
                </a:gridCol>
                <a:gridCol w="820848">
                  <a:extLst>
                    <a:ext uri="{9D8B030D-6E8A-4147-A177-3AD203B41FA5}">
                      <a16:colId xmlns:a16="http://schemas.microsoft.com/office/drawing/2014/main" val="796015746"/>
                    </a:ext>
                  </a:extLst>
                </a:gridCol>
                <a:gridCol w="835336">
                  <a:extLst>
                    <a:ext uri="{9D8B030D-6E8A-4147-A177-3AD203B41FA5}">
                      <a16:colId xmlns:a16="http://schemas.microsoft.com/office/drawing/2014/main" val="3560280781"/>
                    </a:ext>
                  </a:extLst>
                </a:gridCol>
              </a:tblGrid>
              <a:tr h="289821">
                <a:tc>
                  <a:txBody>
                    <a:bodyPr/>
                    <a:lstStyle/>
                    <a:p>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HLSO</a:t>
                      </a:r>
                    </a:p>
                    <a:p>
                      <a:r>
                        <a:rPr lang="en-GB" sz="900">
                          <a:latin typeface="+mj-lt"/>
                        </a:rPr>
                        <a:t>Max Cost</a:t>
                      </a:r>
                    </a:p>
                  </a:txBody>
                  <a:tcPr anchor="ctr">
                    <a:solidFill>
                      <a:schemeClr val="tx2"/>
                    </a:solidFill>
                  </a:tcPr>
                </a:tc>
                <a:tc>
                  <a:txBody>
                    <a:bodyPr/>
                    <a:lstStyle/>
                    <a:p>
                      <a:r>
                        <a:rPr lang="en-GB" sz="900">
                          <a:latin typeface="+mj-lt"/>
                        </a:rPr>
                        <a:t>Target Implementation   Date</a:t>
                      </a:r>
                    </a:p>
                  </a:txBody>
                  <a:tcPr anchor="ctr">
                    <a:solidFill>
                      <a:schemeClr val="tx2"/>
                    </a:solidFill>
                  </a:tcPr>
                </a:tc>
                <a:tc>
                  <a:txBody>
                    <a:bodyPr/>
                    <a:lstStyle/>
                    <a:p>
                      <a:r>
                        <a:rPr lang="en-GB" sz="900">
                          <a:latin typeface="+mj-lt"/>
                        </a:rPr>
                        <a:t>Release Type</a:t>
                      </a:r>
                    </a:p>
                  </a:txBody>
                  <a:tcPr anchor="ctr">
                    <a:solidFill>
                      <a:schemeClr val="tx2"/>
                    </a:solidFill>
                  </a:tcPr>
                </a:tc>
                <a:tc>
                  <a:txBody>
                    <a:bodyPr/>
                    <a:lstStyle/>
                    <a:p>
                      <a:r>
                        <a:rPr lang="en-GB" sz="900">
                          <a:latin typeface="+mj-lt"/>
                        </a:rPr>
                        <a:t>Firm / Indicative</a:t>
                      </a:r>
                    </a:p>
                  </a:txBody>
                  <a:tcPr anchor="ctr">
                    <a:solidFill>
                      <a:schemeClr val="tx2"/>
                    </a:solidFill>
                  </a:tcPr>
                </a:tc>
                <a:extLst>
                  <a:ext uri="{0D108BD9-81ED-4DB2-BD59-A6C34878D82A}">
                    <a16:rowId xmlns:a16="http://schemas.microsoft.com/office/drawing/2014/main" val="429165185"/>
                  </a:ext>
                </a:extLst>
              </a:tr>
              <a:tr h="406485">
                <a:tc>
                  <a:txBody>
                    <a:bodyPr/>
                    <a:lstStyle/>
                    <a:p>
                      <a:pPr algn="ctr"/>
                      <a:r>
                        <a:rPr lang="en-GB" sz="800" b="1">
                          <a:solidFill>
                            <a:schemeClr val="tx1"/>
                          </a:solidFill>
                          <a:latin typeface="+mj-lt"/>
                          <a:hlinkClick r:id="rId3">
                            <a:extLst>
                              <a:ext uri="{A12FA001-AC4F-418D-AE19-62706E023703}">
                                <ahyp:hlinkClr xmlns:ahyp="http://schemas.microsoft.com/office/drawing/2018/hyperlinkcolor" val="tx"/>
                              </a:ext>
                            </a:extLst>
                          </a:hlinkClick>
                        </a:rPr>
                        <a:t>5614</a:t>
                      </a:r>
                      <a:endParaRPr lang="en-GB" sz="800" b="1">
                        <a:solidFill>
                          <a:schemeClr val="tx1"/>
                        </a:solidFill>
                        <a:latin typeface="+mj-lt"/>
                      </a:endParaRPr>
                    </a:p>
                  </a:txBody>
                  <a:tcPr anchor="ctr">
                    <a:solidFill>
                      <a:schemeClr val="accent1"/>
                    </a:solidFill>
                  </a:tcPr>
                </a:tc>
                <a:tc>
                  <a:txBody>
                    <a:bodyPr/>
                    <a:lstStyle/>
                    <a:p>
                      <a:r>
                        <a:rPr lang="en-GB" sz="700" b="1">
                          <a:effectLst/>
                          <a:latin typeface="+mj-lt"/>
                          <a:ea typeface="Times New Roman" panose="02020603050405020304" pitchFamily="18" charset="0"/>
                        </a:rPr>
                        <a:t>Improving IGT SMP New Connection Process to support accurate and timely Supplier Registrations</a:t>
                      </a:r>
                      <a:endParaRPr lang="en-GB" sz="600" b="1">
                        <a:latin typeface="+mj-lt"/>
                      </a:endParaRPr>
                    </a:p>
                  </a:txBody>
                  <a:tcPr anchor="ctr">
                    <a:solidFill>
                      <a:schemeClr val="bg2">
                        <a:lumMod val="20000"/>
                        <a:lumOff val="80000"/>
                      </a:schemeClr>
                    </a:solidFill>
                  </a:tcPr>
                </a:tc>
                <a:tc>
                  <a:txBody>
                    <a:bodyPr/>
                    <a:lstStyle/>
                    <a:p>
                      <a:r>
                        <a:rPr lang="en-GB" sz="700" b="1">
                          <a:latin typeface="+mj-lt"/>
                        </a:rPr>
                        <a:t>BUUK</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*£120k</a:t>
                      </a:r>
                    </a:p>
                    <a:p>
                      <a:r>
                        <a:rPr lang="en-GB" sz="700" b="1">
                          <a:latin typeface="+mj-lt"/>
                        </a:rPr>
                        <a:t>revised following 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February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bg2">
                        <a:lumMod val="20000"/>
                        <a:lumOff val="80000"/>
                      </a:schemeClr>
                    </a:solidFill>
                  </a:tcPr>
                </a:tc>
                <a:extLst>
                  <a:ext uri="{0D108BD9-81ED-4DB2-BD59-A6C34878D82A}">
                    <a16:rowId xmlns:a16="http://schemas.microsoft.com/office/drawing/2014/main" val="510552386"/>
                  </a:ext>
                </a:extLst>
              </a:tr>
              <a:tr h="303605">
                <a:tc>
                  <a:txBody>
                    <a:bodyPr/>
                    <a:lstStyle/>
                    <a:p>
                      <a:pPr algn="ctr"/>
                      <a:r>
                        <a:rPr lang="en-GB" sz="800" b="1">
                          <a:solidFill>
                            <a:schemeClr val="tx1"/>
                          </a:solidFill>
                          <a:hlinkClick r:id="rId4">
                            <a:extLst>
                              <a:ext uri="{A12FA001-AC4F-418D-AE19-62706E023703}">
                                <ahyp:hlinkClr xmlns:ahyp="http://schemas.microsoft.com/office/drawing/2018/hyperlinkcolor" val="tx"/>
                              </a:ext>
                            </a:extLst>
                          </a:hlinkClick>
                        </a:rPr>
                        <a:t>5784</a:t>
                      </a:r>
                      <a:endParaRPr lang="en-GB" sz="800" b="1" kern="1200">
                        <a:solidFill>
                          <a:schemeClr val="tx1"/>
                        </a:solidFill>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700" b="1" i="0" kern="1200">
                          <a:solidFill>
                            <a:schemeClr val="dk1"/>
                          </a:solidFill>
                          <a:effectLst/>
                          <a:latin typeface="+mn-lt"/>
                          <a:ea typeface="+mn-ea"/>
                          <a:cs typeface="+mn-cs"/>
                        </a:rPr>
                        <a:t>Mod0862 Amendments to the current Unidentified Gas Reconciliation Period arrangements</a:t>
                      </a:r>
                    </a:p>
                  </a:txBody>
                  <a:tcPr marL="68580" marR="68580" marT="0" marB="0"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DN</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£115k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 </a:t>
                      </a:r>
                    </a:p>
                  </a:txBody>
                  <a:tcPr anchor="ctr">
                    <a:solidFill>
                      <a:schemeClr val="bg2">
                        <a:lumMod val="20000"/>
                        <a:lumOff val="80000"/>
                      </a:schemeClr>
                    </a:solidFill>
                  </a:tcPr>
                </a:tc>
                <a:extLst>
                  <a:ext uri="{0D108BD9-81ED-4DB2-BD59-A6C34878D82A}">
                    <a16:rowId xmlns:a16="http://schemas.microsoft.com/office/drawing/2014/main" val="2449690027"/>
                  </a:ext>
                </a:extLst>
              </a:tr>
              <a:tr h="380608">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5846</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Update to the Meter product table in UK link to support the Thermal Mass Meter type code</a:t>
                      </a:r>
                    </a:p>
                  </a:txBody>
                  <a:tcPr marL="68580" marR="68580" marT="0" marB="0"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All</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£100k</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 </a:t>
                      </a:r>
                    </a:p>
                  </a:txBody>
                  <a:tcPr anchor="ctr">
                    <a:solidFill>
                      <a:schemeClr val="bg2">
                        <a:lumMod val="20000"/>
                        <a:lumOff val="80000"/>
                      </a:schemeClr>
                    </a:solidFill>
                  </a:tcPr>
                </a:tc>
                <a:extLst>
                  <a:ext uri="{0D108BD9-81ED-4DB2-BD59-A6C34878D82A}">
                    <a16:rowId xmlns:a16="http://schemas.microsoft.com/office/drawing/2014/main" val="1607328695"/>
                  </a:ext>
                </a:extLst>
              </a:tr>
              <a:tr h="303605">
                <a:tc>
                  <a:txBody>
                    <a:bodyPr/>
                    <a:lstStyle/>
                    <a:p>
                      <a:pPr algn="ctr"/>
                      <a:r>
                        <a:rPr lang="en-GB" sz="800" b="1" u="none">
                          <a:solidFill>
                            <a:schemeClr val="tx1"/>
                          </a:solidFill>
                          <a:hlinkClick r:id="rId6">
                            <a:extLst>
                              <a:ext uri="{A12FA001-AC4F-418D-AE19-62706E023703}">
                                <ahyp:hlinkClr xmlns:ahyp="http://schemas.microsoft.com/office/drawing/2018/hyperlinkcolor" val="tx"/>
                              </a:ext>
                            </a:extLst>
                          </a:hlinkClick>
                        </a:rPr>
                        <a:t>5851</a:t>
                      </a:r>
                      <a:endParaRPr lang="en-GB" sz="800" b="1" u="none">
                        <a:solidFill>
                          <a:schemeClr val="tx1"/>
                        </a:solidFill>
                        <a:latin typeface="+mj-lt"/>
                      </a:endParaRPr>
                    </a:p>
                  </a:txBody>
                  <a:tcPr anchor="ctr">
                    <a:solidFill>
                      <a:schemeClr val="bg2">
                        <a:lumMod val="60000"/>
                        <a:lumOff val="40000"/>
                      </a:schemeClr>
                    </a:solidFill>
                  </a:tcPr>
                </a:tc>
                <a:tc>
                  <a:txBody>
                    <a:bodyPr/>
                    <a:lstStyle/>
                    <a:p>
                      <a:r>
                        <a:rPr lang="en-GB" sz="700" b="1">
                          <a:latin typeface="+mj-lt"/>
                        </a:rPr>
                        <a:t>Mod0868 Change to the current Allocation of Unidentified Gas Statement Frequency and Scope</a:t>
                      </a:r>
                    </a:p>
                  </a:txBody>
                  <a:tcPr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 </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June/July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*subject to modification approval</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 </a:t>
                      </a:r>
                    </a:p>
                  </a:txBody>
                  <a:tcPr anchor="ctr">
                    <a:solidFill>
                      <a:schemeClr val="bg2">
                        <a:lumMod val="20000"/>
                        <a:lumOff val="80000"/>
                      </a:schemeClr>
                    </a:solidFill>
                  </a:tcPr>
                </a:tc>
                <a:extLst>
                  <a:ext uri="{0D108BD9-81ED-4DB2-BD59-A6C34878D82A}">
                    <a16:rowId xmlns:a16="http://schemas.microsoft.com/office/drawing/2014/main" val="1079759497"/>
                  </a:ext>
                </a:extLst>
              </a:tr>
              <a:tr h="303605">
                <a:tc>
                  <a:txBody>
                    <a:bodyPr/>
                    <a:lstStyle/>
                    <a:p>
                      <a:pPr algn="ctr"/>
                      <a:r>
                        <a:rPr lang="en-GB" sz="800" b="1">
                          <a:solidFill>
                            <a:schemeClr val="tx1"/>
                          </a:solidFill>
                          <a:hlinkClick r:id="rId7">
                            <a:extLst>
                              <a:ext uri="{A12FA001-AC4F-418D-AE19-62706E023703}">
                                <ahyp:hlinkClr xmlns:ahyp="http://schemas.microsoft.com/office/drawing/2018/hyperlinkcolor" val="tx"/>
                              </a:ext>
                            </a:extLst>
                          </a:hlinkClick>
                        </a:rPr>
                        <a:t>5702</a:t>
                      </a:r>
                      <a:endParaRPr lang="en-GB" sz="800" b="1" kern="1200">
                        <a:solidFill>
                          <a:schemeClr val="tx1"/>
                        </a:solidFill>
                        <a:latin typeface="+mn-lt"/>
                        <a:ea typeface="+mn-ea"/>
                        <a:cs typeface="+mn-cs"/>
                      </a:endParaRPr>
                    </a:p>
                  </a:txBody>
                  <a:tcPr anchor="ctr">
                    <a:solidFill>
                      <a:schemeClr val="bg2">
                        <a:lumMod val="60000"/>
                        <a:lumOff val="40000"/>
                      </a:schemeClr>
                    </a:solidFill>
                  </a:tcPr>
                </a:tc>
                <a:tc>
                  <a:txBody>
                    <a:bodyPr/>
                    <a:lstStyle/>
                    <a:p>
                      <a:pPr>
                        <a:lnSpc>
                          <a:spcPct val="115000"/>
                        </a:lnSpc>
                        <a:spcAft>
                          <a:spcPts val="1000"/>
                        </a:spcAft>
                      </a:pPr>
                      <a:r>
                        <a:rPr lang="en-US" sz="700" b="1">
                          <a:solidFill>
                            <a:schemeClr val="tx1"/>
                          </a:solidFill>
                          <a:effectLst/>
                          <a:latin typeface="+mj-lt"/>
                          <a:ea typeface="Times New Roman" panose="02020603050405020304" pitchFamily="18" charset="0"/>
                          <a:cs typeface="Times New Roman" panose="02020603050405020304" pitchFamily="18" charset="0"/>
                        </a:rPr>
                        <a:t>Mod0864S - Update to assess the replacement of Facsimile as a form of communication </a:t>
                      </a:r>
                      <a:endParaRPr lang="en-GB" sz="700" b="1">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Shipper </a:t>
                      </a:r>
                    </a:p>
                    <a:p>
                      <a:r>
                        <a:rPr lang="en-GB" sz="700" b="1">
                          <a:latin typeface="+mj-lt"/>
                        </a:rPr>
                        <a:t>DN</a:t>
                      </a:r>
                    </a:p>
                  </a:txBody>
                  <a:tcPr anchor="ctr">
                    <a:solidFill>
                      <a:schemeClr val="bg2">
                        <a:lumMod val="20000"/>
                        <a:lumOff val="80000"/>
                      </a:schemeClr>
                    </a:solidFill>
                  </a:tcPr>
                </a:tc>
                <a:tc>
                  <a:txBody>
                    <a:bodyPr/>
                    <a:lstStyle/>
                    <a:p>
                      <a:r>
                        <a:rPr lang="en-GB" sz="700" b="1" kern="1200">
                          <a:solidFill>
                            <a:schemeClr val="dk1"/>
                          </a:solidFill>
                          <a:latin typeface="+mn-lt"/>
                          <a:ea typeface="+mn-ea"/>
                          <a:cs typeface="+mn-cs"/>
                        </a:rPr>
                        <a:t>£230k</a:t>
                      </a:r>
                    </a:p>
                    <a:p>
                      <a:r>
                        <a:rPr lang="en-GB" sz="700" b="1" kern="1200">
                          <a:solidFill>
                            <a:schemeClr val="dk1"/>
                          </a:solidFill>
                          <a:latin typeface="+mn-lt"/>
                          <a:ea typeface="+mn-ea"/>
                          <a:cs typeface="+mn-cs"/>
                        </a:rPr>
                        <a:t>*ROM est.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j-lt"/>
                          <a:ea typeface="+mn-ea"/>
                          <a:cs typeface="+mn-cs"/>
                        </a:rPr>
                        <a:t>7</a:t>
                      </a:r>
                      <a:r>
                        <a:rPr kumimoji="0" lang="en-GB" sz="700" b="1" i="0" u="none" strike="noStrike" kern="1200" cap="none" spc="0" normalizeH="0" baseline="30000" noProof="0">
                          <a:ln>
                            <a:noFill/>
                          </a:ln>
                          <a:solidFill>
                            <a:schemeClr val="tx1"/>
                          </a:solidFill>
                          <a:effectLst/>
                          <a:highlight>
                            <a:srgbClr val="FFFF00"/>
                          </a:highlight>
                          <a:uLnTx/>
                          <a:uFillTx/>
                          <a:latin typeface="+mj-lt"/>
                          <a:ea typeface="+mn-ea"/>
                          <a:cs typeface="+mn-cs"/>
                        </a:rPr>
                        <a:t>th</a:t>
                      </a:r>
                      <a:r>
                        <a:rPr kumimoji="0" lang="en-GB" sz="700" b="1" i="0" u="none" strike="noStrike" kern="1200" cap="none" spc="0" normalizeH="0" baseline="0" noProof="0">
                          <a:ln>
                            <a:noFill/>
                          </a:ln>
                          <a:solidFill>
                            <a:schemeClr val="tx1"/>
                          </a:solidFill>
                          <a:effectLst/>
                          <a:highlight>
                            <a:srgbClr val="FFFF00"/>
                          </a:highlight>
                          <a:uLnTx/>
                          <a:uFillTx/>
                          <a:latin typeface="+mj-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j-lt"/>
                          <a:ea typeface="+mn-ea"/>
                          <a:cs typeface="+mn-cs"/>
                        </a:rPr>
                        <a:t>*options being presented @ Feb ChMC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highlight>
                            <a:srgbClr val="FFFF00"/>
                          </a:highligh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1164534849"/>
                  </a:ext>
                </a:extLst>
              </a:tr>
              <a:tr h="231597">
                <a:tc>
                  <a:txBody>
                    <a:bodyPr/>
                    <a:lstStyle/>
                    <a:p>
                      <a:pPr algn="ctr"/>
                      <a:r>
                        <a:rPr lang="en-GB" sz="800" b="1" u="sng">
                          <a:solidFill>
                            <a:schemeClr val="tx1"/>
                          </a:solidFill>
                          <a:latin typeface="+mj-lt"/>
                        </a:rPr>
                        <a:t>5872</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Mod0876S Updates to the Annual Quantity (AQ) amendment process</a:t>
                      </a:r>
                    </a:p>
                  </a:txBody>
                  <a:tcPr marL="68580" marR="68580" marT="0" marB="0" anchor="ctr">
                    <a:solidFill>
                      <a:schemeClr val="accent5">
                        <a:lumMod val="60000"/>
                        <a:lumOff val="40000"/>
                      </a:schemeClr>
                    </a:solidFill>
                  </a:tcPr>
                </a:tc>
                <a:tc>
                  <a:txBody>
                    <a:bodyPr/>
                    <a:lstStyle/>
                    <a:p>
                      <a:r>
                        <a:rPr lang="en-GB" sz="700" b="1">
                          <a:latin typeface="+mj-lt"/>
                        </a:rPr>
                        <a:t>SEFE</a:t>
                      </a:r>
                    </a:p>
                  </a:txBody>
                  <a:tcPr anchor="ctr">
                    <a:solidFill>
                      <a:schemeClr val="accent5">
                        <a:lumMod val="60000"/>
                        <a:lumOff val="40000"/>
                      </a:schemeClr>
                    </a:solidFill>
                  </a:tcPr>
                </a:tc>
                <a:tc>
                  <a:txBody>
                    <a:bodyPr/>
                    <a:lstStyle/>
                    <a:p>
                      <a:r>
                        <a:rPr lang="en-GB" sz="700" b="1">
                          <a:latin typeface="+mj-lt"/>
                        </a:rPr>
                        <a:t>Shipper</a:t>
                      </a:r>
                    </a:p>
                    <a:p>
                      <a:r>
                        <a:rPr lang="en-GB" sz="700" b="1">
                          <a:latin typeface="+mj-lt"/>
                        </a:rPr>
                        <a:t>DN</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£240k</a:t>
                      </a:r>
                    </a:p>
                    <a:p>
                      <a:r>
                        <a:rPr lang="en-GB" sz="700" b="1">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2334790875"/>
                  </a:ext>
                </a:extLst>
              </a:tr>
              <a:tr h="31353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kern="1200">
                          <a:solidFill>
                            <a:schemeClr val="dk1"/>
                          </a:solidFill>
                          <a:effectLst/>
                          <a:latin typeface="+mn-lt"/>
                          <a:ea typeface="Times New Roman" panose="02020603050405020304" pitchFamily="18" charset="0"/>
                          <a:cs typeface="Times New Roman" panose="02020603050405020304" pitchFamily="18" charset="0"/>
                        </a:rPr>
                        <a:t>Mod0890 – Update to AQ Correction Processes - Request for Adjustments (RFA) AQ Change</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r>
                        <a:rPr lang="en-GB" sz="700" b="1">
                          <a:latin typeface="+mj-lt"/>
                        </a:rPr>
                        <a:t>Centrica</a:t>
                      </a:r>
                    </a:p>
                  </a:txBody>
                  <a:tcPr anchor="ctr">
                    <a:solidFill>
                      <a:schemeClr val="accent5">
                        <a:lumMod val="60000"/>
                        <a:lumOff val="40000"/>
                      </a:schemeClr>
                    </a:solidFill>
                  </a:tcPr>
                </a:tc>
                <a:tc>
                  <a:txBody>
                    <a:bodyPr/>
                    <a:lstStyle/>
                    <a:p>
                      <a:r>
                        <a:rPr lang="en-GB" sz="700" b="1">
                          <a:latin typeface="+mj-lt"/>
                        </a:rPr>
                        <a:t>Shipper </a:t>
                      </a:r>
                    </a:p>
                    <a:p>
                      <a:r>
                        <a:rPr lang="en-GB" sz="700" b="1">
                          <a:latin typeface="+mj-lt"/>
                        </a:rPr>
                        <a:t>DN</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342849037"/>
                  </a:ext>
                </a:extLst>
              </a:tr>
              <a:tr h="313535">
                <a:tc>
                  <a:txBody>
                    <a:bodyPr/>
                    <a:lstStyle/>
                    <a:p>
                      <a:pPr algn="ctr"/>
                      <a:r>
                        <a:rPr lang="en-GB" sz="800" b="1">
                          <a:solidFill>
                            <a:schemeClr val="tx1"/>
                          </a:solidFill>
                          <a:latin typeface="+mj-lt"/>
                          <a:hlinkClick r:id="rId8">
                            <a:extLst>
                              <a:ext uri="{A12FA001-AC4F-418D-AE19-62706E023703}">
                                <ahyp:hlinkClr xmlns:ahyp="http://schemas.microsoft.com/office/drawing/2018/hyperlinkcolor" val="tx"/>
                              </a:ext>
                            </a:extLst>
                          </a:hlinkClick>
                        </a:rPr>
                        <a:t>5616</a:t>
                      </a:r>
                      <a:endParaRPr lang="en-GB" sz="800" b="1">
                        <a:solidFill>
                          <a:schemeClr val="tx1"/>
                        </a:solidFill>
                        <a:latin typeface="+mj-lt"/>
                      </a:endParaRP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Arial" panose="020B0604020202020204" pitchFamily="34" charset="0"/>
                        </a:rPr>
                        <a:t>CSEP Annual Quantity Capacity Management  </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r>
                        <a:rPr lang="en-GB" sz="700" b="1">
                          <a:latin typeface="+mj-lt"/>
                        </a:rPr>
                        <a:t>WWU</a:t>
                      </a:r>
                    </a:p>
                  </a:txBody>
                  <a:tcPr anchor="ctr">
                    <a:solidFill>
                      <a:schemeClr val="accent5">
                        <a:lumMod val="60000"/>
                        <a:lumOff val="40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accent5">
                        <a:lumMod val="60000"/>
                        <a:lumOff val="40000"/>
                      </a:schemeClr>
                    </a:solidFill>
                  </a:tcPr>
                </a:tc>
                <a:tc>
                  <a:txBody>
                    <a:bodyPr/>
                    <a:lstStyle/>
                    <a:p>
                      <a:r>
                        <a:rPr lang="en-GB" sz="700" b="1">
                          <a:latin typeface="+mj-lt"/>
                        </a:rPr>
                        <a:t>DN</a:t>
                      </a:r>
                    </a:p>
                    <a:p>
                      <a:r>
                        <a:rPr lang="en-GB" sz="700" b="1">
                          <a:latin typeface="+mj-lt"/>
                        </a:rPr>
                        <a:t>IGT</a:t>
                      </a:r>
                    </a:p>
                  </a:txBody>
                  <a:tcPr anchor="ctr">
                    <a:solidFill>
                      <a:schemeClr val="accent5">
                        <a:lumMod val="60000"/>
                        <a:lumOff val="40000"/>
                      </a:schemeClr>
                    </a:solidFill>
                  </a:tcPr>
                </a:tc>
                <a:tc>
                  <a:txBody>
                    <a:bodyPr/>
                    <a:lstStyle/>
                    <a:p>
                      <a:r>
                        <a:rPr lang="en-GB" sz="700" b="1">
                          <a:latin typeface="+mj-lt"/>
                        </a:rPr>
                        <a:t>*£260k revised following design</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n-lt"/>
                          <a:ea typeface="+mn-ea"/>
                          <a:cs typeface="+mn-cs"/>
                        </a:rPr>
                        <a:t>7</a:t>
                      </a:r>
                      <a:r>
                        <a:rPr kumimoji="0" lang="en-GB" sz="700" b="1" i="0" u="none" strike="noStrike" kern="1200" cap="none" spc="0" normalizeH="0" baseline="30000" noProof="0">
                          <a:ln>
                            <a:noFill/>
                          </a:ln>
                          <a:solidFill>
                            <a:schemeClr val="tx1"/>
                          </a:solidFill>
                          <a:effectLst/>
                          <a:highlight>
                            <a:srgbClr val="FFFF00"/>
                          </a:highlight>
                          <a:uLnTx/>
                          <a:uFillTx/>
                          <a:latin typeface="+mn-lt"/>
                          <a:ea typeface="+mn-ea"/>
                          <a:cs typeface="+mn-cs"/>
                        </a:rPr>
                        <a:t>th</a:t>
                      </a:r>
                      <a:r>
                        <a:rPr kumimoji="0" lang="en-GB" sz="700" b="1" i="0" u="none" strike="noStrike" kern="1200" cap="none" spc="0" normalizeH="0" baseline="0" noProof="0">
                          <a:ln>
                            <a:noFill/>
                          </a:ln>
                          <a:solidFill>
                            <a:schemeClr val="tx1"/>
                          </a:solidFill>
                          <a:effectLst/>
                          <a:highlight>
                            <a:srgbClr val="FFFF00"/>
                          </a:highligh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n-lt"/>
                          <a:ea typeface="+mn-ea"/>
                          <a:cs typeface="+mn-cs"/>
                        </a:rPr>
                        <a:t>*subject to definitive decision between IGTs and DNs</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highlight>
                            <a:srgbClr val="FFFF00"/>
                          </a:highligh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2752080581"/>
                  </a:ext>
                </a:extLst>
              </a:tr>
              <a:tr h="31353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Mod0884 – Extending the PC4 Read Submission Window</a:t>
                      </a:r>
                    </a:p>
                  </a:txBody>
                  <a:tcPr marL="68580" marR="68580" marT="0" marB="0" anchor="ctr">
                    <a:solidFill>
                      <a:schemeClr val="accent5">
                        <a:lumMod val="60000"/>
                        <a:lumOff val="40000"/>
                      </a:schemeClr>
                    </a:solidFill>
                  </a:tcPr>
                </a:tc>
                <a:tc>
                  <a:txBody>
                    <a:bodyPr/>
                    <a:lstStyle/>
                    <a:p>
                      <a:r>
                        <a:rPr lang="en-GB" sz="700" b="1">
                          <a:latin typeface="+mj-lt"/>
                        </a:rPr>
                        <a:t>OVO</a:t>
                      </a:r>
                    </a:p>
                  </a:txBody>
                  <a:tcPr anchor="ctr">
                    <a:solidFill>
                      <a:schemeClr val="accent5">
                        <a:lumMod val="60000"/>
                        <a:lumOff val="40000"/>
                      </a:schemeClr>
                    </a:solidFill>
                  </a:tcPr>
                </a:tc>
                <a:tc>
                  <a:txBody>
                    <a:bodyPr/>
                    <a:lstStyle/>
                    <a:p>
                      <a:r>
                        <a:rPr lang="en-GB" sz="700" b="1">
                          <a:latin typeface="+mj-lt"/>
                        </a:rPr>
                        <a:t>Shipper</a:t>
                      </a:r>
                    </a:p>
                    <a:p>
                      <a:r>
                        <a:rPr lang="en-GB" sz="700" b="1">
                          <a:latin typeface="+mj-lt"/>
                        </a:rPr>
                        <a:t>DN</a:t>
                      </a:r>
                    </a:p>
                    <a:p>
                      <a:r>
                        <a:rPr lang="en-GB" sz="700" b="1">
                          <a:latin typeface="+mj-lt"/>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£100K</a:t>
                      </a:r>
                    </a:p>
                    <a:p>
                      <a:r>
                        <a:rPr lang="en-GB" sz="700" b="1">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n-lt"/>
                          <a:ea typeface="+mn-ea"/>
                          <a:cs typeface="+mn-cs"/>
                        </a:rPr>
                        <a:t>February 2026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highlight>
                            <a:srgbClr val="FFFF00"/>
                          </a:highligh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highlight>
                            <a:srgbClr val="FFFF00"/>
                          </a:highligh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368109189"/>
                  </a:ext>
                </a:extLst>
              </a:tr>
            </a:tbl>
          </a:graphicData>
        </a:graphic>
      </p:graphicFrame>
      <p:cxnSp>
        <p:nvCxnSpPr>
          <p:cNvPr id="5" name="Straight Connector 4">
            <a:extLst>
              <a:ext uri="{FF2B5EF4-FFF2-40B4-BE49-F238E27FC236}">
                <a16:creationId xmlns:a16="http://schemas.microsoft.com/office/drawing/2014/main" id="{2E25EEF3-7194-DBD0-31C4-8A2950158C7A}"/>
              </a:ext>
            </a:extLst>
          </p:cNvPr>
          <p:cNvCxnSpPr/>
          <p:nvPr/>
        </p:nvCxnSpPr>
        <p:spPr>
          <a:xfrm>
            <a:off x="71039" y="3075806"/>
            <a:ext cx="9014060"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4904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8C3F791-AC34-4270-82D9-5B4FC58DD2B2}"/>
              </a:ext>
            </a:extLst>
          </p:cNvPr>
          <p:cNvGraphicFramePr>
            <a:graphicFrameLocks noGrp="1"/>
          </p:cNvGraphicFramePr>
          <p:nvPr/>
        </p:nvGraphicFramePr>
        <p:xfrm>
          <a:off x="35496" y="432782"/>
          <a:ext cx="9073008" cy="4668269"/>
        </p:xfrm>
        <a:graphic>
          <a:graphicData uri="http://schemas.openxmlformats.org/drawingml/2006/table">
            <a:tbl>
              <a:tblPr firstRow="1" bandRow="1">
                <a:tableStyleId>{5C22544A-7EE6-4342-B048-85BDC9FD1C3A}</a:tableStyleId>
              </a:tblPr>
              <a:tblGrid>
                <a:gridCol w="602831">
                  <a:extLst>
                    <a:ext uri="{9D8B030D-6E8A-4147-A177-3AD203B41FA5}">
                      <a16:colId xmlns:a16="http://schemas.microsoft.com/office/drawing/2014/main" val="4236546890"/>
                    </a:ext>
                  </a:extLst>
                </a:gridCol>
                <a:gridCol w="2151753">
                  <a:extLst>
                    <a:ext uri="{9D8B030D-6E8A-4147-A177-3AD203B41FA5}">
                      <a16:colId xmlns:a16="http://schemas.microsoft.com/office/drawing/2014/main" val="324692026"/>
                    </a:ext>
                  </a:extLst>
                </a:gridCol>
                <a:gridCol w="672423">
                  <a:extLst>
                    <a:ext uri="{9D8B030D-6E8A-4147-A177-3AD203B41FA5}">
                      <a16:colId xmlns:a16="http://schemas.microsoft.com/office/drawing/2014/main" val="1901410971"/>
                    </a:ext>
                  </a:extLst>
                </a:gridCol>
                <a:gridCol w="677449">
                  <a:extLst>
                    <a:ext uri="{9D8B030D-6E8A-4147-A177-3AD203B41FA5}">
                      <a16:colId xmlns:a16="http://schemas.microsoft.com/office/drawing/2014/main" val="4189950786"/>
                    </a:ext>
                  </a:extLst>
                </a:gridCol>
                <a:gridCol w="648072">
                  <a:extLst>
                    <a:ext uri="{9D8B030D-6E8A-4147-A177-3AD203B41FA5}">
                      <a16:colId xmlns:a16="http://schemas.microsoft.com/office/drawing/2014/main" val="4137049686"/>
                    </a:ext>
                  </a:extLst>
                </a:gridCol>
                <a:gridCol w="792088">
                  <a:extLst>
                    <a:ext uri="{9D8B030D-6E8A-4147-A177-3AD203B41FA5}">
                      <a16:colId xmlns:a16="http://schemas.microsoft.com/office/drawing/2014/main" val="1373389145"/>
                    </a:ext>
                  </a:extLst>
                </a:gridCol>
                <a:gridCol w="3528392">
                  <a:extLst>
                    <a:ext uri="{9D8B030D-6E8A-4147-A177-3AD203B41FA5}">
                      <a16:colId xmlns:a16="http://schemas.microsoft.com/office/drawing/2014/main" val="796015746"/>
                    </a:ext>
                  </a:extLst>
                </a:gridCol>
              </a:tblGrid>
              <a:tr h="371502">
                <a:tc>
                  <a:txBody>
                    <a:bodyPr/>
                    <a:lstStyle/>
                    <a:p>
                      <a:pPr algn="ctr"/>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Status</a:t>
                      </a:r>
                    </a:p>
                  </a:txBody>
                  <a:tcPr anchor="ctr">
                    <a:solidFill>
                      <a:schemeClr val="tx2"/>
                    </a:solidFill>
                  </a:tcPr>
                </a:tc>
                <a:tc>
                  <a:txBody>
                    <a:bodyPr/>
                    <a:lstStyle/>
                    <a:p>
                      <a:r>
                        <a:rPr lang="en-GB" sz="900">
                          <a:latin typeface="+mj-lt"/>
                        </a:rPr>
                        <a:t>February ‘25 - ChMC Update </a:t>
                      </a:r>
                    </a:p>
                  </a:txBody>
                  <a:tcPr anchor="ctr">
                    <a:solidFill>
                      <a:schemeClr val="tx2"/>
                    </a:solidFill>
                  </a:tcPr>
                </a:tc>
                <a:extLst>
                  <a:ext uri="{0D108BD9-81ED-4DB2-BD59-A6C34878D82A}">
                    <a16:rowId xmlns:a16="http://schemas.microsoft.com/office/drawing/2014/main" val="429165185"/>
                  </a:ext>
                </a:extLst>
              </a:tr>
              <a:tr h="417939">
                <a:tc>
                  <a:txBody>
                    <a:bodyPr/>
                    <a:lstStyle/>
                    <a:p>
                      <a:pPr algn="ctr"/>
                      <a:r>
                        <a:rPr lang="en-GB" sz="800" b="1">
                          <a:solidFill>
                            <a:schemeClr val="tx1"/>
                          </a:solidFill>
                          <a:latin typeface="+mj-lt"/>
                          <a:hlinkClick r:id="rId2">
                            <a:extLst>
                              <a:ext uri="{A12FA001-AC4F-418D-AE19-62706E023703}">
                                <ahyp:hlinkClr xmlns:ahyp="http://schemas.microsoft.com/office/drawing/2018/hyperlinkcolor" val="tx"/>
                              </a:ext>
                            </a:extLst>
                          </a:hlinkClick>
                        </a:rPr>
                        <a:t>5546</a:t>
                      </a:r>
                      <a:endParaRPr lang="en-GB" sz="800" b="1">
                        <a:solidFill>
                          <a:schemeClr val="tx1"/>
                        </a:solidFill>
                        <a:latin typeface="+mj-lt"/>
                      </a:endParaRPr>
                    </a:p>
                  </a:txBody>
                  <a:tcPr anchor="ctr">
                    <a:solidFill>
                      <a:schemeClr val="accent1"/>
                    </a:solidFill>
                  </a:tcPr>
                </a:tc>
                <a:tc>
                  <a:txBody>
                    <a:bodyPr/>
                    <a:lstStyle/>
                    <a:p>
                      <a:r>
                        <a:rPr lang="en-US" sz="700" b="1">
                          <a:latin typeface="+mj-lt"/>
                        </a:rPr>
                        <a:t>Resolution of Address Interactions between DCC and CDSP</a:t>
                      </a:r>
                      <a:endParaRPr lang="en-GB" sz="700" b="1">
                        <a:latin typeface="+mj-lt"/>
                      </a:endParaRPr>
                    </a:p>
                  </a:txBody>
                  <a:tcPr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N/A – performing analysis on data extracts provided by DCC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Next steps to be confirmed once analysis is concluded</a:t>
                      </a:r>
                    </a:p>
                  </a:txBody>
                  <a:tcPr anchor="ctr">
                    <a:solidFill>
                      <a:schemeClr val="bg2">
                        <a:lumMod val="20000"/>
                        <a:lumOff val="80000"/>
                      </a:schemeClr>
                    </a:solidFill>
                  </a:tcPr>
                </a:tc>
                <a:extLst>
                  <a:ext uri="{0D108BD9-81ED-4DB2-BD59-A6C34878D82A}">
                    <a16:rowId xmlns:a16="http://schemas.microsoft.com/office/drawing/2014/main" val="3694067778"/>
                  </a:ext>
                </a:extLst>
              </a:tr>
              <a:tr h="216709">
                <a:tc>
                  <a:txBody>
                    <a:bodyPr/>
                    <a:lstStyle/>
                    <a:p>
                      <a:pPr algn="ctr"/>
                      <a:r>
                        <a:rPr lang="en-GB" sz="800" b="1">
                          <a:solidFill>
                            <a:schemeClr val="tx1"/>
                          </a:solidFill>
                          <a:latin typeface="+mn-lt"/>
                          <a:hlinkClick r:id="rId3">
                            <a:extLst>
                              <a:ext uri="{A12FA001-AC4F-418D-AE19-62706E023703}">
                                <ahyp:hlinkClr xmlns:ahyp="http://schemas.microsoft.com/office/drawing/2018/hyperlinkcolor" val="tx"/>
                              </a:ext>
                            </a:extLst>
                          </a:hlinkClick>
                        </a:rPr>
                        <a:t>5473</a:t>
                      </a:r>
                      <a:endParaRPr lang="en-GB" sz="800" b="1">
                        <a:solidFill>
                          <a:schemeClr val="tx1"/>
                        </a:solidFill>
                        <a:latin typeface="+mn-lt"/>
                      </a:endParaRPr>
                    </a:p>
                  </a:txBody>
                  <a:tcPr anchor="ctr">
                    <a:solidFill>
                      <a:schemeClr val="accent1"/>
                    </a:solidFill>
                  </a:tcPr>
                </a:tc>
                <a:tc>
                  <a:txBody>
                    <a:bodyPr/>
                    <a:lstStyle/>
                    <a:p>
                      <a:r>
                        <a:rPr lang="en-GB" sz="700" b="1">
                          <a:latin typeface="+mn-lt"/>
                        </a:rPr>
                        <a:t>Meter Asset Details Proactive Management Service </a:t>
                      </a:r>
                    </a:p>
                  </a:txBody>
                  <a:tcPr anchor="ctr">
                    <a:solidFill>
                      <a:schemeClr val="bg2">
                        <a:lumMod val="20000"/>
                        <a:lumOff val="80000"/>
                      </a:schemeClr>
                    </a:solidFill>
                  </a:tcPr>
                </a:tc>
                <a:tc>
                  <a:txBody>
                    <a:bodyPr/>
                    <a:lstStyle/>
                    <a:p>
                      <a:r>
                        <a:rPr lang="en-GB" sz="700" b="1">
                          <a:latin typeface="+mn-lt"/>
                        </a:rPr>
                        <a:t>CDSP</a:t>
                      </a:r>
                    </a:p>
                  </a:txBody>
                  <a:tcPr anchor="ctr">
                    <a:solidFill>
                      <a:schemeClr val="bg2">
                        <a:lumMod val="20000"/>
                        <a:lumOff val="80000"/>
                      </a:schemeClr>
                    </a:solidFill>
                  </a:tcPr>
                </a:tc>
                <a:tc>
                  <a:txBody>
                    <a:bodyPr/>
                    <a:lstStyle/>
                    <a:p>
                      <a:r>
                        <a:rPr lang="en-GB" sz="700" b="1">
                          <a:latin typeface="+mn-lt"/>
                        </a:rPr>
                        <a:t>Shipper</a:t>
                      </a:r>
                    </a:p>
                  </a:txBody>
                  <a:tcPr anchor="ctr">
                    <a:solidFill>
                      <a:schemeClr val="bg2">
                        <a:lumMod val="20000"/>
                        <a:lumOff val="80000"/>
                      </a:schemeClr>
                    </a:solidFill>
                  </a:tcPr>
                </a:tc>
                <a:tc>
                  <a:txBody>
                    <a:bodyPr/>
                    <a:lstStyle/>
                    <a:p>
                      <a:r>
                        <a:rPr lang="en-GB" sz="700" b="1">
                          <a:latin typeface="+mn-lt"/>
                        </a:rPr>
                        <a:t>Shipper</a:t>
                      </a:r>
                    </a:p>
                  </a:txBody>
                  <a:tcPr anchor="ctr">
                    <a:solidFill>
                      <a:schemeClr val="bg2">
                        <a:lumMod val="20000"/>
                        <a:lumOff val="80000"/>
                      </a:schemeClr>
                    </a:solidFill>
                  </a:tcPr>
                </a:tc>
                <a:tc>
                  <a:txBody>
                    <a:bodyPr/>
                    <a:lstStyle/>
                    <a:p>
                      <a:r>
                        <a:rPr lang="en-GB" sz="700" b="1">
                          <a:latin typeface="+mn-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Use cases, data items and research being undertaken by development team ahead of options being presented to DSC members – target Q1 2025 update for DSC customers at DSG </a:t>
                      </a:r>
                    </a:p>
                  </a:txBody>
                  <a:tcPr anchor="ctr">
                    <a:solidFill>
                      <a:schemeClr val="bg2">
                        <a:lumMod val="20000"/>
                        <a:lumOff val="80000"/>
                      </a:schemeClr>
                    </a:solidFill>
                  </a:tcPr>
                </a:tc>
                <a:extLst>
                  <a:ext uri="{0D108BD9-81ED-4DB2-BD59-A6C34878D82A}">
                    <a16:rowId xmlns:a16="http://schemas.microsoft.com/office/drawing/2014/main" val="2748124393"/>
                  </a:ext>
                </a:extLst>
              </a:tr>
              <a:tr h="417939">
                <a:tc>
                  <a:txBody>
                    <a:bodyPr/>
                    <a:lstStyle/>
                    <a:p>
                      <a:pPr algn="ctr"/>
                      <a:r>
                        <a:rPr lang="en-GB" sz="800" b="1">
                          <a:solidFill>
                            <a:schemeClr val="tx1"/>
                          </a:solidFill>
                          <a:latin typeface="+mj-lt"/>
                          <a:hlinkClick r:id="rId4">
                            <a:extLst>
                              <a:ext uri="{A12FA001-AC4F-418D-AE19-62706E023703}">
                                <ahyp:hlinkClr xmlns:ahyp="http://schemas.microsoft.com/office/drawing/2018/hyperlinkcolor" val="tx"/>
                              </a:ext>
                            </a:extLst>
                          </a:hlinkClick>
                        </a:rPr>
                        <a:t>5569</a:t>
                      </a:r>
                      <a:endParaRPr lang="en-GB" sz="800" b="1">
                        <a:solidFill>
                          <a:schemeClr val="tx1"/>
                        </a:solidFill>
                        <a:latin typeface="+mj-lt"/>
                      </a:endParaRPr>
                    </a:p>
                  </a:txBody>
                  <a:tcPr anchor="ctr">
                    <a:solidFill>
                      <a:schemeClr val="accent1"/>
                    </a:solidFill>
                  </a:tcPr>
                </a:tc>
                <a:tc>
                  <a:txBody>
                    <a:bodyPr/>
                    <a:lstStyle/>
                    <a:p>
                      <a:r>
                        <a:rPr lang="en-GB" sz="700" b="1">
                          <a:latin typeface="+mj-lt"/>
                        </a:rPr>
                        <a:t>Contact Data Provision for IGT Customers </a:t>
                      </a:r>
                    </a:p>
                  </a:txBody>
                  <a:tcPr anchor="ctr">
                    <a:solidFill>
                      <a:schemeClr val="bg2">
                        <a:lumMod val="20000"/>
                        <a:lumOff val="80000"/>
                      </a:schemeClr>
                    </a:solidFill>
                  </a:tcPr>
                </a:tc>
                <a:tc>
                  <a:txBody>
                    <a:bodyPr/>
                    <a:lstStyle/>
                    <a:p>
                      <a:r>
                        <a:rPr lang="en-GB" sz="700" b="1">
                          <a:latin typeface="+mj-lt"/>
                        </a:rPr>
                        <a:t>BUUK</a:t>
                      </a:r>
                    </a:p>
                  </a:txBody>
                  <a:tcPr anchor="ctr">
                    <a:solidFill>
                      <a:schemeClr val="bg2">
                        <a:lumMod val="20000"/>
                        <a:lumOff val="80000"/>
                      </a:schemeClr>
                    </a:solidFill>
                  </a:tcPr>
                </a:tc>
                <a:tc>
                  <a:txBody>
                    <a:bodyPr/>
                    <a:lstStyle/>
                    <a:p>
                      <a:r>
                        <a:rPr lang="en-GB" sz="700" b="1">
                          <a:latin typeface="+mj-lt"/>
                        </a:rPr>
                        <a:t>IGT</a:t>
                      </a:r>
                    </a:p>
                  </a:txBody>
                  <a:tcPr anchor="ctr">
                    <a:solidFill>
                      <a:schemeClr val="bg2">
                        <a:lumMod val="20000"/>
                        <a:lumOff val="80000"/>
                      </a:schemeClr>
                    </a:solidFill>
                  </a:tcPr>
                </a:tc>
                <a:tc>
                  <a:txBody>
                    <a:bodyPr/>
                    <a:lstStyle/>
                    <a:p>
                      <a:r>
                        <a:rPr lang="en-GB" sz="700" b="1">
                          <a:latin typeface="+mj-lt"/>
                        </a:rPr>
                        <a:t>IGT</a:t>
                      </a:r>
                    </a:p>
                  </a:txBody>
                  <a:tcPr anchor="ctr">
                    <a:solidFill>
                      <a:schemeClr val="bg2">
                        <a:lumMod val="20000"/>
                        <a:lumOff val="80000"/>
                      </a:schemeClr>
                    </a:solidFill>
                  </a:tcPr>
                </a:tc>
                <a:tc>
                  <a:txBody>
                    <a:bodyPr/>
                    <a:lstStyle/>
                    <a:p>
                      <a:r>
                        <a:rPr lang="en-GB" sz="700" b="1">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Solution Options under development – Target February IGT consultation ahead of March ‘25 Change Pack </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bg2">
                        <a:lumMod val="20000"/>
                        <a:lumOff val="80000"/>
                      </a:schemeClr>
                    </a:solidFill>
                  </a:tcPr>
                </a:tc>
                <a:extLst>
                  <a:ext uri="{0D108BD9-81ED-4DB2-BD59-A6C34878D82A}">
                    <a16:rowId xmlns:a16="http://schemas.microsoft.com/office/drawing/2014/main" val="982682254"/>
                  </a:ext>
                </a:extLst>
              </a:tr>
              <a:tr h="417939">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5806</a:t>
                      </a:r>
                      <a:endParaRPr lang="en-GB" sz="800" b="1">
                        <a:solidFill>
                          <a:schemeClr val="tx1"/>
                        </a:solidFill>
                        <a:latin typeface="+mj-lt"/>
                      </a:endParaRPr>
                    </a:p>
                  </a:txBody>
                  <a:tcPr anchor="ctr">
                    <a:solidFill>
                      <a:schemeClr val="accent1"/>
                    </a:solidFill>
                  </a:tcPr>
                </a:tc>
                <a:tc>
                  <a:txBody>
                    <a:bodyPr/>
                    <a:lstStyle/>
                    <a:p>
                      <a:r>
                        <a:rPr lang="en-US" sz="700" b="1">
                          <a:latin typeface="+mj-lt"/>
                        </a:rPr>
                        <a:t>CDSP Solution to enable exit of application of User Premises Termination Notice (UPTN)</a:t>
                      </a:r>
                      <a:endParaRPr lang="en-GB" sz="700" b="1">
                        <a:latin typeface="+mj-lt"/>
                      </a:endParaRPr>
                    </a:p>
                  </a:txBody>
                  <a:tcPr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to analyse process and solution impacts that may be necessary to facilitate exit – analysis being planned in with relevant resource</a:t>
                      </a:r>
                    </a:p>
                  </a:txBody>
                  <a:tcPr anchor="ctr">
                    <a:solidFill>
                      <a:schemeClr val="bg2">
                        <a:lumMod val="20000"/>
                        <a:lumOff val="80000"/>
                      </a:schemeClr>
                    </a:solidFill>
                  </a:tcPr>
                </a:tc>
                <a:extLst>
                  <a:ext uri="{0D108BD9-81ED-4DB2-BD59-A6C34878D82A}">
                    <a16:rowId xmlns:a16="http://schemas.microsoft.com/office/drawing/2014/main" val="3474691466"/>
                  </a:ext>
                </a:extLst>
              </a:tr>
              <a:tr h="526294">
                <a:tc>
                  <a:txBody>
                    <a:bodyPr/>
                    <a:lstStyle/>
                    <a:p>
                      <a:pPr algn="ctr"/>
                      <a:r>
                        <a:rPr lang="en-GB" sz="800" b="1">
                          <a:solidFill>
                            <a:schemeClr val="tx1"/>
                          </a:solidFill>
                          <a:hlinkClick r:id="rId6">
                            <a:extLst>
                              <a:ext uri="{A12FA001-AC4F-418D-AE19-62706E023703}">
                                <ahyp:hlinkClr xmlns:ahyp="http://schemas.microsoft.com/office/drawing/2018/hyperlinkcolor" val="tx"/>
                              </a:ext>
                            </a:extLst>
                          </a:hlinkClick>
                        </a:rPr>
                        <a:t>5808</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Providing Notification to DNs and IGTs for Capacity and Nomination Referrals Awaiting Action</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Cadent</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Engagement with DNs and IGTs held.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Requirements baselined October 2024, internal business requirements approved 9</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December.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Solutions and designs under development – Target February 2025 consultation</a:t>
                      </a:r>
                    </a:p>
                  </a:txBody>
                  <a:tcPr anchor="ctr">
                    <a:solidFill>
                      <a:schemeClr val="bg2">
                        <a:lumMod val="20000"/>
                        <a:lumOff val="80000"/>
                      </a:schemeClr>
                    </a:solidFill>
                  </a:tcPr>
                </a:tc>
                <a:extLst>
                  <a:ext uri="{0D108BD9-81ED-4DB2-BD59-A6C34878D82A}">
                    <a16:rowId xmlns:a16="http://schemas.microsoft.com/office/drawing/2014/main" val="2974988522"/>
                  </a:ext>
                </a:extLst>
              </a:tr>
              <a:tr h="526294">
                <a:tc>
                  <a:txBody>
                    <a:bodyPr/>
                    <a:lstStyle/>
                    <a:p>
                      <a:pPr algn="ctr"/>
                      <a:r>
                        <a:rPr lang="en-GB" sz="800" b="1">
                          <a:solidFill>
                            <a:schemeClr val="tx1"/>
                          </a:solidFill>
                          <a:hlinkClick r:id="rId7">
                            <a:extLst>
                              <a:ext uri="{A12FA001-AC4F-418D-AE19-62706E023703}">
                                <ahyp:hlinkClr xmlns:ahyp="http://schemas.microsoft.com/office/drawing/2018/hyperlinkcolor" val="tx"/>
                              </a:ext>
                            </a:extLst>
                          </a:hlinkClick>
                        </a:rPr>
                        <a:t>5810</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Theft of Gas (</a:t>
                      </a:r>
                      <a:r>
                        <a:rPr lang="en-US" sz="700" b="1" err="1">
                          <a:effectLst/>
                          <a:latin typeface="+mj-lt"/>
                          <a:ea typeface="Times New Roman" panose="02020603050405020304" pitchFamily="18" charset="0"/>
                          <a:cs typeface="Times New Roman" panose="02020603050405020304" pitchFamily="18" charset="0"/>
                        </a:rPr>
                        <a:t>ToG</a:t>
                      </a:r>
                      <a:r>
                        <a:rPr lang="en-US" sz="700" b="1">
                          <a:effectLst/>
                          <a:latin typeface="+mj-lt"/>
                          <a:ea typeface="Times New Roman" panose="02020603050405020304" pitchFamily="18" charset="0"/>
                          <a:cs typeface="Times New Roman" panose="02020603050405020304" pitchFamily="18" charset="0"/>
                        </a:rPr>
                        <a:t>) DN Calculation Tool</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Cadent</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by Cadent – Solution analysis and ongoing collaboration taking place between CDSP and DN representatives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Requirements signed off on 18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December with subject matter experts.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Solution and designs under development – target March consultation. </a:t>
                      </a:r>
                    </a:p>
                  </a:txBody>
                  <a:tcPr anchor="ctr">
                    <a:solidFill>
                      <a:schemeClr val="bg2">
                        <a:lumMod val="20000"/>
                        <a:lumOff val="80000"/>
                      </a:schemeClr>
                    </a:solidFill>
                  </a:tcPr>
                </a:tc>
                <a:extLst>
                  <a:ext uri="{0D108BD9-81ED-4DB2-BD59-A6C34878D82A}">
                    <a16:rowId xmlns:a16="http://schemas.microsoft.com/office/drawing/2014/main" val="1362013151"/>
                  </a:ext>
                </a:extLst>
              </a:tr>
              <a:tr h="526294">
                <a:tc>
                  <a:txBody>
                    <a:bodyPr/>
                    <a:lstStyle/>
                    <a:p>
                      <a:pPr algn="ctr"/>
                      <a:r>
                        <a:rPr lang="en-GB" sz="800" b="1" u="sng">
                          <a:solidFill>
                            <a:schemeClr val="tx1"/>
                          </a:solidFill>
                          <a:highlight>
                            <a:srgbClr val="FFFF00"/>
                          </a:highlight>
                          <a:latin typeface="+mj-lt"/>
                        </a:rPr>
                        <a:t>5885</a:t>
                      </a: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Cease Provision of SC9 Files to Distribution Networks (DNs)</a:t>
                      </a:r>
                    </a:p>
                  </a:txBody>
                  <a:tcPr marL="68580" marR="68580" marT="0" marB="0" anchor="ctr">
                    <a:solidFill>
                      <a:schemeClr val="bg2">
                        <a:lumMod val="20000"/>
                        <a:lumOff val="80000"/>
                      </a:schemeClr>
                    </a:solidFill>
                  </a:tcPr>
                </a:tc>
                <a:tc>
                  <a:txBody>
                    <a:bodyPr/>
                    <a:lstStyle/>
                    <a:p>
                      <a:r>
                        <a:rPr lang="en-GB" sz="700" b="1">
                          <a:latin typeface="+mj-lt"/>
                        </a:rPr>
                        <a:t>Cadent </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Impact Assessment</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by Cadent on behalf of DNs – seeking to prevent SC9 files being delivered to DNs as these are no longer required.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Changes being impact assessed ahead of confirmation on next steps</a:t>
                      </a:r>
                    </a:p>
                  </a:txBody>
                  <a:tcPr anchor="ctr">
                    <a:solidFill>
                      <a:schemeClr val="bg2">
                        <a:lumMod val="20000"/>
                        <a:lumOff val="80000"/>
                      </a:schemeClr>
                    </a:solidFill>
                  </a:tcPr>
                </a:tc>
                <a:extLst>
                  <a:ext uri="{0D108BD9-81ED-4DB2-BD59-A6C34878D82A}">
                    <a16:rowId xmlns:a16="http://schemas.microsoft.com/office/drawing/2014/main" val="1404965711"/>
                  </a:ext>
                </a:extLst>
              </a:tr>
              <a:tr h="526294">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Mod0886 - Amend the Code Cut-Off Date to a Rolling Period</a:t>
                      </a:r>
                    </a:p>
                  </a:txBody>
                  <a:tcPr marL="68580" marR="68580" marT="0" marB="0" anchor="ctr">
                    <a:solidFill>
                      <a:schemeClr val="accent5">
                        <a:lumMod val="60000"/>
                        <a:lumOff val="40000"/>
                      </a:schemeClr>
                    </a:solidFill>
                  </a:tcPr>
                </a:tc>
                <a:tc>
                  <a:txBody>
                    <a:bodyPr/>
                    <a:lstStyle/>
                    <a:p>
                      <a:r>
                        <a:rPr lang="en-GB" sz="700" b="1">
                          <a:latin typeface="+mj-lt"/>
                        </a:rPr>
                        <a:t>SSE</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Shipper</a:t>
                      </a:r>
                    </a:p>
                    <a:p>
                      <a:r>
                        <a:rPr lang="en-GB" sz="700" b="1" kern="1200">
                          <a:solidFill>
                            <a:schemeClr val="dk1"/>
                          </a:solidFill>
                          <a:latin typeface="+mn-lt"/>
                          <a:ea typeface="+mn-ea"/>
                          <a:cs typeface="+mn-cs"/>
                        </a:rPr>
                        <a:t>DN</a:t>
                      </a:r>
                    </a:p>
                    <a:p>
                      <a:r>
                        <a:rPr lang="en-GB" sz="700" b="1" kern="120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Mod Development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Added to change backlog for early visibility as potential that change will require development in 2025/26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Anticipated Minor / Adhoc UK Link Delivery </a:t>
                      </a:r>
                    </a:p>
                  </a:txBody>
                  <a:tcPr anchor="ctr">
                    <a:solidFill>
                      <a:schemeClr val="accent5">
                        <a:lumMod val="60000"/>
                        <a:lumOff val="40000"/>
                      </a:schemeClr>
                    </a:solidFill>
                  </a:tcPr>
                </a:tc>
                <a:extLst>
                  <a:ext uri="{0D108BD9-81ED-4DB2-BD59-A6C34878D82A}">
                    <a16:rowId xmlns:a16="http://schemas.microsoft.com/office/drawing/2014/main" val="843737222"/>
                  </a:ext>
                </a:extLst>
              </a:tr>
              <a:tr h="526294">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Mod0896 – Reducing the current Code Cut-Off Date (Line in the Sand) from 3 to 4 years to 2 to 3 years</a:t>
                      </a:r>
                    </a:p>
                  </a:txBody>
                  <a:tcPr marL="68580" marR="68580" marT="0" marB="0" anchor="ctr">
                    <a:solidFill>
                      <a:schemeClr val="accent5">
                        <a:lumMod val="60000"/>
                        <a:lumOff val="40000"/>
                      </a:schemeClr>
                    </a:solidFill>
                  </a:tcPr>
                </a:tc>
                <a:tc>
                  <a:txBody>
                    <a:bodyPr/>
                    <a:lstStyle/>
                    <a:p>
                      <a:r>
                        <a:rPr lang="en-GB" sz="700" b="1">
                          <a:latin typeface="+mj-lt"/>
                        </a:rPr>
                        <a:t>SEFE</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Shipper</a:t>
                      </a:r>
                    </a:p>
                    <a:p>
                      <a:r>
                        <a:rPr lang="en-GB" sz="700" b="1" kern="1200">
                          <a:solidFill>
                            <a:schemeClr val="dk1"/>
                          </a:solidFill>
                          <a:latin typeface="+mn-lt"/>
                          <a:ea typeface="+mn-ea"/>
                          <a:cs typeface="+mn-cs"/>
                        </a:rPr>
                        <a:t>DN</a:t>
                      </a:r>
                    </a:p>
                    <a:p>
                      <a:r>
                        <a:rPr lang="en-GB" sz="700" b="1" kern="120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Mod Development £50K</a:t>
                      </a:r>
                    </a:p>
                    <a:p>
                      <a:r>
                        <a:rPr lang="en-GB" sz="700" b="1" kern="1200">
                          <a:solidFill>
                            <a:schemeClr val="dk1"/>
                          </a:solidFill>
                          <a:latin typeface="+mn-lt"/>
                          <a:ea typeface="+mn-ea"/>
                          <a:cs typeface="+mn-cs"/>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Following analysis it has been confirmed that the Modification is now targeting a big bang implementation on 1</a:t>
                      </a:r>
                      <a:r>
                        <a:rPr kumimoji="0" lang="en-GB" sz="700" b="1" i="0" u="none" strike="noStrike" kern="1200" cap="none" spc="0" normalizeH="0" baseline="30000" noProof="0">
                          <a:ln>
                            <a:noFill/>
                          </a:ln>
                          <a:solidFill>
                            <a:schemeClr val="tx1"/>
                          </a:solidFill>
                          <a:effectLst/>
                          <a:uLnTx/>
                          <a:uFillTx/>
                          <a:latin typeface="+mn-lt"/>
                          <a:ea typeface="+mn-ea"/>
                          <a:cs typeface="+mn-cs"/>
                        </a:rPr>
                        <a:t>st</a:t>
                      </a:r>
                      <a:r>
                        <a:rPr kumimoji="0" lang="en-GB" sz="700" b="1" i="0" u="none" strike="noStrike" kern="1200" cap="none" spc="0" normalizeH="0" baseline="0" noProof="0">
                          <a:ln>
                            <a:noFill/>
                          </a:ln>
                          <a:solidFill>
                            <a:schemeClr val="tx1"/>
                          </a:solidFill>
                          <a:effectLst/>
                          <a:uLnTx/>
                          <a:uFillTx/>
                          <a:latin typeface="+mn-lt"/>
                          <a:ea typeface="+mn-ea"/>
                          <a:cs typeface="+mn-cs"/>
                        </a:rPr>
                        <a:t> April 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Anticipated Minor / Adhoc UK Link Delivery </a:t>
                      </a:r>
                    </a:p>
                  </a:txBody>
                  <a:tcPr anchor="ctr">
                    <a:solidFill>
                      <a:schemeClr val="accent5">
                        <a:lumMod val="60000"/>
                        <a:lumOff val="40000"/>
                      </a:schemeClr>
                    </a:solidFill>
                  </a:tcPr>
                </a:tc>
                <a:extLst>
                  <a:ext uri="{0D108BD9-81ED-4DB2-BD59-A6C34878D82A}">
                    <a16:rowId xmlns:a16="http://schemas.microsoft.com/office/drawing/2014/main" val="3529181085"/>
                  </a:ext>
                </a:extLst>
              </a:tr>
            </a:tbl>
          </a:graphicData>
        </a:graphic>
      </p:graphicFrame>
      <p:sp>
        <p:nvSpPr>
          <p:cNvPr id="6" name="Title 1">
            <a:extLst>
              <a:ext uri="{FF2B5EF4-FFF2-40B4-BE49-F238E27FC236}">
                <a16:creationId xmlns:a16="http://schemas.microsoft.com/office/drawing/2014/main" id="{EB9EF6E1-5529-4E9E-B15E-221F191B755F}"/>
              </a:ext>
            </a:extLst>
          </p:cNvPr>
          <p:cNvSpPr txBox="1">
            <a:spLocks/>
          </p:cNvSpPr>
          <p:nvPr/>
        </p:nvSpPr>
        <p:spPr>
          <a:xfrm>
            <a:off x="457200" y="123478"/>
            <a:ext cx="8229600" cy="37763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a:lstStyle>
          <a:p>
            <a:pPr fontAlgn="auto">
              <a:spcAft>
                <a:spcPts val="0"/>
              </a:spcAft>
            </a:pPr>
            <a:r>
              <a:rPr lang="en-GB" sz="2000">
                <a:latin typeface="+mj-lt"/>
                <a:cs typeface="Arial"/>
              </a:rPr>
              <a:t>Change Backlog – ‘In Progress’ Details</a:t>
            </a:r>
            <a:endParaRPr lang="en-GB" sz="2000">
              <a:latin typeface="+mj-lt"/>
            </a:endParaRPr>
          </a:p>
        </p:txBody>
      </p:sp>
      <p:cxnSp>
        <p:nvCxnSpPr>
          <p:cNvPr id="2" name="Straight Connector 1">
            <a:extLst>
              <a:ext uri="{FF2B5EF4-FFF2-40B4-BE49-F238E27FC236}">
                <a16:creationId xmlns:a16="http://schemas.microsoft.com/office/drawing/2014/main" id="{9B7E7016-5822-2AD2-82BB-E17F3BC3E3E1}"/>
              </a:ext>
            </a:extLst>
          </p:cNvPr>
          <p:cNvCxnSpPr>
            <a:cxnSpLocks/>
          </p:cNvCxnSpPr>
          <p:nvPr/>
        </p:nvCxnSpPr>
        <p:spPr>
          <a:xfrm>
            <a:off x="35496" y="4083918"/>
            <a:ext cx="9073008"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0578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B738D59-151C-45B1-B664-B9E1132CA4D9}"/>
              </a:ext>
            </a:extLst>
          </p:cNvPr>
          <p:cNvGraphicFramePr>
            <a:graphicFrameLocks noGrp="1"/>
          </p:cNvGraphicFramePr>
          <p:nvPr>
            <p:ph idx="1"/>
          </p:nvPr>
        </p:nvGraphicFramePr>
        <p:xfrm>
          <a:off x="63612" y="433891"/>
          <a:ext cx="8808496" cy="2011680"/>
        </p:xfrm>
        <a:graphic>
          <a:graphicData uri="http://schemas.openxmlformats.org/drawingml/2006/table">
            <a:tbl>
              <a:tblPr firstRow="1" bandRow="1">
                <a:tableStyleId>{5C22544A-7EE6-4342-B048-85BDC9FD1C3A}</a:tableStyleId>
              </a:tblPr>
              <a:tblGrid>
                <a:gridCol w="473054">
                  <a:extLst>
                    <a:ext uri="{9D8B030D-6E8A-4147-A177-3AD203B41FA5}">
                      <a16:colId xmlns:a16="http://schemas.microsoft.com/office/drawing/2014/main" val="2275419473"/>
                    </a:ext>
                  </a:extLst>
                </a:gridCol>
                <a:gridCol w="2500828">
                  <a:extLst>
                    <a:ext uri="{9D8B030D-6E8A-4147-A177-3AD203B41FA5}">
                      <a16:colId xmlns:a16="http://schemas.microsoft.com/office/drawing/2014/main" val="1591318838"/>
                    </a:ext>
                  </a:extLst>
                </a:gridCol>
                <a:gridCol w="769485">
                  <a:extLst>
                    <a:ext uri="{9D8B030D-6E8A-4147-A177-3AD203B41FA5}">
                      <a16:colId xmlns:a16="http://schemas.microsoft.com/office/drawing/2014/main" val="1195572633"/>
                    </a:ext>
                  </a:extLst>
                </a:gridCol>
                <a:gridCol w="769485">
                  <a:extLst>
                    <a:ext uri="{9D8B030D-6E8A-4147-A177-3AD203B41FA5}">
                      <a16:colId xmlns:a16="http://schemas.microsoft.com/office/drawing/2014/main" val="3980059432"/>
                    </a:ext>
                  </a:extLst>
                </a:gridCol>
                <a:gridCol w="746409">
                  <a:extLst>
                    <a:ext uri="{9D8B030D-6E8A-4147-A177-3AD203B41FA5}">
                      <a16:colId xmlns:a16="http://schemas.microsoft.com/office/drawing/2014/main" val="3979732778"/>
                    </a:ext>
                  </a:extLst>
                </a:gridCol>
                <a:gridCol w="746409">
                  <a:extLst>
                    <a:ext uri="{9D8B030D-6E8A-4147-A177-3AD203B41FA5}">
                      <a16:colId xmlns:a16="http://schemas.microsoft.com/office/drawing/2014/main" val="3134480581"/>
                    </a:ext>
                  </a:extLst>
                </a:gridCol>
                <a:gridCol w="1022998">
                  <a:extLst>
                    <a:ext uri="{9D8B030D-6E8A-4147-A177-3AD203B41FA5}">
                      <a16:colId xmlns:a16="http://schemas.microsoft.com/office/drawing/2014/main" val="4044127467"/>
                    </a:ext>
                  </a:extLst>
                </a:gridCol>
                <a:gridCol w="1779828">
                  <a:extLst>
                    <a:ext uri="{9D8B030D-6E8A-4147-A177-3AD203B41FA5}">
                      <a16:colId xmlns:a16="http://schemas.microsoft.com/office/drawing/2014/main" val="3927855727"/>
                    </a:ext>
                  </a:extLst>
                </a:gridCol>
              </a:tblGrid>
              <a:tr h="430013">
                <a:tc>
                  <a:txBody>
                    <a:bodyPr/>
                    <a:lstStyle/>
                    <a:p>
                      <a:r>
                        <a:rPr lang="en-GB" sz="900"/>
                        <a:t>XRN</a:t>
                      </a:r>
                    </a:p>
                  </a:txBody>
                  <a:tcPr anchor="ctr">
                    <a:solidFill>
                      <a:schemeClr val="tx2"/>
                    </a:solidFill>
                  </a:tcPr>
                </a:tc>
                <a:tc>
                  <a:txBody>
                    <a:bodyPr/>
                    <a:lstStyle/>
                    <a:p>
                      <a:r>
                        <a:rPr lang="en-GB" sz="900"/>
                        <a:t>Change Title </a:t>
                      </a:r>
                    </a:p>
                  </a:txBody>
                  <a:tcPr anchor="ctr">
                    <a:solidFill>
                      <a:schemeClr val="tx2"/>
                    </a:solidFill>
                  </a:tcPr>
                </a:tc>
                <a:tc>
                  <a:txBody>
                    <a:bodyPr/>
                    <a:lstStyle/>
                    <a:p>
                      <a:r>
                        <a:rPr lang="en-GB" sz="900"/>
                        <a:t>Proposer</a:t>
                      </a:r>
                    </a:p>
                  </a:txBody>
                  <a:tcPr anchor="ctr">
                    <a:solidFill>
                      <a:schemeClr val="tx2"/>
                    </a:solidFill>
                  </a:tcPr>
                </a:tc>
                <a:tc>
                  <a:txBody>
                    <a:bodyPr/>
                    <a:lstStyle/>
                    <a:p>
                      <a:r>
                        <a:rPr lang="en-GB" sz="900"/>
                        <a:t>Benefit / Impact</a:t>
                      </a:r>
                    </a:p>
                  </a:txBody>
                  <a:tcPr anchor="ctr">
                    <a:solidFill>
                      <a:schemeClr val="tx2"/>
                    </a:solidFill>
                  </a:tcPr>
                </a:tc>
                <a:tc>
                  <a:txBody>
                    <a:bodyPr/>
                    <a:lstStyle/>
                    <a:p>
                      <a:r>
                        <a:rPr lang="en-GB" sz="900"/>
                        <a:t>Funding </a:t>
                      </a:r>
                    </a:p>
                  </a:txBody>
                  <a:tcPr anchor="ctr">
                    <a:solidFill>
                      <a:schemeClr val="tx2"/>
                    </a:solidFill>
                  </a:tcPr>
                </a:tc>
                <a:tc>
                  <a:txBody>
                    <a:bodyPr/>
                    <a:lstStyle/>
                    <a:p>
                      <a:r>
                        <a:rPr lang="en-GB" sz="900"/>
                        <a:t>HLSO</a:t>
                      </a:r>
                    </a:p>
                    <a:p>
                      <a:r>
                        <a:rPr lang="en-GB" sz="900"/>
                        <a:t>Max Cost</a:t>
                      </a:r>
                    </a:p>
                  </a:txBody>
                  <a:tcPr anchor="ctr">
                    <a:solidFill>
                      <a:schemeClr val="tx2"/>
                    </a:solidFill>
                  </a:tcPr>
                </a:tc>
                <a:tc>
                  <a:txBody>
                    <a:bodyPr/>
                    <a:lstStyle/>
                    <a:p>
                      <a:r>
                        <a:rPr lang="en-GB" sz="800"/>
                        <a:t>Target Implementation   Date</a:t>
                      </a:r>
                    </a:p>
                  </a:txBody>
                  <a:tcPr anchor="ctr">
                    <a:solidFill>
                      <a:schemeClr val="tx2"/>
                    </a:solidFill>
                  </a:tcPr>
                </a:tc>
                <a:tc>
                  <a:txBody>
                    <a:bodyPr/>
                    <a:lstStyle/>
                    <a:p>
                      <a:r>
                        <a:rPr lang="en-GB" sz="900"/>
                        <a:t>February ‘25 ChMC Update</a:t>
                      </a:r>
                    </a:p>
                  </a:txBody>
                  <a:tcPr anchor="ctr">
                    <a:solidFill>
                      <a:schemeClr val="tx2"/>
                    </a:solidFill>
                  </a:tcPr>
                </a:tc>
                <a:extLst>
                  <a:ext uri="{0D108BD9-81ED-4DB2-BD59-A6C34878D82A}">
                    <a16:rowId xmlns:a16="http://schemas.microsoft.com/office/drawing/2014/main" val="2775786245"/>
                  </a:ext>
                </a:extLst>
              </a:tr>
              <a:tr h="274880">
                <a:tc>
                  <a:txBody>
                    <a:bodyPr/>
                    <a:lstStyle/>
                    <a:p>
                      <a:pPr algn="ctr"/>
                      <a:r>
                        <a:rPr lang="en-GB" sz="800" b="1">
                          <a:solidFill>
                            <a:schemeClr val="tx1"/>
                          </a:solidFill>
                          <a:latin typeface="+mj-lt"/>
                          <a:hlinkClick r:id="rId2">
                            <a:extLst>
                              <a:ext uri="{A12FA001-AC4F-418D-AE19-62706E023703}">
                                <ahyp:hlinkClr xmlns:ahyp="http://schemas.microsoft.com/office/drawing/2018/hyperlinkcolor" val="tx"/>
                              </a:ext>
                            </a:extLst>
                          </a:hlinkClick>
                        </a:rPr>
                        <a:t>5616</a:t>
                      </a:r>
                      <a:endParaRPr lang="en-GB" sz="800" b="1">
                        <a:solidFill>
                          <a:schemeClr val="tx1"/>
                        </a:solidFill>
                        <a:latin typeface="+mj-lt"/>
                      </a:endParaRPr>
                    </a:p>
                  </a:txBody>
                  <a:tcPr anchor="ctr">
                    <a:solidFill>
                      <a:schemeClr val="bg1">
                        <a:lumMod val="85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Arial" panose="020B0604020202020204" pitchFamily="34" charset="0"/>
                        </a:rPr>
                        <a:t>CSEP Annual Quantity Capacity Management  </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lumMod val="85000"/>
                      </a:schemeClr>
                    </a:solidFill>
                  </a:tcPr>
                </a:tc>
                <a:tc>
                  <a:txBody>
                    <a:bodyPr/>
                    <a:lstStyle/>
                    <a:p>
                      <a:r>
                        <a:rPr lang="en-GB" sz="700" b="1">
                          <a:latin typeface="+mj-lt"/>
                        </a:rPr>
                        <a:t>WWU</a:t>
                      </a:r>
                    </a:p>
                  </a:txBody>
                  <a:tcPr anchor="ctr">
                    <a:solidFill>
                      <a:schemeClr val="bg1">
                        <a:lumMod val="85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1">
                        <a:lumMod val="85000"/>
                      </a:schemeClr>
                    </a:solidFill>
                  </a:tcPr>
                </a:tc>
                <a:tc>
                  <a:txBody>
                    <a:bodyPr/>
                    <a:lstStyle/>
                    <a:p>
                      <a:r>
                        <a:rPr lang="en-GB" sz="700" b="1">
                          <a:latin typeface="+mj-lt"/>
                        </a:rPr>
                        <a:t>DN</a:t>
                      </a:r>
                    </a:p>
                    <a:p>
                      <a:r>
                        <a:rPr lang="en-GB" sz="700" b="1">
                          <a:latin typeface="+mj-lt"/>
                        </a:rPr>
                        <a:t>IGT</a:t>
                      </a:r>
                    </a:p>
                  </a:txBody>
                  <a:tcPr anchor="ctr">
                    <a:solidFill>
                      <a:schemeClr val="bg1">
                        <a:lumMod val="85000"/>
                      </a:schemeClr>
                    </a:solidFill>
                  </a:tcPr>
                </a:tc>
                <a:tc>
                  <a:txBody>
                    <a:bodyPr/>
                    <a:lstStyle/>
                    <a:p>
                      <a:r>
                        <a:rPr lang="en-GB" sz="700" b="1">
                          <a:latin typeface="+mj-lt"/>
                        </a:rPr>
                        <a:t>*£260k revised following design</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Agreed following September ChMC that change would be placed on hold whilst data cleansing activities were progressed – change to be revisited in January with DNs / IGTs</a:t>
                      </a:r>
                    </a:p>
                  </a:txBody>
                  <a:tcPr anchor="ctr">
                    <a:solidFill>
                      <a:schemeClr val="bg1">
                        <a:lumMod val="85000"/>
                      </a:schemeClr>
                    </a:solidFill>
                  </a:tcPr>
                </a:tc>
                <a:extLst>
                  <a:ext uri="{0D108BD9-81ED-4DB2-BD59-A6C34878D82A}">
                    <a16:rowId xmlns:a16="http://schemas.microsoft.com/office/drawing/2014/main" val="3343487963"/>
                  </a:ext>
                </a:extLst>
              </a:tr>
              <a:tr h="274880">
                <a:tc>
                  <a:txBody>
                    <a:bodyPr/>
                    <a:lstStyle/>
                    <a:p>
                      <a:pPr algn="ctr"/>
                      <a:r>
                        <a:rPr lang="en-GB" sz="800" b="1">
                          <a:solidFill>
                            <a:schemeClr val="tx1"/>
                          </a:solidFill>
                          <a:latin typeface="+mn-lt"/>
                          <a:hlinkClick r:id="rId3">
                            <a:extLst>
                              <a:ext uri="{A12FA001-AC4F-418D-AE19-62706E023703}">
                                <ahyp:hlinkClr xmlns:ahyp="http://schemas.microsoft.com/office/drawing/2018/hyperlinkcolor" val="tx"/>
                              </a:ext>
                            </a:extLst>
                          </a:hlinkClick>
                        </a:rPr>
                        <a:t>5471</a:t>
                      </a:r>
                      <a:endParaRPr lang="en-GB" sz="800" b="1">
                        <a:solidFill>
                          <a:schemeClr val="tx1"/>
                        </a:solidFill>
                        <a:latin typeface="+mn-lt"/>
                      </a:endParaRPr>
                    </a:p>
                  </a:txBody>
                  <a:tcPr anchor="ctr">
                    <a:solidFill>
                      <a:schemeClr val="bg1">
                        <a:lumMod val="85000"/>
                      </a:schemeClr>
                    </a:solidFill>
                  </a:tcPr>
                </a:tc>
                <a:tc>
                  <a:txBody>
                    <a:bodyPr/>
                    <a:lstStyle/>
                    <a:p>
                      <a:r>
                        <a:rPr lang="en-GB" sz="700" b="1">
                          <a:latin typeface="+mn-lt"/>
                        </a:rPr>
                        <a:t>DSC Core Customer Access to Data</a:t>
                      </a:r>
                    </a:p>
                  </a:txBody>
                  <a:tcPr anchor="ctr">
                    <a:solidFill>
                      <a:schemeClr val="bg1">
                        <a:lumMod val="85000"/>
                      </a:schemeClr>
                    </a:solidFill>
                  </a:tcPr>
                </a:tc>
                <a:tc>
                  <a:txBody>
                    <a:bodyPr/>
                    <a:lstStyle/>
                    <a:p>
                      <a:r>
                        <a:rPr lang="en-GB" sz="700" b="1">
                          <a:latin typeface="+mn-lt"/>
                        </a:rPr>
                        <a:t>CDSP</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IGT</a:t>
                      </a:r>
                    </a:p>
                    <a:p>
                      <a:r>
                        <a:rPr lang="en-GB" sz="700" b="1">
                          <a:latin typeface="+mn-lt"/>
                        </a:rPr>
                        <a:t>Shipper</a:t>
                      </a:r>
                    </a:p>
                    <a:p>
                      <a:r>
                        <a:rPr lang="en-GB" sz="700" b="1">
                          <a:latin typeface="+mn-lt"/>
                        </a:rPr>
                        <a:t>DN</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Low Priority – CDSP raised Change Proposal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1" i="0" u="none" strike="noStrike" kern="1200" cap="none" spc="0" normalizeH="0" baseline="0" noProof="0">
                        <a:ln>
                          <a:noFill/>
                        </a:ln>
                        <a:solidFill>
                          <a:schemeClr val="tx1"/>
                        </a:solidFill>
                        <a:effectLst/>
                        <a:uLnTx/>
                        <a:uFillTx/>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728929541"/>
                  </a:ext>
                </a:extLst>
              </a:tr>
              <a:tr h="360040">
                <a:tc>
                  <a:txBody>
                    <a:bodyPr/>
                    <a:lstStyle/>
                    <a:p>
                      <a:pPr algn="ctr"/>
                      <a:r>
                        <a:rPr lang="en-GB" sz="800" b="1">
                          <a:solidFill>
                            <a:schemeClr val="tx1"/>
                          </a:solidFill>
                          <a:hlinkClick r:id="rId4">
                            <a:extLst>
                              <a:ext uri="{A12FA001-AC4F-418D-AE19-62706E023703}">
                                <ahyp:hlinkClr xmlns:ahyp="http://schemas.microsoft.com/office/drawing/2018/hyperlinkcolor" val="tx"/>
                              </a:ext>
                            </a:extLst>
                          </a:hlinkClick>
                        </a:rPr>
                        <a:t>5701</a:t>
                      </a:r>
                      <a:endParaRPr lang="en-GB" sz="800" b="1">
                        <a:solidFill>
                          <a:schemeClr val="tx1"/>
                        </a:solidFill>
                        <a:latin typeface="+mn-lt"/>
                      </a:endParaRPr>
                    </a:p>
                  </a:txBody>
                  <a:tcPr anchor="ctr">
                    <a:solidFill>
                      <a:schemeClr val="bg1">
                        <a:lumMod val="85000"/>
                      </a:schemeClr>
                    </a:solidFill>
                  </a:tcPr>
                </a:tc>
                <a:tc>
                  <a:txBody>
                    <a:bodyPr/>
                    <a:lstStyle/>
                    <a:p>
                      <a:r>
                        <a:rPr lang="en-US" sz="700" b="1">
                          <a:solidFill>
                            <a:schemeClr val="tx1"/>
                          </a:solidFill>
                          <a:latin typeface="+mn-lt"/>
                        </a:rPr>
                        <a:t>Establishing the Independent Shrinkage Charge and the Independent Shrinkage Expert (Modification 0843 / IGT 165)</a:t>
                      </a:r>
                      <a:endParaRPr lang="en-GB" sz="700" b="1">
                        <a:solidFill>
                          <a:schemeClr val="tx1"/>
                        </a:solidFill>
                        <a:latin typeface="+mn-lt"/>
                      </a:endParaRPr>
                    </a:p>
                  </a:txBody>
                  <a:tcPr anchor="ctr">
                    <a:solidFill>
                      <a:schemeClr val="bg1">
                        <a:lumMod val="85000"/>
                      </a:schemeClr>
                    </a:solidFill>
                  </a:tcPr>
                </a:tc>
                <a:tc>
                  <a:txBody>
                    <a:bodyPr/>
                    <a:lstStyle/>
                    <a:p>
                      <a:r>
                        <a:rPr lang="en-GB" sz="700" b="1">
                          <a:latin typeface="+mn-lt"/>
                        </a:rPr>
                        <a:t>OVO</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DN </a:t>
                      </a:r>
                    </a:p>
                    <a:p>
                      <a:r>
                        <a:rPr lang="en-GB" sz="700" b="1">
                          <a:latin typeface="+mn-lt"/>
                        </a:rPr>
                        <a:t>IGT</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Continue to support regulatory development and provide update to ChMC once status of Modification changes  </a:t>
                      </a:r>
                    </a:p>
                  </a:txBody>
                  <a:tcPr anchor="ctr">
                    <a:solidFill>
                      <a:schemeClr val="bg1">
                        <a:lumMod val="85000"/>
                      </a:schemeClr>
                    </a:solidFill>
                  </a:tcPr>
                </a:tc>
                <a:extLst>
                  <a:ext uri="{0D108BD9-81ED-4DB2-BD59-A6C34878D82A}">
                    <a16:rowId xmlns:a16="http://schemas.microsoft.com/office/drawing/2014/main" val="4140517815"/>
                  </a:ext>
                </a:extLst>
              </a:tr>
            </a:tbl>
          </a:graphicData>
        </a:graphic>
      </p:graphicFrame>
      <p:sp>
        <p:nvSpPr>
          <p:cNvPr id="5" name="Title 1">
            <a:extLst>
              <a:ext uri="{FF2B5EF4-FFF2-40B4-BE49-F238E27FC236}">
                <a16:creationId xmlns:a16="http://schemas.microsoft.com/office/drawing/2014/main" id="{313471BF-15C9-4F69-80B8-9D297D4C536E}"/>
              </a:ext>
            </a:extLst>
          </p:cNvPr>
          <p:cNvSpPr>
            <a:spLocks noGrp="1"/>
          </p:cNvSpPr>
          <p:nvPr>
            <p:ph type="title"/>
          </p:nvPr>
        </p:nvSpPr>
        <p:spPr>
          <a:xfrm>
            <a:off x="539552" y="51470"/>
            <a:ext cx="8229600" cy="434083"/>
          </a:xfrm>
        </p:spPr>
        <p:txBody>
          <a:bodyPr>
            <a:normAutofit/>
          </a:bodyPr>
          <a:lstStyle/>
          <a:p>
            <a:r>
              <a:rPr lang="en-GB" sz="2000">
                <a:latin typeface="Arial"/>
                <a:cs typeface="Arial"/>
              </a:rPr>
              <a:t>Change Backlog – On Hold Details</a:t>
            </a:r>
            <a:endParaRPr lang="en-GB" sz="2000"/>
          </a:p>
        </p:txBody>
      </p:sp>
    </p:spTree>
    <p:extLst>
      <p:ext uri="{BB962C8B-B14F-4D97-AF65-F5344CB8AC3E}">
        <p14:creationId xmlns:p14="http://schemas.microsoft.com/office/powerpoint/2010/main" val="3464951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64D1-DD4B-479C-8274-060EA4CFB223}"/>
              </a:ext>
            </a:extLst>
          </p:cNvPr>
          <p:cNvSpPr>
            <a:spLocks noGrp="1"/>
          </p:cNvSpPr>
          <p:nvPr>
            <p:ph type="title"/>
          </p:nvPr>
        </p:nvSpPr>
        <p:spPr>
          <a:xfrm>
            <a:off x="-18465" y="142977"/>
            <a:ext cx="9144000" cy="637580"/>
          </a:xfrm>
        </p:spPr>
        <p:txBody>
          <a:bodyPr>
            <a:normAutofit/>
          </a:bodyPr>
          <a:lstStyle/>
          <a:p>
            <a:r>
              <a:rPr lang="en-GB" sz="2000">
                <a:solidFill>
                  <a:schemeClr val="tx2"/>
                </a:solidFill>
                <a:cs typeface="Arial"/>
              </a:rPr>
              <a:t>DSC Change Pack Consultation Plan</a:t>
            </a:r>
            <a:r>
              <a:rPr lang="en-GB" sz="1400">
                <a:solidFill>
                  <a:schemeClr val="tx2"/>
                </a:solidFill>
                <a:cs typeface="Arial"/>
              </a:rPr>
              <a:t> </a:t>
            </a:r>
            <a:br>
              <a:rPr lang="en-GB" sz="1400">
                <a:solidFill>
                  <a:schemeClr val="tx2"/>
                </a:solidFill>
                <a:cs typeface="Arial"/>
              </a:rPr>
            </a:br>
            <a:r>
              <a:rPr lang="en-GB" sz="900">
                <a:solidFill>
                  <a:schemeClr val="tx2"/>
                </a:solidFill>
                <a:cs typeface="Arial"/>
              </a:rPr>
              <a:t>(2 month view)</a:t>
            </a:r>
            <a:endParaRPr lang="en-GB" sz="900">
              <a:solidFill>
                <a:schemeClr val="tx2"/>
              </a:solidFill>
            </a:endParaRPr>
          </a:p>
        </p:txBody>
      </p:sp>
      <p:grpSp>
        <p:nvGrpSpPr>
          <p:cNvPr id="6" name="Group 5">
            <a:extLst>
              <a:ext uri="{FF2B5EF4-FFF2-40B4-BE49-F238E27FC236}">
                <a16:creationId xmlns:a16="http://schemas.microsoft.com/office/drawing/2014/main" id="{9C3B95EE-A6E7-49AF-9FEF-CF37768AB3FD}"/>
              </a:ext>
            </a:extLst>
          </p:cNvPr>
          <p:cNvGrpSpPr/>
          <p:nvPr/>
        </p:nvGrpSpPr>
        <p:grpSpPr>
          <a:xfrm>
            <a:off x="56220" y="666692"/>
            <a:ext cx="8909640" cy="3526346"/>
            <a:chOff x="21207" y="962894"/>
            <a:chExt cx="9161914" cy="3405138"/>
          </a:xfrm>
        </p:grpSpPr>
        <p:sp>
          <p:nvSpPr>
            <p:cNvPr id="19" name="Rectangle 18"/>
            <p:cNvSpPr/>
            <p:nvPr/>
          </p:nvSpPr>
          <p:spPr>
            <a:xfrm>
              <a:off x="21207" y="1249184"/>
              <a:ext cx="9161914" cy="31188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tx1"/>
                </a:solidFill>
              </a:endParaRPr>
            </a:p>
          </p:txBody>
        </p:sp>
        <p:cxnSp>
          <p:nvCxnSpPr>
            <p:cNvPr id="10" name="Straight Connector 9"/>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669" y="966875"/>
              <a:ext cx="763535" cy="252618"/>
            </a:xfrm>
            <a:prstGeom prst="rect">
              <a:avLst/>
            </a:prstGeom>
            <a:noFill/>
          </p:spPr>
          <p:txBody>
            <a:bodyPr wrap="none" rtlCol="0">
              <a:spAutoFit/>
            </a:bodyPr>
            <a:lstStyle/>
            <a:p>
              <a:r>
                <a:rPr lang="en-GB" sz="1100" b="1">
                  <a:solidFill>
                    <a:schemeClr val="tx2"/>
                  </a:solidFill>
                </a:rPr>
                <a:t>Feb – 25</a:t>
              </a:r>
            </a:p>
          </p:txBody>
        </p:sp>
        <p:sp>
          <p:nvSpPr>
            <p:cNvPr id="12" name="TextBox 11"/>
            <p:cNvSpPr txBox="1"/>
            <p:nvPr/>
          </p:nvSpPr>
          <p:spPr>
            <a:xfrm>
              <a:off x="4229691" y="981922"/>
              <a:ext cx="766832" cy="252618"/>
            </a:xfrm>
            <a:prstGeom prst="rect">
              <a:avLst/>
            </a:prstGeom>
            <a:noFill/>
          </p:spPr>
          <p:txBody>
            <a:bodyPr wrap="none" rtlCol="0">
              <a:spAutoFit/>
            </a:bodyPr>
            <a:lstStyle/>
            <a:p>
              <a:r>
                <a:rPr lang="en-GB" sz="1100" b="1">
                  <a:solidFill>
                    <a:schemeClr val="tx2"/>
                  </a:solidFill>
                </a:rPr>
                <a:t>Mar - 25</a:t>
              </a:r>
            </a:p>
          </p:txBody>
        </p:sp>
        <p:sp>
          <p:nvSpPr>
            <p:cNvPr id="26" name="TextBox 25">
              <a:extLst>
                <a:ext uri="{FF2B5EF4-FFF2-40B4-BE49-F238E27FC236}">
                  <a16:creationId xmlns:a16="http://schemas.microsoft.com/office/drawing/2014/main" id="{C7A0A5D6-667D-460C-BCF1-EB2CE7D08F82}"/>
                </a:ext>
              </a:extLst>
            </p:cNvPr>
            <p:cNvSpPr txBox="1"/>
            <p:nvPr/>
          </p:nvSpPr>
          <p:spPr>
            <a:xfrm>
              <a:off x="8388824" y="962894"/>
              <a:ext cx="766832" cy="252618"/>
            </a:xfrm>
            <a:prstGeom prst="rect">
              <a:avLst/>
            </a:prstGeom>
            <a:noFill/>
          </p:spPr>
          <p:txBody>
            <a:bodyPr wrap="none" rtlCol="0">
              <a:spAutoFit/>
            </a:bodyPr>
            <a:lstStyle/>
            <a:p>
              <a:r>
                <a:rPr lang="en-GB" sz="1100" b="1">
                  <a:solidFill>
                    <a:schemeClr val="tx2"/>
                  </a:solidFill>
                </a:rPr>
                <a:t>Apr – 25</a:t>
              </a:r>
            </a:p>
          </p:txBody>
        </p:sp>
      </p:grpSp>
      <p:grpSp>
        <p:nvGrpSpPr>
          <p:cNvPr id="8" name="Group 7">
            <a:extLst>
              <a:ext uri="{FF2B5EF4-FFF2-40B4-BE49-F238E27FC236}">
                <a16:creationId xmlns:a16="http://schemas.microsoft.com/office/drawing/2014/main" id="{920E6F46-7EF3-41C5-A90C-CA05722EC5B9}"/>
              </a:ext>
            </a:extLst>
          </p:cNvPr>
          <p:cNvGrpSpPr/>
          <p:nvPr/>
        </p:nvGrpSpPr>
        <p:grpSpPr>
          <a:xfrm>
            <a:off x="0" y="4230233"/>
            <a:ext cx="6804247" cy="780226"/>
            <a:chOff x="39751" y="4317697"/>
            <a:chExt cx="6804247" cy="687937"/>
          </a:xfrm>
        </p:grpSpPr>
        <p:sp>
          <p:nvSpPr>
            <p:cNvPr id="18" name="Rechteck 4"/>
            <p:cNvSpPr/>
            <p:nvPr/>
          </p:nvSpPr>
          <p:spPr bwMode="gray">
            <a:xfrm>
              <a:off x="95971" y="4350297"/>
              <a:ext cx="6604012" cy="654882"/>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buClr>
                  <a:srgbClr val="3C3732"/>
                </a:buClr>
              </a:pPr>
              <a:endParaRPr lang="en-GB" sz="900" err="1">
                <a:solidFill>
                  <a:prstClr val="black"/>
                </a:solidFill>
              </a:endParaRPr>
            </a:p>
          </p:txBody>
        </p:sp>
        <p:sp>
          <p:nvSpPr>
            <p:cNvPr id="4" name="TextBox 3"/>
            <p:cNvSpPr txBox="1"/>
            <p:nvPr/>
          </p:nvSpPr>
          <p:spPr>
            <a:xfrm>
              <a:off x="139553" y="4354343"/>
              <a:ext cx="6704445" cy="651291"/>
            </a:xfrm>
            <a:prstGeom prst="rect">
              <a:avLst/>
            </a:prstGeom>
            <a:noFill/>
          </p:spPr>
          <p:txBody>
            <a:bodyPr wrap="square" rtlCol="0">
              <a:spAutoFit/>
            </a:bodyPr>
            <a:lstStyle/>
            <a:p>
              <a:endParaRPr lang="en-GB" sz="700" i="1">
                <a:solidFill>
                  <a:schemeClr val="tx2"/>
                </a:solidFill>
              </a:endParaRPr>
            </a:p>
            <a:p>
              <a:r>
                <a:rPr lang="en-GB" sz="700" i="1">
                  <a:solidFill>
                    <a:schemeClr val="tx2"/>
                  </a:solidFill>
                </a:rPr>
                <a:t>              =  Design Change Pack for Consultation              </a:t>
              </a:r>
            </a:p>
            <a:p>
              <a:r>
                <a:rPr lang="en-GB" sz="700" i="1">
                  <a:solidFill>
                    <a:schemeClr val="tx2"/>
                  </a:solidFill>
                </a:rPr>
                <a:t>             </a:t>
              </a:r>
            </a:p>
            <a:p>
              <a:r>
                <a:rPr lang="en-GB" sz="700" i="1">
                  <a:solidFill>
                    <a:schemeClr val="tx2"/>
                  </a:solidFill>
                </a:rPr>
                <a:t>              =  Solution Option Change Pack for Consultation </a:t>
              </a:r>
            </a:p>
            <a:p>
              <a:endParaRPr lang="en-GB" sz="700" i="1">
                <a:solidFill>
                  <a:schemeClr val="tx2"/>
                </a:solidFill>
              </a:endParaRPr>
            </a:p>
            <a:p>
              <a:r>
                <a:rPr lang="en-GB" sz="700" i="1">
                  <a:solidFill>
                    <a:schemeClr val="tx2"/>
                  </a:solidFill>
                </a:rPr>
                <a:t>              =  For Information Change Pack </a:t>
              </a:r>
            </a:p>
          </p:txBody>
        </p:sp>
        <p:sp>
          <p:nvSpPr>
            <p:cNvPr id="38" name="Rectangle 37">
              <a:extLst>
                <a:ext uri="{FF2B5EF4-FFF2-40B4-BE49-F238E27FC236}">
                  <a16:creationId xmlns:a16="http://schemas.microsoft.com/office/drawing/2014/main" id="{CC1537F1-BD3A-463C-9E1A-F5AE2835A0B4}"/>
                </a:ext>
              </a:extLst>
            </p:cNvPr>
            <p:cNvSpPr/>
            <p:nvPr/>
          </p:nvSpPr>
          <p:spPr>
            <a:xfrm>
              <a:off x="241415" y="4670641"/>
              <a:ext cx="264516" cy="84701"/>
            </a:xfrm>
            <a:prstGeom prst="rect">
              <a:avLst/>
            </a:prstGeom>
            <a:solidFill>
              <a:schemeClr val="accent3">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tx1"/>
                </a:solidFill>
              </a:endParaRPr>
            </a:p>
          </p:txBody>
        </p:sp>
        <p:sp>
          <p:nvSpPr>
            <p:cNvPr id="39" name="Rectangle 38">
              <a:extLst>
                <a:ext uri="{FF2B5EF4-FFF2-40B4-BE49-F238E27FC236}">
                  <a16:creationId xmlns:a16="http://schemas.microsoft.com/office/drawing/2014/main" id="{FFB2F77C-DBB2-4E1B-8CBB-8E76E585AC92}"/>
                </a:ext>
              </a:extLst>
            </p:cNvPr>
            <p:cNvSpPr/>
            <p:nvPr/>
          </p:nvSpPr>
          <p:spPr>
            <a:xfrm>
              <a:off x="250221" y="4485134"/>
              <a:ext cx="264516" cy="84702"/>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tx1"/>
                </a:solidFill>
              </a:endParaRPr>
            </a:p>
          </p:txBody>
        </p:sp>
        <p:sp>
          <p:nvSpPr>
            <p:cNvPr id="5" name="TextBox 4">
              <a:extLst>
                <a:ext uri="{FF2B5EF4-FFF2-40B4-BE49-F238E27FC236}">
                  <a16:creationId xmlns:a16="http://schemas.microsoft.com/office/drawing/2014/main" id="{51B8C1C9-68D5-4122-BBBF-2CF9BB5E367C}"/>
                </a:ext>
              </a:extLst>
            </p:cNvPr>
            <p:cNvSpPr txBox="1"/>
            <p:nvPr/>
          </p:nvSpPr>
          <p:spPr>
            <a:xfrm>
              <a:off x="39751" y="4317697"/>
              <a:ext cx="1944411" cy="230832"/>
            </a:xfrm>
            <a:prstGeom prst="rect">
              <a:avLst/>
            </a:prstGeom>
            <a:noFill/>
          </p:spPr>
          <p:txBody>
            <a:bodyPr wrap="square" rtlCol="0">
              <a:spAutoFit/>
            </a:bodyPr>
            <a:lstStyle/>
            <a:p>
              <a:r>
                <a:rPr lang="en-GB" sz="900" b="1">
                  <a:solidFill>
                    <a:schemeClr val="tx2"/>
                  </a:solidFill>
                </a:rPr>
                <a:t>Delivery Key</a:t>
              </a:r>
            </a:p>
          </p:txBody>
        </p:sp>
      </p:grpSp>
      <p:sp>
        <p:nvSpPr>
          <p:cNvPr id="40" name="TextBox 39">
            <a:extLst>
              <a:ext uri="{FF2B5EF4-FFF2-40B4-BE49-F238E27FC236}">
                <a16:creationId xmlns:a16="http://schemas.microsoft.com/office/drawing/2014/main" id="{2CF2454D-4CAC-425A-9B7C-46154DF707B6}"/>
              </a:ext>
            </a:extLst>
          </p:cNvPr>
          <p:cNvSpPr txBox="1"/>
          <p:nvPr/>
        </p:nvSpPr>
        <p:spPr>
          <a:xfrm>
            <a:off x="-12039" y="4993614"/>
            <a:ext cx="1598515" cy="200055"/>
          </a:xfrm>
          <a:prstGeom prst="rect">
            <a:avLst/>
          </a:prstGeom>
          <a:noFill/>
        </p:spPr>
        <p:txBody>
          <a:bodyPr wrap="none" lIns="91440" tIns="45720" rIns="91440" bIns="45720" rtlCol="0" anchor="t">
            <a:spAutoFit/>
          </a:bodyPr>
          <a:lstStyle/>
          <a:p>
            <a:r>
              <a:rPr lang="en-GB" sz="700"/>
              <a:t>Slide produced 29</a:t>
            </a:r>
            <a:r>
              <a:rPr lang="en-GB" sz="700" baseline="30000"/>
              <a:t>th</a:t>
            </a:r>
            <a:r>
              <a:rPr lang="en-GB" sz="700"/>
              <a:t> January 2025</a:t>
            </a:r>
            <a:endParaRPr lang="en-GB"/>
          </a:p>
        </p:txBody>
      </p:sp>
      <p:sp>
        <p:nvSpPr>
          <p:cNvPr id="44" name="Rectangle 43">
            <a:extLst>
              <a:ext uri="{FF2B5EF4-FFF2-40B4-BE49-F238E27FC236}">
                <a16:creationId xmlns:a16="http://schemas.microsoft.com/office/drawing/2014/main" id="{DAFEE9CF-B4A0-4BE0-9DED-B3B680B0ED80}"/>
              </a:ext>
            </a:extLst>
          </p:cNvPr>
          <p:cNvSpPr/>
          <p:nvPr/>
        </p:nvSpPr>
        <p:spPr>
          <a:xfrm>
            <a:off x="201664" y="4846175"/>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a:solidFill>
                <a:schemeClr val="tx1"/>
              </a:solidFill>
            </a:endParaRPr>
          </a:p>
        </p:txBody>
      </p:sp>
      <p:sp>
        <p:nvSpPr>
          <p:cNvPr id="7" name="TextBox 6">
            <a:extLst>
              <a:ext uri="{FF2B5EF4-FFF2-40B4-BE49-F238E27FC236}">
                <a16:creationId xmlns:a16="http://schemas.microsoft.com/office/drawing/2014/main" id="{3196CB1C-7477-C87E-386B-8419612C95ED}"/>
              </a:ext>
            </a:extLst>
          </p:cNvPr>
          <p:cNvSpPr txBox="1"/>
          <p:nvPr/>
        </p:nvSpPr>
        <p:spPr>
          <a:xfrm>
            <a:off x="94595" y="1033719"/>
            <a:ext cx="4287395" cy="298994"/>
          </a:xfrm>
          <a:prstGeom prst="rect">
            <a:avLst/>
          </a:prstGeom>
          <a:solidFill>
            <a:schemeClr val="tx1">
              <a:lumMod val="60000"/>
              <a:lumOff val="40000"/>
            </a:schemeClr>
          </a:solidFill>
          <a:ln w="190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t>XRN5846 – Update to the Meter product table in UK link to support the Thermal Mass Meter type code</a:t>
            </a:r>
          </a:p>
        </p:txBody>
      </p:sp>
      <p:sp>
        <p:nvSpPr>
          <p:cNvPr id="3" name="TextBox 2">
            <a:extLst>
              <a:ext uri="{FF2B5EF4-FFF2-40B4-BE49-F238E27FC236}">
                <a16:creationId xmlns:a16="http://schemas.microsoft.com/office/drawing/2014/main" id="{6F7D9D8D-13DB-33CC-FC22-0FC1041B7216}"/>
              </a:ext>
            </a:extLst>
          </p:cNvPr>
          <p:cNvSpPr txBox="1"/>
          <p:nvPr/>
        </p:nvSpPr>
        <p:spPr>
          <a:xfrm>
            <a:off x="4516534" y="1039273"/>
            <a:ext cx="4287395" cy="298994"/>
          </a:xfrm>
          <a:prstGeom prst="rect">
            <a:avLst/>
          </a:prstGeom>
          <a:solidFill>
            <a:schemeClr val="accent1"/>
          </a:solidFill>
          <a:ln w="190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800" b="1">
                <a:solidFill>
                  <a:schemeClr val="tx1"/>
                </a:solidFill>
                <a:latin typeface="+mj-lt"/>
              </a:rPr>
              <a:t>XRN5569 - Contact Data Provision for IGT Customers </a:t>
            </a:r>
          </a:p>
        </p:txBody>
      </p:sp>
      <p:sp>
        <p:nvSpPr>
          <p:cNvPr id="9" name="TextBox 8">
            <a:extLst>
              <a:ext uri="{FF2B5EF4-FFF2-40B4-BE49-F238E27FC236}">
                <a16:creationId xmlns:a16="http://schemas.microsoft.com/office/drawing/2014/main" id="{5B63CD09-9247-71F5-77BF-99EFD903C7ED}"/>
              </a:ext>
            </a:extLst>
          </p:cNvPr>
          <p:cNvSpPr txBox="1"/>
          <p:nvPr/>
        </p:nvSpPr>
        <p:spPr>
          <a:xfrm>
            <a:off x="90335" y="1419012"/>
            <a:ext cx="4287395" cy="298994"/>
          </a:xfrm>
          <a:prstGeom prst="rect">
            <a:avLst/>
          </a:prstGeom>
          <a:solidFill>
            <a:schemeClr val="accent1"/>
          </a:solidFill>
          <a:ln w="190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800" b="1">
                <a:solidFill>
                  <a:schemeClr val="tx1"/>
                </a:solidFill>
                <a:latin typeface="+mj-lt"/>
              </a:rPr>
              <a:t>XRN5808 - Providing Notification to DNs and IGTs for Capacity and Nomination Referrals Awaiting Action</a:t>
            </a:r>
          </a:p>
        </p:txBody>
      </p:sp>
      <p:sp>
        <p:nvSpPr>
          <p:cNvPr id="13" name="TextBox 12">
            <a:extLst>
              <a:ext uri="{FF2B5EF4-FFF2-40B4-BE49-F238E27FC236}">
                <a16:creationId xmlns:a16="http://schemas.microsoft.com/office/drawing/2014/main" id="{EBA35C6A-FE0F-1732-C3BC-DAA44B311DF8}"/>
              </a:ext>
            </a:extLst>
          </p:cNvPr>
          <p:cNvSpPr txBox="1"/>
          <p:nvPr/>
        </p:nvSpPr>
        <p:spPr>
          <a:xfrm>
            <a:off x="4511040" y="1452017"/>
            <a:ext cx="4287395" cy="298994"/>
          </a:xfrm>
          <a:prstGeom prst="rect">
            <a:avLst/>
          </a:prstGeom>
          <a:solidFill>
            <a:schemeClr val="tx1">
              <a:lumMod val="60000"/>
              <a:lumOff val="40000"/>
            </a:schemeClr>
          </a:solidFill>
          <a:ln w="190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a:t>XRN5781.2 – </a:t>
            </a:r>
            <a:r>
              <a:rPr lang="en-US"/>
              <a:t>Change to EIC Code(s) within Gemini</a:t>
            </a:r>
            <a:endParaRPr lang="en-GB"/>
          </a:p>
        </p:txBody>
      </p:sp>
    </p:spTree>
    <p:extLst>
      <p:ext uri="{BB962C8B-B14F-4D97-AF65-F5344CB8AC3E}">
        <p14:creationId xmlns:p14="http://schemas.microsoft.com/office/powerpoint/2010/main" val="3605588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a:t>2a. Change Proposal – For Initial Overview of the Change</a:t>
            </a:r>
            <a:endParaRPr lang="en-GB" sz="2800"/>
          </a:p>
        </p:txBody>
      </p:sp>
    </p:spTree>
    <p:extLst>
      <p:ext uri="{BB962C8B-B14F-4D97-AF65-F5344CB8AC3E}">
        <p14:creationId xmlns:p14="http://schemas.microsoft.com/office/powerpoint/2010/main" val="2960401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normAutofit/>
          </a:bodyPr>
          <a:lstStyle/>
          <a:p>
            <a:r>
              <a:rPr lang="en-US">
                <a:latin typeface="Nunito Sans" pitchFamily="2" charset="0"/>
              </a:rPr>
              <a:t>6. AOB</a:t>
            </a:r>
            <a:endParaRPr lang="en-GB">
              <a:latin typeface="Nunito Sans" pitchFamily="2" charset="0"/>
            </a:endParaRPr>
          </a:p>
        </p:txBody>
      </p:sp>
    </p:spTree>
    <p:extLst>
      <p:ext uri="{BB962C8B-B14F-4D97-AF65-F5344CB8AC3E}">
        <p14:creationId xmlns:p14="http://schemas.microsoft.com/office/powerpoint/2010/main" val="36322026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lstStyle/>
          <a:p>
            <a:r>
              <a:rPr lang="en-GB">
                <a:latin typeface="Nunito Sans" pitchFamily="2" charset="0"/>
              </a:rPr>
              <a:t>Annex – For Information</a:t>
            </a:r>
          </a:p>
        </p:txBody>
      </p:sp>
    </p:spTree>
    <p:extLst>
      <p:ext uri="{BB962C8B-B14F-4D97-AF65-F5344CB8AC3E}">
        <p14:creationId xmlns:p14="http://schemas.microsoft.com/office/powerpoint/2010/main" val="27885498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BEF12-2900-45F1-A7A7-34BA420DC63C}"/>
              </a:ext>
            </a:extLst>
          </p:cNvPr>
          <p:cNvSpPr>
            <a:spLocks noGrp="1"/>
          </p:cNvSpPr>
          <p:nvPr>
            <p:ph type="ctrTitle"/>
          </p:nvPr>
        </p:nvSpPr>
        <p:spPr>
          <a:xfrm>
            <a:off x="685800" y="2020490"/>
            <a:ext cx="7772400" cy="1102519"/>
          </a:xfrm>
        </p:spPr>
        <p:txBody>
          <a:bodyPr/>
          <a:lstStyle/>
          <a:p>
            <a:r>
              <a:rPr lang="en-GB">
                <a:latin typeface="Nunito Sans" pitchFamily="2" charset="0"/>
              </a:rPr>
              <a:t>7. DSC Change Management Committee Update</a:t>
            </a:r>
          </a:p>
        </p:txBody>
      </p:sp>
      <p:sp>
        <p:nvSpPr>
          <p:cNvPr id="3" name="Subtitle 2">
            <a:extLst>
              <a:ext uri="{FF2B5EF4-FFF2-40B4-BE49-F238E27FC236}">
                <a16:creationId xmlns:a16="http://schemas.microsoft.com/office/drawing/2014/main" id="{C8FCCEDF-41C6-4367-8F85-51F09C80FF74}"/>
              </a:ext>
            </a:extLst>
          </p:cNvPr>
          <p:cNvSpPr>
            <a:spLocks noGrp="1"/>
          </p:cNvSpPr>
          <p:nvPr>
            <p:ph type="subTitle" idx="1"/>
          </p:nvPr>
        </p:nvSpPr>
        <p:spPr>
          <a:xfrm>
            <a:off x="1371600" y="3291830"/>
            <a:ext cx="6400800" cy="593204"/>
          </a:xfrm>
        </p:spPr>
        <p:txBody>
          <a:bodyPr>
            <a:normAutofit/>
          </a:bodyPr>
          <a:lstStyle/>
          <a:p>
            <a:r>
              <a:rPr lang="en-GB" b="1">
                <a:solidFill>
                  <a:srgbClr val="84B8DA"/>
                </a:solidFill>
                <a:latin typeface="Nunito Sans" pitchFamily="2" charset="0"/>
                <a:cs typeface="Arial"/>
              </a:rPr>
              <a:t>Wednesday 12</a:t>
            </a:r>
            <a:r>
              <a:rPr lang="en-GB" b="1" baseline="30000">
                <a:solidFill>
                  <a:srgbClr val="84B8DA"/>
                </a:solidFill>
                <a:latin typeface="Nunito Sans" pitchFamily="2" charset="0"/>
                <a:cs typeface="Arial"/>
              </a:rPr>
              <a:t>th</a:t>
            </a:r>
            <a:r>
              <a:rPr lang="en-GB" b="1">
                <a:solidFill>
                  <a:srgbClr val="84B8DA"/>
                </a:solidFill>
                <a:latin typeface="Nunito Sans" pitchFamily="2" charset="0"/>
                <a:cs typeface="Arial"/>
              </a:rPr>
              <a:t> February 2025</a:t>
            </a:r>
            <a:endParaRPr lang="en-GB" b="1">
              <a:solidFill>
                <a:srgbClr val="84B8DA"/>
              </a:solidFill>
              <a:latin typeface="Nunito Sans" pitchFamily="2" charset="0"/>
            </a:endParaRPr>
          </a:p>
        </p:txBody>
      </p:sp>
      <p:sp>
        <p:nvSpPr>
          <p:cNvPr id="4" name="AutoShape 2" descr="https://ukc-powerpoint.officeapps.live.com/pods/GetClipboardImage.ashx?Id=229b1ac3-7138-442d-ad65-040a55cd7da3&amp;DC=GUK2&amp;wdoverrides=GetClipboardImageEnabled:true">
            <a:extLst>
              <a:ext uri="{FF2B5EF4-FFF2-40B4-BE49-F238E27FC236}">
                <a16:creationId xmlns:a16="http://schemas.microsoft.com/office/drawing/2014/main" id="{4D58D713-76EF-4E8A-8678-6769774BB16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419509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5A22-0B23-4EAC-BE47-298E634DBF41}"/>
              </a:ext>
            </a:extLst>
          </p:cNvPr>
          <p:cNvSpPr>
            <a:spLocks noGrp="1"/>
          </p:cNvSpPr>
          <p:nvPr>
            <p:ph type="title"/>
          </p:nvPr>
        </p:nvSpPr>
        <p:spPr>
          <a:xfrm>
            <a:off x="457200" y="251225"/>
            <a:ext cx="8229600" cy="637580"/>
          </a:xfrm>
        </p:spPr>
        <p:txBody>
          <a:bodyPr>
            <a:noAutofit/>
          </a:bodyPr>
          <a:lstStyle/>
          <a:p>
            <a:r>
              <a:rPr lang="en-GB">
                <a:latin typeface="Nunito Sans" pitchFamily="2" charset="0"/>
              </a:rPr>
              <a:t>Change Management Committee Update – 12/02/2025 ChMC Meeting</a:t>
            </a:r>
          </a:p>
        </p:txBody>
      </p:sp>
      <p:sp>
        <p:nvSpPr>
          <p:cNvPr id="3" name="TextBox 2">
            <a:extLst>
              <a:ext uri="{FF2B5EF4-FFF2-40B4-BE49-F238E27FC236}">
                <a16:creationId xmlns:a16="http://schemas.microsoft.com/office/drawing/2014/main" id="{3ED903A0-EED6-9C3D-D297-2D4DCBD3CDE5}"/>
              </a:ext>
            </a:extLst>
          </p:cNvPr>
          <p:cNvSpPr txBox="1"/>
          <p:nvPr/>
        </p:nvSpPr>
        <p:spPr>
          <a:xfrm>
            <a:off x="1336813" y="1887607"/>
            <a:ext cx="601483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The Change Management Committee post meeting update can be found </a:t>
            </a:r>
            <a:r>
              <a:rPr lang="en-GB" dirty="0">
                <a:hlinkClick r:id="rId2"/>
              </a:rPr>
              <a:t>here</a:t>
            </a:r>
            <a:r>
              <a:rPr lang="en-GB" dirty="0"/>
              <a:t>. </a:t>
            </a:r>
            <a:r>
              <a:rPr lang="en-US" dirty="0"/>
              <a:t>​</a:t>
            </a:r>
          </a:p>
        </p:txBody>
      </p:sp>
    </p:spTree>
    <p:extLst>
      <p:ext uri="{BB962C8B-B14F-4D97-AF65-F5344CB8AC3E}">
        <p14:creationId xmlns:p14="http://schemas.microsoft.com/office/powerpoint/2010/main" val="4996538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CEE7-A512-459F-9D6D-115FFD04B2EB}"/>
              </a:ext>
            </a:extLst>
          </p:cNvPr>
          <p:cNvSpPr>
            <a:spLocks noGrp="1"/>
          </p:cNvSpPr>
          <p:nvPr>
            <p:ph type="ctrTitle"/>
          </p:nvPr>
        </p:nvSpPr>
        <p:spPr>
          <a:xfrm>
            <a:off x="685800" y="2020490"/>
            <a:ext cx="7772400" cy="1102519"/>
          </a:xfrm>
        </p:spPr>
        <p:txBody>
          <a:bodyPr/>
          <a:lstStyle/>
          <a:p>
            <a:r>
              <a:rPr lang="en-GB">
                <a:latin typeface="Nunito Sans" pitchFamily="2" charset="0"/>
              </a:rPr>
              <a:t>8. REC Change Update</a:t>
            </a:r>
          </a:p>
        </p:txBody>
      </p:sp>
    </p:spTree>
    <p:extLst>
      <p:ext uri="{BB962C8B-B14F-4D97-AF65-F5344CB8AC3E}">
        <p14:creationId xmlns:p14="http://schemas.microsoft.com/office/powerpoint/2010/main" val="31056553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148955"/>
            <a:ext cx="8229600" cy="478579"/>
          </a:xfrm>
        </p:spPr>
        <p:txBody>
          <a:bodyPr>
            <a:normAutofit/>
          </a:bodyPr>
          <a:lstStyle/>
          <a:p>
            <a:r>
              <a:rPr lang="en-GB" sz="2400"/>
              <a:t>REC Change Overview </a:t>
            </a:r>
            <a:endParaRPr lang="en-GB" sz="2400">
              <a:latin typeface="+mj-lt"/>
            </a:endParaRPr>
          </a:p>
        </p:txBody>
      </p:sp>
      <p:sp>
        <p:nvSpPr>
          <p:cNvPr id="3" name="Content Placeholder 2">
            <a:extLst>
              <a:ext uri="{FF2B5EF4-FFF2-40B4-BE49-F238E27FC236}">
                <a16:creationId xmlns:a16="http://schemas.microsoft.com/office/drawing/2014/main" id="{81AE9FD4-F41E-4D86-B664-C3B4EF570F93}"/>
              </a:ext>
            </a:extLst>
          </p:cNvPr>
          <p:cNvSpPr>
            <a:spLocks noGrp="1"/>
          </p:cNvSpPr>
          <p:nvPr>
            <p:ph sz="half" idx="1"/>
          </p:nvPr>
        </p:nvSpPr>
        <p:spPr>
          <a:xfrm>
            <a:off x="320342" y="627534"/>
            <a:ext cx="8572138" cy="4176464"/>
          </a:xfrm>
        </p:spPr>
        <p:style>
          <a:lnRef idx="1">
            <a:schemeClr val="accent1"/>
          </a:lnRef>
          <a:fillRef idx="2">
            <a:schemeClr val="accent1"/>
          </a:fillRef>
          <a:effectRef idx="1">
            <a:schemeClr val="accent1"/>
          </a:effectRef>
          <a:fontRef idx="minor">
            <a:schemeClr val="dk1"/>
          </a:fontRef>
        </p:style>
        <p:txBody>
          <a:bodyPr>
            <a:noAutofit/>
          </a:bodyPr>
          <a:lstStyle/>
          <a:p>
            <a:pPr marL="0" indent="0">
              <a:spcBef>
                <a:spcPts val="200"/>
              </a:spcBef>
              <a:buNone/>
            </a:pPr>
            <a:endParaRPr lang="en-GB" sz="1000">
              <a:latin typeface="+mn-lt"/>
            </a:endParaRPr>
          </a:p>
          <a:p>
            <a:pPr marL="0" indent="0">
              <a:spcBef>
                <a:spcPts val="200"/>
              </a:spcBef>
              <a:buNone/>
            </a:pPr>
            <a:r>
              <a:rPr lang="en-GB" sz="1000">
                <a:latin typeface="+mn-lt"/>
              </a:rPr>
              <a:t>On the next few pages are the usual slides on the ongoing Changes/Issues and updates. We would like to draw you attention to the following updates which we will discuss at the meeting.</a:t>
            </a:r>
          </a:p>
          <a:p>
            <a:pPr>
              <a:spcBef>
                <a:spcPts val="200"/>
              </a:spcBef>
              <a:buFontTx/>
              <a:buChar char="-"/>
            </a:pPr>
            <a:endParaRPr lang="en-GB" sz="1000" b="1">
              <a:latin typeface="+mn-lt"/>
            </a:endParaRPr>
          </a:p>
          <a:p>
            <a:pPr marL="0" indent="0">
              <a:spcBef>
                <a:spcPts val="200"/>
              </a:spcBef>
              <a:buNone/>
            </a:pPr>
            <a:r>
              <a:rPr lang="en-GB" sz="1000" b="1" u="sng">
                <a:solidFill>
                  <a:schemeClr val="accent1">
                    <a:lumMod val="50000"/>
                  </a:schemeClr>
                </a:solidFill>
                <a:latin typeface="+mn-lt"/>
              </a:rPr>
              <a:t>R0148</a:t>
            </a:r>
            <a:r>
              <a:rPr lang="en-GB" sz="1000" b="1">
                <a:latin typeface="+mn-lt"/>
              </a:rPr>
              <a:t> - </a:t>
            </a:r>
            <a:r>
              <a:rPr lang="en-US" sz="1000" b="1">
                <a:latin typeface="+mn-lt"/>
              </a:rPr>
              <a:t>Introduction of classification-based access model into the REC in support of Open Data </a:t>
            </a:r>
          </a:p>
          <a:p>
            <a:pPr marL="0" indent="0">
              <a:spcBef>
                <a:spcPts val="200"/>
              </a:spcBef>
              <a:buNone/>
            </a:pPr>
            <a:r>
              <a:rPr lang="en-GB" sz="1000">
                <a:latin typeface="+mn-lt"/>
              </a:rPr>
              <a:t>- Discussions ongoing around solution with RTS, RECCo and Xo. </a:t>
            </a:r>
            <a:endParaRPr lang="en-US" sz="1000">
              <a:latin typeface="+mn-lt"/>
            </a:endParaRPr>
          </a:p>
          <a:p>
            <a:pPr marL="0" indent="0">
              <a:spcBef>
                <a:spcPts val="200"/>
              </a:spcBef>
              <a:buNone/>
            </a:pPr>
            <a:endParaRPr lang="en-US" sz="1000">
              <a:latin typeface="+mn-lt"/>
            </a:endParaRPr>
          </a:p>
          <a:p>
            <a:pPr marL="0" indent="0">
              <a:spcBef>
                <a:spcPts val="200"/>
              </a:spcBef>
              <a:buNone/>
            </a:pPr>
            <a:r>
              <a:rPr lang="en-US" sz="1000" b="1">
                <a:solidFill>
                  <a:srgbClr val="B1D6E8">
                    <a:lumMod val="50000"/>
                  </a:srgbClr>
                </a:solidFill>
                <a:latin typeface="Nunito Sans"/>
                <a:hlinkClick r:id="rId2">
                  <a:extLst>
                    <a:ext uri="{A12FA001-AC4F-418D-AE19-62706E023703}">
                      <ahyp:hlinkClr xmlns:ahyp="http://schemas.microsoft.com/office/drawing/2018/hyperlinkcolor" val="tx"/>
                    </a:ext>
                  </a:extLst>
                </a:hlinkClick>
              </a:rPr>
              <a:t>I0219</a:t>
            </a:r>
            <a:r>
              <a:rPr lang="en-US" sz="1000" b="1">
                <a:solidFill>
                  <a:srgbClr val="272833"/>
                </a:solidFill>
                <a:latin typeface="Nunito Sans"/>
              </a:rPr>
              <a:t> - Stranded RMPs in Defunct Suppliers</a:t>
            </a:r>
          </a:p>
          <a:p>
            <a:pPr marL="0" indent="0">
              <a:spcBef>
                <a:spcPts val="200"/>
              </a:spcBef>
              <a:buNone/>
            </a:pPr>
            <a:r>
              <a:rPr lang="en-US" sz="1000">
                <a:solidFill>
                  <a:srgbClr val="272833"/>
                </a:solidFill>
                <a:latin typeface="Nunito Sans"/>
              </a:rPr>
              <a:t>- To allow sites that are at terminated status to move to another Shipper/Supplier in a market exit instance. Will replace Derogation 15 (which has been extended to April 2025). Change is going to be included in the scope for R0178.</a:t>
            </a:r>
          </a:p>
          <a:p>
            <a:pPr marL="0" indent="0">
              <a:spcBef>
                <a:spcPts val="200"/>
              </a:spcBef>
              <a:buNone/>
            </a:pPr>
            <a:endParaRPr lang="en-US" sz="1000">
              <a:solidFill>
                <a:srgbClr val="272833"/>
              </a:solidFill>
              <a:latin typeface="Nunito Sans"/>
            </a:endParaRPr>
          </a:p>
          <a:p>
            <a:pPr marL="0" indent="0">
              <a:spcBef>
                <a:spcPts val="200"/>
              </a:spcBef>
              <a:buNone/>
            </a:pPr>
            <a:r>
              <a:rPr lang="en-US" sz="1000" b="1">
                <a:solidFill>
                  <a:srgbClr val="B1D6E8">
                    <a:lumMod val="50000"/>
                  </a:srgbClr>
                </a:solidFill>
                <a:latin typeface="Nunito Sans"/>
                <a:hlinkClick r:id="rId3">
                  <a:extLst>
                    <a:ext uri="{A12FA001-AC4F-418D-AE19-62706E023703}">
                      <ahyp:hlinkClr xmlns:ahyp="http://schemas.microsoft.com/office/drawing/2018/hyperlinkcolor" val="tx"/>
                    </a:ext>
                  </a:extLst>
                </a:hlinkClick>
              </a:rPr>
              <a:t>R0178</a:t>
            </a:r>
            <a:r>
              <a:rPr lang="en-US" sz="1000">
                <a:solidFill>
                  <a:srgbClr val="272833"/>
                </a:solidFill>
                <a:latin typeface="Nunito Sans"/>
              </a:rPr>
              <a:t> - </a:t>
            </a:r>
            <a:r>
              <a:rPr lang="en-US" sz="1000" b="1">
                <a:solidFill>
                  <a:srgbClr val="272833"/>
                </a:solidFill>
                <a:latin typeface="Nunito Sans"/>
              </a:rPr>
              <a:t>Improvements to CSS Business Process Logic</a:t>
            </a:r>
          </a:p>
          <a:p>
            <a:pPr marL="0" indent="0">
              <a:spcBef>
                <a:spcPts val="200"/>
              </a:spcBef>
              <a:buNone/>
            </a:pPr>
            <a:r>
              <a:rPr lang="en-US" sz="1000">
                <a:solidFill>
                  <a:srgbClr val="272833"/>
                </a:solidFill>
                <a:latin typeface="Nunito Sans"/>
              </a:rPr>
              <a:t>- </a:t>
            </a:r>
            <a:r>
              <a:rPr lang="en-GB" sz="1000">
                <a:solidFill>
                  <a:srgbClr val="272833"/>
                </a:solidFill>
                <a:latin typeface="Nunito Sans"/>
              </a:rPr>
              <a:t>RTS are currently developing the solution (now inc. I0219) and intend on bringing the proposed solution back to Technical Change Workshop (TCW) in Feb 25, following that a DIA will be completed with CSS</a:t>
            </a:r>
          </a:p>
          <a:p>
            <a:pPr marL="0" indent="0">
              <a:spcBef>
                <a:spcPts val="200"/>
              </a:spcBef>
              <a:buNone/>
            </a:pPr>
            <a:endParaRPr lang="en-US" sz="1000">
              <a:solidFill>
                <a:srgbClr val="272833"/>
              </a:solidFill>
              <a:latin typeface="Nunito Sans"/>
            </a:endParaRPr>
          </a:p>
          <a:p>
            <a:pPr marL="0" indent="0">
              <a:spcBef>
                <a:spcPts val="200"/>
              </a:spcBef>
              <a:buNone/>
            </a:pPr>
            <a:r>
              <a:rPr lang="en-GB" sz="1000" b="1">
                <a:solidFill>
                  <a:srgbClr val="B1D6E8">
                    <a:lumMod val="50000"/>
                  </a:srgbClr>
                </a:solidFill>
                <a:latin typeface="Nunito Sans"/>
                <a:hlinkClick r:id="rId4">
                  <a:extLst>
                    <a:ext uri="{A12FA001-AC4F-418D-AE19-62706E023703}">
                      <ahyp:hlinkClr xmlns:ahyp="http://schemas.microsoft.com/office/drawing/2018/hyperlinkcolor" val="tx"/>
                    </a:ext>
                  </a:extLst>
                </a:hlinkClick>
              </a:rPr>
              <a:t>I0200</a:t>
            </a:r>
            <a:r>
              <a:rPr lang="en-GB" sz="1000" b="1">
                <a:solidFill>
                  <a:srgbClr val="B1D6E8">
                    <a:lumMod val="50000"/>
                  </a:srgbClr>
                </a:solidFill>
                <a:latin typeface="Nunito Sans"/>
              </a:rPr>
              <a:t> </a:t>
            </a:r>
            <a:r>
              <a:rPr lang="en-GB" sz="1000"/>
              <a:t>- </a:t>
            </a:r>
            <a:r>
              <a:rPr lang="en-US" sz="1000" b="1">
                <a:solidFill>
                  <a:srgbClr val="272833"/>
                </a:solidFill>
                <a:latin typeface="Nunito Sans"/>
              </a:rPr>
              <a:t>Improving address management targets </a:t>
            </a:r>
          </a:p>
          <a:p>
            <a:pPr marL="0" indent="0">
              <a:spcBef>
                <a:spcPts val="200"/>
              </a:spcBef>
              <a:spcAft>
                <a:spcPts val="750"/>
              </a:spcAft>
              <a:buNone/>
            </a:pPr>
            <a:r>
              <a:rPr lang="en-US" sz="1000">
                <a:solidFill>
                  <a:srgbClr val="272833"/>
                </a:solidFill>
                <a:latin typeface="Nunito Sans"/>
              </a:rPr>
              <a:t>- Xo responded to RFI on 10/01. DNO targeted IA ongoing for </a:t>
            </a:r>
            <a:r>
              <a:rPr lang="en-GB" sz="1000">
                <a:solidFill>
                  <a:srgbClr val="272833"/>
                </a:solidFill>
                <a:latin typeface="Nunito Sans"/>
                <a:hlinkClick r:id="rId5"/>
              </a:rPr>
              <a:t>Solution Analysis Submissions</a:t>
            </a:r>
            <a:r>
              <a:rPr lang="en-GB" sz="1000">
                <a:solidFill>
                  <a:srgbClr val="272833"/>
                </a:solidFill>
                <a:latin typeface="Nunito Sans"/>
              </a:rPr>
              <a:t>. Response due 28/02.</a:t>
            </a:r>
            <a:endParaRPr lang="en-US" sz="1000">
              <a:latin typeface="+mn-lt"/>
            </a:endParaRPr>
          </a:p>
          <a:p>
            <a:pPr marL="0" indent="0">
              <a:spcBef>
                <a:spcPts val="200"/>
              </a:spcBef>
              <a:buNone/>
            </a:pPr>
            <a:r>
              <a:rPr lang="en-US" sz="1000">
                <a:latin typeface="+mn-lt"/>
              </a:rPr>
              <a:t>The following issues are due to be raised the upcoming Change Issues Group, and we will be available to </a:t>
            </a:r>
            <a:r>
              <a:rPr lang="en-GB" sz="1000">
                <a:latin typeface="+mn-lt"/>
              </a:rPr>
              <a:t>support the Code Manager in providing understanding of any existing gas processes, support their assessment of the issue. They are currently in the very early assessment stages.</a:t>
            </a:r>
          </a:p>
          <a:p>
            <a:pPr marL="0" indent="0">
              <a:spcBef>
                <a:spcPts val="200"/>
              </a:spcBef>
              <a:buNone/>
            </a:pPr>
            <a:endParaRPr lang="en-US" sz="1000">
              <a:latin typeface="+mn-lt"/>
              <a:hlinkClick r:id="rId6">
                <a:extLst>
                  <a:ext uri="{A12FA001-AC4F-418D-AE19-62706E023703}">
                    <ahyp:hlinkClr xmlns:ahyp="http://schemas.microsoft.com/office/drawing/2018/hyperlinkcolor" val="tx"/>
                  </a:ext>
                </a:extLst>
              </a:hlinkClick>
            </a:endParaRPr>
          </a:p>
          <a:p>
            <a:pPr marL="0" indent="0">
              <a:spcBef>
                <a:spcPts val="200"/>
              </a:spcBef>
              <a:buNone/>
            </a:pPr>
            <a:r>
              <a:rPr lang="en-GB" sz="1000" b="1">
                <a:solidFill>
                  <a:srgbClr val="B1D6E8">
                    <a:lumMod val="50000"/>
                  </a:srgbClr>
                </a:solidFill>
                <a:latin typeface="Nunito Sans"/>
                <a:hlinkClick r:id="rId7">
                  <a:extLst>
                    <a:ext uri="{A12FA001-AC4F-418D-AE19-62706E023703}">
                      <ahyp:hlinkClr xmlns:ahyp="http://schemas.microsoft.com/office/drawing/2018/hyperlinkcolor" val="tx"/>
                    </a:ext>
                  </a:extLst>
                </a:hlinkClick>
              </a:rPr>
              <a:t>I0196</a:t>
            </a:r>
            <a:r>
              <a:rPr lang="en-GB" sz="1100" b="1">
                <a:solidFill>
                  <a:srgbClr val="272833"/>
                </a:solidFill>
                <a:latin typeface="Nunito Sans"/>
              </a:rPr>
              <a:t> - </a:t>
            </a:r>
            <a:r>
              <a:rPr lang="en-US" sz="1000" b="1">
                <a:solidFill>
                  <a:srgbClr val="272833"/>
                </a:solidFill>
                <a:latin typeface="Nunito Sans"/>
              </a:rPr>
              <a:t>Requiring the Supplier/Shipper to validate and enrich the data from the MEM prior to updating this in CDSP</a:t>
            </a:r>
            <a:endParaRPr lang="en-US" sz="1000" b="1">
              <a:solidFill>
                <a:srgbClr val="272833"/>
              </a:solidFill>
              <a:latin typeface="Nunito Sans"/>
              <a:hlinkClick r:id="rId6">
                <a:extLst>
                  <a:ext uri="{A12FA001-AC4F-418D-AE19-62706E023703}">
                    <ahyp:hlinkClr xmlns:ahyp="http://schemas.microsoft.com/office/drawing/2018/hyperlinkcolor" val="tx"/>
                  </a:ext>
                </a:extLst>
              </a:hlinkClick>
            </a:endParaRPr>
          </a:p>
          <a:p>
            <a:pPr marL="0" indent="0">
              <a:spcBef>
                <a:spcPts val="200"/>
              </a:spcBef>
              <a:buNone/>
            </a:pPr>
            <a:r>
              <a:rPr kumimoji="0" lang="en-GB" sz="1000" b="1" i="0" u="none" strike="noStrike" kern="1200" cap="none" spc="0" normalizeH="0" baseline="0" noProof="0">
                <a:ln>
                  <a:noFill/>
                </a:ln>
                <a:solidFill>
                  <a:srgbClr val="B1D6E8">
                    <a:lumMod val="50000"/>
                  </a:srgbClr>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I0198</a:t>
            </a:r>
            <a:r>
              <a:rPr kumimoji="0" lang="en-GB" sz="100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1000" b="1" i="0" u="none" strike="noStrike" kern="1200" cap="none" spc="0" normalizeH="0" baseline="0" noProof="0">
                <a:ln>
                  <a:noFill/>
                </a:ln>
                <a:solidFill>
                  <a:srgbClr val="272833"/>
                </a:solidFill>
                <a:effectLst/>
                <a:uLnTx/>
                <a:uFillTx/>
                <a:latin typeface="Nunito Sans"/>
                <a:ea typeface="+mn-ea"/>
                <a:cs typeface="+mn-cs"/>
              </a:rPr>
              <a:t>-</a:t>
            </a:r>
            <a:r>
              <a:rPr lang="en-GB" sz="800" b="1" i="0">
                <a:effectLst/>
                <a:latin typeface="Roboto-regular"/>
              </a:rPr>
              <a:t> </a:t>
            </a:r>
            <a:r>
              <a:rPr lang="en-GB" sz="1000" b="1">
                <a:solidFill>
                  <a:srgbClr val="272833"/>
                </a:solidFill>
                <a:latin typeface="Nunito Sans"/>
              </a:rPr>
              <a:t>Metering Asset Manager (MAM) Communication Method Register (previously, </a:t>
            </a:r>
            <a:r>
              <a:rPr kumimoji="0" lang="en-GB" sz="1000" b="1" i="0" u="none" strike="noStrike" kern="1200" cap="none" spc="0" normalizeH="0" baseline="0" noProof="0">
                <a:ln>
                  <a:noFill/>
                </a:ln>
                <a:solidFill>
                  <a:srgbClr val="272833"/>
                </a:solidFill>
                <a:effectLst/>
                <a:uLnTx/>
                <a:uFillTx/>
                <a:latin typeface="Nunito Sans"/>
                <a:ea typeface="+mn-ea"/>
                <a:cs typeface="+mn-cs"/>
              </a:rPr>
              <a:t>Gas MEMs move towards a single interface for key market messages)</a:t>
            </a:r>
          </a:p>
        </p:txBody>
      </p:sp>
    </p:spTree>
    <p:extLst>
      <p:ext uri="{BB962C8B-B14F-4D97-AF65-F5344CB8AC3E}">
        <p14:creationId xmlns:p14="http://schemas.microsoft.com/office/powerpoint/2010/main" val="3604627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069976" y="2085975"/>
            <a:ext cx="5004048" cy="971550"/>
          </a:xfrm>
        </p:spPr>
        <p:txBody>
          <a:bodyPr>
            <a:normAutofit/>
          </a:bodyPr>
          <a:lstStyle/>
          <a:p>
            <a:r>
              <a:rPr lang="en-GB">
                <a:latin typeface="Nunito Sans" pitchFamily="2" charset="0"/>
              </a:rPr>
              <a:t>9</a:t>
            </a:r>
            <a:r>
              <a:rPr lang="en-GB">
                <a:solidFill>
                  <a:srgbClr val="3E5AA8"/>
                </a:solidFill>
                <a:latin typeface="Nunito Sans" pitchFamily="2" charset="0"/>
              </a:rPr>
              <a:t>. Portfolio Delivery</a:t>
            </a:r>
          </a:p>
        </p:txBody>
      </p:sp>
    </p:spTree>
    <p:extLst>
      <p:ext uri="{BB962C8B-B14F-4D97-AF65-F5344CB8AC3E}">
        <p14:creationId xmlns:p14="http://schemas.microsoft.com/office/powerpoint/2010/main" val="729255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6"/>
            <a:ext cx="8229600" cy="637580"/>
          </a:xfrm>
        </p:spPr>
        <p:txBody>
          <a:bodyPr>
            <a:normAutofit/>
          </a:bodyPr>
          <a:lstStyle/>
          <a:p>
            <a:r>
              <a:rPr lang="en-GB">
                <a:latin typeface="Nunito Sans" pitchFamily="2" charset="0"/>
              </a:rPr>
              <a:t>9. Portfolio Delivery Overview POAP </a:t>
            </a:r>
          </a:p>
        </p:txBody>
      </p:sp>
      <p:sp>
        <p:nvSpPr>
          <p:cNvPr id="3" name="Content Placeholder 2"/>
          <p:cNvSpPr>
            <a:spLocks noGrp="1"/>
          </p:cNvSpPr>
          <p:nvPr>
            <p:ph idx="1"/>
          </p:nvPr>
        </p:nvSpPr>
        <p:spPr>
          <a:xfrm>
            <a:off x="467544" y="1491630"/>
            <a:ext cx="8229600" cy="504056"/>
          </a:xfrm>
        </p:spPr>
        <p:txBody>
          <a:bodyPr vert="horz" lIns="91440" tIns="45720" rIns="91440" bIns="45720" rtlCol="0" anchor="t">
            <a:normAutofit/>
          </a:bodyPr>
          <a:lstStyle/>
          <a:p>
            <a:r>
              <a:rPr lang="en-GB" sz="2000">
                <a:latin typeface="Nunito Sans" pitchFamily="2" charset="0"/>
                <a:cs typeface="Arial"/>
              </a:rPr>
              <a:t>The POAP is available</a:t>
            </a:r>
            <a:r>
              <a:rPr lang="en-GB" sz="2000">
                <a:solidFill>
                  <a:srgbClr val="FF0000"/>
                </a:solidFill>
                <a:latin typeface="Nunito Sans" pitchFamily="2" charset="0"/>
                <a:cs typeface="Arial"/>
              </a:rPr>
              <a:t> </a:t>
            </a:r>
            <a:r>
              <a:rPr lang="en-GB" sz="2000">
                <a:solidFill>
                  <a:srgbClr val="0000FF"/>
                </a:solidFill>
                <a:latin typeface="Nunito Sans" pitchFamily="2" charset="0"/>
                <a:cs typeface="Arial"/>
                <a:hlinkClick r:id="rId2"/>
              </a:rPr>
              <a:t>here.</a:t>
            </a:r>
            <a:endParaRPr lang="en-GB" sz="2000">
              <a:solidFill>
                <a:srgbClr val="0000FF"/>
              </a:solidFill>
              <a:latin typeface="Nunito Sans" pitchFamily="2" charset="0"/>
              <a:cs typeface="Arial"/>
              <a:hlinkClick r:id="rId3"/>
            </a:endParaRPr>
          </a:p>
        </p:txBody>
      </p:sp>
    </p:spTree>
    <p:extLst>
      <p:ext uri="{BB962C8B-B14F-4D97-AF65-F5344CB8AC3E}">
        <p14:creationId xmlns:p14="http://schemas.microsoft.com/office/powerpoint/2010/main" val="181216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37580"/>
          </a:xfrm>
        </p:spPr>
        <p:txBody>
          <a:bodyPr>
            <a:normAutofit fontScale="90000"/>
          </a:bodyPr>
          <a:lstStyle/>
          <a:p>
            <a:br>
              <a:rPr lang="en-GB"/>
            </a:br>
            <a:r>
              <a:rPr lang="en-GB" sz="3100">
                <a:latin typeface="Nunito Sans" pitchFamily="2" charset="0"/>
              </a:rPr>
              <a:t>2a. Change Proposal – For Initial Overview of the Change</a:t>
            </a:r>
            <a:endParaRPr lang="en-GB">
              <a:latin typeface="Nunito Sans" pitchFamily="2" charset="0"/>
            </a:endParaRPr>
          </a:p>
        </p:txBody>
      </p:sp>
      <p:sp>
        <p:nvSpPr>
          <p:cNvPr id="3" name="Content Placeholder 2">
            <a:extLst>
              <a:ext uri="{FF2B5EF4-FFF2-40B4-BE49-F238E27FC236}">
                <a16:creationId xmlns:a16="http://schemas.microsoft.com/office/drawing/2014/main" id="{B66CA091-3C23-442D-B398-37744016E0CF}"/>
              </a:ext>
            </a:extLst>
          </p:cNvPr>
          <p:cNvSpPr>
            <a:spLocks noGrp="1"/>
          </p:cNvSpPr>
          <p:nvPr>
            <p:ph idx="1"/>
          </p:nvPr>
        </p:nvSpPr>
        <p:spPr>
          <a:xfrm>
            <a:off x="395536" y="1347613"/>
            <a:ext cx="8229600" cy="3468935"/>
          </a:xfrm>
        </p:spPr>
        <p:txBody>
          <a:bodyPr vert="horz" lIns="91440" tIns="45720" rIns="91440" bIns="45720" rtlCol="0" anchor="t">
            <a:normAutofit/>
          </a:bodyPr>
          <a:lstStyle/>
          <a:p>
            <a:r>
              <a:rPr lang="en-US" sz="1600" dirty="0">
                <a:solidFill>
                  <a:srgbClr val="000000"/>
                </a:solidFill>
                <a:effectLst/>
                <a:latin typeface="+mn-lt"/>
                <a:ea typeface="Arial" panose="020B0604020202020204" pitchFamily="34" charset="0"/>
                <a:cs typeface="Times New Roman" panose="02020603050405020304" pitchFamily="18" charset="0"/>
              </a:rPr>
              <a:t>2a.i. </a:t>
            </a:r>
            <a:r>
              <a:rPr lang="en-GB" sz="1600" dirty="0">
                <a:effectLst/>
                <a:latin typeface="+mn-lt"/>
              </a:rPr>
              <a:t>XRN 5885 Cease Provision of SC9 Files to Distribution Networks (DNs)</a:t>
            </a:r>
          </a:p>
          <a:p>
            <a:endParaRPr lang="en-GB" sz="1600" dirty="0">
              <a:effectLst/>
              <a:latin typeface="+mn-lt"/>
            </a:endParaRPr>
          </a:p>
          <a:p>
            <a:r>
              <a:rPr lang="en-US" sz="1600" dirty="0">
                <a:solidFill>
                  <a:srgbClr val="000000"/>
                </a:solidFill>
                <a:effectLst/>
                <a:latin typeface="+mn-lt"/>
                <a:ea typeface="Arial" panose="020B0604020202020204" pitchFamily="34" charset="0"/>
                <a:cs typeface="Times New Roman"/>
              </a:rPr>
              <a:t>2a.ii. </a:t>
            </a:r>
            <a:r>
              <a:rPr lang="en-GB" sz="1600" dirty="0">
                <a:effectLst/>
                <a:latin typeface="+mn-lt"/>
                <a:cs typeface="Arial"/>
              </a:rPr>
              <a:t>XRN 5888 Minor Release Drop 14 - Parent XRN request</a:t>
            </a:r>
            <a:endParaRPr lang="en-GB" sz="1600" dirty="0">
              <a:effectLst/>
              <a:latin typeface="+mn-lt"/>
            </a:endParaRPr>
          </a:p>
          <a:p>
            <a:endParaRPr lang="en-GB" sz="1600" dirty="0">
              <a:effectLst/>
              <a:latin typeface="+mn-lt"/>
            </a:endParaRPr>
          </a:p>
          <a:p>
            <a:r>
              <a:rPr lang="en-GB" sz="1600" dirty="0">
                <a:effectLst/>
                <a:latin typeface="+mn-lt"/>
              </a:rPr>
              <a:t>2a.iii. XRN 5887 DDP release 6</a:t>
            </a:r>
          </a:p>
          <a:p>
            <a:pPr marL="0" indent="0">
              <a:buNone/>
            </a:pPr>
            <a:endParaRPr lang="en-GB" sz="1800" dirty="0">
              <a:effectLst/>
              <a:latin typeface="+mn-lt"/>
            </a:endParaRPr>
          </a:p>
          <a:p>
            <a:pPr marL="0" indent="0">
              <a:buNone/>
            </a:pPr>
            <a:endParaRPr lang="en-US" sz="1800" dirty="0">
              <a:solidFill>
                <a:srgbClr val="000000"/>
              </a:solidFill>
              <a:effectLst/>
              <a:latin typeface="Nunito Sans" pitchFamily="2" charset="0"/>
              <a:ea typeface="Arial" panose="020B0604020202020204" pitchFamily="34" charset="0"/>
              <a:cs typeface="Times New Roman" panose="02020603050405020304" pitchFamily="18" charset="0"/>
            </a:endParaRPr>
          </a:p>
          <a:p>
            <a:endParaRPr lang="en-US" sz="1800" dirty="0">
              <a:latin typeface="Nunito Sans" pitchFamily="2" charset="0"/>
              <a:cs typeface="Arial"/>
            </a:endParaRPr>
          </a:p>
        </p:txBody>
      </p:sp>
    </p:spTree>
    <p:extLst>
      <p:ext uri="{BB962C8B-B14F-4D97-AF65-F5344CB8AC3E}">
        <p14:creationId xmlns:p14="http://schemas.microsoft.com/office/powerpoint/2010/main" val="351898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992361A3-B29A-CC94-79FE-50871E1B98CD}"/>
              </a:ext>
            </a:extLst>
          </p:cNvPr>
          <p:cNvGraphicFramePr>
            <a:graphicFrameLocks noGrp="1"/>
          </p:cNvGraphicFramePr>
          <p:nvPr>
            <p:ph idx="1"/>
          </p:nvPr>
        </p:nvGraphicFramePr>
        <p:xfrm>
          <a:off x="168030" y="753578"/>
          <a:ext cx="5858128" cy="1818172"/>
        </p:xfrm>
        <a:graphic>
          <a:graphicData uri="http://schemas.openxmlformats.org/drawingml/2006/table">
            <a:tbl>
              <a:tblPr firstRow="1" bandRow="1">
                <a:tableStyleId>{E8B1032C-EA38-4F05-BA0D-38AFFFC7BED3}</a:tableStyleId>
              </a:tblPr>
              <a:tblGrid>
                <a:gridCol w="3141640">
                  <a:extLst>
                    <a:ext uri="{9D8B030D-6E8A-4147-A177-3AD203B41FA5}">
                      <a16:colId xmlns:a16="http://schemas.microsoft.com/office/drawing/2014/main" val="460105067"/>
                    </a:ext>
                  </a:extLst>
                </a:gridCol>
                <a:gridCol w="2716488">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X</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This vote is to approve the change into development </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35496" y="154050"/>
            <a:ext cx="9073008" cy="558092"/>
          </a:xfrm>
        </p:spPr>
        <p:txBody>
          <a:bodyPr>
            <a:normAutofit fontScale="90000"/>
          </a:bodyPr>
          <a:lstStyle/>
          <a:p>
            <a:r>
              <a:rPr lang="en-US" sz="2200">
                <a:cs typeface="Arial"/>
              </a:rPr>
              <a:t>XRN5885 Cease Provision of SC9 Files to Distribution Networks (DNs) </a:t>
            </a:r>
          </a:p>
        </p:txBody>
      </p:sp>
      <p:graphicFrame>
        <p:nvGraphicFramePr>
          <p:cNvPr id="4" name="Table 3">
            <a:extLst>
              <a:ext uri="{FF2B5EF4-FFF2-40B4-BE49-F238E27FC236}">
                <a16:creationId xmlns:a16="http://schemas.microsoft.com/office/drawing/2014/main" id="{0F42AD10-A34F-4CCB-D99F-A96354C819E4}"/>
              </a:ext>
            </a:extLst>
          </p:cNvPr>
          <p:cNvGraphicFramePr>
            <a:graphicFrameLocks noGrp="1"/>
          </p:cNvGraphicFramePr>
          <p:nvPr/>
        </p:nvGraphicFramePr>
        <p:xfrm>
          <a:off x="161229" y="2643759"/>
          <a:ext cx="8821542" cy="1368152"/>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55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a:t>
                      </a:r>
                      <a:r>
                        <a:rPr lang="en-GB" sz="1100" b="1" kern="1200" baseline="0">
                          <a:solidFill>
                            <a:schemeClr val="bg1"/>
                          </a:solidFill>
                          <a:latin typeface="+mn-lt"/>
                          <a:ea typeface="+mn-ea"/>
                          <a:cs typeface="+mn-cs"/>
                        </a:rPr>
                        <a:t> Description</a:t>
                      </a:r>
                      <a:endParaRPr lang="en-GB" sz="1100" b="1" u="sng" kern="120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1113098">
                <a:tc>
                  <a:txBody>
                    <a:bodyPr/>
                    <a:lstStyle/>
                    <a:p>
                      <a:r>
                        <a:rPr lang="en-US" sz="1200" b="0" kern="1200">
                          <a:solidFill>
                            <a:srgbClr val="000000"/>
                          </a:solidFill>
                          <a:latin typeface="+mn-lt"/>
                          <a:ea typeface="+mn-ea"/>
                          <a:cs typeface="+mn-cs"/>
                        </a:rPr>
                        <a:t>The delivery of the FWACV Service (Phase 1) in September 2022 included the provision of daily LDZ Billing CV information (SC9 files) to Shippers, DNs and National Gas.</a:t>
                      </a:r>
                    </a:p>
                    <a:p>
                      <a:endParaRPr lang="en-US" sz="1200" b="0" kern="1200">
                        <a:solidFill>
                          <a:srgbClr val="000000"/>
                        </a:solidFill>
                        <a:latin typeface="+mn-lt"/>
                        <a:ea typeface="+mn-ea"/>
                        <a:cs typeface="+mn-cs"/>
                      </a:endParaRPr>
                    </a:p>
                    <a:p>
                      <a:r>
                        <a:rPr lang="en-US" sz="1200" b="0" kern="1200">
                          <a:solidFill>
                            <a:srgbClr val="000000"/>
                          </a:solidFill>
                          <a:latin typeface="+mn-lt"/>
                          <a:ea typeface="+mn-ea"/>
                          <a:cs typeface="+mn-cs"/>
                        </a:rPr>
                        <a:t>The DNs have concluded that they no longer wish to receive SC9 files from Xoserve. The SC9 information is readily available to DNs from the National Gas data portal (ex MIPI) should it be required. </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75CB8B0-64D9-731D-2D61-8E46226E83C4}"/>
              </a:ext>
            </a:extLst>
          </p:cNvPr>
          <p:cNvGraphicFramePr>
            <a:graphicFrameLocks noGrp="1"/>
          </p:cNvGraphicFramePr>
          <p:nvPr/>
        </p:nvGraphicFramePr>
        <p:xfrm>
          <a:off x="161229" y="4085445"/>
          <a:ext cx="8821542" cy="742105"/>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3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a:solidFill>
                            <a:srgbClr val="000000"/>
                          </a:solidFill>
                          <a:latin typeface="+mn-lt"/>
                          <a:ea typeface="+mn-ea"/>
                          <a:cs typeface="+mn-cs"/>
                        </a:rPr>
                        <a:t>Service Area 17: Distribution Network wholly funded activities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31868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N/A</a:t>
                      </a:r>
                      <a:endParaRPr lang="en-GB" sz="1200" b="1" kern="1200">
                        <a:solidFill>
                          <a:srgbClr val="000000"/>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A42150A8-2999-1C5F-B1D5-8456AC554378}"/>
              </a:ext>
            </a:extLst>
          </p:cNvPr>
          <p:cNvGraphicFramePr>
            <a:graphicFrameLocks noGrp="1"/>
          </p:cNvGraphicFramePr>
          <p:nvPr/>
        </p:nvGraphicFramePr>
        <p:xfrm>
          <a:off x="6150765" y="753578"/>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Type</a:t>
                      </a:r>
                    </a:p>
                  </a:txBody>
                  <a:tcPr marT="0" marB="0" anchor="ctr">
                    <a:solidFill>
                      <a:srgbClr val="56CF9E"/>
                    </a:solidFill>
                  </a:tcPr>
                </a:tc>
                <a:tc>
                  <a:txBody>
                    <a:bodyPr/>
                    <a:lstStyle/>
                    <a:p>
                      <a:r>
                        <a:rPr lang="en-US" sz="1200" b="0" kern="1200">
                          <a:solidFill>
                            <a:srgbClr val="000000"/>
                          </a:solidFill>
                          <a:latin typeface="+mn-lt"/>
                          <a:ea typeface="+mn-ea"/>
                          <a:cs typeface="+mn-cs"/>
                        </a:rPr>
                        <a:t>Non Regulatory</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Priority</a:t>
                      </a:r>
                    </a:p>
                  </a:txBody>
                  <a:tcPr marT="0" marB="0" anchor="ctr">
                    <a:solidFill>
                      <a:srgbClr val="56CF9E"/>
                    </a:solidFill>
                  </a:tcPr>
                </a:tc>
                <a:tc>
                  <a:txBody>
                    <a:bodyPr/>
                    <a:lstStyle/>
                    <a:p>
                      <a:r>
                        <a:rPr lang="en-US" sz="1200" b="0" kern="1200">
                          <a:solidFill>
                            <a:srgbClr val="000000"/>
                          </a:solidFill>
                          <a:latin typeface="+mn-lt"/>
                          <a:ea typeface="+mn-ea"/>
                          <a:cs typeface="+mn-cs"/>
                        </a:rPr>
                        <a:t>Low</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Proposer</a:t>
                      </a:r>
                    </a:p>
                  </a:txBody>
                  <a:tcPr marT="0" marB="0" anchor="ctr">
                    <a:solidFill>
                      <a:srgbClr val="56CF9E"/>
                    </a:solidFill>
                  </a:tcPr>
                </a:tc>
                <a:tc>
                  <a:txBody>
                    <a:bodyPr/>
                    <a:lstStyle/>
                    <a:p>
                      <a:r>
                        <a:rPr lang="en-US" sz="1200" b="0" kern="1200">
                          <a:solidFill>
                            <a:srgbClr val="000000"/>
                          </a:solidFill>
                          <a:latin typeface="+mn-lt"/>
                          <a:ea typeface="+mn-ea"/>
                          <a:cs typeface="+mn-cs"/>
                        </a:rPr>
                        <a:t>Cadent</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Proposal</a:t>
                      </a:r>
                    </a:p>
                  </a:txBody>
                  <a:tcPr marT="0" marB="0" anchor="ctr">
                    <a:solidFill>
                      <a:srgbClr val="56CF9E"/>
                    </a:solidFill>
                  </a:tcPr>
                </a:tc>
                <a:tc>
                  <a:txBody>
                    <a:bodyPr/>
                    <a:lstStyle/>
                    <a:p>
                      <a:r>
                        <a:rPr lang="en-GB" sz="1200">
                          <a:solidFill>
                            <a:srgbClr val="000000"/>
                          </a:solidFill>
                          <a:hlinkClick r:id="rId2"/>
                        </a:rPr>
                        <a:t>Link to CP</a:t>
                      </a:r>
                      <a:endParaRPr lang="en-GB" sz="1200">
                        <a:solidFill>
                          <a:srgbClr val="000000"/>
                        </a:solidFill>
                      </a:endParaRP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148827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C4DD-6A2A-3A16-1BDF-D63D3C994CAF}"/>
              </a:ext>
            </a:extLst>
          </p:cNvPr>
          <p:cNvSpPr>
            <a:spLocks noGrp="1"/>
          </p:cNvSpPr>
          <p:nvPr>
            <p:ph type="title"/>
          </p:nvPr>
        </p:nvSpPr>
        <p:spPr>
          <a:xfrm>
            <a:off x="457200" y="267494"/>
            <a:ext cx="8229600" cy="637580"/>
          </a:xfrm>
        </p:spPr>
        <p:txBody>
          <a:bodyPr>
            <a:normAutofit/>
          </a:bodyPr>
          <a:lstStyle/>
          <a:p>
            <a:r>
              <a:rPr lang="en-GB"/>
              <a:t>Proposed scope for information</a:t>
            </a:r>
          </a:p>
        </p:txBody>
      </p:sp>
      <p:graphicFrame>
        <p:nvGraphicFramePr>
          <p:cNvPr id="10" name="Table 9">
            <a:extLst>
              <a:ext uri="{FF2B5EF4-FFF2-40B4-BE49-F238E27FC236}">
                <a16:creationId xmlns:a16="http://schemas.microsoft.com/office/drawing/2014/main" id="{9E7D093B-AB0E-8233-74B2-7C87EC540FCE}"/>
              </a:ext>
            </a:extLst>
          </p:cNvPr>
          <p:cNvGraphicFramePr>
            <a:graphicFrameLocks noGrp="1"/>
          </p:cNvGraphicFramePr>
          <p:nvPr/>
        </p:nvGraphicFramePr>
        <p:xfrm>
          <a:off x="393556" y="1556746"/>
          <a:ext cx="8381338" cy="1387888"/>
        </p:xfrm>
        <a:graphic>
          <a:graphicData uri="http://schemas.openxmlformats.org/drawingml/2006/table">
            <a:tbl>
              <a:tblPr firstRow="1" bandRow="1">
                <a:tableStyleId>{5C22544A-7EE6-4342-B048-85BDC9FD1C3A}</a:tableStyleId>
              </a:tblPr>
              <a:tblGrid>
                <a:gridCol w="570031">
                  <a:extLst>
                    <a:ext uri="{9D8B030D-6E8A-4147-A177-3AD203B41FA5}">
                      <a16:colId xmlns:a16="http://schemas.microsoft.com/office/drawing/2014/main" val="2849965895"/>
                    </a:ext>
                  </a:extLst>
                </a:gridCol>
                <a:gridCol w="4461207">
                  <a:extLst>
                    <a:ext uri="{9D8B030D-6E8A-4147-A177-3AD203B41FA5}">
                      <a16:colId xmlns:a16="http://schemas.microsoft.com/office/drawing/2014/main" val="2214270950"/>
                    </a:ext>
                  </a:extLst>
                </a:gridCol>
                <a:gridCol w="856923">
                  <a:extLst>
                    <a:ext uri="{9D8B030D-6E8A-4147-A177-3AD203B41FA5}">
                      <a16:colId xmlns:a16="http://schemas.microsoft.com/office/drawing/2014/main" val="2517839467"/>
                    </a:ext>
                  </a:extLst>
                </a:gridCol>
                <a:gridCol w="1006108">
                  <a:extLst>
                    <a:ext uri="{9D8B030D-6E8A-4147-A177-3AD203B41FA5}">
                      <a16:colId xmlns:a16="http://schemas.microsoft.com/office/drawing/2014/main" val="3889359184"/>
                    </a:ext>
                  </a:extLst>
                </a:gridCol>
                <a:gridCol w="1487069">
                  <a:extLst>
                    <a:ext uri="{9D8B030D-6E8A-4147-A177-3AD203B41FA5}">
                      <a16:colId xmlns:a16="http://schemas.microsoft.com/office/drawing/2014/main" val="2947120504"/>
                    </a:ext>
                  </a:extLst>
                </a:gridCol>
              </a:tblGrid>
              <a:tr h="302067">
                <a:tc>
                  <a:txBody>
                    <a:bodyPr/>
                    <a:lstStyle/>
                    <a:p>
                      <a:pPr algn="ctr">
                        <a:spcAft>
                          <a:spcPts val="0"/>
                        </a:spcAft>
                      </a:pPr>
                      <a:r>
                        <a:rPr lang="en-GB" sz="1200"/>
                        <a:t>XRN</a:t>
                      </a:r>
                    </a:p>
                  </a:txBody>
                  <a:tcPr marL="72000" marR="72000" marT="36000" marB="36000" anchor="ctr">
                    <a:lnB w="12700" cap="flat" cmpd="sng" algn="ctr">
                      <a:solidFill>
                        <a:schemeClr val="bg1"/>
                      </a:solidFill>
                      <a:prstDash val="solid"/>
                      <a:round/>
                      <a:headEnd type="none" w="med" len="med"/>
                      <a:tailEnd type="none" w="med" len="med"/>
                    </a:lnB>
                    <a:solidFill>
                      <a:schemeClr val="tx2"/>
                    </a:solidFill>
                  </a:tcPr>
                </a:tc>
                <a:tc>
                  <a:txBody>
                    <a:bodyPr/>
                    <a:lstStyle/>
                    <a:p>
                      <a:pPr>
                        <a:spcAft>
                          <a:spcPts val="0"/>
                        </a:spcAft>
                      </a:pPr>
                      <a:r>
                        <a:rPr lang="en-GB" sz="1200"/>
                        <a:t>Title</a:t>
                      </a:r>
                    </a:p>
                  </a:txBody>
                  <a:tcPr marL="72000" marR="72000" marT="36000" marB="36000" anchor="ctr">
                    <a:lnB w="12700" cap="flat" cmpd="sng" algn="ctr">
                      <a:solidFill>
                        <a:schemeClr val="bg1"/>
                      </a:solidFill>
                      <a:prstDash val="solid"/>
                      <a:round/>
                      <a:headEnd type="none" w="med" len="med"/>
                      <a:tailEnd type="none" w="med" len="med"/>
                    </a:lnB>
                    <a:solidFill>
                      <a:schemeClr val="tx2"/>
                    </a:solidFill>
                  </a:tcPr>
                </a:tc>
                <a:tc>
                  <a:txBody>
                    <a:bodyPr/>
                    <a:lstStyle/>
                    <a:p>
                      <a:pPr algn="ctr">
                        <a:spcAft>
                          <a:spcPts val="0"/>
                        </a:spcAft>
                      </a:pPr>
                      <a:r>
                        <a:rPr lang="en-GB" sz="1200"/>
                        <a:t>Proposer</a:t>
                      </a:r>
                    </a:p>
                  </a:txBody>
                  <a:tcPr marL="72000" marR="72000" marT="36000" marB="36000" anchor="ctr">
                    <a:lnB w="12700" cap="flat" cmpd="sng" algn="ctr">
                      <a:solidFill>
                        <a:schemeClr val="bg1"/>
                      </a:solidFill>
                      <a:prstDash val="solid"/>
                      <a:round/>
                      <a:headEnd type="none" w="med" len="med"/>
                      <a:tailEnd type="none" w="med" len="med"/>
                    </a:lnB>
                    <a:solidFill>
                      <a:schemeClr val="tx2"/>
                    </a:solidFill>
                  </a:tcPr>
                </a:tc>
                <a:tc>
                  <a:txBody>
                    <a:bodyPr/>
                    <a:lstStyle/>
                    <a:p>
                      <a:pPr algn="ctr">
                        <a:spcAft>
                          <a:spcPts val="0"/>
                        </a:spcAft>
                      </a:pPr>
                      <a:r>
                        <a:rPr lang="en-GB" sz="1200"/>
                        <a:t>Benefitting</a:t>
                      </a:r>
                    </a:p>
                  </a:txBody>
                  <a:tcPr marL="72000" marR="72000" marT="36000" marB="36000" anchor="ctr">
                    <a:lnB w="12700" cap="flat" cmpd="sng" algn="ctr">
                      <a:solidFill>
                        <a:schemeClr val="bg1"/>
                      </a:solidFill>
                      <a:prstDash val="solid"/>
                      <a:round/>
                      <a:headEnd type="none" w="med" len="med"/>
                      <a:tailEnd type="none" w="med" len="med"/>
                    </a:lnB>
                    <a:solidFill>
                      <a:schemeClr val="tx2"/>
                    </a:solidFill>
                  </a:tcPr>
                </a:tc>
                <a:tc>
                  <a:txBody>
                    <a:bodyPr/>
                    <a:lstStyle/>
                    <a:p>
                      <a:pPr algn="ctr">
                        <a:spcAft>
                          <a:spcPts val="0"/>
                        </a:spcAft>
                      </a:pPr>
                      <a:r>
                        <a:rPr lang="en-GB" sz="1200"/>
                        <a:t>Funded by</a:t>
                      </a:r>
                    </a:p>
                  </a:txBody>
                  <a:tcPr marL="72000" marR="72000" marT="36000" marB="36000" anchor="ctr">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595748851"/>
                  </a:ext>
                </a:extLst>
              </a:tr>
              <a:tr h="465181">
                <a:tc>
                  <a:txBody>
                    <a:bodyPr/>
                    <a:lstStyle/>
                    <a:p>
                      <a:pPr algn="ctr">
                        <a:spcAft>
                          <a:spcPts val="0"/>
                        </a:spcAft>
                      </a:pPr>
                      <a:r>
                        <a:rPr lang="en-GB" sz="1200">
                          <a:solidFill>
                            <a:schemeClr val="tx1"/>
                          </a:solidFill>
                        </a:rPr>
                        <a:t>5549</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chemeClr val="tx1"/>
                          </a:solidFill>
                          <a:latin typeface="+mn-lt"/>
                          <a:ea typeface="Verdana" panose="020B0604030504040204" pitchFamily="34" charset="0"/>
                          <a:cs typeface="Poppins" panose="00000500000000000000" pitchFamily="2" charset="0"/>
                        </a:rPr>
                        <a:t>                                                                                                         </a:t>
                      </a:r>
                      <a:r>
                        <a:rPr lang="en-GB" sz="1200" kern="1200">
                          <a:solidFill>
                            <a:schemeClr val="dk1"/>
                          </a:solidFill>
                          <a:effectLst/>
                          <a:latin typeface="+mn-lt"/>
                          <a:ea typeface="+mn-ea"/>
                          <a:cs typeface="+mn-cs"/>
                        </a:rPr>
                        <a:t>Automation of the UK Link and Gemini mismatch analysis and correction process</a:t>
                      </a:r>
                      <a:endParaRPr lang="en-GB" sz="1200">
                        <a:solidFill>
                          <a:schemeClr val="tx1"/>
                        </a:solidFill>
                      </a:endParaRP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a:solidFill>
                            <a:schemeClr val="tx1"/>
                          </a:solidFill>
                        </a:rPr>
                        <a:t>Xoserve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a:solidFill>
                            <a:schemeClr val="tx1"/>
                          </a:solidFill>
                        </a:rPr>
                        <a:t>Xoserve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a:solidFill>
                            <a:schemeClr val="tx1"/>
                          </a:solidFill>
                        </a:rPr>
                        <a:t>Service &amp; Operate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885315816"/>
                  </a:ext>
                </a:extLst>
              </a:tr>
              <a:tr h="465181">
                <a:tc>
                  <a:txBody>
                    <a:bodyPr/>
                    <a:lstStyle/>
                    <a:p>
                      <a:pPr algn="ctr">
                        <a:spcAft>
                          <a:spcPts val="0"/>
                        </a:spcAft>
                      </a:pPr>
                      <a:r>
                        <a:rPr lang="en-GB" sz="1200">
                          <a:solidFill>
                            <a:schemeClr val="tx1"/>
                          </a:solidFill>
                        </a:rPr>
                        <a:t>5769</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kern="1200">
                          <a:solidFill>
                            <a:schemeClr val="tx1"/>
                          </a:solidFill>
                          <a:effectLst/>
                          <a:latin typeface="+mn-lt"/>
                          <a:ea typeface="+mn-ea"/>
                          <a:cs typeface="+mn-cs"/>
                        </a:rPr>
                        <a:t>Changes required to Broadcast Service (minor changes)</a:t>
                      </a:r>
                      <a:endParaRPr lang="en-GB" sz="1200">
                        <a:solidFill>
                          <a:schemeClr val="tx1"/>
                        </a:solidFill>
                      </a:endParaRP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a:solidFill>
                            <a:schemeClr val="tx1"/>
                          </a:solidFill>
                        </a:rPr>
                        <a:t>Xoserve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a:solidFill>
                            <a:schemeClr val="tx1"/>
                          </a:solidFill>
                        </a:rPr>
                        <a:t>Xoserve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spcAft>
                          <a:spcPts val="0"/>
                        </a:spcAft>
                      </a:pPr>
                      <a:r>
                        <a:rPr lang="en-GB" sz="1200">
                          <a:solidFill>
                            <a:schemeClr val="tx1"/>
                          </a:solidFill>
                        </a:rPr>
                        <a:t>Service &amp; Operate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62314442"/>
                  </a:ext>
                </a:extLst>
              </a:tr>
            </a:tbl>
          </a:graphicData>
        </a:graphic>
      </p:graphicFrame>
      <p:graphicFrame>
        <p:nvGraphicFramePr>
          <p:cNvPr id="3" name="Table 3">
            <a:extLst>
              <a:ext uri="{FF2B5EF4-FFF2-40B4-BE49-F238E27FC236}">
                <a16:creationId xmlns:a16="http://schemas.microsoft.com/office/drawing/2014/main" id="{3A27E3D0-255C-8F6E-BD29-BA0C3674F330}"/>
              </a:ext>
            </a:extLst>
          </p:cNvPr>
          <p:cNvGraphicFramePr>
            <a:graphicFrameLocks noGrp="1"/>
          </p:cNvGraphicFramePr>
          <p:nvPr/>
        </p:nvGraphicFramePr>
        <p:xfrm>
          <a:off x="390225" y="905074"/>
          <a:ext cx="8381338" cy="549658"/>
        </p:xfrm>
        <a:graphic>
          <a:graphicData uri="http://schemas.openxmlformats.org/drawingml/2006/table">
            <a:tbl>
              <a:tblPr firstRow="1" bandRow="1">
                <a:tableStyleId>{5C22544A-7EE6-4342-B048-85BDC9FD1C3A}</a:tableStyleId>
              </a:tblPr>
              <a:tblGrid>
                <a:gridCol w="3542598">
                  <a:extLst>
                    <a:ext uri="{9D8B030D-6E8A-4147-A177-3AD203B41FA5}">
                      <a16:colId xmlns:a16="http://schemas.microsoft.com/office/drawing/2014/main" val="310826995"/>
                    </a:ext>
                  </a:extLst>
                </a:gridCol>
                <a:gridCol w="4838740">
                  <a:extLst>
                    <a:ext uri="{9D8B030D-6E8A-4147-A177-3AD203B41FA5}">
                      <a16:colId xmlns:a16="http://schemas.microsoft.com/office/drawing/2014/main" val="3239789214"/>
                    </a:ext>
                  </a:extLst>
                </a:gridCol>
              </a:tblGrid>
              <a:tr h="274829">
                <a:tc>
                  <a:txBody>
                    <a:bodyPr/>
                    <a:lstStyle/>
                    <a:p>
                      <a:r>
                        <a:rPr lang="en-GB" sz="1200">
                          <a:solidFill>
                            <a:schemeClr val="bg1"/>
                          </a:solidFill>
                        </a:rPr>
                        <a:t>Release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r>
                        <a:rPr lang="en-GB" sz="1200">
                          <a:solidFill>
                            <a:schemeClr val="tx1"/>
                          </a:solidFill>
                        </a:rPr>
                        <a:t>XRN5888  - Minor Release Drop 14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753466673"/>
                  </a:ext>
                </a:extLst>
              </a:tr>
              <a:tr h="274829">
                <a:tc>
                  <a:txBody>
                    <a:bodyPr/>
                    <a:lstStyle/>
                    <a:p>
                      <a:r>
                        <a:rPr lang="en-GB" sz="1200">
                          <a:solidFill>
                            <a:schemeClr val="bg1"/>
                          </a:solidFill>
                        </a:rPr>
                        <a:t>Implementation date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r>
                        <a:rPr lang="en-GB" sz="1200">
                          <a:solidFill>
                            <a:schemeClr val="tx1"/>
                          </a:solidFill>
                        </a:rPr>
                        <a:t>May 2025 (Indicative Date)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07714960"/>
                  </a:ext>
                </a:extLst>
              </a:tr>
            </a:tbl>
          </a:graphicData>
        </a:graphic>
      </p:graphicFrame>
      <p:graphicFrame>
        <p:nvGraphicFramePr>
          <p:cNvPr id="4" name="Table 3">
            <a:extLst>
              <a:ext uri="{FF2B5EF4-FFF2-40B4-BE49-F238E27FC236}">
                <a16:creationId xmlns:a16="http://schemas.microsoft.com/office/drawing/2014/main" id="{9DCAB2B9-5D3F-3ADD-E102-30DEB562B81C}"/>
              </a:ext>
            </a:extLst>
          </p:cNvPr>
          <p:cNvGraphicFramePr>
            <a:graphicFrameLocks noGrp="1"/>
          </p:cNvGraphicFramePr>
          <p:nvPr/>
        </p:nvGraphicFramePr>
        <p:xfrm>
          <a:off x="390225" y="3055393"/>
          <a:ext cx="8381338" cy="1810698"/>
        </p:xfrm>
        <a:graphic>
          <a:graphicData uri="http://schemas.openxmlformats.org/drawingml/2006/table">
            <a:tbl>
              <a:tblPr firstRow="1" bandRow="1">
                <a:tableStyleId>{5C22544A-7EE6-4342-B048-85BDC9FD1C3A}</a:tableStyleId>
              </a:tblPr>
              <a:tblGrid>
                <a:gridCol w="1022318">
                  <a:extLst>
                    <a:ext uri="{9D8B030D-6E8A-4147-A177-3AD203B41FA5}">
                      <a16:colId xmlns:a16="http://schemas.microsoft.com/office/drawing/2014/main" val="239018729"/>
                    </a:ext>
                  </a:extLst>
                </a:gridCol>
                <a:gridCol w="7359020">
                  <a:extLst>
                    <a:ext uri="{9D8B030D-6E8A-4147-A177-3AD203B41FA5}">
                      <a16:colId xmlns:a16="http://schemas.microsoft.com/office/drawing/2014/main" val="666227356"/>
                    </a:ext>
                  </a:extLst>
                </a:gridCol>
              </a:tblGrid>
              <a:tr h="1239848">
                <a:tc>
                  <a:txBody>
                    <a:bodyPr/>
                    <a:lstStyle/>
                    <a:p>
                      <a:pPr lvl="0" algn="l"/>
                      <a:r>
                        <a:rPr lang="en-GB" sz="1200">
                          <a:solidFill>
                            <a:schemeClr val="bg1"/>
                          </a:solidFill>
                        </a:rPr>
                        <a:t>Notes</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a:solidFill>
                            <a:srgbClr val="002060"/>
                          </a:solidFill>
                        </a:rPr>
                        <a:t>Change purpose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a:solidFill>
                            <a:srgbClr val="002060"/>
                          </a:solidFill>
                        </a:rPr>
                        <a:t>     </a:t>
                      </a:r>
                      <a:r>
                        <a:rPr lang="en-GB" sz="1100" b="0">
                          <a:solidFill>
                            <a:schemeClr val="tx1"/>
                          </a:solidFill>
                        </a:rPr>
                        <a:t>XRN5549 </a:t>
                      </a:r>
                      <a:r>
                        <a:rPr lang="en-GB" sz="1100" b="0" kern="1200">
                          <a:solidFill>
                            <a:schemeClr val="tx1"/>
                          </a:solidFill>
                          <a:effectLst/>
                          <a:latin typeface="+mn-lt"/>
                          <a:ea typeface="+mn-ea"/>
                          <a:cs typeface="+mn-cs"/>
                        </a:rPr>
                        <a:t>removal of potential need for out of hours working arrangements to process some of the timebound fixes​ alongside helping to ensure correct transport billing and supply point register entries.</a:t>
                      </a:r>
                      <a:endParaRPr lang="en-GB" sz="1100" b="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a:solidFill>
                            <a:schemeClr val="tx1"/>
                          </a:solidFill>
                        </a:rPr>
                        <a:t>     XRN5769 to how view Extract Request search results are displayed, meaning a reduction in manual effort.</a:t>
                      </a:r>
                    </a:p>
                    <a:p>
                      <a:pPr marL="171450" lvl="0" indent="-171450" algn="l">
                        <a:buFont typeface="Arial" panose="020B0604020202020204" pitchFamily="34" charset="0"/>
                        <a:buChar char="•"/>
                      </a:pPr>
                      <a:r>
                        <a:rPr lang="en-GB" sz="1100" b="0">
                          <a:solidFill>
                            <a:schemeClr val="tx1"/>
                          </a:solidFill>
                        </a:rPr>
                        <a:t>Monthly status updates will be provided to </a:t>
                      </a:r>
                      <a:r>
                        <a:rPr lang="en-GB" sz="1100" b="0" err="1">
                          <a:solidFill>
                            <a:schemeClr val="tx1"/>
                          </a:solidFill>
                        </a:rPr>
                        <a:t>ChMC</a:t>
                      </a:r>
                      <a:r>
                        <a:rPr lang="en-GB" sz="1100" b="0">
                          <a:solidFill>
                            <a:schemeClr val="tx1"/>
                          </a:solidFill>
                        </a:rPr>
                        <a:t> throughout the delivery.</a:t>
                      </a:r>
                    </a:p>
                    <a:p>
                      <a:pPr marL="171450" lvl="0" indent="-171450" algn="l">
                        <a:buFont typeface="Arial" panose="020B0604020202020204" pitchFamily="34" charset="0"/>
                        <a:buChar char="•"/>
                      </a:pPr>
                      <a:r>
                        <a:rPr lang="en-GB" sz="1100" b="0">
                          <a:solidFill>
                            <a:schemeClr val="tx1"/>
                          </a:solidFill>
                        </a:rPr>
                        <a:t>As the release will be funded from the service &amp; operate budget there will be no requirement for a BER to approve draw down of General Change investment budget.</a:t>
                      </a:r>
                    </a:p>
                    <a:p>
                      <a:pPr marL="171450" lvl="0" indent="-171450" algn="l">
                        <a:buFont typeface="Arial" panose="020B0604020202020204" pitchFamily="34" charset="0"/>
                        <a:buChar char="•"/>
                      </a:pPr>
                      <a:r>
                        <a:rPr lang="en-GB" sz="1100" b="0">
                          <a:solidFill>
                            <a:schemeClr val="tx1"/>
                          </a:solidFill>
                        </a:rPr>
                        <a:t>A closedown report will be presented to </a:t>
                      </a:r>
                      <a:r>
                        <a:rPr lang="en-GB" sz="1100" b="0" err="1">
                          <a:solidFill>
                            <a:schemeClr val="tx1"/>
                          </a:solidFill>
                        </a:rPr>
                        <a:t>ChMC</a:t>
                      </a:r>
                      <a:r>
                        <a:rPr lang="en-GB" sz="1100" b="0">
                          <a:solidFill>
                            <a:schemeClr val="tx1"/>
                          </a:solidFill>
                        </a:rPr>
                        <a:t> upon completion of this release.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161047360"/>
                  </a:ext>
                </a:extLst>
              </a:tr>
              <a:tr h="382338">
                <a:tc>
                  <a:txBody>
                    <a:bodyPr/>
                    <a:lstStyle/>
                    <a:p>
                      <a:pPr lvl="0" algn="l"/>
                      <a:r>
                        <a:rPr lang="en-GB" sz="1200" b="1">
                          <a:solidFill>
                            <a:schemeClr val="bg1"/>
                          </a:solidFill>
                        </a:rPr>
                        <a:t>Decision</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lvl="0" algn="l"/>
                      <a:r>
                        <a:rPr lang="en-GB" sz="1200" b="1">
                          <a:solidFill>
                            <a:schemeClr val="bg1"/>
                          </a:solidFill>
                        </a:rPr>
                        <a:t>None required; update for information only</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3875660604"/>
                  </a:ext>
                </a:extLst>
              </a:tr>
            </a:tbl>
          </a:graphicData>
        </a:graphic>
      </p:graphicFrame>
    </p:spTree>
    <p:extLst>
      <p:ext uri="{BB962C8B-B14F-4D97-AF65-F5344CB8AC3E}">
        <p14:creationId xmlns:p14="http://schemas.microsoft.com/office/powerpoint/2010/main" val="3935064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E09E0-C449-FC89-DADD-55E072B15856}"/>
            </a:ext>
          </a:extLst>
        </p:cNvPr>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AD23818C-B7C9-49F7-0F92-1AD44636EE69}"/>
              </a:ext>
            </a:extLst>
          </p:cNvPr>
          <p:cNvGraphicFramePr>
            <a:graphicFrameLocks noGrp="1"/>
          </p:cNvGraphicFramePr>
          <p:nvPr>
            <p:ph idx="1"/>
          </p:nvPr>
        </p:nvGraphicFramePr>
        <p:xfrm>
          <a:off x="168030" y="753578"/>
          <a:ext cx="5858128" cy="1818172"/>
        </p:xfrm>
        <a:graphic>
          <a:graphicData uri="http://schemas.openxmlformats.org/drawingml/2006/table">
            <a:tbl>
              <a:tblPr firstRow="1" bandRow="1">
                <a:tableStyleId>{E8B1032C-EA38-4F05-BA0D-38AFFFC7BED3}</a:tableStyleId>
              </a:tblPr>
              <a:tblGrid>
                <a:gridCol w="3339551">
                  <a:extLst>
                    <a:ext uri="{9D8B030D-6E8A-4147-A177-3AD203B41FA5}">
                      <a16:colId xmlns:a16="http://schemas.microsoft.com/office/drawing/2014/main" val="460105067"/>
                    </a:ext>
                  </a:extLst>
                </a:gridCol>
                <a:gridCol w="2518577">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X</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X</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X</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This vote is to approve the change into development </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018D7544-E06E-3DFF-7402-7EDBE6C572D1}"/>
              </a:ext>
            </a:extLst>
          </p:cNvPr>
          <p:cNvSpPr>
            <a:spLocks noGrp="1"/>
          </p:cNvSpPr>
          <p:nvPr>
            <p:ph type="title"/>
          </p:nvPr>
        </p:nvSpPr>
        <p:spPr>
          <a:xfrm>
            <a:off x="35496" y="154050"/>
            <a:ext cx="9073008" cy="558092"/>
          </a:xfrm>
        </p:spPr>
        <p:txBody>
          <a:bodyPr>
            <a:normAutofit/>
          </a:bodyPr>
          <a:lstStyle/>
          <a:p>
            <a:r>
              <a:rPr lang="en-US" sz="2200">
                <a:cs typeface="Arial"/>
              </a:rPr>
              <a:t>XRN5887 DDP Release 6 2024/2025</a:t>
            </a:r>
          </a:p>
        </p:txBody>
      </p:sp>
      <p:graphicFrame>
        <p:nvGraphicFramePr>
          <p:cNvPr id="4" name="Table 3">
            <a:extLst>
              <a:ext uri="{FF2B5EF4-FFF2-40B4-BE49-F238E27FC236}">
                <a16:creationId xmlns:a16="http://schemas.microsoft.com/office/drawing/2014/main" id="{728BB90A-95C1-F452-F7F3-B69E521F9847}"/>
              </a:ext>
            </a:extLst>
          </p:cNvPr>
          <p:cNvGraphicFramePr>
            <a:graphicFrameLocks noGrp="1"/>
          </p:cNvGraphicFramePr>
          <p:nvPr/>
        </p:nvGraphicFramePr>
        <p:xfrm>
          <a:off x="161229" y="2643759"/>
          <a:ext cx="8821542" cy="1443774"/>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55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a:t>
                      </a:r>
                      <a:r>
                        <a:rPr lang="en-GB" sz="1100" b="1" kern="1200" baseline="0">
                          <a:solidFill>
                            <a:schemeClr val="bg1"/>
                          </a:solidFill>
                          <a:latin typeface="+mn-lt"/>
                          <a:ea typeface="+mn-ea"/>
                          <a:cs typeface="+mn-cs"/>
                        </a:rPr>
                        <a:t> Description</a:t>
                      </a:r>
                      <a:endParaRPr lang="en-GB" sz="1100" b="1" u="sng" kern="120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1113098">
                <a:tc>
                  <a:txBody>
                    <a:bodyPr/>
                    <a:lstStyle/>
                    <a:p>
                      <a:r>
                        <a:rPr lang="en-US" sz="1200" b="0" kern="1200">
                          <a:solidFill>
                            <a:srgbClr val="000000"/>
                          </a:solidFill>
                          <a:latin typeface="+mn-lt"/>
                          <a:ea typeface="+mn-ea"/>
                          <a:cs typeface="+mn-cs"/>
                        </a:rPr>
                        <a:t>Following prioritisation discussions at ChMC, in release/sprint 6 (February - March 2025), we intend to continue with the DDP changes to:</a:t>
                      </a:r>
                    </a:p>
                    <a:p>
                      <a:endParaRPr lang="en-US" sz="1200" b="0" kern="1200">
                        <a:solidFill>
                          <a:srgbClr val="000000"/>
                        </a:solidFill>
                        <a:latin typeface="+mn-lt"/>
                        <a:ea typeface="+mn-ea"/>
                        <a:cs typeface="+mn-cs"/>
                      </a:endParaRPr>
                    </a:p>
                    <a:p>
                      <a:pPr marL="171450" lvl="0" indent="-171450" algn="l">
                        <a:buFont typeface="Arial" panose="020B0604020202020204" pitchFamily="34" charset="0"/>
                        <a:buChar char="•"/>
                      </a:pPr>
                      <a:r>
                        <a:rPr lang="en-US" sz="1200" b="0" kern="1200">
                          <a:solidFill>
                            <a:srgbClr val="000000"/>
                          </a:solidFill>
                          <a:latin typeface="+mn-lt"/>
                          <a:ea typeface="+mn-ea"/>
                          <a:cs typeface="+mn-cs"/>
                        </a:rPr>
                        <a:t>DN’s – DN Charging Improvements</a:t>
                      </a:r>
                    </a:p>
                    <a:p>
                      <a:pPr marL="171450" lvl="0" indent="-171450">
                        <a:buFont typeface="Arial" panose="020B0604020202020204" pitchFamily="34" charset="0"/>
                        <a:buChar char="•"/>
                      </a:pPr>
                      <a:r>
                        <a:rPr lang="en-US" sz="1200" b="0" kern="1200">
                          <a:solidFill>
                            <a:srgbClr val="000000"/>
                          </a:solidFill>
                          <a:latin typeface="+mn-lt"/>
                          <a:ea typeface="+mn-ea"/>
                          <a:cs typeface="+mn-cs"/>
                        </a:rPr>
                        <a:t>Shippers – AQ Data/Meter Read Rejections</a:t>
                      </a:r>
                    </a:p>
                    <a:p>
                      <a:pPr marL="171450" lvl="0" indent="-171450">
                        <a:buFont typeface="Arial" panose="020B0604020202020204" pitchFamily="34" charset="0"/>
                        <a:buChar char="•"/>
                      </a:pPr>
                      <a:r>
                        <a:rPr lang="en-US" sz="1200" b="0" kern="1200">
                          <a:solidFill>
                            <a:srgbClr val="000000"/>
                          </a:solidFill>
                          <a:latin typeface="+mn-lt"/>
                          <a:ea typeface="+mn-ea"/>
                          <a:cs typeface="+mn-cs"/>
                        </a:rPr>
                        <a:t>IGTs – MDD Mismatch</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86EAC63A-2190-8699-4606-69B80611D313}"/>
              </a:ext>
            </a:extLst>
          </p:cNvPr>
          <p:cNvGraphicFramePr>
            <a:graphicFrameLocks noGrp="1"/>
          </p:cNvGraphicFramePr>
          <p:nvPr/>
        </p:nvGraphicFramePr>
        <p:xfrm>
          <a:off x="161229" y="4171714"/>
          <a:ext cx="8821542" cy="742105"/>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3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a:solidFill>
                            <a:srgbClr val="000000"/>
                          </a:solidFill>
                          <a:latin typeface="+mn-lt"/>
                          <a:ea typeface="+mn-ea"/>
                          <a:cs typeface="+mn-cs"/>
                        </a:rPr>
                        <a:t>As agreed within the Business Plan</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31868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a:solidFill>
                            <a:srgbClr val="000000"/>
                          </a:solidFill>
                          <a:latin typeface="+mn-lt"/>
                          <a:ea typeface="+mn-ea"/>
                          <a:cs typeface="+mn-cs"/>
                        </a:rPr>
                        <a:t>N/A</a:t>
                      </a:r>
                      <a:endParaRPr lang="en-GB" sz="1200" b="0" kern="1200">
                        <a:solidFill>
                          <a:srgbClr val="000000"/>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E8276419-1D2F-E91C-DC9B-0D15EC36CE95}"/>
              </a:ext>
            </a:extLst>
          </p:cNvPr>
          <p:cNvGraphicFramePr>
            <a:graphicFrameLocks noGrp="1"/>
          </p:cNvGraphicFramePr>
          <p:nvPr/>
        </p:nvGraphicFramePr>
        <p:xfrm>
          <a:off x="6150765" y="753578"/>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Type</a:t>
                      </a:r>
                    </a:p>
                  </a:txBody>
                  <a:tcPr marT="0" marB="0" anchor="ctr">
                    <a:solidFill>
                      <a:srgbClr val="56CF9E"/>
                    </a:solidFill>
                  </a:tcPr>
                </a:tc>
                <a:tc>
                  <a:txBody>
                    <a:bodyPr/>
                    <a:lstStyle/>
                    <a:p>
                      <a:r>
                        <a:rPr lang="en-US" sz="1200" b="0" kern="1200">
                          <a:solidFill>
                            <a:srgbClr val="000000"/>
                          </a:solidFill>
                          <a:latin typeface="+mn-lt"/>
                          <a:ea typeface="+mn-ea"/>
                          <a:cs typeface="+mn-cs"/>
                        </a:rPr>
                        <a:t>Release</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Priority</a:t>
                      </a:r>
                    </a:p>
                  </a:txBody>
                  <a:tcPr marT="0" marB="0" anchor="ctr">
                    <a:solidFill>
                      <a:srgbClr val="56CF9E"/>
                    </a:solidFill>
                  </a:tcPr>
                </a:tc>
                <a:tc>
                  <a:txBody>
                    <a:bodyPr/>
                    <a:lstStyle/>
                    <a:p>
                      <a:r>
                        <a:rPr lang="en-US" sz="1200" b="0" kern="1200">
                          <a:solidFill>
                            <a:srgbClr val="000000"/>
                          </a:solidFill>
                          <a:latin typeface="+mn-lt"/>
                          <a:ea typeface="+mn-ea"/>
                          <a:cs typeface="+mn-cs"/>
                        </a:rPr>
                        <a:t>N/A</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Proposer</a:t>
                      </a:r>
                    </a:p>
                  </a:txBody>
                  <a:tcPr marT="0" marB="0" anchor="ctr">
                    <a:solidFill>
                      <a:srgbClr val="56CF9E"/>
                    </a:solidFill>
                  </a:tcPr>
                </a:tc>
                <a:tc>
                  <a:txBody>
                    <a:bodyPr/>
                    <a:lstStyle/>
                    <a:p>
                      <a:r>
                        <a:rPr lang="en-US" sz="1200" b="0" kern="1200">
                          <a:solidFill>
                            <a:srgbClr val="000000"/>
                          </a:solidFill>
                          <a:latin typeface="+mn-lt"/>
                          <a:ea typeface="+mn-ea"/>
                          <a:cs typeface="+mn-cs"/>
                        </a:rPr>
                        <a:t>Xoserve</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Proposal</a:t>
                      </a:r>
                    </a:p>
                  </a:txBody>
                  <a:tcPr marT="0" marB="0" anchor="ctr">
                    <a:solidFill>
                      <a:srgbClr val="56CF9E"/>
                    </a:solidFill>
                  </a:tcPr>
                </a:tc>
                <a:tc>
                  <a:txBody>
                    <a:bodyPr/>
                    <a:lstStyle/>
                    <a:p>
                      <a:r>
                        <a:rPr lang="en-GB" sz="1200">
                          <a:solidFill>
                            <a:srgbClr val="000000"/>
                          </a:solidFill>
                          <a:hlinkClick r:id="rId2"/>
                        </a:rPr>
                        <a:t>Link to CP</a:t>
                      </a:r>
                      <a:endParaRPr lang="en-GB" sz="1200">
                        <a:solidFill>
                          <a:srgbClr val="000000"/>
                        </a:solidFill>
                      </a:endParaRP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3792502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580A-470E-4799-92F7-2B1D081B14E4}"/>
              </a:ext>
            </a:extLst>
          </p:cNvPr>
          <p:cNvSpPr>
            <a:spLocks noGrp="1"/>
          </p:cNvSpPr>
          <p:nvPr>
            <p:ph type="ctrTitle"/>
          </p:nvPr>
        </p:nvSpPr>
        <p:spPr>
          <a:xfrm>
            <a:off x="685800" y="1923678"/>
            <a:ext cx="7772400" cy="1102519"/>
          </a:xfrm>
        </p:spPr>
        <p:txBody>
          <a:bodyPr/>
          <a:lstStyle/>
          <a:p>
            <a:r>
              <a:rPr lang="en-GB"/>
              <a:t>2b. Change Proposal Initial View Representations</a:t>
            </a:r>
          </a:p>
        </p:txBody>
      </p:sp>
    </p:spTree>
    <p:extLst>
      <p:ext uri="{BB962C8B-B14F-4D97-AF65-F5344CB8AC3E}">
        <p14:creationId xmlns:p14="http://schemas.microsoft.com/office/powerpoint/2010/main" val="42168391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rgbClr val="1D3E61"/>
      </a:dk1>
      <a:lt1>
        <a:sysClr val="window" lastClr="FFFFFF"/>
      </a:lt1>
      <a:dk2>
        <a:srgbClr val="3E5AA8"/>
      </a:dk2>
      <a:lt2>
        <a:srgbClr val="84B8DA"/>
      </a:lt2>
      <a:accent1>
        <a:srgbClr val="B1D6E8"/>
      </a:accent1>
      <a:accent2>
        <a:srgbClr val="6440A3"/>
      </a:accent2>
      <a:accent3>
        <a:srgbClr val="56CF9E"/>
      </a:accent3>
      <a:accent4>
        <a:srgbClr val="E65761"/>
      </a:accent4>
      <a:accent5>
        <a:srgbClr val="FCBC55"/>
      </a:accent5>
      <a:accent6>
        <a:srgbClr val="379196"/>
      </a:accent6>
      <a:hlink>
        <a:srgbClr val="40D1F5"/>
      </a:hlink>
      <a:folHlink>
        <a:srgbClr val="D2232A"/>
      </a:folHlink>
    </a:clrScheme>
    <a:fontScheme name="Xoserve">
      <a:majorFont>
        <a:latin typeface="Nunito Sans"/>
        <a:ea typeface=""/>
        <a:cs typeface=""/>
      </a:majorFont>
      <a:minorFont>
        <a:latin typeface="Nunito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B8233D5DF9DD4695A1650997F69565" ma:contentTypeVersion="10" ma:contentTypeDescription="Create a new document." ma:contentTypeScope="" ma:versionID="9bb24f4b0ccab5efc90373cccdb9be1a">
  <xsd:schema xmlns:xsd="http://www.w3.org/2001/XMLSchema" xmlns:xs="http://www.w3.org/2001/XMLSchema" xmlns:p="http://schemas.microsoft.com/office/2006/metadata/properties" xmlns:ns2="2aea91f8-6f9b-4cea-a9ea-2669ae9cb0b8" xmlns:ns3="103fba77-31dd-4780-83f9-c54f26c3a260" targetNamespace="http://schemas.microsoft.com/office/2006/metadata/properties" ma:root="true" ma:fieldsID="94100c5f7431ee56abb4c74309bac3ec" ns2:_="" ns3:_="">
    <xsd:import namespace="2aea91f8-6f9b-4cea-a9ea-2669ae9cb0b8"/>
    <xsd:import namespace="103fba77-31dd-4780-83f9-c54f26c3a2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a91f8-6f9b-4cea-a9ea-2669ae9cb0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3fba77-31dd-4780-83f9-c54f26c3a2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6CA555-216C-4261-AF87-A8E955167736}">
  <ds:schemaRefs>
    <ds:schemaRef ds:uri="1ac242c6-bb80-4e2c-8d94-752da52e3643"/>
    <ds:schemaRef ds:uri="2a440afa-4252-4117-9df7-ecb9da4d8559"/>
    <ds:schemaRef ds:uri="334d22e6-bd48-42c0-8478-53ab374ca1ce"/>
    <ds:schemaRef ds:uri="5844fa40-a696-4ac9-bd38-c0330d295109"/>
    <ds:schemaRef ds:uri="63c1b528-3b6b-4cf2-b13d-93236319d35a"/>
    <ds:schemaRef ds:uri="c78a4dae-5fc0-4ed3-ad80-da51122ab11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3046684-A295-4301-9AB4-2415167E250F}">
  <ds:schemaRefs>
    <ds:schemaRef ds:uri="103fba77-31dd-4780-83f9-c54f26c3a260"/>
    <ds:schemaRef ds:uri="2aea91f8-6f9b-4cea-a9ea-2669ae9cb0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A728B58-601E-4027-AF0C-C2329912A9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3744</Words>
  <Application>Microsoft Office PowerPoint</Application>
  <PresentationFormat>On-screen Show (16:9)</PresentationFormat>
  <Paragraphs>716</Paragraphs>
  <Slides>47</Slides>
  <Notes>6</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DSC Delivery Sub-Group</vt:lpstr>
      <vt:lpstr>1b. Previous DSG Meeting Minutes and Action Updates </vt:lpstr>
      <vt:lpstr>2. Changes in Change Development </vt:lpstr>
      <vt:lpstr>2a. Change Proposal – For Initial Overview of the Change</vt:lpstr>
      <vt:lpstr> 2a. Change Proposal – For Initial Overview of the Change</vt:lpstr>
      <vt:lpstr>XRN5885 Cease Provision of SC9 Files to Distribution Networks (DNs) </vt:lpstr>
      <vt:lpstr>Proposed scope for information</vt:lpstr>
      <vt:lpstr>XRN5887 DDP Release 6 2024/2025</vt:lpstr>
      <vt:lpstr>2b. Change Proposal Initial View Representations</vt:lpstr>
      <vt:lpstr>2b. Change Proposal Initial View Representations</vt:lpstr>
      <vt:lpstr>2c. Undergoing Solution Options Impact Assessment Review</vt:lpstr>
      <vt:lpstr>2c. Undergoing Solution Options Impact Assessment Review</vt:lpstr>
      <vt:lpstr>3. Changes in Detailed Design </vt:lpstr>
      <vt:lpstr>3a. Design Considerations</vt:lpstr>
      <vt:lpstr>XRN 5846 - New allowable value (M - Thermal Mass) for Meter Type Code (H100)</vt:lpstr>
      <vt:lpstr>PowerPoint Presentation</vt:lpstr>
      <vt:lpstr>PowerPoint Presentation</vt:lpstr>
      <vt:lpstr>Next Steps </vt:lpstr>
      <vt:lpstr>3b. Requirements Clarification </vt:lpstr>
      <vt:lpstr>4. Release/Project Updates</vt:lpstr>
      <vt:lpstr>4. Release/Project Updates</vt:lpstr>
      <vt:lpstr>XRN 5825 Minor Release 13 Update </vt:lpstr>
      <vt:lpstr>XRN5825 – Minor Release 13 - Status Update</vt:lpstr>
      <vt:lpstr>XRN 5818 February 2025 Major Release Update</vt:lpstr>
      <vt:lpstr>XRN5818 – February 25 Major Release- Status Update</vt:lpstr>
      <vt:lpstr>XRN5778 November 24 Major Release </vt:lpstr>
      <vt:lpstr>XRN5778 – November 24 Major Release- Status Update</vt:lpstr>
      <vt:lpstr>DDP Update</vt:lpstr>
      <vt:lpstr>Agenda</vt:lpstr>
      <vt:lpstr>PowerPoint Presentation</vt:lpstr>
      <vt:lpstr>PowerPoint Presentation</vt:lpstr>
      <vt:lpstr>DDP Assurance Workgroup</vt:lpstr>
      <vt:lpstr>DDP Team Contact Details</vt:lpstr>
      <vt:lpstr>5. Change Pipeline </vt:lpstr>
      <vt:lpstr>2025 Forward View - Change Delivery Plan January 25 – December 2025 </vt:lpstr>
      <vt:lpstr>Change Delivery Plan – January 2025 – December 2025 </vt:lpstr>
      <vt:lpstr>PowerPoint Presentation</vt:lpstr>
      <vt:lpstr>Change Backlog – On Hold Details</vt:lpstr>
      <vt:lpstr>DSC Change Pack Consultation Plan  (2 month view)</vt:lpstr>
      <vt:lpstr>6. AOB</vt:lpstr>
      <vt:lpstr>Annex – For Information</vt:lpstr>
      <vt:lpstr>7. DSC Change Management Committee Update</vt:lpstr>
      <vt:lpstr>Change Management Committee Update – 12/02/2025 ChMC Meeting</vt:lpstr>
      <vt:lpstr>8. REC Change Update</vt:lpstr>
      <vt:lpstr>REC Change Overview </vt:lpstr>
      <vt:lpstr>9. Portfolio Delivery</vt:lpstr>
      <vt:lpstr>9. Portfolio Delivery Overview POAP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this template</dc:title>
  <dc:creator/>
  <cp:revision>6</cp:revision>
  <dcterms:created xsi:type="dcterms:W3CDTF">2020-08-12T15:25:03Z</dcterms:created>
  <dcterms:modified xsi:type="dcterms:W3CDTF">2025-02-17T13:59:54Z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0x01010026B8233D5DF9DD4695A1650997F69565</vt:lpwstr>
  </property>
  <property fmtid="{D5CDD505-2E9C-101B-9397-08002B2CF9AE}" pid="3" name="ppcDepartment">
    <vt:lpwstr>53;#Communications|4eb75792-310c-4340-9b16-fa97df071d2d</vt:lpwstr>
  </property>
  <property fmtid="{D5CDD505-2E9C-101B-9397-08002B2CF9AE}" pid="4" name="DocumentType">
    <vt:lpwstr>70;#Template|aa851b79-e671-40ab-aebb-d6113815f54a</vt:lpwstr>
  </property>
  <property fmtid="{D5CDD505-2E9C-101B-9397-08002B2CF9AE}" pid="5" name="MediaServiceImageTags">
    <vt:lpwstr/>
  </property>
</Properties>
</file>