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4"/>
  </p:sldMasterIdLst>
  <p:notesMasterIdLst>
    <p:notesMasterId r:id="rId61"/>
  </p:notesMasterIdLst>
  <p:handoutMasterIdLst>
    <p:handoutMasterId r:id="rId62"/>
  </p:handoutMasterIdLst>
  <p:sldIdLst>
    <p:sldId id="1053" r:id="rId5"/>
    <p:sldId id="1156" r:id="rId6"/>
    <p:sldId id="1473" r:id="rId7"/>
    <p:sldId id="1141" r:id="rId8"/>
    <p:sldId id="1474" r:id="rId9"/>
    <p:sldId id="1517" r:id="rId10"/>
    <p:sldId id="1518" r:id="rId11"/>
    <p:sldId id="1144" r:id="rId12"/>
    <p:sldId id="270" r:id="rId13"/>
    <p:sldId id="272" r:id="rId14"/>
    <p:sldId id="273" r:id="rId15"/>
    <p:sldId id="274" r:id="rId16"/>
    <p:sldId id="1476" r:id="rId17"/>
    <p:sldId id="1477" r:id="rId18"/>
    <p:sldId id="2076137872" r:id="rId19"/>
    <p:sldId id="306" r:id="rId20"/>
    <p:sldId id="301" r:id="rId21"/>
    <p:sldId id="315" r:id="rId22"/>
    <p:sldId id="316" r:id="rId23"/>
    <p:sldId id="317" r:id="rId24"/>
    <p:sldId id="2076137873" r:id="rId25"/>
    <p:sldId id="314" r:id="rId26"/>
    <p:sldId id="2076137755" r:id="rId27"/>
    <p:sldId id="307" r:id="rId28"/>
    <p:sldId id="309" r:id="rId29"/>
    <p:sldId id="313" r:id="rId30"/>
    <p:sldId id="1140" r:id="rId31"/>
    <p:sldId id="650" r:id="rId32"/>
    <p:sldId id="311" r:id="rId33"/>
    <p:sldId id="2076137837" r:id="rId34"/>
    <p:sldId id="1559" r:id="rId35"/>
    <p:sldId id="436" r:id="rId36"/>
    <p:sldId id="895" r:id="rId37"/>
    <p:sldId id="896" r:id="rId38"/>
    <p:sldId id="897" r:id="rId39"/>
    <p:sldId id="894" r:id="rId40"/>
    <p:sldId id="2058" r:id="rId41"/>
    <p:sldId id="1722" r:id="rId42"/>
    <p:sldId id="1763" r:id="rId43"/>
    <p:sldId id="3454" r:id="rId44"/>
    <p:sldId id="2076137767" r:id="rId45"/>
    <p:sldId id="3690" r:id="rId46"/>
    <p:sldId id="3769" r:id="rId47"/>
    <p:sldId id="2076137838" r:id="rId48"/>
    <p:sldId id="3788" r:id="rId49"/>
    <p:sldId id="3779" r:id="rId50"/>
    <p:sldId id="3789" r:id="rId51"/>
    <p:sldId id="3794" r:id="rId52"/>
    <p:sldId id="2076137870" r:id="rId53"/>
    <p:sldId id="2076137869" r:id="rId54"/>
    <p:sldId id="3770" r:id="rId55"/>
    <p:sldId id="3787" r:id="rId56"/>
    <p:sldId id="2076137871" r:id="rId57"/>
    <p:sldId id="3795" r:id="rId58"/>
    <p:sldId id="1139" r:id="rId59"/>
    <p:sldId id="982" r:id="rId60"/>
  </p:sldIdLst>
  <p:sldSz cx="9144000" cy="5143500" type="screen16x9"/>
  <p:notesSz cx="6858000" cy="9144000"/>
  <p:embeddedFontLst>
    <p:embeddedFont>
      <p:font typeface="Avenir Next LT Pro" panose="020B0504020202020204" pitchFamily="34" charset="0"/>
      <p:regular r:id="rId63"/>
      <p:bold r:id="rId64"/>
      <p:italic r:id="rId65"/>
      <p:boldItalic r:id="rId66"/>
    </p:embeddedFont>
    <p:embeddedFont>
      <p:font typeface="Calibri" panose="020F0502020204030204" pitchFamily="34" charset="0"/>
      <p:regular r:id="rId67"/>
      <p:bold r:id="rId68"/>
      <p:italic r:id="rId69"/>
      <p:boldItalic r:id="rId70"/>
    </p:embeddedFont>
    <p:embeddedFont>
      <p:font typeface="Nunito Sans" pitchFamily="2" charset="0"/>
      <p:regular r:id="rId71"/>
      <p:bold r:id="rId72"/>
      <p:italic r:id="rId73"/>
      <p:boldItalic r:id="rId74"/>
    </p:embeddedFont>
    <p:embeddedFont>
      <p:font typeface="Nunito Sans" pitchFamily="2" charset="0"/>
      <p:regular r:id="rId71"/>
      <p:bold r:id="rId72"/>
      <p:italic r:id="rId73"/>
      <p:boldItalic r:id="rId7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1D6E8"/>
    <a:srgbClr val="40D1F5"/>
    <a:srgbClr val="3E5AA8"/>
    <a:srgbClr val="D75733"/>
    <a:srgbClr val="F5835D"/>
    <a:srgbClr val="84B8DA"/>
    <a:srgbClr val="FFFFFF"/>
    <a:srgbClr val="9C4877"/>
    <a:srgbClr val="2B80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062370-2568-41B6-9B28-975D1573FEB7}" v="12" dt="2023-09-18T12:48:33.0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372" y="102"/>
      </p:cViewPr>
      <p:guideLst>
        <p:guide orient="horz" pos="1620"/>
        <p:guide pos="2880"/>
      </p:guideLst>
    </p:cSldViewPr>
  </p:slideViewPr>
  <p:notesTextViewPr>
    <p:cViewPr>
      <p:scale>
        <a:sx n="1" d="1"/>
        <a:sy n="1" d="1"/>
      </p:scale>
      <p:origin x="0" y="0"/>
    </p:cViewPr>
  </p:notesTextViewPr>
  <p:notesViewPr>
    <p:cSldViewPr>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fntdata"/><Relationship Id="rId68" Type="http://schemas.openxmlformats.org/officeDocument/2006/relationships/font" Target="fonts/font6.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4.fntdata"/><Relationship Id="rId74" Type="http://schemas.openxmlformats.org/officeDocument/2006/relationships/font" Target="fonts/font12.fntdata"/><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70" Type="http://schemas.openxmlformats.org/officeDocument/2006/relationships/font" Target="fonts/font8.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font" Target="fonts/font9.fntdata"/><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58AE68-B2C4-407B-A853-67ABA7BBDB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A2F355C-8E16-4484-8D33-9BD23C2FD2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FE0485-080A-4727-9301-4C8F7C1A81A4}" type="datetimeFigureOut">
              <a:rPr lang="en-GB" smtClean="0"/>
              <a:t>14/09/2023</a:t>
            </a:fld>
            <a:endParaRPr lang="en-GB"/>
          </a:p>
        </p:txBody>
      </p:sp>
      <p:sp>
        <p:nvSpPr>
          <p:cNvPr id="4" name="Footer Placeholder 3">
            <a:extLst>
              <a:ext uri="{FF2B5EF4-FFF2-40B4-BE49-F238E27FC236}">
                <a16:creationId xmlns:a16="http://schemas.microsoft.com/office/drawing/2014/main" id="{CE12E68C-3A87-4053-9F42-3E9448407B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0181A81-4B97-4D4A-9BBA-92EDE09D3E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89CC6B-C00A-48E6-B507-224DD12FC6A4}" type="slidenum">
              <a:rPr lang="en-GB" smtClean="0"/>
              <a:t>‹#›</a:t>
            </a:fld>
            <a:endParaRPr lang="en-GB"/>
          </a:p>
        </p:txBody>
      </p:sp>
    </p:spTree>
    <p:extLst>
      <p:ext uri="{BB962C8B-B14F-4D97-AF65-F5344CB8AC3E}">
        <p14:creationId xmlns:p14="http://schemas.microsoft.com/office/powerpoint/2010/main" val="4114038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14/09/2023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963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0445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49</a:t>
            </a:fld>
            <a:endParaRPr lang="en-GB"/>
          </a:p>
        </p:txBody>
      </p:sp>
    </p:spTree>
    <p:extLst>
      <p:ext uri="{BB962C8B-B14F-4D97-AF65-F5344CB8AC3E}">
        <p14:creationId xmlns:p14="http://schemas.microsoft.com/office/powerpoint/2010/main" val="3716345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51</a:t>
            </a:fld>
            <a:endParaRPr lang="en-GB"/>
          </a:p>
        </p:txBody>
      </p:sp>
    </p:spTree>
    <p:extLst>
      <p:ext uri="{BB962C8B-B14F-4D97-AF65-F5344CB8AC3E}">
        <p14:creationId xmlns:p14="http://schemas.microsoft.com/office/powerpoint/2010/main" val="2703574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52</a:t>
            </a:fld>
            <a:endParaRPr lang="en-GB"/>
          </a:p>
        </p:txBody>
      </p:sp>
    </p:spTree>
    <p:extLst>
      <p:ext uri="{BB962C8B-B14F-4D97-AF65-F5344CB8AC3E}">
        <p14:creationId xmlns:p14="http://schemas.microsoft.com/office/powerpoint/2010/main" val="852811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53</a:t>
            </a:fld>
            <a:endParaRPr lang="en-GB"/>
          </a:p>
        </p:txBody>
      </p:sp>
    </p:spTree>
    <p:extLst>
      <p:ext uri="{BB962C8B-B14F-4D97-AF65-F5344CB8AC3E}">
        <p14:creationId xmlns:p14="http://schemas.microsoft.com/office/powerpoint/2010/main" val="4185425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54</a:t>
            </a:fld>
            <a:endParaRPr lang="en-GB"/>
          </a:p>
        </p:txBody>
      </p:sp>
    </p:spTree>
    <p:extLst>
      <p:ext uri="{BB962C8B-B14F-4D97-AF65-F5344CB8AC3E}">
        <p14:creationId xmlns:p14="http://schemas.microsoft.com/office/powerpoint/2010/main" val="2437856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963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33</a:t>
            </a:fld>
            <a:endParaRPr lang="en-GB"/>
          </a:p>
        </p:txBody>
      </p:sp>
    </p:spTree>
    <p:extLst>
      <p:ext uri="{BB962C8B-B14F-4D97-AF65-F5344CB8AC3E}">
        <p14:creationId xmlns:p14="http://schemas.microsoft.com/office/powerpoint/2010/main" val="1862257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34</a:t>
            </a:fld>
            <a:endParaRPr lang="en-GB"/>
          </a:p>
        </p:txBody>
      </p:sp>
    </p:spTree>
    <p:extLst>
      <p:ext uri="{BB962C8B-B14F-4D97-AF65-F5344CB8AC3E}">
        <p14:creationId xmlns:p14="http://schemas.microsoft.com/office/powerpoint/2010/main" val="3366483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43</a:t>
            </a:fld>
            <a:endParaRPr lang="en-GB"/>
          </a:p>
        </p:txBody>
      </p:sp>
    </p:spTree>
    <p:extLst>
      <p:ext uri="{BB962C8B-B14F-4D97-AF65-F5344CB8AC3E}">
        <p14:creationId xmlns:p14="http://schemas.microsoft.com/office/powerpoint/2010/main" val="2922016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44</a:t>
            </a:fld>
            <a:endParaRPr lang="en-GB"/>
          </a:p>
        </p:txBody>
      </p:sp>
    </p:spTree>
    <p:extLst>
      <p:ext uri="{BB962C8B-B14F-4D97-AF65-F5344CB8AC3E}">
        <p14:creationId xmlns:p14="http://schemas.microsoft.com/office/powerpoint/2010/main" val="820224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45</a:t>
            </a:fld>
            <a:endParaRPr lang="en-GB"/>
          </a:p>
        </p:txBody>
      </p:sp>
    </p:spTree>
    <p:extLst>
      <p:ext uri="{BB962C8B-B14F-4D97-AF65-F5344CB8AC3E}">
        <p14:creationId xmlns:p14="http://schemas.microsoft.com/office/powerpoint/2010/main" val="2551863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46</a:t>
            </a:fld>
            <a:endParaRPr lang="en-GB"/>
          </a:p>
        </p:txBody>
      </p:sp>
    </p:spTree>
    <p:extLst>
      <p:ext uri="{BB962C8B-B14F-4D97-AF65-F5344CB8AC3E}">
        <p14:creationId xmlns:p14="http://schemas.microsoft.com/office/powerpoint/2010/main" val="2246061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47</a:t>
            </a:fld>
            <a:endParaRPr lang="en-GB"/>
          </a:p>
        </p:txBody>
      </p:sp>
    </p:spTree>
    <p:extLst>
      <p:ext uri="{BB962C8B-B14F-4D97-AF65-F5344CB8AC3E}">
        <p14:creationId xmlns:p14="http://schemas.microsoft.com/office/powerpoint/2010/main" val="1371584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latin typeface="+mj-lt"/>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b="1">
                <a:solidFill>
                  <a:srgbClr val="B1D6E8"/>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6" name="Picture 5">
            <a:extLst>
              <a:ext uri="{FF2B5EF4-FFF2-40B4-BE49-F238E27FC236}">
                <a16:creationId xmlns:a16="http://schemas.microsoft.com/office/drawing/2014/main" id="{4DD740E7-5DD5-F9E8-309A-E335A2456B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35217" y="495035"/>
            <a:ext cx="3130547" cy="492539"/>
          </a:xfrm>
          <a:prstGeom prst="rect">
            <a:avLst/>
          </a:prstGeom>
        </p:spPr>
      </p:pic>
    </p:spTree>
    <p:extLst>
      <p:ext uri="{BB962C8B-B14F-4D97-AF65-F5344CB8AC3E}">
        <p14:creationId xmlns:p14="http://schemas.microsoft.com/office/powerpoint/2010/main" val="313039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000000"/>
                </a:solidFill>
                <a:latin typeface="+mj-lt"/>
              </a:defRPr>
            </a:lvl1pPr>
            <a:lvl2pPr>
              <a:defRPr>
                <a:solidFill>
                  <a:srgbClr val="000000"/>
                </a:solidFill>
                <a:latin typeface="+mj-lt"/>
              </a:defRPr>
            </a:lvl2pPr>
            <a:lvl3pPr>
              <a:defRPr>
                <a:solidFill>
                  <a:srgbClr val="000000"/>
                </a:solidFill>
                <a:latin typeface="+mj-lt"/>
              </a:defRPr>
            </a:lvl3pPr>
            <a:lvl4pPr>
              <a:defRPr>
                <a:solidFill>
                  <a:srgbClr val="000000"/>
                </a:solidFill>
                <a:latin typeface="+mj-lt"/>
              </a:defRPr>
            </a:lvl4pPr>
            <a:lvl5pPr>
              <a:defRPr>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mj-lt"/>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900113"/>
            <a:ext cx="4038600" cy="2545556"/>
          </a:xfrm>
        </p:spPr>
        <p:txBody>
          <a:bodyPr/>
          <a:lstStyle>
            <a:lvl1pPr>
              <a:defRPr sz="2800">
                <a:solidFill>
                  <a:srgbClr val="000000"/>
                </a:solidFill>
                <a:latin typeface="+mj-lt"/>
              </a:defRPr>
            </a:lvl1pPr>
            <a:lvl2pPr>
              <a:defRPr sz="2400">
                <a:solidFill>
                  <a:srgbClr val="000000"/>
                </a:solidFill>
                <a:latin typeface="+mj-lt"/>
              </a:defRPr>
            </a:lvl2pPr>
            <a:lvl3pPr>
              <a:defRPr sz="2000">
                <a:solidFill>
                  <a:srgbClr val="000000"/>
                </a:solidFill>
                <a:latin typeface="+mj-lt"/>
              </a:defRPr>
            </a:lvl3pPr>
            <a:lvl4pPr>
              <a:defRPr sz="1800">
                <a:solidFill>
                  <a:srgbClr val="000000"/>
                </a:solidFill>
                <a:latin typeface="+mj-lt"/>
              </a:defRPr>
            </a:lvl4pPr>
            <a:lvl5pPr>
              <a:defRPr sz="1800">
                <a:solidFill>
                  <a:srgbClr val="000000"/>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900113"/>
            <a:ext cx="4038600" cy="2545556"/>
          </a:xfrm>
        </p:spPr>
        <p:txBody>
          <a:bodyPr/>
          <a:lstStyle>
            <a:lvl1pPr>
              <a:defRPr sz="2800">
                <a:solidFill>
                  <a:srgbClr val="000000"/>
                </a:solidFill>
                <a:latin typeface="+mj-lt"/>
              </a:defRPr>
            </a:lvl1pPr>
            <a:lvl2pPr>
              <a:defRPr sz="2400">
                <a:solidFill>
                  <a:srgbClr val="000000"/>
                </a:solidFill>
                <a:latin typeface="+mj-lt"/>
              </a:defRPr>
            </a:lvl2pPr>
            <a:lvl3pPr>
              <a:defRPr sz="2000">
                <a:solidFill>
                  <a:srgbClr val="000000"/>
                </a:solidFill>
                <a:latin typeface="+mj-lt"/>
              </a:defRPr>
            </a:lvl3pPr>
            <a:lvl4pPr>
              <a:defRPr sz="1800">
                <a:solidFill>
                  <a:srgbClr val="000000"/>
                </a:solidFill>
                <a:latin typeface="+mj-lt"/>
              </a:defRPr>
            </a:lvl4pPr>
            <a:lvl5pPr>
              <a:defRPr sz="1800">
                <a:solidFill>
                  <a:srgbClr val="000000"/>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solidFill>
                  <a:srgbClr val="000000"/>
                </a:solidFill>
                <a:latin typeface="+mj-lt"/>
              </a:defRPr>
            </a:lvl1pPr>
            <a:lvl2pPr>
              <a:defRPr sz="2000">
                <a:solidFill>
                  <a:srgbClr val="000000"/>
                </a:solidFill>
                <a:latin typeface="+mj-lt"/>
              </a:defRPr>
            </a:lvl2pPr>
            <a:lvl3pPr>
              <a:defRPr sz="18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solidFill>
                  <a:srgbClr val="000000"/>
                </a:solidFill>
                <a:latin typeface="+mj-lt"/>
              </a:defRPr>
            </a:lvl1pPr>
            <a:lvl2pPr>
              <a:defRPr sz="2000">
                <a:solidFill>
                  <a:srgbClr val="000000"/>
                </a:solidFill>
                <a:latin typeface="+mj-lt"/>
              </a:defRPr>
            </a:lvl2pPr>
            <a:lvl3pPr>
              <a:defRPr sz="18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lvl1pPr>
              <a:defRPr>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atin typeface="+mj-lt"/>
              </a:defRPr>
            </a:lvl1pPr>
          </a:lstStyle>
          <a:p>
            <a:r>
              <a:rPr lang="en-US" dirty="0"/>
              <a:t>Click to edit Master title style</a:t>
            </a:r>
            <a:endParaRPr lang="en-GB" dirty="0"/>
          </a:p>
        </p:txBody>
      </p:sp>
      <p:sp>
        <p:nvSpPr>
          <p:cNvPr id="3" name="Content Placeholder 2"/>
          <p:cNvSpPr>
            <a:spLocks noGrp="1"/>
          </p:cNvSpPr>
          <p:nvPr>
            <p:ph idx="1"/>
          </p:nvPr>
        </p:nvSpPr>
        <p:spPr>
          <a:xfrm>
            <a:off x="3575050" y="204788"/>
            <a:ext cx="5111750" cy="4389835"/>
          </a:xfrm>
        </p:spPr>
        <p:txBody>
          <a:bodyPr/>
          <a:lstStyle>
            <a:lvl1pPr>
              <a:defRPr sz="3200">
                <a:solidFill>
                  <a:srgbClr val="000000"/>
                </a:solidFill>
                <a:latin typeface="+mj-lt"/>
              </a:defRPr>
            </a:lvl1pPr>
            <a:lvl2pPr>
              <a:defRPr sz="2800">
                <a:solidFill>
                  <a:srgbClr val="000000"/>
                </a:solidFill>
                <a:latin typeface="+mj-lt"/>
              </a:defRPr>
            </a:lvl2pPr>
            <a:lvl3pPr>
              <a:defRPr sz="2400">
                <a:solidFill>
                  <a:srgbClr val="000000"/>
                </a:solidFill>
                <a:latin typeface="+mj-lt"/>
              </a:defRPr>
            </a:lvl3pPr>
            <a:lvl4pPr>
              <a:defRPr sz="2000">
                <a:solidFill>
                  <a:srgbClr val="000000"/>
                </a:solidFill>
                <a:latin typeface="+mj-lt"/>
              </a:defRPr>
            </a:lvl4pPr>
            <a:lvl5pPr>
              <a:defRPr sz="2000">
                <a:solidFill>
                  <a:srgbClr val="000000"/>
                </a:solidFill>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solidFill>
                  <a:srgbClr val="000000"/>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atin typeface="+mj-lt"/>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solidFill>
                  <a:srgbClr val="000000"/>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2800" b="1" kern="1200">
          <a:solidFill>
            <a:srgbClr val="3E5AA8"/>
          </a:solidFill>
          <a:latin typeface="Avenir Next LT Pro" panose="020B05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venir Next LT Pro" panose="020B05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venir Next LT Pro" panose="020B05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venir Next LT Pro" panose="020B05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venir Next LT Pro" panose="020B05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venir Next LT Pro" panose="020B05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gov.uk/government/publications/priority-lists-direction-to-gas-transporter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xoserve.com/calendar/dsc-delivery-sub-group-25-september-2023/"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hyperlink" Target="https://www.xoserve.com/change/change-proposals/xrn-4992-modification-0687-creation-of-new-charge-to-recover-last-resort-supply-payments/" TargetMode="External"/><Relationship Id="rId13" Type="http://schemas.openxmlformats.org/officeDocument/2006/relationships/hyperlink" Target="https://www.xoserve.com/change/change-proposals/xrn-5143-discharge-of-cadent-wwu-and-ngn-ndm-sampling-obligations-by-the-cdsp/" TargetMode="External"/><Relationship Id="rId3" Type="http://schemas.openxmlformats.org/officeDocument/2006/relationships/hyperlink" Target="https://www.xoserve.com/change/change-proposals/xrn-5555-amend-existing-large-load-site-reporting/" TargetMode="External"/><Relationship Id="rId7" Type="http://schemas.openxmlformats.org/officeDocument/2006/relationships/hyperlink" Target="https://www.xoserve.com/change/change-proposals/xrn-4989-online-end-to-end-credit-interest-process-defect-1063/" TargetMode="External"/><Relationship Id="rId12" Type="http://schemas.openxmlformats.org/officeDocument/2006/relationships/hyperlink" Target="https://www.xoserve.com/change/change-proposals/xrn-5379-class-1-read-service-procurement-exercise-mod-0710/" TargetMode="External"/><Relationship Id="rId17" Type="http://schemas.openxmlformats.org/officeDocument/2006/relationships/hyperlink" Target="https://www.xoserve.com/change/customer-change-register/xrn5668-production-data-back-up/" TargetMode="External"/><Relationship Id="rId2" Type="http://schemas.openxmlformats.org/officeDocument/2006/relationships/notesSlide" Target="../notesSlides/notesSlide3.xml"/><Relationship Id="rId16" Type="http://schemas.openxmlformats.org/officeDocument/2006/relationships/hyperlink" Target="https://www.xoserve.com/change/customer-change-register/xrn5652-enabling-direct-contractual-arrangements-with-consumers-for-demand-side-response-modification-0844/"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4990-transfer-of-sites-with-low-read-submission-performance-from-class-2-and-3-into-class-4-mod0664/" TargetMode="External"/><Relationship Id="rId11" Type="http://schemas.openxmlformats.org/officeDocument/2006/relationships/hyperlink" Target="https://www.xoserve.com/change/change-proposals/xrn-5535-processing-of-css-switch-requests-received-in-time-period-5/" TargetMode="External"/><Relationship Id="rId5" Type="http://schemas.openxmlformats.org/officeDocument/2006/relationships/hyperlink" Target="https://www.xoserve.com/change/change-proposals/xrn-4978-notification-of-rolling-aq-value-following-transfer-of-ownership-between-m-5-and-m/" TargetMode="External"/><Relationship Id="rId15" Type="http://schemas.openxmlformats.org/officeDocument/2006/relationships/hyperlink" Target="https://www.xoserve.com/change/change-proposals/xrn-4713-actual-read-following-estimated-transfer-read-calculating-aq-of-1-linked-to-xrn4690/" TargetMode="External"/><Relationship Id="rId10" Type="http://schemas.openxmlformats.org/officeDocument/2006/relationships/hyperlink" Target="https://www.xoserve.com/change/customer-change-register/xrn-5595-changes-to-the-rec-switching-operator-outage-notification-lead-time-r0055/" TargetMode="External"/><Relationship Id="rId4" Type="http://schemas.openxmlformats.org/officeDocument/2006/relationships/hyperlink" Target="https://www.xoserve.com/change/change-proposals/xrn-4900-biomethane-sites-with-reduced-propane-injection/" TargetMode="External"/><Relationship Id="rId9" Type="http://schemas.openxmlformats.org/officeDocument/2006/relationships/hyperlink" Target="https://www.xoserve.com/change/change-proposals/xrn-5298-h100-fife-project-phase-1-initial-assessment/" TargetMode="External"/><Relationship Id="rId14" Type="http://schemas.openxmlformats.org/officeDocument/2006/relationships/hyperlink" Target="https://www.xoserve.com/change/change-proposals/xrn-5091-deferral-of-creation-of-class-change-reads-at-transfer-of-ownership/"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xoserve.com/change/change-proposals/xrn-5482-replacement-of-reads-associated-to-a-meter-asset-technical-details-change-or-update-rgma/" TargetMode="External"/><Relationship Id="rId13" Type="http://schemas.openxmlformats.org/officeDocument/2006/relationships/hyperlink" Target="https://www.xoserve.com/change/customer-change-register/xrn-5604-shipper-agreed-read-sar-exceptions-process-modification-0811s/" TargetMode="External"/><Relationship Id="rId3" Type="http://schemas.openxmlformats.org/officeDocument/2006/relationships/hyperlink" Target="https://www.xoserve.com/change/customer-change-register/xrn5675-implementation-of-0836s-resolution-of-missing-messages-following-central-switching-service-implementation-and-integration-with-rec-change-r0067-and-modification-0855-settlement-adjustments-for-supply-meter-points-impacted-by-the-cen/" TargetMode="External"/><Relationship Id="rId7" Type="http://schemas.openxmlformats.org/officeDocument/2006/relationships/hyperlink" Target="https://www.xoserve.com/change/customer-change-register/xrn5641-addition-of-market-sector-code-to-specific-supply-point-data-reports/" TargetMode="External"/><Relationship Id="rId12" Type="http://schemas.openxmlformats.org/officeDocument/2006/relationships/hyperlink" Target="https://www.xoserve.com/change/customer-change-register/xrn-5658-allocation-of-ldz-uig-to-shippers-based-on-a-straight-throughput-method-mod-0831-and-allocation-of-ldz-uig-to-shippers-class-2-3-and-4-based-on-a-straight-throughput-method-mod-0831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xoserve.com/change/change-proposals/xrn-5547-updating-the-comprehensive-invoice-master-list-and-inv-template/" TargetMode="External"/><Relationship Id="rId11" Type="http://schemas.openxmlformats.org/officeDocument/2006/relationships/hyperlink" Target="https://www.xoserve.com/change/change-proposals/xrn5454-supplier-of-last-resort-solr-reporting-suite/" TargetMode="External"/><Relationship Id="rId5" Type="http://schemas.openxmlformats.org/officeDocument/2006/relationships/hyperlink" Target="https://www.xoserve.com/change/change-proposals/xrn5316-rejecting-a-replacement-read-with-a-pre-line-in-the-sand-lis-read-date/" TargetMode="External"/><Relationship Id="rId15" Type="http://schemas.openxmlformats.org/officeDocument/2006/relationships/hyperlink" Target="https://www.xoserve.com/change/customer-change-register/xrn-5607-update-to-the-aq-correction-processes-modification-0816s/" TargetMode="External"/><Relationship Id="rId10" Type="http://schemas.openxmlformats.org/officeDocument/2006/relationships/hyperlink" Target="https://www.xoserve.com/change/change-proposals/xrn-5567-implementation-of-resend-functionality-for-messages-from-css-to-grda-rec-cp-r0067/" TargetMode="External"/><Relationship Id="rId4" Type="http://schemas.openxmlformats.org/officeDocument/2006/relationships/hyperlink" Target="https://www.xoserve.com/change/customer-change-register/xrn-5651-updates-to-class-3-and-4-inner-tolerance-ranges-used-in-meter-read-validation-process/" TargetMode="External"/><Relationship Id="rId9" Type="http://schemas.openxmlformats.org/officeDocument/2006/relationships/hyperlink" Target="https://www.xoserve.com/change/change-proposals/xrn-5186-modification-0701-aligning-capacity-booking-under-the-unc-and-arrangements-set-out-in-relevant-nexas/" TargetMode="External"/><Relationship Id="rId14" Type="http://schemas.openxmlformats.org/officeDocument/2006/relationships/hyperlink" Target="https://www.xoserve.com/change/customer-change-register/xrn-5605-amendments-to-the-must-read-process-igt159v/"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xoserve.com/change/customer-change-register/xrn-5615-establishingamending-a-gas-vacant-site-process-modification-0819/" TargetMode="External"/><Relationship Id="rId3" Type="http://schemas.openxmlformats.org/officeDocument/2006/relationships/hyperlink" Target="https://www.xoserve.com/change/change-proposals/xrn-5546-resolution-of-address-interactions-between-dcc-and-cdsp/" TargetMode="External"/><Relationship Id="rId7" Type="http://schemas.openxmlformats.org/officeDocument/2006/relationships/hyperlink" Target="https://www.xoserve.com/change/customer-change-register/xrn-5614-improving-igt-smp-new-connection-process-to-support-accurate-and-timely-supplier-registrations/" TargetMode="External"/><Relationship Id="rId2" Type="http://schemas.openxmlformats.org/officeDocument/2006/relationships/hyperlink" Target="https://www.xoserve.com/change/change-proposals/xrn-5531-hydrogen-village-trial/"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585-flow-weighted-average-calorific-value-phase-2-service-improvements/" TargetMode="External"/><Relationship Id="rId11" Type="http://schemas.openxmlformats.org/officeDocument/2006/relationships/hyperlink" Target="https://www.xoserve.com/change/customer-change-register/xrn-5665-dn-annual-connection-aq-review-process/" TargetMode="External"/><Relationship Id="rId5" Type="http://schemas.openxmlformats.org/officeDocument/2006/relationships/hyperlink" Target="https://www.xoserve.com/change/customer-change-register/xrn-5573-updates-to-the-priority-consumer-process-as-designated-by-the-secretary-of-state-for-business-energy-and-industrial-strategy-beis-urgent/" TargetMode="External"/><Relationship Id="rId10" Type="http://schemas.openxmlformats.org/officeDocument/2006/relationships/hyperlink" Target="https://www.xoserve.com/change/customer-change-register/xrn-5635-h100-unc-mod799-consequential-gemini-change/" TargetMode="External"/><Relationship Id="rId4" Type="http://schemas.openxmlformats.org/officeDocument/2006/relationships/hyperlink" Target="https://www.xoserve.com/change/change-proposals/xrn-5569-contact-data-provision-for-igt-customers/" TargetMode="External"/><Relationship Id="rId9" Type="http://schemas.openxmlformats.org/officeDocument/2006/relationships/hyperlink" Target="https://www.xoserve.com/change/customer-change-register/xrn-5616-csep-annual-quantity-capacity-management/"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xoserve.com/change/change-proposals/xrn-5473-meter-asset-detail-proactive-monitoring-service/" TargetMode="External"/><Relationship Id="rId3" Type="http://schemas.openxmlformats.org/officeDocument/2006/relationships/hyperlink" Target="https://www.xoserve.com/change/change-proposals/xrn-5144-enabling-re-assignment-of-supplier-short-codes-to-implement-supplier-of-last-resort-directions/" TargetMode="External"/><Relationship Id="rId7" Type="http://schemas.openxmlformats.org/officeDocument/2006/relationships/hyperlink" Target="https://www.xoserve.com/change/change-proposals/xrn-5471-services-to-release-data-to-unc-parties/" TargetMode="External"/><Relationship Id="rId2" Type="http://schemas.openxmlformats.org/officeDocument/2006/relationships/hyperlink" Target="https://www.xoserve.com/change/change-proposals/xrn-4914-mod-0651-retrospective-data-update-provisions/"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453-gsos-2-3-13-payment-automation/" TargetMode="External"/><Relationship Id="rId5" Type="http://schemas.openxmlformats.org/officeDocument/2006/relationships/hyperlink" Target="https://www.xoserve.com/change/change-proposals/xrn-5345-deferral-of-creation-of-class-change-reads-for-dm-to-ndm-and-ndm-to-dm-sites-at-transfer-of-ownership/" TargetMode="External"/><Relationship Id="rId4" Type="http://schemas.openxmlformats.org/officeDocument/2006/relationships/hyperlink" Target="https://www.xoserve.com/change/change-proposals/xrn-5187-modification-0696-addressing-inequities-between-capacity-booking-under-the-unc-and-arrangements-set-out-in-relevant-nexa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s://umbraco.xoserve.com/media/nnrjtov3/13th-september-chmc-post-meeting-brief.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recportal.co.uk/recporta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recportal.co.uk/group/guest/-/addition-of-key-information-to-all-service-now-tickets" TargetMode="External"/><Relationship Id="rId7"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package" Target="../embeddings/Microsoft_Word_Document.docx"/><Relationship Id="rId5" Type="http://schemas.openxmlformats.org/officeDocument/2006/relationships/hyperlink" Target="https://www.xoserve.com/change/change-proposals/xrn-5567-implementation-of-resend-functionality-for-messages-from-css-to-grda-rec-cp-r0067/" TargetMode="External"/><Relationship Id="rId4" Type="http://schemas.openxmlformats.org/officeDocument/2006/relationships/hyperlink" Target="https://recportal.co.uk/group/guest/-/introduction-of-css-refresh-functionality"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recportal.co.uk/group/guest/-/dcc-access-to-ees-and-ges?p_l_back_url=%2Fsearch%3Fq%3DR0071"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recportal.co.uk/group/guest/-/css-market-message-retry-strategy?p_l_back_url=%2Fsearch%3Fq%3Dr0081" TargetMode="External"/><Relationship Id="rId4" Type="http://schemas.openxmlformats.org/officeDocument/2006/relationships/hyperlink" Target="https://recportal.co.uk/group/guest/-/improvements-to-failed-to-deliver-css-messages?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p_l_back_url%2525252525252525253D%252525252525252525252Fsearch%252525252525252525253Fp_l_back_url%252525252525252525253D%25252525252525252525252Fsearch%25252525252525252525253Fp_l_back_url%25252525252525252525253D%2525252525252525252525252Fsearch%2525252525252525252525253Fp_l_back_url%2525252525252525252525253D%252525252525252525252525252Fsearch%252525252525252525252525253Fp_l_back_url%252525252525252525252525253D%25252525252525252525252525252Fsearch%25252525252525252525252525253Fp_l_back_url%25252525252525252525252525253D%2525252525252525252525252525252Fsearch%2525252525252525252525252525253Fq%2525252525252525252525252525253Dr0088%252525252525252525252525252526q%25252525252525252525252525253Dr0048%2525252525252525252525252526q%252525252525252525252525253Dr0070%25252525252525252525252526q%2525252525252525252525253Dr0092%252525252525252525252526q%25252525252525252525253Dr0071%2525252525252525252526q%252525252525252525253Dr0110%25252525252525252526q%2525252525252525253Dr0092%252525252525252526q%25252525252525253Dr0071%2525252525252526q%252525252525253Dr0049%25252525252526q%2525252525253Dr0051%252525252526q%25252525253Dr0056%2525252526q%252525253Dr0068%25252526q%2525253Dr0069%252526q%25253Dr0071%2526q%253Dr0075%26q%3Dr0080"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recportal.co.uk/group/guest/-/make-shipper-nexa-values-available-on-the-ges-portal?p_l_back_url=%2Fsearch%3Fq%3Dr0088"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https://recportal.co.uk/documents/20121/0/R0092+-+Initial+Assessment+Report+%28Approved%29+1.0.pdf/7493c397-c0b0-db08-b0e5-29ccb2b65127?t=1686062095153" TargetMode="External"/><Relationship Id="rId4" Type="http://schemas.openxmlformats.org/officeDocument/2006/relationships/hyperlink" Target="https://www.xoserve.com/change/customer-change-register/xrn-5186-modification-0701-aligning-capacity-booking-under-the-unc-and-arrangements-set-out-in-relevant-nexa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recportal.co.uk/group/guest/-/css-message-regeneration-functionality?p_l_back_url=%2Fsearch%3Fp_l_back_url%3D%252Fsearch%253Fp_p_lifecycle%253D0%2526p_p_mode%253Dview%2526_com_liferay_asset_publisher_web_portlet_AssetPublisherPortlet_INSTANCE_ShT27DMdA5jY_delta%253D10%2526p_r_p_resetCur%253Dfalse%2526_com_liferay_asset_publisher_web_portlet_AssetPublisherPortlet_INSTANCE_ShT27DMdA5jY_cur%253D3%2526q%253Dr0095%26q%3Dr0096"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recportal.co.uk/group/guest/change-register?p_p_id=com_liferay_asset_publisher_web_portlet_AssetPublisherPortlet_INSTANCE_ShT27DMdA5jY&amp;p_p_lifecycle=0&amp;p_p_state=normal&amp;p_p_mode=view&amp;_com_liferay_asset_publisher_web_portlet_AssetPublisherPortlet_INSTANCE_ShT27DMdA5jY_delta=10&amp;p_r_p_resetCur=false&amp;_com_liferay_asset_publisher_web_portlet_AssetPublisherPortlet_INSTANCE_ShT27DMdA5jY_cur=3"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recportal.co.uk/group/guest/-/dcc-service-organisation-control-2-soc2-assessments?p_l_back_url=%2Fsearch%3Fp_l_back_url%3D%252Fsearch%253Fp_l_back_url%253D%25252Fsearch%25253Fq%25253Dr0088%2526q%253Dr0070%26q%3Dr0048"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https://recportal.co.uk/group/guest/-/review-of-schedule-12-and-processes-to-manage-access-to-data" TargetMode="External"/><Relationship Id="rId4" Type="http://schemas.openxmlformats.org/officeDocument/2006/relationships/hyperlink" Target="https://recportal.co.uk/group/guest/-/provision-of-enduring-test-environments"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xoserve.com/change/customer-change-register/xrn-5546-resolution-of-address-interactions-between-dcc-and-cdsp/"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www.xoserve.com/xoserve-search?term=5675" TargetMode="External"/><Relationship Id="rId4" Type="http://schemas.openxmlformats.org/officeDocument/2006/relationships/hyperlink" Target="https://www.xoserve.com/change/customer-change-register/xrn5668-production-data-back-u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51.xml.rels><?xml version="1.0" encoding="UTF-8" standalone="yes"?>
<Relationships xmlns="http://schemas.openxmlformats.org/package/2006/relationships"><Relationship Id="rId8" Type="http://schemas.openxmlformats.org/officeDocument/2006/relationships/hyperlink" Target="https://recportal.co.uk/group/guest/-/enabling-software-product-qualification?p_l_back_url=%2Fsearch%3Fq%3DR0075" TargetMode="External"/><Relationship Id="rId13" Type="http://schemas.openxmlformats.org/officeDocument/2006/relationships/hyperlink" Target="https://recportal.co.uk/group/guest/-/changes-to-allow-dnos/-to-reinstate-disconnected-mpans" TargetMode="External"/><Relationship Id="rId18" Type="http://schemas.openxmlformats.org/officeDocument/2006/relationships/hyperlink" Target="https://recportal.co.uk/group/guest/-/performance-assurance-report-catalogue-v5.1" TargetMode="External"/><Relationship Id="rId3" Type="http://schemas.openxmlformats.org/officeDocument/2006/relationships/hyperlink" Target="https://recportal.co.uk/group/guest/-/intellectual-property-rights-and-services-data-main-body-changes" TargetMode="External"/><Relationship Id="rId7" Type="http://schemas.openxmlformats.org/officeDocument/2006/relationships/hyperlink" Target="https://recportal.co.uk/group/guest/-/amendments-to-sample-access-agreement-appended-to-the-qualification-and-maintenance-schedule-9-to-the-code" TargetMode="External"/><Relationship Id="rId12" Type="http://schemas.openxmlformats.org/officeDocument/2006/relationships/hyperlink" Target="https://recportal.co.uk/group/guest/-/clarify-obligations-on-meter-exchanges-that-occur-close-to-cos-gas-only" TargetMode="External"/><Relationship Id="rId17" Type="http://schemas.openxmlformats.org/officeDocument/2006/relationships/hyperlink" Target="https://recportal.co.uk/group/guest/-/review-of-onage-slas" TargetMode="External"/><Relationship Id="rId2" Type="http://schemas.openxmlformats.org/officeDocument/2006/relationships/notesSlide" Target="../notesSlides/notesSlide12.xml"/><Relationship Id="rId16" Type="http://schemas.openxmlformats.org/officeDocument/2006/relationships/hyperlink" Target="https://recportal.co.uk/group/guest/-/clarifying-requirement-for-continuous-billing-following-an-erroneous-wwitch" TargetMode="External"/><Relationship Id="rId1" Type="http://schemas.openxmlformats.org/officeDocument/2006/relationships/slideLayout" Target="../slideLayouts/slideLayout6.xml"/><Relationship Id="rId6" Type="http://schemas.openxmlformats.org/officeDocument/2006/relationships/hyperlink" Target="https://recportal.co.uk/group/guest/-/rec-main-body-data-protection-changes-and-development-of-a-rec-data-protection-schedule." TargetMode="External"/><Relationship Id="rId11" Type="http://schemas.openxmlformats.org/officeDocument/2006/relationships/hyperlink" Target="https://recportal.co.uk/group/guest/-/removal-of-pre-covid-aq-value-from-data-access-matrix?p_l_back_url=%2Fsearch%3Fp_l_back_url%3D%252Fsearch%253Fq%253DR0088%26q%3DR0089" TargetMode="External"/><Relationship Id="rId5" Type="http://schemas.openxmlformats.org/officeDocument/2006/relationships/hyperlink" Target="https://recportal.co.uk/group/guest/-/ees/ges-additional-service-request-for-housing-associations-to-be-added-to-the-data-access-matrix" TargetMode="External"/><Relationship Id="rId15" Type="http://schemas.openxmlformats.org/officeDocument/2006/relationships/hyperlink" Target="https://recportal.co.uk/group/guest/-/update-to-error-handling-documents?p_l_back_url=%2Fsearch%3Fp_l_back_url%3D%252Fsearch%253Fp_l_back_url%253D%25252Fsearch%25253Fq%25253Dr0098%2526q%253DR0099%26q%3Dr0100" TargetMode="External"/><Relationship Id="rId10" Type="http://schemas.openxmlformats.org/officeDocument/2006/relationships/hyperlink" Target="https://recportal.co.uk/group/guest/-/map-gas-portfolio-dashboard" TargetMode="External"/><Relationship Id="rId4" Type="http://schemas.openxmlformats.org/officeDocument/2006/relationships/hyperlink" Target="https://recportal.co.uk/group/guest/-/switch-request-objections-additional" TargetMode="External"/><Relationship Id="rId9" Type="http://schemas.openxmlformats.org/officeDocument/2006/relationships/hyperlink" Target="https://recportal.co.uk/group/guest/-/formalising-the-submission-of-ppmip-unallocated-transaction-report-utr-files" TargetMode="External"/><Relationship Id="rId14" Type="http://schemas.openxmlformats.org/officeDocument/2006/relationships/hyperlink" Target="https://recportal.co.uk/group/guest/-/css-end-user-obligations?p_l_back_url=%2Fsearch%3Fp_l_back_url%3D%252Fsearch%253Fq%253Dr0098%26q%3DR0099"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recportal.co.uk/group/guest/-/frequency-and-content-of-css-reports-on-switching-via-the-dcc-portal?p_l_back_url=%2Fsearch%3Fp_l_back_url%3D%252Fsearch%253Fq%253D115%26q%3Dr0115" TargetMode="External"/><Relationship Id="rId13" Type="http://schemas.openxmlformats.org/officeDocument/2006/relationships/hyperlink" Target="https://recportal.co.uk/group/guest/-/sdep-review-improvements-1-process-types-and-escalations?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q%252525252525253D115%25252525252526q%2525252525253Dr0115%252525252526q%25252525253Dr0116%2525252526q%252525253Dr0117%25252526q%2525253Dr0118%252526q%25253Dr0119%2526q%253Dr0120%26q%3Dr0121" TargetMode="External"/><Relationship Id="rId3" Type="http://schemas.openxmlformats.org/officeDocument/2006/relationships/hyperlink" Target="https://recportal.co.uk/group/guest/-/css-message-time-stamping" TargetMode="External"/><Relationship Id="rId7" Type="http://schemas.openxmlformats.org/officeDocument/2006/relationships/hyperlink" Target="https://recportal.co.uk/group/guest/-/data-specification-housekeeping-and-clarifications" TargetMode="External"/><Relationship Id="rId12" Type="http://schemas.openxmlformats.org/officeDocument/2006/relationships/hyperlink" Target="https://recportal.co.uk/group/guest/-/search-ges-api-using-meter-serial-number?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q%2525252525253D115%252525252526q%25252525253Dr0115%2525252526q%252525253Dr0116%25252526q%2525253Dr0117%252526q%25253Dr0118%2526q%253Dr0119%26q%3Dr0120" TargetMode="External"/><Relationship Id="rId17" Type="http://schemas.openxmlformats.org/officeDocument/2006/relationships/hyperlink" Target="https://recportal.co.uk/group/guest/-/sdep-review-improvements-5-multilateral-erroneous-switches?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p_l_back_url%2525252525252525253D%252525252525252525252Fsearch%252525252525252525253Fp_l_back_url%252525252525252525253D%25252525252525252525252Fsearch%25252525252525252525253Fq%25252525252525252525253D115%2525252525252525252526q%252525252525252525253Dr0115%25252525252525252526q%2525252525252525253Dr0116%252525252525252526q%25252525252525253Dr0117%2525252525252526q%252525252525253Dr0118%25252525252526q%2525252525253Dr0119%252525252526q%25252525253Dr0120%2525252526q%252525253Dr0121%25252526q%2525253Dr0122%252526q%25253Dr0123%2526q%253Dr0124%26q%3Dr0125" TargetMode="External"/><Relationship Id="rId2" Type="http://schemas.openxmlformats.org/officeDocument/2006/relationships/notesSlide" Target="../notesSlides/notesSlide13.xml"/><Relationship Id="rId16" Type="http://schemas.openxmlformats.org/officeDocument/2006/relationships/hyperlink" Target="https://recportal.co.uk/group/guest/-/sdep-review-improvements-4-reporting?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p_l_back_url%2525252525252525253D%252525252525252525252Fsearch%252525252525252525253Fq%252525252525252525253D115%25252525252525252526q%2525252525252525253Dr0115%252525252525252526q%25252525252525253Dr0116%2525252525252526q%252525252525253Dr0117%25252525252526q%2525252525253Dr0118%252525252526q%25252525253Dr0119%2525252526q%252525253Dr0120%25252526q%2525253Dr0121%252526q%25253Dr0122%2526q%253Dr0123%26q%3Dr0124" TargetMode="External"/><Relationship Id="rId1" Type="http://schemas.openxmlformats.org/officeDocument/2006/relationships/slideLayout" Target="../slideLayouts/slideLayout6.xml"/><Relationship Id="rId6" Type="http://schemas.openxmlformats.org/officeDocument/2006/relationships/hyperlink" Target="https://recportal.co.uk/group/guest/-/supplier-compensation-for-network-party-driven-mpxn-or-gsp-group-changes" TargetMode="External"/><Relationship Id="rId11" Type="http://schemas.openxmlformats.org/officeDocument/2006/relationships/hyperlink" Target="https://recportal.co.uk/group/guest/-/annulment-housekeeping?p_l_back_url=%2Fsearch%3Fp_l_back_url%3D%252Fsearch%253Fp_l_back_url%253D%25252Fsearch%25253Fp_l_back_url%25253D%2525252Fsearch%2525253Fp_l_back_url%2525253D%252525252Fsearch%252525253Fp_l_back_url%252525253D%25252525252Fsearch%25252525253Fq%25252525253D115%2525252526q%252525253Dr0115%25252526q%2525253Dr0116%252526q%25253Dr0117%2526q%253Dr0118%26q%3Dr0119" TargetMode="External"/><Relationship Id="rId5" Type="http://schemas.openxmlformats.org/officeDocument/2006/relationships/hyperlink" Target="https://recportal.co.uk/group/guest/-/provision-of-grid-supply-point-group-id-from-a-postcode-search" TargetMode="External"/><Relationship Id="rId15" Type="http://schemas.openxmlformats.org/officeDocument/2006/relationships/hyperlink" Target="https://recportal.co.uk/group/guest/-/sdep-review-improvements-3-look-and-feel?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q%2525252525252525253D115%252525252525252526q%25252525252525253Dr0115%2525252525252526q%252525252525253Dr0116%25252525252526q%2525252525253Dr0117%252525252526q%25252525253Dr0118%2525252526q%252525253Dr0119%25252526q%2525253Dr0120%252526q%25253Dr0121%2526q%253Dr0122%26q%3Dr0123" TargetMode="External"/><Relationship Id="rId10" Type="http://schemas.openxmlformats.org/officeDocument/2006/relationships/hyperlink" Target="https://recportal.co.uk/group/guest/-/retrospective-implementation-of-distribution-code-use-of-system-agreement-dcusa-dcp-383?p_l_back_url=%2Fsearch%3Fp_l_back_url%3D%252Fsearch%253Fp_l_back_url%253D%25252Fsearch%25253Fp_l_back_url%25253D%2525252Fsearch%2525253Fq%2525253D115%252526q%25253Dr0115%2526q%253Dr0116%26q%3Dr0117" TargetMode="External"/><Relationship Id="rId4" Type="http://schemas.openxmlformats.org/officeDocument/2006/relationships/hyperlink" Target="https://recportal.co.uk/group/guest/-/aligning-electricity-and-gas-timescale-requirements-for-sharing-meter-technical-detail-information" TargetMode="External"/><Relationship Id="rId9" Type="http://schemas.openxmlformats.org/officeDocument/2006/relationships/hyperlink" Target="https://recportal.co.uk/group/guest/-/tpi-access-to-the-meter-asset-manager-data-via-the-ges?p_l_back_url=%2Fsearch%3Fp_l_back_url%3D%252Fsearch%253Fp_l_back_url%253D%25252Fsearch%25253Fq%25253D115%2526q%253Dr0115%26q%3Dr0116" TargetMode="External"/><Relationship Id="rId14" Type="http://schemas.openxmlformats.org/officeDocument/2006/relationships/hyperlink" Target="https://recportal.co.uk/group/guest/-/sdep-review-improvements-2-usability?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q%25252525252525253D115%2525252525252526q%252525252525253Dr0115%25252525252526q%2525252525253Dr0116%252525252526q%25252525253Dr0117%2525252526q%252525253Dr0118%25252526q%2525253Dr0119%252526q%25253Dr0120%2526q%253Dr0121%26q%3Dr0122"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recportal.co.uk/documents/20121/0/R0132+Change+Proposal+Form+.pdf/cfa12d57-0577-a9f0-f06a-ad148b2bc5b8?t=1687771585429" TargetMode="External"/><Relationship Id="rId13" Type="http://schemas.openxmlformats.org/officeDocument/2006/relationships/hyperlink" Target="https://recportal.co.uk/group/guest/-/combined-progression-of-change-proposals-r0058-r0104-and-r0129" TargetMode="External"/><Relationship Id="rId3" Type="http://schemas.openxmlformats.org/officeDocument/2006/relationships/hyperlink" Target="https://recportal.co.uk/group/guest/-/sdep-review-improvements-6-sdep-user-guide-and-obligations?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p_l_back_url%2525252525252525253D%252525252525252525252Fsearch%252525252525252525253Fp_l_back_url%252525252525252525253D%25252525252525252525252Fsearch%25252525252525252525253Fp_l_back_url%25252525252525252525253D%2525252525252525252525252Fsearch%2525252525252525252525253Fq%2525252525252525252525253D115%252525252525252525252526q%25252525252525252525253Dr0115%2525252525252525252526q%252525252525252525253Dr0116%25252525252525252526q%2525252525252525253Dr0117%252525252525252526q%25252525252525253Dr0118%2525252525252526q%252525252525253Dr0119%25252525252526q%2525252525253Dr0120%252525252526q%25252525253Dr0121%2525252526q%252525253Dr0122%25252526q%2525253Dr0123%252526q%25253Dr0124%2526q%253Dr0125%26q%3Dr0126" TargetMode="External"/><Relationship Id="rId7" Type="http://schemas.openxmlformats.org/officeDocument/2006/relationships/hyperlink" Target="https://recportal.co.uk/documents/20121/0/R0131+-+Change+Proposal+Form+%28downloadable+version%29+22.06.2023.pdf/cac1d886-56b1-bf87-23d4-b516f1ccc7ed?t=1687456441571" TargetMode="External"/><Relationship Id="rId12" Type="http://schemas.openxmlformats.org/officeDocument/2006/relationships/hyperlink" Target="https://recportal.co.uk/group/guest/-/introducing-theft-party-intermediary-energy-broker-assurance-and-accreditation" TargetMode="External"/><Relationship Id="rId17" Type="http://schemas.openxmlformats.org/officeDocument/2006/relationships/hyperlink" Target="https://recportal.co.uk/group/guest/-/amendment-to-multiplication-factor-enumerations-to-support-hydrogen-trials" TargetMode="External"/><Relationship Id="rId2" Type="http://schemas.openxmlformats.org/officeDocument/2006/relationships/notesSlide" Target="../notesSlides/notesSlide14.xml"/><Relationship Id="rId16" Type="http://schemas.openxmlformats.org/officeDocument/2006/relationships/hyperlink" Target="https://recportal.co.uk/group/guest/-/recommended-data-access-matrix-changes-due-to-data-permission-matrix-changes" TargetMode="External"/><Relationship Id="rId1" Type="http://schemas.openxmlformats.org/officeDocument/2006/relationships/slideLayout" Target="../slideLayouts/slideLayout6.xml"/><Relationship Id="rId6" Type="http://schemas.openxmlformats.org/officeDocument/2006/relationships/hyperlink" Target="https://recportal.co.uk/group/guest/-/updates-to-the-data-access-matrix?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p_l_back_url%2525252525252525253D%252525252525252525252Fsearch%252525252525252525253Fp_l_back_url%252525252525252525253D%25252525252525252525252Fsearch%25252525252525252525253Fp_l_back_url%25252525252525252525253D%2525252525252525252525252Fsearch%2525252525252525252525253Fp_l_back_url%2525252525252525252525253D%252525252525252525252525252Fsearch%252525252525252525252525253Fp_l_back_url%252525252525252525252525253D%25252525252525252525252525252Fsearch%25252525252525252525252525253Fp_l_back_url%25252525252525252525252525253D%2525252525252525252525252525252Fsearch%2525252525252525252525252525253Fp_l_back_url%2525252525252525252525252525253D%252525252525252525252525252525252Fsearch%252525252525252525252525252525253Fq%252525252525252525252525252525253D115%25252525252525252525252525252526q%2525252525252525252525252525253Dr0115%252525252525252525252525252526q%25252525252525252525252525253Dr0116%2525252525252525252525252526q%252525252525252525252525253Dr0117%25252525252525252525252526q%2525252525252525252525253Dr0118%252525252525252525252526q%25252525252525252525253Dr0119%2525252525252525252526q%252525252525252525253Dr0120%25252525252525252526q%2525252525252525253Dr0121%252525252525252526q%25252525252525253Dr0122%2525252525252526q%252525252525253Dr0123%25252525252526q%2525252525253Dr0124%252525252526q%25252525253Dr0125%2525252526q%252525253Dr0126%25252526q%2525253Dr0127%252526q%25253Dr0128%2526q%253DR0129%26q%3Dr0130" TargetMode="External"/><Relationship Id="rId11" Type="http://schemas.openxmlformats.org/officeDocument/2006/relationships/hyperlink" Target="https://recportal.co.uk/group/guest/-/change-to-rec-schedule-22-market-stabilisation-charge-msc-" TargetMode="External"/><Relationship Id="rId5" Type="http://schemas.openxmlformats.org/officeDocument/2006/relationships/hyperlink" Target="https://recportal.co.uk/group/guest/-/clarifying-event-of-default-requirements?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p_l_back_url%2525252525252525253D%252525252525252525252Fsearch%252525252525252525253Fp_l_back_url%252525252525252525253D%25252525252525252525252Fsearch%25252525252525252525253Fp_l_back_url%25252525252525252525253D%2525252525252525252525252Fsearch%2525252525252525252525253Fp_l_back_url%2525252525252525252525253D%252525252525252525252525252Fsearch%252525252525252525252525253Fp_l_back_url%252525252525252525252525253D%25252525252525252525252525252Fsearch%25252525252525252525252525253Fp_l_back_url%25252525252525252525252525253D%2525252525252525252525252525252Fsearch%2525252525252525252525252525253Fq%2525252525252525252525252525253D115%252525252525252525252525252526q%25252525252525252525252525253Dr0115%2525252525252525252525252526q%252525252525252525252525253Dr0116%25252525252525252525252526q%2525252525252525252525253Dr0117%252525252525252525252526q%25252525252525252525253Dr0118%2525252525252525252526q%252525252525252525253Dr0119%25252525252525252526q%2525252525252525253Dr0120%252525252525252526q%25252525252525253Dr0121%2525252525252526q%252525252525253Dr0122%25252525252526q%2525252525253Dr0123%252525252526q%25252525253Dr0124%2525252526q%252525253Dr0125%25252526q%2525253Dr0126%252526q%25253Dr0127%2526q%253Dr0128%26q%3DR0129" TargetMode="External"/><Relationship Id="rId15" Type="http://schemas.openxmlformats.org/officeDocument/2006/relationships/hyperlink" Target="https://recportal.co.uk/group/guest/-/housekeeping-amendments-2" TargetMode="External"/><Relationship Id="rId10" Type="http://schemas.openxmlformats.org/officeDocument/2006/relationships/hyperlink" Target="https://recportal.co.uk/group/guest/-/add-beis-to-schedule-12" TargetMode="External"/><Relationship Id="rId4" Type="http://schemas.openxmlformats.org/officeDocument/2006/relationships/hyperlink" Target="https://recportal.co.uk/group/guest/-/removal-of-css-business-rule-1177-to-reflect-ofaf-optionality?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p_l_back_url%2525252525252525253D%252525252525252525252Fsearch%252525252525252525253Fp_l_back_url%252525252525252525253D%25252525252525252525252Fsearch%25252525252525252525253Fp_l_back_url%25252525252525252525253D%2525252525252525252525252Fsearch%2525252525252525252525253Fp_l_back_url%2525252525252525252525253D%252525252525252525252525252Fsearch%252525252525252525252525253Fp_l_back_url%252525252525252525252525253D%25252525252525252525252525252Fsearch%25252525252525252525252525253Fq%25252525252525252525252525253D115%2525252525252525252525252526q%252525252525252525252525253Dr0115%25252525252525252525252526q%2525252525252525252525253Dr0116%252525252525252525252526q%25252525252525252525253Dr0117%2525252525252525252526q%252525252525252525253Dr0118%25252525252525252526q%2525252525252525253Dr0119%252525252525252526q%25252525252525253Dr0120%2525252525252526q%252525252525253Dr0121%25252525252526q%2525252525253Dr0122%252525252526q%25252525253Dr0123%2525252526q%252525253Dr0124%25252526q%2525253Dr0125%252526q%25253Dr0126%2526q%253Dr0127%26q%3Dr0128" TargetMode="External"/><Relationship Id="rId9" Type="http://schemas.openxmlformats.org/officeDocument/2006/relationships/hyperlink" Target="https://recportal.co.uk/group/guest/-/vlp-data-access-requirements" TargetMode="External"/><Relationship Id="rId14" Type="http://schemas.openxmlformats.org/officeDocument/2006/relationships/hyperlink" Target="https://recportal.co.uk/group/guest/-/alignment-of-market-message-d0225-consent-to-share-flag-to-support-psr-data-sharing"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recportal.co.uk/group/guest/-/data-specification-update-for-refresh-functionality"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www.xoserve.com/calendar/dsc-delivery-sub-group-24-october-2022/" TargetMode="External"/><Relationship Id="rId2" Type="http://schemas.openxmlformats.org/officeDocument/2006/relationships/hyperlink" Target="https://www.xoserve.com/calendar/dsc-delivery-sub-group-25-september-202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Nunito Sans" pitchFamily="2" charset="0"/>
              </a:rPr>
              <a:t>DSC Delivery Sub-Group</a:t>
            </a:r>
          </a:p>
        </p:txBody>
      </p:sp>
      <p:sp>
        <p:nvSpPr>
          <p:cNvPr id="3" name="Subtitle 2"/>
          <p:cNvSpPr>
            <a:spLocks noGrp="1"/>
          </p:cNvSpPr>
          <p:nvPr>
            <p:ph type="subTitle" idx="1"/>
          </p:nvPr>
        </p:nvSpPr>
        <p:spPr>
          <a:xfrm>
            <a:off x="1371600" y="2914650"/>
            <a:ext cx="6400800" cy="558466"/>
          </a:xfrm>
        </p:spPr>
        <p:txBody>
          <a:bodyPr vert="horz" lIns="91440" tIns="45720" rIns="91440" bIns="45720" rtlCol="0" anchor="t">
            <a:normAutofit/>
          </a:bodyPr>
          <a:lstStyle/>
          <a:p>
            <a:r>
              <a:rPr lang="en-GB" dirty="0">
                <a:solidFill>
                  <a:srgbClr val="84B8DA"/>
                </a:solidFill>
                <a:effectLst/>
                <a:latin typeface="Nunito Sans" pitchFamily="2" charset="0"/>
                <a:ea typeface="Times New Roman" panose="02020603050405020304" pitchFamily="18" charset="0"/>
                <a:cs typeface="Times New Roman" panose="02020603050405020304" pitchFamily="18" charset="0"/>
              </a:rPr>
              <a:t>Monday 25</a:t>
            </a:r>
            <a:r>
              <a:rPr lang="en-GB" baseline="30000" dirty="0">
                <a:solidFill>
                  <a:srgbClr val="84B8DA"/>
                </a:solidFill>
                <a:effectLst/>
                <a:latin typeface="Nunito Sans" pitchFamily="2" charset="0"/>
                <a:ea typeface="Times New Roman" panose="02020603050405020304" pitchFamily="18" charset="0"/>
                <a:cs typeface="Times New Roman" panose="02020603050405020304" pitchFamily="18" charset="0"/>
              </a:rPr>
              <a:t>th</a:t>
            </a:r>
            <a:r>
              <a:rPr lang="en-GB" dirty="0">
                <a:solidFill>
                  <a:srgbClr val="84B8DA"/>
                </a:solidFill>
                <a:effectLst/>
                <a:latin typeface="Nunito Sans" pitchFamily="2" charset="0"/>
                <a:ea typeface="Times New Roman" panose="02020603050405020304" pitchFamily="18" charset="0"/>
                <a:cs typeface="Times New Roman" panose="02020603050405020304" pitchFamily="18" charset="0"/>
              </a:rPr>
              <a:t> September 2023</a:t>
            </a:r>
            <a:endParaRPr lang="en-GB" dirty="0">
              <a:solidFill>
                <a:srgbClr val="84B8DA"/>
              </a:solidFill>
              <a:latin typeface="Nunito Sans" pitchFamily="2" charset="0"/>
              <a:cs typeface="Arial"/>
            </a:endParaRPr>
          </a:p>
        </p:txBody>
      </p:sp>
    </p:spTree>
    <p:extLst>
      <p:ext uri="{BB962C8B-B14F-4D97-AF65-F5344CB8AC3E}">
        <p14:creationId xmlns:p14="http://schemas.microsoft.com/office/powerpoint/2010/main" val="1974301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EF70D-29FC-1D17-14FD-3F203E7F6C9A}"/>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858C3627-12AF-7F1A-55F5-28B9FC36F851}"/>
              </a:ext>
            </a:extLst>
          </p:cNvPr>
          <p:cNvSpPr>
            <a:spLocks noGrp="1"/>
          </p:cNvSpPr>
          <p:nvPr>
            <p:ph idx="1"/>
          </p:nvPr>
        </p:nvSpPr>
        <p:spPr/>
        <p:txBody>
          <a:bodyPr>
            <a:normAutofit fontScale="92500" lnSpcReduction="20000"/>
          </a:bodyPr>
          <a:lstStyle/>
          <a:p>
            <a:pPr>
              <a:lnSpc>
                <a:spcPct val="115000"/>
              </a:lnSpc>
              <a:spcAft>
                <a:spcPts val="10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Back in October 2022, the Secretary of State issued a </a:t>
            </a:r>
            <a:r>
              <a:rPr lang="en-GB" sz="1800" u="sng" dirty="0">
                <a:solidFill>
                  <a:srgbClr val="6440A3"/>
                </a:solidFill>
                <a:effectLst/>
                <a:latin typeface="Calibri" panose="020F0502020204030204" pitchFamily="34" charset="0"/>
                <a:ea typeface="Times New Roman" panose="02020603050405020304" pitchFamily="18" charset="0"/>
                <a:cs typeface="Times New Roman" panose="02020603050405020304" pitchFamily="18" charset="0"/>
                <a:hlinkClick r:id="rId2"/>
              </a:rPr>
              <a:t>letter of direction</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to the Gas Transporters looking to update the criteria of Priority Consumer categories of customers to be prioritised during a gas emergency.</a:t>
            </a:r>
          </a:p>
          <a:p>
            <a:pPr>
              <a:lnSpc>
                <a:spcPct val="115000"/>
              </a:lnSpc>
              <a:spcAft>
                <a:spcPts val="1000"/>
              </a:spcAft>
            </a:pPr>
            <a:r>
              <a:rPr lang="en-GB" sz="1800" dirty="0">
                <a:effectLst/>
                <a:latin typeface="Calibri" panose="020F0502020204030204" pitchFamily="34" charset="0"/>
                <a:ea typeface="Times New Roman" panose="02020603050405020304" pitchFamily="18" charset="0"/>
              </a:rPr>
              <a:t>The changes to the criteria of existing categories (A &amp; C) and the introduction of a new category (B) were implemented as part of </a:t>
            </a:r>
            <a:r>
              <a:rPr lang="en-GB" sz="1800" b="1" dirty="0">
                <a:effectLst/>
                <a:latin typeface="Calibri" panose="020F0502020204030204" pitchFamily="34" charset="0"/>
                <a:ea typeface="Times New Roman" panose="02020603050405020304" pitchFamily="18" charset="0"/>
              </a:rPr>
              <a:t>XRN5573-A</a:t>
            </a:r>
            <a:r>
              <a:rPr lang="en-GB" sz="1800" dirty="0">
                <a:effectLst/>
                <a:latin typeface="Calibri" panose="020F0502020204030204" pitchFamily="34" charset="0"/>
                <a:ea typeface="Times New Roman" panose="02020603050405020304" pitchFamily="18" charset="0"/>
              </a:rPr>
              <a:t>. </a:t>
            </a:r>
          </a:p>
          <a:p>
            <a:pPr>
              <a:lnSpc>
                <a:spcPct val="115000"/>
              </a:lnSpc>
              <a:spcAft>
                <a:spcPts val="1000"/>
              </a:spcAft>
            </a:pPr>
            <a:r>
              <a:rPr lang="en-GB" sz="1800" dirty="0">
                <a:effectLst/>
                <a:latin typeface="Calibri" panose="020F0502020204030204" pitchFamily="34" charset="0"/>
                <a:ea typeface="Times New Roman" panose="02020603050405020304" pitchFamily="18" charset="0"/>
              </a:rPr>
              <a:t>Due to the urgency of the required process changes and the need for file format amendments (new allowable value), it was agreed with </a:t>
            </a:r>
            <a:r>
              <a:rPr lang="en-GB" sz="1800" dirty="0" err="1">
                <a:effectLst/>
                <a:latin typeface="Calibri" panose="020F0502020204030204" pitchFamily="34" charset="0"/>
                <a:ea typeface="Times New Roman" panose="02020603050405020304" pitchFamily="18" charset="0"/>
              </a:rPr>
              <a:t>ChMC</a:t>
            </a:r>
            <a:r>
              <a:rPr lang="en-GB" sz="1800" dirty="0">
                <a:effectLst/>
                <a:latin typeface="Calibri" panose="020F0502020204030204" pitchFamily="34" charset="0"/>
                <a:ea typeface="Times New Roman" panose="02020603050405020304" pitchFamily="18" charset="0"/>
              </a:rPr>
              <a:t> constituencies that some elements were to be manual and therefore this change split</a:t>
            </a:r>
            <a:r>
              <a:rPr lang="en-GB" sz="1800" dirty="0">
                <a:latin typeface="Calibri" panose="020F0502020204030204" pitchFamily="34" charset="0"/>
                <a:ea typeface="Times New Roman" panose="02020603050405020304" pitchFamily="18" charset="0"/>
              </a:rPr>
              <a:t>.</a:t>
            </a:r>
          </a:p>
          <a:p>
            <a:pPr>
              <a:lnSpc>
                <a:spcPct val="115000"/>
              </a:lnSpc>
              <a:spcAft>
                <a:spcPts val="1000"/>
              </a:spcAft>
            </a:pPr>
            <a:r>
              <a:rPr lang="en-GB" sz="1800" b="1" dirty="0">
                <a:latin typeface="Calibri" panose="020F0502020204030204" pitchFamily="34" charset="0"/>
                <a:ea typeface="Times New Roman" panose="02020603050405020304" pitchFamily="18" charset="0"/>
              </a:rPr>
              <a:t>XRN5573-B</a:t>
            </a:r>
            <a:r>
              <a:rPr lang="en-GB" sz="1800" dirty="0">
                <a:latin typeface="Calibri" panose="020F0502020204030204" pitchFamily="34" charset="0"/>
                <a:ea typeface="Times New Roman" panose="02020603050405020304" pitchFamily="18" charset="0"/>
              </a:rPr>
              <a:t> - </a:t>
            </a:r>
            <a:r>
              <a:rPr lang="en-GB" sz="1800" dirty="0">
                <a:effectLst/>
                <a:latin typeface="Calibri" panose="020F0502020204030204" pitchFamily="34" charset="0"/>
                <a:ea typeface="Times New Roman" panose="02020603050405020304" pitchFamily="18" charset="0"/>
              </a:rPr>
              <a:t>Amending the Supply Point Register (UK Link) to accept Category B as an allowable value (including file format amendments for industry consumption) and ensure these values are automatically visible in line with Category A &amp; C.</a:t>
            </a:r>
            <a:endParaRPr lang="en-GB" sz="1800" dirty="0">
              <a:latin typeface="Calibri" panose="020F0502020204030204" pitchFamily="34" charset="0"/>
              <a:ea typeface="Times New Roman" panose="02020603050405020304" pitchFamily="18" charset="0"/>
            </a:endParaRPr>
          </a:p>
          <a:p>
            <a:pPr>
              <a:lnSpc>
                <a:spcPct val="115000"/>
              </a:lnSpc>
              <a:spcAft>
                <a:spcPts val="1000"/>
              </a:spcAf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160123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EF70D-29FC-1D17-14FD-3F203E7F6C9A}"/>
              </a:ext>
            </a:extLst>
          </p:cNvPr>
          <p:cNvSpPr>
            <a:spLocks noGrp="1"/>
          </p:cNvSpPr>
          <p:nvPr>
            <p:ph type="title"/>
          </p:nvPr>
        </p:nvSpPr>
        <p:spPr/>
        <p:txBody>
          <a:bodyPr/>
          <a:lstStyle/>
          <a:p>
            <a:r>
              <a:rPr lang="en-GB" dirty="0"/>
              <a:t>Solution Summary</a:t>
            </a:r>
          </a:p>
        </p:txBody>
      </p:sp>
      <p:sp>
        <p:nvSpPr>
          <p:cNvPr id="3" name="Content Placeholder 2">
            <a:extLst>
              <a:ext uri="{FF2B5EF4-FFF2-40B4-BE49-F238E27FC236}">
                <a16:creationId xmlns:a16="http://schemas.microsoft.com/office/drawing/2014/main" id="{858C3627-12AF-7F1A-55F5-28B9FC36F851}"/>
              </a:ext>
            </a:extLst>
          </p:cNvPr>
          <p:cNvSpPr>
            <a:spLocks noGrp="1"/>
          </p:cNvSpPr>
          <p:nvPr>
            <p:ph idx="1"/>
          </p:nvPr>
        </p:nvSpPr>
        <p:spPr/>
        <p:txBody>
          <a:bodyPr>
            <a:normAutofit/>
          </a:bodyPr>
          <a:lstStyle/>
          <a:p>
            <a:pPr marL="457200">
              <a:lnSpc>
                <a:spcPct val="115000"/>
              </a:lnSpc>
              <a:spcAft>
                <a:spcPts val="10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Solution Option 1</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 Category B reflective in industry file flows.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514350" lvl="1" indent="0">
              <a:lnSpc>
                <a:spcPct val="115000"/>
              </a:lnSpc>
              <a:spcAft>
                <a:spcPts val="1000"/>
              </a:spcAft>
              <a:buNone/>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This solution aims to deliver the core must have requirements looking to ensure that Priority Consumer Category B requests are processed in line with Category A &amp; C and all appropriate downstream processes are automatically fed with this new allowable value (as currently this is done manually).</a:t>
            </a:r>
          </a:p>
          <a:p>
            <a:pPr marL="514350" lvl="1" indent="0">
              <a:lnSpc>
                <a:spcPct val="115000"/>
              </a:lnSpc>
              <a:spcAft>
                <a:spcPts val="1000"/>
              </a:spcAft>
              <a:buNone/>
            </a:pPr>
            <a:endParaRPr lang="en-GB" sz="3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a:lnSpc>
                <a:spcPct val="115000"/>
              </a:lnSpc>
              <a:spcAft>
                <a:spcPts val="10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Solution Option 2</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 Enhancement to how we receive Priority Consumer updates.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514350" lvl="1" indent="0">
              <a:lnSpc>
                <a:spcPct val="115000"/>
              </a:lnSpc>
              <a:spcAft>
                <a:spcPts val="1000"/>
              </a:spcAft>
              <a:buNone/>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This solution aims to deliver the core requirements (as per Solution Option 1) but also includes enhancements to how the CDSP receives Priority Consumer requests and automate specific validation requests.</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66038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EF70D-29FC-1D17-14FD-3F203E7F6C9A}"/>
              </a:ext>
            </a:extLst>
          </p:cNvPr>
          <p:cNvSpPr>
            <a:spLocks noGrp="1"/>
          </p:cNvSpPr>
          <p:nvPr>
            <p:ph type="title"/>
          </p:nvPr>
        </p:nvSpPr>
        <p:spPr/>
        <p:txBody>
          <a:bodyPr/>
          <a:lstStyle/>
          <a:p>
            <a:r>
              <a:rPr lang="en-GB" dirty="0"/>
              <a:t>Solution Overview</a:t>
            </a:r>
          </a:p>
        </p:txBody>
      </p:sp>
      <p:graphicFrame>
        <p:nvGraphicFramePr>
          <p:cNvPr id="6" name="Table 5">
            <a:extLst>
              <a:ext uri="{FF2B5EF4-FFF2-40B4-BE49-F238E27FC236}">
                <a16:creationId xmlns:a16="http://schemas.microsoft.com/office/drawing/2014/main" id="{D062DF9E-BC44-12ED-D6F2-3D6B51BF2F0D}"/>
              </a:ext>
            </a:extLst>
          </p:cNvPr>
          <p:cNvGraphicFramePr>
            <a:graphicFrameLocks noGrp="1"/>
          </p:cNvGraphicFramePr>
          <p:nvPr/>
        </p:nvGraphicFramePr>
        <p:xfrm>
          <a:off x="346988" y="754787"/>
          <a:ext cx="8450023" cy="4016893"/>
        </p:xfrm>
        <a:graphic>
          <a:graphicData uri="http://schemas.openxmlformats.org/drawingml/2006/table">
            <a:tbl>
              <a:tblPr firstRow="1" firstCol="1" bandRow="1">
                <a:tableStyleId>{073A0DAA-6AF3-43AB-8588-CEC1D06C72B9}</a:tableStyleId>
              </a:tblPr>
              <a:tblGrid>
                <a:gridCol w="1681270">
                  <a:extLst>
                    <a:ext uri="{9D8B030D-6E8A-4147-A177-3AD203B41FA5}">
                      <a16:colId xmlns:a16="http://schemas.microsoft.com/office/drawing/2014/main" val="1829284281"/>
                    </a:ext>
                  </a:extLst>
                </a:gridCol>
                <a:gridCol w="4248472">
                  <a:extLst>
                    <a:ext uri="{9D8B030D-6E8A-4147-A177-3AD203B41FA5}">
                      <a16:colId xmlns:a16="http://schemas.microsoft.com/office/drawing/2014/main" val="775255546"/>
                    </a:ext>
                  </a:extLst>
                </a:gridCol>
                <a:gridCol w="2520281">
                  <a:extLst>
                    <a:ext uri="{9D8B030D-6E8A-4147-A177-3AD203B41FA5}">
                      <a16:colId xmlns:a16="http://schemas.microsoft.com/office/drawing/2014/main" val="3037516336"/>
                    </a:ext>
                  </a:extLst>
                </a:gridCol>
              </a:tblGrid>
              <a:tr h="232787">
                <a:tc>
                  <a:txBody>
                    <a:bodyPr/>
                    <a:lstStyle/>
                    <a:p>
                      <a:pPr algn="r">
                        <a:lnSpc>
                          <a:spcPct val="115000"/>
                        </a:lnSpc>
                        <a:spcAft>
                          <a:spcPts val="1000"/>
                        </a:spcAft>
                      </a:pPr>
                      <a:r>
                        <a:rPr lang="en-GB" sz="1200" dirty="0">
                          <a:effectLst/>
                          <a:latin typeface="+mn-lt"/>
                        </a:rPr>
                        <a:t>Category</a:t>
                      </a:r>
                      <a:endParaRPr lang="en-GB" sz="1200" dirty="0">
                        <a:effectLst/>
                        <a:latin typeface="+mn-lt"/>
                        <a:ea typeface="MS PGothic" panose="020B0600070205080204" pitchFamily="34" charset="-128"/>
                        <a:cs typeface="Arial" panose="020B0604020202020204" pitchFamily="34" charset="0"/>
                      </a:endParaRPr>
                    </a:p>
                  </a:txBody>
                  <a:tcPr marL="180340" marR="68580" marT="0" marB="0" anchor="ctr"/>
                </a:tc>
                <a:tc>
                  <a:txBody>
                    <a:bodyPr/>
                    <a:lstStyle/>
                    <a:p>
                      <a:pPr algn="ctr">
                        <a:lnSpc>
                          <a:spcPct val="115000"/>
                        </a:lnSpc>
                        <a:spcAft>
                          <a:spcPts val="1000"/>
                        </a:spcAft>
                      </a:pPr>
                      <a:r>
                        <a:rPr lang="en-GB" sz="1200" dirty="0">
                          <a:effectLst/>
                          <a:latin typeface="+mn-lt"/>
                        </a:rPr>
                        <a:t>Solution 1</a:t>
                      </a:r>
                      <a:endParaRPr lang="en-GB" sz="1200" dirty="0">
                        <a:effectLst/>
                        <a:latin typeface="+mn-lt"/>
                        <a:ea typeface="MS PGothic" panose="020B0600070205080204" pitchFamily="34" charset="-128"/>
                        <a:cs typeface="Arial" panose="020B0604020202020204" pitchFamily="34" charset="0"/>
                      </a:endParaRPr>
                    </a:p>
                  </a:txBody>
                  <a:tcPr marL="180340" marR="68580" marT="0" marB="0" anchor="ctr">
                    <a:solidFill>
                      <a:schemeClr val="accent5"/>
                    </a:solidFill>
                  </a:tcPr>
                </a:tc>
                <a:tc>
                  <a:txBody>
                    <a:bodyPr/>
                    <a:lstStyle/>
                    <a:p>
                      <a:pPr algn="ctr">
                        <a:lnSpc>
                          <a:spcPct val="115000"/>
                        </a:lnSpc>
                        <a:spcAft>
                          <a:spcPts val="1000"/>
                        </a:spcAft>
                      </a:pPr>
                      <a:r>
                        <a:rPr lang="en-GB" sz="1200" dirty="0">
                          <a:effectLst/>
                          <a:latin typeface="+mn-lt"/>
                        </a:rPr>
                        <a:t>Solution 2</a:t>
                      </a:r>
                      <a:endParaRPr lang="en-GB" sz="1200" dirty="0">
                        <a:effectLst/>
                        <a:latin typeface="+mn-lt"/>
                        <a:ea typeface="MS PGothic" panose="020B0600070205080204" pitchFamily="34" charset="-128"/>
                        <a:cs typeface="Arial" panose="020B0604020202020204" pitchFamily="34" charset="0"/>
                      </a:endParaRPr>
                    </a:p>
                  </a:txBody>
                  <a:tcPr marL="180340" marR="68580" marT="0" marB="0" anchor="ctr">
                    <a:solidFill>
                      <a:schemeClr val="accent3"/>
                    </a:solidFill>
                  </a:tcPr>
                </a:tc>
                <a:extLst>
                  <a:ext uri="{0D108BD9-81ED-4DB2-BD59-A6C34878D82A}">
                    <a16:rowId xmlns:a16="http://schemas.microsoft.com/office/drawing/2014/main" val="922458645"/>
                  </a:ext>
                </a:extLst>
              </a:tr>
              <a:tr h="205576">
                <a:tc>
                  <a:txBody>
                    <a:bodyPr/>
                    <a:lstStyle/>
                    <a:p>
                      <a:pPr algn="r">
                        <a:lnSpc>
                          <a:spcPct val="115000"/>
                        </a:lnSpc>
                        <a:spcAft>
                          <a:spcPts val="1000"/>
                        </a:spcAft>
                      </a:pPr>
                      <a:r>
                        <a:rPr lang="en-GB" sz="1000" dirty="0">
                          <a:effectLst/>
                          <a:latin typeface="+mn-lt"/>
                        </a:rPr>
                        <a:t>CDSP Impact:</a:t>
                      </a:r>
                      <a:endParaRPr lang="en-GB" sz="1000" dirty="0">
                        <a:effectLst/>
                        <a:latin typeface="+mn-lt"/>
                        <a:ea typeface="MS PGothic" panose="020B0600070205080204" pitchFamily="34" charset="-128"/>
                        <a:cs typeface="Arial" panose="020B0604020202020204" pitchFamily="34" charset="0"/>
                      </a:endParaRPr>
                    </a:p>
                  </a:txBody>
                  <a:tcPr marL="180340" marR="68580" marT="0" marB="0" anchor="ctr"/>
                </a:tc>
                <a:tc>
                  <a:txBody>
                    <a:bodyPr/>
                    <a:lstStyle/>
                    <a:p>
                      <a:pPr algn="ctr">
                        <a:lnSpc>
                          <a:spcPct val="115000"/>
                        </a:lnSpc>
                        <a:spcAft>
                          <a:spcPts val="1000"/>
                        </a:spcAft>
                      </a:pPr>
                      <a:r>
                        <a:rPr lang="en-GB" sz="1000" b="0" dirty="0">
                          <a:effectLst/>
                          <a:latin typeface="+mn-lt"/>
                        </a:rPr>
                        <a:t>Medium</a:t>
                      </a:r>
                      <a:endParaRPr lang="en-GB" sz="1000" b="0" dirty="0">
                        <a:effectLst/>
                        <a:latin typeface="+mn-lt"/>
                        <a:ea typeface="MS PGothic" panose="020B0600070205080204" pitchFamily="34" charset="-128"/>
                        <a:cs typeface="Arial" panose="020B0604020202020204" pitchFamily="34" charset="0"/>
                      </a:endParaRPr>
                    </a:p>
                  </a:txBody>
                  <a:tcPr marL="180340" marR="68580" marT="0" marB="0" anchor="ctr"/>
                </a:tc>
                <a:tc>
                  <a:txBody>
                    <a:bodyPr/>
                    <a:lstStyle/>
                    <a:p>
                      <a:pPr algn="ctr">
                        <a:lnSpc>
                          <a:spcPct val="115000"/>
                        </a:lnSpc>
                        <a:spcAft>
                          <a:spcPts val="1000"/>
                        </a:spcAft>
                      </a:pPr>
                      <a:r>
                        <a:rPr lang="en-GB" sz="1000" b="0" dirty="0">
                          <a:effectLst/>
                          <a:latin typeface="+mn-lt"/>
                        </a:rPr>
                        <a:t>Medium</a:t>
                      </a:r>
                      <a:endParaRPr lang="en-GB" sz="1000" b="0" dirty="0">
                        <a:effectLst/>
                        <a:latin typeface="+mn-lt"/>
                        <a:ea typeface="MS PGothic" panose="020B0600070205080204" pitchFamily="34" charset="-128"/>
                        <a:cs typeface="Arial" panose="020B0604020202020204" pitchFamily="34" charset="0"/>
                      </a:endParaRPr>
                    </a:p>
                  </a:txBody>
                  <a:tcPr marL="180340" marR="68580" marT="0" marB="0" anchor="ctr"/>
                </a:tc>
                <a:extLst>
                  <a:ext uri="{0D108BD9-81ED-4DB2-BD59-A6C34878D82A}">
                    <a16:rowId xmlns:a16="http://schemas.microsoft.com/office/drawing/2014/main" val="1878761298"/>
                  </a:ext>
                </a:extLst>
              </a:tr>
              <a:tr h="205576">
                <a:tc>
                  <a:txBody>
                    <a:bodyPr/>
                    <a:lstStyle/>
                    <a:p>
                      <a:pPr algn="r">
                        <a:lnSpc>
                          <a:spcPct val="115000"/>
                        </a:lnSpc>
                        <a:spcAft>
                          <a:spcPts val="1000"/>
                        </a:spcAft>
                      </a:pPr>
                      <a:r>
                        <a:rPr lang="en-GB" sz="1000" dirty="0">
                          <a:effectLst/>
                          <a:latin typeface="+mn-lt"/>
                        </a:rPr>
                        <a:t>Customer Impact:</a:t>
                      </a:r>
                      <a:endParaRPr lang="en-GB" sz="1000" dirty="0">
                        <a:effectLst/>
                        <a:latin typeface="+mn-lt"/>
                        <a:ea typeface="MS PGothic" panose="020B0600070205080204" pitchFamily="34" charset="-128"/>
                        <a:cs typeface="Arial" panose="020B0604020202020204" pitchFamily="34" charset="0"/>
                      </a:endParaRPr>
                    </a:p>
                  </a:txBody>
                  <a:tcPr marL="180340" marR="68580" marT="0" marB="0" anchor="ctr"/>
                </a:tc>
                <a:tc>
                  <a:txBody>
                    <a:bodyPr/>
                    <a:lstStyle/>
                    <a:p>
                      <a:pPr algn="ctr">
                        <a:lnSpc>
                          <a:spcPct val="115000"/>
                        </a:lnSpc>
                        <a:spcAft>
                          <a:spcPts val="1000"/>
                        </a:spcAft>
                      </a:pPr>
                      <a:r>
                        <a:rPr lang="en-GB" sz="1000" b="0" dirty="0">
                          <a:effectLst/>
                          <a:latin typeface="+mn-lt"/>
                        </a:rPr>
                        <a:t>Medium</a:t>
                      </a:r>
                      <a:endParaRPr lang="en-GB" sz="1000" b="0" dirty="0">
                        <a:effectLst/>
                        <a:latin typeface="+mn-lt"/>
                        <a:ea typeface="MS PGothic" panose="020B0600070205080204" pitchFamily="34" charset="-128"/>
                        <a:cs typeface="Arial" panose="020B0604020202020204" pitchFamily="34" charset="0"/>
                      </a:endParaRPr>
                    </a:p>
                  </a:txBody>
                  <a:tcPr marL="180340" marR="68580" marT="0" marB="0" anchor="ctr"/>
                </a:tc>
                <a:tc>
                  <a:txBody>
                    <a:bodyPr/>
                    <a:lstStyle/>
                    <a:p>
                      <a:pPr algn="ctr">
                        <a:lnSpc>
                          <a:spcPct val="115000"/>
                        </a:lnSpc>
                        <a:spcAft>
                          <a:spcPts val="1000"/>
                        </a:spcAft>
                      </a:pPr>
                      <a:r>
                        <a:rPr lang="en-GB" sz="1000" b="0">
                          <a:effectLst/>
                          <a:latin typeface="+mn-lt"/>
                        </a:rPr>
                        <a:t>Medium</a:t>
                      </a:r>
                      <a:endParaRPr lang="en-GB" sz="1000" b="0">
                        <a:effectLst/>
                        <a:latin typeface="+mn-lt"/>
                        <a:ea typeface="MS PGothic" panose="020B0600070205080204" pitchFamily="34" charset="-128"/>
                        <a:cs typeface="Arial" panose="020B0604020202020204" pitchFamily="34" charset="0"/>
                      </a:endParaRPr>
                    </a:p>
                  </a:txBody>
                  <a:tcPr marL="180340" marR="68580" marT="0" marB="0" anchor="ctr"/>
                </a:tc>
                <a:extLst>
                  <a:ext uri="{0D108BD9-81ED-4DB2-BD59-A6C34878D82A}">
                    <a16:rowId xmlns:a16="http://schemas.microsoft.com/office/drawing/2014/main" val="2674114157"/>
                  </a:ext>
                </a:extLst>
              </a:tr>
              <a:tr h="205576">
                <a:tc>
                  <a:txBody>
                    <a:bodyPr/>
                    <a:lstStyle/>
                    <a:p>
                      <a:pPr algn="r">
                        <a:lnSpc>
                          <a:spcPct val="115000"/>
                        </a:lnSpc>
                        <a:spcAft>
                          <a:spcPts val="1000"/>
                        </a:spcAft>
                      </a:pPr>
                      <a:r>
                        <a:rPr lang="en-GB" sz="1000" dirty="0">
                          <a:effectLst/>
                          <a:latin typeface="+mn-lt"/>
                        </a:rPr>
                        <a:t>Release Type:</a:t>
                      </a:r>
                      <a:endParaRPr lang="en-GB" sz="1000" dirty="0">
                        <a:effectLst/>
                        <a:latin typeface="+mn-lt"/>
                        <a:ea typeface="MS PGothic" panose="020B0600070205080204" pitchFamily="34" charset="-128"/>
                        <a:cs typeface="Arial" panose="020B0604020202020204" pitchFamily="34" charset="0"/>
                      </a:endParaRPr>
                    </a:p>
                  </a:txBody>
                  <a:tcPr marL="180340" marR="68580" marT="0" marB="0" anchor="ctr"/>
                </a:tc>
                <a:tc>
                  <a:txBody>
                    <a:bodyPr/>
                    <a:lstStyle/>
                    <a:p>
                      <a:pPr algn="ctr">
                        <a:lnSpc>
                          <a:spcPct val="115000"/>
                        </a:lnSpc>
                        <a:spcAft>
                          <a:spcPts val="1000"/>
                        </a:spcAft>
                      </a:pPr>
                      <a:r>
                        <a:rPr lang="en-GB" sz="1000" b="0" dirty="0">
                          <a:effectLst/>
                          <a:latin typeface="+mn-lt"/>
                        </a:rPr>
                        <a:t>Major</a:t>
                      </a:r>
                      <a:endParaRPr lang="en-GB" sz="1000" b="0" dirty="0">
                        <a:effectLst/>
                        <a:latin typeface="+mn-lt"/>
                        <a:ea typeface="MS PGothic" panose="020B0600070205080204" pitchFamily="34" charset="-128"/>
                        <a:cs typeface="Arial" panose="020B0604020202020204" pitchFamily="34" charset="0"/>
                      </a:endParaRPr>
                    </a:p>
                  </a:txBody>
                  <a:tcPr marL="180340" marR="68580" marT="0" marB="0" anchor="ctr"/>
                </a:tc>
                <a:tc>
                  <a:txBody>
                    <a:bodyPr/>
                    <a:lstStyle/>
                    <a:p>
                      <a:pPr algn="ctr">
                        <a:lnSpc>
                          <a:spcPct val="115000"/>
                        </a:lnSpc>
                        <a:spcAft>
                          <a:spcPts val="1000"/>
                        </a:spcAft>
                      </a:pPr>
                      <a:r>
                        <a:rPr lang="en-GB" sz="1000" b="0" dirty="0">
                          <a:effectLst/>
                          <a:latin typeface="+mn-lt"/>
                        </a:rPr>
                        <a:t>Major</a:t>
                      </a:r>
                      <a:endParaRPr lang="en-GB" sz="1000" b="0" dirty="0">
                        <a:effectLst/>
                        <a:latin typeface="+mn-lt"/>
                        <a:ea typeface="MS PGothic" panose="020B0600070205080204" pitchFamily="34" charset="-128"/>
                        <a:cs typeface="Arial" panose="020B0604020202020204" pitchFamily="34" charset="0"/>
                      </a:endParaRPr>
                    </a:p>
                  </a:txBody>
                  <a:tcPr marL="180340" marR="68580" marT="0" marB="0" anchor="ctr"/>
                </a:tc>
                <a:extLst>
                  <a:ext uri="{0D108BD9-81ED-4DB2-BD59-A6C34878D82A}">
                    <a16:rowId xmlns:a16="http://schemas.microsoft.com/office/drawing/2014/main" val="3724245968"/>
                  </a:ext>
                </a:extLst>
              </a:tr>
              <a:tr h="205576">
                <a:tc>
                  <a:txBody>
                    <a:bodyPr/>
                    <a:lstStyle/>
                    <a:p>
                      <a:pPr algn="r">
                        <a:lnSpc>
                          <a:spcPct val="115000"/>
                        </a:lnSpc>
                        <a:spcAft>
                          <a:spcPts val="1000"/>
                        </a:spcAft>
                      </a:pPr>
                      <a:r>
                        <a:rPr lang="en-GB" sz="1000" dirty="0">
                          <a:effectLst/>
                          <a:latin typeface="+mn-lt"/>
                        </a:rPr>
                        <a:t>Cost Estimate:</a:t>
                      </a:r>
                      <a:endParaRPr lang="en-GB" sz="1000" dirty="0">
                        <a:effectLst/>
                        <a:latin typeface="+mn-lt"/>
                        <a:ea typeface="MS PGothic" panose="020B0600070205080204" pitchFamily="34" charset="-128"/>
                        <a:cs typeface="Arial" panose="020B0604020202020204" pitchFamily="34" charset="0"/>
                      </a:endParaRPr>
                    </a:p>
                  </a:txBody>
                  <a:tcPr marL="180340" marR="68580" marT="0" marB="0" anchor="ctr"/>
                </a:tc>
                <a:tc>
                  <a:txBody>
                    <a:bodyPr/>
                    <a:lstStyle/>
                    <a:p>
                      <a:pPr algn="ctr">
                        <a:lnSpc>
                          <a:spcPct val="115000"/>
                        </a:lnSpc>
                        <a:spcAft>
                          <a:spcPts val="1000"/>
                        </a:spcAft>
                      </a:pPr>
                      <a:r>
                        <a:rPr lang="en-GB" sz="1000" b="0" dirty="0">
                          <a:effectLst/>
                          <a:latin typeface="+mn-lt"/>
                        </a:rPr>
                        <a:t>£41,000 - £54,000 GBP</a:t>
                      </a:r>
                      <a:endParaRPr lang="en-GB" sz="1000" b="0" dirty="0">
                        <a:effectLst/>
                        <a:latin typeface="+mn-lt"/>
                        <a:ea typeface="MS PGothic" panose="020B0600070205080204" pitchFamily="34" charset="-128"/>
                        <a:cs typeface="Arial" panose="020B0604020202020204" pitchFamily="34" charset="0"/>
                      </a:endParaRPr>
                    </a:p>
                  </a:txBody>
                  <a:tcPr marL="180340" marR="68580" marT="0" marB="0" anchor="ctr"/>
                </a:tc>
                <a:tc>
                  <a:txBody>
                    <a:bodyPr/>
                    <a:lstStyle/>
                    <a:p>
                      <a:pPr algn="ctr">
                        <a:lnSpc>
                          <a:spcPct val="115000"/>
                        </a:lnSpc>
                        <a:spcAft>
                          <a:spcPts val="1000"/>
                        </a:spcAft>
                      </a:pPr>
                      <a:r>
                        <a:rPr lang="en-GB" sz="1000" b="0">
                          <a:effectLst/>
                          <a:latin typeface="+mn-lt"/>
                        </a:rPr>
                        <a:t>£85,000 - £97,000 GBP</a:t>
                      </a:r>
                      <a:endParaRPr lang="en-GB" sz="1000" b="0">
                        <a:effectLst/>
                        <a:latin typeface="+mn-lt"/>
                        <a:ea typeface="MS PGothic" panose="020B0600070205080204" pitchFamily="34" charset="-128"/>
                        <a:cs typeface="Arial" panose="020B0604020202020204" pitchFamily="34" charset="0"/>
                      </a:endParaRPr>
                    </a:p>
                  </a:txBody>
                  <a:tcPr marL="180340" marR="68580" marT="0" marB="0" anchor="ctr"/>
                </a:tc>
                <a:extLst>
                  <a:ext uri="{0D108BD9-81ED-4DB2-BD59-A6C34878D82A}">
                    <a16:rowId xmlns:a16="http://schemas.microsoft.com/office/drawing/2014/main" val="3728767517"/>
                  </a:ext>
                </a:extLst>
              </a:tr>
              <a:tr h="346085">
                <a:tc>
                  <a:txBody>
                    <a:bodyPr/>
                    <a:lstStyle/>
                    <a:p>
                      <a:pPr algn="r">
                        <a:lnSpc>
                          <a:spcPct val="115000"/>
                        </a:lnSpc>
                        <a:spcAft>
                          <a:spcPts val="1000"/>
                        </a:spcAft>
                      </a:pPr>
                      <a:r>
                        <a:rPr lang="en-GB" sz="1000" dirty="0">
                          <a:effectLst/>
                          <a:latin typeface="+mn-lt"/>
                        </a:rPr>
                        <a:t>Customer Requirement Coverage:</a:t>
                      </a:r>
                      <a:endParaRPr lang="en-GB" sz="1000" dirty="0">
                        <a:effectLst/>
                        <a:latin typeface="+mn-lt"/>
                        <a:ea typeface="MS PGothic" panose="020B0600070205080204" pitchFamily="34" charset="-128"/>
                        <a:cs typeface="Arial" panose="020B0604020202020204" pitchFamily="34" charset="0"/>
                      </a:endParaRPr>
                    </a:p>
                  </a:txBody>
                  <a:tcPr marL="180340" marR="68580" marT="0" marB="0" anchor="ctr"/>
                </a:tc>
                <a:tc>
                  <a:txBody>
                    <a:bodyPr/>
                    <a:lstStyle/>
                    <a:p>
                      <a:pPr algn="ctr">
                        <a:lnSpc>
                          <a:spcPct val="115000"/>
                        </a:lnSpc>
                        <a:spcAft>
                          <a:spcPts val="1000"/>
                        </a:spcAft>
                      </a:pPr>
                      <a:r>
                        <a:rPr lang="en-GB" sz="1000" b="0" dirty="0">
                          <a:effectLst/>
                          <a:latin typeface="+mn-lt"/>
                        </a:rPr>
                        <a:t>100%</a:t>
                      </a:r>
                      <a:endParaRPr lang="en-GB" sz="1000" b="0" dirty="0">
                        <a:effectLst/>
                        <a:latin typeface="+mn-lt"/>
                        <a:ea typeface="MS PGothic" panose="020B0600070205080204" pitchFamily="34" charset="-128"/>
                        <a:cs typeface="Arial" panose="020B0604020202020204" pitchFamily="34" charset="0"/>
                      </a:endParaRPr>
                    </a:p>
                  </a:txBody>
                  <a:tcPr marL="180340" marR="68580" marT="0" marB="0" anchor="ctr"/>
                </a:tc>
                <a:tc>
                  <a:txBody>
                    <a:bodyPr/>
                    <a:lstStyle/>
                    <a:p>
                      <a:pPr algn="ctr">
                        <a:lnSpc>
                          <a:spcPct val="115000"/>
                        </a:lnSpc>
                        <a:spcAft>
                          <a:spcPts val="1000"/>
                        </a:spcAft>
                      </a:pPr>
                      <a:r>
                        <a:rPr lang="en-GB" sz="1000" b="0" dirty="0">
                          <a:effectLst/>
                          <a:latin typeface="+mn-lt"/>
                        </a:rPr>
                        <a:t>100%</a:t>
                      </a:r>
                      <a:endParaRPr lang="en-GB" sz="1000" b="0" dirty="0">
                        <a:effectLst/>
                        <a:latin typeface="+mn-lt"/>
                        <a:ea typeface="MS PGothic" panose="020B0600070205080204" pitchFamily="34" charset="-128"/>
                        <a:cs typeface="Arial" panose="020B0604020202020204" pitchFamily="34" charset="0"/>
                      </a:endParaRPr>
                    </a:p>
                  </a:txBody>
                  <a:tcPr marL="180340" marR="68580" marT="0" marB="0" anchor="ctr"/>
                </a:tc>
                <a:extLst>
                  <a:ext uri="{0D108BD9-81ED-4DB2-BD59-A6C34878D82A}">
                    <a16:rowId xmlns:a16="http://schemas.microsoft.com/office/drawing/2014/main" val="2661363027"/>
                  </a:ext>
                </a:extLst>
              </a:tr>
              <a:tr h="2615717">
                <a:tc>
                  <a:txBody>
                    <a:bodyPr/>
                    <a:lstStyle/>
                    <a:p>
                      <a:pPr algn="r">
                        <a:lnSpc>
                          <a:spcPct val="115000"/>
                        </a:lnSpc>
                        <a:spcAft>
                          <a:spcPts val="1000"/>
                        </a:spcAft>
                      </a:pPr>
                      <a:r>
                        <a:rPr lang="en-GB" sz="1000" dirty="0">
                          <a:effectLst/>
                          <a:latin typeface="+mn-lt"/>
                          <a:ea typeface="MS PGothic" panose="020B0600070205080204" pitchFamily="34" charset="-128"/>
                          <a:cs typeface="Arial" panose="020B0604020202020204" pitchFamily="34" charset="0"/>
                        </a:rPr>
                        <a:t>Changes:</a:t>
                      </a:r>
                    </a:p>
                  </a:txBody>
                  <a:tcPr marL="180340" marR="68580" marT="0" marB="0" anchor="ctr"/>
                </a:tc>
                <a:tc>
                  <a:txBody>
                    <a:bodyPr/>
                    <a:lstStyle/>
                    <a:p>
                      <a:pPr marL="171450" lvl="0" indent="-171450">
                        <a:buFont typeface="Arial" panose="020B0604020202020204" pitchFamily="34" charset="0"/>
                        <a:buChar char="•"/>
                      </a:pPr>
                      <a:r>
                        <a:rPr lang="en-GB" sz="900" kern="1200" dirty="0">
                          <a:solidFill>
                            <a:schemeClr val="dk1"/>
                          </a:solidFill>
                          <a:effectLst/>
                          <a:latin typeface="+mn-lt"/>
                          <a:ea typeface="+mn-ea"/>
                          <a:cs typeface="+mn-cs"/>
                        </a:rPr>
                        <a:t>Changes in UK Link to include validations for priority consumer category B requests.</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Allow business users to accept and input priority consumer category B values in SAP ISU.</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A one-time data update for priority consumer category B values held offline to be migrated into UK Link tables.</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Report changes to automatically include priority consumer category B values, as is the case with category A and C. The following portfolio reports are within scope and have been identified as being in need of change:</a:t>
                      </a:r>
                    </a:p>
                    <a:p>
                      <a:pPr marL="628650" lvl="1" indent="-171450">
                        <a:buFont typeface="Arial" panose="020B0604020202020204" pitchFamily="34" charset="0"/>
                        <a:buChar char="•"/>
                      </a:pPr>
                      <a:r>
                        <a:rPr lang="en-GB" sz="900" kern="1200" dirty="0">
                          <a:solidFill>
                            <a:schemeClr val="dk1"/>
                          </a:solidFill>
                          <a:effectLst/>
                          <a:latin typeface="+mn-lt"/>
                          <a:ea typeface="+mn-ea"/>
                          <a:cs typeface="+mn-cs"/>
                        </a:rPr>
                        <a:t>Weekly distribution Network Report (IP119)</a:t>
                      </a:r>
                    </a:p>
                    <a:p>
                      <a:pPr marL="628650" lvl="1" indent="-171450">
                        <a:buFont typeface="Arial" panose="020B0604020202020204" pitchFamily="34" charset="0"/>
                        <a:buChar char="•"/>
                      </a:pPr>
                      <a:r>
                        <a:rPr lang="en-GB" sz="900" kern="1200" dirty="0">
                          <a:solidFill>
                            <a:schemeClr val="dk1"/>
                          </a:solidFill>
                          <a:effectLst/>
                          <a:latin typeface="+mn-lt"/>
                          <a:ea typeface="+mn-ea"/>
                          <a:cs typeface="+mn-cs"/>
                        </a:rPr>
                        <a:t>Monthly Shipper Report (IP119)</a:t>
                      </a:r>
                    </a:p>
                    <a:p>
                      <a:pPr marL="628650" lvl="1" indent="-171450">
                        <a:buFont typeface="Arial" panose="020B0604020202020204" pitchFamily="34" charset="0"/>
                        <a:buChar char="•"/>
                      </a:pPr>
                      <a:r>
                        <a:rPr lang="en-GB" sz="900" kern="1200" dirty="0">
                          <a:solidFill>
                            <a:schemeClr val="dk1"/>
                          </a:solidFill>
                          <a:effectLst/>
                          <a:latin typeface="+mn-lt"/>
                          <a:ea typeface="+mn-ea"/>
                          <a:cs typeface="+mn-cs"/>
                        </a:rPr>
                        <a:t>Monthly GNCC Gas Ops Data Report (IP125)</a:t>
                      </a:r>
                    </a:p>
                    <a:p>
                      <a:pPr marL="628650" lvl="1" indent="-171450">
                        <a:buFont typeface="Arial" panose="020B0604020202020204" pitchFamily="34" charset="0"/>
                        <a:buChar char="•"/>
                      </a:pPr>
                      <a:r>
                        <a:rPr lang="en-GB" sz="900" kern="1200" dirty="0">
                          <a:solidFill>
                            <a:schemeClr val="dk1"/>
                          </a:solidFill>
                          <a:effectLst/>
                          <a:latin typeface="+mn-lt"/>
                          <a:ea typeface="+mn-ea"/>
                          <a:cs typeface="+mn-cs"/>
                        </a:rPr>
                        <a:t>Monthly Aggregate AQ Report (IP123)</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GES logic updated to allow GES to acknowledge where priority consumer category has been applied where a code B exists as is the case with A and C currently.</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File format change required for .TMC and .TRF files to include priority consumer category code B as an allowable value as per category A and C. </a:t>
                      </a:r>
                    </a:p>
                  </a:txBody>
                  <a:tcPr marL="180340" marR="68580" marT="0" marB="0" anchor="ctr"/>
                </a:tc>
                <a:tc>
                  <a:txBody>
                    <a:bodyPr/>
                    <a:lstStyle/>
                    <a:p>
                      <a:pPr marL="171450" lvl="0" indent="-171450">
                        <a:buFont typeface="Arial" panose="020B0604020202020204" pitchFamily="34" charset="0"/>
                        <a:buChar char="•"/>
                      </a:pPr>
                      <a:r>
                        <a:rPr lang="en-GB" sz="900" kern="1200" dirty="0">
                          <a:solidFill>
                            <a:schemeClr val="dk1"/>
                          </a:solidFill>
                          <a:effectLst/>
                          <a:latin typeface="+mn-lt"/>
                          <a:ea typeface="+mn-ea"/>
                          <a:cs typeface="+mn-cs"/>
                        </a:rPr>
                        <a:t>As per Solution Option 1 changes, plus…</a:t>
                      </a:r>
                    </a:p>
                    <a:p>
                      <a:pPr marL="171450" lvl="0" indent="-171450">
                        <a:buFont typeface="Arial" panose="020B0604020202020204" pitchFamily="34" charset="0"/>
                        <a:buChar char="•"/>
                      </a:pPr>
                      <a:endParaRPr lang="en-GB" sz="9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New Portal screen to allow the CDSP to receive Priority Consumer requests from Shippers and DESNZ*.</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New proxy to receive the Priority Consumer requests from Portal.</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Changes in UK Link to include validations for Priority Consumer Category B requests and automate elements of Category A &amp; C validations.</a:t>
                      </a:r>
                    </a:p>
                  </a:txBody>
                  <a:tcPr marL="180340" marR="68580" marT="0" marB="0" anchor="ctr"/>
                </a:tc>
                <a:extLst>
                  <a:ext uri="{0D108BD9-81ED-4DB2-BD59-A6C34878D82A}">
                    <a16:rowId xmlns:a16="http://schemas.microsoft.com/office/drawing/2014/main" val="3452577073"/>
                  </a:ext>
                </a:extLst>
              </a:tr>
            </a:tbl>
          </a:graphicData>
        </a:graphic>
      </p:graphicFrame>
    </p:spTree>
    <p:extLst>
      <p:ext uri="{BB962C8B-B14F-4D97-AF65-F5344CB8AC3E}">
        <p14:creationId xmlns:p14="http://schemas.microsoft.com/office/powerpoint/2010/main" val="766538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E8D98-433C-4031-AB95-B1E61DB1A717}"/>
              </a:ext>
            </a:extLst>
          </p:cNvPr>
          <p:cNvSpPr>
            <a:spLocks noGrp="1"/>
          </p:cNvSpPr>
          <p:nvPr>
            <p:ph type="ctrTitle"/>
          </p:nvPr>
        </p:nvSpPr>
        <p:spPr>
          <a:xfrm>
            <a:off x="685800" y="2020490"/>
            <a:ext cx="7772400" cy="1102519"/>
          </a:xfrm>
        </p:spPr>
        <p:txBody>
          <a:bodyPr/>
          <a:lstStyle/>
          <a:p>
            <a:r>
              <a:rPr lang="en-GB" dirty="0">
                <a:latin typeface="Nunito Sans" pitchFamily="2" charset="0"/>
              </a:rPr>
              <a:t>3. Changes in Detailed Design </a:t>
            </a:r>
          </a:p>
        </p:txBody>
      </p:sp>
    </p:spTree>
    <p:extLst>
      <p:ext uri="{BB962C8B-B14F-4D97-AF65-F5344CB8AC3E}">
        <p14:creationId xmlns:p14="http://schemas.microsoft.com/office/powerpoint/2010/main" val="1192076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79EC6-E323-4CA9-86C6-AA6E7B93E00C}"/>
              </a:ext>
            </a:extLst>
          </p:cNvPr>
          <p:cNvSpPr>
            <a:spLocks noGrp="1"/>
          </p:cNvSpPr>
          <p:nvPr>
            <p:ph type="title"/>
          </p:nvPr>
        </p:nvSpPr>
        <p:spPr/>
        <p:txBody>
          <a:bodyPr/>
          <a:lstStyle/>
          <a:p>
            <a:r>
              <a:rPr lang="en-GB">
                <a:latin typeface="Nunito Sans"/>
                <a:cs typeface="Arial"/>
              </a:rPr>
              <a:t>3a. Design Considerations</a:t>
            </a:r>
          </a:p>
        </p:txBody>
      </p:sp>
      <p:sp>
        <p:nvSpPr>
          <p:cNvPr id="3" name="Content Placeholder 2">
            <a:extLst>
              <a:ext uri="{FF2B5EF4-FFF2-40B4-BE49-F238E27FC236}">
                <a16:creationId xmlns:a16="http://schemas.microsoft.com/office/drawing/2014/main" id="{FBBE51D2-41DE-4CB0-A89C-2F83A1212BD6}"/>
              </a:ext>
            </a:extLst>
          </p:cNvPr>
          <p:cNvSpPr>
            <a:spLocks noGrp="1"/>
          </p:cNvSpPr>
          <p:nvPr>
            <p:ph idx="1"/>
          </p:nvPr>
        </p:nvSpPr>
        <p:spPr>
          <a:xfrm>
            <a:off x="457200" y="1347614"/>
            <a:ext cx="8229600" cy="3096344"/>
          </a:xfrm>
        </p:spPr>
        <p:txBody>
          <a:bodyPr>
            <a:normAutofit/>
          </a:bodyPr>
          <a:lstStyle/>
          <a:p>
            <a:pPr>
              <a:lnSpc>
                <a:spcPct val="115000"/>
              </a:lnSpc>
              <a:spcBef>
                <a:spcPts val="0"/>
              </a:spcBef>
              <a:defRPr/>
            </a:pPr>
            <a:r>
              <a:rPr lang="en-GB" sz="1800" dirty="0">
                <a:solidFill>
                  <a:srgbClr val="000000"/>
                </a:solidFill>
                <a:latin typeface="Nunito Sans" pitchFamily="2" charset="0"/>
              </a:rPr>
              <a:t>3a.i.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XRN 5556H – CMS Rebuild Version 1.7</a:t>
            </a:r>
          </a:p>
          <a:p>
            <a:pPr>
              <a:lnSpc>
                <a:spcPct val="115000"/>
              </a:lnSpc>
              <a:spcBef>
                <a:spcPts val="0"/>
              </a:spcBef>
              <a:defRPr/>
            </a:pPr>
            <a:endParaRPr lang="en-GB" sz="1800" dirty="0">
              <a:solidFill>
                <a:srgbClr val="000000"/>
              </a:solidFill>
              <a:latin typeface="Nunito Sans" pitchFamily="2" charset="0"/>
            </a:endParaRPr>
          </a:p>
          <a:p>
            <a:pPr>
              <a:lnSpc>
                <a:spcPct val="115000"/>
              </a:lnSpc>
              <a:spcBef>
                <a:spcPts val="0"/>
              </a:spcBef>
              <a:defRPr/>
            </a:pPr>
            <a:r>
              <a:rPr lang="en-GB" sz="1800" dirty="0">
                <a:latin typeface="Nunito Sans" pitchFamily="2" charset="0"/>
              </a:rPr>
              <a:t>3a.ii. XRN 5607 - Update to the AQ correction processes (Modification 0816S)</a:t>
            </a:r>
          </a:p>
          <a:p>
            <a:pPr>
              <a:lnSpc>
                <a:spcPct val="115000"/>
              </a:lnSpc>
              <a:spcBef>
                <a:spcPts val="0"/>
              </a:spcBef>
              <a:defRPr/>
            </a:pPr>
            <a:endParaRPr lang="en-GB" sz="1800" dirty="0">
              <a:solidFill>
                <a:srgbClr val="000000"/>
              </a:solidFill>
              <a:latin typeface="Nunito Sans" pitchFamily="2" charset="0"/>
            </a:endParaRPr>
          </a:p>
          <a:p>
            <a:pPr>
              <a:lnSpc>
                <a:spcPct val="115000"/>
              </a:lnSpc>
              <a:spcBef>
                <a:spcPts val="0"/>
              </a:spcBef>
              <a:defRPr/>
            </a:pPr>
            <a:r>
              <a:rPr lang="en-GB" sz="1800" dirty="0">
                <a:solidFill>
                  <a:srgbClr val="000000"/>
                </a:solidFill>
                <a:latin typeface="Nunito Sans" pitchFamily="2" charset="0"/>
              </a:rPr>
              <a:t>3a.iii. Maintenance of a Capacity Plan</a:t>
            </a:r>
          </a:p>
        </p:txBody>
      </p:sp>
    </p:spTree>
    <p:extLst>
      <p:ext uri="{BB962C8B-B14F-4D97-AF65-F5344CB8AC3E}">
        <p14:creationId xmlns:p14="http://schemas.microsoft.com/office/powerpoint/2010/main" val="1319062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56D5-B70A-4AED-B307-F751BD00AB8D}"/>
              </a:ext>
            </a:extLst>
          </p:cNvPr>
          <p:cNvSpPr>
            <a:spLocks noGrp="1"/>
          </p:cNvSpPr>
          <p:nvPr>
            <p:ph type="ctrTitle"/>
          </p:nvPr>
        </p:nvSpPr>
        <p:spPr>
          <a:xfrm>
            <a:off x="685800" y="1563638"/>
            <a:ext cx="7772400" cy="1102519"/>
          </a:xfrm>
        </p:spPr>
        <p:txBody>
          <a:bodyPr/>
          <a:lstStyle/>
          <a:p>
            <a:pPr>
              <a:lnSpc>
                <a:spcPct val="115000"/>
              </a:lnSpc>
              <a:spcBef>
                <a:spcPts val="0"/>
              </a:spcBef>
              <a:defRPr/>
            </a:pPr>
            <a:r>
              <a:rPr lang="en-GB" sz="2800" dirty="0">
                <a:solidFill>
                  <a:schemeClr val="tx2"/>
                </a:solidFill>
                <a:latin typeface="Nunito Sans" pitchFamily="2" charset="0"/>
              </a:rPr>
              <a:t>3a.i. </a:t>
            </a:r>
            <a:r>
              <a:rPr lang="en-GB" sz="2800" dirty="0">
                <a:effectLst/>
                <a:latin typeface="Arial" panose="020B0604020202020204" pitchFamily="34" charset="0"/>
                <a:ea typeface="Times New Roman" panose="02020603050405020304" pitchFamily="18" charset="0"/>
                <a:cs typeface="Times New Roman" panose="02020603050405020304" pitchFamily="18" charset="0"/>
              </a:rPr>
              <a:t>XRN 5556H – CMS Rebuild Version 1.7</a:t>
            </a:r>
          </a:p>
        </p:txBody>
      </p:sp>
      <p:sp>
        <p:nvSpPr>
          <p:cNvPr id="5" name="Subtitle 4">
            <a:extLst>
              <a:ext uri="{FF2B5EF4-FFF2-40B4-BE49-F238E27FC236}">
                <a16:creationId xmlns:a16="http://schemas.microsoft.com/office/drawing/2014/main" id="{96E170B4-7018-5901-2EA2-D8D51F09BC7B}"/>
              </a:ext>
            </a:extLst>
          </p:cNvPr>
          <p:cNvSpPr>
            <a:spLocks noGrp="1"/>
          </p:cNvSpPr>
          <p:nvPr>
            <p:ph type="subTitle" idx="1"/>
          </p:nvPr>
        </p:nvSpPr>
        <p:spPr/>
        <p:txBody>
          <a:bodyPr>
            <a:normAutofit/>
          </a:bodyPr>
          <a:lstStyle/>
          <a:p>
            <a:r>
              <a:rPr lang="en-GB" dirty="0">
                <a:solidFill>
                  <a:schemeClr val="bg2"/>
                </a:solidFill>
                <a:latin typeface="+mn-lt"/>
              </a:rPr>
              <a:t>Detailed Design</a:t>
            </a:r>
            <a:endParaRPr lang="en-GB" b="1" dirty="0">
              <a:solidFill>
                <a:schemeClr val="bg2"/>
              </a:solidFill>
              <a:latin typeface="+mn-lt"/>
            </a:endParaRPr>
          </a:p>
        </p:txBody>
      </p:sp>
    </p:spTree>
    <p:extLst>
      <p:ext uri="{BB962C8B-B14F-4D97-AF65-F5344CB8AC3E}">
        <p14:creationId xmlns:p14="http://schemas.microsoft.com/office/powerpoint/2010/main" val="994315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AC14-A788-4BAF-A545-1E87CADA7CD7}"/>
              </a:ext>
            </a:extLst>
          </p:cNvPr>
          <p:cNvSpPr>
            <a:spLocks noGrp="1"/>
          </p:cNvSpPr>
          <p:nvPr>
            <p:ph type="title"/>
          </p:nvPr>
        </p:nvSpPr>
        <p:spPr>
          <a:xfrm>
            <a:off x="299" y="195641"/>
            <a:ext cx="8997940" cy="637539"/>
          </a:xfrm>
        </p:spPr>
        <p:txBody>
          <a:bodyPr>
            <a:noAutofit/>
          </a:bodyPr>
          <a:lstStyle/>
          <a:p>
            <a:pPr algn="ctr"/>
            <a:r>
              <a:rPr lang="en-GB" sz="2025" dirty="0">
                <a:latin typeface="Nunito Sans" pitchFamily="2" charset="0"/>
              </a:rPr>
              <a:t>XRN5556H - Contact Management Service (CMS Rebuild) v1.7 Detailed Design Update</a:t>
            </a:r>
          </a:p>
        </p:txBody>
      </p:sp>
      <p:sp>
        <p:nvSpPr>
          <p:cNvPr id="3" name="Content Placeholder 2">
            <a:extLst>
              <a:ext uri="{FF2B5EF4-FFF2-40B4-BE49-F238E27FC236}">
                <a16:creationId xmlns:a16="http://schemas.microsoft.com/office/drawing/2014/main" id="{81AE9FD4-F41E-4D86-B664-C3B4EF570F93}"/>
              </a:ext>
            </a:extLst>
          </p:cNvPr>
          <p:cNvSpPr>
            <a:spLocks noGrp="1"/>
          </p:cNvSpPr>
          <p:nvPr>
            <p:ph sz="half" idx="1"/>
          </p:nvPr>
        </p:nvSpPr>
        <p:spPr>
          <a:xfrm>
            <a:off x="251801" y="976850"/>
            <a:ext cx="8640398" cy="4166484"/>
          </a:xfrm>
        </p:spPr>
        <p:txBody>
          <a:bodyPr>
            <a:noAutofit/>
          </a:bodyPr>
          <a:lstStyle/>
          <a:p>
            <a:pPr algn="just"/>
            <a:endParaRPr lang="en-US" sz="900" dirty="0">
              <a:latin typeface="Nunito Sans" pitchFamily="2" charset="0"/>
            </a:endParaRPr>
          </a:p>
          <a:p>
            <a:pPr algn="just"/>
            <a:r>
              <a:rPr lang="en-GB" sz="900" dirty="0">
                <a:latin typeface="Nunito Sans" pitchFamily="2" charset="0"/>
              </a:rPr>
              <a:t>An update to the Detailed Design of XRN5556 H has been made to include changes to the .NEI file format to facilitate the bulk logging of Gas Safety Regulations (GSR) contacts in new CMS</a:t>
            </a:r>
          </a:p>
          <a:p>
            <a:pPr algn="just"/>
            <a:endParaRPr lang="en-GB" sz="900" dirty="0">
              <a:latin typeface="Nunito Sans" pitchFamily="2" charset="0"/>
            </a:endParaRPr>
          </a:p>
          <a:p>
            <a:pPr algn="just"/>
            <a:r>
              <a:rPr lang="en-GB" sz="900" dirty="0">
                <a:latin typeface="Nunito Sans" pitchFamily="2" charset="0"/>
              </a:rPr>
              <a:t>The existing NEI file format is to be migrated to new CMS with enhancements to account for new customer requirements, to adhere to the latest UKLink file formats, and the information required from customers to log contacts is slightly different in new CMS compared to the legacy service</a:t>
            </a:r>
          </a:p>
          <a:p>
            <a:pPr algn="just"/>
            <a:endParaRPr lang="en-GB" sz="900" dirty="0">
              <a:latin typeface="Nunito Sans" pitchFamily="2" charset="0"/>
            </a:endParaRPr>
          </a:p>
          <a:p>
            <a:pPr algn="just"/>
            <a:r>
              <a:rPr lang="en-GB" sz="900" dirty="0">
                <a:latin typeface="Nunito Sans" pitchFamily="2" charset="0"/>
              </a:rPr>
              <a:t>The NEI file is unique the GSR process and there will not be the requirement to use the file in legacy CMS and new CMS simultaneously.  The existing file format will remain as it is currently while the process continues to be managed in legacy CMS.  The changes will become live at the point the GSR process becomes available in new CMS</a:t>
            </a:r>
          </a:p>
          <a:p>
            <a:pPr algn="just"/>
            <a:endParaRPr lang="en-GB" sz="900" dirty="0">
              <a:latin typeface="Nunito Sans" pitchFamily="2" charset="0"/>
            </a:endParaRPr>
          </a:p>
          <a:p>
            <a:pPr algn="just"/>
            <a:r>
              <a:rPr lang="en-GB" sz="900" dirty="0">
                <a:latin typeface="Nunito Sans" pitchFamily="2" charset="0"/>
              </a:rPr>
              <a:t>The changes being made are:</a:t>
            </a:r>
          </a:p>
          <a:p>
            <a:pPr algn="just"/>
            <a:endParaRPr lang="en-GB" sz="900" dirty="0">
              <a:latin typeface="Nunito Sans" pitchFamily="2" charset="0"/>
            </a:endParaRPr>
          </a:p>
          <a:p>
            <a:pPr algn="just"/>
            <a:endParaRPr lang="en-GB" sz="900" dirty="0">
              <a:latin typeface="Nunito Sans" pitchFamily="2" charset="0"/>
            </a:endParaRPr>
          </a:p>
        </p:txBody>
      </p:sp>
      <p:pic>
        <p:nvPicPr>
          <p:cNvPr id="4" name="Picture 3">
            <a:extLst>
              <a:ext uri="{FF2B5EF4-FFF2-40B4-BE49-F238E27FC236}">
                <a16:creationId xmlns:a16="http://schemas.microsoft.com/office/drawing/2014/main" id="{351D2F73-EBBD-CA87-C037-2FD5D464AE45}"/>
              </a:ext>
            </a:extLst>
          </p:cNvPr>
          <p:cNvPicPr>
            <a:picLocks noChangeAspect="1"/>
          </p:cNvPicPr>
          <p:nvPr/>
        </p:nvPicPr>
        <p:blipFill>
          <a:blip r:embed="rId2"/>
          <a:stretch>
            <a:fillRect/>
          </a:stretch>
        </p:blipFill>
        <p:spPr>
          <a:xfrm>
            <a:off x="342900" y="3060091"/>
            <a:ext cx="5229225" cy="1769084"/>
          </a:xfrm>
          <a:prstGeom prst="rect">
            <a:avLst/>
          </a:prstGeom>
        </p:spPr>
      </p:pic>
    </p:spTree>
    <p:extLst>
      <p:ext uri="{BB962C8B-B14F-4D97-AF65-F5344CB8AC3E}">
        <p14:creationId xmlns:p14="http://schemas.microsoft.com/office/powerpoint/2010/main" val="382297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56D5-B70A-4AED-B307-F751BD00AB8D}"/>
              </a:ext>
            </a:extLst>
          </p:cNvPr>
          <p:cNvSpPr>
            <a:spLocks noGrp="1"/>
          </p:cNvSpPr>
          <p:nvPr>
            <p:ph type="ctrTitle"/>
          </p:nvPr>
        </p:nvSpPr>
        <p:spPr>
          <a:xfrm>
            <a:off x="685800" y="1563638"/>
            <a:ext cx="7772400" cy="1102519"/>
          </a:xfrm>
        </p:spPr>
        <p:txBody>
          <a:bodyPr/>
          <a:lstStyle/>
          <a:p>
            <a:r>
              <a:rPr lang="en-US" dirty="0">
                <a:latin typeface="+mn-lt"/>
                <a:cs typeface="Arial"/>
              </a:rPr>
              <a:t>3a.ii. XRN5607 – Update to the AQ correction processes (Modification 0816S)</a:t>
            </a:r>
            <a:endParaRPr lang="en-GB" dirty="0">
              <a:latin typeface="+mn-lt"/>
            </a:endParaRPr>
          </a:p>
        </p:txBody>
      </p:sp>
      <p:sp>
        <p:nvSpPr>
          <p:cNvPr id="5" name="Subtitle 4">
            <a:extLst>
              <a:ext uri="{FF2B5EF4-FFF2-40B4-BE49-F238E27FC236}">
                <a16:creationId xmlns:a16="http://schemas.microsoft.com/office/drawing/2014/main" id="{96E170B4-7018-5901-2EA2-D8D51F09BC7B}"/>
              </a:ext>
            </a:extLst>
          </p:cNvPr>
          <p:cNvSpPr>
            <a:spLocks noGrp="1"/>
          </p:cNvSpPr>
          <p:nvPr>
            <p:ph type="subTitle" idx="1"/>
          </p:nvPr>
        </p:nvSpPr>
        <p:spPr/>
        <p:txBody>
          <a:bodyPr>
            <a:normAutofit/>
          </a:bodyPr>
          <a:lstStyle/>
          <a:p>
            <a:r>
              <a:rPr lang="en-GB" dirty="0">
                <a:solidFill>
                  <a:schemeClr val="bg2"/>
                </a:solidFill>
                <a:latin typeface="+mn-lt"/>
              </a:rPr>
              <a:t>Detailed Design</a:t>
            </a:r>
            <a:endParaRPr lang="en-GB" b="1" dirty="0">
              <a:solidFill>
                <a:schemeClr val="bg2"/>
              </a:solidFill>
              <a:latin typeface="+mn-lt"/>
            </a:endParaRPr>
          </a:p>
        </p:txBody>
      </p:sp>
    </p:spTree>
    <p:extLst>
      <p:ext uri="{BB962C8B-B14F-4D97-AF65-F5344CB8AC3E}">
        <p14:creationId xmlns:p14="http://schemas.microsoft.com/office/powerpoint/2010/main" val="3289796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2B74-63BA-7174-F7E8-A6DEB6818266}"/>
              </a:ext>
            </a:extLst>
          </p:cNvPr>
          <p:cNvSpPr txBox="1">
            <a:spLocks/>
          </p:cNvSpPr>
          <p:nvPr/>
        </p:nvSpPr>
        <p:spPr>
          <a:xfrm>
            <a:off x="457200" y="123478"/>
            <a:ext cx="8229600" cy="637580"/>
          </a:xfrm>
          <a:prstGeom prst="rect">
            <a:avLst/>
          </a:prstGeom>
        </p:spPr>
        <p:txBody>
          <a:bodyPr/>
          <a:lstStyle>
            <a:lvl1pPr algn="ctr" defTabSz="914400" rtl="0" eaLnBrk="1" latinLnBrk="0" hangingPunct="1">
              <a:spcBef>
                <a:spcPct val="0"/>
              </a:spcBef>
              <a:buNone/>
              <a:defRPr sz="2800" b="1" kern="1200">
                <a:solidFill>
                  <a:srgbClr val="3E5AA8"/>
                </a:solidFill>
                <a:latin typeface="Avenir Next LT Pro" panose="020B0504020202020204" pitchFamily="34" charset="0"/>
                <a:ea typeface="+mj-ea"/>
                <a:cs typeface="Arial" panose="020B0604020202020204" pitchFamily="34" charset="0"/>
              </a:defRPr>
            </a:lvl1pPr>
          </a:lstStyle>
          <a:p>
            <a:r>
              <a:rPr lang="en-GB" dirty="0">
                <a:latin typeface="+mj-lt"/>
                <a:cs typeface="Calibri" panose="020F0502020204030204" pitchFamily="34" charset="0"/>
              </a:rPr>
              <a:t>Background</a:t>
            </a:r>
          </a:p>
        </p:txBody>
      </p:sp>
      <p:sp>
        <p:nvSpPr>
          <p:cNvPr id="3" name="TextBox 2">
            <a:extLst>
              <a:ext uri="{FF2B5EF4-FFF2-40B4-BE49-F238E27FC236}">
                <a16:creationId xmlns:a16="http://schemas.microsoft.com/office/drawing/2014/main" id="{42FF35FB-4273-4A9C-4B10-19CA26C9904E}"/>
              </a:ext>
            </a:extLst>
          </p:cNvPr>
          <p:cNvSpPr txBox="1"/>
          <p:nvPr/>
        </p:nvSpPr>
        <p:spPr>
          <a:xfrm>
            <a:off x="470175" y="987574"/>
            <a:ext cx="8062265" cy="4045466"/>
          </a:xfrm>
          <a:prstGeom prst="rect">
            <a:avLst/>
          </a:prstGeom>
          <a:noFill/>
        </p:spPr>
        <p:txBody>
          <a:bodyPr wrap="square" rtlCol="0">
            <a:spAutoFit/>
          </a:bodyPr>
          <a:lstStyle/>
          <a:p>
            <a:pPr algn="just">
              <a:lnSpc>
                <a:spcPct val="115000"/>
              </a:lnSpc>
              <a:spcAft>
                <a:spcPts val="1000"/>
              </a:spcAft>
            </a:pPr>
            <a:r>
              <a:rPr lang="en-GB" sz="1400" dirty="0">
                <a:solidFill>
                  <a:srgbClr val="000000"/>
                </a:solidFill>
                <a:ea typeface="Calibri" panose="020F0502020204030204" pitchFamily="34" charset="0"/>
                <a:cs typeface="Calibri" panose="020F0502020204030204" pitchFamily="34" charset="0"/>
              </a:rPr>
              <a:t>Change XRN5607 was raised to deliver the requirements of Modification 0816 that seeks to </a:t>
            </a:r>
            <a:r>
              <a:rPr lang="en-GB" sz="1400" dirty="0">
                <a:solidFill>
                  <a:srgbClr val="000000"/>
                </a:solidFill>
                <a:cs typeface="Calibri" panose="020F0502020204030204" pitchFamily="34" charset="0"/>
              </a:rPr>
              <a:t>add two further ‘eligible causes’ to the Annual Quantity (AQ) amendment process within TPD G2.3.21 </a:t>
            </a:r>
          </a:p>
          <a:p>
            <a:pPr algn="just">
              <a:lnSpc>
                <a:spcPct val="115000"/>
              </a:lnSpc>
              <a:spcAft>
                <a:spcPts val="1000"/>
              </a:spcAft>
            </a:pPr>
            <a:r>
              <a:rPr lang="en-GB" sz="1400" dirty="0">
                <a:solidFill>
                  <a:srgbClr val="000000"/>
                </a:solidFill>
                <a:cs typeface="Calibri" panose="020F0502020204030204" pitchFamily="34" charset="0"/>
              </a:rPr>
              <a:t>High-level changes: </a:t>
            </a:r>
          </a:p>
          <a:p>
            <a:pPr marL="342900" lvl="0" indent="-342900" algn="just">
              <a:lnSpc>
                <a:spcPct val="107000"/>
              </a:lnSpc>
              <a:spcAft>
                <a:spcPts val="800"/>
              </a:spcAft>
              <a:buFont typeface="Arial" panose="020B0604020202020204" pitchFamily="34" charset="0"/>
              <a:buChar char="•"/>
            </a:pPr>
            <a:r>
              <a:rPr lang="en-GB" sz="1400" dirty="0">
                <a:solidFill>
                  <a:srgbClr val="000000"/>
                </a:solidFill>
                <a:cs typeface="Calibri" panose="020F0502020204030204" pitchFamily="34" charset="0"/>
              </a:rPr>
              <a:t>Create and validate two new AQ amendment ‘eligible causes’ (AQ correction reason codes) which Shippers can utilise to request a change to the AQ of their Supply Meter Point (SMP): </a:t>
            </a:r>
          </a:p>
          <a:p>
            <a:pPr marL="742950" lvl="1" indent="-285750" algn="just">
              <a:lnSpc>
                <a:spcPct val="107000"/>
              </a:lnSpc>
              <a:spcAft>
                <a:spcPts val="800"/>
              </a:spcAft>
              <a:buFont typeface="Courier New" panose="02070309020205020404" pitchFamily="49" charset="0"/>
              <a:buChar char="o"/>
            </a:pPr>
            <a:r>
              <a:rPr lang="en-GB" sz="1400" dirty="0">
                <a:solidFill>
                  <a:srgbClr val="000000"/>
                </a:solidFill>
                <a:cs typeface="Calibri" panose="020F0502020204030204" pitchFamily="34" charset="0"/>
              </a:rPr>
              <a:t>Erroneous AQ based on read history. </a:t>
            </a:r>
          </a:p>
          <a:p>
            <a:pPr marL="742950" lvl="1" indent="-285750" algn="just">
              <a:lnSpc>
                <a:spcPct val="107000"/>
              </a:lnSpc>
              <a:spcAft>
                <a:spcPts val="800"/>
              </a:spcAft>
              <a:buFont typeface="Courier New" panose="02070309020205020404" pitchFamily="49" charset="0"/>
              <a:buChar char="o"/>
            </a:pPr>
            <a:r>
              <a:rPr lang="en-GB" sz="1400" dirty="0">
                <a:solidFill>
                  <a:srgbClr val="000000"/>
                </a:solidFill>
                <a:cs typeface="Calibri" panose="020F0502020204030204" pitchFamily="34" charset="0"/>
              </a:rPr>
              <a:t>Change in operation and/or use. </a:t>
            </a:r>
          </a:p>
          <a:p>
            <a:pPr marL="285750" indent="-285750">
              <a:buFont typeface="Arial" panose="020B0604020202020204" pitchFamily="34" charset="0"/>
              <a:buChar char="•"/>
            </a:pPr>
            <a:r>
              <a:rPr lang="en-GB" sz="1400" dirty="0">
                <a:solidFill>
                  <a:srgbClr val="000000"/>
                </a:solidFill>
                <a:cs typeface="Calibri" panose="020F0502020204030204" pitchFamily="34" charset="0"/>
              </a:rPr>
              <a:t>A change in validations to check if the AQ replacement value </a:t>
            </a:r>
            <a:r>
              <a:rPr lang="en-US" sz="1400" dirty="0">
                <a:solidFill>
                  <a:srgbClr val="000000"/>
                </a:solidFill>
                <a:cs typeface="Calibri" panose="020F0502020204030204" pitchFamily="34" charset="0"/>
              </a:rPr>
              <a:t>is either less than 95% (ninety five percent) or more than 105% (one hundred and five percent) of the prevailing Annual Quantity. This check will be carried out </a:t>
            </a:r>
            <a:r>
              <a:rPr lang="en-GB" sz="1400" dirty="0">
                <a:solidFill>
                  <a:srgbClr val="000000"/>
                </a:solidFill>
                <a:cs typeface="Calibri" panose="020F0502020204030204" pitchFamily="34" charset="0"/>
              </a:rPr>
              <a:t>for existing and the new AQ correction reason codes, (excluding existing correction reason code 4 – read tolerance)</a:t>
            </a:r>
          </a:p>
          <a:p>
            <a:pPr marL="285750" indent="-285750">
              <a:buFont typeface="Arial" panose="020B0604020202020204" pitchFamily="34" charset="0"/>
              <a:buChar char="•"/>
            </a:pPr>
            <a:endParaRPr lang="en-GB" sz="1400" dirty="0">
              <a:solidFill>
                <a:srgbClr val="000000"/>
              </a:solidFill>
              <a:cs typeface="Calibri" panose="020F0502020204030204" pitchFamily="34" charset="0"/>
            </a:endParaRPr>
          </a:p>
          <a:p>
            <a:pPr marL="285750" indent="-285750">
              <a:buFont typeface="Arial" panose="020B0604020202020204" pitchFamily="34" charset="0"/>
              <a:buChar char="•"/>
            </a:pPr>
            <a:r>
              <a:rPr lang="en-GB" sz="1400" dirty="0">
                <a:solidFill>
                  <a:srgbClr val="000000"/>
                </a:solidFill>
                <a:cs typeface="Calibri" panose="020F0502020204030204" pitchFamily="34" charset="0"/>
              </a:rPr>
              <a:t>Automation of existing manual Shipper affiliation checks for correction reason code 3 which were put in place under XRN5237.</a:t>
            </a:r>
          </a:p>
          <a:p>
            <a:pPr marL="742950" lvl="1" indent="-285750">
              <a:buFont typeface="Courier New" panose="02070309020205020404" pitchFamily="49" charset="0"/>
              <a:buChar char="o"/>
            </a:pPr>
            <a:endParaRPr lang="en-GB" sz="1400" dirty="0">
              <a:solidFill>
                <a:srgbClr val="00000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2647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2B74-63BA-7174-F7E8-A6DEB6818266}"/>
              </a:ext>
            </a:extLst>
          </p:cNvPr>
          <p:cNvSpPr txBox="1">
            <a:spLocks/>
          </p:cNvSpPr>
          <p:nvPr/>
        </p:nvSpPr>
        <p:spPr>
          <a:xfrm>
            <a:off x="457200" y="123478"/>
            <a:ext cx="8229600" cy="637580"/>
          </a:xfrm>
          <a:prstGeom prst="rect">
            <a:avLst/>
          </a:prstGeom>
        </p:spPr>
        <p:txBody>
          <a:bodyPr/>
          <a:lstStyle>
            <a:lvl1pPr algn="ctr" defTabSz="914400" rtl="0" eaLnBrk="1" latinLnBrk="0" hangingPunct="1">
              <a:spcBef>
                <a:spcPct val="0"/>
              </a:spcBef>
              <a:buNone/>
              <a:defRPr sz="2800" b="1" kern="1200">
                <a:solidFill>
                  <a:srgbClr val="3E5AA8"/>
                </a:solidFill>
                <a:latin typeface="Avenir Next LT Pro" panose="020B0504020202020204" pitchFamily="34" charset="0"/>
                <a:ea typeface="+mj-ea"/>
                <a:cs typeface="Arial" panose="020B0604020202020204" pitchFamily="34" charset="0"/>
              </a:defRPr>
            </a:lvl1pPr>
          </a:lstStyle>
          <a:p>
            <a:r>
              <a:rPr lang="en-GB" dirty="0">
                <a:latin typeface="+mj-lt"/>
                <a:cs typeface="Calibri" panose="020F0502020204030204" pitchFamily="34" charset="0"/>
              </a:rPr>
              <a:t>Detailed Design Summary</a:t>
            </a:r>
          </a:p>
        </p:txBody>
      </p:sp>
      <p:sp>
        <p:nvSpPr>
          <p:cNvPr id="3" name="TextBox 2">
            <a:extLst>
              <a:ext uri="{FF2B5EF4-FFF2-40B4-BE49-F238E27FC236}">
                <a16:creationId xmlns:a16="http://schemas.microsoft.com/office/drawing/2014/main" id="{42FF35FB-4273-4A9C-4B10-19CA26C9904E}"/>
              </a:ext>
            </a:extLst>
          </p:cNvPr>
          <p:cNvSpPr txBox="1"/>
          <p:nvPr/>
        </p:nvSpPr>
        <p:spPr>
          <a:xfrm>
            <a:off x="470175" y="987574"/>
            <a:ext cx="8062265" cy="3390287"/>
          </a:xfrm>
          <a:prstGeom prst="rect">
            <a:avLst/>
          </a:prstGeom>
          <a:noFill/>
        </p:spPr>
        <p:txBody>
          <a:bodyPr wrap="square" rtlCol="0">
            <a:spAutoFit/>
          </a:bodyPr>
          <a:lstStyle/>
          <a:p>
            <a:r>
              <a:rPr lang="en-GB" sz="1400" dirty="0">
                <a:solidFill>
                  <a:srgbClr val="000000"/>
                </a:solidFill>
                <a:ea typeface="Calibri" panose="020F0502020204030204" pitchFamily="34" charset="0"/>
                <a:cs typeface="Calibri" panose="020F0502020204030204" pitchFamily="34" charset="0"/>
              </a:rPr>
              <a:t>The XRN5607 Detailed Design Change Pack contains further details of the change, and is summarised here.</a:t>
            </a:r>
          </a:p>
          <a:p>
            <a:endParaRPr lang="en-GB" sz="1400" dirty="0">
              <a:solidFill>
                <a:srgbClr val="000000"/>
              </a:solidFill>
              <a:ea typeface="Calibri" panose="020F0502020204030204" pitchFamily="34" charset="0"/>
              <a:cs typeface="Calibri" panose="020F0502020204030204" pitchFamily="34" charset="0"/>
            </a:endParaRPr>
          </a:p>
          <a:p>
            <a:r>
              <a:rPr lang="en-GB" sz="1400" b="1" dirty="0">
                <a:solidFill>
                  <a:srgbClr val="000000"/>
                </a:solidFill>
                <a:cs typeface="Calibri" panose="020F0502020204030204" pitchFamily="34" charset="0"/>
              </a:rPr>
              <a:t>UK LINK-SAP ISU</a:t>
            </a:r>
          </a:p>
          <a:p>
            <a:pPr marL="342900" indent="-342900">
              <a:buFont typeface="+mj-lt"/>
              <a:buAutoNum type="arabicPeriod"/>
            </a:pPr>
            <a:r>
              <a:rPr lang="en-GB" sz="1400" dirty="0">
                <a:solidFill>
                  <a:srgbClr val="000000"/>
                </a:solidFill>
                <a:cs typeface="Calibri" panose="020F0502020204030204" pitchFamily="34" charset="0"/>
              </a:rPr>
              <a:t>2 new AQ correction reason codes (6 &amp; 7) will be introduced within the existing AQI(AQ Correction Input )/AQR (AQ Correction Response) files.</a:t>
            </a:r>
          </a:p>
          <a:p>
            <a:pPr marL="342900" indent="-342900">
              <a:buFont typeface="+mj-lt"/>
              <a:buAutoNum type="arabicPeriod"/>
            </a:pPr>
            <a:r>
              <a:rPr lang="en-GB" sz="1400" dirty="0">
                <a:solidFill>
                  <a:srgbClr val="000000"/>
                </a:solidFill>
                <a:cs typeface="Calibri" panose="020F0502020204030204" pitchFamily="34" charset="0"/>
              </a:rPr>
              <a:t>New validations and rejection codes are created for the existing and new AQ correction reason codes. The detailed list is available in the Change Pack.</a:t>
            </a:r>
          </a:p>
          <a:p>
            <a:endParaRPr lang="en-GB" sz="1400" dirty="0">
              <a:solidFill>
                <a:srgbClr val="000000"/>
              </a:solidFill>
              <a:ea typeface="Calibri" panose="020F0502020204030204" pitchFamily="34" charset="0"/>
              <a:cs typeface="Calibri" panose="020F0502020204030204" pitchFamily="34" charset="0"/>
            </a:endParaRPr>
          </a:p>
          <a:p>
            <a:pPr>
              <a:lnSpc>
                <a:spcPct val="115000"/>
              </a:lnSpc>
              <a:spcAft>
                <a:spcPts val="1000"/>
              </a:spcAft>
            </a:pPr>
            <a:r>
              <a:rPr lang="en-GB" sz="1400" b="1" dirty="0">
                <a:solidFill>
                  <a:srgbClr val="000000"/>
                </a:solidFill>
                <a:cs typeface="Calibri" panose="020F0502020204030204" pitchFamily="34" charset="0"/>
              </a:rPr>
              <a:t>UK Link - SAP BW </a:t>
            </a:r>
          </a:p>
          <a:p>
            <a:pPr marL="342900" lvl="0" indent="-342900">
              <a:lnSpc>
                <a:spcPct val="115000"/>
              </a:lnSpc>
              <a:buFont typeface="+mj-lt"/>
              <a:buAutoNum type="arabicPeriod"/>
              <a:tabLst>
                <a:tab pos="457200" algn="l"/>
              </a:tabLst>
            </a:pPr>
            <a:r>
              <a:rPr lang="en-GB" sz="1400" dirty="0">
                <a:solidFill>
                  <a:srgbClr val="000000"/>
                </a:solidFill>
                <a:cs typeface="Calibri" panose="020F0502020204030204" pitchFamily="34" charset="0"/>
              </a:rPr>
              <a:t>Amendment to AQ correction PARR report </a:t>
            </a:r>
            <a:r>
              <a:rPr lang="en-IN" sz="1400" dirty="0">
                <a:solidFill>
                  <a:srgbClr val="000000"/>
                </a:solidFill>
                <a:cs typeface="Calibri" panose="020F0502020204030204" pitchFamily="34" charset="0"/>
              </a:rPr>
              <a:t>to include new correction reason codes.</a:t>
            </a:r>
            <a:endParaRPr lang="en-GB" sz="1400" dirty="0">
              <a:solidFill>
                <a:srgbClr val="000000"/>
              </a:solidFill>
              <a:cs typeface="Calibri" panose="020F0502020204030204" pitchFamily="34" charset="0"/>
            </a:endParaRPr>
          </a:p>
          <a:p>
            <a:pPr marL="342900" lvl="0" indent="-342900">
              <a:lnSpc>
                <a:spcPct val="115000"/>
              </a:lnSpc>
              <a:buFont typeface="+mj-lt"/>
              <a:buAutoNum type="arabicPeriod"/>
              <a:tabLst>
                <a:tab pos="457200" algn="l"/>
              </a:tabLst>
            </a:pPr>
            <a:r>
              <a:rPr lang="en-IN" sz="1400" dirty="0">
                <a:solidFill>
                  <a:srgbClr val="000000"/>
                </a:solidFill>
                <a:cs typeface="Calibri" panose="020F0502020204030204" pitchFamily="34" charset="0"/>
              </a:rPr>
              <a:t>Changes to AQ correction PAFA report to consider the new AQ correction reason codes.</a:t>
            </a:r>
            <a:endParaRPr lang="en-GB" sz="1400" dirty="0">
              <a:solidFill>
                <a:srgbClr val="000000"/>
              </a:solidFill>
              <a:cs typeface="Calibri" panose="020F0502020204030204" pitchFamily="34" charset="0"/>
            </a:endParaRPr>
          </a:p>
          <a:p>
            <a:pPr marL="342900" lvl="0" indent="-342900">
              <a:lnSpc>
                <a:spcPct val="115000"/>
              </a:lnSpc>
              <a:spcAft>
                <a:spcPts val="1000"/>
              </a:spcAft>
              <a:buFont typeface="+mj-lt"/>
              <a:buAutoNum type="arabicPeriod"/>
              <a:tabLst>
                <a:tab pos="457200" algn="l"/>
              </a:tabLst>
            </a:pPr>
            <a:r>
              <a:rPr lang="en-IN" sz="1400" dirty="0">
                <a:solidFill>
                  <a:srgbClr val="000000"/>
                </a:solidFill>
                <a:cs typeface="Calibri" panose="020F0502020204030204" pitchFamily="34" charset="0"/>
              </a:rPr>
              <a:t>Existing SAP BW AQ correction data models to be updated to ensure data is available for downstream (BO/DDP) reporting</a:t>
            </a:r>
            <a:endParaRPr lang="en-GB" sz="1400" dirty="0">
              <a:solidFill>
                <a:srgbClr val="000000"/>
              </a:solidFill>
              <a:cs typeface="Calibri" panose="020F0502020204030204" pitchFamily="34" charset="0"/>
            </a:endParaRPr>
          </a:p>
        </p:txBody>
      </p:sp>
    </p:spTree>
    <p:extLst>
      <p:ext uri="{BB962C8B-B14F-4D97-AF65-F5344CB8AC3E}">
        <p14:creationId xmlns:p14="http://schemas.microsoft.com/office/powerpoint/2010/main" val="249435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637580"/>
          </a:xfrm>
        </p:spPr>
        <p:txBody>
          <a:bodyPr>
            <a:noAutofit/>
          </a:bodyPr>
          <a:lstStyle/>
          <a:p>
            <a:r>
              <a:rPr lang="en-GB" dirty="0">
                <a:latin typeface="Nunito Sans" pitchFamily="2" charset="0"/>
              </a:rPr>
              <a:t>1b. Previous DSG Meeting Minutes and Action Updates </a:t>
            </a:r>
          </a:p>
        </p:txBody>
      </p:sp>
      <p:sp>
        <p:nvSpPr>
          <p:cNvPr id="3" name="Content Placeholder 2"/>
          <p:cNvSpPr>
            <a:spLocks noGrp="1"/>
          </p:cNvSpPr>
          <p:nvPr>
            <p:ph idx="1"/>
          </p:nvPr>
        </p:nvSpPr>
        <p:spPr>
          <a:xfrm>
            <a:off x="457200" y="1532964"/>
            <a:ext cx="8229600" cy="3199025"/>
          </a:xfrm>
        </p:spPr>
        <p:txBody>
          <a:bodyPr>
            <a:normAutofit/>
          </a:bodyPr>
          <a:lstStyle/>
          <a:p>
            <a:r>
              <a:rPr lang="en-GB" sz="1800" dirty="0">
                <a:latin typeface="Nunito Sans" pitchFamily="2" charset="0"/>
              </a:rPr>
              <a:t>The DSG Actions Log will be published on the DSG pages of </a:t>
            </a:r>
            <a:r>
              <a:rPr lang="en-GB" sz="1800" dirty="0">
                <a:solidFill>
                  <a:srgbClr val="0000FF"/>
                </a:solidFill>
                <a:latin typeface="Nunito Sans" pitchFamily="2" charset="0"/>
                <a:hlinkClick r:id="rId2"/>
              </a:rPr>
              <a:t>Xoserve.com</a:t>
            </a:r>
            <a:endParaRPr lang="en-GB" sz="1800" dirty="0">
              <a:solidFill>
                <a:srgbClr val="0000FF"/>
              </a:solidFill>
              <a:latin typeface="Nunito Sans" pitchFamily="2" charset="0"/>
            </a:endParaRPr>
          </a:p>
        </p:txBody>
      </p:sp>
    </p:spTree>
    <p:extLst>
      <p:ext uri="{BB962C8B-B14F-4D97-AF65-F5344CB8AC3E}">
        <p14:creationId xmlns:p14="http://schemas.microsoft.com/office/powerpoint/2010/main" val="2375115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2B74-63BA-7174-F7E8-A6DEB6818266}"/>
              </a:ext>
            </a:extLst>
          </p:cNvPr>
          <p:cNvSpPr txBox="1">
            <a:spLocks/>
          </p:cNvSpPr>
          <p:nvPr/>
        </p:nvSpPr>
        <p:spPr>
          <a:xfrm>
            <a:off x="457200" y="123478"/>
            <a:ext cx="8229600" cy="637580"/>
          </a:xfrm>
          <a:prstGeom prst="rect">
            <a:avLst/>
          </a:prstGeom>
        </p:spPr>
        <p:txBody>
          <a:bodyPr/>
          <a:lstStyle>
            <a:lvl1pPr algn="ctr" defTabSz="914400" rtl="0" eaLnBrk="1" latinLnBrk="0" hangingPunct="1">
              <a:spcBef>
                <a:spcPct val="0"/>
              </a:spcBef>
              <a:buNone/>
              <a:defRPr sz="2800" b="1" kern="1200">
                <a:solidFill>
                  <a:srgbClr val="3E5AA8"/>
                </a:solidFill>
                <a:latin typeface="Avenir Next LT Pro" panose="020B0504020202020204" pitchFamily="34" charset="0"/>
                <a:ea typeface="+mj-ea"/>
                <a:cs typeface="Arial" panose="020B0604020202020204" pitchFamily="34" charset="0"/>
              </a:defRPr>
            </a:lvl1pPr>
          </a:lstStyle>
          <a:p>
            <a:r>
              <a:rPr lang="en-GB" dirty="0">
                <a:latin typeface="+mj-lt"/>
                <a:cs typeface="Calibri" panose="020F0502020204030204" pitchFamily="34" charset="0"/>
              </a:rPr>
              <a:t>Detailed Design Summary</a:t>
            </a:r>
          </a:p>
        </p:txBody>
      </p:sp>
      <p:sp>
        <p:nvSpPr>
          <p:cNvPr id="3" name="TextBox 2">
            <a:extLst>
              <a:ext uri="{FF2B5EF4-FFF2-40B4-BE49-F238E27FC236}">
                <a16:creationId xmlns:a16="http://schemas.microsoft.com/office/drawing/2014/main" id="{42FF35FB-4273-4A9C-4B10-19CA26C9904E}"/>
              </a:ext>
            </a:extLst>
          </p:cNvPr>
          <p:cNvSpPr txBox="1"/>
          <p:nvPr/>
        </p:nvSpPr>
        <p:spPr>
          <a:xfrm>
            <a:off x="470175" y="987574"/>
            <a:ext cx="8422305" cy="4813112"/>
          </a:xfrm>
          <a:prstGeom prst="rect">
            <a:avLst/>
          </a:prstGeom>
          <a:noFill/>
        </p:spPr>
        <p:txBody>
          <a:bodyPr wrap="square" rtlCol="0">
            <a:spAutoFit/>
          </a:bodyPr>
          <a:lstStyle/>
          <a:p>
            <a:pPr>
              <a:lnSpc>
                <a:spcPct val="115000"/>
              </a:lnSpc>
              <a:spcAft>
                <a:spcPts val="1000"/>
              </a:spcAft>
            </a:pPr>
            <a:r>
              <a:rPr lang="en-GB" sz="1400" b="1" dirty="0">
                <a:solidFill>
                  <a:srgbClr val="000000"/>
                </a:solidFill>
                <a:cs typeface="Calibri" panose="020F0502020204030204" pitchFamily="34" charset="0"/>
              </a:rPr>
              <a:t>File Format Updates</a:t>
            </a:r>
          </a:p>
          <a:p>
            <a:pPr marL="342900" indent="-342900">
              <a:lnSpc>
                <a:spcPct val="115000"/>
              </a:lnSpc>
              <a:spcAft>
                <a:spcPts val="1000"/>
              </a:spcAft>
              <a:buFont typeface="+mj-lt"/>
              <a:buAutoNum type="arabicPeriod"/>
              <a:tabLst>
                <a:tab pos="4629150" algn="l"/>
              </a:tabLst>
            </a:pPr>
            <a:r>
              <a:rPr lang="en-GB" sz="1400" dirty="0">
                <a:solidFill>
                  <a:srgbClr val="000000"/>
                </a:solidFill>
                <a:cs typeface="Calibri" panose="020F0502020204030204" pitchFamily="34" charset="0"/>
              </a:rPr>
              <a:t>The allowable values for data items within the C41 of the .AQI (AQ Correction Input) file and C43 segment in the .AQR(AQ correction response) file will be updated to include the new correction reason codes (shown below in highlighted text) </a:t>
            </a:r>
          </a:p>
          <a:p>
            <a:pPr marL="342900" lvl="0" indent="-342900">
              <a:lnSpc>
                <a:spcPct val="115000"/>
              </a:lnSpc>
              <a:spcAft>
                <a:spcPts val="1000"/>
              </a:spcAft>
              <a:buFont typeface="+mj-lt"/>
              <a:buAutoNum type="arabicPeriod"/>
              <a:tabLst>
                <a:tab pos="457200" algn="l"/>
              </a:tabLst>
            </a:pPr>
            <a:r>
              <a:rPr lang="en-GB" sz="1400" dirty="0">
                <a:solidFill>
                  <a:srgbClr val="000000"/>
                </a:solidFill>
                <a:cs typeface="Calibri" panose="020F0502020204030204" pitchFamily="34" charset="0"/>
              </a:rPr>
              <a:t>Where an AQ value has been updated via an AQ correction the NRL (Notifications of Revision to Live Sites) notification will contain the new AQ correction reason codes in the T04 segment, no changes are required to the existing NRL process.</a:t>
            </a:r>
            <a:endParaRPr lang="en-IN" sz="1400" dirty="0">
              <a:solidFill>
                <a:srgbClr val="000000"/>
              </a:solidFill>
              <a:cs typeface="Calibri" panose="020F0502020204030204" pitchFamily="34" charset="0"/>
            </a:endParaRPr>
          </a:p>
          <a:p>
            <a:pPr>
              <a:lnSpc>
                <a:spcPct val="115000"/>
              </a:lnSpc>
              <a:spcAft>
                <a:spcPts val="1000"/>
              </a:spcAft>
            </a:pPr>
            <a:r>
              <a:rPr lang="en-GB" sz="1400" b="1" dirty="0">
                <a:solidFill>
                  <a:srgbClr val="000000"/>
                </a:solidFill>
                <a:cs typeface="Calibri" panose="020F0502020204030204" pitchFamily="34" charset="0"/>
              </a:rPr>
              <a:t>Data Discovery Platform (DDP)</a:t>
            </a:r>
          </a:p>
          <a:p>
            <a:pPr marL="342900" indent="-342900">
              <a:lnSpc>
                <a:spcPct val="115000"/>
              </a:lnSpc>
              <a:buFont typeface="+mj-lt"/>
              <a:buAutoNum type="arabicPeriod"/>
              <a:tabLst>
                <a:tab pos="457200" algn="l"/>
              </a:tabLst>
            </a:pPr>
            <a:r>
              <a:rPr lang="en-GB" sz="1400" dirty="0">
                <a:solidFill>
                  <a:srgbClr val="000000"/>
                </a:solidFill>
                <a:cs typeface="Calibri" panose="020F0502020204030204" pitchFamily="34" charset="0"/>
              </a:rPr>
              <a:t>Updates to DDP AQ corrections dashboards for PAFA and Shipper to include the two new AQ correction codes.</a:t>
            </a:r>
          </a:p>
          <a:p>
            <a:pPr marL="342900" indent="-342900">
              <a:lnSpc>
                <a:spcPct val="115000"/>
              </a:lnSpc>
              <a:spcAft>
                <a:spcPts val="1000"/>
              </a:spcAft>
              <a:buFont typeface="+mj-lt"/>
              <a:buAutoNum type="arabicPeriod"/>
              <a:tabLst>
                <a:tab pos="457200" algn="l"/>
              </a:tabLst>
            </a:pPr>
            <a:r>
              <a:rPr lang="en-GB" sz="1400" dirty="0">
                <a:solidFill>
                  <a:srgbClr val="000000"/>
                </a:solidFill>
                <a:cs typeface="Calibri" panose="020F0502020204030204" pitchFamily="34" charset="0"/>
              </a:rPr>
              <a:t>Updates to DDP AQ rejections dashboard for Shipper / PAFA to include the new rejection reason.</a:t>
            </a:r>
          </a:p>
          <a:p>
            <a:endParaRPr lang="en-GB" sz="1400" dirty="0">
              <a:solidFill>
                <a:srgbClr val="000000"/>
              </a:solidFill>
              <a:ea typeface="Calibri" panose="020F0502020204030204" pitchFamily="34" charset="0"/>
              <a:cs typeface="Calibri" panose="020F0502020204030204" pitchFamily="34" charset="0"/>
            </a:endParaRPr>
          </a:p>
          <a:p>
            <a:pPr marL="342900" indent="-342900">
              <a:buFont typeface="+mj-lt"/>
              <a:buAutoNum type="arabicPeriod"/>
            </a:pPr>
            <a:endParaRPr lang="en-GB" sz="1400" dirty="0">
              <a:solidFill>
                <a:srgbClr val="000000"/>
              </a:solidFill>
              <a:ea typeface="Calibri" panose="020F0502020204030204" pitchFamily="34" charset="0"/>
              <a:cs typeface="Calibri" panose="020F0502020204030204" pitchFamily="34" charset="0"/>
            </a:endParaRPr>
          </a:p>
          <a:p>
            <a:pPr marL="342900" indent="-342900">
              <a:buFont typeface="+mj-lt"/>
              <a:buAutoNum type="arabicPeriod"/>
            </a:pPr>
            <a:endParaRPr lang="en-GB" sz="1400" dirty="0">
              <a:solidFill>
                <a:srgbClr val="000000"/>
              </a:solidFill>
              <a:ea typeface="Calibri" panose="020F0502020204030204" pitchFamily="34" charset="0"/>
              <a:cs typeface="Calibri" panose="020F0502020204030204" pitchFamily="34" charset="0"/>
            </a:endParaRPr>
          </a:p>
          <a:p>
            <a:pPr algn="ctr"/>
            <a:endParaRPr lang="en-GB" b="1" dirty="0">
              <a:solidFill>
                <a:srgbClr val="000000"/>
              </a:solidFill>
              <a:ea typeface="Calibri" panose="020F0502020204030204" pitchFamily="34" charset="0"/>
              <a:cs typeface="Calibri" panose="020F0502020204030204" pitchFamily="34" charset="0"/>
            </a:endParaRPr>
          </a:p>
          <a:p>
            <a:pPr marL="342900" indent="-342900">
              <a:buFont typeface="+mj-lt"/>
              <a:buAutoNum type="arabicPeriod"/>
            </a:pPr>
            <a:endParaRPr lang="en-GB" sz="1400" b="1" dirty="0">
              <a:solidFill>
                <a:srgbClr val="000000"/>
              </a:solidFill>
              <a:ea typeface="Calibri" panose="020F0502020204030204" pitchFamily="34" charset="0"/>
              <a:cs typeface="Calibri" panose="020F0502020204030204" pitchFamily="34" charset="0"/>
            </a:endParaRPr>
          </a:p>
          <a:p>
            <a:endParaRPr lang="en-GB" sz="1400" b="1" dirty="0">
              <a:solidFill>
                <a:srgbClr val="00000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66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56D5-B70A-4AED-B307-F751BD00AB8D}"/>
              </a:ext>
            </a:extLst>
          </p:cNvPr>
          <p:cNvSpPr>
            <a:spLocks noGrp="1"/>
          </p:cNvSpPr>
          <p:nvPr>
            <p:ph type="ctrTitle"/>
          </p:nvPr>
        </p:nvSpPr>
        <p:spPr>
          <a:xfrm>
            <a:off x="685800" y="1563638"/>
            <a:ext cx="7772400" cy="1102519"/>
          </a:xfrm>
        </p:spPr>
        <p:txBody>
          <a:bodyPr/>
          <a:lstStyle/>
          <a:p>
            <a:r>
              <a:rPr lang="en-US" dirty="0">
                <a:latin typeface="+mj-lt"/>
                <a:cs typeface="Arial"/>
              </a:rPr>
              <a:t>Maintenance of a Capacity Plan</a:t>
            </a:r>
            <a:endParaRPr lang="en-GB" dirty="0">
              <a:latin typeface="+mj-lt"/>
            </a:endParaRPr>
          </a:p>
        </p:txBody>
      </p:sp>
      <p:sp>
        <p:nvSpPr>
          <p:cNvPr id="5" name="Subtitle 4">
            <a:extLst>
              <a:ext uri="{FF2B5EF4-FFF2-40B4-BE49-F238E27FC236}">
                <a16:creationId xmlns:a16="http://schemas.microsoft.com/office/drawing/2014/main" id="{96E170B4-7018-5901-2EA2-D8D51F09BC7B}"/>
              </a:ext>
            </a:extLst>
          </p:cNvPr>
          <p:cNvSpPr>
            <a:spLocks noGrp="1"/>
          </p:cNvSpPr>
          <p:nvPr>
            <p:ph type="subTitle" idx="1"/>
          </p:nvPr>
        </p:nvSpPr>
        <p:spPr/>
        <p:txBody>
          <a:bodyPr>
            <a:normAutofit/>
          </a:bodyPr>
          <a:lstStyle/>
          <a:p>
            <a:r>
              <a:rPr lang="en-GB" b="1" dirty="0">
                <a:solidFill>
                  <a:schemeClr val="bg2"/>
                </a:solidFill>
                <a:latin typeface="+mn-lt"/>
              </a:rPr>
              <a:t>6 monthly Consultation Change Pack </a:t>
            </a:r>
          </a:p>
        </p:txBody>
      </p:sp>
    </p:spTree>
    <p:extLst>
      <p:ext uri="{BB962C8B-B14F-4D97-AF65-F5344CB8AC3E}">
        <p14:creationId xmlns:p14="http://schemas.microsoft.com/office/powerpoint/2010/main" val="2811366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AC14-A788-4BAF-A545-1E87CADA7CD7}"/>
              </a:ext>
            </a:extLst>
          </p:cNvPr>
          <p:cNvSpPr>
            <a:spLocks noGrp="1"/>
          </p:cNvSpPr>
          <p:nvPr>
            <p:ph type="title"/>
          </p:nvPr>
        </p:nvSpPr>
        <p:spPr/>
        <p:txBody>
          <a:bodyPr>
            <a:normAutofit/>
          </a:bodyPr>
          <a:lstStyle/>
          <a:p>
            <a:r>
              <a:rPr lang="en-GB" dirty="0">
                <a:latin typeface="+mj-lt"/>
              </a:rPr>
              <a:t>Background and Key Points </a:t>
            </a:r>
          </a:p>
        </p:txBody>
      </p:sp>
      <p:sp>
        <p:nvSpPr>
          <p:cNvPr id="3" name="Content Placeholder 2">
            <a:extLst>
              <a:ext uri="{FF2B5EF4-FFF2-40B4-BE49-F238E27FC236}">
                <a16:creationId xmlns:a16="http://schemas.microsoft.com/office/drawing/2014/main" id="{81AE9FD4-F41E-4D86-B664-C3B4EF570F93}"/>
              </a:ext>
            </a:extLst>
          </p:cNvPr>
          <p:cNvSpPr>
            <a:spLocks noGrp="1"/>
          </p:cNvSpPr>
          <p:nvPr>
            <p:ph sz="half" idx="1"/>
          </p:nvPr>
        </p:nvSpPr>
        <p:spPr>
          <a:xfrm>
            <a:off x="0" y="761058"/>
            <a:ext cx="5436096" cy="4382442"/>
          </a:xfrm>
        </p:spPr>
        <p:txBody>
          <a:bodyPr>
            <a:noAutofit/>
          </a:bodyPr>
          <a:lstStyle/>
          <a:p>
            <a:pPr algn="l" rtl="0" fontAlgn="base"/>
            <a:r>
              <a:rPr lang="en-US" sz="1200" b="0" i="0" dirty="0">
                <a:solidFill>
                  <a:srgbClr val="000000"/>
                </a:solidFill>
                <a:effectLst/>
                <a:latin typeface="Calibri" panose="020F0502020204030204" pitchFamily="34" charset="0"/>
                <a:cs typeface="Calibri" panose="020F0502020204030204" pitchFamily="34" charset="0"/>
              </a:rPr>
              <a:t>Within the UK Link Manual, the UK Link IS Service Definition sets out:   </a:t>
            </a:r>
          </a:p>
          <a:p>
            <a:pPr lvl="1" fontAlgn="base">
              <a:buFont typeface="+mj-lt"/>
              <a:buAutoNum type="alphaLcPeriod"/>
            </a:pPr>
            <a:r>
              <a:rPr lang="en-US" sz="1200" b="0" i="0" dirty="0">
                <a:solidFill>
                  <a:srgbClr val="000000"/>
                </a:solidFill>
                <a:effectLst/>
                <a:latin typeface="Calibri" panose="020F0502020204030204" pitchFamily="34" charset="0"/>
                <a:cs typeface="Calibri" panose="020F0502020204030204" pitchFamily="34" charset="0"/>
              </a:rPr>
              <a:t>the performance standards which the UK Link system is designed to meet, including design maximum volumes;  </a:t>
            </a:r>
          </a:p>
          <a:p>
            <a:pPr lvl="1" fontAlgn="base">
              <a:buFont typeface="+mj-lt"/>
              <a:buAutoNum type="alphaLcPeriod"/>
            </a:pPr>
            <a:r>
              <a:rPr lang="en-US" sz="1200" b="0" i="0" dirty="0">
                <a:solidFill>
                  <a:srgbClr val="000000"/>
                </a:solidFill>
                <a:effectLst/>
                <a:latin typeface="Calibri" panose="020F0502020204030204" pitchFamily="34" charset="0"/>
                <a:cs typeface="Calibri" panose="020F0502020204030204" pitchFamily="34" charset="0"/>
              </a:rPr>
              <a:t>the standards and rules with which UK Link Users must comply when accessing the UK Link system;  </a:t>
            </a:r>
          </a:p>
          <a:p>
            <a:pPr lvl="1" fontAlgn="base">
              <a:buFont typeface="+mj-lt"/>
              <a:buAutoNum type="alphaLcPeriod"/>
            </a:pPr>
            <a:r>
              <a:rPr lang="en-US" sz="1200" b="0" i="0" dirty="0">
                <a:solidFill>
                  <a:srgbClr val="000000"/>
                </a:solidFill>
                <a:effectLst/>
                <a:latin typeface="Calibri" panose="020F0502020204030204" pitchFamily="34" charset="0"/>
                <a:cs typeface="Calibri" panose="020F0502020204030204" pitchFamily="34" charset="0"/>
              </a:rPr>
              <a:t>the processes which will be followed in relation to Service Request and Incident Management Processes (e.g. Disaster Recovery)  </a:t>
            </a:r>
          </a:p>
          <a:p>
            <a:pPr marL="685800" lvl="1" indent="-228600" fontAlgn="base">
              <a:buFont typeface="+mj-lt"/>
              <a:buAutoNum type="alphaLcPeriod"/>
            </a:pPr>
            <a:endParaRPr lang="en-US" sz="1200" i="0" dirty="0">
              <a:solidFill>
                <a:srgbClr val="000000"/>
              </a:solidFill>
              <a:effectLst/>
              <a:latin typeface="Calibri" panose="020F0502020204030204" pitchFamily="34" charset="0"/>
              <a:cs typeface="Calibri" panose="020F0502020204030204" pitchFamily="34" charset="0"/>
            </a:endParaRPr>
          </a:p>
          <a:p>
            <a:pPr>
              <a:spcBef>
                <a:spcPts val="200"/>
              </a:spcBef>
              <a:spcAft>
                <a:spcPts val="600"/>
              </a:spcAft>
            </a:pPr>
            <a:r>
              <a:rPr lang="en-US" sz="1200" i="0" dirty="0">
                <a:solidFill>
                  <a:srgbClr val="000000"/>
                </a:solidFill>
                <a:effectLst/>
                <a:latin typeface="Calibri" panose="020F0502020204030204" pitchFamily="34" charset="0"/>
                <a:cs typeface="Calibri" panose="020F0502020204030204" pitchFamily="34" charset="0"/>
              </a:rPr>
              <a:t>Since the introduction of the Central Switching Service, Registrations will be directed through CSS for CSS Supply Points</a:t>
            </a:r>
          </a:p>
          <a:p>
            <a:pPr>
              <a:spcBef>
                <a:spcPts val="200"/>
              </a:spcBef>
              <a:spcAft>
                <a:spcPts val="600"/>
              </a:spcAft>
            </a:pPr>
            <a:r>
              <a:rPr lang="en-US" sz="1200" i="0" dirty="0">
                <a:solidFill>
                  <a:srgbClr val="000000"/>
                </a:solidFill>
                <a:effectLst/>
                <a:latin typeface="Calibri" panose="020F0502020204030204" pitchFamily="34" charset="0"/>
                <a:cs typeface="Calibri" panose="020F0502020204030204" pitchFamily="34" charset="0"/>
              </a:rPr>
              <a:t>Users are requested to inform CDSP of large projected volumes of Registrations anticipated from their Suppliers so that impacts to the UK Link systems can be managed effectively</a:t>
            </a:r>
          </a:p>
          <a:p>
            <a:pPr>
              <a:spcBef>
                <a:spcPts val="200"/>
              </a:spcBef>
              <a:spcAft>
                <a:spcPts val="600"/>
              </a:spcAft>
            </a:pPr>
            <a:r>
              <a:rPr lang="en-US" sz="1200" b="0" i="0" dirty="0">
                <a:solidFill>
                  <a:srgbClr val="000000"/>
                </a:solidFill>
                <a:effectLst/>
                <a:latin typeface="Calibri" panose="020F0502020204030204" pitchFamily="34" charset="0"/>
                <a:cs typeface="Calibri" panose="020F0502020204030204" pitchFamily="34" charset="0"/>
              </a:rPr>
              <a:t>We would invite all Users to send their forecasts to uklink@xoserve.com by </a:t>
            </a:r>
            <a:r>
              <a:rPr lang="en-US" sz="1200" b="1" i="0" dirty="0">
                <a:solidFill>
                  <a:srgbClr val="000000"/>
                </a:solidFill>
                <a:effectLst/>
                <a:latin typeface="Calibri" panose="020F0502020204030204" pitchFamily="34" charset="0"/>
                <a:cs typeface="Calibri" panose="020F0502020204030204" pitchFamily="34" charset="0"/>
              </a:rPr>
              <a:t>2nd October 2023</a:t>
            </a:r>
            <a:r>
              <a:rPr lang="en-US" sz="1200" b="0" i="0" dirty="0">
                <a:solidFill>
                  <a:srgbClr val="000000"/>
                </a:solidFill>
                <a:effectLst/>
                <a:latin typeface="Calibri" panose="020F0502020204030204" pitchFamily="34" charset="0"/>
                <a:cs typeface="Calibri" panose="020F0502020204030204" pitchFamily="34" charset="0"/>
              </a:rPr>
              <a:t> to enable us to plan for future capacity with UK Link</a:t>
            </a:r>
          </a:p>
          <a:p>
            <a:pPr>
              <a:spcBef>
                <a:spcPts val="200"/>
              </a:spcBef>
              <a:spcAft>
                <a:spcPts val="600"/>
              </a:spcAft>
            </a:pPr>
            <a:r>
              <a:rPr lang="en-US" sz="1200" b="0" i="0" dirty="0">
                <a:solidFill>
                  <a:srgbClr val="000000"/>
                </a:solidFill>
                <a:effectLst/>
                <a:latin typeface="Calibri" panose="020F0502020204030204" pitchFamily="34" charset="0"/>
                <a:cs typeface="Calibri" panose="020F0502020204030204" pitchFamily="34" charset="0"/>
              </a:rPr>
              <a:t>All information submitted will be treated commercially sensitive and will not be shared with any other parties. Confirmation of your expected volumes would be greatly appreciated </a:t>
            </a:r>
          </a:p>
          <a:p>
            <a:pPr>
              <a:spcBef>
                <a:spcPts val="200"/>
              </a:spcBef>
              <a:spcAft>
                <a:spcPts val="600"/>
              </a:spcAft>
            </a:pPr>
            <a:r>
              <a:rPr lang="en-US" sz="1200" dirty="0">
                <a:latin typeface="Calibri" panose="020F0502020204030204" pitchFamily="34" charset="0"/>
                <a:cs typeface="Calibri" panose="020F0502020204030204" pitchFamily="34" charset="0"/>
              </a:rPr>
              <a:t>I</a:t>
            </a:r>
            <a:r>
              <a:rPr lang="en-US" sz="1200" b="0" i="0" dirty="0">
                <a:solidFill>
                  <a:srgbClr val="000000"/>
                </a:solidFill>
                <a:effectLst/>
                <a:latin typeface="Calibri" panose="020F0502020204030204" pitchFamily="34" charset="0"/>
                <a:cs typeface="Calibri" panose="020F0502020204030204" pitchFamily="34" charset="0"/>
              </a:rPr>
              <a:t>f Users do not respond, we will assume existing flows will prevail for the forthcoming period</a:t>
            </a:r>
            <a:endParaRPr lang="en-GB" sz="1200" dirty="0">
              <a:solidFill>
                <a:srgbClr val="00000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02AA13A-56D5-C4C7-51A8-6021DC670748}"/>
              </a:ext>
            </a:extLst>
          </p:cNvPr>
          <p:cNvPicPr>
            <a:picLocks noChangeAspect="1"/>
          </p:cNvPicPr>
          <p:nvPr/>
        </p:nvPicPr>
        <p:blipFill>
          <a:blip r:embed="rId2"/>
          <a:stretch>
            <a:fillRect/>
          </a:stretch>
        </p:blipFill>
        <p:spPr>
          <a:xfrm>
            <a:off x="5387938" y="915566"/>
            <a:ext cx="3525982" cy="2952327"/>
          </a:xfrm>
          <a:prstGeom prst="rect">
            <a:avLst/>
          </a:prstGeom>
        </p:spPr>
      </p:pic>
      <p:sp>
        <p:nvSpPr>
          <p:cNvPr id="4" name="TextBox 3">
            <a:extLst>
              <a:ext uri="{FF2B5EF4-FFF2-40B4-BE49-F238E27FC236}">
                <a16:creationId xmlns:a16="http://schemas.microsoft.com/office/drawing/2014/main" id="{47A561B2-C80D-E6E7-6065-C63F7F421445}"/>
              </a:ext>
            </a:extLst>
          </p:cNvPr>
          <p:cNvSpPr txBox="1"/>
          <p:nvPr/>
        </p:nvSpPr>
        <p:spPr>
          <a:xfrm>
            <a:off x="5580112" y="731177"/>
            <a:ext cx="2592288" cy="230832"/>
          </a:xfrm>
          <a:prstGeom prst="rect">
            <a:avLst/>
          </a:prstGeom>
          <a:noFill/>
        </p:spPr>
        <p:txBody>
          <a:bodyPr wrap="square" rtlCol="0">
            <a:spAutoFit/>
          </a:bodyPr>
          <a:lstStyle/>
          <a:p>
            <a:r>
              <a:rPr lang="en-GB" sz="900" b="1" dirty="0">
                <a:solidFill>
                  <a:srgbClr val="000000"/>
                </a:solidFill>
              </a:rPr>
              <a:t>Extract from IS Service Definition document </a:t>
            </a:r>
          </a:p>
        </p:txBody>
      </p:sp>
    </p:spTree>
    <p:extLst>
      <p:ext uri="{BB962C8B-B14F-4D97-AF65-F5344CB8AC3E}">
        <p14:creationId xmlns:p14="http://schemas.microsoft.com/office/powerpoint/2010/main" val="457636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79EC6-E323-4CA9-86C6-AA6E7B93E00C}"/>
              </a:ext>
            </a:extLst>
          </p:cNvPr>
          <p:cNvSpPr>
            <a:spLocks noGrp="1"/>
          </p:cNvSpPr>
          <p:nvPr>
            <p:ph type="title"/>
          </p:nvPr>
        </p:nvSpPr>
        <p:spPr/>
        <p:txBody>
          <a:bodyPr/>
          <a:lstStyle/>
          <a:p>
            <a:r>
              <a:rPr lang="en-GB">
                <a:latin typeface="Nunito Sans"/>
                <a:cs typeface="Arial"/>
              </a:rPr>
              <a:t>3b. Requirements Clarification </a:t>
            </a:r>
            <a:endParaRPr lang="en-GB" dirty="0">
              <a:latin typeface="Nunito Sans" pitchFamily="2" charset="0"/>
            </a:endParaRPr>
          </a:p>
        </p:txBody>
      </p:sp>
      <p:sp>
        <p:nvSpPr>
          <p:cNvPr id="3" name="Content Placeholder 2">
            <a:extLst>
              <a:ext uri="{FF2B5EF4-FFF2-40B4-BE49-F238E27FC236}">
                <a16:creationId xmlns:a16="http://schemas.microsoft.com/office/drawing/2014/main" id="{FBBE51D2-41DE-4CB0-A89C-2F83A1212BD6}"/>
              </a:ext>
            </a:extLst>
          </p:cNvPr>
          <p:cNvSpPr>
            <a:spLocks noGrp="1"/>
          </p:cNvSpPr>
          <p:nvPr>
            <p:ph idx="1"/>
          </p:nvPr>
        </p:nvSpPr>
        <p:spPr>
          <a:xfrm>
            <a:off x="457200" y="1236518"/>
            <a:ext cx="8229600" cy="3207440"/>
          </a:xfrm>
        </p:spPr>
        <p:txBody>
          <a:bodyPr>
            <a:normAutofit/>
          </a:bodyPr>
          <a:lstStyle/>
          <a:p>
            <a:pPr>
              <a:lnSpc>
                <a:spcPct val="115000"/>
              </a:lnSpc>
              <a:spcBef>
                <a:spcPts val="0"/>
              </a:spcBef>
              <a:defRPr/>
            </a:pPr>
            <a:r>
              <a:rPr lang="en-GB" sz="1800" dirty="0">
                <a:latin typeface="Nunito Sans" pitchFamily="2" charset="0"/>
              </a:rPr>
              <a:t>3b.i.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Clarification of Approved of INV File Format Versions</a:t>
            </a:r>
            <a:endParaRPr lang="en-US" sz="2000" dirty="0"/>
          </a:p>
          <a:p>
            <a:pPr>
              <a:lnSpc>
                <a:spcPct val="115000"/>
              </a:lnSpc>
              <a:spcBef>
                <a:spcPts val="0"/>
              </a:spcBef>
              <a:defRPr/>
            </a:pPr>
            <a:endParaRPr lang="en-US" sz="2000" u="none" strike="noStrike" dirty="0">
              <a:effectLst/>
            </a:endParaRPr>
          </a:p>
          <a:p>
            <a:pPr>
              <a:lnSpc>
                <a:spcPct val="115000"/>
              </a:lnSpc>
              <a:spcBef>
                <a:spcPts val="0"/>
              </a:spcBef>
              <a:defRPr/>
            </a:pPr>
            <a:endParaRPr lang="en-US" sz="2000" dirty="0"/>
          </a:p>
          <a:p>
            <a:pPr>
              <a:lnSpc>
                <a:spcPct val="115000"/>
              </a:lnSpc>
              <a:spcBef>
                <a:spcPts val="0"/>
              </a:spcBef>
              <a:defRPr/>
            </a:pPr>
            <a:endParaRPr lang="en-GB" sz="2000" u="none" strike="noStrike" dirty="0">
              <a:effectLst/>
            </a:endParaRPr>
          </a:p>
          <a:p>
            <a:pPr>
              <a:lnSpc>
                <a:spcPct val="115000"/>
              </a:lnSpc>
              <a:spcBef>
                <a:spcPts val="0"/>
              </a:spcBef>
              <a:defRPr/>
            </a:pPr>
            <a:endParaRPr lang="en-GB" sz="2000" u="none" strike="noStrike" dirty="0">
              <a:effectLst/>
            </a:endParaRPr>
          </a:p>
          <a:p>
            <a:pPr marL="0" indent="0">
              <a:lnSpc>
                <a:spcPct val="115000"/>
              </a:lnSpc>
              <a:spcBef>
                <a:spcPts val="0"/>
              </a:spcBef>
              <a:buNone/>
              <a:defRPr/>
            </a:pPr>
            <a:endParaRPr lang="en-GB" sz="2000" b="0" i="0" u="none" strike="noStrike" dirty="0">
              <a:solidFill>
                <a:srgbClr val="000000"/>
              </a:solidFill>
              <a:effectLst/>
              <a:latin typeface="Arial" panose="020B0604020202020204" pitchFamily="34" charset="0"/>
            </a:endParaRPr>
          </a:p>
          <a:p>
            <a:pPr>
              <a:lnSpc>
                <a:spcPct val="115000"/>
              </a:lnSpc>
              <a:spcBef>
                <a:spcPts val="0"/>
              </a:spcBef>
              <a:defRPr/>
            </a:pPr>
            <a:endParaRPr lang="en-GB" sz="2000" dirty="0">
              <a:solidFill>
                <a:srgbClr val="000000"/>
              </a:solidFill>
            </a:endParaRPr>
          </a:p>
        </p:txBody>
      </p:sp>
    </p:spTree>
    <p:extLst>
      <p:ext uri="{BB962C8B-B14F-4D97-AF65-F5344CB8AC3E}">
        <p14:creationId xmlns:p14="http://schemas.microsoft.com/office/powerpoint/2010/main" val="2741812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56D5-B70A-4AED-B307-F751BD00AB8D}"/>
              </a:ext>
            </a:extLst>
          </p:cNvPr>
          <p:cNvSpPr>
            <a:spLocks noGrp="1"/>
          </p:cNvSpPr>
          <p:nvPr>
            <p:ph type="ctrTitle"/>
          </p:nvPr>
        </p:nvSpPr>
        <p:spPr>
          <a:xfrm>
            <a:off x="685800" y="1563638"/>
            <a:ext cx="7772400" cy="1102519"/>
          </a:xfrm>
        </p:spPr>
        <p:txBody>
          <a:bodyPr>
            <a:normAutofit/>
          </a:bodyPr>
          <a:lstStyle/>
          <a:p>
            <a:r>
              <a:rPr lang="en-US" dirty="0">
                <a:cs typeface="Arial"/>
              </a:rPr>
              <a:t>3b.i</a:t>
            </a:r>
            <a:r>
              <a:rPr lang="en-US" dirty="0">
                <a:latin typeface="+mj-lt"/>
                <a:cs typeface="Arial"/>
              </a:rPr>
              <a:t>. Clarification of Approved of INV File Format Versions</a:t>
            </a:r>
            <a:endParaRPr lang="en-GB" dirty="0">
              <a:latin typeface="+mj-lt"/>
            </a:endParaRPr>
          </a:p>
        </p:txBody>
      </p:sp>
      <p:sp>
        <p:nvSpPr>
          <p:cNvPr id="5" name="Subtitle 4">
            <a:extLst>
              <a:ext uri="{FF2B5EF4-FFF2-40B4-BE49-F238E27FC236}">
                <a16:creationId xmlns:a16="http://schemas.microsoft.com/office/drawing/2014/main" id="{96E170B4-7018-5901-2EA2-D8D51F09BC7B}"/>
              </a:ext>
            </a:extLst>
          </p:cNvPr>
          <p:cNvSpPr>
            <a:spLocks noGrp="1"/>
          </p:cNvSpPr>
          <p:nvPr>
            <p:ph type="subTitle" idx="1"/>
          </p:nvPr>
        </p:nvSpPr>
        <p:spPr/>
        <p:txBody>
          <a:bodyPr/>
          <a:lstStyle/>
          <a:p>
            <a:r>
              <a:rPr lang="en-GB" b="1" dirty="0">
                <a:solidFill>
                  <a:schemeClr val="bg2"/>
                </a:solidFill>
                <a:latin typeface="+mj-lt"/>
              </a:rPr>
              <a:t>Detailed Design</a:t>
            </a:r>
          </a:p>
        </p:txBody>
      </p:sp>
    </p:spTree>
    <p:extLst>
      <p:ext uri="{BB962C8B-B14F-4D97-AF65-F5344CB8AC3E}">
        <p14:creationId xmlns:p14="http://schemas.microsoft.com/office/powerpoint/2010/main" val="2850749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AC14-A788-4BAF-A545-1E87CADA7CD7}"/>
              </a:ext>
            </a:extLst>
          </p:cNvPr>
          <p:cNvSpPr>
            <a:spLocks noGrp="1"/>
          </p:cNvSpPr>
          <p:nvPr>
            <p:ph type="title"/>
          </p:nvPr>
        </p:nvSpPr>
        <p:spPr/>
        <p:txBody>
          <a:bodyPr/>
          <a:lstStyle/>
          <a:p>
            <a:r>
              <a:rPr lang="en-GB" dirty="0">
                <a:latin typeface="+mj-lt"/>
              </a:rPr>
              <a:t>Background</a:t>
            </a:r>
          </a:p>
        </p:txBody>
      </p:sp>
      <p:sp>
        <p:nvSpPr>
          <p:cNvPr id="3" name="Content Placeholder 2">
            <a:extLst>
              <a:ext uri="{FF2B5EF4-FFF2-40B4-BE49-F238E27FC236}">
                <a16:creationId xmlns:a16="http://schemas.microsoft.com/office/drawing/2014/main" id="{81AE9FD4-F41E-4D86-B664-C3B4EF570F93}"/>
              </a:ext>
            </a:extLst>
          </p:cNvPr>
          <p:cNvSpPr>
            <a:spLocks noGrp="1"/>
          </p:cNvSpPr>
          <p:nvPr>
            <p:ph sz="half" idx="1"/>
          </p:nvPr>
        </p:nvSpPr>
        <p:spPr>
          <a:xfrm>
            <a:off x="474227" y="1241011"/>
            <a:ext cx="8363272" cy="3418971"/>
          </a:xfrm>
        </p:spPr>
        <p:txBody>
          <a:bodyPr>
            <a:normAutofit/>
          </a:bodyPr>
          <a:lstStyle/>
          <a:p>
            <a:pPr algn="just">
              <a:lnSpc>
                <a:spcPct val="115000"/>
              </a:lnSpc>
              <a:spcBef>
                <a:spcPts val="6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As part of change XRN5547 - Updating the Comprehensive Invoice Master List and INV template a new allowable value has been added to the .INV file. In the process of updating the file format it was found that two differing versions of both the .INV file format and file hierarchy were stored in the UK Link document library</a:t>
            </a:r>
            <a:endParaRPr lang="en-GB" sz="1800" dirty="0">
              <a:latin typeface="Calibri" panose="020F0502020204030204" pitchFamily="34" charset="0"/>
              <a:cs typeface="Times New Roman" panose="02020603050405020304" pitchFamily="18" charset="0"/>
            </a:endParaRPr>
          </a:p>
          <a:p>
            <a:pPr algn="just">
              <a:lnSpc>
                <a:spcPct val="115000"/>
              </a:lnSpc>
              <a:spcBef>
                <a:spcPts val="600"/>
              </a:spcBef>
              <a:spcAft>
                <a:spcPts val="1000"/>
              </a:spcAft>
            </a:pPr>
            <a:r>
              <a:rPr lang="en-GB" sz="1800" dirty="0">
                <a:effectLst/>
                <a:latin typeface="Calibri" panose="020F0502020204030204" pitchFamily="34" charset="0"/>
                <a:ea typeface="Times New Roman" panose="02020603050405020304" pitchFamily="18" charset="0"/>
              </a:rPr>
              <a:t>This change pack seeks to clarify the actions taken to publish and store a single, approved version of the file format and hierarchy</a:t>
            </a:r>
            <a:endParaRPr lang="en-GB" sz="18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8966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AC14-A788-4BAF-A545-1E87CADA7CD7}"/>
              </a:ext>
            </a:extLst>
          </p:cNvPr>
          <p:cNvSpPr>
            <a:spLocks noGrp="1"/>
          </p:cNvSpPr>
          <p:nvPr>
            <p:ph type="title"/>
          </p:nvPr>
        </p:nvSpPr>
        <p:spPr/>
        <p:txBody>
          <a:bodyPr/>
          <a:lstStyle/>
          <a:p>
            <a:r>
              <a:rPr lang="en-GB" dirty="0">
                <a:latin typeface="+mj-lt"/>
              </a:rPr>
              <a:t>Detailed Design Summary</a:t>
            </a:r>
          </a:p>
        </p:txBody>
      </p:sp>
      <p:sp>
        <p:nvSpPr>
          <p:cNvPr id="3" name="Content Placeholder 2">
            <a:extLst>
              <a:ext uri="{FF2B5EF4-FFF2-40B4-BE49-F238E27FC236}">
                <a16:creationId xmlns:a16="http://schemas.microsoft.com/office/drawing/2014/main" id="{81AE9FD4-F41E-4D86-B664-C3B4EF570F93}"/>
              </a:ext>
            </a:extLst>
          </p:cNvPr>
          <p:cNvSpPr>
            <a:spLocks noGrp="1"/>
          </p:cNvSpPr>
          <p:nvPr>
            <p:ph sz="half" idx="1"/>
          </p:nvPr>
        </p:nvSpPr>
        <p:spPr>
          <a:xfrm>
            <a:off x="474227" y="1241011"/>
            <a:ext cx="8363272" cy="3490980"/>
          </a:xfrm>
        </p:spPr>
        <p:txBody>
          <a:bodyPr>
            <a:normAutofit fontScale="70000" lnSpcReduction="20000"/>
          </a:bodyPr>
          <a:lstStyle/>
          <a:p>
            <a:pPr marL="0" indent="0" algn="just">
              <a:lnSpc>
                <a:spcPct val="115000"/>
              </a:lnSpc>
              <a:spcBef>
                <a:spcPts val="600"/>
              </a:spcBef>
              <a:buNone/>
              <a:tabLst>
                <a:tab pos="4629150" algn="l"/>
              </a:tabLst>
            </a:pPr>
            <a:r>
              <a:rPr lang="en-GB" sz="2200" b="1" dirty="0">
                <a:effectLst/>
                <a:latin typeface="Calibri" panose="020F0502020204030204" pitchFamily="34" charset="0"/>
                <a:ea typeface="Times New Roman" panose="02020603050405020304" pitchFamily="18" charset="0"/>
                <a:cs typeface="Calibri" panose="020F0502020204030204" pitchFamily="34" charset="0"/>
              </a:rPr>
              <a:t>Current Position</a:t>
            </a:r>
          </a:p>
          <a:p>
            <a:pPr marL="0" indent="0" algn="just">
              <a:lnSpc>
                <a:spcPct val="115000"/>
              </a:lnSpc>
              <a:spcBef>
                <a:spcPts val="216"/>
              </a:spcBef>
              <a:buNone/>
              <a:tabLst>
                <a:tab pos="4629150" algn="l"/>
              </a:tabLst>
            </a:pPr>
            <a:r>
              <a:rPr lang="en-GB" sz="1900" dirty="0">
                <a:latin typeface="Calibri" panose="020F0502020204030204" pitchFamily="34" charset="0"/>
                <a:ea typeface="Times New Roman" panose="02020603050405020304" pitchFamily="18" charset="0"/>
                <a:cs typeface="Calibri" panose="020F0502020204030204" pitchFamily="34" charset="0"/>
              </a:rPr>
              <a:t>There are two versions of the INV file format and hierarchy:</a:t>
            </a:r>
          </a:p>
          <a:p>
            <a:pPr algn="just">
              <a:lnSpc>
                <a:spcPct val="115000"/>
              </a:lnSpc>
              <a:tabLst>
                <a:tab pos="4629150" algn="l"/>
              </a:tabLst>
            </a:pPr>
            <a:r>
              <a:rPr lang="en-GB" sz="1700" dirty="0">
                <a:latin typeface="Calibri" panose="020F0502020204030204" pitchFamily="34" charset="0"/>
                <a:cs typeface="Calibri" panose="020F0502020204030204" pitchFamily="34" charset="0"/>
              </a:rPr>
              <a:t>Shipper Folder</a:t>
            </a:r>
          </a:p>
          <a:p>
            <a:pPr lvl="1" algn="just">
              <a:lnSpc>
                <a:spcPct val="115000"/>
              </a:lnSpc>
              <a:tabLst>
                <a:tab pos="4629150" algn="l"/>
              </a:tabLst>
            </a:pPr>
            <a:r>
              <a:rPr lang="en-GB" sz="1300" dirty="0" err="1">
                <a:latin typeface="Calibri" panose="020F0502020204030204" pitchFamily="34" charset="0"/>
                <a:cs typeface="Calibri" panose="020F0502020204030204" pitchFamily="34" charset="0"/>
              </a:rPr>
              <a:t>INV_Generic_Invoice</a:t>
            </a:r>
            <a:r>
              <a:rPr lang="en-GB" sz="1300" dirty="0">
                <a:latin typeface="Calibri" panose="020F0502020204030204" pitchFamily="34" charset="0"/>
                <a:cs typeface="Calibri" panose="020F0502020204030204" pitchFamily="34" charset="0"/>
              </a:rPr>
              <a:t> (.INV) V1.6L.docx</a:t>
            </a:r>
          </a:p>
          <a:p>
            <a:pPr lvl="1" algn="just">
              <a:lnSpc>
                <a:spcPct val="115000"/>
              </a:lnSpc>
              <a:tabLst>
                <a:tab pos="4629150" algn="l"/>
              </a:tabLst>
            </a:pPr>
            <a:r>
              <a:rPr lang="en-GB" sz="1300" dirty="0" err="1">
                <a:latin typeface="Calibri" panose="020F0502020204030204" pitchFamily="34" charset="0"/>
                <a:cs typeface="Calibri" panose="020F0502020204030204" pitchFamily="34" charset="0"/>
              </a:rPr>
              <a:t>INV_File_Hierarchy</a:t>
            </a:r>
            <a:r>
              <a:rPr lang="en-GB" sz="1300" dirty="0">
                <a:latin typeface="Calibri" panose="020F0502020204030204" pitchFamily="34" charset="0"/>
                <a:cs typeface="Calibri" panose="020F0502020204030204" pitchFamily="34" charset="0"/>
              </a:rPr>
              <a:t> V1.4L</a:t>
            </a:r>
          </a:p>
          <a:p>
            <a:pPr marL="57150" indent="0" algn="just">
              <a:lnSpc>
                <a:spcPct val="115000"/>
              </a:lnSpc>
              <a:buNone/>
              <a:tabLst>
                <a:tab pos="4629150" algn="l"/>
              </a:tabLst>
            </a:pPr>
            <a:endParaRPr lang="en-GB" sz="1400" dirty="0">
              <a:latin typeface="Calibri" panose="020F0502020204030204" pitchFamily="34" charset="0"/>
              <a:cs typeface="Calibri" panose="020F0502020204030204" pitchFamily="34" charset="0"/>
            </a:endParaRPr>
          </a:p>
          <a:p>
            <a:pPr algn="just">
              <a:lnSpc>
                <a:spcPct val="115000"/>
              </a:lnSpc>
              <a:tabLst>
                <a:tab pos="4629150" algn="l"/>
              </a:tabLst>
            </a:pPr>
            <a:r>
              <a:rPr lang="en-GB" sz="1700" dirty="0">
                <a:latin typeface="Calibri" panose="020F0502020204030204" pitchFamily="34" charset="0"/>
                <a:cs typeface="Calibri" panose="020F0502020204030204" pitchFamily="34" charset="0"/>
              </a:rPr>
              <a:t>DN Folder</a:t>
            </a:r>
          </a:p>
          <a:p>
            <a:pPr lvl="1" algn="just">
              <a:lnSpc>
                <a:spcPct val="115000"/>
              </a:lnSpc>
              <a:tabLst>
                <a:tab pos="4629150" algn="l"/>
              </a:tabLst>
            </a:pPr>
            <a:r>
              <a:rPr lang="en-GB" sz="1300" dirty="0" err="1">
                <a:latin typeface="Calibri" panose="020F0502020204030204" pitchFamily="34" charset="0"/>
                <a:cs typeface="Calibri" panose="020F0502020204030204" pitchFamily="34" charset="0"/>
              </a:rPr>
              <a:t>INV_Generic_Invoice</a:t>
            </a:r>
            <a:r>
              <a:rPr lang="en-GB" sz="1300" dirty="0">
                <a:latin typeface="Calibri" panose="020F0502020204030204" pitchFamily="34" charset="0"/>
                <a:cs typeface="Calibri" panose="020F0502020204030204" pitchFamily="34" charset="0"/>
              </a:rPr>
              <a:t> (.INV) V2.1L.docx</a:t>
            </a:r>
          </a:p>
          <a:p>
            <a:pPr lvl="1" algn="just">
              <a:lnSpc>
                <a:spcPct val="115000"/>
              </a:lnSpc>
              <a:tabLst>
                <a:tab pos="4629150" algn="l"/>
              </a:tabLst>
            </a:pPr>
            <a:r>
              <a:rPr lang="en-GB" sz="1300" dirty="0" err="1">
                <a:latin typeface="Calibri" panose="020F0502020204030204" pitchFamily="34" charset="0"/>
                <a:cs typeface="Calibri" panose="020F0502020204030204" pitchFamily="34" charset="0"/>
              </a:rPr>
              <a:t>INV_File_Hierarchy</a:t>
            </a:r>
            <a:r>
              <a:rPr lang="en-GB" sz="1300" dirty="0">
                <a:latin typeface="Calibri" panose="020F0502020204030204" pitchFamily="34" charset="0"/>
                <a:cs typeface="Calibri" panose="020F0502020204030204" pitchFamily="34" charset="0"/>
              </a:rPr>
              <a:t> V2.1L</a:t>
            </a:r>
          </a:p>
          <a:p>
            <a:pPr marL="0" indent="0" algn="just">
              <a:lnSpc>
                <a:spcPct val="115000"/>
              </a:lnSpc>
              <a:spcBef>
                <a:spcPts val="600"/>
              </a:spcBef>
              <a:buNone/>
              <a:tabLst>
                <a:tab pos="4629150" algn="l"/>
              </a:tabLst>
            </a:pP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lnSpc>
                <a:spcPct val="115000"/>
              </a:lnSpc>
              <a:buNone/>
              <a:tabLst>
                <a:tab pos="4629150" algn="l"/>
              </a:tabLst>
            </a:pPr>
            <a:r>
              <a:rPr lang="en-GB" sz="2100" b="1" dirty="0">
                <a:effectLst/>
                <a:latin typeface="Calibri" panose="020F0502020204030204" pitchFamily="34" charset="0"/>
                <a:ea typeface="Times New Roman" panose="02020603050405020304" pitchFamily="18" charset="0"/>
                <a:cs typeface="Calibri" panose="020F0502020204030204" pitchFamily="34" charset="0"/>
              </a:rPr>
              <a:t>Proposed Approach</a:t>
            </a:r>
            <a:endParaRPr lang="en-GB" sz="2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lnSpc>
                <a:spcPct val="115000"/>
              </a:lnSpc>
              <a:buNone/>
              <a:tabLst>
                <a:tab pos="4629150" algn="l"/>
              </a:tabLst>
            </a:pPr>
            <a:r>
              <a:rPr lang="en-GB" sz="1900" dirty="0">
                <a:latin typeface="Calibri" panose="020F0502020204030204" pitchFamily="34" charset="0"/>
                <a:ea typeface="Times New Roman" panose="02020603050405020304" pitchFamily="18" charset="0"/>
              </a:rPr>
              <a:t>A</a:t>
            </a:r>
            <a:r>
              <a:rPr lang="en-GB" sz="1900" dirty="0">
                <a:effectLst/>
                <a:latin typeface="Calibri" panose="020F0502020204030204" pitchFamily="34" charset="0"/>
                <a:ea typeface="Times New Roman" panose="02020603050405020304" pitchFamily="18" charset="0"/>
              </a:rPr>
              <a:t> single version of  each document will be stored moving forwards to ease future management and avoid any future conflicts in version control</a:t>
            </a:r>
            <a:endParaRPr lang="en-GB" sz="1900" dirty="0">
              <a:latin typeface="Calibri" panose="020F0502020204030204" pitchFamily="34" charset="0"/>
              <a:cs typeface="Calibri" panose="020F0502020204030204" pitchFamily="34" charset="0"/>
            </a:endParaRPr>
          </a:p>
          <a:p>
            <a:pPr algn="just">
              <a:lnSpc>
                <a:spcPct val="115000"/>
              </a:lnSpc>
              <a:tabLst>
                <a:tab pos="4629150" algn="l"/>
              </a:tabLst>
            </a:pPr>
            <a:r>
              <a:rPr lang="en-GB" sz="1700" dirty="0">
                <a:latin typeface="Calibri" panose="020F0502020204030204" pitchFamily="34" charset="0"/>
                <a:cs typeface="Calibri" panose="020F0502020204030204" pitchFamily="34" charset="0"/>
              </a:rPr>
              <a:t>All Users folder</a:t>
            </a:r>
          </a:p>
          <a:p>
            <a:pPr lvl="1" algn="just">
              <a:lnSpc>
                <a:spcPct val="115000"/>
              </a:lnSpc>
              <a:tabLst>
                <a:tab pos="4629150" algn="l"/>
              </a:tabLst>
            </a:pPr>
            <a:r>
              <a:rPr lang="en-GB" sz="1300" dirty="0">
                <a:latin typeface="Calibri" panose="020F0502020204030204" pitchFamily="34" charset="0"/>
                <a:cs typeface="Calibri" panose="020F0502020204030204" pitchFamily="34" charset="0"/>
              </a:rPr>
              <a:t>INV_Generic_Invoice (.INV) V2.2L.docx</a:t>
            </a:r>
          </a:p>
          <a:p>
            <a:pPr lvl="1" algn="just">
              <a:lnSpc>
                <a:spcPct val="115000"/>
              </a:lnSpc>
              <a:tabLst>
                <a:tab pos="4629150" algn="l"/>
              </a:tabLst>
            </a:pPr>
            <a:r>
              <a:rPr lang="en-GB" sz="1300" dirty="0" err="1">
                <a:latin typeface="Calibri" panose="020F0502020204030204" pitchFamily="34" charset="0"/>
                <a:cs typeface="Calibri" panose="020F0502020204030204" pitchFamily="34" charset="0"/>
              </a:rPr>
              <a:t>INV_File_Hierarchy</a:t>
            </a:r>
            <a:r>
              <a:rPr lang="en-GB" sz="1300" dirty="0">
                <a:latin typeface="Calibri" panose="020F0502020204030204" pitchFamily="34" charset="0"/>
                <a:cs typeface="Calibri" panose="020F0502020204030204" pitchFamily="34" charset="0"/>
              </a:rPr>
              <a:t> V2.1L</a:t>
            </a:r>
          </a:p>
        </p:txBody>
      </p:sp>
    </p:spTree>
    <p:extLst>
      <p:ext uri="{BB962C8B-B14F-4D97-AF65-F5344CB8AC3E}">
        <p14:creationId xmlns:p14="http://schemas.microsoft.com/office/powerpoint/2010/main" val="462861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0" y="2139702"/>
            <a:ext cx="9144000" cy="971550"/>
          </a:xfrm>
        </p:spPr>
        <p:txBody>
          <a:bodyPr/>
          <a:lstStyle/>
          <a:p>
            <a:r>
              <a:rPr lang="en-GB" dirty="0">
                <a:latin typeface="Nunito Sans" pitchFamily="2" charset="0"/>
              </a:rPr>
              <a:t>4. Release/Project Updates</a:t>
            </a:r>
            <a:endParaRPr lang="en-GB" sz="2800" dirty="0">
              <a:solidFill>
                <a:srgbClr val="3E5AA8"/>
              </a:solidFill>
              <a:latin typeface="Nunito Sans" pitchFamily="2" charset="0"/>
            </a:endParaRPr>
          </a:p>
        </p:txBody>
      </p:sp>
    </p:spTree>
    <p:extLst>
      <p:ext uri="{BB962C8B-B14F-4D97-AF65-F5344CB8AC3E}">
        <p14:creationId xmlns:p14="http://schemas.microsoft.com/office/powerpoint/2010/main" val="635024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Nunito Sans" pitchFamily="2" charset="0"/>
              </a:rPr>
              <a:t>4. Release/Project Updates</a:t>
            </a:r>
          </a:p>
        </p:txBody>
      </p:sp>
      <p:sp>
        <p:nvSpPr>
          <p:cNvPr id="3" name="Subtitle 2"/>
          <p:cNvSpPr>
            <a:spLocks noGrp="1"/>
          </p:cNvSpPr>
          <p:nvPr>
            <p:ph idx="1"/>
          </p:nvPr>
        </p:nvSpPr>
        <p:spPr/>
        <p:txBody>
          <a:bodyPr>
            <a:normAutofit/>
          </a:bodyPr>
          <a:lstStyle/>
          <a:p>
            <a:r>
              <a:rPr lang="en-GB" sz="1800" dirty="0">
                <a:latin typeface="Nunito Sans" pitchFamily="2" charset="0"/>
                <a:cs typeface="Arial"/>
              </a:rPr>
              <a:t>4a. June 23 Major Release</a:t>
            </a:r>
          </a:p>
          <a:p>
            <a:endParaRPr lang="en-GB" sz="1800" dirty="0">
              <a:latin typeface="Nunito Sans" pitchFamily="2" charset="0"/>
              <a:cs typeface="Arial"/>
            </a:endParaRPr>
          </a:p>
          <a:p>
            <a:r>
              <a:rPr lang="en-GB" sz="1800" dirty="0">
                <a:latin typeface="Nunito Sans" pitchFamily="2" charset="0"/>
                <a:cs typeface="Arial"/>
              </a:rPr>
              <a:t>4b. November 23 Major Release</a:t>
            </a:r>
          </a:p>
          <a:p>
            <a:pPr marL="0" indent="0">
              <a:buNone/>
            </a:pPr>
            <a:endParaRPr lang="en-GB" sz="1800" dirty="0">
              <a:latin typeface="Nunito Sans" pitchFamily="2" charset="0"/>
              <a:cs typeface="Arial"/>
            </a:endParaRPr>
          </a:p>
          <a:p>
            <a:pPr marL="0" indent="0">
              <a:buNone/>
            </a:pPr>
            <a:endParaRPr lang="en-GB" sz="1800" dirty="0">
              <a:latin typeface="Nunito Sans" pitchFamily="2" charset="0"/>
            </a:endParaRPr>
          </a:p>
          <a:p>
            <a:pPr lvl="1">
              <a:buFontTx/>
              <a:buChar char="-"/>
            </a:pPr>
            <a:endParaRPr lang="en-GB" sz="1300" dirty="0"/>
          </a:p>
          <a:p>
            <a:pPr marL="0" indent="0">
              <a:buNone/>
            </a:pPr>
            <a:endParaRPr lang="en-GB" sz="1800" dirty="0"/>
          </a:p>
        </p:txBody>
      </p:sp>
    </p:spTree>
    <p:extLst>
      <p:ext uri="{BB962C8B-B14F-4D97-AF65-F5344CB8AC3E}">
        <p14:creationId xmlns:p14="http://schemas.microsoft.com/office/powerpoint/2010/main" val="363998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AC14-A788-4BAF-A545-1E87CADA7CD7}"/>
              </a:ext>
            </a:extLst>
          </p:cNvPr>
          <p:cNvSpPr>
            <a:spLocks noGrp="1"/>
          </p:cNvSpPr>
          <p:nvPr>
            <p:ph type="title"/>
          </p:nvPr>
        </p:nvSpPr>
        <p:spPr>
          <a:xfrm>
            <a:off x="457200" y="-74817"/>
            <a:ext cx="8229600" cy="637580"/>
          </a:xfrm>
        </p:spPr>
        <p:txBody>
          <a:bodyPr>
            <a:normAutofit/>
          </a:bodyPr>
          <a:lstStyle/>
          <a:p>
            <a:r>
              <a:rPr lang="en-US" sz="1600">
                <a:latin typeface="Nunito Sans (Headings)"/>
              </a:rPr>
              <a:t>XRN5562 – June 23 Major Release- Status Update</a:t>
            </a:r>
            <a:endParaRPr lang="en-GB" sz="1600">
              <a:latin typeface="Nunito Sans (Headings)"/>
            </a:endParaRPr>
          </a:p>
        </p:txBody>
      </p:sp>
      <p:graphicFrame>
        <p:nvGraphicFramePr>
          <p:cNvPr id="6" name="Content Placeholder 3">
            <a:extLst>
              <a:ext uri="{FF2B5EF4-FFF2-40B4-BE49-F238E27FC236}">
                <a16:creationId xmlns:a16="http://schemas.microsoft.com/office/drawing/2014/main" id="{11E99246-8E70-DADC-B603-604DA5E5DF1D}"/>
              </a:ext>
            </a:extLst>
          </p:cNvPr>
          <p:cNvGraphicFramePr>
            <a:graphicFrameLocks/>
          </p:cNvGraphicFramePr>
          <p:nvPr/>
        </p:nvGraphicFramePr>
        <p:xfrm>
          <a:off x="0" y="666857"/>
          <a:ext cx="9144000" cy="4041563"/>
        </p:xfrm>
        <a:graphic>
          <a:graphicData uri="http://schemas.openxmlformats.org/drawingml/2006/table">
            <a:tbl>
              <a:tblPr firstRow="1" bandRow="1"/>
              <a:tblGrid>
                <a:gridCol w="1481351">
                  <a:extLst>
                    <a:ext uri="{9D8B030D-6E8A-4147-A177-3AD203B41FA5}">
                      <a16:colId xmlns:a16="http://schemas.microsoft.com/office/drawing/2014/main" val="20000"/>
                    </a:ext>
                  </a:extLst>
                </a:gridCol>
                <a:gridCol w="2673351">
                  <a:extLst>
                    <a:ext uri="{9D8B030D-6E8A-4147-A177-3AD203B41FA5}">
                      <a16:colId xmlns:a16="http://schemas.microsoft.com/office/drawing/2014/main" val="1347751506"/>
                    </a:ext>
                  </a:extLst>
                </a:gridCol>
                <a:gridCol w="191403">
                  <a:extLst>
                    <a:ext uri="{9D8B030D-6E8A-4147-A177-3AD203B41FA5}">
                      <a16:colId xmlns:a16="http://schemas.microsoft.com/office/drawing/2014/main" val="20002"/>
                    </a:ext>
                  </a:extLst>
                </a:gridCol>
                <a:gridCol w="2282085">
                  <a:extLst>
                    <a:ext uri="{9D8B030D-6E8A-4147-A177-3AD203B41FA5}">
                      <a16:colId xmlns:a16="http://schemas.microsoft.com/office/drawing/2014/main" val="2880710429"/>
                    </a:ext>
                  </a:extLst>
                </a:gridCol>
                <a:gridCol w="2515810">
                  <a:extLst>
                    <a:ext uri="{9D8B030D-6E8A-4147-A177-3AD203B41FA5}">
                      <a16:colId xmlns:a16="http://schemas.microsoft.com/office/drawing/2014/main" val="20003"/>
                    </a:ext>
                  </a:extLst>
                </a:gridCol>
              </a:tblGrid>
              <a:tr h="264927">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gridSpan="4">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64927">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j-lt"/>
                          <a:cs typeface="Arial"/>
                        </a:rPr>
                        <a:t>Schedule</a:t>
                      </a:r>
                      <a:endParaRPr lang="en-GB">
                        <a:latin typeface="+mj-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j-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j-lt"/>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extLst>
                  <a:ext uri="{0D108BD9-81ED-4DB2-BD59-A6C34878D82A}">
                    <a16:rowId xmlns:a16="http://schemas.microsoft.com/office/drawing/2014/main" val="10001"/>
                  </a:ext>
                </a:extLst>
              </a:tr>
              <a:tr h="2649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j-lt"/>
                          <a:cs typeface="Arial"/>
                        </a:rPr>
                        <a:t>RAG</a:t>
                      </a:r>
                      <a:r>
                        <a:rPr lang="en-GB" sz="1050" b="1" baseline="0">
                          <a:solidFill>
                            <a:schemeClr val="bg1"/>
                          </a:solidFill>
                          <a:latin typeface="+mj-lt"/>
                          <a:cs typeface="Arial"/>
                        </a:rPr>
                        <a:t> Status</a:t>
                      </a:r>
                      <a:endParaRPr lang="en-GB" sz="1050" b="1">
                        <a:solidFill>
                          <a:schemeClr val="bg1"/>
                        </a:solidFill>
                        <a:latin typeface="+mj-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64927">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a:t>
                      </a:r>
                      <a:r>
                        <a:rPr lang="en-GB" sz="1050" b="1">
                          <a:solidFill>
                            <a:schemeClr val="bg1"/>
                          </a:solidFill>
                          <a:latin typeface="+mj-lt"/>
                          <a:cs typeface="Arial"/>
                        </a:rPr>
                        <a:t>Status</a:t>
                      </a:r>
                      <a:r>
                        <a:rPr lang="en-GB" sz="1050" b="1" baseline="0">
                          <a:solidFill>
                            <a:schemeClr val="bg1"/>
                          </a:solidFill>
                          <a:latin typeface="+mj-lt"/>
                          <a:cs typeface="Arial"/>
                        </a:rPr>
                        <a:t> Justification</a:t>
                      </a:r>
                      <a:endParaRPr lang="en-GB">
                        <a:latin typeface="+mj-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hMerge="1">
                  <a:txBody>
                    <a:bodyPr/>
                    <a:lstStyle/>
                    <a:p>
                      <a:endParaRPr lang="en-GB"/>
                    </a:p>
                  </a:txBody>
                  <a:tcPr/>
                </a:tc>
                <a:tc hMerge="1">
                  <a:txBody>
                    <a:bodyPr/>
                    <a:lstStyle/>
                    <a:p>
                      <a:pPr algn="ctr"/>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9956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mj-lt"/>
                          <a:ea typeface="+mn-ea"/>
                          <a:cs typeface="Arial"/>
                        </a:rPr>
                        <a:t>Schedule</a:t>
                      </a:r>
                    </a:p>
                    <a:p>
                      <a:pPr algn="ctr"/>
                      <a:endParaRPr lang="en-GB" sz="1050" b="1" baseline="0">
                        <a:solidFill>
                          <a:schemeClr val="bg1"/>
                        </a:solidFill>
                        <a:latin typeface="+mn-lt"/>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gridSpan="2">
                  <a:txBody>
                    <a:bodyPr/>
                    <a:lstStyle/>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kumimoji="0" lang="en-US" sz="700" b="0" i="0" u="none" strike="noStrike" kern="0" cap="none" spc="0" normalizeH="0" baseline="0">
                          <a:ln>
                            <a:noFill/>
                          </a:ln>
                          <a:solidFill>
                            <a:srgbClr val="F5F5F5">
                              <a:lumMod val="10000"/>
                            </a:srgbClr>
                          </a:solidFill>
                          <a:effectLst/>
                          <a:uLnTx/>
                          <a:uFillTx/>
                          <a:latin typeface="+mj-lt"/>
                          <a:ea typeface="+mn-ea"/>
                          <a:cs typeface="Poppins"/>
                        </a:rPr>
                        <a:t>Overall release is tracking on target; Green, </a:t>
                      </a:r>
                      <a:r>
                        <a:rPr kumimoji="0" lang="en-GB" sz="700" b="0" i="0" u="none" strike="noStrike" kern="0" cap="none" spc="0" normalizeH="0" baseline="0">
                          <a:ln>
                            <a:noFill/>
                          </a:ln>
                          <a:solidFill>
                            <a:srgbClr val="F5F5F5">
                              <a:lumMod val="10000"/>
                            </a:srgbClr>
                          </a:solidFill>
                          <a:effectLst/>
                          <a:uLnTx/>
                          <a:uFillTx/>
                          <a:latin typeface="+mj-lt"/>
                          <a:ea typeface="+mn-ea"/>
                          <a:cs typeface="Poppins"/>
                        </a:rPr>
                        <a:t>implementation was completed successfully on 24/06. The project has completed the post implementation support period on 28/07 and is on track to complete closedown as per plan (31/08).</a:t>
                      </a:r>
                    </a:p>
                    <a:p>
                      <a:pPr marL="0" marR="0" lvl="0" indent="0" eaLnBrk="1" fontAlgn="auto" latinLnBrk="0" hangingPunct="1">
                        <a:lnSpc>
                          <a:spcPct val="100000"/>
                        </a:lnSpc>
                        <a:spcBef>
                          <a:spcPts val="0"/>
                        </a:spcBef>
                        <a:spcAft>
                          <a:spcPts val="0"/>
                        </a:spcAft>
                        <a:buClrTx/>
                        <a:buSzTx/>
                        <a:buFont typeface="Arial" panose="020B0604020202020204" pitchFamily="34" charset="0"/>
                        <a:buNone/>
                      </a:pPr>
                      <a:endParaRPr kumimoji="0" lang="en-GB" sz="700" b="0" i="0" u="none" strike="noStrike" kern="0" cap="none" spc="0" normalizeH="0" baseline="0">
                        <a:ln>
                          <a:noFill/>
                        </a:ln>
                        <a:solidFill>
                          <a:srgbClr val="F5F5F5">
                            <a:lumMod val="10000"/>
                          </a:srgbClr>
                        </a:solidFill>
                        <a:effectLst/>
                        <a:uLnTx/>
                        <a:uFillTx/>
                        <a:latin typeface="+mj-lt"/>
                        <a:ea typeface="+mn-ea"/>
                        <a:cs typeface="Poppins"/>
                      </a:endParaRPr>
                    </a:p>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kumimoji="0" lang="en-GB" sz="700" b="1" i="0" u="none" strike="noStrike" kern="0" cap="none" spc="0" normalizeH="0" baseline="0">
                          <a:ln>
                            <a:noFill/>
                          </a:ln>
                          <a:solidFill>
                            <a:srgbClr val="F5F5F5">
                              <a:lumMod val="10000"/>
                            </a:srgbClr>
                          </a:solidFill>
                          <a:effectLst/>
                          <a:uLnTx/>
                          <a:uFillTx/>
                          <a:latin typeface="+mj-lt"/>
                          <a:ea typeface="+mn-ea"/>
                          <a:cs typeface="Poppins"/>
                        </a:rPr>
                        <a:t>Progress update: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00" b="0" i="0" u="none" strike="noStrike" kern="0" cap="none" spc="0" normalizeH="0" baseline="0">
                          <a:ln>
                            <a:noFill/>
                          </a:ln>
                          <a:solidFill>
                            <a:srgbClr val="F5F5F5">
                              <a:lumMod val="10000"/>
                            </a:srgbClr>
                          </a:solidFill>
                          <a:effectLst/>
                          <a:uLnTx/>
                          <a:uFillTx/>
                          <a:latin typeface="+mn-lt"/>
                          <a:ea typeface="+mn-ea"/>
                          <a:cs typeface="Poppins"/>
                        </a:rPr>
                        <a:t>Post implementation support period complete (28/07)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00" b="0" i="0" u="none" strike="noStrike" kern="0" cap="none" spc="0" normalizeH="0" baseline="0">
                          <a:ln>
                            <a:noFill/>
                          </a:ln>
                          <a:solidFill>
                            <a:srgbClr val="F5F5F5">
                              <a:lumMod val="10000"/>
                            </a:srgbClr>
                          </a:solidFill>
                          <a:effectLst/>
                          <a:uLnTx/>
                          <a:uFillTx/>
                          <a:latin typeface="+mn-lt"/>
                          <a:ea typeface="+mn-ea"/>
                          <a:cs typeface="Poppins"/>
                        </a:rPr>
                        <a:t>All internal closedown documentation complete and approved (23/08)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00" b="0" i="0" u="none" strike="noStrike" kern="0" cap="none" spc="0" normalizeH="0" baseline="0">
                          <a:ln>
                            <a:noFill/>
                          </a:ln>
                          <a:solidFill>
                            <a:srgbClr val="F5F5F5">
                              <a:lumMod val="10000"/>
                            </a:srgbClr>
                          </a:solidFill>
                          <a:effectLst/>
                          <a:uLnTx/>
                          <a:uFillTx/>
                          <a:latin typeface="+mn-lt"/>
                          <a:ea typeface="+mn-ea"/>
                          <a:cs typeface="Poppins"/>
                        </a:rPr>
                        <a:t>Change completion report completed and shared (25/08)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700" b="0" i="0" u="none" strike="noStrike" kern="0" cap="none" spc="0" normalizeH="0" baseline="0">
                        <a:ln>
                          <a:noFill/>
                        </a:ln>
                        <a:solidFill>
                          <a:srgbClr val="F5F5F5">
                            <a:lumMod val="10000"/>
                          </a:srgbClr>
                        </a:solidFill>
                        <a:effectLst/>
                        <a:uLnTx/>
                        <a:uFillTx/>
                        <a:latin typeface="+mn-lt"/>
                        <a:ea typeface="+mn-ea"/>
                        <a:cs typeface="Poppin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700" b="0" i="0" u="none" strike="noStrike" kern="0" cap="none" spc="0" normalizeH="0" baseline="0">
                        <a:ln>
                          <a:noFill/>
                        </a:ln>
                        <a:solidFill>
                          <a:srgbClr val="F5F5F5">
                            <a:lumMod val="10000"/>
                          </a:srgbClr>
                        </a:solidFill>
                        <a:effectLst/>
                        <a:uLnTx/>
                        <a:uFillTx/>
                        <a:latin typeface="+mj-lt"/>
                        <a:ea typeface="+mn-ea"/>
                        <a:cs typeface="Poppin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1" i="0" u="none" strike="noStrike" kern="0" cap="none" spc="0" normalizeH="0" baseline="0">
                          <a:ln>
                            <a:noFill/>
                          </a:ln>
                          <a:solidFill>
                            <a:srgbClr val="F5F5F5">
                              <a:lumMod val="10000"/>
                            </a:srgbClr>
                          </a:solidFill>
                          <a:effectLst/>
                          <a:uLnTx/>
                          <a:uFillTx/>
                          <a:latin typeface="+mj-lt"/>
                          <a:ea typeface="+mn-ea"/>
                          <a:cs typeface="Poppins"/>
                        </a:rPr>
                        <a:t>Please note: </a:t>
                      </a:r>
                      <a:r>
                        <a:rPr kumimoji="0" lang="en-US" sz="700" b="0" i="0" u="none" strike="noStrike" kern="0" cap="none" spc="0" normalizeH="0" baseline="0">
                          <a:ln>
                            <a:noFill/>
                          </a:ln>
                          <a:solidFill>
                            <a:srgbClr val="F5F5F5">
                              <a:lumMod val="10000"/>
                            </a:srgbClr>
                          </a:solidFill>
                          <a:effectLst/>
                          <a:uLnTx/>
                          <a:uFillTx/>
                          <a:latin typeface="+mj-lt"/>
                          <a:ea typeface="+mn-ea"/>
                          <a:cs typeface="Poppins"/>
                        </a:rPr>
                        <a:t>As the project will be completing closedown this week (31/08), no further reporting is planned for this release.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700" b="1" i="0" u="none" strike="noStrike" kern="1200" cap="none" normalizeH="0" baseline="0">
                        <a:ln>
                          <a:noFill/>
                        </a:ln>
                        <a:solidFill>
                          <a:schemeClr val="tx1"/>
                        </a:solidFill>
                        <a:effectLst/>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700" b="1" i="0" u="none" strike="noStrike" kern="0" cap="none" spc="0" normalizeH="0" baseline="0">
                          <a:ln>
                            <a:noFill/>
                          </a:ln>
                          <a:solidFill>
                            <a:srgbClr val="F5F5F5">
                              <a:lumMod val="10000"/>
                            </a:srgbClr>
                          </a:solidFill>
                          <a:effectLst/>
                          <a:uLnTx/>
                          <a:uFillTx/>
                          <a:latin typeface="+mj-lt"/>
                          <a:ea typeface="+mn-ea"/>
                          <a:cs typeface="Poppins"/>
                        </a:rPr>
                        <a:t>Decision in September ChMC</a:t>
                      </a:r>
                      <a:r>
                        <a:rPr kumimoji="0" lang="en-GB" sz="700" b="0" i="0" u="none" strike="noStrike" kern="0" cap="none" spc="0" normalizeH="0" baseline="0">
                          <a:ln>
                            <a:noFill/>
                          </a:ln>
                          <a:solidFill>
                            <a:srgbClr val="F5F5F5">
                              <a:lumMod val="10000"/>
                            </a:srgbClr>
                          </a:solidFill>
                          <a:effectLst/>
                          <a:uLnTx/>
                          <a:uFillTx/>
                          <a:latin typeface="+mj-lt"/>
                          <a:ea typeface="+mn-ea"/>
                          <a:cs typeface="Poppins"/>
                        </a:rPr>
                        <a:t>: Approval of Change Completion Report (CCR)</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defTabSz="914400" rtl="0" eaLnBrk="1" latinLnBrk="0" hangingPunct="1">
                        <a:buFont typeface="Arial" panose="020B0604020202020204" pitchFamily="34" charset="0"/>
                        <a:buNone/>
                      </a:pPr>
                      <a:endParaRPr lang="en-US" sz="700" b="0" kern="1200" baseline="0">
                        <a:solidFill>
                          <a:srgbClr val="000000"/>
                        </a:solidFill>
                        <a:latin typeface="+mj-lt"/>
                        <a:ea typeface="+mn-ea"/>
                        <a:cs typeface="Arial" panose="020B0604020202020204" pitchFamily="34" charset="0"/>
                      </a:endParaRPr>
                    </a:p>
                    <a:p>
                      <a:pPr marL="171450" indent="-171450" algn="l" defTabSz="914400" rtl="0" eaLnBrk="1" latinLnBrk="0" hangingPunct="1">
                        <a:buFont typeface="Arial" panose="020B0604020202020204" pitchFamily="34" charset="0"/>
                        <a:buChar char="•"/>
                      </a:pPr>
                      <a:endParaRPr lang="en-US" sz="700" b="0" kern="1200" baseline="0">
                        <a:solidFill>
                          <a:srgbClr val="000000"/>
                        </a:solidFill>
                        <a:latin typeface="+mj-lt"/>
                        <a:ea typeface="+mn-ea"/>
                        <a:cs typeface="Arial" panose="020B0604020202020204" pitchFamily="34" charset="0"/>
                      </a:endParaRPr>
                    </a:p>
                    <a:p>
                      <a:pPr marL="171450" indent="-171450" algn="l" defTabSz="914400" rtl="0" eaLnBrk="1" latinLnBrk="0" hangingPunct="1">
                        <a:buFont typeface="Arial" panose="020B0604020202020204" pitchFamily="34" charset="0"/>
                        <a:buChar char="•"/>
                      </a:pPr>
                      <a:endParaRPr lang="en-US" sz="700" b="0" kern="1200" baseline="0">
                        <a:solidFill>
                          <a:srgbClr val="000000"/>
                        </a:solidFill>
                        <a:latin typeface="+mj-lt"/>
                        <a:ea typeface="+mn-ea"/>
                        <a:cs typeface="Arial" panose="020B0604020202020204" pitchFamily="34" charset="0"/>
                      </a:endParaRPr>
                    </a:p>
                    <a:p>
                      <a:pPr marL="171450" indent="-171450" algn="l" defTabSz="914400" rtl="0" eaLnBrk="1" latinLnBrk="0" hangingPunct="1">
                        <a:buFont typeface="Arial" panose="020B0604020202020204" pitchFamily="34" charset="0"/>
                        <a:buChar char="•"/>
                      </a:pPr>
                      <a:endParaRPr lang="en-US" sz="700" b="0" kern="1200" baseline="0">
                        <a:solidFill>
                          <a:srgbClr val="000000"/>
                        </a:solidFill>
                        <a:latin typeface="+mj-lt"/>
                        <a:ea typeface="+mn-ea"/>
                        <a:cs typeface="Arial" panose="020B0604020202020204" pitchFamily="34" charset="0"/>
                      </a:endParaRPr>
                    </a:p>
                    <a:p>
                      <a:pPr marL="171450" indent="-171450" algn="l" defTabSz="914400" rtl="0" eaLnBrk="1" latinLnBrk="0" hangingPunct="1">
                        <a:buFont typeface="Arial" panose="020B0604020202020204" pitchFamily="34" charset="0"/>
                        <a:buChar char="•"/>
                      </a:pPr>
                      <a:endParaRPr lang="en-US" sz="700" b="0" kern="1200" baseline="0">
                        <a:solidFill>
                          <a:srgbClr val="000000"/>
                        </a:solidFill>
                        <a:latin typeface="+mj-lt"/>
                        <a:ea typeface="+mn-ea"/>
                        <a:cs typeface="Arial" panose="020B0604020202020204" pitchFamily="34" charset="0"/>
                      </a:endParaRPr>
                    </a:p>
                    <a:p>
                      <a:pPr marL="171450" indent="-171450" algn="l" defTabSz="914400" rtl="0" eaLnBrk="1" latinLnBrk="0" hangingPunct="1">
                        <a:buFont typeface="Arial" panose="020B0604020202020204" pitchFamily="34" charset="0"/>
                        <a:buChar char="•"/>
                      </a:pPr>
                      <a:endParaRPr lang="en-US" sz="700" b="0" kern="1200" baseline="0">
                        <a:solidFill>
                          <a:srgbClr val="000000"/>
                        </a:solidFill>
                        <a:latin typeface="+mj-lt"/>
                        <a:ea typeface="+mn-ea"/>
                        <a:cs typeface="Arial" panose="020B0604020202020204" pitchFamily="34" charset="0"/>
                      </a:endParaRPr>
                    </a:p>
                    <a:p>
                      <a:pPr marL="171450" indent="-171450" algn="l" defTabSz="914400" rtl="0" eaLnBrk="1" latinLnBrk="0" hangingPunct="1">
                        <a:buFont typeface="Arial" panose="020B0604020202020204" pitchFamily="34" charset="0"/>
                        <a:buChar char="•"/>
                      </a:pPr>
                      <a:endParaRPr lang="en-US" sz="700" b="0" kern="1200" baseline="0">
                        <a:solidFill>
                          <a:srgbClr val="000000"/>
                        </a:solidFill>
                        <a:latin typeface="+mj-lt"/>
                        <a:ea typeface="+mn-ea"/>
                        <a:cs typeface="Arial" panose="020B0604020202020204" pitchFamily="34" charset="0"/>
                      </a:endParaRPr>
                    </a:p>
                    <a:p>
                      <a:pPr marL="171450" indent="-171450" algn="l" defTabSz="914400" rtl="0" eaLnBrk="1" latinLnBrk="0" hangingPunct="1">
                        <a:buFont typeface="Arial" panose="020B0604020202020204" pitchFamily="34" charset="0"/>
                        <a:buChar char="•"/>
                      </a:pPr>
                      <a:endParaRPr lang="en-US" sz="700" b="0" kern="1200" baseline="0">
                        <a:solidFill>
                          <a:srgbClr val="000000"/>
                        </a:solidFill>
                        <a:latin typeface="+mj-lt"/>
                        <a:ea typeface="+mn-ea"/>
                        <a:cs typeface="Arial" panose="020B0604020202020204" pitchFamily="34" charset="0"/>
                      </a:endParaRPr>
                    </a:p>
                    <a:p>
                      <a:pPr marL="171450" indent="-171450" algn="l" defTabSz="914400" rtl="0" eaLnBrk="1" latinLnBrk="0" hangingPunct="1">
                        <a:buFont typeface="Arial" panose="020B0604020202020204" pitchFamily="34" charset="0"/>
                        <a:buChar char="•"/>
                      </a:pPr>
                      <a:endParaRPr lang="en-US" sz="700" b="0" kern="1200" baseline="0">
                        <a:solidFill>
                          <a:srgbClr val="000000"/>
                        </a:solidFill>
                        <a:latin typeface="+mj-lt"/>
                        <a:ea typeface="+mn-ea"/>
                        <a:cs typeface="Arial" panose="020B0604020202020204" pitchFamily="34" charset="0"/>
                      </a:endParaRPr>
                    </a:p>
                    <a:p>
                      <a:pPr marL="171450" indent="-171450" algn="l" defTabSz="914400" rtl="0" eaLnBrk="1" latinLnBrk="0" hangingPunct="1">
                        <a:buFont typeface="Arial" panose="020B0604020202020204" pitchFamily="34" charset="0"/>
                        <a:buChar char="•"/>
                      </a:pPr>
                      <a:endParaRPr lang="en-US" sz="700" b="0" kern="1200" baseline="0">
                        <a:solidFill>
                          <a:srgbClr val="000000"/>
                        </a:solidFill>
                        <a:latin typeface="+mj-lt"/>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pPr>
                      <a:endParaRPr lang="en-GB" sz="700" b="0" kern="1200" baseline="0">
                        <a:solidFill>
                          <a:srgbClr val="000000"/>
                        </a:solidFill>
                        <a:latin typeface="+mj-lt"/>
                        <a:ea typeface="+mn-ea"/>
                        <a:cs typeface="Arial" panose="020B0604020202020204" pitchFamily="34" charset="0"/>
                      </a:endParaRPr>
                    </a:p>
                    <a:p>
                      <a:pPr marL="0" marR="0" lvl="0" indent="0" algn="l" defTabSz="914400" rtl="0" eaLnBrk="1" latinLnBrk="0" hangingPunct="1">
                        <a:lnSpc>
                          <a:spcPct val="100000"/>
                        </a:lnSpc>
                        <a:spcBef>
                          <a:spcPts val="0"/>
                        </a:spcBef>
                        <a:spcAft>
                          <a:spcPts val="0"/>
                        </a:spcAft>
                        <a:buClrTx/>
                        <a:buSzTx/>
                        <a:buFont typeface="Arial" panose="020B0604020202020204" pitchFamily="34" charset="0"/>
                        <a:buNone/>
                      </a:pPr>
                      <a:endParaRPr lang="en-GB" sz="700" b="0" kern="1200" baseline="0">
                        <a:solidFill>
                          <a:srgbClr val="000000"/>
                        </a:solidFill>
                        <a:latin typeface="+mj-lt"/>
                        <a:ea typeface="+mn-ea"/>
                        <a:cs typeface="Arial" panose="020B0604020202020204" pitchFamily="34" charset="0"/>
                      </a:endParaRPr>
                    </a:p>
                    <a:p>
                      <a:pPr marL="0" marR="0" lvl="0" indent="0" algn="l" defTabSz="914400" rtl="0" eaLnBrk="1" latinLnBrk="0" hangingPunct="1">
                        <a:lnSpc>
                          <a:spcPct val="100000"/>
                        </a:lnSpc>
                        <a:spcBef>
                          <a:spcPts val="0"/>
                        </a:spcBef>
                        <a:spcAft>
                          <a:spcPts val="0"/>
                        </a:spcAft>
                        <a:buClrTx/>
                        <a:buSzTx/>
                        <a:buFont typeface="Arial" panose="020B0604020202020204" pitchFamily="34" charset="0"/>
                        <a:buNone/>
                      </a:pPr>
                      <a:endParaRPr lang="en-GB" sz="700" b="0" kern="1200" baseline="0">
                        <a:solidFill>
                          <a:srgbClr val="000000"/>
                        </a:solidFill>
                        <a:latin typeface="+mj-lt"/>
                        <a:ea typeface="+mn-ea"/>
                        <a:cs typeface="Arial" panose="020B0604020202020204" pitchFamily="34" charset="0"/>
                      </a:endParaRPr>
                    </a:p>
                    <a:p>
                      <a:pPr marL="0" marR="0" lvl="0" indent="0" algn="l" defTabSz="914400" rtl="0" eaLnBrk="1" latinLnBrk="0" hangingPunct="1">
                        <a:lnSpc>
                          <a:spcPct val="100000"/>
                        </a:lnSpc>
                        <a:spcBef>
                          <a:spcPts val="0"/>
                        </a:spcBef>
                        <a:spcAft>
                          <a:spcPts val="0"/>
                        </a:spcAft>
                        <a:buClrTx/>
                        <a:buSzTx/>
                        <a:buFont typeface="Arial" panose="020B0604020202020204" pitchFamily="34" charset="0"/>
                        <a:buNone/>
                      </a:pPr>
                      <a:endParaRPr lang="en-US" sz="700" b="0" kern="1200" baseline="0">
                        <a:solidFill>
                          <a:srgbClr val="000000"/>
                        </a:solidFill>
                        <a:latin typeface="+mj-lt"/>
                        <a:ea typeface="+mn-ea"/>
                        <a:cs typeface="Arial" panose="020B0604020202020204" pitchFamily="34" charset="0"/>
                      </a:endParaRPr>
                    </a:p>
                    <a:p>
                      <a:pPr marL="0" marR="0" lvl="0" indent="0" algn="l" defTabSz="914400" rtl="0" eaLnBrk="1" latinLnBrk="0" hangingPunct="1">
                        <a:lnSpc>
                          <a:spcPct val="100000"/>
                        </a:lnSpc>
                        <a:spcBef>
                          <a:spcPts val="0"/>
                        </a:spcBef>
                        <a:spcAft>
                          <a:spcPts val="0"/>
                        </a:spcAft>
                        <a:buClrTx/>
                        <a:buSzTx/>
                        <a:buFont typeface="Arial" panose="020B0604020202020204" pitchFamily="34" charset="0"/>
                        <a:buNone/>
                      </a:pPr>
                      <a:r>
                        <a:rPr lang="en-US" sz="700" b="0" kern="1200" baseline="0">
                          <a:solidFill>
                            <a:srgbClr val="000000"/>
                          </a:solidFill>
                          <a:latin typeface="+mj-lt"/>
                          <a:ea typeface="+mn-ea"/>
                          <a:cs typeface="Arial" panose="020B0604020202020204" pitchFamily="34" charset="0"/>
                        </a:rPr>
                        <a:t>Implementation successfully completed on 24</a:t>
                      </a:r>
                      <a:r>
                        <a:rPr lang="en-US" sz="700" b="0" kern="1200" baseline="30000">
                          <a:solidFill>
                            <a:srgbClr val="000000"/>
                          </a:solidFill>
                          <a:latin typeface="+mj-lt"/>
                          <a:ea typeface="+mn-ea"/>
                          <a:cs typeface="Arial" panose="020B0604020202020204" pitchFamily="34" charset="0"/>
                        </a:rPr>
                        <a:t>th</a:t>
                      </a:r>
                      <a:r>
                        <a:rPr lang="en-US" sz="700" b="0" kern="1200" baseline="0">
                          <a:solidFill>
                            <a:srgbClr val="000000"/>
                          </a:solidFill>
                          <a:latin typeface="+mj-lt"/>
                          <a:ea typeface="+mn-ea"/>
                          <a:cs typeface="Arial" panose="020B0604020202020204" pitchFamily="34" charset="0"/>
                        </a:rPr>
                        <a:t> June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3945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mj-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0" i="0" u="none" strike="noStrike" kern="0" cap="none" spc="0" normalizeH="0" baseline="0">
                          <a:ln>
                            <a:noFill/>
                          </a:ln>
                          <a:solidFill>
                            <a:srgbClr val="F5F5F5">
                              <a:lumMod val="10000"/>
                            </a:srgbClr>
                          </a:solidFill>
                          <a:effectLst/>
                          <a:uLnTx/>
                          <a:uFillTx/>
                          <a:latin typeface="+mj-lt"/>
                          <a:ea typeface="+mn-ea"/>
                          <a:cs typeface="Poppins"/>
                        </a:rPr>
                        <a:t>None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649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mn-lt"/>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u="none" strike="noStrike" kern="1200" noProof="0">
                          <a:solidFill>
                            <a:srgbClr val="000000"/>
                          </a:solidFill>
                          <a:effectLst/>
                          <a:latin typeface="Nunito sans"/>
                        </a:rPr>
                        <a:t>Forecast to complete delivery against approved BER </a:t>
                      </a:r>
                      <a:endParaRPr kumimoji="0" lang="en-US" sz="700">
                        <a:solidFill>
                          <a:srgbClr val="000000"/>
                        </a:solidFill>
                        <a:latin typeface="Nunito san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326757">
                <a:tc>
                  <a:txBody>
                    <a:bodyPr/>
                    <a:lstStyle/>
                    <a:p>
                      <a:pPr algn="ctr"/>
                      <a:r>
                        <a:rPr lang="en-GB" sz="1050" b="1" baseline="0">
                          <a:solidFill>
                            <a:schemeClr val="bg1"/>
                          </a:solidFill>
                          <a:latin typeface="+mn-lt"/>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gridSpan="4">
                  <a:txBody>
                    <a:bodyPr/>
                    <a:lstStyle/>
                    <a:p>
                      <a:pPr rtl="0" fontAlgn="base"/>
                      <a:r>
                        <a:rPr lang="en-US" sz="700" b="0" i="0" u="none" strike="noStrike" kern="1200" dirty="0">
                          <a:solidFill>
                            <a:srgbClr val="000000"/>
                          </a:solidFill>
                          <a:effectLst/>
                          <a:latin typeface="+mj-lt"/>
                          <a:ea typeface="+mn-ea"/>
                          <a:cs typeface="+mn-cs"/>
                        </a:rPr>
                        <a:t>XRN5091 - Deferral of creation of Class change reads at transfer </a:t>
                      </a:r>
                      <a:r>
                        <a:rPr lang="en-US" sz="700" b="0" i="0" u="none" strike="noStrike" kern="1200">
                          <a:solidFill>
                            <a:srgbClr val="000000"/>
                          </a:solidFill>
                          <a:effectLst/>
                          <a:latin typeface="+mj-lt"/>
                          <a:ea typeface="+mn-ea"/>
                          <a:cs typeface="+mn-cs"/>
                        </a:rPr>
                        <a:t>of ownership</a:t>
                      </a:r>
                      <a:endParaRPr lang="en-US" sz="700" b="0" i="0" u="none" strike="noStrike" kern="1200" dirty="0">
                        <a:solidFill>
                          <a:srgbClr val="000000"/>
                        </a:solidFill>
                        <a:effectLst/>
                        <a:latin typeface="+mj-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grpSp>
        <p:nvGrpSpPr>
          <p:cNvPr id="5" name="Group 4">
            <a:extLst>
              <a:ext uri="{FF2B5EF4-FFF2-40B4-BE49-F238E27FC236}">
                <a16:creationId xmlns:a16="http://schemas.microsoft.com/office/drawing/2014/main" id="{F319A9DA-3D94-144E-B2A7-B37DFA98E6CC}"/>
              </a:ext>
            </a:extLst>
          </p:cNvPr>
          <p:cNvGrpSpPr/>
          <p:nvPr/>
        </p:nvGrpSpPr>
        <p:grpSpPr>
          <a:xfrm>
            <a:off x="5313962" y="3081255"/>
            <a:ext cx="2861652" cy="200055"/>
            <a:chOff x="4309575" y="3517379"/>
            <a:chExt cx="2861652" cy="200055"/>
          </a:xfrm>
        </p:grpSpPr>
        <p:grpSp>
          <p:nvGrpSpPr>
            <p:cNvPr id="7" name="Group 6">
              <a:extLst>
                <a:ext uri="{FF2B5EF4-FFF2-40B4-BE49-F238E27FC236}">
                  <a16:creationId xmlns:a16="http://schemas.microsoft.com/office/drawing/2014/main" id="{2AE9A869-F135-F66E-5C39-7D6C7F480BF5}"/>
                </a:ext>
              </a:extLst>
            </p:cNvPr>
            <p:cNvGrpSpPr/>
            <p:nvPr/>
          </p:nvGrpSpPr>
          <p:grpSpPr>
            <a:xfrm>
              <a:off x="4309575" y="3517379"/>
              <a:ext cx="741910" cy="200055"/>
              <a:chOff x="4089862" y="3477140"/>
              <a:chExt cx="741910" cy="200055"/>
            </a:xfrm>
          </p:grpSpPr>
          <p:sp>
            <p:nvSpPr>
              <p:cNvPr id="17" name="Oval 16">
                <a:extLst>
                  <a:ext uri="{FF2B5EF4-FFF2-40B4-BE49-F238E27FC236}">
                    <a16:creationId xmlns:a16="http://schemas.microsoft.com/office/drawing/2014/main" id="{A2E037A5-2243-89AD-87F2-2FE9909A5DDF}"/>
                  </a:ext>
                </a:extLst>
              </p:cNvPr>
              <p:cNvSpPr/>
              <p:nvPr/>
            </p:nvSpPr>
            <p:spPr>
              <a:xfrm>
                <a:off x="4089862" y="3562003"/>
                <a:ext cx="54033" cy="45719"/>
              </a:xfrm>
              <a:prstGeom prst="ellipse">
                <a:avLst/>
              </a:prstGeom>
              <a:solidFill>
                <a:sysClr val="windowText" lastClr="000000"/>
              </a:solidFill>
              <a:ln w="25400" cap="flat" cmpd="sng" algn="ctr">
                <a:solidFill>
                  <a:srgbClr val="3E5AA8">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a:ea typeface="+mn-ea"/>
                  <a:cs typeface="+mn-cs"/>
                </a:endParaRPr>
              </a:p>
            </p:txBody>
          </p:sp>
          <p:sp>
            <p:nvSpPr>
              <p:cNvPr id="18" name="TextBox 17">
                <a:extLst>
                  <a:ext uri="{FF2B5EF4-FFF2-40B4-BE49-F238E27FC236}">
                    <a16:creationId xmlns:a16="http://schemas.microsoft.com/office/drawing/2014/main" id="{7432D6A2-B1BE-4C57-F75F-2C7E9B52DE37}"/>
                  </a:ext>
                </a:extLst>
              </p:cNvPr>
              <p:cNvSpPr txBox="1"/>
              <p:nvPr/>
            </p:nvSpPr>
            <p:spPr>
              <a:xfrm>
                <a:off x="4116878" y="3477140"/>
                <a:ext cx="714894"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prstClr val="black"/>
                    </a:solidFill>
                    <a:effectLst/>
                    <a:uLnTx/>
                    <a:uFillTx/>
                    <a:latin typeface="Nunito Sans"/>
                    <a:ea typeface="+mn-ea"/>
                    <a:cs typeface="+mn-cs"/>
                  </a:rPr>
                  <a:t>Complete</a:t>
                </a:r>
              </a:p>
            </p:txBody>
          </p:sp>
        </p:grpSp>
        <p:grpSp>
          <p:nvGrpSpPr>
            <p:cNvPr id="8" name="Group 7">
              <a:extLst>
                <a:ext uri="{FF2B5EF4-FFF2-40B4-BE49-F238E27FC236}">
                  <a16:creationId xmlns:a16="http://schemas.microsoft.com/office/drawing/2014/main" id="{505F0D84-38A9-9F7B-B15A-DD99225E4760}"/>
                </a:ext>
              </a:extLst>
            </p:cNvPr>
            <p:cNvGrpSpPr/>
            <p:nvPr/>
          </p:nvGrpSpPr>
          <p:grpSpPr>
            <a:xfrm>
              <a:off x="5080579" y="3517379"/>
              <a:ext cx="741910" cy="200055"/>
              <a:chOff x="4089862" y="3477140"/>
              <a:chExt cx="741910" cy="200055"/>
            </a:xfrm>
          </p:grpSpPr>
          <p:sp>
            <p:nvSpPr>
              <p:cNvPr id="15" name="Oval 14">
                <a:extLst>
                  <a:ext uri="{FF2B5EF4-FFF2-40B4-BE49-F238E27FC236}">
                    <a16:creationId xmlns:a16="http://schemas.microsoft.com/office/drawing/2014/main" id="{126E6969-2E8A-8378-ED0A-3E19FBD3E009}"/>
                  </a:ext>
                </a:extLst>
              </p:cNvPr>
              <p:cNvSpPr/>
              <p:nvPr/>
            </p:nvSpPr>
            <p:spPr>
              <a:xfrm>
                <a:off x="4089862" y="3562003"/>
                <a:ext cx="54033" cy="45719"/>
              </a:xfrm>
              <a:prstGeom prst="ellipse">
                <a:avLst/>
              </a:prstGeom>
              <a:solidFill>
                <a:srgbClr val="92D050"/>
              </a:solidFill>
              <a:ln w="25400" cap="flat" cmpd="sng" algn="ctr">
                <a:solidFill>
                  <a:srgbClr val="9CCB3B"/>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a:ea typeface="+mn-ea"/>
                  <a:cs typeface="+mn-cs"/>
                </a:endParaRPr>
              </a:p>
            </p:txBody>
          </p:sp>
          <p:sp>
            <p:nvSpPr>
              <p:cNvPr id="16" name="TextBox 15">
                <a:extLst>
                  <a:ext uri="{FF2B5EF4-FFF2-40B4-BE49-F238E27FC236}">
                    <a16:creationId xmlns:a16="http://schemas.microsoft.com/office/drawing/2014/main" id="{B81BDEAA-E26E-C435-72B8-FA88E6D6DF29}"/>
                  </a:ext>
                </a:extLst>
              </p:cNvPr>
              <p:cNvSpPr txBox="1"/>
              <p:nvPr/>
            </p:nvSpPr>
            <p:spPr>
              <a:xfrm>
                <a:off x="4116878" y="3477140"/>
                <a:ext cx="714894"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prstClr val="black"/>
                    </a:solidFill>
                    <a:effectLst/>
                    <a:uLnTx/>
                    <a:uFillTx/>
                    <a:latin typeface="Nunito Sans"/>
                    <a:ea typeface="+mn-ea"/>
                    <a:cs typeface="+mn-cs"/>
                  </a:rPr>
                  <a:t>On Track</a:t>
                </a:r>
              </a:p>
            </p:txBody>
          </p:sp>
        </p:grpSp>
        <p:grpSp>
          <p:nvGrpSpPr>
            <p:cNvPr id="9" name="Group 8">
              <a:extLst>
                <a:ext uri="{FF2B5EF4-FFF2-40B4-BE49-F238E27FC236}">
                  <a16:creationId xmlns:a16="http://schemas.microsoft.com/office/drawing/2014/main" id="{622582E6-D5E5-0954-9EBD-A9492F144C34}"/>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D8AFBA22-54A7-1DA2-F314-6B56BED7AA7E}"/>
                  </a:ext>
                </a:extLst>
              </p:cNvPr>
              <p:cNvSpPr/>
              <p:nvPr/>
            </p:nvSpPr>
            <p:spPr>
              <a:xfrm>
                <a:off x="4089862" y="3562003"/>
                <a:ext cx="54033" cy="45719"/>
              </a:xfrm>
              <a:prstGeom prst="ellipse">
                <a:avLst/>
              </a:prstGeom>
              <a:solidFill>
                <a:srgbClr val="FFC00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1A7AA345-26B3-9D7F-1899-EF87BF463EA9}"/>
                  </a:ext>
                </a:extLst>
              </p:cNvPr>
              <p:cNvSpPr txBox="1"/>
              <p:nvPr/>
            </p:nvSpPr>
            <p:spPr>
              <a:xfrm>
                <a:off x="4116878" y="3477140"/>
                <a:ext cx="714894"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prstClr val="black"/>
                    </a:solidFill>
                    <a:effectLst/>
                    <a:uLnTx/>
                    <a:uFillTx/>
                    <a:latin typeface="Nunito Sans"/>
                    <a:ea typeface="+mn-ea"/>
                    <a:cs typeface="+mn-cs"/>
                  </a:rPr>
                  <a:t>At Risk</a:t>
                </a:r>
              </a:p>
            </p:txBody>
          </p:sp>
        </p:grpSp>
        <p:grpSp>
          <p:nvGrpSpPr>
            <p:cNvPr id="10" name="Group 9">
              <a:extLst>
                <a:ext uri="{FF2B5EF4-FFF2-40B4-BE49-F238E27FC236}">
                  <a16:creationId xmlns:a16="http://schemas.microsoft.com/office/drawing/2014/main" id="{37190632-7CA2-2F8E-F8C4-304A549109B2}"/>
                </a:ext>
              </a:extLst>
            </p:cNvPr>
            <p:cNvGrpSpPr/>
            <p:nvPr/>
          </p:nvGrpSpPr>
          <p:grpSpPr>
            <a:xfrm>
              <a:off x="6429317" y="3517379"/>
              <a:ext cx="741910" cy="200055"/>
              <a:chOff x="4089862" y="3477140"/>
              <a:chExt cx="741910" cy="200055"/>
            </a:xfrm>
          </p:grpSpPr>
          <p:sp>
            <p:nvSpPr>
              <p:cNvPr id="11" name="Oval 10">
                <a:extLst>
                  <a:ext uri="{FF2B5EF4-FFF2-40B4-BE49-F238E27FC236}">
                    <a16:creationId xmlns:a16="http://schemas.microsoft.com/office/drawing/2014/main" id="{5CEF1D19-5A73-E070-CB78-3B05F22C67A5}"/>
                  </a:ext>
                </a:extLst>
              </p:cNvPr>
              <p:cNvSpPr/>
              <p:nvPr/>
            </p:nvSpPr>
            <p:spPr>
              <a:xfrm>
                <a:off x="4089862" y="3562003"/>
                <a:ext cx="54033" cy="45719"/>
              </a:xfrm>
              <a:prstGeom prst="ellipse">
                <a:avLst/>
              </a:prstGeom>
              <a:solidFill>
                <a:srgbClr val="FF0000"/>
              </a:solid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a:ea typeface="+mn-ea"/>
                  <a:cs typeface="+mn-cs"/>
                </a:endParaRPr>
              </a:p>
            </p:txBody>
          </p:sp>
          <p:sp>
            <p:nvSpPr>
              <p:cNvPr id="12" name="TextBox 11">
                <a:extLst>
                  <a:ext uri="{FF2B5EF4-FFF2-40B4-BE49-F238E27FC236}">
                    <a16:creationId xmlns:a16="http://schemas.microsoft.com/office/drawing/2014/main" id="{2705E117-E354-CD0D-15B6-C5223067F470}"/>
                  </a:ext>
                </a:extLst>
              </p:cNvPr>
              <p:cNvSpPr txBox="1"/>
              <p:nvPr/>
            </p:nvSpPr>
            <p:spPr>
              <a:xfrm>
                <a:off x="4116878" y="3477140"/>
                <a:ext cx="714894"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prstClr val="black"/>
                    </a:solidFill>
                    <a:effectLst/>
                    <a:uLnTx/>
                    <a:uFillTx/>
                    <a:latin typeface="Nunito Sans"/>
                    <a:ea typeface="+mn-ea"/>
                    <a:cs typeface="+mn-cs"/>
                  </a:rPr>
                  <a:t>Overdue</a:t>
                </a:r>
              </a:p>
            </p:txBody>
          </p:sp>
        </p:grpSp>
      </p:grpSp>
      <p:sp>
        <p:nvSpPr>
          <p:cNvPr id="19" name="TextBox 18">
            <a:extLst>
              <a:ext uri="{FF2B5EF4-FFF2-40B4-BE49-F238E27FC236}">
                <a16:creationId xmlns:a16="http://schemas.microsoft.com/office/drawing/2014/main" id="{EDA08735-22EC-FFB1-EF86-D859C1E3B3EB}"/>
              </a:ext>
            </a:extLst>
          </p:cNvPr>
          <p:cNvSpPr txBox="1"/>
          <p:nvPr/>
        </p:nvSpPr>
        <p:spPr>
          <a:xfrm>
            <a:off x="0" y="4977629"/>
            <a:ext cx="1608133" cy="200055"/>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1D3E61"/>
                </a:solidFill>
                <a:effectLst/>
                <a:uLnTx/>
                <a:uFillTx/>
                <a:latin typeface="Nunito Sans"/>
                <a:ea typeface="+mn-ea"/>
                <a:cs typeface="+mn-cs"/>
              </a:rPr>
              <a:t>Slide updated on </a:t>
            </a:r>
            <a:r>
              <a:rPr lang="en-GB" sz="700">
                <a:solidFill>
                  <a:srgbClr val="1D3E61"/>
                </a:solidFill>
                <a:latin typeface="Nunito Sans"/>
              </a:rPr>
              <a:t>31</a:t>
            </a:r>
            <a:r>
              <a:rPr lang="en-GB" sz="700" baseline="30000">
                <a:solidFill>
                  <a:srgbClr val="1D3E61"/>
                </a:solidFill>
                <a:latin typeface="Nunito Sans"/>
              </a:rPr>
              <a:t>st</a:t>
            </a:r>
            <a:r>
              <a:rPr lang="en-GB" sz="700">
                <a:solidFill>
                  <a:srgbClr val="1D3E61"/>
                </a:solidFill>
                <a:latin typeface="Nunito Sans"/>
              </a:rPr>
              <a:t> August</a:t>
            </a:r>
            <a:r>
              <a:rPr kumimoji="0" lang="en-GB" sz="700" b="0" i="0" u="none" strike="noStrike" kern="1200" cap="none" spc="0" normalizeH="0" baseline="0" noProof="0">
                <a:ln>
                  <a:noFill/>
                </a:ln>
                <a:solidFill>
                  <a:srgbClr val="1D3E61"/>
                </a:solidFill>
                <a:effectLst/>
                <a:uLnTx/>
                <a:uFillTx/>
                <a:latin typeface="Nunito Sans"/>
                <a:ea typeface="+mn-ea"/>
                <a:cs typeface="+mn-cs"/>
              </a:rPr>
              <a:t> 2023</a:t>
            </a:r>
            <a:endParaRPr kumimoji="0" lang="en-GB" sz="1800" b="0" i="0" u="none" strike="noStrike" kern="1200" cap="none" spc="0" normalizeH="0" baseline="0" noProof="0">
              <a:ln>
                <a:noFill/>
              </a:ln>
              <a:solidFill>
                <a:srgbClr val="1D3E61"/>
              </a:solidFill>
              <a:effectLst/>
              <a:uLnTx/>
              <a:uFillTx/>
              <a:latin typeface="Nunito Sans"/>
              <a:ea typeface="+mn-ea"/>
              <a:cs typeface="+mn-cs"/>
            </a:endParaRPr>
          </a:p>
        </p:txBody>
      </p:sp>
      <p:pic>
        <p:nvPicPr>
          <p:cNvPr id="20" name="Picture 19">
            <a:extLst>
              <a:ext uri="{FF2B5EF4-FFF2-40B4-BE49-F238E27FC236}">
                <a16:creationId xmlns:a16="http://schemas.microsoft.com/office/drawing/2014/main" id="{14F21DA5-BFC8-A58E-8510-2281661D9C3B}"/>
              </a:ext>
            </a:extLst>
          </p:cNvPr>
          <p:cNvPicPr>
            <a:picLocks noChangeAspect="1"/>
          </p:cNvPicPr>
          <p:nvPr/>
        </p:nvPicPr>
        <p:blipFill>
          <a:blip r:embed="rId3"/>
          <a:stretch>
            <a:fillRect/>
          </a:stretch>
        </p:blipFill>
        <p:spPr>
          <a:xfrm>
            <a:off x="4374016" y="1945982"/>
            <a:ext cx="4759725" cy="990805"/>
          </a:xfrm>
          <a:prstGeom prst="rect">
            <a:avLst/>
          </a:prstGeom>
        </p:spPr>
      </p:pic>
    </p:spTree>
    <p:extLst>
      <p:ext uri="{BB962C8B-B14F-4D97-AF65-F5344CB8AC3E}">
        <p14:creationId xmlns:p14="http://schemas.microsoft.com/office/powerpoint/2010/main" val="2162940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136CE-4AC0-484B-B8EE-28D7078BC83D}"/>
              </a:ext>
            </a:extLst>
          </p:cNvPr>
          <p:cNvSpPr>
            <a:spLocks noGrp="1"/>
          </p:cNvSpPr>
          <p:nvPr>
            <p:ph type="ctrTitle"/>
          </p:nvPr>
        </p:nvSpPr>
        <p:spPr/>
        <p:txBody>
          <a:bodyPr/>
          <a:lstStyle/>
          <a:p>
            <a:r>
              <a:rPr lang="en-GB" dirty="0">
                <a:latin typeface="Nunito Sans" pitchFamily="2" charset="0"/>
              </a:rPr>
              <a:t>2. Changes in Capture </a:t>
            </a:r>
          </a:p>
        </p:txBody>
      </p:sp>
    </p:spTree>
    <p:extLst>
      <p:ext uri="{BB962C8B-B14F-4D97-AF65-F5344CB8AC3E}">
        <p14:creationId xmlns:p14="http://schemas.microsoft.com/office/powerpoint/2010/main" val="1904755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AC14-A788-4BAF-A545-1E87CADA7CD7}"/>
              </a:ext>
            </a:extLst>
          </p:cNvPr>
          <p:cNvSpPr>
            <a:spLocks noGrp="1"/>
          </p:cNvSpPr>
          <p:nvPr>
            <p:ph type="title"/>
          </p:nvPr>
        </p:nvSpPr>
        <p:spPr>
          <a:xfrm>
            <a:off x="457200" y="-74817"/>
            <a:ext cx="8229600" cy="637580"/>
          </a:xfrm>
        </p:spPr>
        <p:txBody>
          <a:bodyPr>
            <a:normAutofit/>
          </a:bodyPr>
          <a:lstStyle/>
          <a:p>
            <a:r>
              <a:rPr lang="en-US" sz="1600">
                <a:latin typeface="Nunito Sans (Headings)"/>
              </a:rPr>
              <a:t>XRN5629 – November 23 Major Release- Status Update</a:t>
            </a:r>
            <a:endParaRPr lang="en-GB" sz="1600">
              <a:latin typeface="Nunito Sans (Headings)"/>
            </a:endParaRPr>
          </a:p>
        </p:txBody>
      </p:sp>
      <p:sp>
        <p:nvSpPr>
          <p:cNvPr id="19" name="TextBox 18">
            <a:extLst>
              <a:ext uri="{FF2B5EF4-FFF2-40B4-BE49-F238E27FC236}">
                <a16:creationId xmlns:a16="http://schemas.microsoft.com/office/drawing/2014/main" id="{EDA08735-22EC-FFB1-EF86-D859C1E3B3EB}"/>
              </a:ext>
            </a:extLst>
          </p:cNvPr>
          <p:cNvSpPr txBox="1"/>
          <p:nvPr/>
        </p:nvSpPr>
        <p:spPr>
          <a:xfrm>
            <a:off x="0" y="4977629"/>
            <a:ext cx="1654620" cy="200055"/>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1D3E61"/>
                </a:solidFill>
                <a:effectLst/>
                <a:uLnTx/>
                <a:uFillTx/>
                <a:latin typeface="Nunito Sans"/>
                <a:ea typeface="+mn-ea"/>
                <a:cs typeface="+mn-cs"/>
              </a:rPr>
              <a:t>Slide updated on 29</a:t>
            </a:r>
            <a:r>
              <a:rPr kumimoji="0" lang="en-GB" sz="700" b="1" i="0" u="none" strike="noStrike" kern="1200" cap="none" spc="0" normalizeH="0" baseline="30000" noProof="0">
                <a:ln>
                  <a:noFill/>
                </a:ln>
                <a:solidFill>
                  <a:srgbClr val="1D3E61"/>
                </a:solidFill>
                <a:effectLst/>
                <a:uLnTx/>
                <a:uFillTx/>
                <a:latin typeface="Nunito Sans"/>
                <a:ea typeface="+mn-ea"/>
                <a:cs typeface="+mn-cs"/>
              </a:rPr>
              <a:t>th</a:t>
            </a:r>
            <a:r>
              <a:rPr kumimoji="0" lang="en-GB" sz="700" b="1" i="0" u="none" strike="noStrike" kern="1200" cap="none" spc="0" normalizeH="0" baseline="0" noProof="0">
                <a:ln>
                  <a:noFill/>
                </a:ln>
                <a:solidFill>
                  <a:srgbClr val="1D3E61"/>
                </a:solidFill>
                <a:effectLst/>
                <a:uLnTx/>
                <a:uFillTx/>
                <a:latin typeface="Nunito Sans"/>
                <a:ea typeface="+mn-ea"/>
                <a:cs typeface="+mn-cs"/>
              </a:rPr>
              <a:t> August 2023</a:t>
            </a:r>
            <a:endParaRPr kumimoji="0" lang="en-GB" sz="1800" b="1" i="0" u="none" strike="noStrike" kern="1200" cap="none" spc="0" normalizeH="0" baseline="0" noProof="0">
              <a:ln>
                <a:noFill/>
              </a:ln>
              <a:solidFill>
                <a:srgbClr val="1D3E61"/>
              </a:solidFill>
              <a:effectLst/>
              <a:uLnTx/>
              <a:uFillTx/>
              <a:latin typeface="Nunito Sans"/>
              <a:ea typeface="+mn-ea"/>
              <a:cs typeface="+mn-cs"/>
            </a:endParaRPr>
          </a:p>
        </p:txBody>
      </p:sp>
      <p:graphicFrame>
        <p:nvGraphicFramePr>
          <p:cNvPr id="3" name="Content Placeholder 3">
            <a:extLst>
              <a:ext uri="{FF2B5EF4-FFF2-40B4-BE49-F238E27FC236}">
                <a16:creationId xmlns:a16="http://schemas.microsoft.com/office/drawing/2014/main" id="{784C0896-AD1D-50A3-C673-B5A6951A4FB6}"/>
              </a:ext>
            </a:extLst>
          </p:cNvPr>
          <p:cNvGraphicFramePr>
            <a:graphicFrameLocks/>
          </p:cNvGraphicFramePr>
          <p:nvPr/>
        </p:nvGraphicFramePr>
        <p:xfrm>
          <a:off x="97685" y="378185"/>
          <a:ext cx="8624274" cy="4167304"/>
        </p:xfrm>
        <a:graphic>
          <a:graphicData uri="http://schemas.openxmlformats.org/drawingml/2006/table">
            <a:tbl>
              <a:tblPr firstRow="1" bandRow="1"/>
              <a:tblGrid>
                <a:gridCol w="1679374">
                  <a:extLst>
                    <a:ext uri="{9D8B030D-6E8A-4147-A177-3AD203B41FA5}">
                      <a16:colId xmlns:a16="http://schemas.microsoft.com/office/drawing/2014/main" val="20000"/>
                    </a:ext>
                  </a:extLst>
                </a:gridCol>
                <a:gridCol w="2239183">
                  <a:extLst>
                    <a:ext uri="{9D8B030D-6E8A-4147-A177-3AD203B41FA5}">
                      <a16:colId xmlns:a16="http://schemas.microsoft.com/office/drawing/2014/main" val="20001"/>
                    </a:ext>
                  </a:extLst>
                </a:gridCol>
                <a:gridCol w="180525">
                  <a:extLst>
                    <a:ext uri="{9D8B030D-6E8A-4147-A177-3AD203B41FA5}">
                      <a16:colId xmlns:a16="http://schemas.microsoft.com/office/drawing/2014/main" val="20002"/>
                    </a:ext>
                  </a:extLst>
                </a:gridCol>
                <a:gridCol w="2152376">
                  <a:extLst>
                    <a:ext uri="{9D8B030D-6E8A-4147-A177-3AD203B41FA5}">
                      <a16:colId xmlns:a16="http://schemas.microsoft.com/office/drawing/2014/main" val="2880710429"/>
                    </a:ext>
                  </a:extLst>
                </a:gridCol>
                <a:gridCol w="2372816">
                  <a:extLst>
                    <a:ext uri="{9D8B030D-6E8A-4147-A177-3AD203B41FA5}">
                      <a16:colId xmlns:a16="http://schemas.microsoft.com/office/drawing/2014/main" val="20003"/>
                    </a:ext>
                  </a:extLst>
                </a:gridCol>
              </a:tblGrid>
              <a:tr h="231605">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a:r>
                        <a:rPr lang="en-GB" sz="1050" b="1" i="0">
                          <a:solidFill>
                            <a:srgbClr val="FFFFFF"/>
                          </a:solidFill>
                          <a:latin typeface="Nunito sans" pitchFamily="2" charset="0"/>
                          <a:cs typeface="Arial"/>
                        </a:rPr>
                        <a:t>Overall</a:t>
                      </a:r>
                      <a:r>
                        <a:rPr lang="en-GB" sz="1050" b="1" i="0" baseline="0">
                          <a:solidFill>
                            <a:srgbClr val="FFFFFF"/>
                          </a:solidFill>
                          <a:latin typeface="Nunito sans" pitchFamily="2" charset="0"/>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24741">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Nunito sans" pitchFamily="2" charset="0"/>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Nunito sans" pitchFamily="2" charset="0"/>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Nunito sans" pitchFamily="2" charset="0"/>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247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Nunito sans" pitchFamily="2" charset="0"/>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76562">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Nunito sans" pitchFamily="2" charset="0"/>
                          <a:cs typeface="Arial"/>
                        </a:rPr>
                        <a:t>                                             Status</a:t>
                      </a:r>
                      <a:r>
                        <a:rPr lang="en-GB" sz="1050" b="1" baseline="0">
                          <a:solidFill>
                            <a:schemeClr val="bg1"/>
                          </a:solidFill>
                          <a:latin typeface="Nunito sans" pitchFamily="2" charset="0"/>
                          <a:cs typeface="Arial"/>
                        </a:rPr>
                        <a:t> Justification</a:t>
                      </a:r>
                      <a:endParaRPr lang="en-GB">
                        <a:latin typeface="Nunito sans" pitchFamily="2"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91328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Nunito sans" pitchFamily="2" charset="0"/>
                          <a:ea typeface="+mn-ea"/>
                          <a:cs typeface="Arial"/>
                        </a:rPr>
                        <a:t>Schedule</a:t>
                      </a:r>
                    </a:p>
                    <a:p>
                      <a:pPr algn="ctr"/>
                      <a:endParaRPr lang="en-GB" sz="1050" b="1" baseline="0">
                        <a:solidFill>
                          <a:schemeClr val="bg1"/>
                        </a:solidFill>
                        <a:latin typeface="Nunito sans" pitchFamily="2"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indent="0" algn="l">
                        <a:buFont typeface="Arial" panose="020B0604020202020204" pitchFamily="34" charset="0"/>
                        <a:buNone/>
                      </a:pPr>
                      <a:r>
                        <a:rPr lang="en-GB" sz="700" b="0" i="0" u="none" strike="noStrike" kern="1200" cap="none" normalizeH="0" baseline="0" dirty="0">
                          <a:ln>
                            <a:noFill/>
                          </a:ln>
                          <a:solidFill>
                            <a:srgbClr val="000000"/>
                          </a:solidFill>
                          <a:effectLst/>
                          <a:latin typeface="Nunito sans"/>
                          <a:ea typeface="+mn-ea"/>
                          <a:cs typeface="+mn-cs"/>
                        </a:rPr>
                        <a:t>Overall release is tracking on target; </a:t>
                      </a:r>
                      <a:r>
                        <a:rPr lang="en-GB" sz="700" b="1" i="0" u="none" strike="noStrike" kern="1200" cap="none" normalizeH="0" baseline="0" dirty="0">
                          <a:ln>
                            <a:noFill/>
                          </a:ln>
                          <a:solidFill>
                            <a:srgbClr val="000000"/>
                          </a:solidFill>
                          <a:effectLst/>
                          <a:latin typeface="Nunito sans"/>
                          <a:ea typeface="+mn-ea"/>
                          <a:cs typeface="+mn-cs"/>
                        </a:rPr>
                        <a:t>Green,  </a:t>
                      </a:r>
                      <a:r>
                        <a:rPr lang="en-GB" sz="700" b="0" i="0" u="none" strike="noStrike" kern="1200" cap="none" normalizeH="0" baseline="0" dirty="0">
                          <a:ln>
                            <a:noFill/>
                          </a:ln>
                          <a:solidFill>
                            <a:srgbClr val="000000"/>
                          </a:solidFill>
                          <a:effectLst/>
                          <a:latin typeface="Nunito sans"/>
                          <a:ea typeface="+mn-ea"/>
                          <a:cs typeface="+mn-cs"/>
                        </a:rPr>
                        <a:t>BER was approve</a:t>
                      </a:r>
                      <a:r>
                        <a:rPr lang="en-GB" sz="700" b="0" kern="1200" dirty="0">
                          <a:solidFill>
                            <a:srgbClr val="000000"/>
                          </a:solidFill>
                          <a:effectLst/>
                          <a:latin typeface="Nunito sans"/>
                          <a:ea typeface="+mn-ea"/>
                          <a:cs typeface="Poppins"/>
                        </a:rPr>
                        <a:t>d in </a:t>
                      </a:r>
                      <a:r>
                        <a:rPr lang="en-GB" sz="700" b="0" kern="1200" dirty="0" err="1">
                          <a:solidFill>
                            <a:srgbClr val="000000"/>
                          </a:solidFill>
                          <a:effectLst/>
                          <a:latin typeface="Nunito sans"/>
                          <a:ea typeface="+mn-ea"/>
                          <a:cs typeface="Poppins"/>
                        </a:rPr>
                        <a:t>ChMC</a:t>
                      </a:r>
                      <a:r>
                        <a:rPr lang="en-GB" sz="700" b="0" kern="1200" dirty="0">
                          <a:solidFill>
                            <a:srgbClr val="000000"/>
                          </a:solidFill>
                          <a:effectLst/>
                          <a:latin typeface="Nunito sans"/>
                          <a:ea typeface="+mn-ea"/>
                          <a:cs typeface="Poppins"/>
                        </a:rPr>
                        <a:t> on 10/05. Currently in user acceptance testing phase, which commenced on 31/07, implementation on track for 04/11, with contingency implementation available for 11/11</a:t>
                      </a:r>
                    </a:p>
                    <a:p>
                      <a:pPr marL="0" indent="0" algn="l">
                        <a:buFont typeface="Arial" panose="020B0604020202020204" pitchFamily="34" charset="0"/>
                        <a:buNone/>
                      </a:pPr>
                      <a:endParaRPr lang="en-US" sz="700" b="1" dirty="0">
                        <a:solidFill>
                          <a:srgbClr val="000000"/>
                        </a:solidFill>
                        <a:latin typeface="Nunito sans" pitchFamily="2" charset="0"/>
                      </a:endParaRPr>
                    </a:p>
                    <a:p>
                      <a:pPr marL="0" indent="0" algn="l">
                        <a:buFont typeface="Arial" panose="020B0604020202020204" pitchFamily="34" charset="0"/>
                        <a:buNone/>
                      </a:pPr>
                      <a:r>
                        <a:rPr lang="en-US" sz="700" b="1" dirty="0">
                          <a:solidFill>
                            <a:srgbClr val="000000"/>
                          </a:solidFill>
                          <a:latin typeface="Nunito sans"/>
                        </a:rPr>
                        <a:t>Progress update:</a:t>
                      </a:r>
                    </a:p>
                    <a:p>
                      <a:pPr marL="171450" indent="-171450" algn="l">
                        <a:buFont typeface="Arial" panose="020B0604020202020204" pitchFamily="34" charset="0"/>
                        <a:buChar char="•"/>
                      </a:pPr>
                      <a:r>
                        <a:rPr lang="en-US" sz="700" dirty="0">
                          <a:solidFill>
                            <a:srgbClr val="000000"/>
                          </a:solidFill>
                          <a:latin typeface="Nunito sans"/>
                        </a:rPr>
                        <a:t>Build completed as per plan on 14/07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solidFill>
                            <a:srgbClr val="000000"/>
                          </a:solidFill>
                          <a:latin typeface="Nunito sans"/>
                        </a:rPr>
                        <a:t>System testing completed as per plan on 11/08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solidFill>
                            <a:srgbClr val="000000"/>
                          </a:solidFill>
                          <a:latin typeface="Nunito sans"/>
                        </a:rPr>
                        <a:t>User acceptance testing in progress, on track to complete on 22/09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solidFill>
                            <a:srgbClr val="000000"/>
                          </a:solidFill>
                          <a:latin typeface="Nunito sans"/>
                        </a:rPr>
                        <a:t>Regression testing preparation to commence on 04/09</a:t>
                      </a:r>
                      <a:endParaRPr lang="en-US" sz="700" dirty="0">
                        <a:solidFill>
                          <a:srgbClr val="000000"/>
                        </a:solidFill>
                        <a:latin typeface="Nunito sans" pitchFamily="2" charset="0"/>
                      </a:endParaRPr>
                    </a:p>
                    <a:p>
                      <a:pPr marL="171450" marR="0" lvl="0" indent="-171450" algn="l">
                        <a:lnSpc>
                          <a:spcPct val="100000"/>
                        </a:lnSpc>
                        <a:spcBef>
                          <a:spcPts val="0"/>
                        </a:spcBef>
                        <a:spcAft>
                          <a:spcPts val="0"/>
                        </a:spcAft>
                        <a:buClrTx/>
                        <a:buSzTx/>
                        <a:buFont typeface="Arial" panose="020B0604020202020204" pitchFamily="34" charset="0"/>
                        <a:buChar char="•"/>
                      </a:pPr>
                      <a:r>
                        <a:rPr lang="en-US" sz="700" dirty="0">
                          <a:solidFill>
                            <a:srgbClr val="000000"/>
                          </a:solidFill>
                          <a:latin typeface="Nunito sans"/>
                        </a:rPr>
                        <a:t>Implementation approach has been shared with ChMC for information</a:t>
                      </a:r>
                    </a:p>
                    <a:p>
                      <a:pPr marL="0" indent="0" algn="l">
                        <a:buNone/>
                      </a:pPr>
                      <a:r>
                        <a:rPr lang="en-GB" sz="700" b="1" i="0" u="none" strike="noStrike" kern="1200" cap="none" normalizeH="0" baseline="0" dirty="0">
                          <a:ln>
                            <a:noFill/>
                          </a:ln>
                          <a:solidFill>
                            <a:srgbClr val="000000"/>
                          </a:solidFill>
                          <a:effectLst/>
                          <a:latin typeface="Nunito sans"/>
                          <a:ea typeface="+mn-ea"/>
                          <a:cs typeface="+mn-cs"/>
                        </a:rPr>
                        <a:t>Decision </a:t>
                      </a:r>
                      <a:r>
                        <a:rPr lang="en-GB" sz="700" b="1" i="0" u="none" strike="noStrike" kern="1200" cap="none" normalizeH="0" baseline="0">
                          <a:ln>
                            <a:noFill/>
                          </a:ln>
                          <a:solidFill>
                            <a:srgbClr val="000000"/>
                          </a:solidFill>
                          <a:effectLst/>
                          <a:latin typeface="Nunito sans"/>
                          <a:ea typeface="+mn-ea"/>
                          <a:cs typeface="+mn-cs"/>
                        </a:rPr>
                        <a:t>in September </a:t>
                      </a:r>
                      <a:r>
                        <a:rPr lang="en-GB" sz="700" b="1" i="0" u="none" strike="noStrike" kern="1200" cap="none" normalizeH="0" baseline="0" err="1">
                          <a:ln>
                            <a:noFill/>
                          </a:ln>
                          <a:solidFill>
                            <a:srgbClr val="000000"/>
                          </a:solidFill>
                          <a:effectLst/>
                          <a:latin typeface="Nunito sans"/>
                          <a:ea typeface="+mn-ea"/>
                          <a:cs typeface="+mn-cs"/>
                        </a:rPr>
                        <a:t>ChMC</a:t>
                      </a:r>
                      <a:r>
                        <a:rPr lang="en-GB" sz="700" b="0" i="0" u="none" strike="noStrike" kern="1200" cap="none" normalizeH="0" baseline="0">
                          <a:ln>
                            <a:noFill/>
                          </a:ln>
                          <a:solidFill>
                            <a:srgbClr val="000000"/>
                          </a:solidFill>
                          <a:effectLst/>
                          <a:latin typeface="Nunito sans"/>
                          <a:ea typeface="+mn-ea"/>
                          <a:cs typeface="+mn-cs"/>
                        </a:rPr>
                        <a:t>: None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a:buFont typeface="Arial" panose="020B0604020202020204" pitchFamily="34" charset="0"/>
                        <a:buNone/>
                      </a:pPr>
                      <a:endParaRPr lang="en-US" sz="800">
                        <a:latin typeface="Nunito sans" pitchFamily="2" charset="0"/>
                      </a:endParaRPr>
                    </a:p>
                    <a:p>
                      <a:pPr marL="0" indent="0" algn="l">
                        <a:buNone/>
                      </a:pPr>
                      <a:r>
                        <a:rPr lang="en-US" sz="700">
                          <a:latin typeface="Nunito sans" pitchFamily="2" charset="0"/>
                        </a:rPr>
                        <a:t>  </a:t>
                      </a:r>
                    </a:p>
                    <a:p>
                      <a:pPr marL="0" indent="0" algn="l">
                        <a:buNone/>
                      </a:pPr>
                      <a:endParaRPr lang="en-US" sz="700">
                        <a:latin typeface="Nunito sans" pitchFamily="2" charset="0"/>
                      </a:endParaRPr>
                    </a:p>
                    <a:p>
                      <a:pPr marL="0" indent="0" algn="l">
                        <a:buNone/>
                      </a:pPr>
                      <a:endParaRPr lang="en-US" sz="700">
                        <a:latin typeface="Nunito sans" pitchFamily="2" charset="0"/>
                      </a:endParaRPr>
                    </a:p>
                    <a:p>
                      <a:pPr marL="0" indent="0" algn="l">
                        <a:buNone/>
                      </a:pPr>
                      <a:endParaRPr lang="en-US" sz="700">
                        <a:latin typeface="Nunito sans" pitchFamily="2" charset="0"/>
                      </a:endParaRPr>
                    </a:p>
                    <a:p>
                      <a:pPr marL="0" indent="0" algn="l">
                        <a:buNone/>
                      </a:pPr>
                      <a:endParaRPr lang="en-US" sz="700">
                        <a:latin typeface="Nunito sans" pitchFamily="2" charset="0"/>
                      </a:endParaRPr>
                    </a:p>
                    <a:p>
                      <a:pPr marL="171450" indent="-171450" algn="l">
                        <a:buFont typeface="Arial" panose="020B0604020202020204" pitchFamily="34" charset="0"/>
                        <a:buChar char="•"/>
                      </a:pPr>
                      <a:endParaRPr lang="en-US" sz="800">
                        <a:latin typeface="Nunito sans" pitchFamily="2" charset="0"/>
                      </a:endParaRPr>
                    </a:p>
                    <a:p>
                      <a:pPr marL="0" indent="0" algn="l">
                        <a:buFont typeface="Arial" panose="020B0604020202020204" pitchFamily="34" charset="0"/>
                        <a:buNone/>
                      </a:pPr>
                      <a:endParaRPr lang="en-US" sz="800">
                        <a:latin typeface="Nunito sans" pitchFamily="2" charset="0"/>
                      </a:endParaRPr>
                    </a:p>
                    <a:p>
                      <a:pPr marL="0" indent="0" algn="l">
                        <a:buFont typeface="Arial" panose="020B0604020202020204" pitchFamily="34" charset="0"/>
                        <a:buNone/>
                      </a:pPr>
                      <a:endParaRPr lang="en-US" sz="800">
                        <a:latin typeface="Nunito sans" pitchFamily="2" charset="0"/>
                      </a:endParaRPr>
                    </a:p>
                    <a:p>
                      <a:pPr marL="171450" indent="-171450" algn="l">
                        <a:buFont typeface="Arial" panose="020B0604020202020204" pitchFamily="34" charset="0"/>
                        <a:buChar char="•"/>
                      </a:pPr>
                      <a:endParaRPr lang="en-US" sz="800">
                        <a:latin typeface="Nunito sans" pitchFamily="2" charset="0"/>
                      </a:endParaRPr>
                    </a:p>
                    <a:p>
                      <a:pPr marL="171450" indent="-171450" algn="l">
                        <a:buFont typeface="Arial" panose="020B0604020202020204" pitchFamily="34" charset="0"/>
                        <a:buChar char="•"/>
                      </a:pPr>
                      <a:endParaRPr lang="en-US" sz="800">
                        <a:latin typeface="Nunito sans" pitchFamily="2" charset="0"/>
                      </a:endParaRPr>
                    </a:p>
                    <a:p>
                      <a:pPr marL="0" indent="0" algn="l">
                        <a:buFont typeface="Arial" panose="020B0604020202020204" pitchFamily="34" charset="0"/>
                        <a:buNone/>
                      </a:pPr>
                      <a:endParaRPr lang="en-US" sz="800">
                        <a:latin typeface="Nunito sans" pitchFamily="2" charset="0"/>
                      </a:endParaRPr>
                    </a:p>
                    <a:p>
                      <a:pPr marL="0" indent="0" algn="l">
                        <a:buFont typeface="Arial" panose="020B0604020202020204" pitchFamily="34" charset="0"/>
                        <a:buNone/>
                      </a:pPr>
                      <a:endParaRPr lang="en-US" sz="800">
                        <a:latin typeface="Nunito sans" pitchFamily="2" charset="0"/>
                      </a:endParaRPr>
                    </a:p>
                    <a:p>
                      <a:pPr marL="0" indent="0" algn="l">
                        <a:buFont typeface="Arial" panose="020B0604020202020204" pitchFamily="34" charset="0"/>
                        <a:buNone/>
                      </a:pPr>
                      <a:r>
                        <a:rPr lang="en-US" sz="600">
                          <a:latin typeface="Nunito sans" pitchFamily="2" charset="0"/>
                        </a:rPr>
                        <a:t>          </a:t>
                      </a:r>
                      <a:r>
                        <a:rPr lang="en-US" sz="600" b="0" i="0" u="none" strike="noStrike" kern="1200">
                          <a:solidFill>
                            <a:srgbClr val="000000"/>
                          </a:solidFill>
                          <a:effectLst/>
                          <a:latin typeface="Nunito sans" pitchFamily="2" charset="0"/>
                          <a:ea typeface="+mn-ea"/>
                          <a:cs typeface="+mn-cs"/>
                        </a:rPr>
                        <a:t>          Implementation date of 4</a:t>
                      </a:r>
                      <a:r>
                        <a:rPr lang="en-US" sz="600" b="0" i="0" u="none" strike="noStrike" kern="1200" baseline="30000">
                          <a:solidFill>
                            <a:srgbClr val="000000"/>
                          </a:solidFill>
                          <a:effectLst/>
                          <a:latin typeface="Nunito sans" pitchFamily="2" charset="0"/>
                          <a:ea typeface="+mn-ea"/>
                          <a:cs typeface="+mn-cs"/>
                        </a:rPr>
                        <a:t>th</a:t>
                      </a:r>
                      <a:r>
                        <a:rPr lang="en-US" sz="600" b="0" i="0" u="none" strike="noStrike" kern="1200">
                          <a:solidFill>
                            <a:srgbClr val="000000"/>
                          </a:solidFill>
                          <a:effectLst/>
                          <a:latin typeface="Nunito sans" pitchFamily="2" charset="0"/>
                          <a:ea typeface="+mn-ea"/>
                          <a:cs typeface="+mn-cs"/>
                        </a:rPr>
                        <a:t> November, the contingency date is 11</a:t>
                      </a:r>
                      <a:r>
                        <a:rPr lang="en-US" sz="600" b="0" i="0" u="none" strike="noStrike" kern="1200" baseline="30000">
                          <a:solidFill>
                            <a:srgbClr val="000000"/>
                          </a:solidFill>
                          <a:effectLst/>
                          <a:latin typeface="Nunito sans" pitchFamily="2" charset="0"/>
                          <a:ea typeface="+mn-ea"/>
                          <a:cs typeface="+mn-cs"/>
                        </a:rPr>
                        <a:t>th</a:t>
                      </a:r>
                      <a:r>
                        <a:rPr lang="en-US" sz="600" b="0" i="0" u="none" strike="noStrike" kern="1200">
                          <a:solidFill>
                            <a:srgbClr val="000000"/>
                          </a:solidFill>
                          <a:effectLst/>
                          <a:latin typeface="Nunito sans" pitchFamily="2" charset="0"/>
                          <a:ea typeface="+mn-ea"/>
                          <a:cs typeface="+mn-cs"/>
                        </a:rPr>
                        <a:t> November</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3820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Nunito sans" pitchFamily="2" charset="0"/>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rtl="0"/>
                      <a:r>
                        <a:rPr lang="en-GB" sz="700" b="1" i="0" u="none" strike="noStrike" kern="1200">
                          <a:solidFill>
                            <a:srgbClr val="000000"/>
                          </a:solidFill>
                          <a:effectLst/>
                          <a:latin typeface="Nunito sans"/>
                          <a:ea typeface="+mn-ea"/>
                          <a:cs typeface="+mn-cs"/>
                        </a:rPr>
                        <a:t>XRN5186</a:t>
                      </a:r>
                      <a:r>
                        <a:rPr lang="en-GB" sz="700" b="0" i="0" u="none" strike="noStrike" kern="1200">
                          <a:solidFill>
                            <a:srgbClr val="000000"/>
                          </a:solidFill>
                          <a:effectLst/>
                          <a:latin typeface="Nunito sans"/>
                          <a:ea typeface="+mn-ea"/>
                          <a:cs typeface="+mn-cs"/>
                        </a:rPr>
                        <a:t>: There is a risk that that following discussions with Networks/Shippers, the industry requests an enhanced solution for XRN5186 go live in order to avoid non-compliance with MOD0701,this may increase the BER cost and extend delivery timelines for XRN5186</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247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Nunito sans" pitchFamily="2" charset="0"/>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marL="0" lvl="0" indent="0">
                        <a:buNone/>
                      </a:pPr>
                      <a:r>
                        <a:rPr lang="en-US" sz="700" b="0" i="0" u="none" strike="noStrike" kern="1200" noProof="0">
                          <a:solidFill>
                            <a:srgbClr val="000000"/>
                          </a:solidFill>
                          <a:effectLst/>
                          <a:latin typeface="Nunito sans"/>
                        </a:rPr>
                        <a:t>Forecast to complete delivery against approved BER </a:t>
                      </a:r>
                      <a:endParaRPr kumimoji="0" lang="en-US" sz="700">
                        <a:solidFill>
                          <a:srgbClr val="000000"/>
                        </a:solidFill>
                        <a:latin typeface="Nunito san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547096">
                <a:tc>
                  <a:txBody>
                    <a:bodyPr/>
                    <a:lstStyle/>
                    <a:p>
                      <a:pPr algn="ctr"/>
                      <a:r>
                        <a:rPr lang="en-GB" sz="1050" b="1" baseline="0">
                          <a:solidFill>
                            <a:schemeClr val="bg1"/>
                          </a:solidFill>
                          <a:latin typeface="Nunito sans" pitchFamily="2" charset="0"/>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rtl="0" fontAlgn="base"/>
                      <a:endParaRPr lang="en-US" sz="600" b="1" i="0" u="none" strike="noStrike" kern="1200" dirty="0">
                        <a:solidFill>
                          <a:srgbClr val="000000"/>
                        </a:solidFill>
                        <a:effectLst/>
                        <a:latin typeface="Nunito sans" pitchFamily="2" charset="0"/>
                        <a:ea typeface="+mn-ea"/>
                        <a:cs typeface="+mn-cs"/>
                      </a:endParaRPr>
                    </a:p>
                    <a:p>
                      <a:pPr rtl="0" fontAlgn="base"/>
                      <a:endParaRPr lang="en-US" sz="600" b="1" i="0" u="none" strike="noStrike" kern="1200" dirty="0">
                        <a:solidFill>
                          <a:srgbClr val="000000"/>
                        </a:solidFill>
                        <a:effectLst/>
                        <a:latin typeface="Nunito sans" pitchFamily="2" charset="0"/>
                        <a:ea typeface="+mn-ea"/>
                        <a:cs typeface="+mn-cs"/>
                      </a:endParaRPr>
                    </a:p>
                    <a:p>
                      <a:pPr rtl="0" fontAlgn="base"/>
                      <a:r>
                        <a:rPr lang="en-US" sz="700" b="1" i="0" u="none" strike="noStrike" kern="1200" dirty="0">
                          <a:solidFill>
                            <a:srgbClr val="000000"/>
                          </a:solidFill>
                          <a:effectLst/>
                          <a:latin typeface="Nunito sans" pitchFamily="2" charset="0"/>
                          <a:ea typeface="+mn-ea"/>
                          <a:cs typeface="+mn-cs"/>
                        </a:rPr>
                        <a:t>XRN5186 </a:t>
                      </a:r>
                      <a:r>
                        <a:rPr lang="en-US" sz="700" b="0" i="0" u="none" strike="noStrike" kern="1200" dirty="0">
                          <a:solidFill>
                            <a:srgbClr val="000000"/>
                          </a:solidFill>
                          <a:effectLst/>
                          <a:latin typeface="Nunito sans" pitchFamily="2" charset="0"/>
                          <a:ea typeface="+mn-ea"/>
                          <a:cs typeface="+mn-cs"/>
                        </a:rPr>
                        <a:t>-</a:t>
                      </a:r>
                      <a:r>
                        <a:rPr lang="en-US" sz="700" b="1" i="0" u="none" strike="noStrike" kern="1200" dirty="0">
                          <a:solidFill>
                            <a:srgbClr val="000000"/>
                          </a:solidFill>
                          <a:effectLst/>
                          <a:latin typeface="Nunito sans" pitchFamily="2" charset="0"/>
                          <a:ea typeface="+mn-ea"/>
                          <a:cs typeface="+mn-cs"/>
                        </a:rPr>
                        <a:t> </a:t>
                      </a:r>
                      <a:r>
                        <a:rPr lang="en-GB" sz="700" b="0" i="0" u="none" strike="noStrike" kern="1200" dirty="0">
                          <a:solidFill>
                            <a:srgbClr val="000000"/>
                          </a:solidFill>
                          <a:effectLst/>
                          <a:latin typeface="Nunito sans" pitchFamily="2" charset="0"/>
                          <a:ea typeface="+mn-ea"/>
                          <a:cs typeface="+mn-cs"/>
                        </a:rPr>
                        <a:t>MOD0701 – Aligning Capacity booking under the UNC and arrangements set out in relevant NEXAs</a:t>
                      </a:r>
                    </a:p>
                    <a:p>
                      <a:pPr rtl="0" fontAlgn="base"/>
                      <a:r>
                        <a:rPr lang="en-US" sz="700" b="1" i="0" u="none" strike="noStrike" kern="1200" dirty="0">
                          <a:solidFill>
                            <a:srgbClr val="000000"/>
                          </a:solidFill>
                          <a:effectLst/>
                          <a:latin typeface="Nunito sans" pitchFamily="2" charset="0"/>
                          <a:ea typeface="+mn-ea"/>
                          <a:cs typeface="+mn-cs"/>
                        </a:rPr>
                        <a:t>XRN</a:t>
                      </a:r>
                      <a:r>
                        <a:rPr lang="en-GB" sz="700" b="1" i="0" u="none" strike="noStrike" kern="1200" dirty="0">
                          <a:solidFill>
                            <a:srgbClr val="000000"/>
                          </a:solidFill>
                          <a:effectLst/>
                          <a:latin typeface="Nunito sans" pitchFamily="2" charset="0"/>
                          <a:ea typeface="+mn-ea"/>
                          <a:cs typeface="+mn-cs"/>
                        </a:rPr>
                        <a:t>5482</a:t>
                      </a:r>
                      <a:r>
                        <a:rPr lang="en-GB" sz="700" b="0" i="0" u="none" strike="noStrike" kern="1200" dirty="0">
                          <a:solidFill>
                            <a:srgbClr val="000000"/>
                          </a:solidFill>
                          <a:effectLst/>
                          <a:latin typeface="Nunito sans" pitchFamily="2" charset="0"/>
                          <a:ea typeface="+mn-ea"/>
                          <a:cs typeface="+mn-cs"/>
                        </a:rPr>
                        <a:t> - Replacement of reads associated to a meter asset technical details change or update (RGMA)</a:t>
                      </a:r>
                    </a:p>
                    <a:p>
                      <a:pPr rtl="0" fontAlgn="base"/>
                      <a:endParaRPr lang="en-GB" sz="700" b="0" i="0" u="none" strike="noStrike" kern="1200" dirty="0">
                        <a:solidFill>
                          <a:srgbClr val="000000"/>
                        </a:solidFill>
                        <a:effectLst/>
                        <a:latin typeface="Nunito sans" pitchFamily="2" charset="0"/>
                        <a:ea typeface="+mn-ea"/>
                        <a:cs typeface="+mn-cs"/>
                      </a:endParaRPr>
                    </a:p>
                    <a:p>
                      <a:pPr rtl="0" fontAlgn="base"/>
                      <a:endParaRPr lang="en-US" sz="700" b="0" i="0" u="none" strike="noStrike" kern="1200" dirty="0">
                        <a:solidFill>
                          <a:srgbClr val="000000"/>
                        </a:solidFill>
                        <a:effectLst/>
                        <a:latin typeface="Nunito sans" pitchFamily="2" charset="0"/>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grpSp>
        <p:nvGrpSpPr>
          <p:cNvPr id="21" name="Group 20">
            <a:extLst>
              <a:ext uri="{FF2B5EF4-FFF2-40B4-BE49-F238E27FC236}">
                <a16:creationId xmlns:a16="http://schemas.microsoft.com/office/drawing/2014/main" id="{DE4A6700-1BD3-8AA2-306A-79A6A980F6A6}"/>
              </a:ext>
            </a:extLst>
          </p:cNvPr>
          <p:cNvGrpSpPr/>
          <p:nvPr/>
        </p:nvGrpSpPr>
        <p:grpSpPr>
          <a:xfrm>
            <a:off x="5032292" y="2773464"/>
            <a:ext cx="2843369" cy="184666"/>
            <a:chOff x="4309575" y="3532768"/>
            <a:chExt cx="2843369" cy="184666"/>
          </a:xfrm>
        </p:grpSpPr>
        <p:grpSp>
          <p:nvGrpSpPr>
            <p:cNvPr id="22" name="Group 21">
              <a:extLst>
                <a:ext uri="{FF2B5EF4-FFF2-40B4-BE49-F238E27FC236}">
                  <a16:creationId xmlns:a16="http://schemas.microsoft.com/office/drawing/2014/main" id="{6698B2A5-E3A0-53CE-C982-312BFB403643}"/>
                </a:ext>
              </a:extLst>
            </p:cNvPr>
            <p:cNvGrpSpPr/>
            <p:nvPr/>
          </p:nvGrpSpPr>
          <p:grpSpPr>
            <a:xfrm>
              <a:off x="4309575" y="3532768"/>
              <a:ext cx="741910" cy="184666"/>
              <a:chOff x="4089862" y="3492529"/>
              <a:chExt cx="741910" cy="184666"/>
            </a:xfrm>
          </p:grpSpPr>
          <p:sp>
            <p:nvSpPr>
              <p:cNvPr id="32" name="Oval 31">
                <a:extLst>
                  <a:ext uri="{FF2B5EF4-FFF2-40B4-BE49-F238E27FC236}">
                    <a16:creationId xmlns:a16="http://schemas.microsoft.com/office/drawing/2014/main" id="{1F441D85-EDB0-FB4E-0EEE-A6538DFBEBD2}"/>
                  </a:ext>
                </a:extLst>
              </p:cNvPr>
              <p:cNvSpPr/>
              <p:nvPr/>
            </p:nvSpPr>
            <p:spPr>
              <a:xfrm>
                <a:off x="4089862" y="3562003"/>
                <a:ext cx="54033" cy="45719"/>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3" name="TextBox 32">
                <a:extLst>
                  <a:ext uri="{FF2B5EF4-FFF2-40B4-BE49-F238E27FC236}">
                    <a16:creationId xmlns:a16="http://schemas.microsoft.com/office/drawing/2014/main" id="{0D2044D6-3C06-07B6-7CEC-EB3DBE0CC6F3}"/>
                  </a:ext>
                </a:extLst>
              </p:cNvPr>
              <p:cNvSpPr txBox="1"/>
              <p:nvPr/>
            </p:nvSpPr>
            <p:spPr>
              <a:xfrm>
                <a:off x="4116878" y="3492529"/>
                <a:ext cx="714894" cy="184666"/>
              </a:xfrm>
              <a:prstGeom prst="rect">
                <a:avLst/>
              </a:prstGeom>
              <a:noFill/>
            </p:spPr>
            <p:txBody>
              <a:bodyPr wrap="square" rtlCol="0">
                <a:spAutoFit/>
              </a:bodyPr>
              <a:lstStyle/>
              <a:p>
                <a:r>
                  <a:rPr lang="en-GB" sz="600">
                    <a:solidFill>
                      <a:srgbClr val="000000"/>
                    </a:solidFill>
                  </a:rPr>
                  <a:t>Complete</a:t>
                </a:r>
              </a:p>
            </p:txBody>
          </p:sp>
        </p:grpSp>
        <p:grpSp>
          <p:nvGrpSpPr>
            <p:cNvPr id="23" name="Group 22">
              <a:extLst>
                <a:ext uri="{FF2B5EF4-FFF2-40B4-BE49-F238E27FC236}">
                  <a16:creationId xmlns:a16="http://schemas.microsoft.com/office/drawing/2014/main" id="{01D105A2-663D-5194-BC5C-CE08520F3939}"/>
                </a:ext>
              </a:extLst>
            </p:cNvPr>
            <p:cNvGrpSpPr/>
            <p:nvPr/>
          </p:nvGrpSpPr>
          <p:grpSpPr>
            <a:xfrm>
              <a:off x="5080579" y="3532768"/>
              <a:ext cx="741910" cy="184666"/>
              <a:chOff x="4089862" y="3492529"/>
              <a:chExt cx="741910" cy="184666"/>
            </a:xfrm>
          </p:grpSpPr>
          <p:sp>
            <p:nvSpPr>
              <p:cNvPr id="30" name="Oval 29">
                <a:extLst>
                  <a:ext uri="{FF2B5EF4-FFF2-40B4-BE49-F238E27FC236}">
                    <a16:creationId xmlns:a16="http://schemas.microsoft.com/office/drawing/2014/main" id="{6852FAB1-F307-864F-2A97-927B8FE82EBA}"/>
                  </a:ext>
                </a:extLst>
              </p:cNvPr>
              <p:cNvSpPr/>
              <p:nvPr/>
            </p:nvSpPr>
            <p:spPr>
              <a:xfrm>
                <a:off x="4089862" y="3562003"/>
                <a:ext cx="54033" cy="45719"/>
              </a:xfrm>
              <a:prstGeom prst="ellipse">
                <a:avLst/>
              </a:prstGeom>
              <a:solidFill>
                <a:srgbClr val="92D050"/>
              </a:solidFill>
              <a:ln>
                <a:solidFill>
                  <a:srgbClr val="9CC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1" name="TextBox 30">
                <a:extLst>
                  <a:ext uri="{FF2B5EF4-FFF2-40B4-BE49-F238E27FC236}">
                    <a16:creationId xmlns:a16="http://schemas.microsoft.com/office/drawing/2014/main" id="{56A64039-AAE0-250E-59B1-37D430A67F24}"/>
                  </a:ext>
                </a:extLst>
              </p:cNvPr>
              <p:cNvSpPr txBox="1"/>
              <p:nvPr/>
            </p:nvSpPr>
            <p:spPr>
              <a:xfrm>
                <a:off x="4116878" y="3492529"/>
                <a:ext cx="714894" cy="184666"/>
              </a:xfrm>
              <a:prstGeom prst="rect">
                <a:avLst/>
              </a:prstGeom>
              <a:noFill/>
            </p:spPr>
            <p:txBody>
              <a:bodyPr wrap="square" rtlCol="0">
                <a:spAutoFit/>
              </a:bodyPr>
              <a:lstStyle/>
              <a:p>
                <a:r>
                  <a:rPr lang="en-GB" sz="600">
                    <a:solidFill>
                      <a:srgbClr val="000000"/>
                    </a:solidFill>
                  </a:rPr>
                  <a:t>On Track</a:t>
                </a:r>
              </a:p>
            </p:txBody>
          </p:sp>
        </p:grpSp>
        <p:grpSp>
          <p:nvGrpSpPr>
            <p:cNvPr id="24" name="Group 23">
              <a:extLst>
                <a:ext uri="{FF2B5EF4-FFF2-40B4-BE49-F238E27FC236}">
                  <a16:creationId xmlns:a16="http://schemas.microsoft.com/office/drawing/2014/main" id="{58D1EDFC-F9AE-7FBC-708D-D4AAD366B48F}"/>
                </a:ext>
              </a:extLst>
            </p:cNvPr>
            <p:cNvGrpSpPr/>
            <p:nvPr/>
          </p:nvGrpSpPr>
          <p:grpSpPr>
            <a:xfrm>
              <a:off x="5795473" y="3532768"/>
              <a:ext cx="740684" cy="184666"/>
              <a:chOff x="4089862" y="3492529"/>
              <a:chExt cx="740684" cy="184666"/>
            </a:xfrm>
          </p:grpSpPr>
          <p:sp>
            <p:nvSpPr>
              <p:cNvPr id="28" name="Oval 27">
                <a:extLst>
                  <a:ext uri="{FF2B5EF4-FFF2-40B4-BE49-F238E27FC236}">
                    <a16:creationId xmlns:a16="http://schemas.microsoft.com/office/drawing/2014/main" id="{B39623AA-4C2A-8F3C-2454-26CD155B734F}"/>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9" name="TextBox 28">
                <a:extLst>
                  <a:ext uri="{FF2B5EF4-FFF2-40B4-BE49-F238E27FC236}">
                    <a16:creationId xmlns:a16="http://schemas.microsoft.com/office/drawing/2014/main" id="{064C41FA-54B8-6EC4-0883-95059B785E03}"/>
                  </a:ext>
                </a:extLst>
              </p:cNvPr>
              <p:cNvSpPr txBox="1"/>
              <p:nvPr/>
            </p:nvSpPr>
            <p:spPr>
              <a:xfrm>
                <a:off x="4115652" y="3492529"/>
                <a:ext cx="714894" cy="184666"/>
              </a:xfrm>
              <a:prstGeom prst="rect">
                <a:avLst/>
              </a:prstGeom>
              <a:noFill/>
            </p:spPr>
            <p:txBody>
              <a:bodyPr wrap="square" rtlCol="0">
                <a:spAutoFit/>
              </a:bodyPr>
              <a:lstStyle/>
              <a:p>
                <a:r>
                  <a:rPr lang="en-GB" sz="600">
                    <a:solidFill>
                      <a:srgbClr val="000000"/>
                    </a:solidFill>
                  </a:rPr>
                  <a:t>At Risk</a:t>
                </a:r>
              </a:p>
            </p:txBody>
          </p:sp>
        </p:grpSp>
        <p:grpSp>
          <p:nvGrpSpPr>
            <p:cNvPr id="25" name="Group 24">
              <a:extLst>
                <a:ext uri="{FF2B5EF4-FFF2-40B4-BE49-F238E27FC236}">
                  <a16:creationId xmlns:a16="http://schemas.microsoft.com/office/drawing/2014/main" id="{44E4EB13-E935-9040-6FA8-A62F248A90A1}"/>
                </a:ext>
              </a:extLst>
            </p:cNvPr>
            <p:cNvGrpSpPr/>
            <p:nvPr/>
          </p:nvGrpSpPr>
          <p:grpSpPr>
            <a:xfrm>
              <a:off x="6429317" y="3532768"/>
              <a:ext cx="723627" cy="184666"/>
              <a:chOff x="4089862" y="3492529"/>
              <a:chExt cx="723627" cy="184666"/>
            </a:xfrm>
          </p:grpSpPr>
          <p:sp>
            <p:nvSpPr>
              <p:cNvPr id="26" name="Oval 25">
                <a:extLst>
                  <a:ext uri="{FF2B5EF4-FFF2-40B4-BE49-F238E27FC236}">
                    <a16:creationId xmlns:a16="http://schemas.microsoft.com/office/drawing/2014/main" id="{38EAAB63-9118-D31D-5662-0CB276EC3CF0}"/>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7" name="TextBox 26">
                <a:extLst>
                  <a:ext uri="{FF2B5EF4-FFF2-40B4-BE49-F238E27FC236}">
                    <a16:creationId xmlns:a16="http://schemas.microsoft.com/office/drawing/2014/main" id="{8448B7E8-077C-F6F3-674A-E9DB10BA46DB}"/>
                  </a:ext>
                </a:extLst>
              </p:cNvPr>
              <p:cNvSpPr txBox="1"/>
              <p:nvPr/>
            </p:nvSpPr>
            <p:spPr>
              <a:xfrm>
                <a:off x="4098595" y="3492529"/>
                <a:ext cx="714894" cy="184666"/>
              </a:xfrm>
              <a:prstGeom prst="rect">
                <a:avLst/>
              </a:prstGeom>
              <a:noFill/>
            </p:spPr>
            <p:txBody>
              <a:bodyPr wrap="square" rtlCol="0">
                <a:spAutoFit/>
              </a:bodyPr>
              <a:lstStyle/>
              <a:p>
                <a:r>
                  <a:rPr lang="en-GB" sz="600">
                    <a:solidFill>
                      <a:srgbClr val="000000"/>
                    </a:solidFill>
                  </a:rPr>
                  <a:t>Overdue</a:t>
                </a:r>
              </a:p>
            </p:txBody>
          </p:sp>
        </p:grpSp>
      </p:grpSp>
      <p:pic>
        <p:nvPicPr>
          <p:cNvPr id="38" name="Picture 37">
            <a:extLst>
              <a:ext uri="{FF2B5EF4-FFF2-40B4-BE49-F238E27FC236}">
                <a16:creationId xmlns:a16="http://schemas.microsoft.com/office/drawing/2014/main" id="{16EDD764-B5CA-A499-D524-B2913C652C38}"/>
              </a:ext>
            </a:extLst>
          </p:cNvPr>
          <p:cNvPicPr>
            <a:picLocks noChangeAspect="1"/>
          </p:cNvPicPr>
          <p:nvPr/>
        </p:nvPicPr>
        <p:blipFill>
          <a:blip r:embed="rId3"/>
          <a:stretch>
            <a:fillRect/>
          </a:stretch>
        </p:blipFill>
        <p:spPr>
          <a:xfrm>
            <a:off x="4377878" y="1466439"/>
            <a:ext cx="4067957" cy="1230392"/>
          </a:xfrm>
          <a:prstGeom prst="rect">
            <a:avLst/>
          </a:prstGeom>
        </p:spPr>
      </p:pic>
    </p:spTree>
    <p:extLst>
      <p:ext uri="{BB962C8B-B14F-4D97-AF65-F5344CB8AC3E}">
        <p14:creationId xmlns:p14="http://schemas.microsoft.com/office/powerpoint/2010/main" val="3678605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BBF43-B9E1-4535-91B4-009F225C894A}"/>
              </a:ext>
            </a:extLst>
          </p:cNvPr>
          <p:cNvSpPr>
            <a:spLocks noGrp="1"/>
          </p:cNvSpPr>
          <p:nvPr>
            <p:ph type="ctrTitle"/>
          </p:nvPr>
        </p:nvSpPr>
        <p:spPr>
          <a:xfrm>
            <a:off x="685800" y="2020490"/>
            <a:ext cx="7772400" cy="1102519"/>
          </a:xfrm>
        </p:spPr>
        <p:txBody>
          <a:bodyPr/>
          <a:lstStyle/>
          <a:p>
            <a:r>
              <a:rPr lang="en-GB" dirty="0">
                <a:latin typeface="Nunito Sans" pitchFamily="2" charset="0"/>
                <a:ea typeface="Arial" panose="020B0604020202020204" pitchFamily="34" charset="0"/>
                <a:cs typeface="Times New Roman" panose="02020603050405020304" pitchFamily="18" charset="0"/>
              </a:rPr>
              <a:t>5. </a:t>
            </a:r>
            <a:r>
              <a:rPr lang="en-GB" dirty="0">
                <a:latin typeface="Nunito Sans" pitchFamily="2" charset="0"/>
              </a:rPr>
              <a:t>Change Pipeline </a:t>
            </a:r>
          </a:p>
        </p:txBody>
      </p:sp>
    </p:spTree>
    <p:extLst>
      <p:ext uri="{BB962C8B-B14F-4D97-AF65-F5344CB8AC3E}">
        <p14:creationId xmlns:p14="http://schemas.microsoft.com/office/powerpoint/2010/main" val="1130534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18465" y="142977"/>
            <a:ext cx="9144000" cy="637580"/>
          </a:xfrm>
        </p:spPr>
        <p:txBody>
          <a:bodyPr>
            <a:normAutofit fontScale="90000"/>
          </a:bodyPr>
          <a:lstStyle/>
          <a:p>
            <a:r>
              <a:rPr lang="en-GB" dirty="0">
                <a:solidFill>
                  <a:schemeClr val="tx1"/>
                </a:solidFill>
              </a:rPr>
              <a:t>Change Delivery Plan</a:t>
            </a:r>
            <a:br>
              <a:rPr lang="en-GB" dirty="0">
                <a:solidFill>
                  <a:schemeClr val="tx1"/>
                </a:solidFill>
              </a:rPr>
            </a:br>
            <a:r>
              <a:rPr lang="en-GB" sz="1800" dirty="0">
                <a:solidFill>
                  <a:schemeClr val="tx1"/>
                </a:solidFill>
              </a:rPr>
              <a:t>January 23 – March 24 </a:t>
            </a:r>
          </a:p>
        </p:txBody>
      </p:sp>
      <p:grpSp>
        <p:nvGrpSpPr>
          <p:cNvPr id="6" name="Group 5">
            <a:extLst>
              <a:ext uri="{FF2B5EF4-FFF2-40B4-BE49-F238E27FC236}">
                <a16:creationId xmlns:a16="http://schemas.microsoft.com/office/drawing/2014/main" id="{9C3B95EE-A6E7-49AF-9FEF-CF37768AB3FD}"/>
              </a:ext>
            </a:extLst>
          </p:cNvPr>
          <p:cNvGrpSpPr/>
          <p:nvPr/>
        </p:nvGrpSpPr>
        <p:grpSpPr>
          <a:xfrm>
            <a:off x="-61406" y="731393"/>
            <a:ext cx="9122793" cy="3526346"/>
            <a:chOff x="21207" y="962894"/>
            <a:chExt cx="9122793" cy="3405138"/>
          </a:xfrm>
        </p:grpSpPr>
        <p:sp>
          <p:nvSpPr>
            <p:cNvPr id="19" name="Rectangle 18"/>
            <p:cNvSpPr/>
            <p:nvPr/>
          </p:nvSpPr>
          <p:spPr>
            <a:xfrm>
              <a:off x="70574" y="1260797"/>
              <a:ext cx="9057203" cy="31072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7" name="Rectangle 6"/>
            <p:cNvSpPr/>
            <p:nvPr/>
          </p:nvSpPr>
          <p:spPr>
            <a:xfrm>
              <a:off x="138833" y="1296185"/>
              <a:ext cx="3168194" cy="481817"/>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dirty="0">
                  <a:solidFill>
                    <a:schemeClr val="tx1"/>
                  </a:solidFill>
                </a:rPr>
                <a:t>February 23 - Major Release (</a:t>
              </a:r>
              <a:r>
                <a:rPr lang="en-GB" sz="1100" b="1" dirty="0">
                  <a:solidFill>
                    <a:schemeClr val="tx1"/>
                  </a:solidFill>
                </a:rPr>
                <a:t>XRN5533</a:t>
              </a:r>
              <a:r>
                <a:rPr lang="en-GB" sz="1200" b="1" dirty="0">
                  <a:solidFill>
                    <a:schemeClr val="tx1"/>
                  </a:solidFill>
                </a:rPr>
                <a:t>)  </a:t>
              </a:r>
            </a:p>
            <a:p>
              <a:pPr algn="ctr"/>
              <a:r>
                <a:rPr lang="en-GB" sz="1000" b="1" dirty="0">
                  <a:solidFill>
                    <a:schemeClr val="tx1"/>
                  </a:solidFill>
                </a:rPr>
                <a:t>XRN4900, XRN4978, XRN4990, XRN4989, XRN4992b, XRN5298</a:t>
              </a:r>
            </a:p>
          </p:txBody>
        </p:sp>
        <p:cxnSp>
          <p:nvCxnSpPr>
            <p:cNvPr id="10" name="Straight Connector 9"/>
            <p:cNvCxnSpPr>
              <a:cxnSpLocks/>
            </p:cNvCxnSpPr>
            <p:nvPr/>
          </p:nvCxnSpPr>
          <p:spPr>
            <a:xfrm>
              <a:off x="107504" y="1249184"/>
              <a:ext cx="9036496" cy="116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207" y="966875"/>
              <a:ext cx="631904" cy="258537"/>
            </a:xfrm>
            <a:prstGeom prst="rect">
              <a:avLst/>
            </a:prstGeom>
            <a:noFill/>
          </p:spPr>
          <p:txBody>
            <a:bodyPr wrap="none" rtlCol="0">
              <a:spAutoFit/>
            </a:bodyPr>
            <a:lstStyle/>
            <a:p>
              <a:r>
                <a:rPr lang="en-GB" sz="1100" b="1">
                  <a:solidFill>
                    <a:schemeClr val="tx2"/>
                  </a:solidFill>
                </a:rPr>
                <a:t>Jan-23</a:t>
              </a:r>
            </a:p>
          </p:txBody>
        </p:sp>
        <p:sp>
          <p:nvSpPr>
            <p:cNvPr id="12" name="TextBox 11"/>
            <p:cNvSpPr txBox="1"/>
            <p:nvPr/>
          </p:nvSpPr>
          <p:spPr>
            <a:xfrm>
              <a:off x="4165517" y="972794"/>
              <a:ext cx="663964" cy="252618"/>
            </a:xfrm>
            <a:prstGeom prst="rect">
              <a:avLst/>
            </a:prstGeom>
            <a:noFill/>
          </p:spPr>
          <p:txBody>
            <a:bodyPr wrap="none" rtlCol="0">
              <a:spAutoFit/>
            </a:bodyPr>
            <a:lstStyle/>
            <a:p>
              <a:r>
                <a:rPr lang="en-GB" sz="1100" b="1">
                  <a:solidFill>
                    <a:schemeClr val="tx2"/>
                  </a:solidFill>
                </a:rPr>
                <a:t>Aug-23</a:t>
              </a:r>
            </a:p>
          </p:txBody>
        </p:sp>
        <p:sp>
          <p:nvSpPr>
            <p:cNvPr id="13" name="Rectangle 12"/>
            <p:cNvSpPr/>
            <p:nvPr/>
          </p:nvSpPr>
          <p:spPr>
            <a:xfrm>
              <a:off x="133713" y="2291285"/>
              <a:ext cx="5038319" cy="405269"/>
            </a:xfrm>
            <a:prstGeom prst="rect">
              <a:avLst/>
            </a:prstGeom>
            <a:solidFill>
              <a:srgbClr val="92D050"/>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June 23 - Major Release (</a:t>
              </a:r>
              <a:r>
                <a:rPr lang="en-GB" sz="1100" b="1" dirty="0">
                  <a:solidFill>
                    <a:schemeClr val="tx1"/>
                  </a:solidFill>
                </a:rPr>
                <a:t>XRN5562</a:t>
              </a:r>
              <a:r>
                <a:rPr lang="en-GB" sz="1200" b="1" dirty="0">
                  <a:solidFill>
                    <a:schemeClr val="tx1"/>
                  </a:solidFill>
                </a:rPr>
                <a:t>)</a:t>
              </a:r>
            </a:p>
            <a:p>
              <a:pPr algn="ctr"/>
              <a:r>
                <a:rPr lang="en-GB" sz="1050" b="1" dirty="0">
                  <a:solidFill>
                    <a:schemeClr val="tx1"/>
                  </a:solidFill>
                </a:rPr>
                <a:t>XRN5091</a:t>
              </a:r>
              <a:endParaRPr lang="en-GB" sz="1050" b="1" dirty="0">
                <a:solidFill>
                  <a:schemeClr val="tx1"/>
                </a:solidFill>
                <a:highlight>
                  <a:srgbClr val="FFFF00"/>
                </a:highlight>
              </a:endParaRPr>
            </a:p>
          </p:txBody>
        </p:sp>
        <p:sp>
          <p:nvSpPr>
            <p:cNvPr id="22" name="TextBox 21"/>
            <p:cNvSpPr txBox="1"/>
            <p:nvPr/>
          </p:nvSpPr>
          <p:spPr>
            <a:xfrm>
              <a:off x="1878438" y="970202"/>
              <a:ext cx="631904" cy="258537"/>
            </a:xfrm>
            <a:prstGeom prst="rect">
              <a:avLst/>
            </a:prstGeom>
            <a:noFill/>
          </p:spPr>
          <p:txBody>
            <a:bodyPr wrap="none" rtlCol="0">
              <a:spAutoFit/>
            </a:bodyPr>
            <a:lstStyle/>
            <a:p>
              <a:r>
                <a:rPr lang="en-GB" sz="1100" b="1">
                  <a:solidFill>
                    <a:schemeClr val="tx2"/>
                  </a:solidFill>
                </a:rPr>
                <a:t>Apr-23</a:t>
              </a:r>
            </a:p>
          </p:txBody>
        </p:sp>
        <p:sp>
          <p:nvSpPr>
            <p:cNvPr id="23" name="TextBox 22"/>
            <p:cNvSpPr txBox="1"/>
            <p:nvPr/>
          </p:nvSpPr>
          <p:spPr>
            <a:xfrm>
              <a:off x="6354730" y="966020"/>
              <a:ext cx="647934" cy="252618"/>
            </a:xfrm>
            <a:prstGeom prst="rect">
              <a:avLst/>
            </a:prstGeom>
            <a:noFill/>
          </p:spPr>
          <p:txBody>
            <a:bodyPr wrap="none" rtlCol="0">
              <a:spAutoFit/>
            </a:bodyPr>
            <a:lstStyle/>
            <a:p>
              <a:r>
                <a:rPr lang="en-GB" sz="1100" b="1">
                  <a:solidFill>
                    <a:schemeClr val="tx2"/>
                  </a:solidFill>
                </a:rPr>
                <a:t>Dec-23</a:t>
              </a:r>
            </a:p>
          </p:txBody>
        </p:sp>
        <p:sp>
          <p:nvSpPr>
            <p:cNvPr id="26" name="TextBox 25">
              <a:extLst>
                <a:ext uri="{FF2B5EF4-FFF2-40B4-BE49-F238E27FC236}">
                  <a16:creationId xmlns:a16="http://schemas.microsoft.com/office/drawing/2014/main" id="{C7A0A5D6-667D-460C-BCF1-EB2CE7D08F82}"/>
                </a:ext>
              </a:extLst>
            </p:cNvPr>
            <p:cNvSpPr txBox="1"/>
            <p:nvPr/>
          </p:nvSpPr>
          <p:spPr>
            <a:xfrm>
              <a:off x="8388825" y="962894"/>
              <a:ext cx="668773" cy="252618"/>
            </a:xfrm>
            <a:prstGeom prst="rect">
              <a:avLst/>
            </a:prstGeom>
            <a:noFill/>
          </p:spPr>
          <p:txBody>
            <a:bodyPr wrap="none" rtlCol="0">
              <a:spAutoFit/>
            </a:bodyPr>
            <a:lstStyle/>
            <a:p>
              <a:r>
                <a:rPr lang="en-GB" sz="1100" b="1" dirty="0">
                  <a:solidFill>
                    <a:schemeClr val="tx2"/>
                  </a:solidFill>
                </a:rPr>
                <a:t>Mar-24</a:t>
              </a:r>
            </a:p>
          </p:txBody>
        </p:sp>
        <p:sp>
          <p:nvSpPr>
            <p:cNvPr id="33" name="Rectangle 32">
              <a:extLst>
                <a:ext uri="{FF2B5EF4-FFF2-40B4-BE49-F238E27FC236}">
                  <a16:creationId xmlns:a16="http://schemas.microsoft.com/office/drawing/2014/main" id="{83274BE7-61E1-4568-968F-979C6072B760}"/>
                </a:ext>
              </a:extLst>
            </p:cNvPr>
            <p:cNvSpPr/>
            <p:nvPr/>
          </p:nvSpPr>
          <p:spPr>
            <a:xfrm>
              <a:off x="2404571" y="2736176"/>
              <a:ext cx="4914338" cy="393655"/>
            </a:xfrm>
            <a:prstGeom prst="rect">
              <a:avLst/>
            </a:prstGeom>
            <a:solidFill>
              <a:schemeClr val="tx2">
                <a:lumMod val="40000"/>
                <a:lumOff val="6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November 23 – Major Release (XRN5629)</a:t>
              </a:r>
            </a:p>
            <a:p>
              <a:pPr algn="ctr"/>
              <a:r>
                <a:rPr lang="en-GB" sz="1200" b="1" dirty="0">
                  <a:solidFill>
                    <a:schemeClr val="tx1"/>
                  </a:solidFill>
                </a:rPr>
                <a:t>XRN5186, XRN5482 </a:t>
              </a:r>
            </a:p>
          </p:txBody>
        </p:sp>
        <p:sp>
          <p:nvSpPr>
            <p:cNvPr id="32" name="Rectangle 31">
              <a:extLst>
                <a:ext uri="{FF2B5EF4-FFF2-40B4-BE49-F238E27FC236}">
                  <a16:creationId xmlns:a16="http://schemas.microsoft.com/office/drawing/2014/main" id="{AF99C081-C3C8-4349-BB55-E666651D5B6A}"/>
                </a:ext>
              </a:extLst>
            </p:cNvPr>
            <p:cNvSpPr/>
            <p:nvPr/>
          </p:nvSpPr>
          <p:spPr>
            <a:xfrm>
              <a:off x="2617093" y="3195107"/>
              <a:ext cx="675257" cy="379606"/>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XRN4713</a:t>
              </a:r>
            </a:p>
          </p:txBody>
        </p:sp>
      </p:grpSp>
      <p:grpSp>
        <p:nvGrpSpPr>
          <p:cNvPr id="8" name="Group 7">
            <a:extLst>
              <a:ext uri="{FF2B5EF4-FFF2-40B4-BE49-F238E27FC236}">
                <a16:creationId xmlns:a16="http://schemas.microsoft.com/office/drawing/2014/main" id="{920E6F46-7EF3-41C5-A90C-CA05722EC5B9}"/>
              </a:ext>
            </a:extLst>
          </p:cNvPr>
          <p:cNvGrpSpPr/>
          <p:nvPr/>
        </p:nvGrpSpPr>
        <p:grpSpPr>
          <a:xfrm>
            <a:off x="0" y="4230233"/>
            <a:ext cx="6804247" cy="780226"/>
            <a:chOff x="39751" y="4317697"/>
            <a:chExt cx="6804247" cy="687937"/>
          </a:xfrm>
        </p:grpSpPr>
        <p:sp>
          <p:nvSpPr>
            <p:cNvPr id="18" name="Rechteck 4"/>
            <p:cNvSpPr/>
            <p:nvPr/>
          </p:nvSpPr>
          <p:spPr bwMode="gray">
            <a:xfrm>
              <a:off x="95971" y="4350297"/>
              <a:ext cx="6604012" cy="654882"/>
            </a:xfrm>
            <a:prstGeom prst="rect">
              <a:avLst/>
            </a:prstGeom>
            <a:noFill/>
            <a:ln w="28575" cap="flat"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
                  <a:srgbClr val="3C3732"/>
                </a:buClr>
              </a:pPr>
              <a:endParaRPr lang="en-GB" sz="900" err="1">
                <a:solidFill>
                  <a:prstClr val="black"/>
                </a:solidFill>
              </a:endParaRPr>
            </a:p>
          </p:txBody>
        </p:sp>
        <p:sp>
          <p:nvSpPr>
            <p:cNvPr id="4" name="TextBox 3"/>
            <p:cNvSpPr txBox="1"/>
            <p:nvPr/>
          </p:nvSpPr>
          <p:spPr>
            <a:xfrm>
              <a:off x="139553" y="4354343"/>
              <a:ext cx="6704445" cy="651291"/>
            </a:xfrm>
            <a:prstGeom prst="rect">
              <a:avLst/>
            </a:prstGeom>
            <a:noFill/>
          </p:spPr>
          <p:txBody>
            <a:bodyPr wrap="square" rtlCol="0">
              <a:spAutoFit/>
            </a:bodyPr>
            <a:lstStyle/>
            <a:p>
              <a:endParaRPr lang="en-GB" sz="700" i="1" dirty="0">
                <a:solidFill>
                  <a:schemeClr val="tx2"/>
                </a:solidFill>
              </a:endParaRPr>
            </a:p>
            <a:p>
              <a:r>
                <a:rPr lang="en-GB" sz="700" i="1" dirty="0">
                  <a:solidFill>
                    <a:schemeClr val="tx2"/>
                  </a:solidFill>
                </a:rPr>
                <a:t>               =  Firm Implementation Date – Funding Approved by </a:t>
              </a:r>
              <a:r>
                <a:rPr lang="en-GB" sz="700" i="1" dirty="0" err="1">
                  <a:solidFill>
                    <a:schemeClr val="tx2"/>
                  </a:solidFill>
                </a:rPr>
                <a:t>ChMC</a:t>
              </a:r>
              <a:r>
                <a:rPr lang="en-GB" sz="700" i="1" dirty="0">
                  <a:solidFill>
                    <a:schemeClr val="tx2"/>
                  </a:solidFill>
                </a:rPr>
                <a:t> and / or Non-Negotiable Industry Implementation Date in place              </a:t>
              </a:r>
            </a:p>
            <a:p>
              <a:r>
                <a:rPr lang="en-GB" sz="700" i="1" dirty="0">
                  <a:solidFill>
                    <a:schemeClr val="tx2"/>
                  </a:solidFill>
                </a:rPr>
                <a:t>              </a:t>
              </a:r>
            </a:p>
            <a:p>
              <a:r>
                <a:rPr lang="en-GB" sz="700" i="1" dirty="0">
                  <a:solidFill>
                    <a:schemeClr val="tx2"/>
                  </a:solidFill>
                </a:rPr>
                <a:t>               =  Indicative Implementation Date – Changes are scoped for delivery – Funding and/or Implementation Date not yet approved by </a:t>
              </a:r>
              <a:r>
                <a:rPr lang="en-GB" sz="700" i="1" dirty="0" err="1">
                  <a:solidFill>
                    <a:schemeClr val="tx2"/>
                  </a:solidFill>
                </a:rPr>
                <a:t>ChMC</a:t>
              </a:r>
              <a:endParaRPr lang="en-GB" sz="700" i="1" dirty="0">
                <a:solidFill>
                  <a:schemeClr val="tx2"/>
                </a:solidFill>
              </a:endParaRPr>
            </a:p>
            <a:p>
              <a:endParaRPr lang="en-GB" sz="700" i="1" dirty="0">
                <a:solidFill>
                  <a:schemeClr val="tx2"/>
                </a:solidFill>
              </a:endParaRPr>
            </a:p>
            <a:p>
              <a:r>
                <a:rPr lang="en-GB" sz="700" i="1" dirty="0">
                  <a:solidFill>
                    <a:schemeClr val="tx2"/>
                  </a:solidFill>
                </a:rPr>
                <a:t>               =  Delivered on Target Implementation Date  </a:t>
              </a:r>
            </a:p>
          </p:txBody>
        </p:sp>
        <p:sp>
          <p:nvSpPr>
            <p:cNvPr id="38" name="Rectangle 37">
              <a:extLst>
                <a:ext uri="{FF2B5EF4-FFF2-40B4-BE49-F238E27FC236}">
                  <a16:creationId xmlns:a16="http://schemas.microsoft.com/office/drawing/2014/main" id="{CC1537F1-BD3A-463C-9E1A-F5AE2835A0B4}"/>
                </a:ext>
              </a:extLst>
            </p:cNvPr>
            <p:cNvSpPr/>
            <p:nvPr/>
          </p:nvSpPr>
          <p:spPr>
            <a:xfrm>
              <a:off x="241415" y="4670641"/>
              <a:ext cx="264516" cy="84701"/>
            </a:xfrm>
            <a:prstGeom prst="rect">
              <a:avLst/>
            </a:prstGeom>
            <a:solidFill>
              <a:schemeClr val="accent3">
                <a:lumMod val="20000"/>
                <a:lumOff val="80000"/>
              </a:schemeClr>
            </a:solid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39" name="Rectangle 38">
              <a:extLst>
                <a:ext uri="{FF2B5EF4-FFF2-40B4-BE49-F238E27FC236}">
                  <a16:creationId xmlns:a16="http://schemas.microsoft.com/office/drawing/2014/main" id="{FFB2F77C-DBB2-4E1B-8CBB-8E76E585AC92}"/>
                </a:ext>
              </a:extLst>
            </p:cNvPr>
            <p:cNvSpPr/>
            <p:nvPr/>
          </p:nvSpPr>
          <p:spPr>
            <a:xfrm>
              <a:off x="250221" y="4485134"/>
              <a:ext cx="264516" cy="84702"/>
            </a:xfrm>
            <a:prstGeom prst="rect">
              <a:avLst/>
            </a:prstGeom>
            <a:solidFill>
              <a:schemeClr val="tx2">
                <a:lumMod val="40000"/>
                <a:lumOff val="6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5" name="TextBox 4">
              <a:extLst>
                <a:ext uri="{FF2B5EF4-FFF2-40B4-BE49-F238E27FC236}">
                  <a16:creationId xmlns:a16="http://schemas.microsoft.com/office/drawing/2014/main" id="{51B8C1C9-68D5-4122-BBBF-2CF9BB5E367C}"/>
                </a:ext>
              </a:extLst>
            </p:cNvPr>
            <p:cNvSpPr txBox="1"/>
            <p:nvPr/>
          </p:nvSpPr>
          <p:spPr>
            <a:xfrm>
              <a:off x="39751" y="4317697"/>
              <a:ext cx="1944411" cy="230832"/>
            </a:xfrm>
            <a:prstGeom prst="rect">
              <a:avLst/>
            </a:prstGeom>
            <a:noFill/>
          </p:spPr>
          <p:txBody>
            <a:bodyPr wrap="square" rtlCol="0">
              <a:spAutoFit/>
            </a:bodyPr>
            <a:lstStyle/>
            <a:p>
              <a:r>
                <a:rPr lang="en-GB" sz="900" b="1">
                  <a:solidFill>
                    <a:schemeClr val="tx2"/>
                  </a:solidFill>
                </a:rPr>
                <a:t>Delivery Key</a:t>
              </a:r>
            </a:p>
          </p:txBody>
        </p:sp>
      </p:grpSp>
      <p:sp>
        <p:nvSpPr>
          <p:cNvPr id="40" name="TextBox 39">
            <a:extLst>
              <a:ext uri="{FF2B5EF4-FFF2-40B4-BE49-F238E27FC236}">
                <a16:creationId xmlns:a16="http://schemas.microsoft.com/office/drawing/2014/main" id="{2CF2454D-4CAC-425A-9B7C-46154DF707B6}"/>
              </a:ext>
            </a:extLst>
          </p:cNvPr>
          <p:cNvSpPr txBox="1"/>
          <p:nvPr/>
        </p:nvSpPr>
        <p:spPr>
          <a:xfrm>
            <a:off x="0" y="4977629"/>
            <a:ext cx="1511952" cy="200055"/>
          </a:xfrm>
          <a:prstGeom prst="rect">
            <a:avLst/>
          </a:prstGeom>
          <a:noFill/>
        </p:spPr>
        <p:txBody>
          <a:bodyPr wrap="none" lIns="91440" tIns="45720" rIns="91440" bIns="45720" rtlCol="0" anchor="t">
            <a:spAutoFit/>
          </a:bodyPr>
          <a:lstStyle/>
          <a:p>
            <a:r>
              <a:rPr lang="en-GB" sz="700" dirty="0"/>
              <a:t>Slide produced 25</a:t>
            </a:r>
            <a:r>
              <a:rPr lang="en-GB" sz="700" baseline="30000" dirty="0"/>
              <a:t>h</a:t>
            </a:r>
            <a:r>
              <a:rPr lang="en-GB" sz="700" dirty="0"/>
              <a:t> August 2023</a:t>
            </a:r>
            <a:endParaRPr lang="en-GB" dirty="0"/>
          </a:p>
        </p:txBody>
      </p:sp>
      <p:sp>
        <p:nvSpPr>
          <p:cNvPr id="44" name="Rectangle 43">
            <a:extLst>
              <a:ext uri="{FF2B5EF4-FFF2-40B4-BE49-F238E27FC236}">
                <a16:creationId xmlns:a16="http://schemas.microsoft.com/office/drawing/2014/main" id="{DAFEE9CF-B4A0-4BE0-9DED-B3B680B0ED80}"/>
              </a:ext>
            </a:extLst>
          </p:cNvPr>
          <p:cNvSpPr/>
          <p:nvPr/>
        </p:nvSpPr>
        <p:spPr>
          <a:xfrm>
            <a:off x="201664" y="4846175"/>
            <a:ext cx="264516" cy="112519"/>
          </a:xfrm>
          <a:prstGeom prst="rect">
            <a:avLst/>
          </a:prstGeom>
          <a:solidFill>
            <a:srgbClr val="92D050"/>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45" name="Rectangle 44">
            <a:extLst>
              <a:ext uri="{FF2B5EF4-FFF2-40B4-BE49-F238E27FC236}">
                <a16:creationId xmlns:a16="http://schemas.microsoft.com/office/drawing/2014/main" id="{55E863BC-2BBF-41B0-9ED0-99032399DDFB}"/>
              </a:ext>
            </a:extLst>
          </p:cNvPr>
          <p:cNvSpPr/>
          <p:nvPr/>
        </p:nvSpPr>
        <p:spPr>
          <a:xfrm>
            <a:off x="56220" y="1646111"/>
            <a:ext cx="3384376" cy="393655"/>
          </a:xfrm>
          <a:prstGeom prst="rect">
            <a:avLst/>
          </a:prstGeom>
          <a:solidFill>
            <a:srgbClr val="92D050"/>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March 23 - </a:t>
            </a:r>
            <a:r>
              <a:rPr lang="en-GB" sz="1200" b="1" dirty="0" err="1">
                <a:solidFill>
                  <a:schemeClr val="tx1"/>
                </a:solidFill>
              </a:rPr>
              <a:t>Adhoc</a:t>
            </a:r>
            <a:r>
              <a:rPr lang="en-GB" sz="1200" b="1" dirty="0">
                <a:solidFill>
                  <a:schemeClr val="tx1"/>
                </a:solidFill>
              </a:rPr>
              <a:t> Release (</a:t>
            </a:r>
            <a:r>
              <a:rPr lang="en-GB" sz="1100" b="1" dirty="0">
                <a:solidFill>
                  <a:schemeClr val="tx1"/>
                </a:solidFill>
              </a:rPr>
              <a:t>XRN5575</a:t>
            </a:r>
            <a:r>
              <a:rPr lang="en-GB" sz="1200" b="1" dirty="0">
                <a:solidFill>
                  <a:schemeClr val="tx1"/>
                </a:solidFill>
              </a:rPr>
              <a:t>)</a:t>
            </a:r>
          </a:p>
          <a:p>
            <a:pPr algn="ctr"/>
            <a:r>
              <a:rPr lang="en-GB" sz="1050" b="1" dirty="0">
                <a:solidFill>
                  <a:schemeClr val="tx1"/>
                </a:solidFill>
              </a:rPr>
              <a:t>XRN5379, XRN5143</a:t>
            </a:r>
            <a:endParaRPr lang="en-GB" sz="1050" b="1" dirty="0">
              <a:solidFill>
                <a:schemeClr val="tx1"/>
              </a:solidFill>
              <a:highlight>
                <a:srgbClr val="FFFF00"/>
              </a:highlight>
            </a:endParaRPr>
          </a:p>
        </p:txBody>
      </p:sp>
      <p:sp>
        <p:nvSpPr>
          <p:cNvPr id="46" name="Rectangle 45">
            <a:extLst>
              <a:ext uri="{FF2B5EF4-FFF2-40B4-BE49-F238E27FC236}">
                <a16:creationId xmlns:a16="http://schemas.microsoft.com/office/drawing/2014/main" id="{6CDD913D-265C-4298-8B0E-6ED3C6EBFD88}"/>
              </a:ext>
            </a:extLst>
          </p:cNvPr>
          <p:cNvSpPr/>
          <p:nvPr/>
        </p:nvSpPr>
        <p:spPr>
          <a:xfrm>
            <a:off x="415943" y="2594603"/>
            <a:ext cx="675257" cy="301321"/>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XRN5595</a:t>
            </a:r>
          </a:p>
        </p:txBody>
      </p:sp>
      <p:sp>
        <p:nvSpPr>
          <p:cNvPr id="47" name="Rectangle 46">
            <a:extLst>
              <a:ext uri="{FF2B5EF4-FFF2-40B4-BE49-F238E27FC236}">
                <a16:creationId xmlns:a16="http://schemas.microsoft.com/office/drawing/2014/main" id="{E1BBEC5A-4649-40CA-A725-F29D83715EA8}"/>
              </a:ext>
            </a:extLst>
          </p:cNvPr>
          <p:cNvSpPr/>
          <p:nvPr/>
        </p:nvSpPr>
        <p:spPr>
          <a:xfrm>
            <a:off x="415942" y="3039988"/>
            <a:ext cx="675257" cy="393118"/>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XRN5555</a:t>
            </a:r>
          </a:p>
        </p:txBody>
      </p:sp>
      <p:sp>
        <p:nvSpPr>
          <p:cNvPr id="48" name="Rectangle 47">
            <a:extLst>
              <a:ext uri="{FF2B5EF4-FFF2-40B4-BE49-F238E27FC236}">
                <a16:creationId xmlns:a16="http://schemas.microsoft.com/office/drawing/2014/main" id="{C711C03E-9388-42AA-A2C7-E1C2617A3C80}"/>
              </a:ext>
            </a:extLst>
          </p:cNvPr>
          <p:cNvSpPr/>
          <p:nvPr/>
        </p:nvSpPr>
        <p:spPr>
          <a:xfrm>
            <a:off x="4948263" y="3527861"/>
            <a:ext cx="4113124" cy="488355"/>
          </a:xfrm>
          <a:prstGeom prst="rect">
            <a:avLst/>
          </a:prstGeom>
          <a:solidFill>
            <a:schemeClr val="tx2">
              <a:lumMod val="40000"/>
              <a:lumOff val="6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February 24 – Major Release</a:t>
            </a:r>
          </a:p>
          <a:p>
            <a:pPr algn="ctr"/>
            <a:r>
              <a:rPr lang="en-GB" sz="1200" b="1" dirty="0">
                <a:solidFill>
                  <a:schemeClr val="tx1"/>
                </a:solidFill>
              </a:rPr>
              <a:t>XRN5604 | XRN5605 | XRN5607</a:t>
            </a:r>
          </a:p>
        </p:txBody>
      </p:sp>
      <p:sp>
        <p:nvSpPr>
          <p:cNvPr id="29" name="Rectangle 28">
            <a:extLst>
              <a:ext uri="{FF2B5EF4-FFF2-40B4-BE49-F238E27FC236}">
                <a16:creationId xmlns:a16="http://schemas.microsoft.com/office/drawing/2014/main" id="{18FF10C9-BAE2-4D87-83C4-FB1563FB516A}"/>
              </a:ext>
            </a:extLst>
          </p:cNvPr>
          <p:cNvSpPr/>
          <p:nvPr/>
        </p:nvSpPr>
        <p:spPr>
          <a:xfrm>
            <a:off x="1209903" y="2600531"/>
            <a:ext cx="734508" cy="295393"/>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XRN5535A</a:t>
            </a:r>
          </a:p>
        </p:txBody>
      </p:sp>
      <p:sp>
        <p:nvSpPr>
          <p:cNvPr id="30" name="Rectangle 29">
            <a:extLst>
              <a:ext uri="{FF2B5EF4-FFF2-40B4-BE49-F238E27FC236}">
                <a16:creationId xmlns:a16="http://schemas.microsoft.com/office/drawing/2014/main" id="{87D3A54A-7D6E-4D84-B2A9-F3135DDDA82B}"/>
              </a:ext>
            </a:extLst>
          </p:cNvPr>
          <p:cNvSpPr/>
          <p:nvPr/>
        </p:nvSpPr>
        <p:spPr>
          <a:xfrm>
            <a:off x="6286756" y="3038788"/>
            <a:ext cx="844262" cy="39311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XRN5567</a:t>
            </a:r>
          </a:p>
        </p:txBody>
      </p:sp>
      <p:sp>
        <p:nvSpPr>
          <p:cNvPr id="37" name="Rectangle 36">
            <a:extLst>
              <a:ext uri="{FF2B5EF4-FFF2-40B4-BE49-F238E27FC236}">
                <a16:creationId xmlns:a16="http://schemas.microsoft.com/office/drawing/2014/main" id="{4DB3ADE4-ED1A-42DE-BC49-E7DEE64E821A}"/>
              </a:ext>
            </a:extLst>
          </p:cNvPr>
          <p:cNvSpPr/>
          <p:nvPr/>
        </p:nvSpPr>
        <p:spPr>
          <a:xfrm>
            <a:off x="6181479" y="1079301"/>
            <a:ext cx="1054817" cy="431592"/>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Minor Release 12 XRN5454</a:t>
            </a:r>
          </a:p>
        </p:txBody>
      </p:sp>
      <p:sp>
        <p:nvSpPr>
          <p:cNvPr id="15" name="Rectangle 14">
            <a:extLst>
              <a:ext uri="{FF2B5EF4-FFF2-40B4-BE49-F238E27FC236}">
                <a16:creationId xmlns:a16="http://schemas.microsoft.com/office/drawing/2014/main" id="{E7536D95-D9AD-9E76-97E9-A4D94C1A791B}"/>
              </a:ext>
            </a:extLst>
          </p:cNvPr>
          <p:cNvSpPr/>
          <p:nvPr/>
        </p:nvSpPr>
        <p:spPr>
          <a:xfrm>
            <a:off x="4082904" y="3039987"/>
            <a:ext cx="675257" cy="393119"/>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XRN5652</a:t>
            </a:r>
          </a:p>
        </p:txBody>
      </p:sp>
      <p:sp>
        <p:nvSpPr>
          <p:cNvPr id="16" name="Rectangle 15">
            <a:extLst>
              <a:ext uri="{FF2B5EF4-FFF2-40B4-BE49-F238E27FC236}">
                <a16:creationId xmlns:a16="http://schemas.microsoft.com/office/drawing/2014/main" id="{58284341-9EA3-436E-2A69-8E8A7A4B37BA}"/>
              </a:ext>
            </a:extLst>
          </p:cNvPr>
          <p:cNvSpPr/>
          <p:nvPr/>
        </p:nvSpPr>
        <p:spPr>
          <a:xfrm>
            <a:off x="3932980" y="1084506"/>
            <a:ext cx="1539933" cy="663031"/>
          </a:xfrm>
          <a:prstGeom prst="rect">
            <a:avLst/>
          </a:prstGeom>
          <a:solidFill>
            <a:schemeClr val="tx2">
              <a:lumMod val="40000"/>
              <a:lumOff val="6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Minor Release 11</a:t>
            </a:r>
          </a:p>
          <a:p>
            <a:pPr algn="ctr"/>
            <a:r>
              <a:rPr lang="en-GB" sz="1000" b="1" dirty="0">
                <a:solidFill>
                  <a:schemeClr val="tx1"/>
                </a:solidFill>
              </a:rPr>
              <a:t>XRN5651</a:t>
            </a:r>
          </a:p>
          <a:p>
            <a:pPr algn="ctr"/>
            <a:r>
              <a:rPr lang="en-GB" sz="1000" b="1" dirty="0">
                <a:solidFill>
                  <a:schemeClr val="tx1"/>
                </a:solidFill>
              </a:rPr>
              <a:t>XRN5547</a:t>
            </a:r>
          </a:p>
          <a:p>
            <a:pPr algn="ctr"/>
            <a:r>
              <a:rPr lang="en-GB" sz="1000" b="1" dirty="0">
                <a:solidFill>
                  <a:schemeClr val="tx1"/>
                </a:solidFill>
              </a:rPr>
              <a:t>XRN5316 </a:t>
            </a:r>
          </a:p>
        </p:txBody>
      </p:sp>
      <p:sp>
        <p:nvSpPr>
          <p:cNvPr id="9" name="Rectangle 8">
            <a:extLst>
              <a:ext uri="{FF2B5EF4-FFF2-40B4-BE49-F238E27FC236}">
                <a16:creationId xmlns:a16="http://schemas.microsoft.com/office/drawing/2014/main" id="{F1130617-3DF4-E45E-6ECF-3AAB1043EC7B}"/>
              </a:ext>
            </a:extLst>
          </p:cNvPr>
          <p:cNvSpPr/>
          <p:nvPr/>
        </p:nvSpPr>
        <p:spPr>
          <a:xfrm>
            <a:off x="7327735" y="3038788"/>
            <a:ext cx="844262" cy="393117"/>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XRN5658</a:t>
            </a:r>
          </a:p>
        </p:txBody>
      </p:sp>
    </p:spTree>
    <p:extLst>
      <p:ext uri="{BB962C8B-B14F-4D97-AF65-F5344CB8AC3E}">
        <p14:creationId xmlns:p14="http://schemas.microsoft.com/office/powerpoint/2010/main" val="2487947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8C46C2EE-3DF3-DBC1-A6D5-D53AF4791702}"/>
              </a:ext>
            </a:extLst>
          </p:cNvPr>
          <p:cNvGraphicFramePr>
            <a:graphicFrameLocks noGrp="1"/>
          </p:cNvGraphicFramePr>
          <p:nvPr/>
        </p:nvGraphicFramePr>
        <p:xfrm>
          <a:off x="17748" y="0"/>
          <a:ext cx="9108504" cy="5192242"/>
        </p:xfrm>
        <a:graphic>
          <a:graphicData uri="http://schemas.openxmlformats.org/drawingml/2006/table">
            <a:tbl>
              <a:tblPr firstRow="1" bandRow="1">
                <a:tableStyleId>{5C22544A-7EE6-4342-B048-85BDC9FD1C3A}</a:tableStyleId>
              </a:tblPr>
              <a:tblGrid>
                <a:gridCol w="477868">
                  <a:extLst>
                    <a:ext uri="{9D8B030D-6E8A-4147-A177-3AD203B41FA5}">
                      <a16:colId xmlns:a16="http://schemas.microsoft.com/office/drawing/2014/main" val="186566423"/>
                    </a:ext>
                  </a:extLst>
                </a:gridCol>
                <a:gridCol w="2708232">
                  <a:extLst>
                    <a:ext uri="{9D8B030D-6E8A-4147-A177-3AD203B41FA5}">
                      <a16:colId xmlns:a16="http://schemas.microsoft.com/office/drawing/2014/main" val="1927111934"/>
                    </a:ext>
                  </a:extLst>
                </a:gridCol>
                <a:gridCol w="720080">
                  <a:extLst>
                    <a:ext uri="{9D8B030D-6E8A-4147-A177-3AD203B41FA5}">
                      <a16:colId xmlns:a16="http://schemas.microsoft.com/office/drawing/2014/main" val="1986943791"/>
                    </a:ext>
                  </a:extLst>
                </a:gridCol>
                <a:gridCol w="652583">
                  <a:extLst>
                    <a:ext uri="{9D8B030D-6E8A-4147-A177-3AD203B41FA5}">
                      <a16:colId xmlns:a16="http://schemas.microsoft.com/office/drawing/2014/main" val="2201688494"/>
                    </a:ext>
                  </a:extLst>
                </a:gridCol>
                <a:gridCol w="733317">
                  <a:extLst>
                    <a:ext uri="{9D8B030D-6E8A-4147-A177-3AD203B41FA5}">
                      <a16:colId xmlns:a16="http://schemas.microsoft.com/office/drawing/2014/main" val="2703510560"/>
                    </a:ext>
                  </a:extLst>
                </a:gridCol>
                <a:gridCol w="774688">
                  <a:extLst>
                    <a:ext uri="{9D8B030D-6E8A-4147-A177-3AD203B41FA5}">
                      <a16:colId xmlns:a16="http://schemas.microsoft.com/office/drawing/2014/main" val="1331005079"/>
                    </a:ext>
                  </a:extLst>
                </a:gridCol>
                <a:gridCol w="1158756">
                  <a:extLst>
                    <a:ext uri="{9D8B030D-6E8A-4147-A177-3AD203B41FA5}">
                      <a16:colId xmlns:a16="http://schemas.microsoft.com/office/drawing/2014/main" val="2490762818"/>
                    </a:ext>
                  </a:extLst>
                </a:gridCol>
                <a:gridCol w="941490">
                  <a:extLst>
                    <a:ext uri="{9D8B030D-6E8A-4147-A177-3AD203B41FA5}">
                      <a16:colId xmlns:a16="http://schemas.microsoft.com/office/drawing/2014/main" val="3781804961"/>
                    </a:ext>
                  </a:extLst>
                </a:gridCol>
                <a:gridCol w="941490">
                  <a:extLst>
                    <a:ext uri="{9D8B030D-6E8A-4147-A177-3AD203B41FA5}">
                      <a16:colId xmlns:a16="http://schemas.microsoft.com/office/drawing/2014/main" val="1069945648"/>
                    </a:ext>
                  </a:extLst>
                </a:gridCol>
              </a:tblGrid>
              <a:tr h="328690">
                <a:tc gridSpan="9">
                  <a:txBody>
                    <a:bodyPr/>
                    <a:lstStyle/>
                    <a:p>
                      <a:r>
                        <a:rPr lang="en-GB" sz="1200" dirty="0">
                          <a:solidFill>
                            <a:schemeClr val="bg1"/>
                          </a:solidFill>
                          <a:cs typeface="Arial"/>
                        </a:rPr>
                        <a:t>Delivery Plan - January 2023 – August 2023 – CDSP Implemented Changes</a:t>
                      </a:r>
                      <a:endParaRPr lang="en-GB" sz="1200" dirty="0">
                        <a:solidFill>
                          <a:schemeClr val="bg1"/>
                        </a:solidFill>
                        <a:latin typeface="+mj-lt"/>
                      </a:endParaRPr>
                    </a:p>
                  </a:txBody>
                  <a:tcPr anchor="ctr">
                    <a:solidFill>
                      <a:schemeClr val="tx2"/>
                    </a:solidFill>
                  </a:tcPr>
                </a:tc>
                <a:tc hMerge="1">
                  <a:txBody>
                    <a:bodyPr/>
                    <a:lstStyle/>
                    <a:p>
                      <a:endParaRPr lang="en-GB" sz="900" dirty="0">
                        <a:solidFill>
                          <a:schemeClr val="bg1"/>
                        </a:solidFill>
                        <a:latin typeface="+mj-lt"/>
                      </a:endParaRPr>
                    </a:p>
                  </a:txBody>
                  <a:tcPr anchor="ctr">
                    <a:solidFill>
                      <a:schemeClr val="tx2"/>
                    </a:solidFill>
                  </a:tcPr>
                </a:tc>
                <a:tc hMerge="1">
                  <a:txBody>
                    <a:bodyPr/>
                    <a:lstStyle/>
                    <a:p>
                      <a:endParaRPr lang="en-GB" sz="900" dirty="0">
                        <a:solidFill>
                          <a:schemeClr val="bg1"/>
                        </a:solidFill>
                        <a:latin typeface="+mj-lt"/>
                      </a:endParaRPr>
                    </a:p>
                  </a:txBody>
                  <a:tcPr anchor="ctr">
                    <a:solidFill>
                      <a:schemeClr val="tx2"/>
                    </a:solidFill>
                  </a:tcPr>
                </a:tc>
                <a:tc hMerge="1">
                  <a:txBody>
                    <a:bodyPr/>
                    <a:lstStyle/>
                    <a:p>
                      <a:endParaRPr lang="en-GB" sz="900">
                        <a:solidFill>
                          <a:schemeClr val="bg1"/>
                        </a:solidFill>
                        <a:latin typeface="+mj-lt"/>
                      </a:endParaRPr>
                    </a:p>
                  </a:txBody>
                  <a:tcPr anchor="ctr">
                    <a:solidFill>
                      <a:schemeClr val="tx2"/>
                    </a:solidFill>
                  </a:tcPr>
                </a:tc>
                <a:tc hMerge="1">
                  <a:txBody>
                    <a:bodyPr/>
                    <a:lstStyle/>
                    <a:p>
                      <a:endParaRPr lang="en-GB" sz="900">
                        <a:solidFill>
                          <a:schemeClr val="bg1"/>
                        </a:solidFill>
                        <a:latin typeface="+mj-lt"/>
                      </a:endParaRPr>
                    </a:p>
                  </a:txBody>
                  <a:tcPr anchor="ctr">
                    <a:solidFill>
                      <a:schemeClr val="tx2"/>
                    </a:solidFill>
                  </a:tcPr>
                </a:tc>
                <a:tc hMerge="1">
                  <a:txBody>
                    <a:bodyPr/>
                    <a:lstStyle/>
                    <a:p>
                      <a:endParaRPr lang="en-GB" sz="900" dirty="0">
                        <a:solidFill>
                          <a:schemeClr val="bg1"/>
                        </a:solidFill>
                        <a:latin typeface="+mj-lt"/>
                      </a:endParaRPr>
                    </a:p>
                  </a:txBody>
                  <a:tcPr anchor="ctr">
                    <a:solidFill>
                      <a:schemeClr val="tx2"/>
                    </a:solidFill>
                  </a:tcPr>
                </a:tc>
                <a:tc hMerge="1">
                  <a:txBody>
                    <a:bodyPr/>
                    <a:lstStyle/>
                    <a:p>
                      <a:endParaRPr lang="en-GB" sz="900">
                        <a:solidFill>
                          <a:schemeClr val="bg1"/>
                        </a:solidFill>
                        <a:latin typeface="+mj-lt"/>
                      </a:endParaRPr>
                    </a:p>
                  </a:txBody>
                  <a:tcPr anchor="ctr">
                    <a:solidFill>
                      <a:schemeClr val="tx2"/>
                    </a:solidFill>
                  </a:tcPr>
                </a:tc>
                <a:tc hMerge="1">
                  <a:txBody>
                    <a:bodyPr/>
                    <a:lstStyle/>
                    <a:p>
                      <a:endParaRPr lang="en-GB" sz="900">
                        <a:solidFill>
                          <a:schemeClr val="bg1"/>
                        </a:solidFill>
                        <a:latin typeface="+mj-lt"/>
                      </a:endParaRPr>
                    </a:p>
                  </a:txBody>
                  <a:tcPr anchor="ctr">
                    <a:solidFill>
                      <a:schemeClr val="tx2"/>
                    </a:solidFill>
                  </a:tcPr>
                </a:tc>
                <a:tc hMerge="1">
                  <a:txBody>
                    <a:bodyPr/>
                    <a:lstStyle/>
                    <a:p>
                      <a:endParaRPr lang="en-GB" sz="900" dirty="0">
                        <a:solidFill>
                          <a:schemeClr val="bg1"/>
                        </a:solidFill>
                        <a:latin typeface="+mj-lt"/>
                      </a:endParaRPr>
                    </a:p>
                  </a:txBody>
                  <a:tcPr anchor="ctr">
                    <a:solidFill>
                      <a:schemeClr val="tx2"/>
                    </a:solidFill>
                  </a:tcPr>
                </a:tc>
                <a:extLst>
                  <a:ext uri="{0D108BD9-81ED-4DB2-BD59-A6C34878D82A}">
                    <a16:rowId xmlns:a16="http://schemas.microsoft.com/office/drawing/2014/main" val="2470472321"/>
                  </a:ext>
                </a:extLst>
              </a:tr>
              <a:tr h="496894">
                <a:tc>
                  <a:txBody>
                    <a:bodyPr/>
                    <a:lstStyle/>
                    <a:p>
                      <a:r>
                        <a:rPr lang="en-GB" sz="900">
                          <a:solidFill>
                            <a:schemeClr val="bg1"/>
                          </a:solidFill>
                          <a:latin typeface="+mj-lt"/>
                        </a:rPr>
                        <a:t>XRN</a:t>
                      </a:r>
                    </a:p>
                  </a:txBody>
                  <a:tcPr anchor="ctr">
                    <a:solidFill>
                      <a:schemeClr val="tx2"/>
                    </a:solidFill>
                  </a:tcPr>
                </a:tc>
                <a:tc>
                  <a:txBody>
                    <a:bodyPr/>
                    <a:lstStyle/>
                    <a:p>
                      <a:r>
                        <a:rPr lang="en-GB" sz="900" dirty="0">
                          <a:solidFill>
                            <a:schemeClr val="bg1"/>
                          </a:solidFill>
                          <a:latin typeface="+mj-lt"/>
                        </a:rPr>
                        <a:t>Change Title</a:t>
                      </a:r>
                    </a:p>
                  </a:txBody>
                  <a:tcPr anchor="ctr">
                    <a:solidFill>
                      <a:schemeClr val="tx2"/>
                    </a:solidFill>
                  </a:tcPr>
                </a:tc>
                <a:tc>
                  <a:txBody>
                    <a:bodyPr/>
                    <a:lstStyle/>
                    <a:p>
                      <a:r>
                        <a:rPr lang="en-GB" sz="900" dirty="0">
                          <a:solidFill>
                            <a:schemeClr val="bg1"/>
                          </a:solidFill>
                          <a:latin typeface="+mj-lt"/>
                        </a:rPr>
                        <a:t>Proposer</a:t>
                      </a:r>
                    </a:p>
                  </a:txBody>
                  <a:tcPr anchor="ctr">
                    <a:solidFill>
                      <a:schemeClr val="tx2"/>
                    </a:solidFill>
                  </a:tcPr>
                </a:tc>
                <a:tc>
                  <a:txBody>
                    <a:bodyPr/>
                    <a:lstStyle/>
                    <a:p>
                      <a:r>
                        <a:rPr lang="en-GB" sz="900">
                          <a:solidFill>
                            <a:schemeClr val="bg1"/>
                          </a:solidFill>
                          <a:latin typeface="+mj-lt"/>
                        </a:rPr>
                        <a:t>Benefit / Impact</a:t>
                      </a:r>
                    </a:p>
                  </a:txBody>
                  <a:tcPr anchor="ctr">
                    <a:solidFill>
                      <a:schemeClr val="tx2"/>
                    </a:solidFill>
                  </a:tcPr>
                </a:tc>
                <a:tc>
                  <a:txBody>
                    <a:bodyPr/>
                    <a:lstStyle/>
                    <a:p>
                      <a:r>
                        <a:rPr lang="en-GB" sz="900">
                          <a:solidFill>
                            <a:schemeClr val="bg1"/>
                          </a:solidFill>
                          <a:latin typeface="+mj-lt"/>
                        </a:rPr>
                        <a:t>Funding </a:t>
                      </a:r>
                    </a:p>
                  </a:txBody>
                  <a:tcPr anchor="ctr">
                    <a:solidFill>
                      <a:schemeClr val="tx2"/>
                    </a:solidFill>
                  </a:tcPr>
                </a:tc>
                <a:tc>
                  <a:txBody>
                    <a:bodyPr/>
                    <a:lstStyle/>
                    <a:p>
                      <a:r>
                        <a:rPr lang="en-GB" sz="900" dirty="0">
                          <a:solidFill>
                            <a:schemeClr val="bg1"/>
                          </a:solidFill>
                          <a:latin typeface="+mj-lt"/>
                        </a:rPr>
                        <a:t>HLSO</a:t>
                      </a:r>
                    </a:p>
                    <a:p>
                      <a:r>
                        <a:rPr lang="en-GB" sz="900" dirty="0">
                          <a:solidFill>
                            <a:schemeClr val="bg1"/>
                          </a:solidFill>
                          <a:latin typeface="+mj-lt"/>
                        </a:rPr>
                        <a:t>Max Cost </a:t>
                      </a:r>
                    </a:p>
                  </a:txBody>
                  <a:tcPr anchor="ctr">
                    <a:solidFill>
                      <a:schemeClr val="tx2"/>
                    </a:solidFill>
                  </a:tcPr>
                </a:tc>
                <a:tc>
                  <a:txBody>
                    <a:bodyPr/>
                    <a:lstStyle/>
                    <a:p>
                      <a:r>
                        <a:rPr lang="en-GB" sz="900">
                          <a:solidFill>
                            <a:schemeClr val="bg1"/>
                          </a:solidFill>
                          <a:latin typeface="+mj-lt"/>
                        </a:rPr>
                        <a:t>Target Implementation   Date</a:t>
                      </a:r>
                    </a:p>
                  </a:txBody>
                  <a:tcPr anchor="ctr">
                    <a:solidFill>
                      <a:schemeClr val="tx2"/>
                    </a:solidFill>
                  </a:tcPr>
                </a:tc>
                <a:tc>
                  <a:txBody>
                    <a:bodyPr/>
                    <a:lstStyle/>
                    <a:p>
                      <a:r>
                        <a:rPr lang="en-GB" sz="900">
                          <a:solidFill>
                            <a:schemeClr val="bg1"/>
                          </a:solidFill>
                          <a:latin typeface="+mj-lt"/>
                        </a:rPr>
                        <a:t>Release Type</a:t>
                      </a:r>
                    </a:p>
                  </a:txBody>
                  <a:tcPr anchor="ctr">
                    <a:solidFill>
                      <a:schemeClr val="tx2"/>
                    </a:solidFill>
                  </a:tcPr>
                </a:tc>
                <a:tc>
                  <a:txBody>
                    <a:bodyPr/>
                    <a:lstStyle/>
                    <a:p>
                      <a:r>
                        <a:rPr lang="en-GB" sz="900" dirty="0">
                          <a:solidFill>
                            <a:schemeClr val="bg1"/>
                          </a:solidFill>
                          <a:latin typeface="+mj-lt"/>
                        </a:rPr>
                        <a:t>Delivered / </a:t>
                      </a:r>
                    </a:p>
                    <a:p>
                      <a:r>
                        <a:rPr lang="en-GB" sz="900" dirty="0">
                          <a:solidFill>
                            <a:schemeClr val="bg1"/>
                          </a:solidFill>
                          <a:latin typeface="+mj-lt"/>
                        </a:rPr>
                        <a:t>Firm / Indicative</a:t>
                      </a:r>
                    </a:p>
                  </a:txBody>
                  <a:tcPr anchor="ctr">
                    <a:solidFill>
                      <a:schemeClr val="tx2"/>
                    </a:solidFill>
                  </a:tcPr>
                </a:tc>
                <a:extLst>
                  <a:ext uri="{0D108BD9-81ED-4DB2-BD59-A6C34878D82A}">
                    <a16:rowId xmlns:a16="http://schemas.microsoft.com/office/drawing/2014/main" val="270239555"/>
                  </a:ext>
                </a:extLst>
              </a:tr>
              <a:tr h="210804">
                <a:tc>
                  <a:txBody>
                    <a:bodyPr/>
                    <a:lstStyle/>
                    <a:p>
                      <a:pPr algn="ctr"/>
                      <a:r>
                        <a:rPr lang="en-GB" sz="800" b="1" dirty="0">
                          <a:solidFill>
                            <a:schemeClr val="tx1"/>
                          </a:solidFill>
                          <a:latin typeface="+mj-lt"/>
                          <a:hlinkClick r:id="rId3">
                            <a:extLst>
                              <a:ext uri="{A12FA001-AC4F-418D-AE19-62706E023703}">
                                <ahyp:hlinkClr xmlns:ahyp="http://schemas.microsoft.com/office/drawing/2018/hyperlinkcolor" val="tx"/>
                              </a:ext>
                            </a:extLst>
                          </a:hlinkClick>
                        </a:rPr>
                        <a:t>5555</a:t>
                      </a:r>
                      <a:endParaRPr lang="en-GB" sz="800" b="1" dirty="0">
                        <a:solidFill>
                          <a:schemeClr val="tx1"/>
                        </a:solidFill>
                        <a:latin typeface="+mj-lt"/>
                      </a:endParaRPr>
                    </a:p>
                  </a:txBody>
                  <a:tcPr anchor="ctr">
                    <a:solidFill>
                      <a:schemeClr val="accent1"/>
                    </a:solidFill>
                  </a:tcPr>
                </a:tc>
                <a:tc>
                  <a:txBody>
                    <a:bodyPr/>
                    <a:lstStyle/>
                    <a:p>
                      <a:r>
                        <a:rPr lang="en-US" sz="700" b="1" dirty="0">
                          <a:solidFill>
                            <a:schemeClr val="tx1"/>
                          </a:solidFill>
                          <a:latin typeface="+mj-lt"/>
                        </a:rPr>
                        <a:t>Amend existing Large Load Site Reporting</a:t>
                      </a:r>
                      <a:endParaRPr lang="en-GB" sz="700" b="1" dirty="0">
                        <a:solidFill>
                          <a:schemeClr val="tx1"/>
                        </a:solidFill>
                        <a:latin typeface="+mj-lt"/>
                      </a:endParaRPr>
                    </a:p>
                  </a:txBody>
                  <a:tcPr anchor="ctr">
                    <a:solidFill>
                      <a:srgbClr val="E6F1F8"/>
                    </a:solidFill>
                  </a:tcPr>
                </a:tc>
                <a:tc>
                  <a:txBody>
                    <a:bodyPr/>
                    <a:lstStyle/>
                    <a:p>
                      <a:r>
                        <a:rPr lang="en-GB" sz="700" b="1">
                          <a:solidFill>
                            <a:schemeClr val="tx1"/>
                          </a:solidFill>
                          <a:latin typeface="+mj-lt"/>
                        </a:rPr>
                        <a:t>SGN</a:t>
                      </a:r>
                    </a:p>
                  </a:txBody>
                  <a:tcPr anchor="ctr">
                    <a:solidFill>
                      <a:srgbClr val="E6F1F8"/>
                    </a:solidFill>
                  </a:tcPr>
                </a:tc>
                <a:tc>
                  <a:txBody>
                    <a:bodyPr/>
                    <a:lstStyle/>
                    <a:p>
                      <a:r>
                        <a:rPr lang="en-GB" sz="700" b="1">
                          <a:solidFill>
                            <a:schemeClr val="tx1"/>
                          </a:solidFill>
                          <a:latin typeface="+mj-lt"/>
                        </a:rPr>
                        <a:t>DN</a:t>
                      </a:r>
                    </a:p>
                  </a:txBody>
                  <a:tcPr anchor="ctr">
                    <a:solidFill>
                      <a:srgbClr val="E6F1F8"/>
                    </a:solidFill>
                  </a:tcPr>
                </a:tc>
                <a:tc>
                  <a:txBody>
                    <a:bodyPr/>
                    <a:lstStyle/>
                    <a:p>
                      <a:r>
                        <a:rPr lang="en-GB" sz="700" b="1">
                          <a:solidFill>
                            <a:schemeClr val="tx1"/>
                          </a:solidFill>
                          <a:latin typeface="+mj-lt"/>
                        </a:rPr>
                        <a:t>DN</a:t>
                      </a:r>
                    </a:p>
                  </a:txBody>
                  <a:tcPr anchor="ctr">
                    <a:solidFill>
                      <a:srgbClr val="E6F1F8"/>
                    </a:solidFill>
                  </a:tcPr>
                </a:tc>
                <a:tc>
                  <a:txBody>
                    <a:bodyPr/>
                    <a:lstStyle/>
                    <a:p>
                      <a:pPr algn="l"/>
                      <a:r>
                        <a:rPr lang="en-GB" sz="700" b="1">
                          <a:solidFill>
                            <a:schemeClr val="tx1"/>
                          </a:solidFill>
                          <a:latin typeface="+mj-lt"/>
                        </a:rPr>
                        <a:t>N/A</a:t>
                      </a:r>
                    </a:p>
                  </a:txBody>
                  <a:tcPr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mj-lt"/>
                          <a:ea typeface="+mn-ea"/>
                          <a:cs typeface="+mn-cs"/>
                        </a:rPr>
                        <a:t>31</a:t>
                      </a:r>
                      <a:r>
                        <a:rPr kumimoji="0" lang="en-GB" sz="700" b="1" i="0" u="none" strike="noStrike" kern="1200" cap="none" spc="0" normalizeH="0" baseline="30000" noProof="0">
                          <a:ln>
                            <a:noFill/>
                          </a:ln>
                          <a:solidFill>
                            <a:schemeClr val="tx1"/>
                          </a:solidFill>
                          <a:effectLst/>
                          <a:uLnTx/>
                          <a:uFillTx/>
                          <a:latin typeface="+mj-lt"/>
                          <a:ea typeface="+mn-ea"/>
                          <a:cs typeface="+mn-cs"/>
                        </a:rPr>
                        <a:t>st </a:t>
                      </a:r>
                      <a:r>
                        <a:rPr kumimoji="0" lang="en-GB" sz="700" b="1" i="0" u="none" strike="noStrike" kern="1200" cap="none" spc="0" normalizeH="0" baseline="0" noProof="0">
                          <a:ln>
                            <a:noFill/>
                          </a:ln>
                          <a:solidFill>
                            <a:schemeClr val="tx1"/>
                          </a:solidFill>
                          <a:effectLst/>
                          <a:uLnTx/>
                          <a:uFillTx/>
                          <a:latin typeface="+mj-lt"/>
                          <a:ea typeface="+mn-ea"/>
                          <a:cs typeface="+mn-cs"/>
                        </a:rPr>
                        <a:t>January 2023</a:t>
                      </a:r>
                    </a:p>
                  </a:txBody>
                  <a:tcPr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Adhoc</a:t>
                      </a:r>
                    </a:p>
                  </a:txBody>
                  <a:tcPr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Delivered </a:t>
                      </a:r>
                    </a:p>
                  </a:txBody>
                  <a:tcPr anchor="ctr">
                    <a:solidFill>
                      <a:srgbClr val="E6F1F8"/>
                    </a:solidFill>
                  </a:tcPr>
                </a:tc>
                <a:extLst>
                  <a:ext uri="{0D108BD9-81ED-4DB2-BD59-A6C34878D82A}">
                    <a16:rowId xmlns:a16="http://schemas.microsoft.com/office/drawing/2014/main" val="3814163338"/>
                  </a:ext>
                </a:extLst>
              </a:tr>
              <a:tr h="281941">
                <a:tc>
                  <a:txBody>
                    <a:bodyPr/>
                    <a:lstStyle/>
                    <a:p>
                      <a:pPr algn="ctr">
                        <a:spcAft>
                          <a:spcPts val="0"/>
                        </a:spcAft>
                      </a:pPr>
                      <a:r>
                        <a:rPr lang="en-GB" sz="800" b="1" u="none">
                          <a:solidFill>
                            <a:schemeClr val="tx1"/>
                          </a:solidFill>
                          <a:latin typeface="+mj-lt"/>
                          <a:hlinkClick r:id="rId4">
                            <a:extLst>
                              <a:ext uri="{A12FA001-AC4F-418D-AE19-62706E023703}">
                                <ahyp:hlinkClr xmlns:ahyp="http://schemas.microsoft.com/office/drawing/2018/hyperlinkcolor" val="tx"/>
                              </a:ext>
                            </a:extLst>
                          </a:hlinkClick>
                        </a:rPr>
                        <a:t>4900</a:t>
                      </a:r>
                      <a:endParaRPr lang="en-GB" sz="800" b="1" u="none">
                        <a:solidFill>
                          <a:schemeClr val="tx1"/>
                        </a:solidFill>
                        <a:latin typeface="+mj-lt"/>
                      </a:endParaRPr>
                    </a:p>
                  </a:txBody>
                  <a:tcPr marL="72000" marR="72000" marT="36000" marB="36000" anchor="ctr">
                    <a:solidFill>
                      <a:schemeClr val="accent1"/>
                    </a:solidFill>
                  </a:tcPr>
                </a:tc>
                <a:tc>
                  <a:txBody>
                    <a:bodyPr/>
                    <a:lstStyle/>
                    <a:p>
                      <a:pPr>
                        <a:spcAft>
                          <a:spcPts val="0"/>
                        </a:spcAft>
                      </a:pPr>
                      <a:r>
                        <a:rPr lang="en-GB" sz="700" b="1" kern="1200" dirty="0">
                          <a:solidFill>
                            <a:schemeClr val="tx1"/>
                          </a:solidFill>
                          <a:effectLst/>
                          <a:latin typeface="+mj-lt"/>
                          <a:ea typeface="+mn-ea"/>
                          <a:cs typeface="+mn-cs"/>
                        </a:rPr>
                        <a:t>Biomethane/Propane Reduction</a:t>
                      </a:r>
                      <a:endParaRPr lang="en-GB" sz="700" b="1" dirty="0">
                        <a:solidFill>
                          <a:schemeClr val="tx1"/>
                        </a:solidFill>
                        <a:latin typeface="+mj-lt"/>
                      </a:endParaRP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SGN</a:t>
                      </a: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Shipper</a:t>
                      </a:r>
                    </a:p>
                    <a:p>
                      <a:pPr>
                        <a:spcAft>
                          <a:spcPts val="0"/>
                        </a:spcAft>
                      </a:pPr>
                      <a:r>
                        <a:rPr lang="en-GB" sz="700" b="1">
                          <a:solidFill>
                            <a:schemeClr val="tx1"/>
                          </a:solidFill>
                          <a:latin typeface="+mj-lt"/>
                        </a:rPr>
                        <a:t>DN</a:t>
                      </a: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DN</a:t>
                      </a:r>
                    </a:p>
                    <a:p>
                      <a:pPr>
                        <a:spcAft>
                          <a:spcPts val="0"/>
                        </a:spcAft>
                      </a:pPr>
                      <a:r>
                        <a:rPr lang="en-GB" sz="700" b="1">
                          <a:solidFill>
                            <a:schemeClr val="tx1"/>
                          </a:solidFill>
                          <a:latin typeface="+mj-lt"/>
                        </a:rPr>
                        <a:t>Decarb</a:t>
                      </a:r>
                    </a:p>
                  </a:txBody>
                  <a:tcPr marL="72000" marR="72000" marT="36000" marB="36000" anchor="ctr">
                    <a:solidFill>
                      <a:srgbClr val="E6F1F8"/>
                    </a:solidFill>
                  </a:tcPr>
                </a:tc>
                <a:tc>
                  <a:txBody>
                    <a:bodyPr/>
                    <a:lstStyle/>
                    <a:p>
                      <a:pPr algn="l">
                        <a:spcAft>
                          <a:spcPts val="0"/>
                        </a:spcAft>
                      </a:pPr>
                      <a:r>
                        <a:rPr lang="en-GB" sz="700" b="1">
                          <a:solidFill>
                            <a:schemeClr val="tx1"/>
                          </a:solidFill>
                          <a:latin typeface="+mj-lt"/>
                        </a:rPr>
                        <a:t>N/A</a:t>
                      </a:r>
                    </a:p>
                  </a:txBody>
                  <a:tcPr marL="72000" marR="72000" marT="36000" marB="36000" anchor="ctr">
                    <a:solidFill>
                      <a:srgbClr val="E6F1F8"/>
                    </a:solidFill>
                  </a:tcPr>
                </a:tc>
                <a:tc>
                  <a:txBody>
                    <a:bodyPr/>
                    <a:lstStyle/>
                    <a:p>
                      <a:r>
                        <a:rPr lang="en-GB" sz="700" b="1">
                          <a:solidFill>
                            <a:schemeClr val="tx1"/>
                          </a:solidFill>
                          <a:latin typeface="+mj-lt"/>
                        </a:rPr>
                        <a:t>25</a:t>
                      </a:r>
                      <a:r>
                        <a:rPr lang="en-GB" sz="700" b="1" baseline="30000">
                          <a:solidFill>
                            <a:schemeClr val="tx1"/>
                          </a:solidFill>
                          <a:latin typeface="+mj-lt"/>
                        </a:rPr>
                        <a:t>th</a:t>
                      </a:r>
                      <a:r>
                        <a:rPr lang="en-GB" sz="700" b="1">
                          <a:solidFill>
                            <a:schemeClr val="tx1"/>
                          </a:solidFill>
                          <a:latin typeface="+mj-lt"/>
                        </a:rPr>
                        <a:t> February 23</a:t>
                      </a:r>
                    </a:p>
                  </a:txBody>
                  <a:tcPr anchor="ctr">
                    <a:solidFill>
                      <a:srgbClr val="E6F1F8"/>
                    </a:solidFill>
                  </a:tcPr>
                </a:tc>
                <a:tc>
                  <a:txBody>
                    <a:bodyPr/>
                    <a:lstStyle/>
                    <a:p>
                      <a:r>
                        <a:rPr lang="en-GB" sz="700" b="1">
                          <a:solidFill>
                            <a:schemeClr val="tx1"/>
                          </a:solidFill>
                          <a:latin typeface="+mj-lt"/>
                        </a:rPr>
                        <a:t>Major</a:t>
                      </a:r>
                    </a:p>
                  </a:txBody>
                  <a:tcPr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mj-lt"/>
                          <a:ea typeface="+mn-ea"/>
                          <a:cs typeface="+mn-cs"/>
                        </a:rPr>
                        <a:t>Delivered </a:t>
                      </a:r>
                      <a:endParaRPr kumimoji="0" lang="en-GB" sz="700" b="1" i="0" u="none" strike="noStrike" kern="1200" cap="none" spc="0" normalizeH="0" baseline="0" noProof="0" dirty="0">
                        <a:ln>
                          <a:noFill/>
                        </a:ln>
                        <a:solidFill>
                          <a:schemeClr val="tx1"/>
                        </a:solidFill>
                        <a:effectLst/>
                        <a:uLnTx/>
                        <a:uFillTx/>
                        <a:latin typeface="+mj-lt"/>
                        <a:ea typeface="+mn-ea"/>
                        <a:cs typeface="+mn-cs"/>
                      </a:endParaRPr>
                    </a:p>
                  </a:txBody>
                  <a:tcPr anchor="ctr">
                    <a:solidFill>
                      <a:srgbClr val="E6F1F8"/>
                    </a:solidFill>
                  </a:tcPr>
                </a:tc>
                <a:extLst>
                  <a:ext uri="{0D108BD9-81ED-4DB2-BD59-A6C34878D82A}">
                    <a16:rowId xmlns:a16="http://schemas.microsoft.com/office/drawing/2014/main" val="1364636698"/>
                  </a:ext>
                </a:extLst>
              </a:tr>
              <a:tr h="281941">
                <a:tc>
                  <a:txBody>
                    <a:bodyPr/>
                    <a:lstStyle/>
                    <a:p>
                      <a:pPr algn="ctr">
                        <a:spcAft>
                          <a:spcPts val="0"/>
                        </a:spcAft>
                      </a:pPr>
                      <a:r>
                        <a:rPr lang="en-GB" sz="800" b="1" u="none">
                          <a:solidFill>
                            <a:schemeClr val="tx1"/>
                          </a:solidFill>
                          <a:latin typeface="+mj-lt"/>
                          <a:hlinkClick r:id="rId5">
                            <a:extLst>
                              <a:ext uri="{A12FA001-AC4F-418D-AE19-62706E023703}">
                                <ahyp:hlinkClr xmlns:ahyp="http://schemas.microsoft.com/office/drawing/2018/hyperlinkcolor" val="tx"/>
                              </a:ext>
                            </a:extLst>
                          </a:hlinkClick>
                        </a:rPr>
                        <a:t>4978</a:t>
                      </a:r>
                      <a:endParaRPr lang="en-GB" sz="800" b="1" u="none">
                        <a:solidFill>
                          <a:schemeClr val="tx1"/>
                        </a:solidFill>
                        <a:latin typeface="+mj-lt"/>
                      </a:endParaRPr>
                    </a:p>
                  </a:txBody>
                  <a:tcPr marL="72000" marR="72000" marT="36000" marB="36000" anchor="ctr">
                    <a:solidFill>
                      <a:schemeClr val="accent1"/>
                    </a:solidFill>
                  </a:tcPr>
                </a:tc>
                <a:tc>
                  <a:txBody>
                    <a:bodyPr/>
                    <a:lstStyle/>
                    <a:p>
                      <a:pPr>
                        <a:spcAft>
                          <a:spcPts val="0"/>
                        </a:spcAft>
                      </a:pPr>
                      <a:r>
                        <a:rPr lang="en-GB" sz="700" b="1" kern="1200" dirty="0">
                          <a:solidFill>
                            <a:schemeClr val="tx1"/>
                          </a:solidFill>
                          <a:effectLst/>
                          <a:latin typeface="+mj-lt"/>
                          <a:ea typeface="+mn-ea"/>
                          <a:cs typeface="+mn-cs"/>
                        </a:rPr>
                        <a:t>Notification of Rolling AQ Value (following Transfer of Ownership between M-5 and M) </a:t>
                      </a:r>
                      <a:endParaRPr lang="en-GB" sz="700" b="1" dirty="0">
                        <a:solidFill>
                          <a:schemeClr val="tx1"/>
                        </a:solidFill>
                        <a:latin typeface="+mj-lt"/>
                      </a:endParaRP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British</a:t>
                      </a:r>
                    </a:p>
                    <a:p>
                      <a:pPr>
                        <a:spcAft>
                          <a:spcPts val="0"/>
                        </a:spcAft>
                      </a:pPr>
                      <a:r>
                        <a:rPr lang="en-GB" sz="700" b="1">
                          <a:solidFill>
                            <a:schemeClr val="tx1"/>
                          </a:solidFill>
                          <a:latin typeface="+mj-lt"/>
                        </a:rPr>
                        <a:t>Gas</a:t>
                      </a: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Shipper</a:t>
                      </a: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Shipper</a:t>
                      </a:r>
                    </a:p>
                  </a:txBody>
                  <a:tcPr marL="72000" marR="72000" marT="36000" marB="36000" anchor="ctr">
                    <a:solidFill>
                      <a:srgbClr val="E6F1F8"/>
                    </a:solidFill>
                  </a:tcPr>
                </a:tc>
                <a:tc>
                  <a:txBody>
                    <a:bodyPr/>
                    <a:lstStyle/>
                    <a:p>
                      <a:pPr algn="l">
                        <a:spcAft>
                          <a:spcPts val="0"/>
                        </a:spcAft>
                      </a:pPr>
                      <a:r>
                        <a:rPr lang="en-GB" sz="700" b="1">
                          <a:solidFill>
                            <a:schemeClr val="tx1"/>
                          </a:solidFill>
                          <a:latin typeface="+mj-lt"/>
                        </a:rPr>
                        <a:t>£90.6k</a:t>
                      </a:r>
                    </a:p>
                  </a:txBody>
                  <a:tcPr marL="72000" marR="72000" marT="36000" marB="36000"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mj-lt"/>
                          <a:ea typeface="+mn-ea"/>
                          <a:cs typeface="+mn-cs"/>
                        </a:rPr>
                        <a:t>25</a:t>
                      </a:r>
                      <a:r>
                        <a:rPr kumimoji="0" lang="en-GB" sz="700" b="1" i="0" u="none" strike="noStrike" kern="1200" cap="none" spc="0" normalizeH="0" baseline="30000" noProof="0">
                          <a:ln>
                            <a:noFill/>
                          </a:ln>
                          <a:solidFill>
                            <a:schemeClr val="tx1"/>
                          </a:solidFill>
                          <a:effectLst/>
                          <a:uLnTx/>
                          <a:uFillTx/>
                          <a:latin typeface="+mj-lt"/>
                          <a:ea typeface="+mn-ea"/>
                          <a:cs typeface="+mn-cs"/>
                        </a:rPr>
                        <a:t>th</a:t>
                      </a:r>
                      <a:r>
                        <a:rPr kumimoji="0" lang="en-GB" sz="700" b="1" i="0" u="none" strike="noStrike" kern="1200" cap="none" spc="0" normalizeH="0" baseline="0" noProof="0">
                          <a:ln>
                            <a:noFill/>
                          </a:ln>
                          <a:solidFill>
                            <a:schemeClr val="tx1"/>
                          </a:solidFill>
                          <a:effectLst/>
                          <a:uLnTx/>
                          <a:uFillTx/>
                          <a:latin typeface="+mj-lt"/>
                          <a:ea typeface="+mn-ea"/>
                          <a:cs typeface="+mn-cs"/>
                        </a:rPr>
                        <a:t> February 23</a:t>
                      </a:r>
                    </a:p>
                  </a:txBody>
                  <a:tcPr anchor="ctr">
                    <a:solidFill>
                      <a:srgbClr val="E6F1F8"/>
                    </a:solidFill>
                  </a:tcPr>
                </a:tc>
                <a:tc>
                  <a:txBody>
                    <a:bodyPr/>
                    <a:lstStyle/>
                    <a:p>
                      <a:r>
                        <a:rPr lang="en-GB" sz="700" b="1">
                          <a:solidFill>
                            <a:schemeClr val="tx1"/>
                          </a:solidFill>
                          <a:latin typeface="+mj-lt"/>
                        </a:rPr>
                        <a:t>Major</a:t>
                      </a:r>
                    </a:p>
                  </a:txBody>
                  <a:tcPr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mj-lt"/>
                          <a:ea typeface="+mn-ea"/>
                          <a:cs typeface="+mn-cs"/>
                        </a:rPr>
                        <a:t>Delivered </a:t>
                      </a:r>
                      <a:endParaRPr kumimoji="0" lang="en-GB" sz="700" b="1" i="0" u="none" strike="noStrike" kern="1200" cap="none" spc="0" normalizeH="0" baseline="0" noProof="0" dirty="0">
                        <a:ln>
                          <a:noFill/>
                        </a:ln>
                        <a:solidFill>
                          <a:schemeClr val="tx1"/>
                        </a:solidFill>
                        <a:effectLst/>
                        <a:uLnTx/>
                        <a:uFillTx/>
                        <a:latin typeface="+mj-lt"/>
                        <a:ea typeface="+mn-ea"/>
                        <a:cs typeface="+mn-cs"/>
                      </a:endParaRPr>
                    </a:p>
                  </a:txBody>
                  <a:tcPr anchor="ctr">
                    <a:solidFill>
                      <a:srgbClr val="E6F1F8"/>
                    </a:solidFill>
                  </a:tcPr>
                </a:tc>
                <a:extLst>
                  <a:ext uri="{0D108BD9-81ED-4DB2-BD59-A6C34878D82A}">
                    <a16:rowId xmlns:a16="http://schemas.microsoft.com/office/drawing/2014/main" val="863332575"/>
                  </a:ext>
                </a:extLst>
              </a:tr>
              <a:tr h="281941">
                <a:tc>
                  <a:txBody>
                    <a:bodyPr/>
                    <a:lstStyle/>
                    <a:p>
                      <a:pPr algn="ctr">
                        <a:spcAft>
                          <a:spcPts val="0"/>
                        </a:spcAft>
                      </a:pPr>
                      <a:r>
                        <a:rPr lang="en-GB" sz="800" b="1" u="none">
                          <a:solidFill>
                            <a:schemeClr val="tx1"/>
                          </a:solidFill>
                          <a:latin typeface="+mj-lt"/>
                          <a:hlinkClick r:id="rId6">
                            <a:extLst>
                              <a:ext uri="{A12FA001-AC4F-418D-AE19-62706E023703}">
                                <ahyp:hlinkClr xmlns:ahyp="http://schemas.microsoft.com/office/drawing/2018/hyperlinkcolor" val="tx"/>
                              </a:ext>
                            </a:extLst>
                          </a:hlinkClick>
                        </a:rPr>
                        <a:t>4990</a:t>
                      </a:r>
                      <a:endParaRPr lang="en-GB" sz="800" b="1" u="none">
                        <a:solidFill>
                          <a:schemeClr val="tx1"/>
                        </a:solidFill>
                        <a:latin typeface="+mj-lt"/>
                      </a:endParaRPr>
                    </a:p>
                  </a:txBody>
                  <a:tcPr marL="72000" marR="72000" marT="36000" marB="36000" anchor="ctr">
                    <a:solidFill>
                      <a:schemeClr val="accent1"/>
                    </a:solidFill>
                  </a:tcPr>
                </a:tc>
                <a:tc>
                  <a:txBody>
                    <a:bodyPr/>
                    <a:lstStyle/>
                    <a:p>
                      <a:pPr>
                        <a:spcAft>
                          <a:spcPts val="0"/>
                        </a:spcAft>
                      </a:pPr>
                      <a:r>
                        <a:rPr lang="en-GB" sz="700" b="1" kern="1200" dirty="0">
                          <a:solidFill>
                            <a:schemeClr val="tx1"/>
                          </a:solidFill>
                          <a:effectLst/>
                          <a:latin typeface="+mj-lt"/>
                          <a:ea typeface="+mn-ea"/>
                          <a:cs typeface="+mn-cs"/>
                        </a:rPr>
                        <a:t>Transfer of Sites with Low Read Submission Performance from Class 2 and 3 into Class 4 – MOD 0664 </a:t>
                      </a:r>
                      <a:endParaRPr lang="en-GB" sz="700" b="1" dirty="0">
                        <a:solidFill>
                          <a:schemeClr val="tx1"/>
                        </a:solidFill>
                        <a:latin typeface="+mj-lt"/>
                      </a:endParaRP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SSE</a:t>
                      </a: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Shipper</a:t>
                      </a: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Shipper</a:t>
                      </a:r>
                    </a:p>
                  </a:txBody>
                  <a:tcPr marL="72000" marR="72000" marT="36000" marB="36000" anchor="ctr">
                    <a:solidFill>
                      <a:srgbClr val="E6F1F8"/>
                    </a:solidFill>
                  </a:tcPr>
                </a:tc>
                <a:tc>
                  <a:txBody>
                    <a:bodyPr/>
                    <a:lstStyle/>
                    <a:p>
                      <a:pPr algn="l">
                        <a:spcAft>
                          <a:spcPts val="0"/>
                        </a:spcAft>
                      </a:pPr>
                      <a:r>
                        <a:rPr lang="en-GB" sz="700" b="1">
                          <a:solidFill>
                            <a:schemeClr val="tx1"/>
                          </a:solidFill>
                          <a:latin typeface="+mj-lt"/>
                        </a:rPr>
                        <a:t>£232k</a:t>
                      </a:r>
                    </a:p>
                  </a:txBody>
                  <a:tcPr marL="72000" marR="72000" marT="36000" marB="36000"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mj-lt"/>
                          <a:ea typeface="+mn-ea"/>
                          <a:cs typeface="+mn-cs"/>
                        </a:rPr>
                        <a:t>25</a:t>
                      </a:r>
                      <a:r>
                        <a:rPr kumimoji="0" lang="en-GB" sz="700" b="1" i="0" u="none" strike="noStrike" kern="1200" cap="none" spc="0" normalizeH="0" baseline="30000" noProof="0">
                          <a:ln>
                            <a:noFill/>
                          </a:ln>
                          <a:solidFill>
                            <a:schemeClr val="tx1"/>
                          </a:solidFill>
                          <a:effectLst/>
                          <a:uLnTx/>
                          <a:uFillTx/>
                          <a:latin typeface="+mj-lt"/>
                          <a:ea typeface="+mn-ea"/>
                          <a:cs typeface="+mn-cs"/>
                        </a:rPr>
                        <a:t>th</a:t>
                      </a:r>
                      <a:r>
                        <a:rPr kumimoji="0" lang="en-GB" sz="700" b="1" i="0" u="none" strike="noStrike" kern="1200" cap="none" spc="0" normalizeH="0" baseline="0" noProof="0">
                          <a:ln>
                            <a:noFill/>
                          </a:ln>
                          <a:solidFill>
                            <a:schemeClr val="tx1"/>
                          </a:solidFill>
                          <a:effectLst/>
                          <a:uLnTx/>
                          <a:uFillTx/>
                          <a:latin typeface="+mj-lt"/>
                          <a:ea typeface="+mn-ea"/>
                          <a:cs typeface="+mn-cs"/>
                        </a:rPr>
                        <a:t> February 23</a:t>
                      </a:r>
                    </a:p>
                  </a:txBody>
                  <a:tcPr anchor="ctr">
                    <a:solidFill>
                      <a:srgbClr val="E6F1F8"/>
                    </a:solidFill>
                  </a:tcPr>
                </a:tc>
                <a:tc>
                  <a:txBody>
                    <a:bodyPr/>
                    <a:lstStyle/>
                    <a:p>
                      <a:r>
                        <a:rPr lang="en-GB" sz="700" b="1">
                          <a:solidFill>
                            <a:schemeClr val="tx1"/>
                          </a:solidFill>
                          <a:latin typeface="+mj-lt"/>
                        </a:rPr>
                        <a:t>Major</a:t>
                      </a:r>
                    </a:p>
                  </a:txBody>
                  <a:tcPr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mj-lt"/>
                          <a:ea typeface="+mn-ea"/>
                          <a:cs typeface="+mn-cs"/>
                        </a:rPr>
                        <a:t>Delivered </a:t>
                      </a:r>
                      <a:endParaRPr kumimoji="0" lang="en-GB" sz="700" b="1" i="0" u="none" strike="noStrike" kern="1200" cap="none" spc="0" normalizeH="0" baseline="0" noProof="0" dirty="0">
                        <a:ln>
                          <a:noFill/>
                        </a:ln>
                        <a:solidFill>
                          <a:schemeClr val="tx1"/>
                        </a:solidFill>
                        <a:effectLst/>
                        <a:uLnTx/>
                        <a:uFillTx/>
                        <a:latin typeface="+mj-lt"/>
                        <a:ea typeface="+mn-ea"/>
                        <a:cs typeface="+mn-cs"/>
                      </a:endParaRPr>
                    </a:p>
                  </a:txBody>
                  <a:tcPr anchor="ctr">
                    <a:solidFill>
                      <a:srgbClr val="E6F1F8"/>
                    </a:solidFill>
                  </a:tcPr>
                </a:tc>
                <a:extLst>
                  <a:ext uri="{0D108BD9-81ED-4DB2-BD59-A6C34878D82A}">
                    <a16:rowId xmlns:a16="http://schemas.microsoft.com/office/drawing/2014/main" val="1738539054"/>
                  </a:ext>
                </a:extLst>
              </a:tr>
              <a:tr h="205882">
                <a:tc>
                  <a:txBody>
                    <a:bodyPr/>
                    <a:lstStyle/>
                    <a:p>
                      <a:pPr algn="ctr">
                        <a:spcAft>
                          <a:spcPts val="0"/>
                        </a:spcAft>
                      </a:pPr>
                      <a:r>
                        <a:rPr lang="en-GB" sz="800" b="1" u="none">
                          <a:solidFill>
                            <a:schemeClr val="tx1"/>
                          </a:solidFill>
                          <a:latin typeface="+mj-lt"/>
                          <a:hlinkClick r:id="rId7">
                            <a:extLst>
                              <a:ext uri="{A12FA001-AC4F-418D-AE19-62706E023703}">
                                <ahyp:hlinkClr xmlns:ahyp="http://schemas.microsoft.com/office/drawing/2018/hyperlinkcolor" val="tx"/>
                              </a:ext>
                            </a:extLst>
                          </a:hlinkClick>
                        </a:rPr>
                        <a:t>4989</a:t>
                      </a:r>
                      <a:endParaRPr lang="en-GB" sz="800" b="1" u="none">
                        <a:solidFill>
                          <a:schemeClr val="tx1"/>
                        </a:solidFill>
                        <a:latin typeface="+mj-lt"/>
                      </a:endParaRPr>
                    </a:p>
                  </a:txBody>
                  <a:tcPr marL="72000" marR="72000" marT="36000" marB="36000" anchor="ctr">
                    <a:solidFill>
                      <a:schemeClr val="accent1"/>
                    </a:solidFill>
                  </a:tcPr>
                </a:tc>
                <a:tc>
                  <a:txBody>
                    <a:bodyPr/>
                    <a:lstStyle/>
                    <a:p>
                      <a:pPr>
                        <a:spcAft>
                          <a:spcPts val="0"/>
                        </a:spcAft>
                      </a:pPr>
                      <a:r>
                        <a:rPr lang="en-GB" sz="700" b="1" kern="1200" dirty="0">
                          <a:solidFill>
                            <a:schemeClr val="tx1"/>
                          </a:solidFill>
                          <a:effectLst/>
                          <a:latin typeface="+mj-lt"/>
                          <a:ea typeface="+mn-ea"/>
                          <a:cs typeface="+mn-cs"/>
                        </a:rPr>
                        <a:t>Residual AMT activities</a:t>
                      </a:r>
                      <a:endParaRPr lang="en-GB" sz="700" b="1" dirty="0">
                        <a:solidFill>
                          <a:schemeClr val="tx1"/>
                        </a:solidFill>
                        <a:latin typeface="+mj-lt"/>
                      </a:endParaRP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CDSP</a:t>
                      </a: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Shipper</a:t>
                      </a: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Shipper</a:t>
                      </a:r>
                    </a:p>
                  </a:txBody>
                  <a:tcPr marL="72000" marR="72000" marT="36000" marB="36000" anchor="ctr">
                    <a:solidFill>
                      <a:srgbClr val="E6F1F8"/>
                    </a:solidFill>
                  </a:tcPr>
                </a:tc>
                <a:tc>
                  <a:txBody>
                    <a:bodyPr/>
                    <a:lstStyle/>
                    <a:p>
                      <a:pPr algn="l">
                        <a:spcAft>
                          <a:spcPts val="0"/>
                        </a:spcAft>
                      </a:pPr>
                      <a:r>
                        <a:rPr lang="en-GB" sz="700" b="1">
                          <a:solidFill>
                            <a:schemeClr val="tx1"/>
                          </a:solidFill>
                          <a:latin typeface="+mj-lt"/>
                        </a:rPr>
                        <a:t>N/A</a:t>
                      </a:r>
                    </a:p>
                  </a:txBody>
                  <a:tcPr marL="72000" marR="72000" marT="36000" marB="36000"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mj-lt"/>
                          <a:ea typeface="+mn-ea"/>
                          <a:cs typeface="+mn-cs"/>
                        </a:rPr>
                        <a:t>25</a:t>
                      </a:r>
                      <a:r>
                        <a:rPr kumimoji="0" lang="en-GB" sz="700" b="1" i="0" u="none" strike="noStrike" kern="1200" cap="none" spc="0" normalizeH="0" baseline="30000" noProof="0">
                          <a:ln>
                            <a:noFill/>
                          </a:ln>
                          <a:solidFill>
                            <a:schemeClr val="tx1"/>
                          </a:solidFill>
                          <a:effectLst/>
                          <a:uLnTx/>
                          <a:uFillTx/>
                          <a:latin typeface="+mj-lt"/>
                          <a:ea typeface="+mn-ea"/>
                          <a:cs typeface="+mn-cs"/>
                        </a:rPr>
                        <a:t>th</a:t>
                      </a:r>
                      <a:r>
                        <a:rPr kumimoji="0" lang="en-GB" sz="700" b="1" i="0" u="none" strike="noStrike" kern="1200" cap="none" spc="0" normalizeH="0" baseline="0" noProof="0">
                          <a:ln>
                            <a:noFill/>
                          </a:ln>
                          <a:solidFill>
                            <a:schemeClr val="tx1"/>
                          </a:solidFill>
                          <a:effectLst/>
                          <a:uLnTx/>
                          <a:uFillTx/>
                          <a:latin typeface="+mj-lt"/>
                          <a:ea typeface="+mn-ea"/>
                          <a:cs typeface="+mn-cs"/>
                        </a:rPr>
                        <a:t> February 23</a:t>
                      </a:r>
                    </a:p>
                  </a:txBody>
                  <a:tcPr anchor="ctr">
                    <a:solidFill>
                      <a:srgbClr val="E6F1F8"/>
                    </a:solidFill>
                  </a:tcPr>
                </a:tc>
                <a:tc>
                  <a:txBody>
                    <a:bodyPr/>
                    <a:lstStyle/>
                    <a:p>
                      <a:r>
                        <a:rPr lang="en-GB" sz="700" b="1">
                          <a:solidFill>
                            <a:schemeClr val="tx1"/>
                          </a:solidFill>
                          <a:latin typeface="+mj-lt"/>
                        </a:rPr>
                        <a:t>Major</a:t>
                      </a:r>
                    </a:p>
                  </a:txBody>
                  <a:tcPr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mj-lt"/>
                          <a:ea typeface="+mn-ea"/>
                          <a:cs typeface="+mn-cs"/>
                        </a:rPr>
                        <a:t>Delivered </a:t>
                      </a:r>
                      <a:endParaRPr kumimoji="0" lang="en-GB" sz="700" b="1" i="0" u="none" strike="noStrike" kern="1200" cap="none" spc="0" normalizeH="0" baseline="0" noProof="0" dirty="0">
                        <a:ln>
                          <a:noFill/>
                        </a:ln>
                        <a:solidFill>
                          <a:schemeClr val="tx1"/>
                        </a:solidFill>
                        <a:effectLst/>
                        <a:uLnTx/>
                        <a:uFillTx/>
                        <a:latin typeface="+mj-lt"/>
                        <a:ea typeface="+mn-ea"/>
                        <a:cs typeface="+mn-cs"/>
                      </a:endParaRPr>
                    </a:p>
                  </a:txBody>
                  <a:tcPr anchor="ctr">
                    <a:solidFill>
                      <a:srgbClr val="E6F1F8"/>
                    </a:solidFill>
                  </a:tcPr>
                </a:tc>
                <a:extLst>
                  <a:ext uri="{0D108BD9-81ED-4DB2-BD59-A6C34878D82A}">
                    <a16:rowId xmlns:a16="http://schemas.microsoft.com/office/drawing/2014/main" val="37208038"/>
                  </a:ext>
                </a:extLst>
              </a:tr>
              <a:tr h="281966">
                <a:tc>
                  <a:txBody>
                    <a:bodyPr/>
                    <a:lstStyle/>
                    <a:p>
                      <a:pPr algn="ctr">
                        <a:spcAft>
                          <a:spcPts val="0"/>
                        </a:spcAft>
                      </a:pPr>
                      <a:r>
                        <a:rPr lang="en-GB" sz="800" b="1" u="none">
                          <a:solidFill>
                            <a:schemeClr val="tx1"/>
                          </a:solidFill>
                          <a:latin typeface="+mj-lt"/>
                          <a:hlinkClick r:id="rId8">
                            <a:extLst>
                              <a:ext uri="{A12FA001-AC4F-418D-AE19-62706E023703}">
                                <ahyp:hlinkClr xmlns:ahyp="http://schemas.microsoft.com/office/drawing/2018/hyperlinkcolor" val="tx"/>
                              </a:ext>
                            </a:extLst>
                          </a:hlinkClick>
                        </a:rPr>
                        <a:t>4992</a:t>
                      </a:r>
                      <a:endParaRPr lang="en-GB" sz="800" b="1" u="none">
                        <a:solidFill>
                          <a:schemeClr val="tx1"/>
                        </a:solidFill>
                        <a:latin typeface="+mj-lt"/>
                      </a:endParaRPr>
                    </a:p>
                  </a:txBody>
                  <a:tcPr marL="72000" marR="72000" marT="36000" marB="36000" anchor="ctr">
                    <a:solidFill>
                      <a:schemeClr val="accent1"/>
                    </a:solidFill>
                  </a:tcPr>
                </a:tc>
                <a:tc>
                  <a:txBody>
                    <a:bodyPr/>
                    <a:lstStyle/>
                    <a:p>
                      <a:pPr>
                        <a:spcAft>
                          <a:spcPts val="0"/>
                        </a:spcAft>
                      </a:pPr>
                      <a:r>
                        <a:rPr lang="en-GB" sz="700" b="1" kern="1200" dirty="0">
                          <a:solidFill>
                            <a:schemeClr val="tx1"/>
                          </a:solidFill>
                          <a:effectLst/>
                          <a:latin typeface="+mj-lt"/>
                          <a:ea typeface="+mn-ea"/>
                          <a:cs typeface="+mn-cs"/>
                        </a:rPr>
                        <a:t>XRN4992 - Modification 0687 Clarification of Supplier of Last Resort (SoLR) Cost Recovery Process </a:t>
                      </a:r>
                      <a:endParaRPr lang="en-GB" sz="700" b="1" dirty="0">
                        <a:solidFill>
                          <a:schemeClr val="tx1"/>
                        </a:solidFill>
                        <a:latin typeface="+mj-lt"/>
                      </a:endParaRP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Total</a:t>
                      </a: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Shipper</a:t>
                      </a:r>
                    </a:p>
                    <a:p>
                      <a:pPr>
                        <a:spcAft>
                          <a:spcPts val="0"/>
                        </a:spcAft>
                      </a:pPr>
                      <a:r>
                        <a:rPr lang="en-GB" sz="700" b="1">
                          <a:solidFill>
                            <a:schemeClr val="tx1"/>
                          </a:solidFill>
                          <a:latin typeface="+mj-lt"/>
                        </a:rPr>
                        <a:t>DN</a:t>
                      </a: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Shipper</a:t>
                      </a:r>
                    </a:p>
                    <a:p>
                      <a:pPr>
                        <a:spcAft>
                          <a:spcPts val="0"/>
                        </a:spcAft>
                      </a:pPr>
                      <a:r>
                        <a:rPr lang="en-GB" sz="700" b="1">
                          <a:solidFill>
                            <a:schemeClr val="tx1"/>
                          </a:solidFill>
                          <a:latin typeface="+mj-lt"/>
                        </a:rPr>
                        <a:t>DNO</a:t>
                      </a:r>
                    </a:p>
                  </a:txBody>
                  <a:tcPr marL="72000" marR="72000" marT="36000" marB="36000" anchor="ctr">
                    <a:solidFill>
                      <a:srgbClr val="E6F1F8"/>
                    </a:solidFill>
                  </a:tcPr>
                </a:tc>
                <a:tc>
                  <a:txBody>
                    <a:bodyPr/>
                    <a:lstStyle/>
                    <a:p>
                      <a:pPr algn="l">
                        <a:spcAft>
                          <a:spcPts val="0"/>
                        </a:spcAft>
                      </a:pPr>
                      <a:r>
                        <a:rPr lang="en-GB" sz="700" b="1" dirty="0">
                          <a:solidFill>
                            <a:schemeClr val="tx1"/>
                          </a:solidFill>
                          <a:latin typeface="+mj-lt"/>
                        </a:rPr>
                        <a:t>£108.7k</a:t>
                      </a:r>
                    </a:p>
                  </a:txBody>
                  <a:tcPr marL="72000" marR="72000" marT="36000" marB="36000"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mj-lt"/>
                          <a:ea typeface="+mn-ea"/>
                          <a:cs typeface="+mn-cs"/>
                        </a:rPr>
                        <a:t>25</a:t>
                      </a:r>
                      <a:r>
                        <a:rPr kumimoji="0" lang="en-GB" sz="700" b="1" i="0" u="none" strike="noStrike" kern="1200" cap="none" spc="0" normalizeH="0" baseline="30000" noProof="0">
                          <a:ln>
                            <a:noFill/>
                          </a:ln>
                          <a:solidFill>
                            <a:schemeClr val="tx1"/>
                          </a:solidFill>
                          <a:effectLst/>
                          <a:uLnTx/>
                          <a:uFillTx/>
                          <a:latin typeface="+mj-lt"/>
                          <a:ea typeface="+mn-ea"/>
                          <a:cs typeface="+mn-cs"/>
                        </a:rPr>
                        <a:t>th</a:t>
                      </a:r>
                      <a:r>
                        <a:rPr kumimoji="0" lang="en-GB" sz="700" b="1" i="0" u="none" strike="noStrike" kern="1200" cap="none" spc="0" normalizeH="0" baseline="0" noProof="0">
                          <a:ln>
                            <a:noFill/>
                          </a:ln>
                          <a:solidFill>
                            <a:schemeClr val="tx1"/>
                          </a:solidFill>
                          <a:effectLst/>
                          <a:uLnTx/>
                          <a:uFillTx/>
                          <a:latin typeface="+mj-lt"/>
                          <a:ea typeface="+mn-ea"/>
                          <a:cs typeface="+mn-cs"/>
                        </a:rPr>
                        <a:t> February 23</a:t>
                      </a:r>
                    </a:p>
                  </a:txBody>
                  <a:tcPr anchor="ctr">
                    <a:solidFill>
                      <a:srgbClr val="E6F1F8"/>
                    </a:solidFill>
                  </a:tcPr>
                </a:tc>
                <a:tc>
                  <a:txBody>
                    <a:bodyPr/>
                    <a:lstStyle/>
                    <a:p>
                      <a:r>
                        <a:rPr lang="en-GB" sz="700" b="1">
                          <a:solidFill>
                            <a:schemeClr val="tx1"/>
                          </a:solidFill>
                          <a:latin typeface="+mj-lt"/>
                        </a:rPr>
                        <a:t>Major</a:t>
                      </a:r>
                    </a:p>
                  </a:txBody>
                  <a:tcPr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mj-lt"/>
                          <a:ea typeface="+mn-ea"/>
                          <a:cs typeface="+mn-cs"/>
                        </a:rPr>
                        <a:t>Delivered </a:t>
                      </a:r>
                      <a:endParaRPr kumimoji="0" lang="en-GB" sz="700" b="1" i="0" u="none" strike="noStrike" kern="1200" cap="none" spc="0" normalizeH="0" baseline="0" noProof="0" dirty="0">
                        <a:ln>
                          <a:noFill/>
                        </a:ln>
                        <a:solidFill>
                          <a:schemeClr val="tx1"/>
                        </a:solidFill>
                        <a:effectLst/>
                        <a:uLnTx/>
                        <a:uFillTx/>
                        <a:latin typeface="+mj-lt"/>
                        <a:ea typeface="+mn-ea"/>
                        <a:cs typeface="+mn-cs"/>
                      </a:endParaRPr>
                    </a:p>
                  </a:txBody>
                  <a:tcPr anchor="ctr">
                    <a:solidFill>
                      <a:srgbClr val="E6F1F8"/>
                    </a:solidFill>
                  </a:tcPr>
                </a:tc>
                <a:extLst>
                  <a:ext uri="{0D108BD9-81ED-4DB2-BD59-A6C34878D82A}">
                    <a16:rowId xmlns:a16="http://schemas.microsoft.com/office/drawing/2014/main" val="4179349519"/>
                  </a:ext>
                </a:extLst>
              </a:tr>
              <a:tr h="281966">
                <a:tc>
                  <a:txBody>
                    <a:bodyPr/>
                    <a:lstStyle/>
                    <a:p>
                      <a:pPr algn="ctr">
                        <a:spcAft>
                          <a:spcPts val="0"/>
                        </a:spcAft>
                      </a:pPr>
                      <a:r>
                        <a:rPr lang="en-GB" sz="800" b="1" u="none">
                          <a:solidFill>
                            <a:schemeClr val="tx1"/>
                          </a:solidFill>
                          <a:latin typeface="+mj-lt"/>
                          <a:hlinkClick r:id="rId9">
                            <a:extLst>
                              <a:ext uri="{A12FA001-AC4F-418D-AE19-62706E023703}">
                                <ahyp:hlinkClr xmlns:ahyp="http://schemas.microsoft.com/office/drawing/2018/hyperlinkcolor" val="tx"/>
                              </a:ext>
                            </a:extLst>
                          </a:hlinkClick>
                        </a:rPr>
                        <a:t>5298</a:t>
                      </a:r>
                      <a:endParaRPr lang="en-GB" sz="800" b="1" u="none">
                        <a:solidFill>
                          <a:schemeClr val="tx1"/>
                        </a:solidFill>
                        <a:latin typeface="+mj-lt"/>
                      </a:endParaRPr>
                    </a:p>
                  </a:txBody>
                  <a:tcPr marL="72000" marR="72000" marT="36000" marB="36000" anchor="ctr">
                    <a:solidFill>
                      <a:schemeClr val="accent1"/>
                    </a:solidFill>
                  </a:tcPr>
                </a:tc>
                <a:tc>
                  <a:txBody>
                    <a:bodyPr/>
                    <a:lstStyle/>
                    <a:p>
                      <a:pPr fontAlgn="auto">
                        <a:spcAft>
                          <a:spcPts val="0"/>
                        </a:spcAft>
                      </a:pPr>
                      <a:r>
                        <a:rPr lang="en-GB" sz="700" b="1" kern="1200" dirty="0">
                          <a:solidFill>
                            <a:schemeClr val="tx1"/>
                          </a:solidFill>
                          <a:effectLst/>
                          <a:latin typeface="+mj-lt"/>
                          <a:ea typeface="+mn-ea"/>
                          <a:cs typeface="+mn-cs"/>
                        </a:rPr>
                        <a:t>H100 Fife Project – Hydrogen Network Trial </a:t>
                      </a:r>
                      <a:endParaRPr lang="en-GB" sz="700" b="1" dirty="0">
                        <a:solidFill>
                          <a:schemeClr val="tx1"/>
                        </a:solidFill>
                        <a:effectLst/>
                        <a:latin typeface="+mj-lt"/>
                        <a:ea typeface="Calibri" panose="020F0502020204030204" pitchFamily="34" charset="0"/>
                        <a:cs typeface="Times New Roman" panose="02020603050405020304" pitchFamily="18" charset="0"/>
                      </a:endParaRPr>
                    </a:p>
                  </a:txBody>
                  <a:tcPr marL="72000" marR="72000" marT="36000" marB="36000" anchor="ctr">
                    <a:solidFill>
                      <a:srgbClr val="E6F1F8"/>
                    </a:solidFill>
                  </a:tcPr>
                </a:tc>
                <a:tc>
                  <a:txBody>
                    <a:bodyPr/>
                    <a:lstStyle/>
                    <a:p>
                      <a:pPr fontAlgn="auto">
                        <a:spcAft>
                          <a:spcPts val="0"/>
                        </a:spcAft>
                      </a:pPr>
                      <a:r>
                        <a:rPr lang="en-GB" sz="700" b="1">
                          <a:solidFill>
                            <a:schemeClr val="tx1"/>
                          </a:solidFill>
                          <a:effectLst/>
                          <a:latin typeface="+mj-lt"/>
                          <a:ea typeface="Calibri" panose="020F0502020204030204" pitchFamily="34" charset="0"/>
                          <a:cs typeface="Times New Roman" panose="02020603050405020304" pitchFamily="18" charset="0"/>
                        </a:rPr>
                        <a:t>SGN</a:t>
                      </a: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Shipper</a:t>
                      </a:r>
                    </a:p>
                    <a:p>
                      <a:pPr>
                        <a:spcAft>
                          <a:spcPts val="0"/>
                        </a:spcAft>
                      </a:pPr>
                      <a:r>
                        <a:rPr lang="en-GB" sz="700" b="1">
                          <a:solidFill>
                            <a:schemeClr val="tx1"/>
                          </a:solidFill>
                          <a:latin typeface="+mj-lt"/>
                        </a:rPr>
                        <a:t>DN</a:t>
                      </a:r>
                    </a:p>
                  </a:txBody>
                  <a:tcPr marL="72000" marR="72000" marT="36000" marB="36000" anchor="ctr">
                    <a:solidFill>
                      <a:srgbClr val="E6F1F8"/>
                    </a:solidFill>
                  </a:tcPr>
                </a:tc>
                <a:tc>
                  <a:txBody>
                    <a:bodyPr/>
                    <a:lstStyle/>
                    <a:p>
                      <a:pPr fontAlgn="auto">
                        <a:spcAft>
                          <a:spcPts val="0"/>
                        </a:spcAft>
                      </a:pPr>
                      <a:r>
                        <a:rPr lang="en-GB" sz="700" b="1">
                          <a:solidFill>
                            <a:schemeClr val="tx1"/>
                          </a:solidFill>
                          <a:effectLst/>
                          <a:latin typeface="+mj-lt"/>
                          <a:ea typeface="Calibri" panose="020F0502020204030204" pitchFamily="34" charset="0"/>
                          <a:cs typeface="Times New Roman" panose="02020603050405020304" pitchFamily="18" charset="0"/>
                        </a:rPr>
                        <a:t>DN</a:t>
                      </a:r>
                    </a:p>
                    <a:p>
                      <a:pPr fontAlgn="auto">
                        <a:spcAft>
                          <a:spcPts val="0"/>
                        </a:spcAft>
                      </a:pPr>
                      <a:r>
                        <a:rPr lang="en-GB" sz="700" b="1">
                          <a:solidFill>
                            <a:schemeClr val="tx1"/>
                          </a:solidFill>
                          <a:effectLst/>
                          <a:latin typeface="+mj-lt"/>
                          <a:ea typeface="Calibri" panose="020F0502020204030204" pitchFamily="34" charset="0"/>
                          <a:cs typeface="Times New Roman" panose="02020603050405020304" pitchFamily="18" charset="0"/>
                        </a:rPr>
                        <a:t>Decarb</a:t>
                      </a:r>
                    </a:p>
                  </a:txBody>
                  <a:tcPr marL="72000" marR="72000" marT="36000" marB="36000" anchor="ctr">
                    <a:solidFill>
                      <a:srgbClr val="E6F1F8"/>
                    </a:solidFill>
                  </a:tcPr>
                </a:tc>
                <a:tc>
                  <a:txBody>
                    <a:bodyPr/>
                    <a:lstStyle/>
                    <a:p>
                      <a:pPr algn="l" fontAlgn="auto">
                        <a:spcAft>
                          <a:spcPts val="0"/>
                        </a:spcAft>
                      </a:pPr>
                      <a:r>
                        <a:rPr lang="en-GB" sz="700" b="1">
                          <a:solidFill>
                            <a:schemeClr val="tx1"/>
                          </a:solidFill>
                          <a:effectLst/>
                          <a:latin typeface="+mj-lt"/>
                          <a:ea typeface="Calibri" panose="020F0502020204030204" pitchFamily="34" charset="0"/>
                          <a:cs typeface="Times New Roman" panose="02020603050405020304" pitchFamily="18" charset="0"/>
                        </a:rPr>
                        <a:t>N/A</a:t>
                      </a:r>
                    </a:p>
                  </a:txBody>
                  <a:tcPr marL="72000" marR="72000" marT="36000" marB="36000"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mj-lt"/>
                          <a:ea typeface="+mn-ea"/>
                          <a:cs typeface="+mn-cs"/>
                        </a:rPr>
                        <a:t>25</a:t>
                      </a:r>
                      <a:r>
                        <a:rPr kumimoji="0" lang="en-GB" sz="700" b="1" i="0" u="none" strike="noStrike" kern="1200" cap="none" spc="0" normalizeH="0" baseline="30000" noProof="0">
                          <a:ln>
                            <a:noFill/>
                          </a:ln>
                          <a:solidFill>
                            <a:schemeClr val="tx1"/>
                          </a:solidFill>
                          <a:effectLst/>
                          <a:uLnTx/>
                          <a:uFillTx/>
                          <a:latin typeface="+mj-lt"/>
                          <a:ea typeface="+mn-ea"/>
                          <a:cs typeface="+mn-cs"/>
                        </a:rPr>
                        <a:t>th</a:t>
                      </a:r>
                      <a:r>
                        <a:rPr kumimoji="0" lang="en-GB" sz="700" b="1" i="0" u="none" strike="noStrike" kern="1200" cap="none" spc="0" normalizeH="0" baseline="0" noProof="0">
                          <a:ln>
                            <a:noFill/>
                          </a:ln>
                          <a:solidFill>
                            <a:schemeClr val="tx1"/>
                          </a:solidFill>
                          <a:effectLst/>
                          <a:uLnTx/>
                          <a:uFillTx/>
                          <a:latin typeface="+mj-lt"/>
                          <a:ea typeface="+mn-ea"/>
                          <a:cs typeface="+mn-cs"/>
                        </a:rPr>
                        <a:t> February 23</a:t>
                      </a:r>
                    </a:p>
                  </a:txBody>
                  <a:tcPr anchor="ctr">
                    <a:solidFill>
                      <a:srgbClr val="E6F1F8"/>
                    </a:solidFill>
                  </a:tcPr>
                </a:tc>
                <a:tc>
                  <a:txBody>
                    <a:bodyPr/>
                    <a:lstStyle/>
                    <a:p>
                      <a:r>
                        <a:rPr lang="en-GB" sz="700" b="1">
                          <a:solidFill>
                            <a:schemeClr val="tx1"/>
                          </a:solidFill>
                          <a:latin typeface="+mj-lt"/>
                        </a:rPr>
                        <a:t>Major</a:t>
                      </a:r>
                    </a:p>
                  </a:txBody>
                  <a:tcPr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mj-lt"/>
                          <a:ea typeface="+mn-ea"/>
                          <a:cs typeface="+mn-cs"/>
                        </a:rPr>
                        <a:t>Delivered </a:t>
                      </a:r>
                      <a:endParaRPr kumimoji="0" lang="en-GB" sz="700" b="1" i="0" u="none" strike="noStrike" kern="1200" cap="none" spc="0" normalizeH="0" baseline="0" noProof="0" dirty="0">
                        <a:ln>
                          <a:noFill/>
                        </a:ln>
                        <a:solidFill>
                          <a:schemeClr val="tx1"/>
                        </a:solidFill>
                        <a:effectLst/>
                        <a:uLnTx/>
                        <a:uFillTx/>
                        <a:latin typeface="+mj-lt"/>
                        <a:ea typeface="+mn-ea"/>
                        <a:cs typeface="+mn-cs"/>
                      </a:endParaRPr>
                    </a:p>
                  </a:txBody>
                  <a:tcPr anchor="ctr">
                    <a:solidFill>
                      <a:srgbClr val="E6F1F8"/>
                    </a:solidFill>
                  </a:tcPr>
                </a:tc>
                <a:extLst>
                  <a:ext uri="{0D108BD9-81ED-4DB2-BD59-A6C34878D82A}">
                    <a16:rowId xmlns:a16="http://schemas.microsoft.com/office/drawing/2014/main" val="634149763"/>
                  </a:ext>
                </a:extLst>
              </a:tr>
              <a:tr h="281966">
                <a:tc>
                  <a:txBody>
                    <a:bodyPr/>
                    <a:lstStyle/>
                    <a:p>
                      <a:pPr algn="ctr">
                        <a:spcAft>
                          <a:spcPts val="0"/>
                        </a:spcAft>
                      </a:pPr>
                      <a:r>
                        <a:rPr lang="en-GB" sz="800" b="1">
                          <a:solidFill>
                            <a:schemeClr val="tx1"/>
                          </a:solidFill>
                          <a:latin typeface="+mj-lt"/>
                          <a:hlinkClick r:id="rId10">
                            <a:extLst>
                              <a:ext uri="{A12FA001-AC4F-418D-AE19-62706E023703}">
                                <ahyp:hlinkClr xmlns:ahyp="http://schemas.microsoft.com/office/drawing/2018/hyperlinkcolor" val="tx"/>
                              </a:ext>
                            </a:extLst>
                          </a:hlinkClick>
                        </a:rPr>
                        <a:t>5595</a:t>
                      </a:r>
                      <a:endParaRPr lang="en-GB" sz="800" b="1" u="none">
                        <a:solidFill>
                          <a:schemeClr val="tx1"/>
                        </a:solidFill>
                        <a:latin typeface="+mj-lt"/>
                      </a:endParaRPr>
                    </a:p>
                  </a:txBody>
                  <a:tcPr marL="72000" marR="72000" marT="36000" marB="36000" anchor="ctr">
                    <a:solidFill>
                      <a:schemeClr val="accent1"/>
                    </a:solidFill>
                  </a:tcPr>
                </a:tc>
                <a:tc>
                  <a:txBody>
                    <a:bodyPr/>
                    <a:lstStyle/>
                    <a:p>
                      <a:pPr fontAlgn="auto">
                        <a:spcAft>
                          <a:spcPts val="0"/>
                        </a:spcAft>
                      </a:pPr>
                      <a:r>
                        <a:rPr lang="en-US" sz="700" b="1" dirty="0">
                          <a:solidFill>
                            <a:schemeClr val="tx1"/>
                          </a:solidFill>
                          <a:effectLst/>
                          <a:latin typeface="+mj-lt"/>
                          <a:ea typeface="Calibri" panose="020F0502020204030204" pitchFamily="34" charset="0"/>
                          <a:cs typeface="Times New Roman" panose="02020603050405020304" pitchFamily="18" charset="0"/>
                        </a:rPr>
                        <a:t>Changes to the REC Switching Operator Outage Notification Lead Time (R0055)</a:t>
                      </a:r>
                      <a:endParaRPr lang="en-GB" sz="700" b="1" dirty="0">
                        <a:solidFill>
                          <a:schemeClr val="tx1"/>
                        </a:solidFill>
                        <a:effectLst/>
                        <a:latin typeface="+mj-lt"/>
                        <a:ea typeface="Calibri" panose="020F0502020204030204" pitchFamily="34" charset="0"/>
                        <a:cs typeface="Times New Roman" panose="02020603050405020304" pitchFamily="18" charset="0"/>
                      </a:endParaRPr>
                    </a:p>
                  </a:txBody>
                  <a:tcPr marL="72000" marR="72000" marT="36000" marB="36000" anchor="ctr">
                    <a:solidFill>
                      <a:srgbClr val="E6F1F8"/>
                    </a:solidFill>
                  </a:tcPr>
                </a:tc>
                <a:tc>
                  <a:txBody>
                    <a:bodyPr/>
                    <a:lstStyle/>
                    <a:p>
                      <a:pPr fontAlgn="auto">
                        <a:spcAft>
                          <a:spcPts val="0"/>
                        </a:spcAft>
                      </a:pPr>
                      <a:r>
                        <a:rPr lang="en-GB" sz="700" b="1">
                          <a:solidFill>
                            <a:schemeClr val="tx1"/>
                          </a:solidFill>
                          <a:effectLst/>
                          <a:latin typeface="+mj-lt"/>
                          <a:ea typeface="Calibri" panose="020F0502020204030204" pitchFamily="34" charset="0"/>
                          <a:cs typeface="Times New Roman" panose="02020603050405020304" pitchFamily="18" charset="0"/>
                        </a:rPr>
                        <a:t>Xoserve</a:t>
                      </a: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Shipper</a:t>
                      </a:r>
                    </a:p>
                  </a:txBody>
                  <a:tcPr marL="72000" marR="72000" marT="36000" marB="36000" anchor="ctr">
                    <a:solidFill>
                      <a:srgbClr val="E6F1F8"/>
                    </a:solidFill>
                  </a:tcPr>
                </a:tc>
                <a:tc>
                  <a:txBody>
                    <a:bodyPr/>
                    <a:lstStyle/>
                    <a:p>
                      <a:pPr fontAlgn="auto">
                        <a:spcAft>
                          <a:spcPts val="0"/>
                        </a:spcAft>
                      </a:pPr>
                      <a:r>
                        <a:rPr lang="en-GB" sz="700" b="1">
                          <a:solidFill>
                            <a:schemeClr val="tx1"/>
                          </a:solidFill>
                          <a:effectLst/>
                          <a:latin typeface="+mj-lt"/>
                          <a:ea typeface="Calibri" panose="020F0502020204030204" pitchFamily="34" charset="0"/>
                          <a:cs typeface="Times New Roman" panose="02020603050405020304" pitchFamily="18" charset="0"/>
                        </a:rPr>
                        <a:t>N/A</a:t>
                      </a:r>
                    </a:p>
                  </a:txBody>
                  <a:tcPr marL="72000" marR="72000" marT="36000" marB="36000" anchor="ctr">
                    <a:solidFill>
                      <a:srgbClr val="E6F1F8"/>
                    </a:solidFill>
                  </a:tcPr>
                </a:tc>
                <a:tc>
                  <a:txBody>
                    <a:bodyPr/>
                    <a:lstStyle/>
                    <a:p>
                      <a:pPr algn="l" fontAlgn="auto">
                        <a:spcAft>
                          <a:spcPts val="0"/>
                        </a:spcAft>
                      </a:pPr>
                      <a:r>
                        <a:rPr lang="en-GB" sz="700" b="1">
                          <a:solidFill>
                            <a:schemeClr val="tx1"/>
                          </a:solidFill>
                          <a:effectLst/>
                          <a:latin typeface="+mj-lt"/>
                          <a:ea typeface="Calibri" panose="020F0502020204030204" pitchFamily="34" charset="0"/>
                          <a:cs typeface="Times New Roman" panose="02020603050405020304" pitchFamily="18" charset="0"/>
                        </a:rPr>
                        <a:t>N/A</a:t>
                      </a:r>
                    </a:p>
                  </a:txBody>
                  <a:tcPr marL="72000" marR="72000" marT="36000" marB="36000"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mj-lt"/>
                          <a:ea typeface="+mn-ea"/>
                          <a:cs typeface="+mn-cs"/>
                        </a:rPr>
                        <a:t>25</a:t>
                      </a:r>
                      <a:r>
                        <a:rPr kumimoji="0" lang="en-GB" sz="700" b="1" i="0" u="none" strike="noStrike" kern="1200" cap="none" spc="0" normalizeH="0" baseline="30000" noProof="0">
                          <a:ln>
                            <a:noFill/>
                          </a:ln>
                          <a:solidFill>
                            <a:schemeClr val="tx1"/>
                          </a:solidFill>
                          <a:effectLst/>
                          <a:uLnTx/>
                          <a:uFillTx/>
                          <a:latin typeface="+mj-lt"/>
                          <a:ea typeface="+mn-ea"/>
                          <a:cs typeface="+mn-cs"/>
                        </a:rPr>
                        <a:t>th</a:t>
                      </a:r>
                      <a:r>
                        <a:rPr kumimoji="0" lang="en-GB" sz="700" b="1" i="0" u="none" strike="noStrike" kern="1200" cap="none" spc="0" normalizeH="0" baseline="0" noProof="0">
                          <a:ln>
                            <a:noFill/>
                          </a:ln>
                          <a:solidFill>
                            <a:schemeClr val="tx1"/>
                          </a:solidFill>
                          <a:effectLst/>
                          <a:uLnTx/>
                          <a:uFillTx/>
                          <a:latin typeface="+mj-lt"/>
                          <a:ea typeface="+mn-ea"/>
                          <a:cs typeface="+mn-cs"/>
                        </a:rPr>
                        <a:t> Feb 23</a:t>
                      </a:r>
                    </a:p>
                  </a:txBody>
                  <a:tcPr anchor="ctr">
                    <a:solidFill>
                      <a:srgbClr val="E6F1F8"/>
                    </a:solidFill>
                  </a:tcPr>
                </a:tc>
                <a:tc>
                  <a:txBody>
                    <a:bodyPr/>
                    <a:lstStyle/>
                    <a:p>
                      <a:r>
                        <a:rPr lang="en-GB" sz="700" b="1">
                          <a:solidFill>
                            <a:schemeClr val="tx1"/>
                          </a:solidFill>
                          <a:latin typeface="+mj-lt"/>
                        </a:rPr>
                        <a:t>Major</a:t>
                      </a:r>
                    </a:p>
                  </a:txBody>
                  <a:tcPr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Delivered </a:t>
                      </a:r>
                    </a:p>
                  </a:txBody>
                  <a:tcPr anchor="ctr">
                    <a:solidFill>
                      <a:srgbClr val="E6F1F8"/>
                    </a:solidFill>
                  </a:tcPr>
                </a:tc>
                <a:extLst>
                  <a:ext uri="{0D108BD9-81ED-4DB2-BD59-A6C34878D82A}">
                    <a16:rowId xmlns:a16="http://schemas.microsoft.com/office/drawing/2014/main" val="3242699819"/>
                  </a:ext>
                </a:extLst>
              </a:tr>
              <a:tr h="316205">
                <a:tc>
                  <a:txBody>
                    <a:bodyPr/>
                    <a:lstStyle/>
                    <a:p>
                      <a:pPr algn="ctr"/>
                      <a:r>
                        <a:rPr lang="en-GB" sz="750" b="1">
                          <a:solidFill>
                            <a:schemeClr val="tx1"/>
                          </a:solidFill>
                          <a:latin typeface="+mj-lt"/>
                          <a:hlinkClick r:id="rId11">
                            <a:extLst>
                              <a:ext uri="{A12FA001-AC4F-418D-AE19-62706E023703}">
                                <ahyp:hlinkClr xmlns:ahyp="http://schemas.microsoft.com/office/drawing/2018/hyperlinkcolor" val="tx"/>
                              </a:ext>
                            </a:extLst>
                          </a:hlinkClick>
                        </a:rPr>
                        <a:t>5535A</a:t>
                      </a:r>
                      <a:endParaRPr lang="en-GB" sz="750" b="1">
                        <a:solidFill>
                          <a:schemeClr val="tx1"/>
                        </a:solidFill>
                        <a:latin typeface="+mj-lt"/>
                      </a:endParaRPr>
                    </a:p>
                  </a:txBody>
                  <a:tcPr anchor="ctr">
                    <a:solidFill>
                      <a:schemeClr val="accent1"/>
                    </a:solidFill>
                  </a:tcPr>
                </a:tc>
                <a:tc>
                  <a:txBody>
                    <a:bodyPr/>
                    <a:lstStyle/>
                    <a:p>
                      <a:r>
                        <a:rPr lang="en-GB" sz="700" b="1" dirty="0">
                          <a:solidFill>
                            <a:schemeClr val="tx1"/>
                          </a:solidFill>
                          <a:latin typeface="+mj-lt"/>
                        </a:rPr>
                        <a:t>Processing of CSS Switch Requests Received in ‘Time Period 5’</a:t>
                      </a:r>
                    </a:p>
                  </a:txBody>
                  <a:tcPr anchor="ctr">
                    <a:solidFill>
                      <a:srgbClr val="E6F1F8"/>
                    </a:solidFill>
                  </a:tcPr>
                </a:tc>
                <a:tc>
                  <a:txBody>
                    <a:bodyPr/>
                    <a:lstStyle/>
                    <a:p>
                      <a:r>
                        <a:rPr lang="en-GB" sz="700" b="1">
                          <a:solidFill>
                            <a:schemeClr val="tx1"/>
                          </a:solidFill>
                          <a:latin typeface="+mj-lt"/>
                        </a:rPr>
                        <a:t>Xoserve</a:t>
                      </a:r>
                    </a:p>
                  </a:txBody>
                  <a:tcPr anchor="ctr">
                    <a:solidFill>
                      <a:srgbClr val="E6F1F8"/>
                    </a:solidFill>
                  </a:tcPr>
                </a:tc>
                <a:tc>
                  <a:txBody>
                    <a:bodyPr/>
                    <a:lstStyle/>
                    <a:p>
                      <a:r>
                        <a:rPr lang="en-GB" sz="700" b="1">
                          <a:solidFill>
                            <a:schemeClr val="tx1"/>
                          </a:solidFill>
                          <a:latin typeface="+mj-lt"/>
                        </a:rPr>
                        <a:t>All DSC Customers</a:t>
                      </a:r>
                    </a:p>
                  </a:txBody>
                  <a:tcPr anchor="ctr">
                    <a:solidFill>
                      <a:srgbClr val="E6F1F8"/>
                    </a:solidFill>
                  </a:tcPr>
                </a:tc>
                <a:tc>
                  <a:txBody>
                    <a:bodyPr/>
                    <a:lstStyle/>
                    <a:p>
                      <a:r>
                        <a:rPr lang="en-GB" sz="700" b="1">
                          <a:solidFill>
                            <a:schemeClr val="tx1"/>
                          </a:solidFill>
                          <a:latin typeface="+mj-lt"/>
                        </a:rPr>
                        <a:t>Shipper</a:t>
                      </a:r>
                    </a:p>
                  </a:txBody>
                  <a:tcPr anchor="ctr">
                    <a:solidFill>
                      <a:srgbClr val="E6F1F8"/>
                    </a:solidFill>
                  </a:tcPr>
                </a:tc>
                <a:tc>
                  <a:txBody>
                    <a:bodyPr/>
                    <a:lstStyle/>
                    <a:p>
                      <a:r>
                        <a:rPr lang="en-GB" sz="700" b="1">
                          <a:solidFill>
                            <a:schemeClr val="tx1"/>
                          </a:solidFill>
                          <a:latin typeface="+mj-lt"/>
                        </a:rPr>
                        <a:t>£44k</a:t>
                      </a:r>
                    </a:p>
                  </a:txBody>
                  <a:tcPr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10</a:t>
                      </a:r>
                      <a:r>
                        <a:rPr kumimoji="0" lang="en-GB" sz="700" b="1" i="0" u="none" strike="noStrike" kern="1200" cap="none" spc="0" normalizeH="0" baseline="30000" noProof="0" dirty="0">
                          <a:ln>
                            <a:noFill/>
                          </a:ln>
                          <a:solidFill>
                            <a:schemeClr val="tx1"/>
                          </a:solidFill>
                          <a:effectLst/>
                          <a:uLnTx/>
                          <a:uFillTx/>
                          <a:latin typeface="+mj-lt"/>
                          <a:ea typeface="+mn-ea"/>
                          <a:cs typeface="+mn-cs"/>
                        </a:rPr>
                        <a:t>th</a:t>
                      </a:r>
                      <a:r>
                        <a:rPr kumimoji="0" lang="en-GB" sz="700" b="1" i="0" u="none" strike="noStrike" kern="1200" cap="none" spc="0" normalizeH="0" baseline="0" noProof="0" dirty="0">
                          <a:ln>
                            <a:noFill/>
                          </a:ln>
                          <a:solidFill>
                            <a:schemeClr val="tx1"/>
                          </a:solidFill>
                          <a:effectLst/>
                          <a:uLnTx/>
                          <a:uFillTx/>
                          <a:latin typeface="+mj-lt"/>
                          <a:ea typeface="+mn-ea"/>
                          <a:cs typeface="+mn-cs"/>
                        </a:rPr>
                        <a:t> March 23</a:t>
                      </a:r>
                    </a:p>
                  </a:txBody>
                  <a:tcPr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Adhoc</a:t>
                      </a:r>
                    </a:p>
                  </a:txBody>
                  <a:tcPr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Delivered</a:t>
                      </a:r>
                    </a:p>
                  </a:txBody>
                  <a:tcPr anchor="ctr">
                    <a:solidFill>
                      <a:srgbClr val="E6F1F8"/>
                    </a:solidFill>
                  </a:tcPr>
                </a:tc>
                <a:extLst>
                  <a:ext uri="{0D108BD9-81ED-4DB2-BD59-A6C34878D82A}">
                    <a16:rowId xmlns:a16="http://schemas.microsoft.com/office/drawing/2014/main" val="2543424976"/>
                  </a:ext>
                </a:extLst>
              </a:tr>
              <a:tr h="301148">
                <a:tc>
                  <a:txBody>
                    <a:bodyPr/>
                    <a:lstStyle/>
                    <a:p>
                      <a:pPr algn="ctr"/>
                      <a:r>
                        <a:rPr lang="en-GB" sz="800" b="1">
                          <a:solidFill>
                            <a:schemeClr val="tx1"/>
                          </a:solidFill>
                          <a:latin typeface="+mj-lt"/>
                          <a:hlinkClick r:id="rId12">
                            <a:extLst>
                              <a:ext uri="{A12FA001-AC4F-418D-AE19-62706E023703}">
                                <ahyp:hlinkClr xmlns:ahyp="http://schemas.microsoft.com/office/drawing/2018/hyperlinkcolor" val="tx"/>
                              </a:ext>
                            </a:extLst>
                          </a:hlinkClick>
                        </a:rPr>
                        <a:t>5379</a:t>
                      </a:r>
                      <a:endParaRPr lang="en-GB" sz="800" b="1">
                        <a:solidFill>
                          <a:schemeClr val="tx1"/>
                        </a:solidFill>
                        <a:latin typeface="+mj-lt"/>
                      </a:endParaRPr>
                    </a:p>
                  </a:txBody>
                  <a:tcPr anchor="ctr">
                    <a:solidFill>
                      <a:schemeClr val="accent1"/>
                    </a:solidFill>
                  </a:tcPr>
                </a:tc>
                <a:tc>
                  <a:txBody>
                    <a:bodyPr/>
                    <a:lstStyle/>
                    <a:p>
                      <a:r>
                        <a:rPr lang="en-GB" sz="700" b="1" dirty="0">
                          <a:solidFill>
                            <a:schemeClr val="tx1"/>
                          </a:solidFill>
                          <a:latin typeface="+mj-lt"/>
                        </a:rPr>
                        <a:t>Class 1 Read Service Procurement Exercise - MOD0710</a:t>
                      </a:r>
                    </a:p>
                  </a:txBody>
                  <a:tcPr anchor="ctr">
                    <a:solidFill>
                      <a:srgbClr val="E6F1F8"/>
                    </a:solidFill>
                  </a:tcPr>
                </a:tc>
                <a:tc>
                  <a:txBody>
                    <a:bodyPr/>
                    <a:lstStyle/>
                    <a:p>
                      <a:r>
                        <a:rPr lang="en-GB" sz="700" b="1">
                          <a:solidFill>
                            <a:schemeClr val="tx1"/>
                          </a:solidFill>
                          <a:latin typeface="+mj-lt"/>
                        </a:rPr>
                        <a:t>Xoserve</a:t>
                      </a:r>
                    </a:p>
                  </a:txBody>
                  <a:tcPr anchor="ctr">
                    <a:solidFill>
                      <a:srgbClr val="E6F1F8"/>
                    </a:solidFill>
                  </a:tcPr>
                </a:tc>
                <a:tc>
                  <a:txBody>
                    <a:bodyPr/>
                    <a:lstStyle/>
                    <a:p>
                      <a:r>
                        <a:rPr lang="en-GB" sz="700" b="1">
                          <a:solidFill>
                            <a:schemeClr val="tx1"/>
                          </a:solidFill>
                          <a:latin typeface="+mj-lt"/>
                        </a:rPr>
                        <a:t>Shipper </a:t>
                      </a:r>
                    </a:p>
                    <a:p>
                      <a:r>
                        <a:rPr lang="en-GB" sz="700" b="1">
                          <a:solidFill>
                            <a:schemeClr val="tx1"/>
                          </a:solidFill>
                          <a:latin typeface="+mj-lt"/>
                        </a:rPr>
                        <a:t>DN</a:t>
                      </a:r>
                    </a:p>
                  </a:txBody>
                  <a:tcPr anchor="ctr">
                    <a:solidFill>
                      <a:srgbClr val="E6F1F8"/>
                    </a:solidFill>
                  </a:tcPr>
                </a:tc>
                <a:tc>
                  <a:txBody>
                    <a:bodyPr/>
                    <a:lstStyle/>
                    <a:p>
                      <a:r>
                        <a:rPr lang="en-GB" sz="700" b="1">
                          <a:solidFill>
                            <a:schemeClr val="tx1"/>
                          </a:solidFill>
                          <a:latin typeface="+mj-lt"/>
                        </a:rPr>
                        <a:t>Shipper</a:t>
                      </a:r>
                    </a:p>
                  </a:txBody>
                  <a:tcPr anchor="ctr">
                    <a:solidFill>
                      <a:srgbClr val="E6F1F8"/>
                    </a:solidFill>
                  </a:tcPr>
                </a:tc>
                <a:tc>
                  <a:txBody>
                    <a:bodyPr/>
                    <a:lstStyle/>
                    <a:p>
                      <a:pPr algn="l"/>
                      <a:r>
                        <a:rPr lang="en-GB" sz="700" b="1">
                          <a:solidFill>
                            <a:schemeClr val="tx1"/>
                          </a:solidFill>
                          <a:latin typeface="+mj-lt"/>
                        </a:rPr>
                        <a:t>£150k</a:t>
                      </a:r>
                    </a:p>
                  </a:txBody>
                  <a:tcPr anchor="ctr">
                    <a:solidFill>
                      <a:srgbClr val="E6F1F8"/>
                    </a:solidFill>
                  </a:tcPr>
                </a:tc>
                <a:tc>
                  <a:txBody>
                    <a:bodyPr/>
                    <a:lstStyle/>
                    <a:p>
                      <a:r>
                        <a:rPr lang="en-GB" sz="700" b="1">
                          <a:solidFill>
                            <a:schemeClr val="tx1"/>
                          </a:solidFill>
                          <a:latin typeface="+mj-lt"/>
                        </a:rPr>
                        <a:t>1</a:t>
                      </a:r>
                      <a:r>
                        <a:rPr lang="en-GB" sz="700" b="1" baseline="30000">
                          <a:solidFill>
                            <a:schemeClr val="tx1"/>
                          </a:solidFill>
                          <a:latin typeface="+mj-lt"/>
                        </a:rPr>
                        <a:t>st</a:t>
                      </a:r>
                      <a:r>
                        <a:rPr lang="en-GB" sz="700" b="1">
                          <a:solidFill>
                            <a:schemeClr val="tx1"/>
                          </a:solidFill>
                          <a:latin typeface="+mj-lt"/>
                        </a:rPr>
                        <a:t> April 2023</a:t>
                      </a:r>
                    </a:p>
                  </a:txBody>
                  <a:tcPr anchor="ctr">
                    <a:solidFill>
                      <a:srgbClr val="E6F1F8"/>
                    </a:solidFill>
                  </a:tcPr>
                </a:tc>
                <a:tc>
                  <a:txBody>
                    <a:bodyPr/>
                    <a:lstStyle/>
                    <a:p>
                      <a:r>
                        <a:rPr lang="en-GB" sz="700" b="1" dirty="0" err="1">
                          <a:solidFill>
                            <a:schemeClr val="tx1"/>
                          </a:solidFill>
                          <a:latin typeface="+mj-lt"/>
                        </a:rPr>
                        <a:t>Adhoc</a:t>
                      </a:r>
                      <a:endParaRPr lang="en-GB" sz="700" b="1" dirty="0">
                        <a:solidFill>
                          <a:schemeClr val="tx1"/>
                        </a:solidFill>
                        <a:latin typeface="+mj-lt"/>
                      </a:endParaRPr>
                    </a:p>
                  </a:txBody>
                  <a:tcPr anchor="ctr">
                    <a:solidFill>
                      <a:srgbClr val="E6F1F8"/>
                    </a:solidFill>
                  </a:tcPr>
                </a:tc>
                <a:tc>
                  <a:txBody>
                    <a:bodyPr/>
                    <a:lstStyle/>
                    <a:p>
                      <a:r>
                        <a:rPr lang="en-GB" sz="700" b="1" dirty="0">
                          <a:solidFill>
                            <a:schemeClr val="tx1"/>
                          </a:solidFill>
                          <a:latin typeface="+mj-lt"/>
                        </a:rPr>
                        <a:t>Delivered </a:t>
                      </a:r>
                    </a:p>
                  </a:txBody>
                  <a:tcPr anchor="ctr">
                    <a:solidFill>
                      <a:srgbClr val="E6F1F8"/>
                    </a:solidFill>
                  </a:tcPr>
                </a:tc>
                <a:extLst>
                  <a:ext uri="{0D108BD9-81ED-4DB2-BD59-A6C34878D82A}">
                    <a16:rowId xmlns:a16="http://schemas.microsoft.com/office/drawing/2014/main" val="459358853"/>
                  </a:ext>
                </a:extLst>
              </a:tr>
              <a:tr h="334608">
                <a:tc>
                  <a:txBody>
                    <a:bodyPr/>
                    <a:lstStyle/>
                    <a:p>
                      <a:pPr algn="ctr"/>
                      <a:r>
                        <a:rPr lang="en-GB" sz="800" b="1">
                          <a:solidFill>
                            <a:schemeClr val="tx1"/>
                          </a:solidFill>
                          <a:latin typeface="+mj-lt"/>
                          <a:hlinkClick r:id="rId13">
                            <a:extLst>
                              <a:ext uri="{A12FA001-AC4F-418D-AE19-62706E023703}">
                                <ahyp:hlinkClr xmlns:ahyp="http://schemas.microsoft.com/office/drawing/2018/hyperlinkcolor" val="tx"/>
                              </a:ext>
                            </a:extLst>
                          </a:hlinkClick>
                        </a:rPr>
                        <a:t>5143</a:t>
                      </a:r>
                      <a:endParaRPr lang="en-GB" sz="800" b="1">
                        <a:solidFill>
                          <a:schemeClr val="tx1"/>
                        </a:solidFill>
                        <a:latin typeface="+mj-lt"/>
                      </a:endParaRPr>
                    </a:p>
                  </a:txBody>
                  <a:tcPr anchor="ctr">
                    <a:solidFill>
                      <a:schemeClr val="accent1"/>
                    </a:solidFill>
                  </a:tcPr>
                </a:tc>
                <a:tc>
                  <a:txBody>
                    <a:bodyPr/>
                    <a:lstStyle/>
                    <a:p>
                      <a:r>
                        <a:rPr lang="en-GB" sz="700" b="1">
                          <a:solidFill>
                            <a:schemeClr val="tx1"/>
                          </a:solidFill>
                          <a:latin typeface="+mj-lt"/>
                        </a:rPr>
                        <a:t>Transfer of NDM sampling obligations from Cadent, WWU, and NGN to the CDSP</a:t>
                      </a:r>
                    </a:p>
                  </a:txBody>
                  <a:tcPr anchor="ctr">
                    <a:solidFill>
                      <a:srgbClr val="E6F1F8"/>
                    </a:solidFill>
                  </a:tcPr>
                </a:tc>
                <a:tc>
                  <a:txBody>
                    <a:bodyPr/>
                    <a:lstStyle/>
                    <a:p>
                      <a:r>
                        <a:rPr lang="en-GB" sz="700" b="1" dirty="0">
                          <a:solidFill>
                            <a:schemeClr val="tx1"/>
                          </a:solidFill>
                          <a:latin typeface="+mj-lt"/>
                        </a:rPr>
                        <a:t>Cadent</a:t>
                      </a:r>
                    </a:p>
                  </a:txBody>
                  <a:tcPr anchor="ctr">
                    <a:solidFill>
                      <a:srgbClr val="E6F1F8"/>
                    </a:solidFill>
                  </a:tcPr>
                </a:tc>
                <a:tc>
                  <a:txBody>
                    <a:bodyPr/>
                    <a:lstStyle/>
                    <a:p>
                      <a:r>
                        <a:rPr lang="en-GB" sz="700" b="1">
                          <a:solidFill>
                            <a:schemeClr val="tx1"/>
                          </a:solidFill>
                          <a:latin typeface="+mj-lt"/>
                        </a:rPr>
                        <a:t>DN</a:t>
                      </a:r>
                    </a:p>
                  </a:txBody>
                  <a:tcPr anchor="ctr">
                    <a:solidFill>
                      <a:srgbClr val="E6F1F8"/>
                    </a:solidFill>
                  </a:tcPr>
                </a:tc>
                <a:tc>
                  <a:txBody>
                    <a:bodyPr/>
                    <a:lstStyle/>
                    <a:p>
                      <a:pPr lvl="0">
                        <a:buNone/>
                      </a:pPr>
                      <a:r>
                        <a:rPr lang="en-GB" sz="700" b="1" dirty="0">
                          <a:solidFill>
                            <a:schemeClr val="tx1"/>
                          </a:solidFill>
                          <a:latin typeface="+mj-lt"/>
                        </a:rPr>
                        <a:t>WWU, Cadent, NGN</a:t>
                      </a:r>
                    </a:p>
                  </a:txBody>
                  <a:tcPr anchor="ctr">
                    <a:solidFill>
                      <a:srgbClr val="E6F1F8"/>
                    </a:solidFill>
                  </a:tcPr>
                </a:tc>
                <a:tc>
                  <a:txBody>
                    <a:bodyPr/>
                    <a:lstStyle/>
                    <a:p>
                      <a:pPr algn="l"/>
                      <a:r>
                        <a:rPr lang="en-GB" sz="700" b="1">
                          <a:solidFill>
                            <a:schemeClr val="tx1"/>
                          </a:solidFill>
                          <a:latin typeface="+mj-lt"/>
                        </a:rPr>
                        <a:t>£75k</a:t>
                      </a:r>
                    </a:p>
                  </a:txBody>
                  <a:tcPr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mj-lt"/>
                          <a:ea typeface="+mn-ea"/>
                          <a:cs typeface="+mn-cs"/>
                        </a:rPr>
                        <a:t>1</a:t>
                      </a:r>
                      <a:r>
                        <a:rPr kumimoji="0" lang="en-GB" sz="700" b="1" i="0" u="none" strike="noStrike" kern="1200" cap="none" spc="0" normalizeH="0" baseline="30000" noProof="0">
                          <a:ln>
                            <a:noFill/>
                          </a:ln>
                          <a:solidFill>
                            <a:schemeClr val="tx1"/>
                          </a:solidFill>
                          <a:effectLst/>
                          <a:uLnTx/>
                          <a:uFillTx/>
                          <a:latin typeface="+mj-lt"/>
                          <a:ea typeface="+mn-ea"/>
                          <a:cs typeface="+mn-cs"/>
                        </a:rPr>
                        <a:t>st</a:t>
                      </a:r>
                      <a:r>
                        <a:rPr kumimoji="0" lang="en-GB" sz="700" b="1" i="0" u="none" strike="noStrike" kern="1200" cap="none" spc="0" normalizeH="0" baseline="0" noProof="0">
                          <a:ln>
                            <a:noFill/>
                          </a:ln>
                          <a:solidFill>
                            <a:schemeClr val="tx1"/>
                          </a:solidFill>
                          <a:effectLst/>
                          <a:uLnTx/>
                          <a:uFillTx/>
                          <a:latin typeface="+mj-lt"/>
                          <a:ea typeface="+mn-ea"/>
                          <a:cs typeface="+mn-cs"/>
                        </a:rPr>
                        <a:t> April 2023</a:t>
                      </a:r>
                    </a:p>
                  </a:txBody>
                  <a:tcPr anchor="ctr">
                    <a:solidFill>
                      <a:srgbClr val="E6F1F8"/>
                    </a:solidFill>
                  </a:tcPr>
                </a:tc>
                <a:tc>
                  <a:txBody>
                    <a:bodyPr/>
                    <a:lstStyle/>
                    <a:p>
                      <a:r>
                        <a:rPr lang="en-GB" sz="700" b="1" dirty="0" err="1">
                          <a:solidFill>
                            <a:schemeClr val="tx1"/>
                          </a:solidFill>
                          <a:latin typeface="+mj-lt"/>
                        </a:rPr>
                        <a:t>Adhoc</a:t>
                      </a:r>
                      <a:endParaRPr lang="en-GB" sz="700" b="1" dirty="0">
                        <a:solidFill>
                          <a:schemeClr val="tx1"/>
                        </a:solidFill>
                        <a:latin typeface="+mj-lt"/>
                      </a:endParaRPr>
                    </a:p>
                  </a:txBody>
                  <a:tcPr anchor="ctr">
                    <a:solidFill>
                      <a:srgbClr val="E6F1F8"/>
                    </a:solidFill>
                  </a:tcPr>
                </a:tc>
                <a:tc>
                  <a:txBody>
                    <a:bodyPr/>
                    <a:lstStyle/>
                    <a:p>
                      <a:r>
                        <a:rPr lang="en-GB" sz="700" b="1" dirty="0">
                          <a:solidFill>
                            <a:schemeClr val="tx1"/>
                          </a:solidFill>
                          <a:latin typeface="+mj-lt"/>
                        </a:rPr>
                        <a:t>Delivered</a:t>
                      </a:r>
                    </a:p>
                  </a:txBody>
                  <a:tcPr anchor="ctr">
                    <a:solidFill>
                      <a:srgbClr val="E6F1F8"/>
                    </a:solidFill>
                  </a:tcPr>
                </a:tc>
                <a:extLst>
                  <a:ext uri="{0D108BD9-81ED-4DB2-BD59-A6C34878D82A}">
                    <a16:rowId xmlns:a16="http://schemas.microsoft.com/office/drawing/2014/main" val="1337371535"/>
                  </a:ext>
                </a:extLst>
              </a:tr>
              <a:tr h="301148">
                <a:tc>
                  <a:txBody>
                    <a:bodyPr/>
                    <a:lstStyle/>
                    <a:p>
                      <a:pPr algn="ctr"/>
                      <a:r>
                        <a:rPr lang="en-GB" sz="800" b="1" dirty="0">
                          <a:solidFill>
                            <a:schemeClr val="tx1"/>
                          </a:solidFill>
                          <a:latin typeface="+mj-lt"/>
                          <a:hlinkClick r:id="rId14">
                            <a:extLst>
                              <a:ext uri="{A12FA001-AC4F-418D-AE19-62706E023703}">
                                <ahyp:hlinkClr xmlns:ahyp="http://schemas.microsoft.com/office/drawing/2018/hyperlinkcolor" val="tx"/>
                              </a:ext>
                            </a:extLst>
                          </a:hlinkClick>
                        </a:rPr>
                        <a:t>5091</a:t>
                      </a:r>
                      <a:endParaRPr lang="en-GB" sz="800" b="1" dirty="0">
                        <a:solidFill>
                          <a:schemeClr val="tx1"/>
                        </a:solidFill>
                        <a:latin typeface="+mj-lt"/>
                      </a:endParaRPr>
                    </a:p>
                  </a:txBody>
                  <a:tcPr anchor="ctr">
                    <a:solidFill>
                      <a:schemeClr val="accent1"/>
                    </a:solidFill>
                  </a:tcPr>
                </a:tc>
                <a:tc>
                  <a:txBody>
                    <a:bodyPr/>
                    <a:lstStyle/>
                    <a:p>
                      <a:r>
                        <a:rPr lang="en-GB" sz="700" b="1" dirty="0">
                          <a:solidFill>
                            <a:schemeClr val="tx1"/>
                          </a:solidFill>
                          <a:latin typeface="+mj-lt"/>
                        </a:rPr>
                        <a:t>Deferral of creation of Class change reads at transfer of ownership </a:t>
                      </a:r>
                    </a:p>
                  </a:txBody>
                  <a:tcPr anchor="ctr">
                    <a:solidFill>
                      <a:srgbClr val="E6F1F8"/>
                    </a:solidFill>
                  </a:tcPr>
                </a:tc>
                <a:tc>
                  <a:txBody>
                    <a:bodyPr/>
                    <a:lstStyle/>
                    <a:p>
                      <a:r>
                        <a:rPr lang="en-GB" sz="700" b="1" dirty="0">
                          <a:solidFill>
                            <a:schemeClr val="tx1"/>
                          </a:solidFill>
                          <a:latin typeface="+mj-lt"/>
                        </a:rPr>
                        <a:t>EDF</a:t>
                      </a:r>
                    </a:p>
                  </a:txBody>
                  <a:tcPr anchor="ctr">
                    <a:solidFill>
                      <a:srgbClr val="E6F1F8"/>
                    </a:solidFill>
                  </a:tcPr>
                </a:tc>
                <a:tc>
                  <a:txBody>
                    <a:bodyPr/>
                    <a:lstStyle/>
                    <a:p>
                      <a:r>
                        <a:rPr lang="en-GB" sz="700" b="1" dirty="0">
                          <a:solidFill>
                            <a:schemeClr val="tx1"/>
                          </a:solidFill>
                          <a:latin typeface="+mj-lt"/>
                        </a:rPr>
                        <a:t>Shipper</a:t>
                      </a:r>
                    </a:p>
                  </a:txBody>
                  <a:tcPr anchor="ctr">
                    <a:solidFill>
                      <a:srgbClr val="E6F1F8"/>
                    </a:solidFill>
                  </a:tcPr>
                </a:tc>
                <a:tc>
                  <a:txBody>
                    <a:bodyPr/>
                    <a:lstStyle/>
                    <a:p>
                      <a:r>
                        <a:rPr lang="en-GB" sz="700" b="1" dirty="0">
                          <a:solidFill>
                            <a:schemeClr val="tx1"/>
                          </a:solidFill>
                          <a:latin typeface="+mj-lt"/>
                        </a:rPr>
                        <a:t>Shipper</a:t>
                      </a:r>
                    </a:p>
                  </a:txBody>
                  <a:tcPr anchor="ctr">
                    <a:solidFill>
                      <a:srgbClr val="E6F1F8"/>
                    </a:solidFill>
                  </a:tcPr>
                </a:tc>
                <a:tc>
                  <a:txBody>
                    <a:bodyPr/>
                    <a:lstStyle/>
                    <a:p>
                      <a:pPr algn="l"/>
                      <a:r>
                        <a:rPr lang="en-GB" sz="700" b="1" dirty="0">
                          <a:solidFill>
                            <a:schemeClr val="tx1"/>
                          </a:solidFill>
                          <a:latin typeface="+mj-lt"/>
                        </a:rPr>
                        <a:t>£200k</a:t>
                      </a:r>
                    </a:p>
                  </a:txBody>
                  <a:tcPr anchor="ctr">
                    <a:solidFill>
                      <a:srgbClr val="E6F1F8"/>
                    </a:solidFill>
                  </a:tcPr>
                </a:tc>
                <a:tc>
                  <a:txBody>
                    <a:bodyPr/>
                    <a:lstStyle/>
                    <a:p>
                      <a:r>
                        <a:rPr lang="en-GB" sz="700" b="1" dirty="0">
                          <a:solidFill>
                            <a:schemeClr val="tx1"/>
                          </a:solidFill>
                          <a:latin typeface="+mj-lt"/>
                        </a:rPr>
                        <a:t>24</a:t>
                      </a:r>
                      <a:r>
                        <a:rPr lang="en-GB" sz="700" b="1" baseline="30000" dirty="0">
                          <a:solidFill>
                            <a:schemeClr val="tx1"/>
                          </a:solidFill>
                          <a:latin typeface="+mj-lt"/>
                        </a:rPr>
                        <a:t>th</a:t>
                      </a:r>
                      <a:r>
                        <a:rPr lang="en-GB" sz="700" b="1" dirty="0">
                          <a:solidFill>
                            <a:schemeClr val="tx1"/>
                          </a:solidFill>
                          <a:latin typeface="+mj-lt"/>
                        </a:rPr>
                        <a:t> June  23</a:t>
                      </a:r>
                    </a:p>
                  </a:txBody>
                  <a:tcPr anchor="ctr">
                    <a:solidFill>
                      <a:srgbClr val="E6F1F8"/>
                    </a:solidFill>
                  </a:tcPr>
                </a:tc>
                <a:tc>
                  <a:txBody>
                    <a:bodyPr/>
                    <a:lstStyle/>
                    <a:p>
                      <a:r>
                        <a:rPr lang="en-GB" sz="700" b="1" dirty="0">
                          <a:solidFill>
                            <a:schemeClr val="tx1"/>
                          </a:solidFill>
                          <a:latin typeface="+mj-lt"/>
                        </a:rPr>
                        <a:t>Major</a:t>
                      </a:r>
                    </a:p>
                  </a:txBody>
                  <a:tcPr anchor="ctr">
                    <a:solidFill>
                      <a:srgbClr val="E6F1F8"/>
                    </a:solidFill>
                  </a:tcPr>
                </a:tc>
                <a:tc>
                  <a:txBody>
                    <a:bodyPr/>
                    <a:lstStyle/>
                    <a:p>
                      <a:r>
                        <a:rPr lang="en-GB" sz="700" b="1" dirty="0">
                          <a:solidFill>
                            <a:schemeClr val="tx1"/>
                          </a:solidFill>
                          <a:latin typeface="+mj-lt"/>
                        </a:rPr>
                        <a:t>Delivered</a:t>
                      </a:r>
                    </a:p>
                  </a:txBody>
                  <a:tcPr anchor="ctr">
                    <a:solidFill>
                      <a:srgbClr val="E6F1F8"/>
                    </a:solidFill>
                  </a:tcPr>
                </a:tc>
                <a:extLst>
                  <a:ext uri="{0D108BD9-81ED-4DB2-BD59-A6C34878D82A}">
                    <a16:rowId xmlns:a16="http://schemas.microsoft.com/office/drawing/2014/main" val="2327631896"/>
                  </a:ext>
                </a:extLst>
              </a:tr>
              <a:tr h="248702">
                <a:tc>
                  <a:txBody>
                    <a:bodyPr/>
                    <a:lstStyle/>
                    <a:p>
                      <a:pPr algn="ctr"/>
                      <a:r>
                        <a:rPr lang="en-GB" sz="800" b="1" dirty="0">
                          <a:solidFill>
                            <a:schemeClr val="tx1"/>
                          </a:solidFill>
                          <a:latin typeface="+mj-lt"/>
                          <a:hlinkClick r:id="rId15">
                            <a:extLst>
                              <a:ext uri="{A12FA001-AC4F-418D-AE19-62706E023703}">
                                <ahyp:hlinkClr xmlns:ahyp="http://schemas.microsoft.com/office/drawing/2018/hyperlinkcolor" val="tx"/>
                              </a:ext>
                            </a:extLst>
                          </a:hlinkClick>
                        </a:rPr>
                        <a:t>4713</a:t>
                      </a:r>
                      <a:endParaRPr lang="en-GB" sz="800" b="1" dirty="0">
                        <a:solidFill>
                          <a:schemeClr val="tx1"/>
                        </a:solidFill>
                        <a:latin typeface="+mj-lt"/>
                      </a:endParaRPr>
                    </a:p>
                  </a:txBody>
                  <a:tcPr anchor="ctr">
                    <a:solidFill>
                      <a:schemeClr val="accent1"/>
                    </a:solidFill>
                  </a:tcPr>
                </a:tc>
                <a:tc>
                  <a:txBody>
                    <a:bodyPr/>
                    <a:lstStyle/>
                    <a:p>
                      <a:r>
                        <a:rPr lang="en-US" sz="700" b="1" dirty="0">
                          <a:solidFill>
                            <a:schemeClr val="tx1"/>
                          </a:solidFill>
                          <a:latin typeface="+mj-lt"/>
                        </a:rPr>
                        <a:t>Actual read following est. transfer read calculating AQ of 1</a:t>
                      </a:r>
                      <a:endParaRPr lang="en-GB" sz="700" b="1" dirty="0">
                        <a:solidFill>
                          <a:schemeClr val="tx1"/>
                        </a:solidFill>
                        <a:latin typeface="+mj-lt"/>
                      </a:endParaRPr>
                    </a:p>
                  </a:txBody>
                  <a:tcPr anchor="ctr">
                    <a:solidFill>
                      <a:srgbClr val="E6F1F8"/>
                    </a:solidFill>
                  </a:tcPr>
                </a:tc>
                <a:tc>
                  <a:txBody>
                    <a:bodyPr/>
                    <a:lstStyle/>
                    <a:p>
                      <a:r>
                        <a:rPr lang="en-GB" sz="700" b="1" dirty="0">
                          <a:solidFill>
                            <a:schemeClr val="tx1"/>
                          </a:solidFill>
                          <a:latin typeface="+mj-lt"/>
                        </a:rPr>
                        <a:t>Npower</a:t>
                      </a:r>
                    </a:p>
                  </a:txBody>
                  <a:tcPr anchor="ctr">
                    <a:solidFill>
                      <a:srgbClr val="E6F1F8"/>
                    </a:solidFill>
                  </a:tcPr>
                </a:tc>
                <a:tc>
                  <a:txBody>
                    <a:bodyPr/>
                    <a:lstStyle/>
                    <a:p>
                      <a:r>
                        <a:rPr lang="en-GB" sz="700" b="1" dirty="0">
                          <a:solidFill>
                            <a:schemeClr val="tx1"/>
                          </a:solidFill>
                          <a:latin typeface="+mj-lt"/>
                        </a:rPr>
                        <a:t>Shipper</a:t>
                      </a:r>
                    </a:p>
                  </a:txBody>
                  <a:tcPr anchor="ctr">
                    <a:solidFill>
                      <a:srgbClr val="E6F1F8"/>
                    </a:solidFill>
                  </a:tcPr>
                </a:tc>
                <a:tc>
                  <a:txBody>
                    <a:bodyPr/>
                    <a:lstStyle/>
                    <a:p>
                      <a:r>
                        <a:rPr lang="en-GB" sz="700" b="1" dirty="0">
                          <a:solidFill>
                            <a:schemeClr val="tx1"/>
                          </a:solidFill>
                          <a:latin typeface="+mj-lt"/>
                        </a:rPr>
                        <a:t>Shipper</a:t>
                      </a:r>
                    </a:p>
                  </a:txBody>
                  <a:tcPr anchor="ctr">
                    <a:solidFill>
                      <a:srgbClr val="E6F1F8"/>
                    </a:solidFill>
                  </a:tcPr>
                </a:tc>
                <a:tc>
                  <a:txBody>
                    <a:bodyPr/>
                    <a:lstStyle/>
                    <a:p>
                      <a:pPr algn="l"/>
                      <a:r>
                        <a:rPr lang="en-GB" sz="700" b="1" dirty="0">
                          <a:solidFill>
                            <a:schemeClr val="tx1"/>
                          </a:solidFill>
                          <a:latin typeface="+mj-lt"/>
                        </a:rPr>
                        <a:t>£7k</a:t>
                      </a:r>
                    </a:p>
                  </a:txBody>
                  <a:tcPr anchor="ctr">
                    <a:solidFill>
                      <a:srgbClr val="E6F1F8"/>
                    </a:solidFill>
                  </a:tcPr>
                </a:tc>
                <a:tc>
                  <a:txBody>
                    <a:bodyPr/>
                    <a:lstStyle/>
                    <a:p>
                      <a:r>
                        <a:rPr lang="en-GB" sz="700" b="1" dirty="0">
                          <a:solidFill>
                            <a:schemeClr val="tx1"/>
                          </a:solidFill>
                          <a:latin typeface="+mj-lt"/>
                        </a:rPr>
                        <a:t>27</a:t>
                      </a:r>
                      <a:r>
                        <a:rPr lang="en-GB" sz="700" b="1" baseline="30000" dirty="0">
                          <a:solidFill>
                            <a:schemeClr val="tx1"/>
                          </a:solidFill>
                          <a:latin typeface="+mj-lt"/>
                        </a:rPr>
                        <a:t>th</a:t>
                      </a:r>
                      <a:r>
                        <a:rPr lang="en-GB" sz="700" b="1" dirty="0">
                          <a:solidFill>
                            <a:schemeClr val="tx1"/>
                          </a:solidFill>
                          <a:latin typeface="+mj-lt"/>
                        </a:rPr>
                        <a:t> June 2023</a:t>
                      </a:r>
                    </a:p>
                  </a:txBody>
                  <a:tcPr anchor="ctr">
                    <a:solidFill>
                      <a:srgbClr val="E6F1F8"/>
                    </a:solidFill>
                  </a:tcPr>
                </a:tc>
                <a:tc>
                  <a:txBody>
                    <a:bodyPr/>
                    <a:lstStyle/>
                    <a:p>
                      <a:r>
                        <a:rPr lang="en-GB" sz="700" b="1" dirty="0">
                          <a:solidFill>
                            <a:schemeClr val="tx1"/>
                          </a:solidFill>
                          <a:latin typeface="+mj-lt"/>
                        </a:rPr>
                        <a:t>Adhoc</a:t>
                      </a:r>
                    </a:p>
                  </a:txBody>
                  <a:tcPr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Delivered</a:t>
                      </a:r>
                    </a:p>
                  </a:txBody>
                  <a:tcPr anchor="ctr">
                    <a:solidFill>
                      <a:srgbClr val="E6F1F8"/>
                    </a:solidFill>
                  </a:tcPr>
                </a:tc>
                <a:extLst>
                  <a:ext uri="{0D108BD9-81ED-4DB2-BD59-A6C34878D82A}">
                    <a16:rowId xmlns:a16="http://schemas.microsoft.com/office/drawing/2014/main" val="1172099491"/>
                  </a:ext>
                </a:extLst>
              </a:tr>
              <a:tr h="406550">
                <a:tc>
                  <a:txBody>
                    <a:bodyPr/>
                    <a:lstStyle/>
                    <a:p>
                      <a:pPr algn="ctr"/>
                      <a:r>
                        <a:rPr lang="en-GB" sz="800" b="1" dirty="0">
                          <a:solidFill>
                            <a:schemeClr val="tx1"/>
                          </a:solidFill>
                          <a:hlinkClick r:id="rId16">
                            <a:extLst>
                              <a:ext uri="{A12FA001-AC4F-418D-AE19-62706E023703}">
                                <ahyp:hlinkClr xmlns:ahyp="http://schemas.microsoft.com/office/drawing/2018/hyperlinkcolor" val="tx"/>
                              </a:ext>
                            </a:extLst>
                          </a:hlinkClick>
                        </a:rPr>
                        <a:t>5652</a:t>
                      </a:r>
                      <a:endParaRPr lang="en-GB" sz="800" b="1" u="sng" dirty="0">
                        <a:solidFill>
                          <a:schemeClr val="tx1"/>
                        </a:solidFill>
                        <a:latin typeface="+mj-lt"/>
                      </a:endParaRPr>
                    </a:p>
                  </a:txBody>
                  <a:tcPr anchor="ctr">
                    <a:solidFill>
                      <a:schemeClr val="accent5"/>
                    </a:solidFill>
                  </a:tcPr>
                </a:tc>
                <a:tc>
                  <a:txBody>
                    <a:bodyPr/>
                    <a:lstStyle/>
                    <a:p>
                      <a:r>
                        <a:rPr lang="en-GB" sz="700" b="1" dirty="0">
                          <a:solidFill>
                            <a:schemeClr val="tx1"/>
                          </a:solidFill>
                          <a:latin typeface="+mj-lt"/>
                        </a:rPr>
                        <a:t>Enabling Direct Contractual Arrangements with Consumers for Demand Side Response (Mod0844)</a:t>
                      </a:r>
                    </a:p>
                  </a:txBody>
                  <a:tcPr anchor="ctr">
                    <a:solidFill>
                      <a:schemeClr val="accent5"/>
                    </a:solidFill>
                  </a:tcPr>
                </a:tc>
                <a:tc>
                  <a:txBody>
                    <a:bodyPr/>
                    <a:lstStyle/>
                    <a:p>
                      <a:r>
                        <a:rPr lang="en-GB" sz="700" b="1" dirty="0">
                          <a:solidFill>
                            <a:schemeClr val="tx1"/>
                          </a:solidFill>
                          <a:latin typeface="+mj-lt"/>
                        </a:rPr>
                        <a:t>NGT</a:t>
                      </a:r>
                    </a:p>
                  </a:txBody>
                  <a:tcPr anchor="ctr">
                    <a:solidFill>
                      <a:schemeClr val="accent5"/>
                    </a:solidFill>
                  </a:tcPr>
                </a:tc>
                <a:tc>
                  <a:txBody>
                    <a:bodyPr/>
                    <a:lstStyle/>
                    <a:p>
                      <a:r>
                        <a:rPr lang="en-GB" sz="700" b="1" dirty="0">
                          <a:solidFill>
                            <a:schemeClr val="tx1"/>
                          </a:solidFill>
                          <a:latin typeface="+mj-lt"/>
                        </a:rPr>
                        <a:t>NGT</a:t>
                      </a:r>
                    </a:p>
                    <a:p>
                      <a:r>
                        <a:rPr lang="en-GB" sz="700" b="1" dirty="0">
                          <a:solidFill>
                            <a:schemeClr val="tx1"/>
                          </a:solidFill>
                          <a:latin typeface="+mj-lt"/>
                        </a:rPr>
                        <a:t>Shipper</a:t>
                      </a:r>
                    </a:p>
                    <a:p>
                      <a:r>
                        <a:rPr lang="en-GB" sz="700" b="1" dirty="0">
                          <a:solidFill>
                            <a:schemeClr val="tx1"/>
                          </a:solidFill>
                          <a:latin typeface="+mj-lt"/>
                        </a:rPr>
                        <a:t>DN / IGT</a:t>
                      </a:r>
                    </a:p>
                  </a:txBody>
                  <a:tcPr anchor="ctr">
                    <a:solidFill>
                      <a:schemeClr val="accent5"/>
                    </a:solidFill>
                  </a:tcPr>
                </a:tc>
                <a:tc>
                  <a:txBody>
                    <a:bodyPr/>
                    <a:lstStyle/>
                    <a:p>
                      <a:r>
                        <a:rPr lang="en-GB" sz="700" b="1" dirty="0">
                          <a:solidFill>
                            <a:schemeClr val="tx1"/>
                          </a:solidFill>
                          <a:latin typeface="+mj-lt"/>
                        </a:rPr>
                        <a:t>NGT</a:t>
                      </a:r>
                    </a:p>
                  </a:txBody>
                  <a:tcPr anchor="ctr">
                    <a:solidFill>
                      <a:schemeClr val="accent5"/>
                    </a:solidFill>
                  </a:tcPr>
                </a:tc>
                <a:tc>
                  <a:txBody>
                    <a:bodyPr/>
                    <a:lstStyle/>
                    <a:p>
                      <a:pPr algn="l"/>
                      <a:r>
                        <a:rPr lang="en-GB" sz="700" b="1" dirty="0">
                          <a:solidFill>
                            <a:schemeClr val="tx1"/>
                          </a:solidFill>
                          <a:latin typeface="+mj-lt"/>
                        </a:rPr>
                        <a:t>Tbc</a:t>
                      </a:r>
                    </a:p>
                  </a:txBody>
                  <a:tcPr anchor="ctr">
                    <a:solidFill>
                      <a:schemeClr val="accent5"/>
                    </a:solidFill>
                  </a:tcPr>
                </a:tc>
                <a:tc>
                  <a:txBody>
                    <a:bodyPr/>
                    <a:lstStyle/>
                    <a:p>
                      <a:r>
                        <a:rPr lang="en-GB" sz="700" b="1" dirty="0">
                          <a:solidFill>
                            <a:schemeClr val="tx1"/>
                          </a:solidFill>
                          <a:latin typeface="+mj-lt"/>
                        </a:rPr>
                        <a:t>Immediately Following Ofgem Decision </a:t>
                      </a:r>
                    </a:p>
                    <a:p>
                      <a:r>
                        <a:rPr lang="en-GB" sz="700" b="1" dirty="0">
                          <a:solidFill>
                            <a:schemeClr val="tx1"/>
                          </a:solidFill>
                          <a:latin typeface="+mj-lt"/>
                        </a:rPr>
                        <a:t>(expected August 23)</a:t>
                      </a:r>
                    </a:p>
                  </a:txBody>
                  <a:tcPr anchor="ctr">
                    <a:solidFill>
                      <a:schemeClr val="accent5"/>
                    </a:solidFill>
                  </a:tcPr>
                </a:tc>
                <a:tc>
                  <a:txBody>
                    <a:bodyPr/>
                    <a:lstStyle/>
                    <a:p>
                      <a:r>
                        <a:rPr lang="en-GB" sz="700" b="1" dirty="0">
                          <a:solidFill>
                            <a:schemeClr val="tx1"/>
                          </a:solidFill>
                          <a:latin typeface="+mj-lt"/>
                        </a:rPr>
                        <a:t>Adhoc</a:t>
                      </a:r>
                    </a:p>
                  </a:txBody>
                  <a:tcPr anchor="ctr">
                    <a:solidFill>
                      <a:schemeClr val="accent5"/>
                    </a:solidFill>
                  </a:tcPr>
                </a:tc>
                <a:tc>
                  <a:txBody>
                    <a:bodyPr/>
                    <a:lstStyle/>
                    <a:p>
                      <a:r>
                        <a:rPr lang="en-GB" sz="700" b="1" dirty="0">
                          <a:solidFill>
                            <a:schemeClr val="tx1"/>
                          </a:solidFill>
                          <a:latin typeface="+mj-lt"/>
                        </a:rPr>
                        <a:t>Delivered</a:t>
                      </a:r>
                    </a:p>
                  </a:txBody>
                  <a:tcPr anchor="ctr">
                    <a:solidFill>
                      <a:schemeClr val="accent5"/>
                    </a:solidFill>
                  </a:tcPr>
                </a:tc>
                <a:extLst>
                  <a:ext uri="{0D108BD9-81ED-4DB2-BD59-A6C34878D82A}">
                    <a16:rowId xmlns:a16="http://schemas.microsoft.com/office/drawing/2014/main" val="1529563859"/>
                  </a:ext>
                </a:extLst>
              </a:tr>
              <a:tr h="301148">
                <a:tc>
                  <a:txBody>
                    <a:bodyPr/>
                    <a:lstStyle/>
                    <a:p>
                      <a:pPr algn="ctr"/>
                      <a:r>
                        <a:rPr lang="en-GB" sz="800" b="1" dirty="0">
                          <a:solidFill>
                            <a:schemeClr val="tx1"/>
                          </a:solidFill>
                          <a:hlinkClick r:id="rId17">
                            <a:extLst>
                              <a:ext uri="{A12FA001-AC4F-418D-AE19-62706E023703}">
                                <ahyp:hlinkClr xmlns:ahyp="http://schemas.microsoft.com/office/drawing/2018/hyperlinkcolor" val="tx"/>
                              </a:ext>
                            </a:extLst>
                          </a:hlinkClick>
                        </a:rPr>
                        <a:t>5668</a:t>
                      </a:r>
                      <a:endParaRPr lang="en-GB" sz="800" b="1" u="sng" dirty="0">
                        <a:solidFill>
                          <a:schemeClr val="tx1"/>
                        </a:solidFill>
                        <a:latin typeface="+mj-lt"/>
                      </a:endParaRPr>
                    </a:p>
                  </a:txBody>
                  <a:tcPr anchor="ctr">
                    <a:solidFill>
                      <a:schemeClr val="accent5"/>
                    </a:solidFill>
                  </a:tcPr>
                </a:tc>
                <a:tc>
                  <a:txBody>
                    <a:bodyPr/>
                    <a:lstStyle/>
                    <a:p>
                      <a:r>
                        <a:rPr lang="en-GB" sz="700" b="1" dirty="0">
                          <a:solidFill>
                            <a:schemeClr val="tx1"/>
                          </a:solidFill>
                          <a:latin typeface="+mj-lt"/>
                        </a:rPr>
                        <a:t>Production Data Back up</a:t>
                      </a:r>
                    </a:p>
                  </a:txBody>
                  <a:tcPr anchor="ctr">
                    <a:solidFill>
                      <a:schemeClr val="accent5"/>
                    </a:solidFill>
                  </a:tcPr>
                </a:tc>
                <a:tc>
                  <a:txBody>
                    <a:bodyPr/>
                    <a:lstStyle/>
                    <a:p>
                      <a:r>
                        <a:rPr lang="en-GB" sz="700" b="1" dirty="0">
                          <a:solidFill>
                            <a:schemeClr val="tx1"/>
                          </a:solidFill>
                          <a:latin typeface="+mj-lt"/>
                        </a:rPr>
                        <a:t>RTS</a:t>
                      </a:r>
                    </a:p>
                  </a:txBody>
                  <a:tcPr anchor="ctr">
                    <a:solidFill>
                      <a:schemeClr val="accent5"/>
                    </a:solidFill>
                  </a:tcPr>
                </a:tc>
                <a:tc>
                  <a:txBody>
                    <a:bodyPr/>
                    <a:lstStyle/>
                    <a:p>
                      <a:r>
                        <a:rPr lang="en-GB" sz="700" b="1" dirty="0">
                          <a:solidFill>
                            <a:schemeClr val="tx1"/>
                          </a:solidFill>
                          <a:latin typeface="+mj-lt"/>
                        </a:rPr>
                        <a:t>Shipper </a:t>
                      </a:r>
                    </a:p>
                    <a:p>
                      <a:r>
                        <a:rPr lang="en-GB" sz="700" b="1" dirty="0">
                          <a:solidFill>
                            <a:schemeClr val="tx1"/>
                          </a:solidFill>
                          <a:latin typeface="+mj-lt"/>
                        </a:rPr>
                        <a:t>DN/IGT</a:t>
                      </a:r>
                    </a:p>
                  </a:txBody>
                  <a:tcPr anchor="ctr">
                    <a:solidFill>
                      <a:schemeClr val="accent5"/>
                    </a:solidFill>
                  </a:tcPr>
                </a:tc>
                <a:tc>
                  <a:txBody>
                    <a:bodyPr/>
                    <a:lstStyle/>
                    <a:p>
                      <a:r>
                        <a:rPr lang="en-GB" sz="700" b="1" dirty="0">
                          <a:solidFill>
                            <a:schemeClr val="tx1"/>
                          </a:solidFill>
                          <a:latin typeface="+mj-lt"/>
                        </a:rPr>
                        <a:t>Shipper</a:t>
                      </a:r>
                    </a:p>
                  </a:txBody>
                  <a:tcPr anchor="ctr">
                    <a:solidFill>
                      <a:schemeClr val="accent5"/>
                    </a:solidFill>
                  </a:tcPr>
                </a:tc>
                <a:tc>
                  <a:txBody>
                    <a:bodyPr/>
                    <a:lstStyle/>
                    <a:p>
                      <a:r>
                        <a:rPr lang="en-GB" sz="700" b="1" dirty="0">
                          <a:solidFill>
                            <a:schemeClr val="tx1"/>
                          </a:solidFill>
                          <a:latin typeface="+mj-lt"/>
                        </a:rPr>
                        <a:t>Tbc</a:t>
                      </a:r>
                    </a:p>
                  </a:txBody>
                  <a:tcPr anchor="c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19</a:t>
                      </a:r>
                      <a:r>
                        <a:rPr kumimoji="0" lang="en-GB" sz="700" b="1" i="0" u="none" strike="noStrike" kern="1200" cap="none" spc="0" normalizeH="0" baseline="30000" noProof="0" dirty="0">
                          <a:ln>
                            <a:noFill/>
                          </a:ln>
                          <a:solidFill>
                            <a:schemeClr val="tx1"/>
                          </a:solidFill>
                          <a:effectLst/>
                          <a:uLnTx/>
                          <a:uFillTx/>
                          <a:latin typeface="+mj-lt"/>
                          <a:ea typeface="+mn-ea"/>
                          <a:cs typeface="+mn-cs"/>
                        </a:rPr>
                        <a:t>th</a:t>
                      </a:r>
                      <a:r>
                        <a:rPr kumimoji="0" lang="en-GB" sz="700" b="1" i="0" u="none" strike="noStrike" kern="1200" cap="none" spc="0" normalizeH="0" baseline="0" noProof="0" dirty="0">
                          <a:ln>
                            <a:noFill/>
                          </a:ln>
                          <a:solidFill>
                            <a:schemeClr val="tx1"/>
                          </a:solidFill>
                          <a:effectLst/>
                          <a:uLnTx/>
                          <a:uFillTx/>
                          <a:latin typeface="+mj-lt"/>
                          <a:ea typeface="+mn-ea"/>
                          <a:cs typeface="+mn-cs"/>
                        </a:rPr>
                        <a:t> August 2023</a:t>
                      </a:r>
                    </a:p>
                  </a:txBody>
                  <a:tcPr anchor="c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err="1">
                          <a:ln>
                            <a:noFill/>
                          </a:ln>
                          <a:solidFill>
                            <a:schemeClr val="tx1"/>
                          </a:solidFill>
                          <a:effectLst/>
                          <a:uLnTx/>
                          <a:uFillTx/>
                          <a:latin typeface="+mj-lt"/>
                          <a:ea typeface="+mn-ea"/>
                          <a:cs typeface="+mn-cs"/>
                        </a:rPr>
                        <a:t>Adhoc</a:t>
                      </a:r>
                      <a:endParaRPr kumimoji="0" lang="en-GB" sz="700" b="1" i="0" u="none" strike="noStrike" kern="1200" cap="none" spc="0" normalizeH="0" baseline="0" noProof="0" dirty="0">
                        <a:ln>
                          <a:noFill/>
                        </a:ln>
                        <a:solidFill>
                          <a:schemeClr val="tx1"/>
                        </a:solidFill>
                        <a:effectLst/>
                        <a:uLnTx/>
                        <a:uFillTx/>
                        <a:latin typeface="+mj-lt"/>
                        <a:ea typeface="+mn-ea"/>
                        <a:cs typeface="+mn-cs"/>
                      </a:endParaRPr>
                    </a:p>
                  </a:txBody>
                  <a:tcPr anchor="c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1D3E61"/>
                          </a:solidFill>
                          <a:effectLst/>
                          <a:uLnTx/>
                          <a:uFillTx/>
                          <a:latin typeface="Nunito Sans"/>
                          <a:ea typeface="+mn-ea"/>
                          <a:cs typeface="+mn-cs"/>
                        </a:rPr>
                        <a:t>Delivered </a:t>
                      </a:r>
                    </a:p>
                  </a:txBody>
                  <a:tcPr anchor="ctr">
                    <a:solidFill>
                      <a:schemeClr val="accent5"/>
                    </a:solidFill>
                  </a:tcPr>
                </a:tc>
                <a:extLst>
                  <a:ext uri="{0D108BD9-81ED-4DB2-BD59-A6C34878D82A}">
                    <a16:rowId xmlns:a16="http://schemas.microsoft.com/office/drawing/2014/main" val="1096169328"/>
                  </a:ext>
                </a:extLst>
              </a:tr>
            </a:tbl>
          </a:graphicData>
        </a:graphic>
      </p:graphicFrame>
    </p:spTree>
    <p:extLst>
      <p:ext uri="{BB962C8B-B14F-4D97-AF65-F5344CB8AC3E}">
        <p14:creationId xmlns:p14="http://schemas.microsoft.com/office/powerpoint/2010/main" val="2203838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457200" y="44632"/>
            <a:ext cx="8147248" cy="434083"/>
          </a:xfrm>
        </p:spPr>
        <p:txBody>
          <a:bodyPr>
            <a:normAutofit/>
          </a:bodyPr>
          <a:lstStyle/>
          <a:p>
            <a:r>
              <a:rPr lang="en-GB" sz="1800" dirty="0">
                <a:cs typeface="Arial"/>
              </a:rPr>
              <a:t>Change Delivery Plan – September 2023 – March 2024</a:t>
            </a:r>
            <a:endParaRPr lang="en-GB" sz="1800" dirty="0"/>
          </a:p>
        </p:txBody>
      </p:sp>
      <p:graphicFrame>
        <p:nvGraphicFramePr>
          <p:cNvPr id="4" name="Table 3">
            <a:extLst>
              <a:ext uri="{FF2B5EF4-FFF2-40B4-BE49-F238E27FC236}">
                <a16:creationId xmlns:a16="http://schemas.microsoft.com/office/drawing/2014/main" id="{5DB0EECD-A2E7-493C-A127-8163F3A63887}"/>
              </a:ext>
            </a:extLst>
          </p:cNvPr>
          <p:cNvGraphicFramePr>
            <a:graphicFrameLocks noGrp="1"/>
          </p:cNvGraphicFramePr>
          <p:nvPr/>
        </p:nvGraphicFramePr>
        <p:xfrm>
          <a:off x="22436" y="404752"/>
          <a:ext cx="9016776" cy="4630484"/>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4236546890"/>
                    </a:ext>
                  </a:extLst>
                </a:gridCol>
                <a:gridCol w="2500828">
                  <a:extLst>
                    <a:ext uri="{9D8B030D-6E8A-4147-A177-3AD203B41FA5}">
                      <a16:colId xmlns:a16="http://schemas.microsoft.com/office/drawing/2014/main" val="324692026"/>
                    </a:ext>
                  </a:extLst>
                </a:gridCol>
                <a:gridCol w="769485">
                  <a:extLst>
                    <a:ext uri="{9D8B030D-6E8A-4147-A177-3AD203B41FA5}">
                      <a16:colId xmlns:a16="http://schemas.microsoft.com/office/drawing/2014/main" val="1901410971"/>
                    </a:ext>
                  </a:extLst>
                </a:gridCol>
                <a:gridCol w="769485">
                  <a:extLst>
                    <a:ext uri="{9D8B030D-6E8A-4147-A177-3AD203B41FA5}">
                      <a16:colId xmlns:a16="http://schemas.microsoft.com/office/drawing/2014/main" val="4189950786"/>
                    </a:ext>
                  </a:extLst>
                </a:gridCol>
                <a:gridCol w="746409">
                  <a:extLst>
                    <a:ext uri="{9D8B030D-6E8A-4147-A177-3AD203B41FA5}">
                      <a16:colId xmlns:a16="http://schemas.microsoft.com/office/drawing/2014/main" val="4137049686"/>
                    </a:ext>
                  </a:extLst>
                </a:gridCol>
                <a:gridCol w="746409">
                  <a:extLst>
                    <a:ext uri="{9D8B030D-6E8A-4147-A177-3AD203B41FA5}">
                      <a16:colId xmlns:a16="http://schemas.microsoft.com/office/drawing/2014/main" val="1519923765"/>
                    </a:ext>
                  </a:extLst>
                </a:gridCol>
                <a:gridCol w="1147088">
                  <a:extLst>
                    <a:ext uri="{9D8B030D-6E8A-4147-A177-3AD203B41FA5}">
                      <a16:colId xmlns:a16="http://schemas.microsoft.com/office/drawing/2014/main" val="3099399107"/>
                    </a:ext>
                  </a:extLst>
                </a:gridCol>
                <a:gridCol w="932009">
                  <a:extLst>
                    <a:ext uri="{9D8B030D-6E8A-4147-A177-3AD203B41FA5}">
                      <a16:colId xmlns:a16="http://schemas.microsoft.com/office/drawing/2014/main" val="796015746"/>
                    </a:ext>
                  </a:extLst>
                </a:gridCol>
                <a:gridCol w="932009">
                  <a:extLst>
                    <a:ext uri="{9D8B030D-6E8A-4147-A177-3AD203B41FA5}">
                      <a16:colId xmlns:a16="http://schemas.microsoft.com/office/drawing/2014/main" val="3560280781"/>
                    </a:ext>
                  </a:extLst>
                </a:gridCol>
              </a:tblGrid>
              <a:tr h="496815">
                <a:tc>
                  <a:txBody>
                    <a:bodyPr/>
                    <a:lstStyle/>
                    <a:p>
                      <a:r>
                        <a:rPr lang="en-GB" sz="900" dirty="0">
                          <a:latin typeface="+mj-lt"/>
                        </a:rPr>
                        <a:t>XRN</a:t>
                      </a:r>
                    </a:p>
                  </a:txBody>
                  <a:tcPr anchor="ctr">
                    <a:solidFill>
                      <a:schemeClr val="tx2"/>
                    </a:solidFill>
                  </a:tcPr>
                </a:tc>
                <a:tc>
                  <a:txBody>
                    <a:bodyPr/>
                    <a:lstStyle/>
                    <a:p>
                      <a:r>
                        <a:rPr lang="en-GB" sz="900" dirty="0">
                          <a:latin typeface="+mj-lt"/>
                        </a:rPr>
                        <a:t>Change Title </a:t>
                      </a:r>
                    </a:p>
                  </a:txBody>
                  <a:tcPr anchor="ctr">
                    <a:solidFill>
                      <a:schemeClr val="tx2"/>
                    </a:solidFill>
                  </a:tcPr>
                </a:tc>
                <a:tc>
                  <a:txBody>
                    <a:bodyPr/>
                    <a:lstStyle/>
                    <a:p>
                      <a:r>
                        <a:rPr lang="en-GB" sz="900">
                          <a:latin typeface="+mj-lt"/>
                        </a:rPr>
                        <a:t>Proposer</a:t>
                      </a:r>
                    </a:p>
                  </a:txBody>
                  <a:tcPr anchor="ctr">
                    <a:solidFill>
                      <a:schemeClr val="tx2"/>
                    </a:solidFill>
                  </a:tcPr>
                </a:tc>
                <a:tc>
                  <a:txBody>
                    <a:bodyPr/>
                    <a:lstStyle/>
                    <a:p>
                      <a:r>
                        <a:rPr lang="en-GB" sz="900" dirty="0">
                          <a:latin typeface="+mj-lt"/>
                        </a:rPr>
                        <a:t>Benefit / Impact</a:t>
                      </a:r>
                    </a:p>
                  </a:txBody>
                  <a:tcPr anchor="ctr">
                    <a:solidFill>
                      <a:schemeClr val="tx2"/>
                    </a:solidFill>
                  </a:tcPr>
                </a:tc>
                <a:tc>
                  <a:txBody>
                    <a:bodyPr/>
                    <a:lstStyle/>
                    <a:p>
                      <a:r>
                        <a:rPr lang="en-GB" sz="900">
                          <a:latin typeface="+mj-lt"/>
                        </a:rPr>
                        <a:t>Funding </a:t>
                      </a:r>
                    </a:p>
                  </a:txBody>
                  <a:tcPr anchor="ctr">
                    <a:solidFill>
                      <a:schemeClr val="tx2"/>
                    </a:solidFill>
                  </a:tcPr>
                </a:tc>
                <a:tc>
                  <a:txBody>
                    <a:bodyPr/>
                    <a:lstStyle/>
                    <a:p>
                      <a:r>
                        <a:rPr lang="en-GB" sz="900" dirty="0">
                          <a:latin typeface="+mj-lt"/>
                        </a:rPr>
                        <a:t>HLSO</a:t>
                      </a:r>
                    </a:p>
                    <a:p>
                      <a:r>
                        <a:rPr lang="en-GB" sz="900" dirty="0">
                          <a:latin typeface="+mj-lt"/>
                        </a:rPr>
                        <a:t>Max Cost</a:t>
                      </a:r>
                    </a:p>
                  </a:txBody>
                  <a:tcPr anchor="ctr">
                    <a:solidFill>
                      <a:schemeClr val="tx2"/>
                    </a:solidFill>
                  </a:tcPr>
                </a:tc>
                <a:tc>
                  <a:txBody>
                    <a:bodyPr/>
                    <a:lstStyle/>
                    <a:p>
                      <a:r>
                        <a:rPr lang="en-GB" sz="900" dirty="0">
                          <a:latin typeface="+mj-lt"/>
                        </a:rPr>
                        <a:t>Target Implementation   Date</a:t>
                      </a:r>
                    </a:p>
                  </a:txBody>
                  <a:tcPr anchor="ctr">
                    <a:solidFill>
                      <a:schemeClr val="tx2"/>
                    </a:solidFill>
                  </a:tcPr>
                </a:tc>
                <a:tc>
                  <a:txBody>
                    <a:bodyPr/>
                    <a:lstStyle/>
                    <a:p>
                      <a:r>
                        <a:rPr lang="en-GB" sz="900" dirty="0">
                          <a:latin typeface="+mj-lt"/>
                        </a:rPr>
                        <a:t>Release Type</a:t>
                      </a:r>
                    </a:p>
                  </a:txBody>
                  <a:tcPr anchor="ctr">
                    <a:solidFill>
                      <a:schemeClr val="tx2"/>
                    </a:solidFill>
                  </a:tcPr>
                </a:tc>
                <a:tc>
                  <a:txBody>
                    <a:bodyPr/>
                    <a:lstStyle/>
                    <a:p>
                      <a:r>
                        <a:rPr lang="en-GB" sz="900" dirty="0">
                          <a:latin typeface="+mj-lt"/>
                        </a:rPr>
                        <a:t>Firm / Indicative</a:t>
                      </a:r>
                    </a:p>
                  </a:txBody>
                  <a:tcPr anchor="ctr">
                    <a:solidFill>
                      <a:schemeClr val="tx2"/>
                    </a:solidFill>
                  </a:tcPr>
                </a:tc>
                <a:extLst>
                  <a:ext uri="{0D108BD9-81ED-4DB2-BD59-A6C34878D82A}">
                    <a16:rowId xmlns:a16="http://schemas.microsoft.com/office/drawing/2014/main" val="429165185"/>
                  </a:ext>
                </a:extLst>
              </a:tr>
              <a:tr h="301100">
                <a:tc>
                  <a:txBody>
                    <a:bodyPr/>
                    <a:lstStyle/>
                    <a:p>
                      <a:pPr algn="ctr"/>
                      <a:r>
                        <a:rPr lang="en-GB" sz="800" b="1" dirty="0">
                          <a:solidFill>
                            <a:schemeClr val="tx1"/>
                          </a:solidFill>
                          <a:hlinkClick r:id="rId3">
                            <a:extLst>
                              <a:ext uri="{A12FA001-AC4F-418D-AE19-62706E023703}">
                                <ahyp:hlinkClr xmlns:ahyp="http://schemas.microsoft.com/office/drawing/2018/hyperlinkcolor" val="tx"/>
                              </a:ext>
                            </a:extLst>
                          </a:hlinkClick>
                        </a:rPr>
                        <a:t>5675</a:t>
                      </a:r>
                      <a:endParaRPr lang="en-GB" sz="800" b="1" u="sng" dirty="0">
                        <a:solidFill>
                          <a:schemeClr val="tx1"/>
                        </a:solidFill>
                        <a:latin typeface="+mj-lt"/>
                      </a:endParaRPr>
                    </a:p>
                  </a:txBody>
                  <a:tcPr anchor="ctr">
                    <a:solidFill>
                      <a:schemeClr val="accent5"/>
                    </a:solidFill>
                  </a:tcPr>
                </a:tc>
                <a:tc>
                  <a:txBody>
                    <a:bodyPr/>
                    <a:lstStyle/>
                    <a:p>
                      <a:r>
                        <a:rPr lang="en-US" sz="700" b="1" dirty="0">
                          <a:solidFill>
                            <a:schemeClr val="tx1"/>
                          </a:solidFill>
                          <a:latin typeface="+mj-lt"/>
                        </a:rPr>
                        <a:t>Implementation of 0836S and integration with REC Change R0067 and Modification 0855 - Settlement Adjustments for Supply Meter Points impacted by the </a:t>
                      </a:r>
                    </a:p>
                    <a:p>
                      <a:r>
                        <a:rPr lang="en-US" sz="700" b="1" dirty="0">
                          <a:solidFill>
                            <a:schemeClr val="tx1"/>
                          </a:solidFill>
                          <a:latin typeface="+mj-lt"/>
                        </a:rPr>
                        <a:t>Central Switching System P1 Incident</a:t>
                      </a:r>
                      <a:endParaRPr lang="en-GB" sz="700" b="1" dirty="0">
                        <a:solidFill>
                          <a:schemeClr val="tx1"/>
                        </a:solidFill>
                        <a:latin typeface="+mj-lt"/>
                      </a:endParaRPr>
                    </a:p>
                  </a:txBody>
                  <a:tcPr anchor="ctr">
                    <a:solidFill>
                      <a:schemeClr val="accent5"/>
                    </a:solidFill>
                  </a:tcPr>
                </a:tc>
                <a:tc>
                  <a:txBody>
                    <a:bodyPr/>
                    <a:lstStyle/>
                    <a:p>
                      <a:r>
                        <a:rPr lang="en-GB" sz="700" b="1" dirty="0">
                          <a:solidFill>
                            <a:schemeClr val="tx1"/>
                          </a:solidFill>
                          <a:latin typeface="+mj-lt"/>
                        </a:rPr>
                        <a:t>SEFE</a:t>
                      </a:r>
                    </a:p>
                  </a:txBody>
                  <a:tcPr anchor="ctr">
                    <a:solidFill>
                      <a:schemeClr val="accent5"/>
                    </a:solidFill>
                  </a:tcPr>
                </a:tc>
                <a:tc>
                  <a:txBody>
                    <a:bodyPr/>
                    <a:lstStyle/>
                    <a:p>
                      <a:r>
                        <a:rPr lang="en-GB" sz="700" b="1" dirty="0">
                          <a:solidFill>
                            <a:schemeClr val="tx1"/>
                          </a:solidFill>
                          <a:latin typeface="+mj-lt"/>
                        </a:rPr>
                        <a:t>Shipper</a:t>
                      </a:r>
                    </a:p>
                  </a:txBody>
                  <a:tcPr anchor="ctr">
                    <a:solidFill>
                      <a:schemeClr val="accent5"/>
                    </a:solidFill>
                  </a:tcPr>
                </a:tc>
                <a:tc>
                  <a:txBody>
                    <a:bodyPr/>
                    <a:lstStyle/>
                    <a:p>
                      <a:r>
                        <a:rPr lang="en-GB" sz="700" b="1" dirty="0">
                          <a:solidFill>
                            <a:schemeClr val="tx1"/>
                          </a:solidFill>
                          <a:latin typeface="+mj-lt"/>
                        </a:rPr>
                        <a:t>Shipper</a:t>
                      </a:r>
                    </a:p>
                  </a:txBody>
                  <a:tcPr anchor="ctr">
                    <a:solidFill>
                      <a:schemeClr val="accent5"/>
                    </a:solidFill>
                  </a:tcPr>
                </a:tc>
                <a:tc>
                  <a:txBody>
                    <a:bodyPr/>
                    <a:lstStyle/>
                    <a:p>
                      <a:r>
                        <a:rPr lang="en-GB" sz="700" b="1" dirty="0">
                          <a:solidFill>
                            <a:schemeClr val="tx1"/>
                          </a:solidFill>
                          <a:latin typeface="+mj-lt"/>
                        </a:rPr>
                        <a:t>Tbc</a:t>
                      </a:r>
                    </a:p>
                  </a:txBody>
                  <a:tcPr anchor="c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17</a:t>
                      </a:r>
                      <a:r>
                        <a:rPr kumimoji="0" lang="en-GB" sz="700" b="1" i="0" u="none" strike="noStrike" kern="1200" cap="none" spc="0" normalizeH="0" baseline="30000" noProof="0" dirty="0">
                          <a:ln>
                            <a:noFill/>
                          </a:ln>
                          <a:solidFill>
                            <a:schemeClr val="tx1"/>
                          </a:solidFill>
                          <a:effectLst/>
                          <a:uLnTx/>
                          <a:uFillTx/>
                          <a:latin typeface="+mj-lt"/>
                          <a:ea typeface="+mn-ea"/>
                          <a:cs typeface="+mn-cs"/>
                        </a:rPr>
                        <a:t>th</a:t>
                      </a:r>
                      <a:r>
                        <a:rPr kumimoji="0" lang="en-GB" sz="700" b="1" i="0" u="none" strike="noStrike" kern="1200" cap="none" spc="0" normalizeH="0" baseline="0" noProof="0" dirty="0">
                          <a:ln>
                            <a:noFill/>
                          </a:ln>
                          <a:solidFill>
                            <a:schemeClr val="tx1"/>
                          </a:solidFill>
                          <a:effectLst/>
                          <a:uLnTx/>
                          <a:uFillTx/>
                          <a:latin typeface="+mj-lt"/>
                          <a:ea typeface="+mn-ea"/>
                          <a:cs typeface="+mn-cs"/>
                        </a:rPr>
                        <a:t> August (ongoing)</a:t>
                      </a:r>
                    </a:p>
                  </a:txBody>
                  <a:tcPr anchor="c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err="1">
                          <a:ln>
                            <a:noFill/>
                          </a:ln>
                          <a:solidFill>
                            <a:schemeClr val="tx1"/>
                          </a:solidFill>
                          <a:effectLst/>
                          <a:uLnTx/>
                          <a:uFillTx/>
                          <a:latin typeface="+mj-lt"/>
                          <a:ea typeface="+mn-ea"/>
                          <a:cs typeface="+mn-cs"/>
                        </a:rPr>
                        <a:t>Adhoc</a:t>
                      </a:r>
                      <a:endParaRPr kumimoji="0" lang="en-GB" sz="700" b="1" i="0" u="none" strike="noStrike" kern="1200" cap="none" spc="0" normalizeH="0" baseline="0" noProof="0" dirty="0">
                        <a:ln>
                          <a:noFill/>
                        </a:ln>
                        <a:solidFill>
                          <a:schemeClr val="tx1"/>
                        </a:solidFill>
                        <a:effectLst/>
                        <a:uLnTx/>
                        <a:uFillTx/>
                        <a:latin typeface="+mj-lt"/>
                        <a:ea typeface="+mn-ea"/>
                        <a:cs typeface="+mn-cs"/>
                      </a:endParaRPr>
                    </a:p>
                  </a:txBody>
                  <a:tcPr anchor="c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1D3E61"/>
                          </a:solidFill>
                          <a:effectLst/>
                          <a:uLnTx/>
                          <a:uFillTx/>
                          <a:latin typeface="Nunito Sans"/>
                          <a:ea typeface="+mn-ea"/>
                          <a:cs typeface="+mn-cs"/>
                        </a:rPr>
                        <a:t>Firm</a:t>
                      </a:r>
                    </a:p>
                  </a:txBody>
                  <a:tcPr anchor="ctr">
                    <a:solidFill>
                      <a:schemeClr val="accent5"/>
                    </a:solidFill>
                  </a:tcPr>
                </a:tc>
                <a:extLst>
                  <a:ext uri="{0D108BD9-81ED-4DB2-BD59-A6C34878D82A}">
                    <a16:rowId xmlns:a16="http://schemas.microsoft.com/office/drawing/2014/main" val="98363663"/>
                  </a:ext>
                </a:extLst>
              </a:tr>
              <a:tr h="301100">
                <a:tc>
                  <a:txBody>
                    <a:bodyPr/>
                    <a:lstStyle/>
                    <a:p>
                      <a:pPr algn="ctr"/>
                      <a:r>
                        <a:rPr lang="en-GB" sz="800" b="1" u="sng" dirty="0">
                          <a:solidFill>
                            <a:schemeClr val="tx1"/>
                          </a:solidFill>
                          <a:latin typeface="+mj-lt"/>
                          <a:hlinkClick r:id="rId4">
                            <a:extLst>
                              <a:ext uri="{A12FA001-AC4F-418D-AE19-62706E023703}">
                                <ahyp:hlinkClr xmlns:ahyp="http://schemas.microsoft.com/office/drawing/2018/hyperlinkcolor" val="tx"/>
                              </a:ext>
                            </a:extLst>
                          </a:hlinkClick>
                        </a:rPr>
                        <a:t>5651</a:t>
                      </a:r>
                      <a:endParaRPr lang="en-GB" sz="800" b="1" u="sng" dirty="0">
                        <a:solidFill>
                          <a:schemeClr val="tx1"/>
                        </a:solidFill>
                        <a:highlight>
                          <a:srgbClr val="FFFF00"/>
                        </a:highlight>
                        <a:latin typeface="+mj-lt"/>
                      </a:endParaRPr>
                    </a:p>
                  </a:txBody>
                  <a:tcPr anchor="ctr">
                    <a:solidFill>
                      <a:schemeClr val="bg2">
                        <a:lumMod val="60000"/>
                        <a:lumOff val="40000"/>
                      </a:schemeClr>
                    </a:solidFill>
                  </a:tcPr>
                </a:tc>
                <a:tc>
                  <a:txBody>
                    <a:bodyPr/>
                    <a:lstStyle/>
                    <a:p>
                      <a:r>
                        <a:rPr lang="en-US" sz="700" b="1" dirty="0">
                          <a:solidFill>
                            <a:schemeClr val="tx1"/>
                          </a:solidFill>
                          <a:latin typeface="+mj-lt"/>
                        </a:rPr>
                        <a:t>Updates to Class 3 &amp; 4  Inner Tolerance Ranges used in Meter Read validation process </a:t>
                      </a:r>
                      <a:endParaRPr lang="en-GB" sz="700" b="1" dirty="0">
                        <a:solidFill>
                          <a:schemeClr val="tx1"/>
                        </a:solidFill>
                        <a:latin typeface="+mj-lt"/>
                      </a:endParaRPr>
                    </a:p>
                  </a:txBody>
                  <a:tcPr anchor="ctr">
                    <a:solidFill>
                      <a:schemeClr val="bg2">
                        <a:lumMod val="20000"/>
                        <a:lumOff val="80000"/>
                      </a:schemeClr>
                    </a:solidFill>
                  </a:tcPr>
                </a:tc>
                <a:tc>
                  <a:txBody>
                    <a:bodyPr/>
                    <a:lstStyle/>
                    <a:p>
                      <a:r>
                        <a:rPr lang="en-GB" sz="700" b="1" dirty="0">
                          <a:solidFill>
                            <a:schemeClr val="tx1"/>
                          </a:solidFill>
                          <a:latin typeface="+mj-lt"/>
                        </a:rPr>
                        <a:t>Centrica </a:t>
                      </a:r>
                    </a:p>
                  </a:txBody>
                  <a:tcPr anchor="ctr">
                    <a:solidFill>
                      <a:schemeClr val="bg2">
                        <a:lumMod val="20000"/>
                        <a:lumOff val="80000"/>
                      </a:schemeClr>
                    </a:solidFill>
                  </a:tcPr>
                </a:tc>
                <a:tc>
                  <a:txBody>
                    <a:bodyPr/>
                    <a:lstStyle/>
                    <a:p>
                      <a:r>
                        <a:rPr lang="en-GB" sz="700" b="1" dirty="0">
                          <a:solidFill>
                            <a:schemeClr val="tx1"/>
                          </a:solidFill>
                          <a:latin typeface="+mj-lt"/>
                        </a:rPr>
                        <a:t>Shipper</a:t>
                      </a:r>
                    </a:p>
                  </a:txBody>
                  <a:tcPr anchor="ctr">
                    <a:solidFill>
                      <a:schemeClr val="bg2">
                        <a:lumMod val="20000"/>
                        <a:lumOff val="80000"/>
                      </a:schemeClr>
                    </a:solidFill>
                  </a:tcPr>
                </a:tc>
                <a:tc>
                  <a:txBody>
                    <a:bodyPr/>
                    <a:lstStyle/>
                    <a:p>
                      <a:r>
                        <a:rPr lang="en-GB" sz="700" b="1" dirty="0">
                          <a:solidFill>
                            <a:schemeClr val="tx1"/>
                          </a:solidFill>
                          <a:latin typeface="+mj-lt"/>
                        </a:rPr>
                        <a:t>Shipper</a:t>
                      </a:r>
                    </a:p>
                  </a:txBody>
                  <a:tcPr anchor="ctr">
                    <a:solidFill>
                      <a:schemeClr val="bg2">
                        <a:lumMod val="20000"/>
                        <a:lumOff val="80000"/>
                      </a:schemeClr>
                    </a:solidFill>
                  </a:tcPr>
                </a:tc>
                <a:tc>
                  <a:txBody>
                    <a:bodyPr/>
                    <a:lstStyle/>
                    <a:p>
                      <a:r>
                        <a:rPr lang="en-GB" sz="700" b="1" dirty="0">
                          <a:solidFill>
                            <a:schemeClr val="tx1"/>
                          </a:solidFill>
                          <a:latin typeface="+mj-lt"/>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22</a:t>
                      </a:r>
                      <a:r>
                        <a:rPr kumimoji="0" lang="en-GB" sz="700" b="1" i="0" u="none" strike="noStrike" kern="1200" cap="none" spc="0" normalizeH="0" baseline="30000" noProof="0" dirty="0">
                          <a:ln>
                            <a:noFill/>
                          </a:ln>
                          <a:solidFill>
                            <a:schemeClr val="tx1"/>
                          </a:solidFill>
                          <a:effectLst/>
                          <a:uLnTx/>
                          <a:uFillTx/>
                          <a:latin typeface="+mj-lt"/>
                          <a:ea typeface="+mn-ea"/>
                          <a:cs typeface="+mn-cs"/>
                        </a:rPr>
                        <a:t>nd</a:t>
                      </a:r>
                      <a:r>
                        <a:rPr kumimoji="0" lang="en-GB" sz="700" b="1" i="0" u="none" strike="noStrike" kern="1200" cap="none" spc="0" normalizeH="0" baseline="0" noProof="0" dirty="0">
                          <a:ln>
                            <a:noFill/>
                          </a:ln>
                          <a:solidFill>
                            <a:schemeClr val="tx1"/>
                          </a:solidFill>
                          <a:effectLst/>
                          <a:uLnTx/>
                          <a:uFillTx/>
                          <a:latin typeface="+mj-lt"/>
                          <a:ea typeface="+mn-ea"/>
                          <a:cs typeface="+mn-cs"/>
                        </a:rPr>
                        <a:t> September 23</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Minor (Drop 11)</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1D3E61"/>
                          </a:solidFill>
                          <a:effectLst/>
                          <a:uLnTx/>
                          <a:uFillTx/>
                          <a:latin typeface="Nunito Sans"/>
                          <a:ea typeface="+mn-ea"/>
                          <a:cs typeface="+mn-cs"/>
                        </a:rPr>
                        <a:t>Firm</a:t>
                      </a:r>
                    </a:p>
                  </a:txBody>
                  <a:tcPr anchor="ctr">
                    <a:solidFill>
                      <a:schemeClr val="bg2">
                        <a:lumMod val="20000"/>
                        <a:lumOff val="80000"/>
                      </a:schemeClr>
                    </a:solidFill>
                  </a:tcPr>
                </a:tc>
                <a:extLst>
                  <a:ext uri="{0D108BD9-81ED-4DB2-BD59-A6C34878D82A}">
                    <a16:rowId xmlns:a16="http://schemas.microsoft.com/office/drawing/2014/main" val="398586944"/>
                  </a:ext>
                </a:extLst>
              </a:tr>
              <a:tr h="195715">
                <a:tc>
                  <a:txBody>
                    <a:bodyPr/>
                    <a:lstStyle/>
                    <a:p>
                      <a:pPr algn="ctr">
                        <a:spcAft>
                          <a:spcPts val="0"/>
                        </a:spcAft>
                      </a:pPr>
                      <a:r>
                        <a:rPr lang="en-GB" sz="800" b="1" u="none" dirty="0">
                          <a:solidFill>
                            <a:schemeClr val="tx1"/>
                          </a:solidFill>
                          <a:latin typeface="+mj-lt"/>
                          <a:hlinkClick r:id="rId5">
                            <a:extLst>
                              <a:ext uri="{A12FA001-AC4F-418D-AE19-62706E023703}">
                                <ahyp:hlinkClr xmlns:ahyp="http://schemas.microsoft.com/office/drawing/2018/hyperlinkcolor" val="tx"/>
                              </a:ext>
                            </a:extLst>
                          </a:hlinkClick>
                        </a:rPr>
                        <a:t>5316</a:t>
                      </a:r>
                      <a:endParaRPr lang="en-GB" sz="800" b="1" u="none" dirty="0">
                        <a:solidFill>
                          <a:schemeClr val="tx1"/>
                        </a:solidFill>
                        <a:latin typeface="+mj-lt"/>
                      </a:endParaRPr>
                    </a:p>
                  </a:txBody>
                  <a:tcPr marL="72000" marR="72000" marT="36000" marB="36000" anchor="ctr">
                    <a:solidFill>
                      <a:schemeClr val="bg2">
                        <a:lumMod val="60000"/>
                        <a:lumOff val="40000"/>
                      </a:schemeClr>
                    </a:solidFill>
                  </a:tcPr>
                </a:tc>
                <a:tc>
                  <a:txBody>
                    <a:bodyPr/>
                    <a:lstStyle/>
                    <a:p>
                      <a:pPr>
                        <a:spcAft>
                          <a:spcPts val="0"/>
                        </a:spcAft>
                      </a:pPr>
                      <a:r>
                        <a:rPr lang="en-GB" sz="700" b="1" dirty="0">
                          <a:latin typeface="+mj-lt"/>
                        </a:rPr>
                        <a:t>Rejecting Pre LIS Replacement Reads</a:t>
                      </a:r>
                    </a:p>
                  </a:txBody>
                  <a:tcPr marL="72000" marR="72000" marT="36000" marB="36000" anchor="ctr">
                    <a:solidFill>
                      <a:schemeClr val="bg2">
                        <a:lumMod val="20000"/>
                        <a:lumOff val="80000"/>
                      </a:schemeClr>
                    </a:solidFill>
                  </a:tcPr>
                </a:tc>
                <a:tc>
                  <a:txBody>
                    <a:bodyPr/>
                    <a:lstStyle/>
                    <a:p>
                      <a:pPr>
                        <a:spcAft>
                          <a:spcPts val="0"/>
                        </a:spcAft>
                      </a:pPr>
                      <a:r>
                        <a:rPr lang="en-GB" sz="700" b="1" dirty="0">
                          <a:latin typeface="+mj-lt"/>
                        </a:rPr>
                        <a:t>Xoserve</a:t>
                      </a:r>
                    </a:p>
                  </a:txBody>
                  <a:tcPr marL="72000" marR="72000" marT="36000" marB="36000" anchor="ctr">
                    <a:solidFill>
                      <a:schemeClr val="bg2">
                        <a:lumMod val="20000"/>
                        <a:lumOff val="80000"/>
                      </a:schemeClr>
                    </a:solidFill>
                  </a:tcPr>
                </a:tc>
                <a:tc>
                  <a:txBody>
                    <a:bodyPr/>
                    <a:lstStyle/>
                    <a:p>
                      <a:pPr>
                        <a:spcAft>
                          <a:spcPts val="0"/>
                        </a:spcAft>
                      </a:pPr>
                      <a:r>
                        <a:rPr lang="en-GB" sz="700" b="1" dirty="0">
                          <a:latin typeface="+mj-lt"/>
                        </a:rPr>
                        <a:t>Shipper</a:t>
                      </a:r>
                    </a:p>
                  </a:txBody>
                  <a:tcPr marL="72000" marR="72000" marT="36000" marB="36000" anchor="ctr">
                    <a:solidFill>
                      <a:schemeClr val="bg2">
                        <a:lumMod val="20000"/>
                        <a:lumOff val="80000"/>
                      </a:schemeClr>
                    </a:solidFill>
                  </a:tcPr>
                </a:tc>
                <a:tc>
                  <a:txBody>
                    <a:bodyPr/>
                    <a:lstStyle/>
                    <a:p>
                      <a:pPr>
                        <a:spcAft>
                          <a:spcPts val="0"/>
                        </a:spcAft>
                      </a:pPr>
                      <a:r>
                        <a:rPr lang="en-GB" sz="700" b="1" dirty="0">
                          <a:latin typeface="+mj-lt"/>
                        </a:rPr>
                        <a:t>N/A</a:t>
                      </a:r>
                    </a:p>
                  </a:txBody>
                  <a:tcPr marL="72000" marR="72000" marT="36000" marB="36000" anchor="ctr">
                    <a:solidFill>
                      <a:schemeClr val="bg2">
                        <a:lumMod val="20000"/>
                        <a:lumOff val="80000"/>
                      </a:schemeClr>
                    </a:solidFill>
                  </a:tcPr>
                </a:tc>
                <a:tc>
                  <a:txBody>
                    <a:bodyPr/>
                    <a:lstStyle/>
                    <a:p>
                      <a:pPr algn="l">
                        <a:spcAft>
                          <a:spcPts val="0"/>
                        </a:spcAft>
                      </a:pPr>
                      <a:r>
                        <a:rPr lang="en-GB" sz="700" b="1" dirty="0">
                          <a:latin typeface="+mj-lt"/>
                        </a:rPr>
                        <a:t>N/A</a:t>
                      </a:r>
                    </a:p>
                  </a:txBody>
                  <a:tcPr marL="72000" marR="72000" marT="36000" marB="36000" anchor="ctr">
                    <a:solidFill>
                      <a:schemeClr val="bg2">
                        <a:lumMod val="20000"/>
                        <a:lumOff val="80000"/>
                      </a:schemeClr>
                    </a:solidFill>
                  </a:tcPr>
                </a:tc>
                <a:tc>
                  <a:txBody>
                    <a:bodyPr/>
                    <a:lstStyle/>
                    <a:p>
                      <a:r>
                        <a:rPr lang="en-GB" sz="700" b="1" dirty="0">
                          <a:latin typeface="+mj-lt"/>
                        </a:rPr>
                        <a:t>22</a:t>
                      </a:r>
                      <a:r>
                        <a:rPr lang="en-GB" sz="700" b="1" baseline="30000" dirty="0">
                          <a:latin typeface="+mj-lt"/>
                        </a:rPr>
                        <a:t>nd</a:t>
                      </a:r>
                      <a:r>
                        <a:rPr lang="en-GB" sz="700" b="1" dirty="0">
                          <a:latin typeface="+mj-lt"/>
                        </a:rPr>
                        <a:t> September 23</a:t>
                      </a:r>
                    </a:p>
                  </a:txBody>
                  <a:tcPr anchor="ctr">
                    <a:solidFill>
                      <a:schemeClr val="bg2">
                        <a:lumMod val="20000"/>
                        <a:lumOff val="80000"/>
                      </a:schemeClr>
                    </a:solidFill>
                  </a:tcPr>
                </a:tc>
                <a:tc>
                  <a:txBody>
                    <a:bodyPr/>
                    <a:lstStyle/>
                    <a:p>
                      <a:r>
                        <a:rPr lang="en-GB" sz="700" b="1" dirty="0">
                          <a:latin typeface="+mj-lt"/>
                        </a:rPr>
                        <a:t>Minor (Drop 11)</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1D3E61"/>
                          </a:solidFill>
                          <a:effectLst/>
                          <a:uLnTx/>
                          <a:uFillTx/>
                          <a:latin typeface="Nunito Sans"/>
                          <a:ea typeface="+mn-ea"/>
                          <a:cs typeface="+mn-cs"/>
                        </a:rPr>
                        <a:t>Firm </a:t>
                      </a:r>
                    </a:p>
                  </a:txBody>
                  <a:tcPr anchor="ctr">
                    <a:solidFill>
                      <a:schemeClr val="bg2">
                        <a:lumMod val="20000"/>
                        <a:lumOff val="80000"/>
                      </a:schemeClr>
                    </a:solidFill>
                  </a:tcPr>
                </a:tc>
                <a:extLst>
                  <a:ext uri="{0D108BD9-81ED-4DB2-BD59-A6C34878D82A}">
                    <a16:rowId xmlns:a16="http://schemas.microsoft.com/office/drawing/2014/main" val="3017689108"/>
                  </a:ext>
                </a:extLst>
              </a:tr>
              <a:tr h="301100">
                <a:tc>
                  <a:txBody>
                    <a:bodyPr/>
                    <a:lstStyle/>
                    <a:p>
                      <a:pPr algn="ctr"/>
                      <a:r>
                        <a:rPr lang="en-GB" sz="800" b="1" dirty="0">
                          <a:solidFill>
                            <a:schemeClr val="tx1"/>
                          </a:solidFill>
                          <a:latin typeface="+mj-lt"/>
                          <a:hlinkClick r:id="rId6">
                            <a:extLst>
                              <a:ext uri="{A12FA001-AC4F-418D-AE19-62706E023703}">
                                <ahyp:hlinkClr xmlns:ahyp="http://schemas.microsoft.com/office/drawing/2018/hyperlinkcolor" val="tx"/>
                              </a:ext>
                            </a:extLst>
                          </a:hlinkClick>
                        </a:rPr>
                        <a:t>5547</a:t>
                      </a:r>
                      <a:endParaRPr lang="en-GB" sz="800" b="1" dirty="0">
                        <a:solidFill>
                          <a:schemeClr val="tx1"/>
                        </a:solidFill>
                        <a:latin typeface="+mj-lt"/>
                      </a:endParaRPr>
                    </a:p>
                  </a:txBody>
                  <a:tcPr anchor="ctr">
                    <a:solidFill>
                      <a:schemeClr val="accent1"/>
                    </a:solidFill>
                  </a:tcPr>
                </a:tc>
                <a:tc>
                  <a:txBody>
                    <a:bodyPr/>
                    <a:lstStyle/>
                    <a:p>
                      <a:r>
                        <a:rPr lang="en-US" sz="700" b="1" dirty="0">
                          <a:solidFill>
                            <a:schemeClr val="tx1"/>
                          </a:solidFill>
                          <a:latin typeface="+mj-lt"/>
                        </a:rPr>
                        <a:t>Updating the Comprehensive Invoice Master List and INV template</a:t>
                      </a:r>
                      <a:endParaRPr lang="en-GB" sz="700" b="1" dirty="0">
                        <a:solidFill>
                          <a:schemeClr val="tx1"/>
                        </a:solidFill>
                        <a:latin typeface="+mj-lt"/>
                      </a:endParaRPr>
                    </a:p>
                  </a:txBody>
                  <a:tcPr anchor="ctr">
                    <a:solidFill>
                      <a:schemeClr val="bg2">
                        <a:lumMod val="20000"/>
                        <a:lumOff val="80000"/>
                      </a:schemeClr>
                    </a:solidFill>
                  </a:tcPr>
                </a:tc>
                <a:tc>
                  <a:txBody>
                    <a:bodyPr/>
                    <a:lstStyle/>
                    <a:p>
                      <a:r>
                        <a:rPr lang="en-GB" sz="700" b="1" dirty="0">
                          <a:solidFill>
                            <a:schemeClr val="tx1"/>
                          </a:solidFill>
                          <a:latin typeface="+mj-lt"/>
                        </a:rPr>
                        <a:t>Eon</a:t>
                      </a:r>
                    </a:p>
                  </a:txBody>
                  <a:tcPr anchor="ctr">
                    <a:solidFill>
                      <a:schemeClr val="bg2">
                        <a:lumMod val="20000"/>
                        <a:lumOff val="80000"/>
                      </a:schemeClr>
                    </a:solidFill>
                  </a:tcPr>
                </a:tc>
                <a:tc>
                  <a:txBody>
                    <a:bodyPr/>
                    <a:lstStyle/>
                    <a:p>
                      <a:r>
                        <a:rPr lang="en-GB" sz="700" b="1" dirty="0">
                          <a:solidFill>
                            <a:schemeClr val="tx1"/>
                          </a:solidFill>
                          <a:latin typeface="+mj-lt"/>
                        </a:rPr>
                        <a:t>Shipper</a:t>
                      </a:r>
                    </a:p>
                    <a:p>
                      <a:r>
                        <a:rPr lang="en-GB" sz="700" b="1" dirty="0">
                          <a:solidFill>
                            <a:schemeClr val="tx1"/>
                          </a:solidFill>
                          <a:latin typeface="+mj-lt"/>
                        </a:rPr>
                        <a:t>DN</a:t>
                      </a:r>
                    </a:p>
                  </a:txBody>
                  <a:tcPr anchor="ctr">
                    <a:solidFill>
                      <a:schemeClr val="bg2">
                        <a:lumMod val="20000"/>
                        <a:lumOff val="80000"/>
                      </a:schemeClr>
                    </a:solidFill>
                  </a:tcPr>
                </a:tc>
                <a:tc>
                  <a:txBody>
                    <a:bodyPr/>
                    <a:lstStyle/>
                    <a:p>
                      <a:r>
                        <a:rPr lang="en-GB" sz="700" b="1" dirty="0">
                          <a:solidFill>
                            <a:schemeClr val="tx1"/>
                          </a:solidFill>
                          <a:latin typeface="+mj-lt"/>
                        </a:rPr>
                        <a:t>Shipper</a:t>
                      </a:r>
                    </a:p>
                  </a:txBody>
                  <a:tcPr anchor="ctr">
                    <a:solidFill>
                      <a:schemeClr val="bg2">
                        <a:lumMod val="20000"/>
                        <a:lumOff val="80000"/>
                      </a:schemeClr>
                    </a:solidFill>
                  </a:tcPr>
                </a:tc>
                <a:tc>
                  <a:txBody>
                    <a:bodyPr/>
                    <a:lstStyle/>
                    <a:p>
                      <a:r>
                        <a:rPr lang="en-GB" sz="700" b="1" dirty="0">
                          <a:solidFill>
                            <a:schemeClr val="tx1"/>
                          </a:solidFill>
                          <a:latin typeface="+mj-lt"/>
                        </a:rPr>
                        <a:t>N/A</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22</a:t>
                      </a:r>
                      <a:r>
                        <a:rPr kumimoji="0" lang="en-GB" sz="700" b="1" i="0" u="none" strike="noStrike" kern="1200" cap="none" spc="0" normalizeH="0" baseline="30000" noProof="0" dirty="0">
                          <a:ln>
                            <a:noFill/>
                          </a:ln>
                          <a:solidFill>
                            <a:schemeClr val="tx1"/>
                          </a:solidFill>
                          <a:effectLst/>
                          <a:uLnTx/>
                          <a:uFillTx/>
                          <a:latin typeface="+mj-lt"/>
                          <a:ea typeface="+mn-ea"/>
                          <a:cs typeface="+mn-cs"/>
                        </a:rPr>
                        <a:t>nd</a:t>
                      </a:r>
                      <a:r>
                        <a:rPr kumimoji="0" lang="en-GB" sz="700" b="1" i="0" u="none" strike="noStrike" kern="1200" cap="none" spc="0" normalizeH="0" baseline="0" noProof="0" dirty="0">
                          <a:ln>
                            <a:noFill/>
                          </a:ln>
                          <a:solidFill>
                            <a:schemeClr val="tx1"/>
                          </a:solidFill>
                          <a:effectLst/>
                          <a:uLnTx/>
                          <a:uFillTx/>
                          <a:latin typeface="+mj-lt"/>
                          <a:ea typeface="+mn-ea"/>
                          <a:cs typeface="+mn-cs"/>
                        </a:rPr>
                        <a:t> September 23</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Minor (Drop 11)</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1D3E61"/>
                          </a:solidFill>
                          <a:effectLst/>
                          <a:uLnTx/>
                          <a:uFillTx/>
                          <a:latin typeface="Nunito Sans"/>
                          <a:ea typeface="+mn-ea"/>
                          <a:cs typeface="+mn-cs"/>
                        </a:rPr>
                        <a:t>Firm </a:t>
                      </a:r>
                    </a:p>
                  </a:txBody>
                  <a:tcPr anchor="ctr">
                    <a:solidFill>
                      <a:schemeClr val="bg2">
                        <a:lumMod val="20000"/>
                        <a:lumOff val="80000"/>
                      </a:schemeClr>
                    </a:solidFill>
                  </a:tcPr>
                </a:tc>
                <a:extLst>
                  <a:ext uri="{0D108BD9-81ED-4DB2-BD59-A6C34878D82A}">
                    <a16:rowId xmlns:a16="http://schemas.microsoft.com/office/drawing/2014/main" val="3305234180"/>
                  </a:ext>
                </a:extLst>
              </a:tr>
              <a:tr h="238434">
                <a:tc>
                  <a:txBody>
                    <a:bodyPr/>
                    <a:lstStyle/>
                    <a:p>
                      <a:pPr algn="ctr"/>
                      <a:r>
                        <a:rPr lang="en-GB" sz="800" b="1" dirty="0">
                          <a:solidFill>
                            <a:schemeClr val="tx1"/>
                          </a:solidFill>
                          <a:hlinkClick r:id="rId7">
                            <a:extLst>
                              <a:ext uri="{A12FA001-AC4F-418D-AE19-62706E023703}">
                                <ahyp:hlinkClr xmlns:ahyp="http://schemas.microsoft.com/office/drawing/2018/hyperlinkcolor" val="tx"/>
                              </a:ext>
                            </a:extLst>
                          </a:hlinkClick>
                        </a:rPr>
                        <a:t>5641</a:t>
                      </a:r>
                      <a:endParaRPr lang="en-GB" sz="800" b="1" dirty="0">
                        <a:solidFill>
                          <a:schemeClr val="tx1"/>
                        </a:solidFill>
                        <a:latin typeface="+mj-lt"/>
                      </a:endParaRPr>
                    </a:p>
                  </a:txBody>
                  <a:tcPr anchor="ctr">
                    <a:solidFill>
                      <a:schemeClr val="accent5"/>
                    </a:solidFill>
                  </a:tcPr>
                </a:tc>
                <a:tc>
                  <a:txBody>
                    <a:bodyPr/>
                    <a:lstStyle/>
                    <a:p>
                      <a:pPr>
                        <a:lnSpc>
                          <a:spcPct val="115000"/>
                        </a:lnSpc>
                        <a:spcAft>
                          <a:spcPts val="1000"/>
                        </a:spcAft>
                      </a:pPr>
                      <a:r>
                        <a:rPr lang="en-US" sz="700" b="1" dirty="0">
                          <a:effectLst/>
                          <a:latin typeface="+mj-lt"/>
                          <a:ea typeface="Times New Roman" panose="02020603050405020304" pitchFamily="18" charset="0"/>
                          <a:cs typeface="Times New Roman" panose="02020603050405020304" pitchFamily="18" charset="0"/>
                        </a:rPr>
                        <a:t>Addition of Market Sector Code to specific Supply Point Data Reports</a:t>
                      </a:r>
                      <a:endParaRPr lang="en-GB" sz="700" b="1" dirty="0">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5"/>
                    </a:solidFill>
                  </a:tcPr>
                </a:tc>
                <a:tc>
                  <a:txBody>
                    <a:bodyPr/>
                    <a:lstStyle/>
                    <a:p>
                      <a:r>
                        <a:rPr lang="en-GB" sz="700" b="1" dirty="0">
                          <a:latin typeface="+mj-lt"/>
                        </a:rPr>
                        <a:t>NGN</a:t>
                      </a:r>
                    </a:p>
                  </a:txBody>
                  <a:tcPr anchor="ctr">
                    <a:solidFill>
                      <a:schemeClr val="accent5"/>
                    </a:solidFill>
                  </a:tcPr>
                </a:tc>
                <a:tc>
                  <a:txBody>
                    <a:bodyPr/>
                    <a:lstStyle/>
                    <a:p>
                      <a:r>
                        <a:rPr lang="en-GB" sz="700" b="1" dirty="0">
                          <a:latin typeface="+mj-lt"/>
                        </a:rPr>
                        <a:t>DN</a:t>
                      </a:r>
                    </a:p>
                  </a:txBody>
                  <a:tcPr anchor="ctr">
                    <a:solidFill>
                      <a:schemeClr val="accent5"/>
                    </a:solidFill>
                  </a:tcPr>
                </a:tc>
                <a:tc>
                  <a:txBody>
                    <a:bodyPr/>
                    <a:lstStyle/>
                    <a:p>
                      <a:r>
                        <a:rPr lang="en-GB" sz="700" b="1" dirty="0">
                          <a:latin typeface="+mj-lt"/>
                        </a:rPr>
                        <a:t>DN</a:t>
                      </a:r>
                    </a:p>
                  </a:txBody>
                  <a:tcPr anchor="ctr">
                    <a:solidFill>
                      <a:schemeClr val="accent5"/>
                    </a:solidFill>
                  </a:tcPr>
                </a:tc>
                <a:tc>
                  <a:txBody>
                    <a:bodyPr/>
                    <a:lstStyle/>
                    <a:p>
                      <a:r>
                        <a:rPr lang="en-GB" sz="700" b="1" dirty="0">
                          <a:latin typeface="+mj-lt"/>
                        </a:rPr>
                        <a:t>N/A</a:t>
                      </a:r>
                    </a:p>
                  </a:txBody>
                  <a:tcPr anchor="c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September 23</a:t>
                      </a:r>
                    </a:p>
                  </a:txBody>
                  <a:tcPr anchor="c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err="1">
                          <a:ln>
                            <a:noFill/>
                          </a:ln>
                          <a:solidFill>
                            <a:prstClr val="black"/>
                          </a:solidFill>
                          <a:effectLst/>
                          <a:uLnTx/>
                          <a:uFillTx/>
                          <a:latin typeface="+mj-lt"/>
                          <a:ea typeface="+mn-ea"/>
                          <a:cs typeface="+mn-cs"/>
                        </a:rPr>
                        <a:t>Adhoc</a:t>
                      </a:r>
                      <a:endParaRPr kumimoji="0" lang="en-GB" sz="700" b="1" i="0" u="none" strike="noStrike" kern="1200" cap="none" spc="0" normalizeH="0" baseline="0" noProof="0" dirty="0">
                        <a:ln>
                          <a:noFill/>
                        </a:ln>
                        <a:solidFill>
                          <a:prstClr val="black"/>
                        </a:solidFill>
                        <a:effectLst/>
                        <a:uLnTx/>
                        <a:uFillTx/>
                        <a:latin typeface="+mj-lt"/>
                        <a:ea typeface="+mn-ea"/>
                        <a:cs typeface="+mn-cs"/>
                      </a:endParaRPr>
                    </a:p>
                  </a:txBody>
                  <a:tcPr anchor="c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Indicative</a:t>
                      </a:r>
                    </a:p>
                  </a:txBody>
                  <a:tcPr anchor="ctr">
                    <a:solidFill>
                      <a:schemeClr val="accent5"/>
                    </a:solidFill>
                  </a:tcPr>
                </a:tc>
                <a:extLst>
                  <a:ext uri="{0D108BD9-81ED-4DB2-BD59-A6C34878D82A}">
                    <a16:rowId xmlns:a16="http://schemas.microsoft.com/office/drawing/2014/main" val="63672763"/>
                  </a:ext>
                </a:extLst>
              </a:tr>
              <a:tr h="301100">
                <a:tc>
                  <a:txBody>
                    <a:bodyPr/>
                    <a:lstStyle/>
                    <a:p>
                      <a:pPr algn="ctr"/>
                      <a:r>
                        <a:rPr lang="en-GB" sz="800" b="1" dirty="0">
                          <a:solidFill>
                            <a:schemeClr val="tx1"/>
                          </a:solidFill>
                          <a:latin typeface="+mj-lt"/>
                          <a:hlinkClick r:id="rId8">
                            <a:extLst>
                              <a:ext uri="{A12FA001-AC4F-418D-AE19-62706E023703}">
                                <ahyp:hlinkClr xmlns:ahyp="http://schemas.microsoft.com/office/drawing/2018/hyperlinkcolor" val="tx"/>
                              </a:ext>
                            </a:extLst>
                          </a:hlinkClick>
                        </a:rPr>
                        <a:t>5482</a:t>
                      </a:r>
                      <a:endParaRPr lang="en-GB" sz="800" b="1" dirty="0">
                        <a:solidFill>
                          <a:schemeClr val="tx1"/>
                        </a:solidFill>
                        <a:latin typeface="+mj-lt"/>
                      </a:endParaRPr>
                    </a:p>
                  </a:txBody>
                  <a:tcPr anchor="ctr">
                    <a:solidFill>
                      <a:schemeClr val="accent1"/>
                    </a:solidFill>
                  </a:tcPr>
                </a:tc>
                <a:tc>
                  <a:txBody>
                    <a:bodyPr/>
                    <a:lstStyle/>
                    <a:p>
                      <a:r>
                        <a:rPr lang="en-GB" sz="700" b="1" dirty="0">
                          <a:solidFill>
                            <a:schemeClr val="tx1"/>
                          </a:solidFill>
                          <a:latin typeface="+mj-lt"/>
                        </a:rPr>
                        <a:t>Replacement of reads associated to a meter asset technical details change or update (RGMA)</a:t>
                      </a:r>
                    </a:p>
                  </a:txBody>
                  <a:tcPr anchor="ctr">
                    <a:solidFill>
                      <a:schemeClr val="bg2">
                        <a:lumMod val="20000"/>
                        <a:lumOff val="80000"/>
                      </a:schemeClr>
                    </a:solidFill>
                  </a:tcPr>
                </a:tc>
                <a:tc>
                  <a:txBody>
                    <a:bodyPr/>
                    <a:lstStyle/>
                    <a:p>
                      <a:r>
                        <a:rPr lang="en-GB" sz="700" b="1">
                          <a:solidFill>
                            <a:schemeClr val="tx1"/>
                          </a:solidFill>
                          <a:latin typeface="+mj-lt"/>
                        </a:rPr>
                        <a:t>Scottish Power</a:t>
                      </a:r>
                    </a:p>
                  </a:txBody>
                  <a:tcPr anchor="ctr">
                    <a:solidFill>
                      <a:schemeClr val="bg2">
                        <a:lumMod val="20000"/>
                        <a:lumOff val="80000"/>
                      </a:schemeClr>
                    </a:solidFill>
                  </a:tcPr>
                </a:tc>
                <a:tc>
                  <a:txBody>
                    <a:bodyPr/>
                    <a:lstStyle/>
                    <a:p>
                      <a:r>
                        <a:rPr lang="en-GB" sz="700" b="1" dirty="0">
                          <a:solidFill>
                            <a:schemeClr val="tx1"/>
                          </a:solidFill>
                          <a:latin typeface="+mj-lt"/>
                        </a:rPr>
                        <a:t>Shipper</a:t>
                      </a:r>
                    </a:p>
                  </a:txBody>
                  <a:tcPr anchor="ctr">
                    <a:solidFill>
                      <a:schemeClr val="bg2">
                        <a:lumMod val="20000"/>
                        <a:lumOff val="80000"/>
                      </a:schemeClr>
                    </a:solidFill>
                  </a:tcPr>
                </a:tc>
                <a:tc>
                  <a:txBody>
                    <a:bodyPr/>
                    <a:lstStyle/>
                    <a:p>
                      <a:r>
                        <a:rPr lang="en-GB" sz="700" b="1" dirty="0">
                          <a:solidFill>
                            <a:schemeClr val="tx1"/>
                          </a:solidFill>
                          <a:latin typeface="+mj-lt"/>
                        </a:rPr>
                        <a:t>Shipper </a:t>
                      </a:r>
                    </a:p>
                    <a:p>
                      <a:r>
                        <a:rPr lang="en-GB" sz="700" b="1" dirty="0">
                          <a:solidFill>
                            <a:schemeClr val="tx1"/>
                          </a:solidFill>
                          <a:latin typeface="+mj-lt"/>
                        </a:rPr>
                        <a:t>DN</a:t>
                      </a:r>
                    </a:p>
                  </a:txBody>
                  <a:tcPr anchor="ctr">
                    <a:solidFill>
                      <a:schemeClr val="bg2">
                        <a:lumMod val="20000"/>
                        <a:lumOff val="80000"/>
                      </a:schemeClr>
                    </a:solidFill>
                  </a:tcPr>
                </a:tc>
                <a:tc>
                  <a:txBody>
                    <a:bodyPr/>
                    <a:lstStyle/>
                    <a:p>
                      <a:pPr algn="l"/>
                      <a:r>
                        <a:rPr lang="en-GB" sz="700" b="1" dirty="0">
                          <a:solidFill>
                            <a:schemeClr val="tx1"/>
                          </a:solidFill>
                          <a:latin typeface="+mj-lt"/>
                        </a:rPr>
                        <a:t>£300k</a:t>
                      </a:r>
                    </a:p>
                  </a:txBody>
                  <a:tcPr anchor="ctr">
                    <a:solidFill>
                      <a:schemeClr val="bg2">
                        <a:lumMod val="20000"/>
                        <a:lumOff val="80000"/>
                      </a:schemeClr>
                    </a:solidFill>
                  </a:tcPr>
                </a:tc>
                <a:tc>
                  <a:txBody>
                    <a:bodyPr/>
                    <a:lstStyle/>
                    <a:p>
                      <a:r>
                        <a:rPr lang="en-GB" sz="700" b="1" dirty="0">
                          <a:solidFill>
                            <a:schemeClr val="tx1"/>
                          </a:solidFill>
                          <a:latin typeface="+mj-lt"/>
                        </a:rPr>
                        <a:t>4</a:t>
                      </a:r>
                      <a:r>
                        <a:rPr lang="en-GB" sz="700" b="1" baseline="30000" dirty="0">
                          <a:solidFill>
                            <a:schemeClr val="tx1"/>
                          </a:solidFill>
                          <a:latin typeface="+mj-lt"/>
                        </a:rPr>
                        <a:t>th</a:t>
                      </a:r>
                      <a:r>
                        <a:rPr lang="en-GB" sz="700" b="1" dirty="0">
                          <a:solidFill>
                            <a:schemeClr val="tx1"/>
                          </a:solidFill>
                          <a:latin typeface="+mj-lt"/>
                        </a:rPr>
                        <a:t> November 23</a:t>
                      </a:r>
                    </a:p>
                  </a:txBody>
                  <a:tcPr anchor="ctr">
                    <a:solidFill>
                      <a:schemeClr val="bg2">
                        <a:lumMod val="20000"/>
                        <a:lumOff val="80000"/>
                      </a:schemeClr>
                    </a:solidFill>
                  </a:tcPr>
                </a:tc>
                <a:tc>
                  <a:txBody>
                    <a:bodyPr/>
                    <a:lstStyle/>
                    <a:p>
                      <a:r>
                        <a:rPr lang="en-GB" sz="700" b="1" dirty="0">
                          <a:solidFill>
                            <a:schemeClr val="tx1"/>
                          </a:solidFill>
                          <a:latin typeface="+mj-lt"/>
                        </a:rPr>
                        <a:t>Major</a:t>
                      </a:r>
                    </a:p>
                  </a:txBody>
                  <a:tcPr anchor="ctr">
                    <a:solidFill>
                      <a:schemeClr val="bg2">
                        <a:lumMod val="20000"/>
                        <a:lumOff val="80000"/>
                      </a:schemeClr>
                    </a:solidFill>
                  </a:tcPr>
                </a:tc>
                <a:tc>
                  <a:txBody>
                    <a:bodyPr/>
                    <a:lstStyle/>
                    <a:p>
                      <a:r>
                        <a:rPr lang="en-GB" sz="700" b="1" dirty="0">
                          <a:solidFill>
                            <a:schemeClr val="tx1"/>
                          </a:solidFill>
                          <a:latin typeface="+mj-lt"/>
                        </a:rPr>
                        <a:t>Firm </a:t>
                      </a:r>
                    </a:p>
                  </a:txBody>
                  <a:tcPr anchor="ctr">
                    <a:solidFill>
                      <a:schemeClr val="bg2">
                        <a:lumMod val="20000"/>
                        <a:lumOff val="80000"/>
                      </a:schemeClr>
                    </a:solidFill>
                  </a:tcPr>
                </a:tc>
                <a:extLst>
                  <a:ext uri="{0D108BD9-81ED-4DB2-BD59-A6C34878D82A}">
                    <a16:rowId xmlns:a16="http://schemas.microsoft.com/office/drawing/2014/main" val="242670667"/>
                  </a:ext>
                </a:extLst>
              </a:tr>
              <a:tr h="301100">
                <a:tc>
                  <a:txBody>
                    <a:bodyPr/>
                    <a:lstStyle/>
                    <a:p>
                      <a:pPr algn="ctr"/>
                      <a:r>
                        <a:rPr lang="en-GB" sz="800" b="1" dirty="0">
                          <a:solidFill>
                            <a:schemeClr val="tx1"/>
                          </a:solidFill>
                          <a:latin typeface="+mj-lt"/>
                          <a:hlinkClick r:id="rId9">
                            <a:extLst>
                              <a:ext uri="{A12FA001-AC4F-418D-AE19-62706E023703}">
                                <ahyp:hlinkClr xmlns:ahyp="http://schemas.microsoft.com/office/drawing/2018/hyperlinkcolor" val="tx"/>
                              </a:ext>
                            </a:extLst>
                          </a:hlinkClick>
                        </a:rPr>
                        <a:t>5186</a:t>
                      </a:r>
                      <a:endParaRPr lang="en-GB" sz="800" b="1" dirty="0">
                        <a:solidFill>
                          <a:schemeClr val="tx1"/>
                        </a:solidFill>
                        <a:latin typeface="+mj-lt"/>
                      </a:endParaRPr>
                    </a:p>
                  </a:txBody>
                  <a:tcPr anchor="ctr">
                    <a:solidFill>
                      <a:schemeClr val="accent1"/>
                    </a:solidFill>
                  </a:tcPr>
                </a:tc>
                <a:tc>
                  <a:txBody>
                    <a:bodyPr/>
                    <a:lstStyle/>
                    <a:p>
                      <a:r>
                        <a:rPr lang="en-GB" sz="700" b="1" dirty="0">
                          <a:solidFill>
                            <a:schemeClr val="tx1"/>
                          </a:solidFill>
                          <a:latin typeface="+mj-lt"/>
                        </a:rPr>
                        <a:t>*MOD0701 - Aligning Capacity booking under the UNC and arrangements set out in relevant NEXAs</a:t>
                      </a:r>
                    </a:p>
                  </a:txBody>
                  <a:tcPr anchor="ctr">
                    <a:solidFill>
                      <a:schemeClr val="bg2">
                        <a:lumMod val="20000"/>
                        <a:lumOff val="80000"/>
                      </a:schemeClr>
                    </a:solidFill>
                  </a:tcPr>
                </a:tc>
                <a:tc>
                  <a:txBody>
                    <a:bodyPr/>
                    <a:lstStyle/>
                    <a:p>
                      <a:r>
                        <a:rPr lang="en-GB" sz="700" b="1">
                          <a:solidFill>
                            <a:schemeClr val="tx1"/>
                          </a:solidFill>
                          <a:latin typeface="+mj-lt"/>
                        </a:rPr>
                        <a:t>NGN</a:t>
                      </a:r>
                    </a:p>
                  </a:txBody>
                  <a:tcPr anchor="ctr">
                    <a:solidFill>
                      <a:schemeClr val="bg2">
                        <a:lumMod val="20000"/>
                        <a:lumOff val="80000"/>
                      </a:schemeClr>
                    </a:solidFill>
                  </a:tcPr>
                </a:tc>
                <a:tc>
                  <a:txBody>
                    <a:bodyPr/>
                    <a:lstStyle/>
                    <a:p>
                      <a:r>
                        <a:rPr lang="en-GB" sz="700" b="1">
                          <a:solidFill>
                            <a:schemeClr val="tx1"/>
                          </a:solidFill>
                          <a:latin typeface="+mj-lt"/>
                        </a:rPr>
                        <a:t>Shipper </a:t>
                      </a:r>
                    </a:p>
                    <a:p>
                      <a:r>
                        <a:rPr lang="en-GB" sz="700" b="1">
                          <a:solidFill>
                            <a:schemeClr val="tx1"/>
                          </a:solidFill>
                          <a:latin typeface="+mj-lt"/>
                        </a:rPr>
                        <a:t>DN</a:t>
                      </a:r>
                    </a:p>
                  </a:txBody>
                  <a:tcPr anchor="ctr">
                    <a:solidFill>
                      <a:schemeClr val="bg2">
                        <a:lumMod val="20000"/>
                        <a:lumOff val="80000"/>
                      </a:schemeClr>
                    </a:solidFill>
                  </a:tcPr>
                </a:tc>
                <a:tc>
                  <a:txBody>
                    <a:bodyPr/>
                    <a:lstStyle/>
                    <a:p>
                      <a:r>
                        <a:rPr lang="en-GB" sz="700" b="1" dirty="0">
                          <a:solidFill>
                            <a:schemeClr val="tx1"/>
                          </a:solidFill>
                          <a:latin typeface="+mj-lt"/>
                        </a:rPr>
                        <a:t>Shipper</a:t>
                      </a:r>
                    </a:p>
                    <a:p>
                      <a:r>
                        <a:rPr lang="en-GB" sz="700" b="1" dirty="0">
                          <a:solidFill>
                            <a:schemeClr val="tx1"/>
                          </a:solidFill>
                          <a:latin typeface="+mj-lt"/>
                        </a:rPr>
                        <a:t>DN</a:t>
                      </a:r>
                    </a:p>
                  </a:txBody>
                  <a:tcPr anchor="ctr">
                    <a:solidFill>
                      <a:schemeClr val="bg2">
                        <a:lumMod val="20000"/>
                        <a:lumOff val="80000"/>
                      </a:schemeClr>
                    </a:solidFill>
                  </a:tcPr>
                </a:tc>
                <a:tc>
                  <a:txBody>
                    <a:bodyPr/>
                    <a:lstStyle/>
                    <a:p>
                      <a:pPr algn="l"/>
                      <a:r>
                        <a:rPr lang="en-GB" sz="700" b="1" dirty="0">
                          <a:solidFill>
                            <a:schemeClr val="tx1"/>
                          </a:solidFill>
                          <a:latin typeface="+mj-lt"/>
                        </a:rPr>
                        <a:t>£200k</a:t>
                      </a:r>
                    </a:p>
                  </a:txBody>
                  <a:tcPr anchor="ctr">
                    <a:solidFill>
                      <a:schemeClr val="bg2">
                        <a:lumMod val="20000"/>
                        <a:lumOff val="80000"/>
                      </a:schemeClr>
                    </a:solidFill>
                  </a:tcPr>
                </a:tc>
                <a:tc>
                  <a:txBody>
                    <a:bodyPr/>
                    <a:lstStyle/>
                    <a:p>
                      <a:r>
                        <a:rPr lang="en-GB" sz="700" b="1" dirty="0">
                          <a:solidFill>
                            <a:schemeClr val="tx1"/>
                          </a:solidFill>
                          <a:latin typeface="+mj-lt"/>
                        </a:rPr>
                        <a:t>4</a:t>
                      </a:r>
                      <a:r>
                        <a:rPr lang="en-GB" sz="700" b="1" baseline="30000" dirty="0">
                          <a:solidFill>
                            <a:schemeClr val="tx1"/>
                          </a:solidFill>
                          <a:latin typeface="+mj-lt"/>
                        </a:rPr>
                        <a:t>th</a:t>
                      </a:r>
                      <a:r>
                        <a:rPr lang="en-GB" sz="700" b="1" dirty="0">
                          <a:solidFill>
                            <a:schemeClr val="tx1"/>
                          </a:solidFill>
                          <a:latin typeface="+mj-lt"/>
                        </a:rPr>
                        <a:t> November 23</a:t>
                      </a:r>
                    </a:p>
                  </a:txBody>
                  <a:tcPr anchor="ctr">
                    <a:solidFill>
                      <a:schemeClr val="bg2">
                        <a:lumMod val="20000"/>
                        <a:lumOff val="80000"/>
                      </a:schemeClr>
                    </a:solidFill>
                  </a:tcPr>
                </a:tc>
                <a:tc>
                  <a:txBody>
                    <a:bodyPr/>
                    <a:lstStyle/>
                    <a:p>
                      <a:r>
                        <a:rPr lang="en-GB" sz="700" b="1" dirty="0">
                          <a:solidFill>
                            <a:schemeClr val="tx1"/>
                          </a:solidFill>
                          <a:latin typeface="+mj-lt"/>
                        </a:rPr>
                        <a:t>Major</a:t>
                      </a:r>
                    </a:p>
                  </a:txBody>
                  <a:tcPr anchor="ctr">
                    <a:solidFill>
                      <a:schemeClr val="bg2">
                        <a:lumMod val="20000"/>
                        <a:lumOff val="80000"/>
                      </a:schemeClr>
                    </a:solidFill>
                  </a:tcPr>
                </a:tc>
                <a:tc>
                  <a:txBody>
                    <a:bodyPr/>
                    <a:lstStyle/>
                    <a:p>
                      <a:r>
                        <a:rPr lang="en-GB" sz="700" b="1" dirty="0">
                          <a:solidFill>
                            <a:schemeClr val="tx1"/>
                          </a:solidFill>
                          <a:latin typeface="+mj-lt"/>
                        </a:rPr>
                        <a:t>Firm </a:t>
                      </a:r>
                    </a:p>
                  </a:txBody>
                  <a:tcPr anchor="ctr">
                    <a:solidFill>
                      <a:schemeClr val="bg2">
                        <a:lumMod val="20000"/>
                        <a:lumOff val="80000"/>
                      </a:schemeClr>
                    </a:solidFill>
                  </a:tcPr>
                </a:tc>
                <a:extLst>
                  <a:ext uri="{0D108BD9-81ED-4DB2-BD59-A6C34878D82A}">
                    <a16:rowId xmlns:a16="http://schemas.microsoft.com/office/drawing/2014/main" val="2157913356"/>
                  </a:ext>
                </a:extLst>
              </a:tr>
              <a:tr h="301100">
                <a:tc>
                  <a:txBody>
                    <a:bodyPr/>
                    <a:lstStyle/>
                    <a:p>
                      <a:pPr algn="ctr"/>
                      <a:r>
                        <a:rPr lang="en-GB" sz="800" b="1" dirty="0">
                          <a:solidFill>
                            <a:schemeClr val="tx1"/>
                          </a:solidFill>
                          <a:latin typeface="+mj-lt"/>
                          <a:hlinkClick r:id="rId10">
                            <a:extLst>
                              <a:ext uri="{A12FA001-AC4F-418D-AE19-62706E023703}">
                                <ahyp:hlinkClr xmlns:ahyp="http://schemas.microsoft.com/office/drawing/2018/hyperlinkcolor" val="tx"/>
                              </a:ext>
                            </a:extLst>
                          </a:hlinkClick>
                        </a:rPr>
                        <a:t>5567</a:t>
                      </a:r>
                      <a:endParaRPr lang="en-GB" sz="800" b="1" dirty="0">
                        <a:solidFill>
                          <a:schemeClr val="tx1"/>
                        </a:solidFill>
                        <a:latin typeface="+mj-lt"/>
                      </a:endParaRPr>
                    </a:p>
                  </a:txBody>
                  <a:tcPr anchor="ctr">
                    <a:solidFill>
                      <a:schemeClr val="accent1"/>
                    </a:solidFill>
                  </a:tcPr>
                </a:tc>
                <a:tc>
                  <a:txBody>
                    <a:bodyPr/>
                    <a:lstStyle/>
                    <a:p>
                      <a:r>
                        <a:rPr lang="en-US" sz="700" b="1" dirty="0">
                          <a:solidFill>
                            <a:schemeClr val="tx1"/>
                          </a:solidFill>
                          <a:latin typeface="+mj-lt"/>
                        </a:rPr>
                        <a:t>Implementation of Resend Functionality for Messages from CSS to GRDA (REC CP R0067)</a:t>
                      </a:r>
                      <a:endParaRPr lang="en-GB" sz="700" b="1" dirty="0">
                        <a:solidFill>
                          <a:schemeClr val="tx1"/>
                        </a:solidFill>
                        <a:latin typeface="+mj-lt"/>
                      </a:endParaRPr>
                    </a:p>
                  </a:txBody>
                  <a:tcPr anchor="ctr">
                    <a:solidFill>
                      <a:schemeClr val="bg2">
                        <a:lumMod val="20000"/>
                        <a:lumOff val="80000"/>
                      </a:schemeClr>
                    </a:solidFill>
                  </a:tcPr>
                </a:tc>
                <a:tc>
                  <a:txBody>
                    <a:bodyPr/>
                    <a:lstStyle/>
                    <a:p>
                      <a:r>
                        <a:rPr lang="en-GB" sz="700" b="1" dirty="0">
                          <a:solidFill>
                            <a:schemeClr val="tx1"/>
                          </a:solidFill>
                          <a:latin typeface="+mj-lt"/>
                        </a:rPr>
                        <a:t>Xoserve</a:t>
                      </a:r>
                    </a:p>
                  </a:txBody>
                  <a:tcPr anchor="ctr">
                    <a:solidFill>
                      <a:schemeClr val="bg2">
                        <a:lumMod val="20000"/>
                        <a:lumOff val="80000"/>
                      </a:schemeClr>
                    </a:solidFill>
                  </a:tcPr>
                </a:tc>
                <a:tc>
                  <a:txBody>
                    <a:bodyPr/>
                    <a:lstStyle/>
                    <a:p>
                      <a:r>
                        <a:rPr lang="en-GB" sz="700" b="1" dirty="0">
                          <a:solidFill>
                            <a:schemeClr val="tx1"/>
                          </a:solidFill>
                          <a:latin typeface="+mj-lt"/>
                        </a:rPr>
                        <a:t>All DSC Customers</a:t>
                      </a:r>
                    </a:p>
                  </a:txBody>
                  <a:tcPr anchor="ctr">
                    <a:solidFill>
                      <a:schemeClr val="bg2">
                        <a:lumMod val="20000"/>
                        <a:lumOff val="80000"/>
                      </a:schemeClr>
                    </a:solidFill>
                  </a:tcPr>
                </a:tc>
                <a:tc>
                  <a:txBody>
                    <a:bodyPr/>
                    <a:lstStyle/>
                    <a:p>
                      <a:r>
                        <a:rPr lang="en-GB" sz="700" b="1" dirty="0">
                          <a:solidFill>
                            <a:schemeClr val="tx1"/>
                          </a:solidFill>
                          <a:latin typeface="+mj-lt"/>
                        </a:rPr>
                        <a:t>Shipper</a:t>
                      </a:r>
                    </a:p>
                  </a:txBody>
                  <a:tcPr anchor="ctr">
                    <a:solidFill>
                      <a:schemeClr val="bg2">
                        <a:lumMod val="20000"/>
                        <a:lumOff val="80000"/>
                      </a:schemeClr>
                    </a:solidFill>
                  </a:tcPr>
                </a:tc>
                <a:tc>
                  <a:txBody>
                    <a:bodyPr/>
                    <a:lstStyle/>
                    <a:p>
                      <a:r>
                        <a:rPr lang="en-GB" sz="700" b="1" dirty="0">
                          <a:solidFill>
                            <a:schemeClr val="tx1"/>
                          </a:solidFill>
                          <a:latin typeface="+mj-lt"/>
                        </a:rPr>
                        <a:t>£93k</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6</a:t>
                      </a:r>
                      <a:r>
                        <a:rPr kumimoji="0" lang="en-GB" sz="700" b="1" i="0" u="none" strike="noStrike" kern="1200" cap="none" spc="0" normalizeH="0" baseline="30000" noProof="0" dirty="0">
                          <a:ln>
                            <a:noFill/>
                          </a:ln>
                          <a:solidFill>
                            <a:schemeClr val="tx1"/>
                          </a:solidFill>
                          <a:effectLst/>
                          <a:uLnTx/>
                          <a:uFillTx/>
                          <a:latin typeface="+mj-lt"/>
                          <a:ea typeface="+mn-ea"/>
                          <a:cs typeface="+mn-cs"/>
                        </a:rPr>
                        <a:t>th</a:t>
                      </a:r>
                      <a:r>
                        <a:rPr kumimoji="0" lang="en-GB" sz="700" b="1" i="0" u="none" strike="noStrike" kern="1200" cap="none" spc="0" normalizeH="0" baseline="0" noProof="0" dirty="0">
                          <a:ln>
                            <a:noFill/>
                          </a:ln>
                          <a:solidFill>
                            <a:schemeClr val="tx1"/>
                          </a:solidFill>
                          <a:effectLst/>
                          <a:uLnTx/>
                          <a:uFillTx/>
                          <a:latin typeface="+mj-lt"/>
                          <a:ea typeface="+mn-ea"/>
                          <a:cs typeface="+mn-cs"/>
                        </a:rPr>
                        <a:t> December 2023</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Adhoc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Firm </a:t>
                      </a:r>
                    </a:p>
                  </a:txBody>
                  <a:tcPr anchor="ctr">
                    <a:solidFill>
                      <a:schemeClr val="bg2">
                        <a:lumMod val="20000"/>
                        <a:lumOff val="80000"/>
                      </a:schemeClr>
                    </a:solidFill>
                  </a:tcPr>
                </a:tc>
                <a:extLst>
                  <a:ext uri="{0D108BD9-81ED-4DB2-BD59-A6C34878D82A}">
                    <a16:rowId xmlns:a16="http://schemas.microsoft.com/office/drawing/2014/main" val="1443365049"/>
                  </a:ext>
                </a:extLst>
              </a:tr>
              <a:tr h="210770">
                <a:tc>
                  <a:txBody>
                    <a:bodyPr/>
                    <a:lstStyle/>
                    <a:p>
                      <a:pPr algn="ctr"/>
                      <a:r>
                        <a:rPr lang="en-GB" sz="800" b="1" dirty="0">
                          <a:solidFill>
                            <a:schemeClr val="tx1"/>
                          </a:solidFill>
                          <a:latin typeface="+mj-lt"/>
                          <a:hlinkClick r:id="rId11">
                            <a:extLst>
                              <a:ext uri="{A12FA001-AC4F-418D-AE19-62706E023703}">
                                <ahyp:hlinkClr xmlns:ahyp="http://schemas.microsoft.com/office/drawing/2018/hyperlinkcolor" val="tx"/>
                              </a:ext>
                            </a:extLst>
                          </a:hlinkClick>
                        </a:rPr>
                        <a:t>5454</a:t>
                      </a:r>
                      <a:endParaRPr lang="en-GB" sz="800" b="1" dirty="0">
                        <a:solidFill>
                          <a:schemeClr val="tx1"/>
                        </a:solidFill>
                        <a:latin typeface="+mj-lt"/>
                      </a:endParaRPr>
                    </a:p>
                  </a:txBody>
                  <a:tcPr anchor="ctr">
                    <a:solidFill>
                      <a:schemeClr val="accent1"/>
                    </a:solidFill>
                  </a:tcPr>
                </a:tc>
                <a:tc>
                  <a:txBody>
                    <a:bodyPr/>
                    <a:lstStyle/>
                    <a:p>
                      <a:r>
                        <a:rPr lang="en-GB" sz="700" b="1" dirty="0">
                          <a:solidFill>
                            <a:schemeClr val="tx1"/>
                          </a:solidFill>
                          <a:latin typeface="+mj-lt"/>
                        </a:rPr>
                        <a:t>SoLR Reporting Suite</a:t>
                      </a:r>
                    </a:p>
                  </a:txBody>
                  <a:tcPr anchor="ctr">
                    <a:solidFill>
                      <a:schemeClr val="bg2">
                        <a:lumMod val="20000"/>
                        <a:lumOff val="80000"/>
                      </a:schemeClr>
                    </a:solidFill>
                  </a:tcPr>
                </a:tc>
                <a:tc>
                  <a:txBody>
                    <a:bodyPr/>
                    <a:lstStyle/>
                    <a:p>
                      <a:r>
                        <a:rPr lang="en-GB" sz="700" b="1" dirty="0">
                          <a:solidFill>
                            <a:schemeClr val="tx1"/>
                          </a:solidFill>
                          <a:latin typeface="+mj-lt"/>
                        </a:rPr>
                        <a:t>EDF</a:t>
                      </a:r>
                    </a:p>
                  </a:txBody>
                  <a:tcPr anchor="ctr">
                    <a:solidFill>
                      <a:schemeClr val="bg2">
                        <a:lumMod val="20000"/>
                        <a:lumOff val="80000"/>
                      </a:schemeClr>
                    </a:solidFill>
                  </a:tcPr>
                </a:tc>
                <a:tc>
                  <a:txBody>
                    <a:bodyPr/>
                    <a:lstStyle/>
                    <a:p>
                      <a:r>
                        <a:rPr lang="en-GB" sz="700" b="1" dirty="0">
                          <a:solidFill>
                            <a:schemeClr val="tx1"/>
                          </a:solidFill>
                          <a:latin typeface="+mj-lt"/>
                        </a:rPr>
                        <a:t>Shipper</a:t>
                      </a:r>
                    </a:p>
                  </a:txBody>
                  <a:tcPr anchor="ctr">
                    <a:solidFill>
                      <a:schemeClr val="bg2">
                        <a:lumMod val="20000"/>
                        <a:lumOff val="80000"/>
                      </a:schemeClr>
                    </a:solidFill>
                  </a:tcPr>
                </a:tc>
                <a:tc>
                  <a:txBody>
                    <a:bodyPr/>
                    <a:lstStyle/>
                    <a:p>
                      <a:r>
                        <a:rPr lang="en-GB" sz="700" b="1" dirty="0">
                          <a:solidFill>
                            <a:schemeClr val="tx1"/>
                          </a:solidFill>
                          <a:latin typeface="+mj-lt"/>
                        </a:rPr>
                        <a:t>Shipper</a:t>
                      </a:r>
                    </a:p>
                  </a:txBody>
                  <a:tcPr anchor="ctr">
                    <a:solidFill>
                      <a:schemeClr val="bg2">
                        <a:lumMod val="20000"/>
                        <a:lumOff val="80000"/>
                      </a:schemeClr>
                    </a:solidFill>
                  </a:tcPr>
                </a:tc>
                <a:tc>
                  <a:txBody>
                    <a:bodyPr/>
                    <a:lstStyle/>
                    <a:p>
                      <a:r>
                        <a:rPr lang="en-GB" sz="700" b="1" dirty="0">
                          <a:solidFill>
                            <a:schemeClr val="tx1"/>
                          </a:solidFill>
                          <a:latin typeface="+mj-lt"/>
                        </a:rPr>
                        <a:t>N/A</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December 23</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Minor (Drop 12) </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Indicative </a:t>
                      </a:r>
                    </a:p>
                  </a:txBody>
                  <a:tcPr anchor="ctr">
                    <a:solidFill>
                      <a:schemeClr val="bg2">
                        <a:lumMod val="20000"/>
                        <a:lumOff val="80000"/>
                      </a:schemeClr>
                    </a:solidFill>
                  </a:tcPr>
                </a:tc>
                <a:extLst>
                  <a:ext uri="{0D108BD9-81ED-4DB2-BD59-A6C34878D82A}">
                    <a16:rowId xmlns:a16="http://schemas.microsoft.com/office/drawing/2014/main" val="3605097764"/>
                  </a:ext>
                </a:extLst>
              </a:tr>
              <a:tr h="406485">
                <a:tc>
                  <a:txBody>
                    <a:bodyPr/>
                    <a:lstStyle/>
                    <a:p>
                      <a:pPr algn="ctr"/>
                      <a:r>
                        <a:rPr lang="en-GB" sz="800" b="1" dirty="0">
                          <a:solidFill>
                            <a:schemeClr val="tx1"/>
                          </a:solidFill>
                          <a:hlinkClick r:id="rId12">
                            <a:extLst>
                              <a:ext uri="{A12FA001-AC4F-418D-AE19-62706E023703}">
                                <ahyp:hlinkClr xmlns:ahyp="http://schemas.microsoft.com/office/drawing/2018/hyperlinkcolor" val="tx"/>
                              </a:ext>
                            </a:extLst>
                          </a:hlinkClick>
                        </a:rPr>
                        <a:t>5658</a:t>
                      </a:r>
                      <a:endParaRPr lang="en-GB" sz="800" b="1" u="sng" dirty="0">
                        <a:solidFill>
                          <a:schemeClr val="tx1"/>
                        </a:solidFill>
                        <a:latin typeface="+mj-lt"/>
                      </a:endParaRPr>
                    </a:p>
                  </a:txBody>
                  <a:tcPr anchor="ctr">
                    <a:solidFill>
                      <a:schemeClr val="accent1"/>
                    </a:solidFill>
                  </a:tcPr>
                </a:tc>
                <a:tc>
                  <a:txBody>
                    <a:bodyPr/>
                    <a:lstStyle/>
                    <a:p>
                      <a:r>
                        <a:rPr lang="en-GB" sz="700" b="1" dirty="0">
                          <a:solidFill>
                            <a:schemeClr val="tx1"/>
                          </a:solidFill>
                          <a:latin typeface="+mj-lt"/>
                        </a:rPr>
                        <a:t>Allocation of LDZ UIG Based on Straight Throughput Method (Mod0831 / Mod0831A)</a:t>
                      </a:r>
                    </a:p>
                  </a:txBody>
                  <a:tcPr anchor="ctr">
                    <a:solidFill>
                      <a:schemeClr val="bg2">
                        <a:lumMod val="20000"/>
                        <a:lumOff val="80000"/>
                      </a:schemeClr>
                    </a:solidFill>
                  </a:tcPr>
                </a:tc>
                <a:tc>
                  <a:txBody>
                    <a:bodyPr/>
                    <a:lstStyle/>
                    <a:p>
                      <a:r>
                        <a:rPr lang="en-GB" sz="700" b="1" dirty="0">
                          <a:solidFill>
                            <a:schemeClr val="tx1"/>
                          </a:solidFill>
                          <a:latin typeface="+mj-lt"/>
                        </a:rPr>
                        <a:t>SSE </a:t>
                      </a:r>
                    </a:p>
                    <a:p>
                      <a:r>
                        <a:rPr lang="en-GB" sz="700" b="1" dirty="0">
                          <a:solidFill>
                            <a:schemeClr val="tx1"/>
                          </a:solidFill>
                          <a:latin typeface="+mj-lt"/>
                        </a:rPr>
                        <a:t>Brook Green</a:t>
                      </a:r>
                    </a:p>
                  </a:txBody>
                  <a:tcPr anchor="ctr">
                    <a:solidFill>
                      <a:schemeClr val="bg2">
                        <a:lumMod val="20000"/>
                        <a:lumOff val="80000"/>
                      </a:schemeClr>
                    </a:solidFill>
                  </a:tcPr>
                </a:tc>
                <a:tc>
                  <a:txBody>
                    <a:bodyPr/>
                    <a:lstStyle/>
                    <a:p>
                      <a:r>
                        <a:rPr lang="en-GB" sz="700" b="1" dirty="0">
                          <a:solidFill>
                            <a:schemeClr val="tx1"/>
                          </a:solidFill>
                          <a:latin typeface="+mj-lt"/>
                        </a:rPr>
                        <a:t>Shipper</a:t>
                      </a:r>
                    </a:p>
                  </a:txBody>
                  <a:tcPr anchor="ctr">
                    <a:solidFill>
                      <a:schemeClr val="bg2">
                        <a:lumMod val="20000"/>
                        <a:lumOff val="80000"/>
                      </a:schemeClr>
                    </a:solidFill>
                  </a:tcPr>
                </a:tc>
                <a:tc>
                  <a:txBody>
                    <a:bodyPr/>
                    <a:lstStyle/>
                    <a:p>
                      <a:r>
                        <a:rPr lang="en-GB" sz="700" b="1" dirty="0">
                          <a:solidFill>
                            <a:schemeClr val="tx1"/>
                          </a:solidFill>
                          <a:latin typeface="+mj-lt"/>
                        </a:rPr>
                        <a:t>Shipper</a:t>
                      </a:r>
                    </a:p>
                  </a:txBody>
                  <a:tcPr anchor="ctr">
                    <a:solidFill>
                      <a:schemeClr val="bg2">
                        <a:lumMod val="20000"/>
                        <a:lumOff val="80000"/>
                      </a:schemeClr>
                    </a:solidFill>
                  </a:tcPr>
                </a:tc>
                <a:tc>
                  <a:txBody>
                    <a:bodyPr/>
                    <a:lstStyle/>
                    <a:p>
                      <a:r>
                        <a:rPr lang="en-GB" sz="700" b="1" dirty="0">
                          <a:solidFill>
                            <a:schemeClr val="tx1"/>
                          </a:solidFill>
                          <a:latin typeface="+mj-lt"/>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*6 weeks following Ofgem Decision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January 24</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Adhoc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1D3E61"/>
                          </a:solidFill>
                          <a:effectLst/>
                          <a:uLnTx/>
                          <a:uFillTx/>
                          <a:latin typeface="Nunito Sans"/>
                          <a:ea typeface="+mn-ea"/>
                          <a:cs typeface="+mn-cs"/>
                        </a:rPr>
                        <a:t>Indicative </a:t>
                      </a:r>
                    </a:p>
                  </a:txBody>
                  <a:tcPr anchor="ctr">
                    <a:solidFill>
                      <a:schemeClr val="bg2">
                        <a:lumMod val="20000"/>
                        <a:lumOff val="80000"/>
                      </a:schemeClr>
                    </a:solidFill>
                  </a:tcPr>
                </a:tc>
                <a:extLst>
                  <a:ext uri="{0D108BD9-81ED-4DB2-BD59-A6C34878D82A}">
                    <a16:rowId xmlns:a16="http://schemas.microsoft.com/office/drawing/2014/main" val="1467103597"/>
                  </a:ext>
                </a:extLst>
              </a:tr>
              <a:tr h="301100">
                <a:tc>
                  <a:txBody>
                    <a:bodyPr/>
                    <a:lstStyle/>
                    <a:p>
                      <a:pPr algn="ctr"/>
                      <a:r>
                        <a:rPr lang="en-GB" sz="800" b="1" dirty="0">
                          <a:solidFill>
                            <a:schemeClr val="tx1"/>
                          </a:solidFill>
                          <a:latin typeface="+mj-lt"/>
                          <a:hlinkClick r:id="rId13">
                            <a:extLst>
                              <a:ext uri="{A12FA001-AC4F-418D-AE19-62706E023703}">
                                <ahyp:hlinkClr xmlns:ahyp="http://schemas.microsoft.com/office/drawing/2018/hyperlinkcolor" val="tx"/>
                              </a:ext>
                            </a:extLst>
                          </a:hlinkClick>
                        </a:rPr>
                        <a:t>5604</a:t>
                      </a:r>
                      <a:endParaRPr lang="en-GB" sz="800" b="1" dirty="0">
                        <a:solidFill>
                          <a:schemeClr val="tx1"/>
                        </a:solidFill>
                        <a:latin typeface="+mj-lt"/>
                      </a:endParaRPr>
                    </a:p>
                  </a:txBody>
                  <a:tcPr anchor="ctr">
                    <a:solidFill>
                      <a:schemeClr val="accent1"/>
                    </a:solidFill>
                  </a:tcPr>
                </a:tc>
                <a:tc>
                  <a:txBody>
                    <a:bodyPr/>
                    <a:lstStyle/>
                    <a:p>
                      <a:pPr algn="l" fontAlgn="base"/>
                      <a:r>
                        <a:rPr lang="en-US" sz="700" b="1" i="0" dirty="0">
                          <a:solidFill>
                            <a:schemeClr val="tx1"/>
                          </a:solidFill>
                          <a:effectLst/>
                          <a:latin typeface="+mj-lt"/>
                          <a:cs typeface="Arial" panose="020B0604020202020204" pitchFamily="34" charset="0"/>
                        </a:rPr>
                        <a:t>Shipper Agreed Read (SAR) exceptions process (Modification 0811S)</a:t>
                      </a:r>
                    </a:p>
                  </a:txBody>
                  <a:tcPr anchor="ctr">
                    <a:solidFill>
                      <a:schemeClr val="bg2">
                        <a:lumMod val="20000"/>
                        <a:lumOff val="80000"/>
                      </a:schemeClr>
                    </a:solidFill>
                  </a:tcPr>
                </a:tc>
                <a:tc>
                  <a:txBody>
                    <a:bodyPr/>
                    <a:lstStyle/>
                    <a:p>
                      <a:r>
                        <a:rPr lang="en-GB" sz="700" b="1">
                          <a:solidFill>
                            <a:schemeClr val="tx1"/>
                          </a:solidFill>
                          <a:latin typeface="+mj-lt"/>
                        </a:rPr>
                        <a:t>SEFE</a:t>
                      </a:r>
                    </a:p>
                  </a:txBody>
                  <a:tcPr anchor="ctr">
                    <a:solidFill>
                      <a:schemeClr val="bg2">
                        <a:lumMod val="20000"/>
                        <a:lumOff val="80000"/>
                      </a:schemeClr>
                    </a:solidFill>
                  </a:tcPr>
                </a:tc>
                <a:tc>
                  <a:txBody>
                    <a:bodyPr/>
                    <a:lstStyle/>
                    <a:p>
                      <a:r>
                        <a:rPr lang="en-GB" sz="700" b="1">
                          <a:solidFill>
                            <a:schemeClr val="tx1"/>
                          </a:solidFill>
                          <a:latin typeface="+mj-lt"/>
                        </a:rPr>
                        <a:t>Shipper</a:t>
                      </a:r>
                    </a:p>
                  </a:txBody>
                  <a:tcPr anchor="ctr">
                    <a:solidFill>
                      <a:schemeClr val="bg2">
                        <a:lumMod val="20000"/>
                        <a:lumOff val="80000"/>
                      </a:schemeClr>
                    </a:solidFill>
                  </a:tcPr>
                </a:tc>
                <a:tc>
                  <a:txBody>
                    <a:bodyPr/>
                    <a:lstStyle/>
                    <a:p>
                      <a:r>
                        <a:rPr lang="en-GB" sz="700" b="1">
                          <a:solidFill>
                            <a:schemeClr val="tx1"/>
                          </a:solidFill>
                          <a:latin typeface="+mj-lt"/>
                        </a:rPr>
                        <a:t>Shipper </a:t>
                      </a:r>
                    </a:p>
                  </a:txBody>
                  <a:tcPr anchor="ctr">
                    <a:solidFill>
                      <a:schemeClr val="bg2">
                        <a:lumMod val="20000"/>
                        <a:lumOff val="80000"/>
                      </a:schemeClr>
                    </a:solidFill>
                  </a:tcPr>
                </a:tc>
                <a:tc>
                  <a:txBody>
                    <a:bodyPr/>
                    <a:lstStyle/>
                    <a:p>
                      <a:r>
                        <a:rPr lang="en-GB" sz="700" b="1" dirty="0">
                          <a:solidFill>
                            <a:schemeClr val="tx1"/>
                          </a:solidFill>
                          <a:latin typeface="+mj-lt"/>
                        </a:rPr>
                        <a:t>£150k</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n-lt"/>
                          <a:ea typeface="+mn-ea"/>
                          <a:cs typeface="+mn-cs"/>
                        </a:rPr>
                        <a:t>February 24  </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Major</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*Firm (BER decision)</a:t>
                      </a:r>
                    </a:p>
                  </a:txBody>
                  <a:tcPr anchor="ctr">
                    <a:solidFill>
                      <a:schemeClr val="accent5"/>
                    </a:solidFill>
                  </a:tcPr>
                </a:tc>
                <a:extLst>
                  <a:ext uri="{0D108BD9-81ED-4DB2-BD59-A6C34878D82A}">
                    <a16:rowId xmlns:a16="http://schemas.microsoft.com/office/drawing/2014/main" val="3392851985"/>
                  </a:ext>
                </a:extLst>
              </a:tr>
              <a:tr h="301100">
                <a:tc>
                  <a:txBody>
                    <a:bodyPr/>
                    <a:lstStyle/>
                    <a:p>
                      <a:pPr algn="ctr"/>
                      <a:r>
                        <a:rPr lang="en-GB" sz="800" b="1" dirty="0">
                          <a:solidFill>
                            <a:schemeClr val="tx1"/>
                          </a:solidFill>
                          <a:latin typeface="+mj-lt"/>
                          <a:hlinkClick r:id="rId14">
                            <a:extLst>
                              <a:ext uri="{A12FA001-AC4F-418D-AE19-62706E023703}">
                                <ahyp:hlinkClr xmlns:ahyp="http://schemas.microsoft.com/office/drawing/2018/hyperlinkcolor" val="tx"/>
                              </a:ext>
                            </a:extLst>
                          </a:hlinkClick>
                        </a:rPr>
                        <a:t>5605</a:t>
                      </a:r>
                      <a:endParaRPr lang="en-GB" sz="800" b="1" dirty="0">
                        <a:solidFill>
                          <a:schemeClr val="tx1"/>
                        </a:solidFill>
                        <a:latin typeface="+mj-lt"/>
                      </a:endParaRPr>
                    </a:p>
                  </a:txBody>
                  <a:tcPr anchor="ctr">
                    <a:solidFill>
                      <a:schemeClr val="accent1"/>
                    </a:solidFill>
                  </a:tcPr>
                </a:tc>
                <a:tc>
                  <a:txBody>
                    <a:bodyPr/>
                    <a:lstStyle/>
                    <a:p>
                      <a:pPr algn="l" fontAlgn="base"/>
                      <a:r>
                        <a:rPr lang="en-US" sz="700" b="1" i="0" dirty="0">
                          <a:solidFill>
                            <a:schemeClr val="tx1"/>
                          </a:solidFill>
                          <a:effectLst/>
                          <a:latin typeface="+mj-lt"/>
                          <a:cs typeface="Arial" panose="020B0604020202020204" pitchFamily="34" charset="0"/>
                        </a:rPr>
                        <a:t>Amendments to the must read process (IGT159V)</a:t>
                      </a:r>
                    </a:p>
                  </a:txBody>
                  <a:tcPr anchor="ctr">
                    <a:solidFill>
                      <a:schemeClr val="bg2">
                        <a:lumMod val="20000"/>
                        <a:lumOff val="80000"/>
                      </a:schemeClr>
                    </a:solidFill>
                  </a:tcPr>
                </a:tc>
                <a:tc>
                  <a:txBody>
                    <a:bodyPr/>
                    <a:lstStyle/>
                    <a:p>
                      <a:r>
                        <a:rPr lang="en-GB" sz="700" b="1" dirty="0">
                          <a:solidFill>
                            <a:schemeClr val="tx1"/>
                          </a:solidFill>
                          <a:latin typeface="+mj-lt"/>
                        </a:rPr>
                        <a:t>Centrica</a:t>
                      </a:r>
                    </a:p>
                  </a:txBody>
                  <a:tcPr anchor="ctr">
                    <a:solidFill>
                      <a:schemeClr val="bg2">
                        <a:lumMod val="20000"/>
                        <a:lumOff val="80000"/>
                      </a:schemeClr>
                    </a:solidFill>
                  </a:tcPr>
                </a:tc>
                <a:tc>
                  <a:txBody>
                    <a:bodyPr/>
                    <a:lstStyle/>
                    <a:p>
                      <a:r>
                        <a:rPr lang="en-GB" sz="700" b="1" dirty="0">
                          <a:solidFill>
                            <a:schemeClr val="tx1"/>
                          </a:solidFill>
                          <a:latin typeface="+mj-lt"/>
                        </a:rPr>
                        <a:t>Shipper</a:t>
                      </a:r>
                    </a:p>
                    <a:p>
                      <a:r>
                        <a:rPr lang="en-GB" sz="700" b="1" dirty="0">
                          <a:solidFill>
                            <a:schemeClr val="tx1"/>
                          </a:solidFill>
                          <a:latin typeface="+mj-lt"/>
                        </a:rPr>
                        <a:t>IGT</a:t>
                      </a:r>
                    </a:p>
                  </a:txBody>
                  <a:tcPr anchor="ctr">
                    <a:solidFill>
                      <a:schemeClr val="bg2">
                        <a:lumMod val="20000"/>
                        <a:lumOff val="80000"/>
                      </a:schemeClr>
                    </a:solidFill>
                  </a:tcPr>
                </a:tc>
                <a:tc>
                  <a:txBody>
                    <a:bodyPr/>
                    <a:lstStyle/>
                    <a:p>
                      <a:r>
                        <a:rPr lang="en-GB" sz="700" b="1" dirty="0">
                          <a:solidFill>
                            <a:schemeClr val="tx1"/>
                          </a:solidFill>
                          <a:latin typeface="+mj-lt"/>
                        </a:rPr>
                        <a:t>Shipper </a:t>
                      </a:r>
                    </a:p>
                    <a:p>
                      <a:r>
                        <a:rPr lang="en-GB" sz="700" b="1" dirty="0">
                          <a:solidFill>
                            <a:schemeClr val="tx1"/>
                          </a:solidFill>
                          <a:latin typeface="+mj-lt"/>
                        </a:rPr>
                        <a:t>IGT</a:t>
                      </a:r>
                    </a:p>
                  </a:txBody>
                  <a:tcPr anchor="ctr">
                    <a:solidFill>
                      <a:schemeClr val="bg2">
                        <a:lumMod val="20000"/>
                        <a:lumOff val="80000"/>
                      </a:schemeClr>
                    </a:solidFill>
                  </a:tcPr>
                </a:tc>
                <a:tc>
                  <a:txBody>
                    <a:bodyPr/>
                    <a:lstStyle/>
                    <a:p>
                      <a:r>
                        <a:rPr lang="en-GB" sz="700" b="1" dirty="0">
                          <a:solidFill>
                            <a:schemeClr val="tx1"/>
                          </a:solidFill>
                          <a:latin typeface="+mj-lt"/>
                        </a:rPr>
                        <a:t>£190k</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February 24 </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Major </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*Firm (BER decision)</a:t>
                      </a:r>
                    </a:p>
                  </a:txBody>
                  <a:tcPr anchor="ctr">
                    <a:solidFill>
                      <a:schemeClr val="accent5"/>
                    </a:solidFill>
                  </a:tcPr>
                </a:tc>
                <a:extLst>
                  <a:ext uri="{0D108BD9-81ED-4DB2-BD59-A6C34878D82A}">
                    <a16:rowId xmlns:a16="http://schemas.microsoft.com/office/drawing/2014/main" val="2692128924"/>
                  </a:ext>
                </a:extLst>
              </a:tr>
              <a:tr h="406485">
                <a:tc>
                  <a:txBody>
                    <a:bodyPr/>
                    <a:lstStyle/>
                    <a:p>
                      <a:pPr algn="ctr"/>
                      <a:r>
                        <a:rPr lang="en-GB" sz="800" b="1" dirty="0">
                          <a:solidFill>
                            <a:schemeClr val="tx1"/>
                          </a:solidFill>
                          <a:latin typeface="+mj-lt"/>
                          <a:hlinkClick r:id="rId15">
                            <a:extLst>
                              <a:ext uri="{A12FA001-AC4F-418D-AE19-62706E023703}">
                                <ahyp:hlinkClr xmlns:ahyp="http://schemas.microsoft.com/office/drawing/2018/hyperlinkcolor" val="tx"/>
                              </a:ext>
                            </a:extLst>
                          </a:hlinkClick>
                        </a:rPr>
                        <a:t>5607</a:t>
                      </a:r>
                      <a:endParaRPr lang="en-GB" sz="800" b="1" dirty="0">
                        <a:solidFill>
                          <a:schemeClr val="tx1"/>
                        </a:solidFill>
                        <a:latin typeface="+mj-lt"/>
                      </a:endParaRPr>
                    </a:p>
                  </a:txBody>
                  <a:tcPr anchor="ctr">
                    <a:solidFill>
                      <a:schemeClr val="accent1"/>
                    </a:solidFill>
                  </a:tcPr>
                </a:tc>
                <a:tc>
                  <a:txBody>
                    <a:bodyPr/>
                    <a:lstStyle/>
                    <a:p>
                      <a:pPr algn="l" fontAlgn="base"/>
                      <a:r>
                        <a:rPr lang="en-US" sz="700" b="1" i="0" dirty="0">
                          <a:solidFill>
                            <a:schemeClr val="tx1"/>
                          </a:solidFill>
                          <a:effectLst/>
                          <a:latin typeface="+mj-lt"/>
                          <a:cs typeface="Arial" panose="020B0604020202020204" pitchFamily="34" charset="0"/>
                        </a:rPr>
                        <a:t>Update to the AQ correction processes (Modification 0816S)</a:t>
                      </a:r>
                    </a:p>
                  </a:txBody>
                  <a:tcPr anchor="ctr">
                    <a:solidFill>
                      <a:schemeClr val="bg2">
                        <a:lumMod val="20000"/>
                        <a:lumOff val="80000"/>
                      </a:schemeClr>
                    </a:solidFill>
                  </a:tcPr>
                </a:tc>
                <a:tc>
                  <a:txBody>
                    <a:bodyPr/>
                    <a:lstStyle/>
                    <a:p>
                      <a:r>
                        <a:rPr lang="en-GB" sz="700" b="1" dirty="0">
                          <a:solidFill>
                            <a:schemeClr val="tx1"/>
                          </a:solidFill>
                          <a:latin typeface="+mj-lt"/>
                        </a:rPr>
                        <a:t>EON Next</a:t>
                      </a:r>
                    </a:p>
                  </a:txBody>
                  <a:tcPr anchor="ctr">
                    <a:solidFill>
                      <a:schemeClr val="bg2">
                        <a:lumMod val="20000"/>
                        <a:lumOff val="80000"/>
                      </a:schemeClr>
                    </a:solidFill>
                  </a:tcPr>
                </a:tc>
                <a:tc>
                  <a:txBody>
                    <a:bodyPr/>
                    <a:lstStyle/>
                    <a:p>
                      <a:r>
                        <a:rPr lang="en-GB" sz="700" b="1">
                          <a:solidFill>
                            <a:schemeClr val="tx1"/>
                          </a:solidFill>
                          <a:latin typeface="+mj-lt"/>
                        </a:rPr>
                        <a:t>Shipper</a:t>
                      </a:r>
                    </a:p>
                    <a:p>
                      <a:r>
                        <a:rPr lang="en-GB" sz="700" b="1">
                          <a:solidFill>
                            <a:schemeClr val="tx1"/>
                          </a:solidFill>
                          <a:latin typeface="+mj-lt"/>
                        </a:rPr>
                        <a:t>DN</a:t>
                      </a:r>
                    </a:p>
                    <a:p>
                      <a:r>
                        <a:rPr lang="en-GB" sz="700" b="1">
                          <a:solidFill>
                            <a:schemeClr val="tx1"/>
                          </a:solidFill>
                          <a:latin typeface="+mj-lt"/>
                        </a:rPr>
                        <a:t>IGT</a:t>
                      </a:r>
                    </a:p>
                  </a:txBody>
                  <a:tcPr anchor="ctr">
                    <a:solidFill>
                      <a:schemeClr val="bg2">
                        <a:lumMod val="20000"/>
                        <a:lumOff val="80000"/>
                      </a:schemeClr>
                    </a:solidFill>
                  </a:tcPr>
                </a:tc>
                <a:tc>
                  <a:txBody>
                    <a:bodyPr/>
                    <a:lstStyle/>
                    <a:p>
                      <a:r>
                        <a:rPr lang="en-GB" sz="700" b="1" dirty="0">
                          <a:solidFill>
                            <a:schemeClr val="tx1"/>
                          </a:solidFill>
                          <a:latin typeface="+mj-lt"/>
                        </a:rPr>
                        <a:t>Shipper</a:t>
                      </a:r>
                    </a:p>
                  </a:txBody>
                  <a:tcPr anchor="ctr">
                    <a:solidFill>
                      <a:schemeClr val="bg2">
                        <a:lumMod val="20000"/>
                        <a:lumOff val="80000"/>
                      </a:schemeClr>
                    </a:solidFill>
                  </a:tcPr>
                </a:tc>
                <a:tc>
                  <a:txBody>
                    <a:bodyPr/>
                    <a:lstStyle/>
                    <a:p>
                      <a:r>
                        <a:rPr lang="en-GB" sz="700" b="1" dirty="0">
                          <a:solidFill>
                            <a:schemeClr val="tx1"/>
                          </a:solidFill>
                          <a:latin typeface="+mj-lt"/>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February 24</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Major</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*Firm (BER decision)</a:t>
                      </a:r>
                    </a:p>
                  </a:txBody>
                  <a:tcPr anchor="ctr">
                    <a:solidFill>
                      <a:schemeClr val="accent5"/>
                    </a:solidFill>
                  </a:tcPr>
                </a:tc>
                <a:extLst>
                  <a:ext uri="{0D108BD9-81ED-4DB2-BD59-A6C34878D82A}">
                    <a16:rowId xmlns:a16="http://schemas.microsoft.com/office/drawing/2014/main" val="2023795254"/>
                  </a:ext>
                </a:extLst>
              </a:tr>
            </a:tbl>
          </a:graphicData>
        </a:graphic>
      </p:graphicFrame>
    </p:spTree>
    <p:extLst>
      <p:ext uri="{BB962C8B-B14F-4D97-AF65-F5344CB8AC3E}">
        <p14:creationId xmlns:p14="http://schemas.microsoft.com/office/powerpoint/2010/main" val="3894273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8C3F791-AC34-4270-82D9-5B4FC58DD2B2}"/>
              </a:ext>
            </a:extLst>
          </p:cNvPr>
          <p:cNvGraphicFramePr>
            <a:graphicFrameLocks noGrp="1"/>
          </p:cNvGraphicFramePr>
          <p:nvPr/>
        </p:nvGraphicFramePr>
        <p:xfrm>
          <a:off x="63612" y="507641"/>
          <a:ext cx="9016776" cy="3886200"/>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4236546890"/>
                    </a:ext>
                  </a:extLst>
                </a:gridCol>
                <a:gridCol w="2500828">
                  <a:extLst>
                    <a:ext uri="{9D8B030D-6E8A-4147-A177-3AD203B41FA5}">
                      <a16:colId xmlns:a16="http://schemas.microsoft.com/office/drawing/2014/main" val="324692026"/>
                    </a:ext>
                  </a:extLst>
                </a:gridCol>
                <a:gridCol w="769485">
                  <a:extLst>
                    <a:ext uri="{9D8B030D-6E8A-4147-A177-3AD203B41FA5}">
                      <a16:colId xmlns:a16="http://schemas.microsoft.com/office/drawing/2014/main" val="1901410971"/>
                    </a:ext>
                  </a:extLst>
                </a:gridCol>
                <a:gridCol w="769485">
                  <a:extLst>
                    <a:ext uri="{9D8B030D-6E8A-4147-A177-3AD203B41FA5}">
                      <a16:colId xmlns:a16="http://schemas.microsoft.com/office/drawing/2014/main" val="4189950786"/>
                    </a:ext>
                  </a:extLst>
                </a:gridCol>
                <a:gridCol w="746409">
                  <a:extLst>
                    <a:ext uri="{9D8B030D-6E8A-4147-A177-3AD203B41FA5}">
                      <a16:colId xmlns:a16="http://schemas.microsoft.com/office/drawing/2014/main" val="4137049686"/>
                    </a:ext>
                  </a:extLst>
                </a:gridCol>
                <a:gridCol w="746409">
                  <a:extLst>
                    <a:ext uri="{9D8B030D-6E8A-4147-A177-3AD203B41FA5}">
                      <a16:colId xmlns:a16="http://schemas.microsoft.com/office/drawing/2014/main" val="1519923765"/>
                    </a:ext>
                  </a:extLst>
                </a:gridCol>
                <a:gridCol w="1147088">
                  <a:extLst>
                    <a:ext uri="{9D8B030D-6E8A-4147-A177-3AD203B41FA5}">
                      <a16:colId xmlns:a16="http://schemas.microsoft.com/office/drawing/2014/main" val="3099399107"/>
                    </a:ext>
                  </a:extLst>
                </a:gridCol>
                <a:gridCol w="932009">
                  <a:extLst>
                    <a:ext uri="{9D8B030D-6E8A-4147-A177-3AD203B41FA5}">
                      <a16:colId xmlns:a16="http://schemas.microsoft.com/office/drawing/2014/main" val="796015746"/>
                    </a:ext>
                  </a:extLst>
                </a:gridCol>
                <a:gridCol w="932009">
                  <a:extLst>
                    <a:ext uri="{9D8B030D-6E8A-4147-A177-3AD203B41FA5}">
                      <a16:colId xmlns:a16="http://schemas.microsoft.com/office/drawing/2014/main" val="3560280781"/>
                    </a:ext>
                  </a:extLst>
                </a:gridCol>
              </a:tblGrid>
              <a:tr h="255391">
                <a:tc>
                  <a:txBody>
                    <a:bodyPr/>
                    <a:lstStyle/>
                    <a:p>
                      <a:r>
                        <a:rPr lang="en-GB" sz="900" dirty="0">
                          <a:latin typeface="+mj-lt"/>
                        </a:rPr>
                        <a:t>XRN</a:t>
                      </a:r>
                    </a:p>
                  </a:txBody>
                  <a:tcPr anchor="ctr">
                    <a:solidFill>
                      <a:schemeClr val="tx2"/>
                    </a:solidFill>
                  </a:tcPr>
                </a:tc>
                <a:tc>
                  <a:txBody>
                    <a:bodyPr/>
                    <a:lstStyle/>
                    <a:p>
                      <a:r>
                        <a:rPr lang="en-GB" sz="900" dirty="0">
                          <a:latin typeface="+mj-lt"/>
                        </a:rPr>
                        <a:t>Change Title </a:t>
                      </a:r>
                    </a:p>
                  </a:txBody>
                  <a:tcPr anchor="ctr">
                    <a:solidFill>
                      <a:schemeClr val="tx2"/>
                    </a:solidFill>
                  </a:tcPr>
                </a:tc>
                <a:tc>
                  <a:txBody>
                    <a:bodyPr/>
                    <a:lstStyle/>
                    <a:p>
                      <a:r>
                        <a:rPr lang="en-GB" sz="900" dirty="0">
                          <a:latin typeface="+mj-lt"/>
                        </a:rPr>
                        <a:t>Proposer</a:t>
                      </a:r>
                    </a:p>
                  </a:txBody>
                  <a:tcPr anchor="ctr">
                    <a:solidFill>
                      <a:schemeClr val="tx2"/>
                    </a:solidFill>
                  </a:tcPr>
                </a:tc>
                <a:tc>
                  <a:txBody>
                    <a:bodyPr/>
                    <a:lstStyle/>
                    <a:p>
                      <a:r>
                        <a:rPr lang="en-GB" sz="900" dirty="0">
                          <a:latin typeface="+mj-lt"/>
                        </a:rPr>
                        <a:t>Benefit / Impact</a:t>
                      </a:r>
                    </a:p>
                  </a:txBody>
                  <a:tcPr anchor="ctr">
                    <a:solidFill>
                      <a:schemeClr val="tx2"/>
                    </a:solidFill>
                  </a:tcPr>
                </a:tc>
                <a:tc>
                  <a:txBody>
                    <a:bodyPr/>
                    <a:lstStyle/>
                    <a:p>
                      <a:r>
                        <a:rPr lang="en-GB" sz="900" dirty="0">
                          <a:latin typeface="+mj-lt"/>
                        </a:rPr>
                        <a:t>Funding </a:t>
                      </a:r>
                    </a:p>
                  </a:txBody>
                  <a:tcPr anchor="ctr">
                    <a:solidFill>
                      <a:schemeClr val="tx2"/>
                    </a:solidFill>
                  </a:tcPr>
                </a:tc>
                <a:tc>
                  <a:txBody>
                    <a:bodyPr/>
                    <a:lstStyle/>
                    <a:p>
                      <a:r>
                        <a:rPr lang="en-GB" sz="900" dirty="0">
                          <a:latin typeface="+mj-lt"/>
                        </a:rPr>
                        <a:t>HLSO</a:t>
                      </a:r>
                    </a:p>
                    <a:p>
                      <a:r>
                        <a:rPr lang="en-GB" sz="900" dirty="0">
                          <a:latin typeface="+mj-lt"/>
                        </a:rPr>
                        <a:t>Max Cost</a:t>
                      </a:r>
                    </a:p>
                  </a:txBody>
                  <a:tcPr anchor="ctr">
                    <a:solidFill>
                      <a:schemeClr val="tx2"/>
                    </a:solidFill>
                  </a:tcPr>
                </a:tc>
                <a:tc>
                  <a:txBody>
                    <a:bodyPr/>
                    <a:lstStyle/>
                    <a:p>
                      <a:r>
                        <a:rPr lang="en-GB" sz="900" dirty="0">
                          <a:latin typeface="+mj-lt"/>
                        </a:rPr>
                        <a:t>Target Implementation   Date</a:t>
                      </a:r>
                    </a:p>
                  </a:txBody>
                  <a:tcPr anchor="ctr">
                    <a:solidFill>
                      <a:schemeClr val="tx2"/>
                    </a:solidFill>
                  </a:tcPr>
                </a:tc>
                <a:tc>
                  <a:txBody>
                    <a:bodyPr/>
                    <a:lstStyle/>
                    <a:p>
                      <a:r>
                        <a:rPr lang="en-GB" sz="900" dirty="0">
                          <a:latin typeface="+mj-lt"/>
                        </a:rPr>
                        <a:t>Release Type</a:t>
                      </a:r>
                    </a:p>
                  </a:txBody>
                  <a:tcPr anchor="ctr">
                    <a:solidFill>
                      <a:schemeClr val="tx2"/>
                    </a:solidFill>
                  </a:tcPr>
                </a:tc>
                <a:tc>
                  <a:txBody>
                    <a:bodyPr/>
                    <a:lstStyle/>
                    <a:p>
                      <a:r>
                        <a:rPr lang="en-GB" sz="900" dirty="0">
                          <a:latin typeface="+mj-lt"/>
                        </a:rPr>
                        <a:t>Firm / Indicative</a:t>
                      </a:r>
                    </a:p>
                  </a:txBody>
                  <a:tcPr anchor="ctr">
                    <a:solidFill>
                      <a:schemeClr val="tx2"/>
                    </a:solidFill>
                  </a:tcPr>
                </a:tc>
                <a:extLst>
                  <a:ext uri="{0D108BD9-81ED-4DB2-BD59-A6C34878D82A}">
                    <a16:rowId xmlns:a16="http://schemas.microsoft.com/office/drawing/2014/main" val="429165185"/>
                  </a:ext>
                </a:extLst>
              </a:tr>
              <a:tr h="0">
                <a:tc>
                  <a:txBody>
                    <a:bodyPr/>
                    <a:lstStyle/>
                    <a:p>
                      <a:pPr algn="ctr"/>
                      <a:r>
                        <a:rPr lang="en-GB" sz="800" b="1">
                          <a:solidFill>
                            <a:schemeClr val="tx1"/>
                          </a:solidFill>
                          <a:latin typeface="+mj-lt"/>
                          <a:hlinkClick r:id="rId2">
                            <a:extLst>
                              <a:ext uri="{A12FA001-AC4F-418D-AE19-62706E023703}">
                                <ahyp:hlinkClr xmlns:ahyp="http://schemas.microsoft.com/office/drawing/2018/hyperlinkcolor" val="tx"/>
                              </a:ext>
                            </a:extLst>
                          </a:hlinkClick>
                        </a:rPr>
                        <a:t>5531</a:t>
                      </a:r>
                      <a:endParaRPr lang="en-GB" sz="800" b="1">
                        <a:solidFill>
                          <a:schemeClr val="tx1"/>
                        </a:solidFill>
                        <a:latin typeface="+mj-lt"/>
                      </a:endParaRPr>
                    </a:p>
                  </a:txBody>
                  <a:tcPr anchor="ctr">
                    <a:solidFill>
                      <a:schemeClr val="accent1"/>
                    </a:solidFill>
                  </a:tcPr>
                </a:tc>
                <a:tc>
                  <a:txBody>
                    <a:bodyPr/>
                    <a:lstStyle/>
                    <a:p>
                      <a:r>
                        <a:rPr lang="en-GB" sz="700" b="1" dirty="0">
                          <a:latin typeface="+mj-lt"/>
                        </a:rPr>
                        <a:t>Hydrogen Village Trial</a:t>
                      </a:r>
                    </a:p>
                  </a:txBody>
                  <a:tcPr anchor="ctr">
                    <a:solidFill>
                      <a:schemeClr val="bg2">
                        <a:lumMod val="20000"/>
                        <a:lumOff val="80000"/>
                      </a:schemeClr>
                    </a:solidFill>
                  </a:tcPr>
                </a:tc>
                <a:tc>
                  <a:txBody>
                    <a:bodyPr/>
                    <a:lstStyle/>
                    <a:p>
                      <a:r>
                        <a:rPr lang="en-GB" sz="700" b="1">
                          <a:latin typeface="+mj-lt"/>
                        </a:rPr>
                        <a:t>SGN</a:t>
                      </a:r>
                    </a:p>
                  </a:txBody>
                  <a:tcPr anchor="ctr">
                    <a:solidFill>
                      <a:schemeClr val="bg2">
                        <a:lumMod val="20000"/>
                        <a:lumOff val="80000"/>
                      </a:schemeClr>
                    </a:solidFill>
                  </a:tcPr>
                </a:tc>
                <a:tc>
                  <a:txBody>
                    <a:bodyPr/>
                    <a:lstStyle/>
                    <a:p>
                      <a:r>
                        <a:rPr lang="en-GB" sz="700" b="1">
                          <a:latin typeface="+mj-lt"/>
                        </a:rPr>
                        <a:t>All DSC Customers</a:t>
                      </a:r>
                    </a:p>
                  </a:txBody>
                  <a:tcPr anchor="ctr">
                    <a:solidFill>
                      <a:schemeClr val="bg2">
                        <a:lumMod val="20000"/>
                        <a:lumOff val="80000"/>
                      </a:schemeClr>
                    </a:solidFill>
                  </a:tcPr>
                </a:tc>
                <a:tc>
                  <a:txBody>
                    <a:bodyPr/>
                    <a:lstStyle/>
                    <a:p>
                      <a:r>
                        <a:rPr lang="en-GB" sz="700" b="1">
                          <a:latin typeface="+mj-lt"/>
                        </a:rPr>
                        <a:t>DN</a:t>
                      </a:r>
                    </a:p>
                    <a:p>
                      <a:r>
                        <a:rPr lang="en-GB" sz="700" b="1">
                          <a:latin typeface="+mj-lt"/>
                        </a:rPr>
                        <a:t>Decarb</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£400k</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Major</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N/A</a:t>
                      </a:r>
                    </a:p>
                  </a:txBody>
                  <a:tcPr anchor="ctr">
                    <a:solidFill>
                      <a:schemeClr val="bg2">
                        <a:lumMod val="20000"/>
                        <a:lumOff val="80000"/>
                      </a:schemeClr>
                    </a:solidFill>
                  </a:tcPr>
                </a:tc>
                <a:extLst>
                  <a:ext uri="{0D108BD9-81ED-4DB2-BD59-A6C34878D82A}">
                    <a16:rowId xmlns:a16="http://schemas.microsoft.com/office/drawing/2014/main" val="3914239487"/>
                  </a:ext>
                </a:extLst>
              </a:tr>
              <a:tr h="0">
                <a:tc>
                  <a:txBody>
                    <a:bodyPr/>
                    <a:lstStyle/>
                    <a:p>
                      <a:pPr algn="ctr"/>
                      <a:r>
                        <a:rPr lang="en-GB" sz="800" b="1">
                          <a:solidFill>
                            <a:schemeClr val="tx1"/>
                          </a:solidFill>
                          <a:latin typeface="+mj-lt"/>
                          <a:hlinkClick r:id="rId3">
                            <a:extLst>
                              <a:ext uri="{A12FA001-AC4F-418D-AE19-62706E023703}">
                                <ahyp:hlinkClr xmlns:ahyp="http://schemas.microsoft.com/office/drawing/2018/hyperlinkcolor" val="tx"/>
                              </a:ext>
                            </a:extLst>
                          </a:hlinkClick>
                        </a:rPr>
                        <a:t>5546</a:t>
                      </a:r>
                      <a:endParaRPr lang="en-GB" sz="800" b="1">
                        <a:solidFill>
                          <a:schemeClr val="tx1"/>
                        </a:solidFill>
                        <a:latin typeface="+mj-lt"/>
                      </a:endParaRPr>
                    </a:p>
                  </a:txBody>
                  <a:tcPr anchor="ctr">
                    <a:solidFill>
                      <a:schemeClr val="accent1"/>
                    </a:solidFill>
                  </a:tcPr>
                </a:tc>
                <a:tc>
                  <a:txBody>
                    <a:bodyPr/>
                    <a:lstStyle/>
                    <a:p>
                      <a:r>
                        <a:rPr lang="en-US" sz="700" b="1">
                          <a:latin typeface="+mj-lt"/>
                        </a:rPr>
                        <a:t>Resolution of Address Interactions between DCC and CDSP</a:t>
                      </a:r>
                      <a:endParaRPr lang="en-GB" sz="700" b="1">
                        <a:latin typeface="+mj-lt"/>
                      </a:endParaRPr>
                    </a:p>
                  </a:txBody>
                  <a:tcPr anchor="ctr">
                    <a:solidFill>
                      <a:schemeClr val="bg2">
                        <a:lumMod val="20000"/>
                        <a:lumOff val="80000"/>
                      </a:schemeClr>
                    </a:solidFill>
                  </a:tcPr>
                </a:tc>
                <a:tc>
                  <a:txBody>
                    <a:bodyPr/>
                    <a:lstStyle/>
                    <a:p>
                      <a:r>
                        <a:rPr lang="en-GB" sz="700" b="1">
                          <a:latin typeface="+mj-lt"/>
                        </a:rPr>
                        <a:t>Xoserve</a:t>
                      </a:r>
                    </a:p>
                  </a:txBody>
                  <a:tcPr anchor="ctr">
                    <a:solidFill>
                      <a:schemeClr val="bg2">
                        <a:lumMod val="20000"/>
                        <a:lumOff val="80000"/>
                      </a:schemeClr>
                    </a:solidFill>
                  </a:tcPr>
                </a:tc>
                <a:tc>
                  <a:txBody>
                    <a:bodyPr/>
                    <a:lstStyle/>
                    <a:p>
                      <a:r>
                        <a:rPr lang="en-GB" sz="700" b="1">
                          <a:latin typeface="+mj-lt"/>
                        </a:rPr>
                        <a:t>DN</a:t>
                      </a:r>
                    </a:p>
                    <a:p>
                      <a:r>
                        <a:rPr lang="en-GB" sz="700" b="1">
                          <a:latin typeface="+mj-lt"/>
                        </a:rPr>
                        <a:t>IGT</a:t>
                      </a:r>
                    </a:p>
                    <a:p>
                      <a:r>
                        <a:rPr lang="en-GB" sz="700" b="1">
                          <a:latin typeface="+mj-lt"/>
                        </a:rPr>
                        <a:t>Shipper</a:t>
                      </a:r>
                    </a:p>
                  </a:txBody>
                  <a:tcPr anchor="ctr">
                    <a:solidFill>
                      <a:schemeClr val="bg2">
                        <a:lumMod val="20000"/>
                        <a:lumOff val="80000"/>
                      </a:schemeClr>
                    </a:solidFill>
                  </a:tcPr>
                </a:tc>
                <a:tc>
                  <a:txBody>
                    <a:bodyPr/>
                    <a:lstStyle/>
                    <a:p>
                      <a:r>
                        <a:rPr lang="en-GB" sz="700" b="1">
                          <a:latin typeface="+mj-lt"/>
                        </a:rPr>
                        <a:t>Shipper</a:t>
                      </a:r>
                    </a:p>
                  </a:txBody>
                  <a:tcPr anchor="ctr">
                    <a:solidFill>
                      <a:schemeClr val="bg2">
                        <a:lumMod val="20000"/>
                        <a:lumOff val="80000"/>
                      </a:schemeClr>
                    </a:solidFill>
                  </a:tcPr>
                </a:tc>
                <a:tc>
                  <a:txBody>
                    <a:bodyPr/>
                    <a:lstStyle/>
                    <a:p>
                      <a:r>
                        <a:rPr lang="en-GB" sz="700" b="1">
                          <a:latin typeface="+mj-lt"/>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mj-lt"/>
                          <a:ea typeface="+mn-ea"/>
                          <a:cs typeface="+mn-cs"/>
                        </a:rPr>
                        <a:t>N/A</a:t>
                      </a:r>
                    </a:p>
                  </a:txBody>
                  <a:tcPr anchor="ctr">
                    <a:solidFill>
                      <a:schemeClr val="bg2">
                        <a:lumMod val="20000"/>
                        <a:lumOff val="80000"/>
                      </a:schemeClr>
                    </a:solidFill>
                  </a:tcPr>
                </a:tc>
                <a:extLst>
                  <a:ext uri="{0D108BD9-81ED-4DB2-BD59-A6C34878D82A}">
                    <a16:rowId xmlns:a16="http://schemas.microsoft.com/office/drawing/2014/main" val="3694067778"/>
                  </a:ext>
                </a:extLst>
              </a:tr>
              <a:tr h="139065">
                <a:tc>
                  <a:txBody>
                    <a:bodyPr/>
                    <a:lstStyle/>
                    <a:p>
                      <a:pPr algn="ctr"/>
                      <a:r>
                        <a:rPr lang="en-GB" sz="800" b="1">
                          <a:solidFill>
                            <a:schemeClr val="tx1"/>
                          </a:solidFill>
                          <a:latin typeface="+mj-lt"/>
                          <a:hlinkClick r:id="rId4">
                            <a:extLst>
                              <a:ext uri="{A12FA001-AC4F-418D-AE19-62706E023703}">
                                <ahyp:hlinkClr xmlns:ahyp="http://schemas.microsoft.com/office/drawing/2018/hyperlinkcolor" val="tx"/>
                              </a:ext>
                            </a:extLst>
                          </a:hlinkClick>
                        </a:rPr>
                        <a:t>5569</a:t>
                      </a:r>
                      <a:endParaRPr lang="en-GB" sz="800" b="1">
                        <a:solidFill>
                          <a:schemeClr val="tx1"/>
                        </a:solidFill>
                        <a:latin typeface="+mj-lt"/>
                      </a:endParaRPr>
                    </a:p>
                  </a:txBody>
                  <a:tcPr anchor="ctr">
                    <a:solidFill>
                      <a:schemeClr val="accent1"/>
                    </a:solidFill>
                  </a:tcPr>
                </a:tc>
                <a:tc>
                  <a:txBody>
                    <a:bodyPr/>
                    <a:lstStyle/>
                    <a:p>
                      <a:r>
                        <a:rPr lang="en-GB" sz="700" b="1">
                          <a:latin typeface="+mj-lt"/>
                        </a:rPr>
                        <a:t>Contact Data Provision for IGT Customers </a:t>
                      </a:r>
                    </a:p>
                  </a:txBody>
                  <a:tcPr anchor="ctr">
                    <a:solidFill>
                      <a:schemeClr val="bg2">
                        <a:lumMod val="20000"/>
                        <a:lumOff val="80000"/>
                      </a:schemeClr>
                    </a:solidFill>
                  </a:tcPr>
                </a:tc>
                <a:tc>
                  <a:txBody>
                    <a:bodyPr/>
                    <a:lstStyle/>
                    <a:p>
                      <a:r>
                        <a:rPr lang="en-GB" sz="700" b="1">
                          <a:latin typeface="+mj-lt"/>
                        </a:rPr>
                        <a:t>BUUK</a:t>
                      </a:r>
                    </a:p>
                  </a:txBody>
                  <a:tcPr anchor="ctr">
                    <a:solidFill>
                      <a:schemeClr val="bg2">
                        <a:lumMod val="20000"/>
                        <a:lumOff val="80000"/>
                      </a:schemeClr>
                    </a:solidFill>
                  </a:tcPr>
                </a:tc>
                <a:tc>
                  <a:txBody>
                    <a:bodyPr/>
                    <a:lstStyle/>
                    <a:p>
                      <a:r>
                        <a:rPr lang="en-GB" sz="700" b="1">
                          <a:latin typeface="+mj-lt"/>
                        </a:rPr>
                        <a:t>IGT</a:t>
                      </a:r>
                    </a:p>
                  </a:txBody>
                  <a:tcPr anchor="ctr">
                    <a:solidFill>
                      <a:schemeClr val="bg2">
                        <a:lumMod val="20000"/>
                        <a:lumOff val="80000"/>
                      </a:schemeClr>
                    </a:solidFill>
                  </a:tcPr>
                </a:tc>
                <a:tc>
                  <a:txBody>
                    <a:bodyPr/>
                    <a:lstStyle/>
                    <a:p>
                      <a:r>
                        <a:rPr lang="en-GB" sz="700" b="1">
                          <a:latin typeface="+mj-lt"/>
                        </a:rPr>
                        <a:t>IGT</a:t>
                      </a:r>
                    </a:p>
                  </a:txBody>
                  <a:tcPr anchor="ctr">
                    <a:solidFill>
                      <a:schemeClr val="bg2">
                        <a:lumMod val="20000"/>
                        <a:lumOff val="80000"/>
                      </a:schemeClr>
                    </a:solidFill>
                  </a:tcPr>
                </a:tc>
                <a:tc>
                  <a:txBody>
                    <a:bodyPr/>
                    <a:lstStyle/>
                    <a:p>
                      <a:r>
                        <a:rPr lang="en-GB" sz="700" b="1">
                          <a:latin typeface="+mj-lt"/>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N/A</a:t>
                      </a:r>
                    </a:p>
                  </a:txBody>
                  <a:tcPr anchor="ctr">
                    <a:solidFill>
                      <a:schemeClr val="bg2">
                        <a:lumMod val="20000"/>
                        <a:lumOff val="80000"/>
                      </a:schemeClr>
                    </a:solidFill>
                  </a:tcPr>
                </a:tc>
                <a:extLst>
                  <a:ext uri="{0D108BD9-81ED-4DB2-BD59-A6C34878D82A}">
                    <a16:rowId xmlns:a16="http://schemas.microsoft.com/office/drawing/2014/main" val="982682254"/>
                  </a:ext>
                </a:extLst>
              </a:tr>
              <a:tr h="138637">
                <a:tc>
                  <a:txBody>
                    <a:bodyPr/>
                    <a:lstStyle/>
                    <a:p>
                      <a:pPr algn="ctr"/>
                      <a:r>
                        <a:rPr lang="en-GB" sz="800" b="1" dirty="0">
                          <a:solidFill>
                            <a:schemeClr val="tx1"/>
                          </a:solidFill>
                          <a:latin typeface="+mj-lt"/>
                          <a:hlinkClick r:id="rId5">
                            <a:extLst>
                              <a:ext uri="{A12FA001-AC4F-418D-AE19-62706E023703}">
                                <ahyp:hlinkClr xmlns:ahyp="http://schemas.microsoft.com/office/drawing/2018/hyperlinkcolor" val="tx"/>
                              </a:ext>
                            </a:extLst>
                          </a:hlinkClick>
                        </a:rPr>
                        <a:t>5573B</a:t>
                      </a:r>
                      <a:endParaRPr lang="en-GB" sz="800" b="1" dirty="0">
                        <a:solidFill>
                          <a:schemeClr val="tx1"/>
                        </a:solidFill>
                        <a:latin typeface="+mj-lt"/>
                      </a:endParaRPr>
                    </a:p>
                  </a:txBody>
                  <a:tcPr anchor="ctr">
                    <a:solidFill>
                      <a:schemeClr val="accent1"/>
                    </a:solidFill>
                  </a:tcPr>
                </a:tc>
                <a:tc>
                  <a:txBody>
                    <a:bodyPr/>
                    <a:lstStyle/>
                    <a:p>
                      <a:pPr algn="l" fontAlgn="base"/>
                      <a:r>
                        <a:rPr lang="en-US" sz="700" b="1" i="0" dirty="0">
                          <a:solidFill>
                            <a:schemeClr val="tx1"/>
                          </a:solidFill>
                          <a:effectLst/>
                          <a:latin typeface="+mj-lt"/>
                          <a:cs typeface="Arial" panose="020B0604020202020204" pitchFamily="34" charset="0"/>
                        </a:rPr>
                        <a:t>Updates to the Priority Consumer process (as designated by the Secretary of State for Business, Energy, and Industrial Strategy - BEIS)</a:t>
                      </a:r>
                    </a:p>
                  </a:txBody>
                  <a:tcPr anchor="ctr">
                    <a:solidFill>
                      <a:schemeClr val="bg2">
                        <a:lumMod val="20000"/>
                        <a:lumOff val="80000"/>
                      </a:schemeClr>
                    </a:solidFill>
                  </a:tcPr>
                </a:tc>
                <a:tc>
                  <a:txBody>
                    <a:bodyPr/>
                    <a:lstStyle/>
                    <a:p>
                      <a:r>
                        <a:rPr lang="en-GB" sz="700" b="1" dirty="0">
                          <a:solidFill>
                            <a:schemeClr val="tx1"/>
                          </a:solidFill>
                          <a:latin typeface="+mj-lt"/>
                        </a:rPr>
                        <a:t>Xoserve </a:t>
                      </a:r>
                    </a:p>
                  </a:txBody>
                  <a:tcPr anchor="ctr">
                    <a:solidFill>
                      <a:schemeClr val="bg2">
                        <a:lumMod val="20000"/>
                        <a:lumOff val="80000"/>
                      </a:schemeClr>
                    </a:solidFill>
                  </a:tcPr>
                </a:tc>
                <a:tc>
                  <a:txBody>
                    <a:bodyPr/>
                    <a:lstStyle/>
                    <a:p>
                      <a:r>
                        <a:rPr lang="en-GB" sz="700" b="1" dirty="0">
                          <a:solidFill>
                            <a:schemeClr val="tx1"/>
                          </a:solidFill>
                          <a:latin typeface="+mj-lt"/>
                        </a:rPr>
                        <a:t>Shipper </a:t>
                      </a:r>
                    </a:p>
                    <a:p>
                      <a:r>
                        <a:rPr lang="en-GB" sz="700" b="1" dirty="0">
                          <a:solidFill>
                            <a:schemeClr val="tx1"/>
                          </a:solidFill>
                          <a:latin typeface="+mj-lt"/>
                        </a:rPr>
                        <a:t>DN</a:t>
                      </a:r>
                    </a:p>
                    <a:p>
                      <a:r>
                        <a:rPr lang="en-GB" sz="700" b="1" dirty="0">
                          <a:solidFill>
                            <a:schemeClr val="tx1"/>
                          </a:solidFill>
                          <a:latin typeface="+mj-lt"/>
                        </a:rPr>
                        <a:t>IGT</a:t>
                      </a:r>
                    </a:p>
                  </a:txBody>
                  <a:tcPr anchor="ctr">
                    <a:solidFill>
                      <a:schemeClr val="bg2">
                        <a:lumMod val="20000"/>
                        <a:lumOff val="80000"/>
                      </a:schemeClr>
                    </a:solidFill>
                  </a:tcPr>
                </a:tc>
                <a:tc>
                  <a:txBody>
                    <a:bodyPr/>
                    <a:lstStyle/>
                    <a:p>
                      <a:r>
                        <a:rPr lang="en-GB" sz="700" b="1" dirty="0">
                          <a:solidFill>
                            <a:schemeClr val="tx1"/>
                          </a:solidFill>
                          <a:latin typeface="+mj-lt"/>
                        </a:rPr>
                        <a:t>Tbc</a:t>
                      </a:r>
                    </a:p>
                  </a:txBody>
                  <a:tcPr anchor="ctr">
                    <a:solidFill>
                      <a:schemeClr val="bg2">
                        <a:lumMod val="20000"/>
                        <a:lumOff val="80000"/>
                      </a:schemeClr>
                    </a:solidFill>
                  </a:tcPr>
                </a:tc>
                <a:tc>
                  <a:txBody>
                    <a:bodyPr/>
                    <a:lstStyle/>
                    <a:p>
                      <a:r>
                        <a:rPr lang="en-GB" sz="700" b="1" dirty="0">
                          <a:solidFill>
                            <a:schemeClr val="tx1"/>
                          </a:solidFill>
                          <a:latin typeface="+mj-lt"/>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N/A</a:t>
                      </a:r>
                    </a:p>
                  </a:txBody>
                  <a:tcPr anchor="ctr">
                    <a:solidFill>
                      <a:schemeClr val="bg2">
                        <a:lumMod val="20000"/>
                        <a:lumOff val="80000"/>
                      </a:schemeClr>
                    </a:solidFill>
                  </a:tcPr>
                </a:tc>
                <a:extLst>
                  <a:ext uri="{0D108BD9-81ED-4DB2-BD59-A6C34878D82A}">
                    <a16:rowId xmlns:a16="http://schemas.microsoft.com/office/drawing/2014/main" val="1139260606"/>
                  </a:ext>
                </a:extLst>
              </a:tr>
              <a:tr h="138637">
                <a:tc>
                  <a:txBody>
                    <a:bodyPr/>
                    <a:lstStyle/>
                    <a:p>
                      <a:pPr algn="ctr"/>
                      <a:r>
                        <a:rPr lang="en-GB" sz="800" b="1" dirty="0">
                          <a:solidFill>
                            <a:schemeClr val="tx1"/>
                          </a:solidFill>
                          <a:latin typeface="+mj-lt"/>
                          <a:hlinkClick r:id="rId6">
                            <a:extLst>
                              <a:ext uri="{A12FA001-AC4F-418D-AE19-62706E023703}">
                                <ahyp:hlinkClr xmlns:ahyp="http://schemas.microsoft.com/office/drawing/2018/hyperlinkcolor" val="tx"/>
                              </a:ext>
                            </a:extLst>
                          </a:hlinkClick>
                        </a:rPr>
                        <a:t>5585</a:t>
                      </a:r>
                      <a:endParaRPr lang="en-GB" sz="800" b="1" dirty="0">
                        <a:solidFill>
                          <a:schemeClr val="tx1"/>
                        </a:solidFill>
                        <a:latin typeface="+mj-lt"/>
                      </a:endParaRPr>
                    </a:p>
                  </a:txBody>
                  <a:tcPr anchor="ctr">
                    <a:solidFill>
                      <a:schemeClr val="accent1"/>
                    </a:solidFill>
                  </a:tcPr>
                </a:tc>
                <a:tc>
                  <a:txBody>
                    <a:bodyPr/>
                    <a:lstStyle/>
                    <a:p>
                      <a:r>
                        <a:rPr lang="en-US" sz="700" b="1" dirty="0">
                          <a:latin typeface="+mj-lt"/>
                        </a:rPr>
                        <a:t>Flow Weighted Average Calorific Value -</a:t>
                      </a:r>
                    </a:p>
                    <a:p>
                      <a:r>
                        <a:rPr lang="en-US" sz="700" b="1" dirty="0">
                          <a:latin typeface="+mj-lt"/>
                        </a:rPr>
                        <a:t>Phase 2 Service Improvements</a:t>
                      </a:r>
                      <a:endParaRPr lang="en-GB" sz="700" b="1" dirty="0">
                        <a:latin typeface="+mj-lt"/>
                      </a:endParaRPr>
                    </a:p>
                  </a:txBody>
                  <a:tcPr anchor="ctr">
                    <a:solidFill>
                      <a:schemeClr val="bg2">
                        <a:lumMod val="20000"/>
                        <a:lumOff val="80000"/>
                      </a:schemeClr>
                    </a:solidFill>
                  </a:tcPr>
                </a:tc>
                <a:tc>
                  <a:txBody>
                    <a:bodyPr/>
                    <a:lstStyle/>
                    <a:p>
                      <a:r>
                        <a:rPr lang="en-GB" sz="700" b="1">
                          <a:latin typeface="+mj-lt"/>
                        </a:rPr>
                        <a:t>Cadent</a:t>
                      </a:r>
                    </a:p>
                  </a:txBody>
                  <a:tcPr anchor="ctr">
                    <a:solidFill>
                      <a:schemeClr val="bg2">
                        <a:lumMod val="20000"/>
                        <a:lumOff val="80000"/>
                      </a:schemeClr>
                    </a:solidFill>
                  </a:tcPr>
                </a:tc>
                <a:tc>
                  <a:txBody>
                    <a:bodyPr/>
                    <a:lstStyle/>
                    <a:p>
                      <a:r>
                        <a:rPr lang="en-GB" sz="700" b="1" dirty="0">
                          <a:latin typeface="+mj-lt"/>
                        </a:rPr>
                        <a:t>DN</a:t>
                      </a:r>
                    </a:p>
                  </a:txBody>
                  <a:tcPr anchor="ctr">
                    <a:solidFill>
                      <a:schemeClr val="bg2">
                        <a:lumMod val="20000"/>
                        <a:lumOff val="80000"/>
                      </a:schemeClr>
                    </a:solidFill>
                  </a:tcPr>
                </a:tc>
                <a:tc>
                  <a:txBody>
                    <a:bodyPr/>
                    <a:lstStyle/>
                    <a:p>
                      <a:r>
                        <a:rPr lang="en-GB" sz="700" b="1">
                          <a:latin typeface="+mj-lt"/>
                        </a:rPr>
                        <a:t>DN</a:t>
                      </a:r>
                    </a:p>
                  </a:txBody>
                  <a:tcPr anchor="ctr">
                    <a:solidFill>
                      <a:schemeClr val="bg2">
                        <a:lumMod val="20000"/>
                        <a:lumOff val="80000"/>
                      </a:schemeClr>
                    </a:solidFill>
                  </a:tcPr>
                </a:tc>
                <a:tc>
                  <a:txBody>
                    <a:bodyPr/>
                    <a:lstStyle/>
                    <a:p>
                      <a:r>
                        <a:rPr lang="en-GB" sz="700" b="1" dirty="0">
                          <a:latin typeface="+mj-lt"/>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N/A</a:t>
                      </a:r>
                    </a:p>
                  </a:txBody>
                  <a:tcPr anchor="ctr">
                    <a:solidFill>
                      <a:schemeClr val="bg2">
                        <a:lumMod val="20000"/>
                        <a:lumOff val="80000"/>
                      </a:schemeClr>
                    </a:solidFill>
                  </a:tcPr>
                </a:tc>
                <a:extLst>
                  <a:ext uri="{0D108BD9-81ED-4DB2-BD59-A6C34878D82A}">
                    <a16:rowId xmlns:a16="http://schemas.microsoft.com/office/drawing/2014/main" val="1247267777"/>
                  </a:ext>
                </a:extLst>
              </a:tr>
              <a:tr h="138637">
                <a:tc>
                  <a:txBody>
                    <a:bodyPr/>
                    <a:lstStyle/>
                    <a:p>
                      <a:pPr algn="ctr"/>
                      <a:r>
                        <a:rPr lang="en-GB" sz="800" b="1">
                          <a:solidFill>
                            <a:schemeClr val="tx1"/>
                          </a:solidFill>
                          <a:latin typeface="+mj-lt"/>
                          <a:hlinkClick r:id="rId7">
                            <a:extLst>
                              <a:ext uri="{A12FA001-AC4F-418D-AE19-62706E023703}">
                                <ahyp:hlinkClr xmlns:ahyp="http://schemas.microsoft.com/office/drawing/2018/hyperlinkcolor" val="tx"/>
                              </a:ext>
                            </a:extLst>
                          </a:hlinkClick>
                        </a:rPr>
                        <a:t>5614</a:t>
                      </a:r>
                      <a:endParaRPr lang="en-GB" sz="800" b="1">
                        <a:solidFill>
                          <a:schemeClr val="tx1"/>
                        </a:solidFill>
                        <a:latin typeface="+mj-lt"/>
                      </a:endParaRPr>
                    </a:p>
                  </a:txBody>
                  <a:tcPr anchor="ctr">
                    <a:solidFill>
                      <a:schemeClr val="accent1"/>
                    </a:solidFill>
                  </a:tcPr>
                </a:tc>
                <a:tc>
                  <a:txBody>
                    <a:bodyPr/>
                    <a:lstStyle/>
                    <a:p>
                      <a:r>
                        <a:rPr lang="en-GB" sz="700" b="1">
                          <a:effectLst/>
                          <a:latin typeface="+mj-lt"/>
                          <a:ea typeface="Times New Roman" panose="02020603050405020304" pitchFamily="18" charset="0"/>
                        </a:rPr>
                        <a:t>Improving IGT SMP New Connection Process to support accurate and timely Supplier Registrations</a:t>
                      </a:r>
                      <a:endParaRPr lang="en-GB" sz="600" b="1">
                        <a:latin typeface="+mj-lt"/>
                      </a:endParaRPr>
                    </a:p>
                  </a:txBody>
                  <a:tcPr anchor="ctr">
                    <a:solidFill>
                      <a:schemeClr val="bg2">
                        <a:lumMod val="20000"/>
                        <a:lumOff val="80000"/>
                      </a:schemeClr>
                    </a:solidFill>
                  </a:tcPr>
                </a:tc>
                <a:tc>
                  <a:txBody>
                    <a:bodyPr/>
                    <a:lstStyle/>
                    <a:p>
                      <a:r>
                        <a:rPr lang="en-GB" sz="700" b="1">
                          <a:latin typeface="+mj-lt"/>
                        </a:rPr>
                        <a:t>BUUK</a:t>
                      </a:r>
                    </a:p>
                  </a:txBody>
                  <a:tcPr anchor="ctr">
                    <a:solidFill>
                      <a:schemeClr val="bg2">
                        <a:lumMod val="20000"/>
                        <a:lumOff val="80000"/>
                      </a:schemeClr>
                    </a:solidFill>
                  </a:tcPr>
                </a:tc>
                <a:tc>
                  <a:txBody>
                    <a:bodyPr/>
                    <a:lstStyle/>
                    <a:p>
                      <a:r>
                        <a:rPr lang="en-GB" sz="700" b="1">
                          <a:latin typeface="+mj-lt"/>
                        </a:rPr>
                        <a:t>Shipper</a:t>
                      </a:r>
                    </a:p>
                    <a:p>
                      <a:r>
                        <a:rPr lang="en-GB" sz="700" b="1">
                          <a:latin typeface="+mj-lt"/>
                        </a:rPr>
                        <a:t>IGT</a:t>
                      </a:r>
                    </a:p>
                  </a:txBody>
                  <a:tcPr anchor="ctr">
                    <a:solidFill>
                      <a:schemeClr val="bg2">
                        <a:lumMod val="20000"/>
                        <a:lumOff val="80000"/>
                      </a:schemeClr>
                    </a:solidFill>
                  </a:tcPr>
                </a:tc>
                <a:tc>
                  <a:txBody>
                    <a:bodyPr/>
                    <a:lstStyle/>
                    <a:p>
                      <a:r>
                        <a:rPr lang="en-GB" sz="700" b="1">
                          <a:latin typeface="+mj-lt"/>
                        </a:rPr>
                        <a:t>Shipper</a:t>
                      </a:r>
                    </a:p>
                    <a:p>
                      <a:r>
                        <a:rPr lang="en-GB" sz="700" b="1">
                          <a:latin typeface="+mj-lt"/>
                        </a:rPr>
                        <a:t>IGT</a:t>
                      </a:r>
                    </a:p>
                  </a:txBody>
                  <a:tcPr anchor="ctr">
                    <a:solidFill>
                      <a:schemeClr val="bg2">
                        <a:lumMod val="20000"/>
                        <a:lumOff val="80000"/>
                      </a:schemeClr>
                    </a:solidFill>
                  </a:tcPr>
                </a:tc>
                <a:tc>
                  <a:txBody>
                    <a:bodyPr/>
                    <a:lstStyle/>
                    <a:p>
                      <a:r>
                        <a:rPr lang="en-GB" sz="700" b="1">
                          <a:latin typeface="+mj-lt"/>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N/A</a:t>
                      </a:r>
                    </a:p>
                  </a:txBody>
                  <a:tcPr anchor="ctr">
                    <a:solidFill>
                      <a:schemeClr val="bg2">
                        <a:lumMod val="20000"/>
                        <a:lumOff val="80000"/>
                      </a:schemeClr>
                    </a:solidFill>
                  </a:tcPr>
                </a:tc>
                <a:extLst>
                  <a:ext uri="{0D108BD9-81ED-4DB2-BD59-A6C34878D82A}">
                    <a16:rowId xmlns:a16="http://schemas.microsoft.com/office/drawing/2014/main" val="3474691466"/>
                  </a:ext>
                </a:extLst>
              </a:tr>
              <a:tr h="138637">
                <a:tc>
                  <a:txBody>
                    <a:bodyPr/>
                    <a:lstStyle/>
                    <a:p>
                      <a:pPr algn="ctr"/>
                      <a:r>
                        <a:rPr lang="en-GB" sz="800" b="1" dirty="0">
                          <a:solidFill>
                            <a:schemeClr val="tx1"/>
                          </a:solidFill>
                          <a:latin typeface="+mj-lt"/>
                          <a:hlinkClick r:id="rId8">
                            <a:extLst>
                              <a:ext uri="{A12FA001-AC4F-418D-AE19-62706E023703}">
                                <ahyp:hlinkClr xmlns:ahyp="http://schemas.microsoft.com/office/drawing/2018/hyperlinkcolor" val="tx"/>
                              </a:ext>
                            </a:extLst>
                          </a:hlinkClick>
                        </a:rPr>
                        <a:t>5615</a:t>
                      </a:r>
                      <a:endParaRPr lang="en-GB" sz="800" b="1" dirty="0">
                        <a:solidFill>
                          <a:schemeClr val="tx1"/>
                        </a:solidFill>
                        <a:latin typeface="+mj-lt"/>
                      </a:endParaRPr>
                    </a:p>
                  </a:txBody>
                  <a:tcPr anchor="ctr">
                    <a:solidFill>
                      <a:schemeClr val="accent1"/>
                    </a:solidFill>
                  </a:tcPr>
                </a:tc>
                <a:tc>
                  <a:txBody>
                    <a:bodyPr/>
                    <a:lstStyle/>
                    <a:p>
                      <a:pPr>
                        <a:lnSpc>
                          <a:spcPct val="115000"/>
                        </a:lnSpc>
                        <a:spcAft>
                          <a:spcPts val="1000"/>
                        </a:spcAft>
                      </a:pPr>
                      <a:r>
                        <a:rPr lang="en-US" sz="700" b="1" dirty="0">
                          <a:effectLst/>
                          <a:latin typeface="+mj-lt"/>
                          <a:ea typeface="Times New Roman" panose="02020603050405020304" pitchFamily="18" charset="0"/>
                          <a:cs typeface="Times New Roman" panose="02020603050405020304" pitchFamily="18" charset="0"/>
                        </a:rPr>
                        <a:t>Establishing/Amending a Gas Vacant Site Process (Modification 0819)</a:t>
                      </a:r>
                      <a:endParaRPr lang="en-GB" sz="700" b="1" dirty="0">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r>
                        <a:rPr lang="en-GB" sz="700" b="1" dirty="0">
                          <a:latin typeface="+mj-lt"/>
                        </a:rPr>
                        <a:t>Centrica</a:t>
                      </a:r>
                    </a:p>
                  </a:txBody>
                  <a:tcPr anchor="ctr">
                    <a:solidFill>
                      <a:schemeClr val="bg2">
                        <a:lumMod val="20000"/>
                        <a:lumOff val="80000"/>
                      </a:schemeClr>
                    </a:solidFill>
                  </a:tcPr>
                </a:tc>
                <a:tc>
                  <a:txBody>
                    <a:bodyPr/>
                    <a:lstStyle/>
                    <a:p>
                      <a:r>
                        <a:rPr lang="en-GB" sz="700" b="1" dirty="0">
                          <a:latin typeface="+mj-lt"/>
                        </a:rPr>
                        <a:t>Shipper</a:t>
                      </a:r>
                    </a:p>
                    <a:p>
                      <a:r>
                        <a:rPr lang="en-GB" sz="700" b="1" dirty="0">
                          <a:latin typeface="+mj-lt"/>
                        </a:rPr>
                        <a:t>DN</a:t>
                      </a:r>
                    </a:p>
                    <a:p>
                      <a:r>
                        <a:rPr lang="en-GB" sz="700" b="1" dirty="0">
                          <a:latin typeface="+mj-lt"/>
                        </a:rPr>
                        <a:t>IGT</a:t>
                      </a:r>
                    </a:p>
                  </a:txBody>
                  <a:tcPr anchor="ctr">
                    <a:solidFill>
                      <a:schemeClr val="bg2">
                        <a:lumMod val="20000"/>
                        <a:lumOff val="80000"/>
                      </a:schemeClr>
                    </a:solidFill>
                  </a:tcPr>
                </a:tc>
                <a:tc>
                  <a:txBody>
                    <a:bodyPr/>
                    <a:lstStyle/>
                    <a:p>
                      <a:r>
                        <a:rPr lang="en-GB" sz="700" b="1" dirty="0">
                          <a:latin typeface="+mj-lt"/>
                        </a:rPr>
                        <a:t>Shipper</a:t>
                      </a:r>
                    </a:p>
                    <a:p>
                      <a:r>
                        <a:rPr lang="en-GB" sz="700" b="1" dirty="0">
                          <a:latin typeface="+mj-lt"/>
                        </a:rPr>
                        <a:t>DN</a:t>
                      </a:r>
                    </a:p>
                  </a:txBody>
                  <a:tcPr anchor="ctr">
                    <a:solidFill>
                      <a:schemeClr val="bg2">
                        <a:lumMod val="20000"/>
                        <a:lumOff val="80000"/>
                      </a:schemeClr>
                    </a:solidFill>
                  </a:tcPr>
                </a:tc>
                <a:tc>
                  <a:txBody>
                    <a:bodyPr/>
                    <a:lstStyle/>
                    <a:p>
                      <a:r>
                        <a:rPr lang="en-GB" sz="700" b="1" dirty="0">
                          <a:latin typeface="+mj-lt"/>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extLst>
                  <a:ext uri="{0D108BD9-81ED-4DB2-BD59-A6C34878D82A}">
                    <a16:rowId xmlns:a16="http://schemas.microsoft.com/office/drawing/2014/main" val="4061368494"/>
                  </a:ext>
                </a:extLst>
              </a:tr>
              <a:tr h="138637">
                <a:tc>
                  <a:txBody>
                    <a:bodyPr/>
                    <a:lstStyle/>
                    <a:p>
                      <a:pPr algn="ctr"/>
                      <a:r>
                        <a:rPr lang="en-GB" sz="800" b="1" dirty="0">
                          <a:solidFill>
                            <a:schemeClr val="tx1"/>
                          </a:solidFill>
                          <a:latin typeface="+mj-lt"/>
                          <a:hlinkClick r:id="rId9">
                            <a:extLst>
                              <a:ext uri="{A12FA001-AC4F-418D-AE19-62706E023703}">
                                <ahyp:hlinkClr xmlns:ahyp="http://schemas.microsoft.com/office/drawing/2018/hyperlinkcolor" val="tx"/>
                              </a:ext>
                            </a:extLst>
                          </a:hlinkClick>
                        </a:rPr>
                        <a:t>5616</a:t>
                      </a:r>
                      <a:endParaRPr lang="en-GB" sz="800" b="1" dirty="0">
                        <a:solidFill>
                          <a:schemeClr val="tx1"/>
                        </a:solidFill>
                        <a:latin typeface="+mj-lt"/>
                      </a:endParaRPr>
                    </a:p>
                  </a:txBody>
                  <a:tcPr anchor="ctr">
                    <a:solidFill>
                      <a:schemeClr val="accent1"/>
                    </a:solidFill>
                  </a:tcPr>
                </a:tc>
                <a:tc>
                  <a:txBody>
                    <a:bodyPr/>
                    <a:lstStyle/>
                    <a:p>
                      <a:pPr>
                        <a:lnSpc>
                          <a:spcPct val="115000"/>
                        </a:lnSpc>
                        <a:spcAft>
                          <a:spcPts val="1000"/>
                        </a:spcAft>
                      </a:pPr>
                      <a:r>
                        <a:rPr lang="en-GB" sz="700" b="1" dirty="0">
                          <a:effectLst/>
                          <a:latin typeface="+mj-lt"/>
                          <a:ea typeface="Times New Roman" panose="02020603050405020304" pitchFamily="18" charset="0"/>
                          <a:cs typeface="Arial" panose="020B0604020202020204" pitchFamily="34" charset="0"/>
                        </a:rPr>
                        <a:t>CSEP Annual Quantity Capacity Management  </a:t>
                      </a:r>
                      <a:endParaRPr lang="en-GB" sz="700" b="1" dirty="0">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r>
                        <a:rPr lang="en-GB" sz="700" b="1" dirty="0">
                          <a:latin typeface="+mj-lt"/>
                        </a:rPr>
                        <a:t>WWU</a:t>
                      </a:r>
                    </a:p>
                  </a:txBody>
                  <a:tcPr anchor="ctr">
                    <a:solidFill>
                      <a:schemeClr val="bg2">
                        <a:lumMod val="20000"/>
                        <a:lumOff val="80000"/>
                      </a:schemeClr>
                    </a:solidFill>
                  </a:tcPr>
                </a:tc>
                <a:tc>
                  <a:txBody>
                    <a:bodyPr/>
                    <a:lstStyle/>
                    <a:p>
                      <a:r>
                        <a:rPr lang="en-GB" sz="700" b="1" dirty="0">
                          <a:latin typeface="+mj-lt"/>
                        </a:rPr>
                        <a:t>DN</a:t>
                      </a:r>
                    </a:p>
                    <a:p>
                      <a:r>
                        <a:rPr lang="en-GB" sz="700" b="1" dirty="0">
                          <a:latin typeface="+mj-lt"/>
                        </a:rPr>
                        <a:t>IGT</a:t>
                      </a:r>
                    </a:p>
                    <a:p>
                      <a:r>
                        <a:rPr lang="en-GB" sz="700" b="1" dirty="0">
                          <a:latin typeface="+mj-lt"/>
                        </a:rPr>
                        <a:t>Shipper</a:t>
                      </a:r>
                    </a:p>
                  </a:txBody>
                  <a:tcPr anchor="ctr">
                    <a:solidFill>
                      <a:schemeClr val="bg2">
                        <a:lumMod val="20000"/>
                        <a:lumOff val="80000"/>
                      </a:schemeClr>
                    </a:solidFill>
                  </a:tcPr>
                </a:tc>
                <a:tc>
                  <a:txBody>
                    <a:bodyPr/>
                    <a:lstStyle/>
                    <a:p>
                      <a:r>
                        <a:rPr lang="en-GB" sz="700" b="1" dirty="0">
                          <a:latin typeface="+mj-lt"/>
                        </a:rPr>
                        <a:t>DN</a:t>
                      </a:r>
                    </a:p>
                    <a:p>
                      <a:r>
                        <a:rPr lang="en-GB" sz="700" b="1" dirty="0">
                          <a:latin typeface="+mj-lt"/>
                        </a:rPr>
                        <a:t>IGT</a:t>
                      </a:r>
                    </a:p>
                  </a:txBody>
                  <a:tcPr anchor="ctr">
                    <a:solidFill>
                      <a:schemeClr val="bg2">
                        <a:lumMod val="20000"/>
                        <a:lumOff val="80000"/>
                      </a:schemeClr>
                    </a:solidFill>
                  </a:tcPr>
                </a:tc>
                <a:tc>
                  <a:txBody>
                    <a:bodyPr/>
                    <a:lstStyle/>
                    <a:p>
                      <a:r>
                        <a:rPr lang="en-GB" sz="700" b="1" dirty="0">
                          <a:latin typeface="+mj-lt"/>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N/A</a:t>
                      </a:r>
                    </a:p>
                  </a:txBody>
                  <a:tcPr anchor="ctr">
                    <a:solidFill>
                      <a:schemeClr val="bg2">
                        <a:lumMod val="20000"/>
                        <a:lumOff val="80000"/>
                      </a:schemeClr>
                    </a:solidFill>
                  </a:tcPr>
                </a:tc>
                <a:extLst>
                  <a:ext uri="{0D108BD9-81ED-4DB2-BD59-A6C34878D82A}">
                    <a16:rowId xmlns:a16="http://schemas.microsoft.com/office/drawing/2014/main" val="2974988522"/>
                  </a:ext>
                </a:extLst>
              </a:tr>
              <a:tr h="138637">
                <a:tc>
                  <a:txBody>
                    <a:bodyPr/>
                    <a:lstStyle/>
                    <a:p>
                      <a:pPr algn="ctr"/>
                      <a:r>
                        <a:rPr lang="en-GB" sz="800" b="1" dirty="0">
                          <a:solidFill>
                            <a:schemeClr val="tx1"/>
                          </a:solidFill>
                          <a:hlinkClick r:id="rId10">
                            <a:extLst>
                              <a:ext uri="{A12FA001-AC4F-418D-AE19-62706E023703}">
                                <ahyp:hlinkClr xmlns:ahyp="http://schemas.microsoft.com/office/drawing/2018/hyperlinkcolor" val="tx"/>
                              </a:ext>
                            </a:extLst>
                          </a:hlinkClick>
                        </a:rPr>
                        <a:t>5635</a:t>
                      </a:r>
                      <a:endParaRPr lang="en-GB" sz="800" b="1" u="sng" dirty="0">
                        <a:solidFill>
                          <a:schemeClr val="tx1"/>
                        </a:solidFill>
                        <a:latin typeface="+mj-lt"/>
                      </a:endParaRPr>
                    </a:p>
                  </a:txBody>
                  <a:tcPr anchor="ctr">
                    <a:solidFill>
                      <a:schemeClr val="accent1"/>
                    </a:solidFill>
                  </a:tcPr>
                </a:tc>
                <a:tc>
                  <a:txBody>
                    <a:bodyPr/>
                    <a:lstStyle/>
                    <a:p>
                      <a:pPr>
                        <a:lnSpc>
                          <a:spcPct val="115000"/>
                        </a:lnSpc>
                        <a:spcAft>
                          <a:spcPts val="1000"/>
                        </a:spcAft>
                      </a:pPr>
                      <a:r>
                        <a:rPr lang="en-GB" sz="700" b="1" dirty="0">
                          <a:effectLst/>
                          <a:latin typeface="+mj-lt"/>
                          <a:ea typeface="Times New Roman" panose="02020603050405020304" pitchFamily="18" charset="0"/>
                          <a:cs typeface="Times New Roman" panose="02020603050405020304" pitchFamily="18" charset="0"/>
                        </a:rPr>
                        <a:t>H100 (UNC Mod799) Consequential Gemini Change</a:t>
                      </a:r>
                    </a:p>
                  </a:txBody>
                  <a:tcPr marL="68580" marR="68580" marT="0" marB="0" anchor="ctr">
                    <a:solidFill>
                      <a:schemeClr val="bg2">
                        <a:lumMod val="20000"/>
                        <a:lumOff val="80000"/>
                      </a:schemeClr>
                    </a:solidFill>
                  </a:tcPr>
                </a:tc>
                <a:tc>
                  <a:txBody>
                    <a:bodyPr/>
                    <a:lstStyle/>
                    <a:p>
                      <a:r>
                        <a:rPr lang="en-GB" sz="700" b="1" dirty="0">
                          <a:latin typeface="+mj-lt"/>
                        </a:rPr>
                        <a:t>NGT</a:t>
                      </a:r>
                    </a:p>
                  </a:txBody>
                  <a:tcPr anchor="ctr">
                    <a:solidFill>
                      <a:schemeClr val="bg2">
                        <a:lumMod val="20000"/>
                        <a:lumOff val="80000"/>
                      </a:schemeClr>
                    </a:solidFill>
                  </a:tcPr>
                </a:tc>
                <a:tc>
                  <a:txBody>
                    <a:bodyPr/>
                    <a:lstStyle/>
                    <a:p>
                      <a:r>
                        <a:rPr lang="en-GB" sz="700" b="1" dirty="0">
                          <a:latin typeface="+mj-lt"/>
                        </a:rPr>
                        <a:t>NGT</a:t>
                      </a:r>
                    </a:p>
                    <a:p>
                      <a:r>
                        <a:rPr lang="en-GB" sz="700" b="1" dirty="0">
                          <a:latin typeface="+mj-lt"/>
                        </a:rPr>
                        <a:t>DN</a:t>
                      </a:r>
                    </a:p>
                  </a:txBody>
                  <a:tcPr anchor="ctr">
                    <a:solidFill>
                      <a:schemeClr val="bg2">
                        <a:lumMod val="20000"/>
                        <a:lumOff val="80000"/>
                      </a:schemeClr>
                    </a:solidFill>
                  </a:tcPr>
                </a:tc>
                <a:tc>
                  <a:txBody>
                    <a:bodyPr/>
                    <a:lstStyle/>
                    <a:p>
                      <a:r>
                        <a:rPr lang="en-GB" sz="700" b="1" dirty="0">
                          <a:latin typeface="+mj-lt"/>
                        </a:rPr>
                        <a:t>NGT</a:t>
                      </a:r>
                    </a:p>
                    <a:p>
                      <a:r>
                        <a:rPr lang="en-GB" sz="700" b="1" dirty="0">
                          <a:latin typeface="+mj-lt"/>
                        </a:rPr>
                        <a:t>DN</a:t>
                      </a:r>
                    </a:p>
                  </a:txBody>
                  <a:tcPr anchor="ctr">
                    <a:solidFill>
                      <a:schemeClr val="bg2">
                        <a:lumMod val="20000"/>
                        <a:lumOff val="80000"/>
                      </a:schemeClr>
                    </a:solidFill>
                  </a:tcPr>
                </a:tc>
                <a:tc>
                  <a:txBody>
                    <a:bodyPr/>
                    <a:lstStyle/>
                    <a:p>
                      <a:r>
                        <a:rPr lang="en-GB" sz="700" b="1" dirty="0">
                          <a:latin typeface="+mj-lt"/>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extLst>
                  <a:ext uri="{0D108BD9-81ED-4DB2-BD59-A6C34878D82A}">
                    <a16:rowId xmlns:a16="http://schemas.microsoft.com/office/drawing/2014/main" val="4133253068"/>
                  </a:ext>
                </a:extLst>
              </a:tr>
              <a:tr h="138637">
                <a:tc>
                  <a:txBody>
                    <a:bodyPr/>
                    <a:lstStyle/>
                    <a:p>
                      <a:pPr algn="ctr"/>
                      <a:r>
                        <a:rPr lang="en-GB" sz="800" b="1" dirty="0">
                          <a:solidFill>
                            <a:schemeClr val="tx1"/>
                          </a:solidFill>
                          <a:hlinkClick r:id="rId11">
                            <a:extLst>
                              <a:ext uri="{A12FA001-AC4F-418D-AE19-62706E023703}">
                                <ahyp:hlinkClr xmlns:ahyp="http://schemas.microsoft.com/office/drawing/2018/hyperlinkcolor" val="tx"/>
                              </a:ext>
                            </a:extLst>
                          </a:hlinkClick>
                        </a:rPr>
                        <a:t>5665</a:t>
                      </a:r>
                      <a:endParaRPr lang="en-GB" sz="800" b="1" dirty="0">
                        <a:solidFill>
                          <a:schemeClr val="tx1"/>
                        </a:solidFill>
                        <a:latin typeface="+mj-lt"/>
                      </a:endParaRPr>
                    </a:p>
                  </a:txBody>
                  <a:tcPr anchor="ctr">
                    <a:solidFill>
                      <a:schemeClr val="accent1"/>
                    </a:solidFill>
                  </a:tcPr>
                </a:tc>
                <a:tc>
                  <a:txBody>
                    <a:bodyPr/>
                    <a:lstStyle/>
                    <a:p>
                      <a:pPr>
                        <a:lnSpc>
                          <a:spcPct val="115000"/>
                        </a:lnSpc>
                        <a:spcAft>
                          <a:spcPts val="1000"/>
                        </a:spcAft>
                      </a:pPr>
                      <a:r>
                        <a:rPr lang="en-US" sz="700" b="1" dirty="0">
                          <a:effectLst/>
                          <a:latin typeface="+mj-lt"/>
                          <a:ea typeface="Times New Roman" panose="02020603050405020304" pitchFamily="18" charset="0"/>
                          <a:cs typeface="Times New Roman" panose="02020603050405020304" pitchFamily="18" charset="0"/>
                        </a:rPr>
                        <a:t>DN Annual Connection AQ Review Process</a:t>
                      </a:r>
                      <a:endParaRPr lang="en-GB" sz="700" b="1" dirty="0">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r>
                        <a:rPr lang="en-GB" sz="700" b="1" dirty="0">
                          <a:latin typeface="+mj-lt"/>
                        </a:rPr>
                        <a:t>SGN</a:t>
                      </a:r>
                    </a:p>
                  </a:txBody>
                  <a:tcPr anchor="ctr">
                    <a:solidFill>
                      <a:schemeClr val="bg2">
                        <a:lumMod val="20000"/>
                        <a:lumOff val="80000"/>
                      </a:schemeClr>
                    </a:solidFill>
                  </a:tcPr>
                </a:tc>
                <a:tc>
                  <a:txBody>
                    <a:bodyPr/>
                    <a:lstStyle/>
                    <a:p>
                      <a:r>
                        <a:rPr lang="en-GB" sz="700" b="1" dirty="0">
                          <a:latin typeface="+mj-lt"/>
                        </a:rPr>
                        <a:t>DN</a:t>
                      </a:r>
                    </a:p>
                    <a:p>
                      <a:r>
                        <a:rPr lang="en-GB" sz="700" b="1" dirty="0">
                          <a:latin typeface="+mj-lt"/>
                        </a:rPr>
                        <a:t>Shipper</a:t>
                      </a:r>
                    </a:p>
                  </a:txBody>
                  <a:tcPr anchor="ctr">
                    <a:solidFill>
                      <a:schemeClr val="bg2">
                        <a:lumMod val="20000"/>
                        <a:lumOff val="80000"/>
                      </a:schemeClr>
                    </a:solidFill>
                  </a:tcPr>
                </a:tc>
                <a:tc>
                  <a:txBody>
                    <a:bodyPr/>
                    <a:lstStyle/>
                    <a:p>
                      <a:r>
                        <a:rPr lang="en-GB" sz="700" b="1" dirty="0">
                          <a:latin typeface="+mj-lt"/>
                        </a:rPr>
                        <a:t>DN</a:t>
                      </a:r>
                    </a:p>
                  </a:txBody>
                  <a:tcPr anchor="ctr">
                    <a:solidFill>
                      <a:schemeClr val="bg2">
                        <a:lumMod val="20000"/>
                        <a:lumOff val="80000"/>
                      </a:schemeClr>
                    </a:solidFill>
                  </a:tcPr>
                </a:tc>
                <a:tc>
                  <a:txBody>
                    <a:bodyPr/>
                    <a:lstStyle/>
                    <a:p>
                      <a:r>
                        <a:rPr lang="en-GB" sz="700" b="1" dirty="0">
                          <a:latin typeface="+mj-lt"/>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extLst>
                  <a:ext uri="{0D108BD9-81ED-4DB2-BD59-A6C34878D82A}">
                    <a16:rowId xmlns:a16="http://schemas.microsoft.com/office/drawing/2014/main" val="1938581908"/>
                  </a:ext>
                </a:extLst>
              </a:tr>
            </a:tbl>
          </a:graphicData>
        </a:graphic>
      </p:graphicFrame>
      <p:sp>
        <p:nvSpPr>
          <p:cNvPr id="6" name="Title 1">
            <a:extLst>
              <a:ext uri="{FF2B5EF4-FFF2-40B4-BE49-F238E27FC236}">
                <a16:creationId xmlns:a16="http://schemas.microsoft.com/office/drawing/2014/main" id="{EB9EF6E1-5529-4E9E-B15E-221F191B755F}"/>
              </a:ext>
            </a:extLst>
          </p:cNvPr>
          <p:cNvSpPr txBox="1">
            <a:spLocks/>
          </p:cNvSpPr>
          <p:nvPr/>
        </p:nvSpPr>
        <p:spPr>
          <a:xfrm>
            <a:off x="457200" y="123478"/>
            <a:ext cx="8229600" cy="37763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fontAlgn="auto">
              <a:spcAft>
                <a:spcPts val="0"/>
              </a:spcAft>
            </a:pPr>
            <a:r>
              <a:rPr lang="en-GB" sz="2000" dirty="0">
                <a:latin typeface="+mj-lt"/>
                <a:cs typeface="Arial"/>
              </a:rPr>
              <a:t>Change Backlog Details</a:t>
            </a:r>
            <a:endParaRPr lang="en-GB" sz="2000" dirty="0">
              <a:latin typeface="+mj-lt"/>
            </a:endParaRPr>
          </a:p>
        </p:txBody>
      </p:sp>
    </p:spTree>
    <p:extLst>
      <p:ext uri="{BB962C8B-B14F-4D97-AF65-F5344CB8AC3E}">
        <p14:creationId xmlns:p14="http://schemas.microsoft.com/office/powerpoint/2010/main" val="2756962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B738D59-151C-45B1-B664-B9E1132CA4D9}"/>
              </a:ext>
            </a:extLst>
          </p:cNvPr>
          <p:cNvGraphicFramePr>
            <a:graphicFrameLocks noGrp="1"/>
          </p:cNvGraphicFramePr>
          <p:nvPr>
            <p:ph idx="1"/>
          </p:nvPr>
        </p:nvGraphicFramePr>
        <p:xfrm>
          <a:off x="63612" y="433891"/>
          <a:ext cx="9016776" cy="3401928"/>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2275419473"/>
                    </a:ext>
                  </a:extLst>
                </a:gridCol>
                <a:gridCol w="2500828">
                  <a:extLst>
                    <a:ext uri="{9D8B030D-6E8A-4147-A177-3AD203B41FA5}">
                      <a16:colId xmlns:a16="http://schemas.microsoft.com/office/drawing/2014/main" val="1591318838"/>
                    </a:ext>
                  </a:extLst>
                </a:gridCol>
                <a:gridCol w="769485">
                  <a:extLst>
                    <a:ext uri="{9D8B030D-6E8A-4147-A177-3AD203B41FA5}">
                      <a16:colId xmlns:a16="http://schemas.microsoft.com/office/drawing/2014/main" val="1195572633"/>
                    </a:ext>
                  </a:extLst>
                </a:gridCol>
                <a:gridCol w="769485">
                  <a:extLst>
                    <a:ext uri="{9D8B030D-6E8A-4147-A177-3AD203B41FA5}">
                      <a16:colId xmlns:a16="http://schemas.microsoft.com/office/drawing/2014/main" val="3980059432"/>
                    </a:ext>
                  </a:extLst>
                </a:gridCol>
                <a:gridCol w="746409">
                  <a:extLst>
                    <a:ext uri="{9D8B030D-6E8A-4147-A177-3AD203B41FA5}">
                      <a16:colId xmlns:a16="http://schemas.microsoft.com/office/drawing/2014/main" val="3979732778"/>
                    </a:ext>
                  </a:extLst>
                </a:gridCol>
                <a:gridCol w="746409">
                  <a:extLst>
                    <a:ext uri="{9D8B030D-6E8A-4147-A177-3AD203B41FA5}">
                      <a16:colId xmlns:a16="http://schemas.microsoft.com/office/drawing/2014/main" val="3134480581"/>
                    </a:ext>
                  </a:extLst>
                </a:gridCol>
                <a:gridCol w="1147088">
                  <a:extLst>
                    <a:ext uri="{9D8B030D-6E8A-4147-A177-3AD203B41FA5}">
                      <a16:colId xmlns:a16="http://schemas.microsoft.com/office/drawing/2014/main" val="4044127467"/>
                    </a:ext>
                  </a:extLst>
                </a:gridCol>
                <a:gridCol w="932009">
                  <a:extLst>
                    <a:ext uri="{9D8B030D-6E8A-4147-A177-3AD203B41FA5}">
                      <a16:colId xmlns:a16="http://schemas.microsoft.com/office/drawing/2014/main" val="3927855727"/>
                    </a:ext>
                  </a:extLst>
                </a:gridCol>
                <a:gridCol w="932009">
                  <a:extLst>
                    <a:ext uri="{9D8B030D-6E8A-4147-A177-3AD203B41FA5}">
                      <a16:colId xmlns:a16="http://schemas.microsoft.com/office/drawing/2014/main" val="4173446937"/>
                    </a:ext>
                  </a:extLst>
                </a:gridCol>
              </a:tblGrid>
              <a:tr h="430013">
                <a:tc>
                  <a:txBody>
                    <a:bodyPr/>
                    <a:lstStyle/>
                    <a:p>
                      <a:r>
                        <a:rPr lang="en-GB" sz="900"/>
                        <a:t>XRN</a:t>
                      </a:r>
                    </a:p>
                  </a:txBody>
                  <a:tcPr anchor="ctr">
                    <a:solidFill>
                      <a:schemeClr val="tx2"/>
                    </a:solidFill>
                  </a:tcPr>
                </a:tc>
                <a:tc>
                  <a:txBody>
                    <a:bodyPr/>
                    <a:lstStyle/>
                    <a:p>
                      <a:r>
                        <a:rPr lang="en-GB" sz="900"/>
                        <a:t>Change Title </a:t>
                      </a:r>
                    </a:p>
                  </a:txBody>
                  <a:tcPr anchor="ctr">
                    <a:solidFill>
                      <a:schemeClr val="tx2"/>
                    </a:solidFill>
                  </a:tcPr>
                </a:tc>
                <a:tc>
                  <a:txBody>
                    <a:bodyPr/>
                    <a:lstStyle/>
                    <a:p>
                      <a:r>
                        <a:rPr lang="en-GB" sz="900"/>
                        <a:t>Proposer</a:t>
                      </a:r>
                    </a:p>
                  </a:txBody>
                  <a:tcPr anchor="ctr">
                    <a:solidFill>
                      <a:schemeClr val="tx2"/>
                    </a:solidFill>
                  </a:tcPr>
                </a:tc>
                <a:tc>
                  <a:txBody>
                    <a:bodyPr/>
                    <a:lstStyle/>
                    <a:p>
                      <a:r>
                        <a:rPr lang="en-GB" sz="900"/>
                        <a:t>Benefit / Impact</a:t>
                      </a:r>
                    </a:p>
                  </a:txBody>
                  <a:tcPr anchor="ctr">
                    <a:solidFill>
                      <a:schemeClr val="tx2"/>
                    </a:solidFill>
                  </a:tcPr>
                </a:tc>
                <a:tc>
                  <a:txBody>
                    <a:bodyPr/>
                    <a:lstStyle/>
                    <a:p>
                      <a:r>
                        <a:rPr lang="en-GB" sz="900"/>
                        <a:t>Funding </a:t>
                      </a:r>
                    </a:p>
                  </a:txBody>
                  <a:tcPr anchor="ctr">
                    <a:solidFill>
                      <a:schemeClr val="tx2"/>
                    </a:solidFill>
                  </a:tcPr>
                </a:tc>
                <a:tc>
                  <a:txBody>
                    <a:bodyPr/>
                    <a:lstStyle/>
                    <a:p>
                      <a:r>
                        <a:rPr lang="en-GB" sz="900"/>
                        <a:t>HLSO</a:t>
                      </a:r>
                    </a:p>
                    <a:p>
                      <a:r>
                        <a:rPr lang="en-GB" sz="900"/>
                        <a:t>Max Cost</a:t>
                      </a:r>
                    </a:p>
                  </a:txBody>
                  <a:tcPr anchor="ctr">
                    <a:solidFill>
                      <a:schemeClr val="tx2"/>
                    </a:solidFill>
                  </a:tcPr>
                </a:tc>
                <a:tc>
                  <a:txBody>
                    <a:bodyPr/>
                    <a:lstStyle/>
                    <a:p>
                      <a:r>
                        <a:rPr lang="en-GB" sz="900"/>
                        <a:t>Target Implementation   Date</a:t>
                      </a:r>
                    </a:p>
                  </a:txBody>
                  <a:tcPr anchor="ctr">
                    <a:solidFill>
                      <a:schemeClr val="tx2"/>
                    </a:solidFill>
                  </a:tcPr>
                </a:tc>
                <a:tc>
                  <a:txBody>
                    <a:bodyPr/>
                    <a:lstStyle/>
                    <a:p>
                      <a:r>
                        <a:rPr lang="en-GB" sz="900"/>
                        <a:t>Release Type</a:t>
                      </a:r>
                    </a:p>
                  </a:txBody>
                  <a:tcPr anchor="ctr">
                    <a:solidFill>
                      <a:schemeClr val="tx2"/>
                    </a:solidFill>
                  </a:tcPr>
                </a:tc>
                <a:tc>
                  <a:txBody>
                    <a:bodyPr/>
                    <a:lstStyle/>
                    <a:p>
                      <a:r>
                        <a:rPr lang="en-GB" sz="900" dirty="0"/>
                        <a:t>Firm / Indicative</a:t>
                      </a:r>
                    </a:p>
                  </a:txBody>
                  <a:tcPr anchor="ctr">
                    <a:solidFill>
                      <a:schemeClr val="tx2"/>
                    </a:solidFill>
                  </a:tcPr>
                </a:tc>
                <a:extLst>
                  <a:ext uri="{0D108BD9-81ED-4DB2-BD59-A6C34878D82A}">
                    <a16:rowId xmlns:a16="http://schemas.microsoft.com/office/drawing/2014/main" val="2775786245"/>
                  </a:ext>
                </a:extLst>
              </a:tr>
              <a:tr h="288032">
                <a:tc>
                  <a:txBody>
                    <a:bodyPr/>
                    <a:lstStyle/>
                    <a:p>
                      <a:pPr algn="ctr"/>
                      <a:r>
                        <a:rPr lang="en-GB" sz="800" b="1">
                          <a:solidFill>
                            <a:schemeClr val="tx1"/>
                          </a:solidFill>
                          <a:hlinkClick r:id="rId2">
                            <a:extLst>
                              <a:ext uri="{A12FA001-AC4F-418D-AE19-62706E023703}">
                                <ahyp:hlinkClr xmlns:ahyp="http://schemas.microsoft.com/office/drawing/2018/hyperlinkcolor" val="tx"/>
                              </a:ext>
                            </a:extLst>
                          </a:hlinkClick>
                        </a:rPr>
                        <a:t>4914</a:t>
                      </a:r>
                      <a:endParaRPr lang="en-GB" sz="800" b="1">
                        <a:solidFill>
                          <a:schemeClr val="tx1"/>
                        </a:solidFill>
                      </a:endParaRPr>
                    </a:p>
                  </a:txBody>
                  <a:tcPr anchor="ctr">
                    <a:solidFill>
                      <a:schemeClr val="bg1">
                        <a:lumMod val="85000"/>
                      </a:schemeClr>
                    </a:solidFill>
                  </a:tcPr>
                </a:tc>
                <a:tc>
                  <a:txBody>
                    <a:bodyPr/>
                    <a:lstStyle/>
                    <a:p>
                      <a:r>
                        <a:rPr lang="en-GB" sz="900" b="1"/>
                        <a:t>*</a:t>
                      </a:r>
                      <a:r>
                        <a:rPr lang="en-GB" sz="750" b="1"/>
                        <a:t>Mod0651 – Retrospective Data Update Provisions*</a:t>
                      </a:r>
                    </a:p>
                  </a:txBody>
                  <a:tcPr anchor="ctr">
                    <a:solidFill>
                      <a:schemeClr val="bg1">
                        <a:lumMod val="85000"/>
                      </a:schemeClr>
                    </a:solidFill>
                  </a:tcPr>
                </a:tc>
                <a:tc>
                  <a:txBody>
                    <a:bodyPr/>
                    <a:lstStyle/>
                    <a:p>
                      <a:r>
                        <a:rPr lang="en-GB" sz="700" b="1"/>
                        <a:t>Cadent</a:t>
                      </a:r>
                    </a:p>
                  </a:txBody>
                  <a:tcPr anchor="ctr">
                    <a:solidFill>
                      <a:schemeClr val="bg1">
                        <a:lumMod val="85000"/>
                      </a:schemeClr>
                    </a:solidFill>
                  </a:tcPr>
                </a:tc>
                <a:tc>
                  <a:txBody>
                    <a:bodyPr/>
                    <a:lstStyle/>
                    <a:p>
                      <a:r>
                        <a:rPr lang="en-GB" sz="700" b="1"/>
                        <a:t>Shipper</a:t>
                      </a:r>
                    </a:p>
                    <a:p>
                      <a:r>
                        <a:rPr lang="en-GB" sz="700" b="1"/>
                        <a:t>DN</a:t>
                      </a:r>
                    </a:p>
                  </a:txBody>
                  <a:tcPr anchor="ctr">
                    <a:solidFill>
                      <a:schemeClr val="bg1">
                        <a:lumMod val="85000"/>
                      </a:schemeClr>
                    </a:solidFill>
                  </a:tcPr>
                </a:tc>
                <a:tc>
                  <a:txBody>
                    <a:bodyPr/>
                    <a:lstStyle/>
                    <a:p>
                      <a:r>
                        <a:rPr lang="en-GB" sz="700" b="1"/>
                        <a:t>Tbc</a:t>
                      </a:r>
                    </a:p>
                  </a:txBody>
                  <a:tcPr anchor="ctr">
                    <a:solidFill>
                      <a:schemeClr val="bg1">
                        <a:lumMod val="85000"/>
                      </a:schemeClr>
                    </a:solidFill>
                  </a:tcPr>
                </a:tc>
                <a:tc>
                  <a:txBody>
                    <a:bodyPr/>
                    <a:lstStyle/>
                    <a:p>
                      <a:r>
                        <a:rPr lang="en-GB" sz="700" b="1"/>
                        <a:t>£1.8m – £2.4m</a:t>
                      </a:r>
                    </a:p>
                  </a:txBody>
                  <a:tcPr anchor="ctr">
                    <a:solidFill>
                      <a:schemeClr val="bg1">
                        <a:lumMod val="85000"/>
                      </a:schemeClr>
                    </a:solidFill>
                  </a:tcPr>
                </a:tc>
                <a:tc>
                  <a:txBody>
                    <a:bodyPr/>
                    <a:lstStyle/>
                    <a:p>
                      <a:r>
                        <a:rPr lang="en-GB" sz="700" b="1"/>
                        <a:t>Tbc</a:t>
                      </a:r>
                    </a:p>
                  </a:txBody>
                  <a:tcPr anchor="ctr">
                    <a:solidFill>
                      <a:schemeClr val="bg1">
                        <a:lumMod val="85000"/>
                      </a:schemeClr>
                    </a:solidFill>
                  </a:tcPr>
                </a:tc>
                <a:tc>
                  <a:txBody>
                    <a:bodyPr/>
                    <a:lstStyle/>
                    <a:p>
                      <a:r>
                        <a:rPr lang="en-GB" sz="700" b="1"/>
                        <a:t>Major</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N/A</a:t>
                      </a:r>
                    </a:p>
                  </a:txBody>
                  <a:tcPr anchor="ctr">
                    <a:solidFill>
                      <a:schemeClr val="bg1">
                        <a:lumMod val="85000"/>
                      </a:schemeClr>
                    </a:solidFill>
                  </a:tcPr>
                </a:tc>
                <a:extLst>
                  <a:ext uri="{0D108BD9-81ED-4DB2-BD59-A6C34878D82A}">
                    <a16:rowId xmlns:a16="http://schemas.microsoft.com/office/drawing/2014/main" val="2219710757"/>
                  </a:ext>
                </a:extLst>
              </a:tr>
              <a:tr h="285997">
                <a:tc>
                  <a:txBody>
                    <a:bodyPr/>
                    <a:lstStyle/>
                    <a:p>
                      <a:pPr algn="ctr"/>
                      <a:r>
                        <a:rPr lang="en-GB" sz="800" b="1">
                          <a:solidFill>
                            <a:schemeClr val="tx1"/>
                          </a:solidFill>
                          <a:hlinkClick r:id="rId3">
                            <a:extLst>
                              <a:ext uri="{A12FA001-AC4F-418D-AE19-62706E023703}">
                                <ahyp:hlinkClr xmlns:ahyp="http://schemas.microsoft.com/office/drawing/2018/hyperlinkcolor" val="tx"/>
                              </a:ext>
                            </a:extLst>
                          </a:hlinkClick>
                        </a:rPr>
                        <a:t>5144</a:t>
                      </a:r>
                      <a:endParaRPr lang="en-GB" sz="800" b="1">
                        <a:solidFill>
                          <a:schemeClr val="tx1"/>
                        </a:solidFill>
                      </a:endParaRPr>
                    </a:p>
                  </a:txBody>
                  <a:tcPr anchor="ctr">
                    <a:solidFill>
                      <a:schemeClr val="bg1">
                        <a:lumMod val="85000"/>
                      </a:schemeClr>
                    </a:solidFill>
                  </a:tcPr>
                </a:tc>
                <a:tc>
                  <a:txBody>
                    <a:bodyPr/>
                    <a:lstStyle/>
                    <a:p>
                      <a:r>
                        <a:rPr lang="en-US" sz="700" b="1"/>
                        <a:t>Enabling Re-assignment of Supplier Short Codes to Implement Supplier of Last Resort Directions</a:t>
                      </a:r>
                      <a:endParaRPr lang="en-GB" sz="700" b="1"/>
                    </a:p>
                  </a:txBody>
                  <a:tcPr anchor="ctr">
                    <a:solidFill>
                      <a:schemeClr val="bg1">
                        <a:lumMod val="85000"/>
                      </a:schemeClr>
                    </a:solidFill>
                  </a:tcPr>
                </a:tc>
                <a:tc>
                  <a:txBody>
                    <a:bodyPr/>
                    <a:lstStyle/>
                    <a:p>
                      <a:r>
                        <a:rPr lang="en-GB" sz="700" b="1"/>
                        <a:t>Xoserve</a:t>
                      </a:r>
                    </a:p>
                  </a:txBody>
                  <a:tcPr anchor="ctr">
                    <a:solidFill>
                      <a:schemeClr val="bg1">
                        <a:lumMod val="85000"/>
                      </a:schemeClr>
                    </a:solidFill>
                  </a:tcPr>
                </a:tc>
                <a:tc>
                  <a:txBody>
                    <a:bodyPr/>
                    <a:lstStyle/>
                    <a:p>
                      <a:r>
                        <a:rPr lang="en-GB" sz="700" b="1"/>
                        <a:t>Shipper</a:t>
                      </a:r>
                    </a:p>
                    <a:p>
                      <a:r>
                        <a:rPr lang="en-GB" sz="700" b="1"/>
                        <a:t>DN</a:t>
                      </a:r>
                    </a:p>
                    <a:p>
                      <a:r>
                        <a:rPr lang="en-GB" sz="700" b="1"/>
                        <a:t>IGT</a:t>
                      </a:r>
                    </a:p>
                  </a:txBody>
                  <a:tcPr anchor="ctr">
                    <a:solidFill>
                      <a:schemeClr val="bg1">
                        <a:lumMod val="85000"/>
                      </a:schemeClr>
                    </a:solidFill>
                  </a:tcPr>
                </a:tc>
                <a:tc>
                  <a:txBody>
                    <a:bodyPr/>
                    <a:lstStyle/>
                    <a:p>
                      <a:r>
                        <a:rPr lang="en-GB" sz="700" b="1"/>
                        <a:t>Tbc</a:t>
                      </a:r>
                    </a:p>
                  </a:txBody>
                  <a:tcPr anchor="ctr">
                    <a:solidFill>
                      <a:schemeClr val="bg1">
                        <a:lumMod val="85000"/>
                      </a:schemeClr>
                    </a:solidFill>
                  </a:tcPr>
                </a:tc>
                <a:tc>
                  <a:txBody>
                    <a:bodyPr/>
                    <a:lstStyle/>
                    <a:p>
                      <a:r>
                        <a:rPr lang="en-GB" sz="700" b="1"/>
                        <a:t>Tbc</a:t>
                      </a:r>
                    </a:p>
                  </a:txBody>
                  <a:tcPr anchor="ctr">
                    <a:solidFill>
                      <a:schemeClr val="bg1">
                        <a:lumMod val="85000"/>
                      </a:schemeClr>
                    </a:solidFill>
                  </a:tcPr>
                </a:tc>
                <a:tc>
                  <a:txBody>
                    <a:bodyPr/>
                    <a:lstStyle/>
                    <a:p>
                      <a:r>
                        <a:rPr lang="en-GB" sz="700" b="1"/>
                        <a:t>Tbc</a:t>
                      </a:r>
                    </a:p>
                  </a:txBody>
                  <a:tcPr anchor="ctr">
                    <a:solidFill>
                      <a:schemeClr val="bg1">
                        <a:lumMod val="85000"/>
                      </a:schemeClr>
                    </a:solidFill>
                  </a:tcPr>
                </a:tc>
                <a:tc>
                  <a:txBody>
                    <a:bodyPr/>
                    <a:lstStyle/>
                    <a:p>
                      <a:r>
                        <a:rPr lang="en-GB" sz="700" b="1"/>
                        <a:t>Tbc</a:t>
                      </a:r>
                    </a:p>
                  </a:txBody>
                  <a:tcPr anchor="ctr">
                    <a:solidFill>
                      <a:schemeClr val="bg1">
                        <a:lumMod val="85000"/>
                      </a:schemeClr>
                    </a:solidFill>
                  </a:tcPr>
                </a:tc>
                <a:tc>
                  <a:txBody>
                    <a:bodyPr/>
                    <a:lstStyle/>
                    <a:p>
                      <a:r>
                        <a:rPr lang="en-GB" sz="700" b="1"/>
                        <a:t>N/A</a:t>
                      </a:r>
                    </a:p>
                  </a:txBody>
                  <a:tcPr anchor="ctr">
                    <a:solidFill>
                      <a:schemeClr val="bg1">
                        <a:lumMod val="85000"/>
                      </a:schemeClr>
                    </a:solidFill>
                  </a:tcPr>
                </a:tc>
                <a:extLst>
                  <a:ext uri="{0D108BD9-81ED-4DB2-BD59-A6C34878D82A}">
                    <a16:rowId xmlns:a16="http://schemas.microsoft.com/office/drawing/2014/main" val="1188139813"/>
                  </a:ext>
                </a:extLst>
              </a:tr>
              <a:tr h="285997">
                <a:tc>
                  <a:txBody>
                    <a:bodyPr/>
                    <a:lstStyle/>
                    <a:p>
                      <a:pPr algn="ctr"/>
                      <a:r>
                        <a:rPr lang="en-GB" sz="800" b="1">
                          <a:solidFill>
                            <a:schemeClr val="tx1"/>
                          </a:solidFill>
                          <a:hlinkClick r:id="rId4">
                            <a:extLst>
                              <a:ext uri="{A12FA001-AC4F-418D-AE19-62706E023703}">
                                <ahyp:hlinkClr xmlns:ahyp="http://schemas.microsoft.com/office/drawing/2018/hyperlinkcolor" val="tx"/>
                              </a:ext>
                            </a:extLst>
                          </a:hlinkClick>
                        </a:rPr>
                        <a:t>5187</a:t>
                      </a:r>
                      <a:endParaRPr lang="en-GB" sz="800" b="1">
                        <a:solidFill>
                          <a:schemeClr val="tx1"/>
                        </a:solidFill>
                      </a:endParaRPr>
                    </a:p>
                  </a:txBody>
                  <a:tcPr anchor="ctr">
                    <a:solidFill>
                      <a:schemeClr val="bg1">
                        <a:lumMod val="85000"/>
                      </a:schemeClr>
                    </a:solidFill>
                  </a:tcPr>
                </a:tc>
                <a:tc>
                  <a:txBody>
                    <a:bodyPr/>
                    <a:lstStyle/>
                    <a:p>
                      <a:r>
                        <a:rPr lang="en-GB" sz="700" b="1"/>
                        <a:t>MOD0696 - Addressing inequities between Capacity booking under the UNC and arrangements set out in relevant NExAs</a:t>
                      </a:r>
                    </a:p>
                  </a:txBody>
                  <a:tcPr anchor="ctr">
                    <a:solidFill>
                      <a:schemeClr val="bg1">
                        <a:lumMod val="85000"/>
                      </a:schemeClr>
                    </a:solidFill>
                  </a:tcPr>
                </a:tc>
                <a:tc>
                  <a:txBody>
                    <a:bodyPr/>
                    <a:lstStyle/>
                    <a:p>
                      <a:r>
                        <a:rPr lang="en-GB" sz="700" b="1"/>
                        <a:t>Gazprom</a:t>
                      </a:r>
                    </a:p>
                  </a:txBody>
                  <a:tcPr anchor="ctr">
                    <a:solidFill>
                      <a:schemeClr val="bg1">
                        <a:lumMod val="85000"/>
                      </a:schemeClr>
                    </a:solidFill>
                  </a:tcPr>
                </a:tc>
                <a:tc>
                  <a:txBody>
                    <a:bodyPr/>
                    <a:lstStyle/>
                    <a:p>
                      <a:r>
                        <a:rPr lang="en-GB" sz="700" b="1"/>
                        <a:t>Shipper</a:t>
                      </a:r>
                    </a:p>
                    <a:p>
                      <a:r>
                        <a:rPr lang="en-GB" sz="700" b="1"/>
                        <a:t>DN</a:t>
                      </a:r>
                    </a:p>
                  </a:txBody>
                  <a:tcPr anchor="ctr">
                    <a:solidFill>
                      <a:schemeClr val="bg1">
                        <a:lumMod val="85000"/>
                      </a:schemeClr>
                    </a:solidFill>
                  </a:tcPr>
                </a:tc>
                <a:tc>
                  <a:txBody>
                    <a:bodyPr/>
                    <a:lstStyle/>
                    <a:p>
                      <a:r>
                        <a:rPr lang="en-GB" sz="700" b="1"/>
                        <a:t>Shipper</a:t>
                      </a:r>
                    </a:p>
                    <a:p>
                      <a:r>
                        <a:rPr lang="en-GB" sz="700" b="1"/>
                        <a:t>DN</a:t>
                      </a:r>
                    </a:p>
                  </a:txBody>
                  <a:tcPr anchor="ctr">
                    <a:solidFill>
                      <a:schemeClr val="bg1">
                        <a:lumMod val="85000"/>
                      </a:schemeClr>
                    </a:solidFill>
                  </a:tcPr>
                </a:tc>
                <a:tc>
                  <a:txBody>
                    <a:bodyPr/>
                    <a:lstStyle/>
                    <a:p>
                      <a:r>
                        <a:rPr lang="en-GB" sz="700" b="1"/>
                        <a:t>Tbc</a:t>
                      </a:r>
                    </a:p>
                  </a:txBody>
                  <a:tcPr anchor="ctr">
                    <a:solidFill>
                      <a:schemeClr val="bg1">
                        <a:lumMod val="85000"/>
                      </a:schemeClr>
                    </a:solidFill>
                  </a:tcPr>
                </a:tc>
                <a:tc>
                  <a:txBody>
                    <a:bodyPr/>
                    <a:lstStyle/>
                    <a:p>
                      <a:r>
                        <a:rPr lang="en-GB" sz="700" b="1"/>
                        <a:t>Tbc</a:t>
                      </a:r>
                    </a:p>
                  </a:txBody>
                  <a:tcPr anchor="ctr">
                    <a:solidFill>
                      <a:schemeClr val="bg1">
                        <a:lumMod val="85000"/>
                      </a:schemeClr>
                    </a:solidFill>
                  </a:tcPr>
                </a:tc>
                <a:tc>
                  <a:txBody>
                    <a:bodyPr/>
                    <a:lstStyle/>
                    <a:p>
                      <a:r>
                        <a:rPr lang="en-GB" sz="700" b="1"/>
                        <a:t>Tbc </a:t>
                      </a:r>
                    </a:p>
                  </a:txBody>
                  <a:tcPr anchor="ctr">
                    <a:solidFill>
                      <a:schemeClr val="bg1">
                        <a:lumMod val="85000"/>
                      </a:schemeClr>
                    </a:solidFill>
                  </a:tcPr>
                </a:tc>
                <a:tc>
                  <a:txBody>
                    <a:bodyPr/>
                    <a:lstStyle/>
                    <a:p>
                      <a:r>
                        <a:rPr lang="en-GB" sz="700" b="1" dirty="0"/>
                        <a:t>N/A</a:t>
                      </a:r>
                    </a:p>
                  </a:txBody>
                  <a:tcPr anchor="ctr">
                    <a:solidFill>
                      <a:schemeClr val="bg1">
                        <a:lumMod val="85000"/>
                      </a:schemeClr>
                    </a:solidFill>
                  </a:tcPr>
                </a:tc>
                <a:extLst>
                  <a:ext uri="{0D108BD9-81ED-4DB2-BD59-A6C34878D82A}">
                    <a16:rowId xmlns:a16="http://schemas.microsoft.com/office/drawing/2014/main" val="171027236"/>
                  </a:ext>
                </a:extLst>
              </a:tr>
              <a:tr h="334888">
                <a:tc>
                  <a:txBody>
                    <a:bodyPr/>
                    <a:lstStyle/>
                    <a:p>
                      <a:pPr algn="ctr"/>
                      <a:r>
                        <a:rPr lang="en-GB" sz="800" b="1">
                          <a:solidFill>
                            <a:schemeClr val="tx1"/>
                          </a:solidFill>
                          <a:hlinkClick r:id="rId5">
                            <a:extLst>
                              <a:ext uri="{A12FA001-AC4F-418D-AE19-62706E023703}">
                                <ahyp:hlinkClr xmlns:ahyp="http://schemas.microsoft.com/office/drawing/2018/hyperlinkcolor" val="tx"/>
                              </a:ext>
                            </a:extLst>
                          </a:hlinkClick>
                        </a:rPr>
                        <a:t>5345</a:t>
                      </a:r>
                      <a:endParaRPr lang="en-GB" sz="800" b="1">
                        <a:solidFill>
                          <a:schemeClr val="tx1"/>
                        </a:solidFill>
                      </a:endParaRPr>
                    </a:p>
                  </a:txBody>
                  <a:tcPr anchor="ctr">
                    <a:solidFill>
                      <a:schemeClr val="bg1">
                        <a:lumMod val="85000"/>
                      </a:schemeClr>
                    </a:solidFill>
                  </a:tcPr>
                </a:tc>
                <a:tc>
                  <a:txBody>
                    <a:bodyPr/>
                    <a:lstStyle/>
                    <a:p>
                      <a:r>
                        <a:rPr lang="en-US" sz="700" b="1"/>
                        <a:t>Deferral of creation of Class change reads for DM to NDM and NDM to DM sites at Transfer </a:t>
                      </a:r>
                      <a:endParaRPr lang="en-GB" sz="700" b="1"/>
                    </a:p>
                  </a:txBody>
                  <a:tcPr anchor="ctr">
                    <a:solidFill>
                      <a:schemeClr val="bg1">
                        <a:lumMod val="85000"/>
                      </a:schemeClr>
                    </a:solidFill>
                  </a:tcPr>
                </a:tc>
                <a:tc>
                  <a:txBody>
                    <a:bodyPr/>
                    <a:lstStyle/>
                    <a:p>
                      <a:r>
                        <a:rPr lang="en-GB" sz="700" b="1"/>
                        <a:t>CDSP</a:t>
                      </a:r>
                    </a:p>
                  </a:txBody>
                  <a:tcPr anchor="ctr">
                    <a:solidFill>
                      <a:schemeClr val="bg1">
                        <a:lumMod val="85000"/>
                      </a:schemeClr>
                    </a:solidFill>
                  </a:tcPr>
                </a:tc>
                <a:tc>
                  <a:txBody>
                    <a:bodyPr/>
                    <a:lstStyle/>
                    <a:p>
                      <a:r>
                        <a:rPr lang="en-GB" sz="700" b="1"/>
                        <a:t>Xoserve</a:t>
                      </a:r>
                    </a:p>
                  </a:txBody>
                  <a:tcPr anchor="ctr">
                    <a:solidFill>
                      <a:schemeClr val="bg1">
                        <a:lumMod val="85000"/>
                      </a:schemeClr>
                    </a:solidFill>
                  </a:tcPr>
                </a:tc>
                <a:tc>
                  <a:txBody>
                    <a:bodyPr/>
                    <a:lstStyle/>
                    <a:p>
                      <a:r>
                        <a:rPr lang="en-GB" sz="700" b="1"/>
                        <a:t>Shipper</a:t>
                      </a:r>
                    </a:p>
                  </a:txBody>
                  <a:tcPr anchor="ctr">
                    <a:solidFill>
                      <a:schemeClr val="bg1">
                        <a:lumMod val="85000"/>
                      </a:schemeClr>
                    </a:solidFill>
                  </a:tcPr>
                </a:tc>
                <a:tc>
                  <a:txBody>
                    <a:bodyPr/>
                    <a:lstStyle/>
                    <a:p>
                      <a:r>
                        <a:rPr lang="en-GB" sz="700" b="1"/>
                        <a:t>Tbc</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1">
                        <a:lumMod val="85000"/>
                      </a:schemeClr>
                    </a:solidFill>
                  </a:tcPr>
                </a:tc>
                <a:extLst>
                  <a:ext uri="{0D108BD9-81ED-4DB2-BD59-A6C34878D82A}">
                    <a16:rowId xmlns:a16="http://schemas.microsoft.com/office/drawing/2014/main" val="1210505939"/>
                  </a:ext>
                </a:extLst>
              </a:tr>
              <a:tr h="272216">
                <a:tc>
                  <a:txBody>
                    <a:bodyPr/>
                    <a:lstStyle/>
                    <a:p>
                      <a:pPr algn="ctr"/>
                      <a:r>
                        <a:rPr lang="en-GB" sz="800" b="1">
                          <a:solidFill>
                            <a:schemeClr val="tx1"/>
                          </a:solidFill>
                          <a:hlinkClick r:id="rId6">
                            <a:extLst>
                              <a:ext uri="{A12FA001-AC4F-418D-AE19-62706E023703}">
                                <ahyp:hlinkClr xmlns:ahyp="http://schemas.microsoft.com/office/drawing/2018/hyperlinkcolor" val="tx"/>
                              </a:ext>
                            </a:extLst>
                          </a:hlinkClick>
                        </a:rPr>
                        <a:t>5453</a:t>
                      </a:r>
                      <a:endParaRPr lang="en-GB" sz="800" b="1">
                        <a:solidFill>
                          <a:schemeClr val="tx1"/>
                        </a:solidFill>
                      </a:endParaRPr>
                    </a:p>
                  </a:txBody>
                  <a:tcPr anchor="ctr">
                    <a:solidFill>
                      <a:schemeClr val="bg1">
                        <a:lumMod val="85000"/>
                      </a:schemeClr>
                    </a:solidFill>
                  </a:tcPr>
                </a:tc>
                <a:tc>
                  <a:txBody>
                    <a:bodyPr/>
                    <a:lstStyle/>
                    <a:p>
                      <a:r>
                        <a:rPr lang="en-GB" sz="700" b="1"/>
                        <a:t>GSOS 2, 3 &amp; 13 Payment Automation</a:t>
                      </a:r>
                    </a:p>
                  </a:txBody>
                  <a:tcPr anchor="ctr">
                    <a:solidFill>
                      <a:schemeClr val="bg1">
                        <a:lumMod val="85000"/>
                      </a:schemeClr>
                    </a:solidFill>
                  </a:tcPr>
                </a:tc>
                <a:tc>
                  <a:txBody>
                    <a:bodyPr/>
                    <a:lstStyle/>
                    <a:p>
                      <a:r>
                        <a:rPr lang="en-GB" sz="700" b="1"/>
                        <a:t>SGN</a:t>
                      </a:r>
                    </a:p>
                  </a:txBody>
                  <a:tcPr anchor="ctr">
                    <a:solidFill>
                      <a:schemeClr val="bg1">
                        <a:lumMod val="85000"/>
                      </a:schemeClr>
                    </a:solidFill>
                  </a:tcPr>
                </a:tc>
                <a:tc>
                  <a:txBody>
                    <a:bodyPr/>
                    <a:lstStyle/>
                    <a:p>
                      <a:r>
                        <a:rPr lang="en-GB" sz="700" b="1"/>
                        <a:t>Shipper </a:t>
                      </a:r>
                    </a:p>
                    <a:p>
                      <a:r>
                        <a:rPr lang="en-GB" sz="700" b="1"/>
                        <a:t>DN</a:t>
                      </a:r>
                    </a:p>
                  </a:txBody>
                  <a:tcPr anchor="ctr">
                    <a:solidFill>
                      <a:schemeClr val="bg1">
                        <a:lumMod val="85000"/>
                      </a:schemeClr>
                    </a:solidFill>
                  </a:tcPr>
                </a:tc>
                <a:tc>
                  <a:txBody>
                    <a:bodyPr/>
                    <a:lstStyle/>
                    <a:p>
                      <a:r>
                        <a:rPr lang="en-GB" sz="700" b="1"/>
                        <a:t>DN</a:t>
                      </a:r>
                    </a:p>
                  </a:txBody>
                  <a:tcPr anchor="ctr">
                    <a:solidFill>
                      <a:schemeClr val="bg1">
                        <a:lumMod val="85000"/>
                      </a:schemeClr>
                    </a:solidFill>
                  </a:tcPr>
                </a:tc>
                <a:tc>
                  <a:txBody>
                    <a:bodyPr/>
                    <a:lstStyle/>
                    <a:p>
                      <a:r>
                        <a:rPr lang="en-GB" sz="700" b="1"/>
                        <a:t>Tbc</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1">
                        <a:lumMod val="85000"/>
                      </a:schemeClr>
                    </a:solidFill>
                  </a:tcPr>
                </a:tc>
                <a:extLst>
                  <a:ext uri="{0D108BD9-81ED-4DB2-BD59-A6C34878D82A}">
                    <a16:rowId xmlns:a16="http://schemas.microsoft.com/office/drawing/2014/main" val="1756185737"/>
                  </a:ext>
                </a:extLst>
              </a:tr>
              <a:tr h="274880">
                <a:tc>
                  <a:txBody>
                    <a:bodyPr/>
                    <a:lstStyle/>
                    <a:p>
                      <a:pPr algn="ctr"/>
                      <a:r>
                        <a:rPr lang="en-GB" sz="800" b="1">
                          <a:solidFill>
                            <a:schemeClr val="tx1"/>
                          </a:solidFill>
                          <a:hlinkClick r:id="rId7">
                            <a:extLst>
                              <a:ext uri="{A12FA001-AC4F-418D-AE19-62706E023703}">
                                <ahyp:hlinkClr xmlns:ahyp="http://schemas.microsoft.com/office/drawing/2018/hyperlinkcolor" val="tx"/>
                              </a:ext>
                            </a:extLst>
                          </a:hlinkClick>
                        </a:rPr>
                        <a:t>5471</a:t>
                      </a:r>
                      <a:endParaRPr lang="en-GB" sz="800" b="1">
                        <a:solidFill>
                          <a:schemeClr val="tx1"/>
                        </a:solidFill>
                      </a:endParaRPr>
                    </a:p>
                  </a:txBody>
                  <a:tcPr anchor="ctr">
                    <a:solidFill>
                      <a:schemeClr val="bg1">
                        <a:lumMod val="85000"/>
                      </a:schemeClr>
                    </a:solidFill>
                  </a:tcPr>
                </a:tc>
                <a:tc>
                  <a:txBody>
                    <a:bodyPr/>
                    <a:lstStyle/>
                    <a:p>
                      <a:r>
                        <a:rPr lang="en-GB" sz="700" b="1"/>
                        <a:t>DSC Core Customer Access to Data</a:t>
                      </a:r>
                    </a:p>
                  </a:txBody>
                  <a:tcPr anchor="ctr">
                    <a:solidFill>
                      <a:schemeClr val="bg1">
                        <a:lumMod val="85000"/>
                      </a:schemeClr>
                    </a:solidFill>
                  </a:tcPr>
                </a:tc>
                <a:tc>
                  <a:txBody>
                    <a:bodyPr/>
                    <a:lstStyle/>
                    <a:p>
                      <a:r>
                        <a:rPr lang="en-GB" sz="700" b="1"/>
                        <a:t>CDSP</a:t>
                      </a:r>
                    </a:p>
                  </a:txBody>
                  <a:tcPr anchor="ctr">
                    <a:solidFill>
                      <a:schemeClr val="bg1">
                        <a:lumMod val="85000"/>
                      </a:schemeClr>
                    </a:solidFill>
                  </a:tcPr>
                </a:tc>
                <a:tc>
                  <a:txBody>
                    <a:bodyPr/>
                    <a:lstStyle/>
                    <a:p>
                      <a:r>
                        <a:rPr lang="en-GB" sz="700" b="1"/>
                        <a:t>Shipper</a:t>
                      </a:r>
                    </a:p>
                    <a:p>
                      <a:r>
                        <a:rPr lang="en-GB" sz="700" b="1"/>
                        <a:t>DN</a:t>
                      </a:r>
                    </a:p>
                    <a:p>
                      <a:r>
                        <a:rPr lang="en-GB" sz="700" b="1"/>
                        <a:t>IGT</a:t>
                      </a:r>
                    </a:p>
                  </a:txBody>
                  <a:tcPr anchor="ctr">
                    <a:solidFill>
                      <a:schemeClr val="bg1">
                        <a:lumMod val="85000"/>
                      </a:schemeClr>
                    </a:solidFill>
                  </a:tcPr>
                </a:tc>
                <a:tc>
                  <a:txBody>
                    <a:bodyPr/>
                    <a:lstStyle/>
                    <a:p>
                      <a:r>
                        <a:rPr lang="en-GB" sz="700" b="1"/>
                        <a:t>IGT</a:t>
                      </a:r>
                    </a:p>
                    <a:p>
                      <a:r>
                        <a:rPr lang="en-GB" sz="700" b="1"/>
                        <a:t>Shipper</a:t>
                      </a:r>
                    </a:p>
                    <a:p>
                      <a:r>
                        <a:rPr lang="en-GB" sz="700" b="1"/>
                        <a:t>DN</a:t>
                      </a:r>
                    </a:p>
                  </a:txBody>
                  <a:tcPr anchor="ctr">
                    <a:solidFill>
                      <a:schemeClr val="bg1">
                        <a:lumMod val="85000"/>
                      </a:schemeClr>
                    </a:solidFill>
                  </a:tcPr>
                </a:tc>
                <a:tc>
                  <a:txBody>
                    <a:bodyPr/>
                    <a:lstStyle/>
                    <a:p>
                      <a:r>
                        <a:rPr lang="en-GB" sz="700" b="1"/>
                        <a:t>Tbc</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1">
                        <a:lumMod val="85000"/>
                      </a:schemeClr>
                    </a:solidFill>
                  </a:tcPr>
                </a:tc>
                <a:extLst>
                  <a:ext uri="{0D108BD9-81ED-4DB2-BD59-A6C34878D82A}">
                    <a16:rowId xmlns:a16="http://schemas.microsoft.com/office/drawing/2014/main" val="728929541"/>
                  </a:ext>
                </a:extLst>
              </a:tr>
              <a:tr h="360040">
                <a:tc>
                  <a:txBody>
                    <a:bodyPr/>
                    <a:lstStyle/>
                    <a:p>
                      <a:pPr algn="ctr"/>
                      <a:r>
                        <a:rPr lang="en-GB" sz="800" b="1" dirty="0">
                          <a:solidFill>
                            <a:schemeClr val="tx1"/>
                          </a:solidFill>
                          <a:hlinkClick r:id="rId8">
                            <a:extLst>
                              <a:ext uri="{A12FA001-AC4F-418D-AE19-62706E023703}">
                                <ahyp:hlinkClr xmlns:ahyp="http://schemas.microsoft.com/office/drawing/2018/hyperlinkcolor" val="tx"/>
                              </a:ext>
                            </a:extLst>
                          </a:hlinkClick>
                        </a:rPr>
                        <a:t>5473</a:t>
                      </a:r>
                      <a:endParaRPr lang="en-GB" sz="800" b="1" dirty="0">
                        <a:solidFill>
                          <a:schemeClr val="tx1"/>
                        </a:solidFill>
                      </a:endParaRPr>
                    </a:p>
                  </a:txBody>
                  <a:tcPr anchor="ctr">
                    <a:solidFill>
                      <a:schemeClr val="bg1">
                        <a:lumMod val="85000"/>
                      </a:schemeClr>
                    </a:solidFill>
                  </a:tcPr>
                </a:tc>
                <a:tc>
                  <a:txBody>
                    <a:bodyPr/>
                    <a:lstStyle/>
                    <a:p>
                      <a:r>
                        <a:rPr lang="en-GB" sz="700" b="1"/>
                        <a:t>Meter Asset Details Proactive Management Service </a:t>
                      </a:r>
                    </a:p>
                  </a:txBody>
                  <a:tcPr anchor="ctr">
                    <a:solidFill>
                      <a:schemeClr val="bg1">
                        <a:lumMod val="85000"/>
                      </a:schemeClr>
                    </a:solidFill>
                  </a:tcPr>
                </a:tc>
                <a:tc>
                  <a:txBody>
                    <a:bodyPr/>
                    <a:lstStyle/>
                    <a:p>
                      <a:r>
                        <a:rPr lang="en-GB" sz="700" b="1"/>
                        <a:t>CDSP</a:t>
                      </a:r>
                    </a:p>
                  </a:txBody>
                  <a:tcPr anchor="ctr">
                    <a:solidFill>
                      <a:schemeClr val="bg1">
                        <a:lumMod val="85000"/>
                      </a:schemeClr>
                    </a:solidFill>
                  </a:tcPr>
                </a:tc>
                <a:tc>
                  <a:txBody>
                    <a:bodyPr/>
                    <a:lstStyle/>
                    <a:p>
                      <a:r>
                        <a:rPr lang="en-GB" sz="700" b="1"/>
                        <a:t>Shipper</a:t>
                      </a:r>
                    </a:p>
                  </a:txBody>
                  <a:tcPr anchor="ctr">
                    <a:solidFill>
                      <a:schemeClr val="bg1">
                        <a:lumMod val="85000"/>
                      </a:schemeClr>
                    </a:solidFill>
                  </a:tcPr>
                </a:tc>
                <a:tc>
                  <a:txBody>
                    <a:bodyPr/>
                    <a:lstStyle/>
                    <a:p>
                      <a:r>
                        <a:rPr lang="en-GB" sz="700" b="1"/>
                        <a:t>Shipper</a:t>
                      </a:r>
                    </a:p>
                  </a:txBody>
                  <a:tcPr anchor="ctr">
                    <a:solidFill>
                      <a:schemeClr val="bg1">
                        <a:lumMod val="85000"/>
                      </a:schemeClr>
                    </a:solidFill>
                  </a:tcPr>
                </a:tc>
                <a:tc>
                  <a:txBody>
                    <a:bodyPr/>
                    <a:lstStyle/>
                    <a:p>
                      <a:r>
                        <a:rPr lang="en-GB" sz="700" b="1"/>
                        <a:t>Tbc</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N/A</a:t>
                      </a:r>
                    </a:p>
                  </a:txBody>
                  <a:tcPr anchor="ctr">
                    <a:solidFill>
                      <a:schemeClr val="bg1">
                        <a:lumMod val="85000"/>
                      </a:schemeClr>
                    </a:solidFill>
                  </a:tcPr>
                </a:tc>
                <a:extLst>
                  <a:ext uri="{0D108BD9-81ED-4DB2-BD59-A6C34878D82A}">
                    <a16:rowId xmlns:a16="http://schemas.microsoft.com/office/drawing/2014/main" val="2909369830"/>
                  </a:ext>
                </a:extLst>
              </a:tr>
              <a:tr h="360040">
                <a:tc gridSpan="9">
                  <a:txBody>
                    <a:bodyPr/>
                    <a:lstStyle/>
                    <a:p>
                      <a:pPr algn="l"/>
                      <a:r>
                        <a:rPr lang="en-GB" sz="900" b="1" dirty="0">
                          <a:solidFill>
                            <a:schemeClr val="tx1"/>
                          </a:solidFill>
                        </a:rPr>
                        <a:t>*Xoserve to re-confirm priority and status of all ‘On Hold’ changes with Change Proposers prior to October </a:t>
                      </a:r>
                      <a:r>
                        <a:rPr lang="en-GB" sz="900" b="1" dirty="0" err="1">
                          <a:solidFill>
                            <a:schemeClr val="tx1"/>
                          </a:solidFill>
                        </a:rPr>
                        <a:t>ChMC</a:t>
                      </a:r>
                      <a:endParaRPr lang="en-GB" sz="900" b="1" dirty="0">
                        <a:solidFill>
                          <a:schemeClr val="tx1"/>
                        </a:solidFill>
                      </a:endParaRPr>
                    </a:p>
                  </a:txBody>
                  <a:tcPr anchor="ctr">
                    <a:solidFill>
                      <a:schemeClr val="accent5"/>
                    </a:solidFill>
                  </a:tcPr>
                </a:tc>
                <a:tc hMerge="1">
                  <a:txBody>
                    <a:bodyPr/>
                    <a:lstStyle/>
                    <a:p>
                      <a:endParaRPr lang="en-GB" sz="700" b="1" dirty="0"/>
                    </a:p>
                  </a:txBody>
                  <a:tcPr anchor="ctr">
                    <a:solidFill>
                      <a:schemeClr val="bg1">
                        <a:lumMod val="85000"/>
                      </a:schemeClr>
                    </a:solidFill>
                  </a:tcPr>
                </a:tc>
                <a:tc hMerge="1">
                  <a:txBody>
                    <a:bodyPr/>
                    <a:lstStyle/>
                    <a:p>
                      <a:endParaRPr lang="en-GB" sz="700" b="1" dirty="0"/>
                    </a:p>
                  </a:txBody>
                  <a:tcPr anchor="ctr">
                    <a:solidFill>
                      <a:schemeClr val="bg1">
                        <a:lumMod val="85000"/>
                      </a:schemeClr>
                    </a:solidFill>
                  </a:tcPr>
                </a:tc>
                <a:tc hMerge="1">
                  <a:txBody>
                    <a:bodyPr/>
                    <a:lstStyle/>
                    <a:p>
                      <a:endParaRPr lang="en-GB" sz="700" b="1"/>
                    </a:p>
                  </a:txBody>
                  <a:tcPr anchor="ctr">
                    <a:solidFill>
                      <a:schemeClr val="bg1">
                        <a:lumMod val="85000"/>
                      </a:schemeClr>
                    </a:solidFill>
                  </a:tcPr>
                </a:tc>
                <a:tc hMerge="1">
                  <a:txBody>
                    <a:bodyPr/>
                    <a:lstStyle/>
                    <a:p>
                      <a:endParaRPr lang="en-GB" sz="700" b="1" dirty="0"/>
                    </a:p>
                  </a:txBody>
                  <a:tcPr anchor="ctr">
                    <a:solidFill>
                      <a:schemeClr val="bg1">
                        <a:lumMod val="85000"/>
                      </a:schemeClr>
                    </a:solidFill>
                  </a:tcPr>
                </a:tc>
                <a:tc hMerge="1">
                  <a:txBody>
                    <a:bodyPr/>
                    <a:lstStyle/>
                    <a:p>
                      <a:endParaRPr lang="en-GB" sz="700" b="1"/>
                    </a:p>
                  </a:txBody>
                  <a:tcPr anchor="ctr">
                    <a:solidFill>
                      <a:schemeClr val="bg1">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dirty="0">
                        <a:ln>
                          <a:noFill/>
                        </a:ln>
                        <a:solidFill>
                          <a:prstClr val="black"/>
                        </a:solidFill>
                        <a:effectLst/>
                        <a:uLnTx/>
                        <a:uFillTx/>
                        <a:latin typeface="Arial"/>
                        <a:ea typeface="+mn-ea"/>
                        <a:cs typeface="+mn-cs"/>
                      </a:endParaRPr>
                    </a:p>
                  </a:txBody>
                  <a:tcPr anchor="ctr">
                    <a:solidFill>
                      <a:schemeClr val="bg1">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dirty="0">
                        <a:ln>
                          <a:noFill/>
                        </a:ln>
                        <a:solidFill>
                          <a:prstClr val="black"/>
                        </a:solidFill>
                        <a:effectLst/>
                        <a:uLnTx/>
                        <a:uFillTx/>
                        <a:latin typeface="Arial"/>
                        <a:ea typeface="+mn-ea"/>
                        <a:cs typeface="+mn-cs"/>
                      </a:endParaRPr>
                    </a:p>
                  </a:txBody>
                  <a:tcPr anchor="ctr">
                    <a:solidFill>
                      <a:schemeClr val="bg1">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dirty="0">
                        <a:ln>
                          <a:noFill/>
                        </a:ln>
                        <a:solidFill>
                          <a:prstClr val="black"/>
                        </a:solidFill>
                        <a:effectLst/>
                        <a:uLnTx/>
                        <a:uFillTx/>
                        <a:latin typeface="Arial"/>
                        <a:ea typeface="+mn-ea"/>
                        <a:cs typeface="+mn-cs"/>
                      </a:endParaRPr>
                    </a:p>
                  </a:txBody>
                  <a:tcPr anchor="ctr">
                    <a:solidFill>
                      <a:schemeClr val="bg1">
                        <a:lumMod val="85000"/>
                      </a:schemeClr>
                    </a:solidFill>
                  </a:tcPr>
                </a:tc>
                <a:extLst>
                  <a:ext uri="{0D108BD9-81ED-4DB2-BD59-A6C34878D82A}">
                    <a16:rowId xmlns:a16="http://schemas.microsoft.com/office/drawing/2014/main" val="1296404939"/>
                  </a:ext>
                </a:extLst>
              </a:tr>
            </a:tbl>
          </a:graphicData>
        </a:graphic>
      </p:graphicFrame>
      <p:sp>
        <p:nvSpPr>
          <p:cNvPr id="5" name="Title 1">
            <a:extLst>
              <a:ext uri="{FF2B5EF4-FFF2-40B4-BE49-F238E27FC236}">
                <a16:creationId xmlns:a16="http://schemas.microsoft.com/office/drawing/2014/main" id="{313471BF-15C9-4F69-80B8-9D297D4C536E}"/>
              </a:ext>
            </a:extLst>
          </p:cNvPr>
          <p:cNvSpPr>
            <a:spLocks noGrp="1"/>
          </p:cNvSpPr>
          <p:nvPr>
            <p:ph type="title"/>
          </p:nvPr>
        </p:nvSpPr>
        <p:spPr>
          <a:xfrm>
            <a:off x="611560" y="20426"/>
            <a:ext cx="8229600" cy="434083"/>
          </a:xfrm>
        </p:spPr>
        <p:txBody>
          <a:bodyPr>
            <a:normAutofit/>
          </a:bodyPr>
          <a:lstStyle/>
          <a:p>
            <a:r>
              <a:rPr lang="en-GB" sz="2000">
                <a:latin typeface="Arial"/>
                <a:cs typeface="Arial"/>
              </a:rPr>
              <a:t>Change Backlog – On Hold Details</a:t>
            </a:r>
            <a:endParaRPr lang="en-GB" sz="2000"/>
          </a:p>
        </p:txBody>
      </p:sp>
      <p:sp>
        <p:nvSpPr>
          <p:cNvPr id="2" name="TextBox 1">
            <a:extLst>
              <a:ext uri="{FF2B5EF4-FFF2-40B4-BE49-F238E27FC236}">
                <a16:creationId xmlns:a16="http://schemas.microsoft.com/office/drawing/2014/main" id="{432E60B2-DC49-4D3E-8514-A558F65B570A}"/>
              </a:ext>
            </a:extLst>
          </p:cNvPr>
          <p:cNvSpPr txBox="1"/>
          <p:nvPr/>
        </p:nvSpPr>
        <p:spPr>
          <a:xfrm>
            <a:off x="83963" y="4689810"/>
            <a:ext cx="8396820" cy="230832"/>
          </a:xfrm>
          <a:prstGeom prst="rect">
            <a:avLst/>
          </a:prstGeom>
          <a:noFill/>
        </p:spPr>
        <p:txBody>
          <a:bodyPr wrap="square" rtlCol="0">
            <a:spAutoFit/>
          </a:bodyPr>
          <a:lstStyle/>
          <a:p>
            <a:r>
              <a:rPr lang="en-GB" sz="900" b="1" dirty="0"/>
              <a:t>*</a:t>
            </a:r>
            <a:r>
              <a:rPr lang="en-GB" sz="800" b="1" dirty="0"/>
              <a:t>Mod0651 : 25.08.23 - Change Status remains on hold and will be reviewed on a monthly basis with </a:t>
            </a:r>
            <a:r>
              <a:rPr lang="en-GB" sz="800" b="1" dirty="0" err="1"/>
              <a:t>ChMC</a:t>
            </a:r>
            <a:r>
              <a:rPr lang="en-GB" sz="800" b="1" dirty="0"/>
              <a:t> – in line with request from UNCC </a:t>
            </a:r>
          </a:p>
        </p:txBody>
      </p:sp>
    </p:spTree>
    <p:extLst>
      <p:ext uri="{BB962C8B-B14F-4D97-AF65-F5344CB8AC3E}">
        <p14:creationId xmlns:p14="http://schemas.microsoft.com/office/powerpoint/2010/main" val="3464951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20490"/>
            <a:ext cx="7772400" cy="1102519"/>
          </a:xfrm>
        </p:spPr>
        <p:txBody>
          <a:bodyPr>
            <a:normAutofit/>
          </a:bodyPr>
          <a:lstStyle/>
          <a:p>
            <a:r>
              <a:rPr lang="en-US" dirty="0">
                <a:latin typeface="Nunito Sans" pitchFamily="2" charset="0"/>
              </a:rPr>
              <a:t>6. AOB</a:t>
            </a:r>
            <a:endParaRPr lang="en-GB" dirty="0">
              <a:latin typeface="Nunito Sans" pitchFamily="2" charset="0"/>
            </a:endParaRPr>
          </a:p>
        </p:txBody>
      </p:sp>
    </p:spTree>
    <p:extLst>
      <p:ext uri="{BB962C8B-B14F-4D97-AF65-F5344CB8AC3E}">
        <p14:creationId xmlns:p14="http://schemas.microsoft.com/office/powerpoint/2010/main" val="3632202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20490"/>
            <a:ext cx="7772400" cy="1102519"/>
          </a:xfrm>
        </p:spPr>
        <p:txBody>
          <a:bodyPr/>
          <a:lstStyle/>
          <a:p>
            <a:r>
              <a:rPr lang="en-GB" dirty="0">
                <a:latin typeface="Nunito Sans" pitchFamily="2" charset="0"/>
              </a:rPr>
              <a:t>Annex – For Information</a:t>
            </a:r>
          </a:p>
        </p:txBody>
      </p:sp>
    </p:spTree>
    <p:extLst>
      <p:ext uri="{BB962C8B-B14F-4D97-AF65-F5344CB8AC3E}">
        <p14:creationId xmlns:p14="http://schemas.microsoft.com/office/powerpoint/2010/main" val="2788549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BEF12-2900-45F1-A7A7-34BA420DC63C}"/>
              </a:ext>
            </a:extLst>
          </p:cNvPr>
          <p:cNvSpPr>
            <a:spLocks noGrp="1"/>
          </p:cNvSpPr>
          <p:nvPr>
            <p:ph type="ctrTitle"/>
          </p:nvPr>
        </p:nvSpPr>
        <p:spPr>
          <a:xfrm>
            <a:off x="685800" y="2020490"/>
            <a:ext cx="7772400" cy="1102519"/>
          </a:xfrm>
        </p:spPr>
        <p:txBody>
          <a:bodyPr/>
          <a:lstStyle/>
          <a:p>
            <a:r>
              <a:rPr lang="en-GB" dirty="0">
                <a:latin typeface="Nunito Sans" pitchFamily="2" charset="0"/>
              </a:rPr>
              <a:t>7. DSC Change Management Committee Update</a:t>
            </a:r>
          </a:p>
        </p:txBody>
      </p:sp>
      <p:sp>
        <p:nvSpPr>
          <p:cNvPr id="3" name="Subtitle 2">
            <a:extLst>
              <a:ext uri="{FF2B5EF4-FFF2-40B4-BE49-F238E27FC236}">
                <a16:creationId xmlns:a16="http://schemas.microsoft.com/office/drawing/2014/main" id="{C8FCCEDF-41C6-4367-8F85-51F09C80FF74}"/>
              </a:ext>
            </a:extLst>
          </p:cNvPr>
          <p:cNvSpPr>
            <a:spLocks noGrp="1"/>
          </p:cNvSpPr>
          <p:nvPr>
            <p:ph type="subTitle" idx="1"/>
          </p:nvPr>
        </p:nvSpPr>
        <p:spPr>
          <a:xfrm>
            <a:off x="1371600" y="3291830"/>
            <a:ext cx="6400800" cy="593204"/>
          </a:xfrm>
        </p:spPr>
        <p:txBody>
          <a:bodyPr>
            <a:normAutofit fontScale="77500" lnSpcReduction="20000"/>
          </a:bodyPr>
          <a:lstStyle/>
          <a:p>
            <a:r>
              <a:rPr lang="en-GB" b="1" dirty="0">
                <a:solidFill>
                  <a:srgbClr val="84B8DA"/>
                </a:solidFill>
                <a:latin typeface="Nunito Sans" pitchFamily="2" charset="0"/>
                <a:cs typeface="Arial"/>
              </a:rPr>
              <a:t>ChMC Wednesday 13</a:t>
            </a:r>
            <a:r>
              <a:rPr lang="en-GB" b="1" baseline="30000" dirty="0">
                <a:solidFill>
                  <a:srgbClr val="84B8DA"/>
                </a:solidFill>
                <a:latin typeface="Nunito Sans" pitchFamily="2" charset="0"/>
                <a:cs typeface="Arial"/>
              </a:rPr>
              <a:t>th</a:t>
            </a:r>
            <a:r>
              <a:rPr lang="en-GB" b="1" dirty="0">
                <a:solidFill>
                  <a:srgbClr val="84B8DA"/>
                </a:solidFill>
                <a:latin typeface="Nunito Sans" pitchFamily="2" charset="0"/>
                <a:cs typeface="Arial"/>
              </a:rPr>
              <a:t> September 2023 Meeting</a:t>
            </a:r>
            <a:endParaRPr lang="en-GB" b="1" dirty="0">
              <a:solidFill>
                <a:srgbClr val="84B8DA"/>
              </a:solidFill>
              <a:latin typeface="Nunito Sans" pitchFamily="2" charset="0"/>
            </a:endParaRPr>
          </a:p>
        </p:txBody>
      </p:sp>
      <p:sp>
        <p:nvSpPr>
          <p:cNvPr id="4" name="AutoShape 2" descr="https://ukc-powerpoint.officeapps.live.com/pods/GetClipboardImage.ashx?Id=229b1ac3-7138-442d-ad65-040a55cd7da3&amp;DC=GUK2&amp;wdoverrides=GetClipboardImageEnabled:true">
            <a:extLst>
              <a:ext uri="{FF2B5EF4-FFF2-40B4-BE49-F238E27FC236}">
                <a16:creationId xmlns:a16="http://schemas.microsoft.com/office/drawing/2014/main" id="{4D58D713-76EF-4E8A-8678-6769774BB161}"/>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19509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0" y="2139702"/>
            <a:ext cx="9144000" cy="971550"/>
          </a:xfrm>
        </p:spPr>
        <p:txBody>
          <a:bodyPr/>
          <a:lstStyle/>
          <a:p>
            <a:r>
              <a:rPr lang="en-GB" dirty="0"/>
              <a:t>2a. Change Proposal – For Initial Overview of the Change</a:t>
            </a:r>
            <a:endParaRPr lang="en-GB" sz="2800" dirty="0"/>
          </a:p>
        </p:txBody>
      </p:sp>
    </p:spTree>
    <p:extLst>
      <p:ext uri="{BB962C8B-B14F-4D97-AF65-F5344CB8AC3E}">
        <p14:creationId xmlns:p14="http://schemas.microsoft.com/office/powerpoint/2010/main" val="2960401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05A22-0B23-4EAC-BE47-298E634DBF41}"/>
              </a:ext>
            </a:extLst>
          </p:cNvPr>
          <p:cNvSpPr>
            <a:spLocks noGrp="1"/>
          </p:cNvSpPr>
          <p:nvPr>
            <p:ph type="title"/>
          </p:nvPr>
        </p:nvSpPr>
        <p:spPr>
          <a:xfrm>
            <a:off x="457200" y="251225"/>
            <a:ext cx="8229600" cy="637580"/>
          </a:xfrm>
        </p:spPr>
        <p:txBody>
          <a:bodyPr>
            <a:noAutofit/>
          </a:bodyPr>
          <a:lstStyle/>
          <a:p>
            <a:r>
              <a:rPr lang="en-GB" dirty="0">
                <a:latin typeface="Nunito Sans" pitchFamily="2" charset="0"/>
              </a:rPr>
              <a:t>Change Management Committee Update –13.09.2023 ChMC Meeting</a:t>
            </a:r>
          </a:p>
        </p:txBody>
      </p:sp>
      <p:sp>
        <p:nvSpPr>
          <p:cNvPr id="3" name="TextBox 2">
            <a:extLst>
              <a:ext uri="{FF2B5EF4-FFF2-40B4-BE49-F238E27FC236}">
                <a16:creationId xmlns:a16="http://schemas.microsoft.com/office/drawing/2014/main" id="{3ED903A0-EED6-9C3D-D297-2D4DCBD3CDE5}"/>
              </a:ext>
            </a:extLst>
          </p:cNvPr>
          <p:cNvSpPr txBox="1"/>
          <p:nvPr/>
        </p:nvSpPr>
        <p:spPr>
          <a:xfrm>
            <a:off x="1336813" y="1887607"/>
            <a:ext cx="60148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The Change Management Committee post meeting update can be found </a:t>
            </a:r>
            <a:r>
              <a:rPr lang="en-GB" dirty="0">
                <a:hlinkClick r:id="rId2"/>
              </a:rPr>
              <a:t>here</a:t>
            </a:r>
            <a:r>
              <a:rPr lang="en-GB" dirty="0"/>
              <a:t>. </a:t>
            </a:r>
            <a:r>
              <a:rPr lang="en-US" dirty="0"/>
              <a:t>​</a:t>
            </a:r>
          </a:p>
        </p:txBody>
      </p:sp>
    </p:spTree>
    <p:extLst>
      <p:ext uri="{BB962C8B-B14F-4D97-AF65-F5344CB8AC3E}">
        <p14:creationId xmlns:p14="http://schemas.microsoft.com/office/powerpoint/2010/main" val="499653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CEE7-A512-459F-9D6D-115FFD04B2EB}"/>
              </a:ext>
            </a:extLst>
          </p:cNvPr>
          <p:cNvSpPr>
            <a:spLocks noGrp="1"/>
          </p:cNvSpPr>
          <p:nvPr>
            <p:ph type="ctrTitle"/>
          </p:nvPr>
        </p:nvSpPr>
        <p:spPr>
          <a:xfrm>
            <a:off x="685800" y="2020490"/>
            <a:ext cx="7772400" cy="1102519"/>
          </a:xfrm>
        </p:spPr>
        <p:txBody>
          <a:bodyPr/>
          <a:lstStyle/>
          <a:p>
            <a:r>
              <a:rPr lang="en-GB" dirty="0">
                <a:latin typeface="Nunito Sans" pitchFamily="2" charset="0"/>
              </a:rPr>
              <a:t>8. REC Change Update</a:t>
            </a:r>
          </a:p>
        </p:txBody>
      </p:sp>
    </p:spTree>
    <p:extLst>
      <p:ext uri="{BB962C8B-B14F-4D97-AF65-F5344CB8AC3E}">
        <p14:creationId xmlns:p14="http://schemas.microsoft.com/office/powerpoint/2010/main" val="3105655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29" y="1812131"/>
            <a:ext cx="7772400" cy="1102519"/>
          </a:xfrm>
        </p:spPr>
        <p:txBody>
          <a:bodyPr>
            <a:normAutofit/>
          </a:bodyPr>
          <a:lstStyle/>
          <a:p>
            <a:r>
              <a:rPr lang="en-GB" sz="3200" dirty="0">
                <a:latin typeface="Calibri" panose="020F0502020204030204" pitchFamily="34" charset="0"/>
                <a:cs typeface="Calibri" panose="020F0502020204030204" pitchFamily="34" charset="0"/>
              </a:rPr>
              <a:t>REC</a:t>
            </a:r>
            <a:r>
              <a:rPr lang="en-GB" dirty="0">
                <a:latin typeface="Calibri" panose="020F0502020204030204" pitchFamily="34" charset="0"/>
                <a:cs typeface="Calibri" panose="020F0502020204030204" pitchFamily="34" charset="0"/>
              </a:rPr>
              <a:t> </a:t>
            </a:r>
            <a:r>
              <a:rPr lang="en-GB" sz="3200" dirty="0">
                <a:latin typeface="Calibri" panose="020F0502020204030204" pitchFamily="34" charset="0"/>
                <a:cs typeface="Calibri" panose="020F0502020204030204" pitchFamily="34" charset="0"/>
              </a:rPr>
              <a:t>Change</a:t>
            </a:r>
            <a:endParaRPr lang="en-GB"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237129" y="2926612"/>
            <a:ext cx="6400800" cy="1314450"/>
          </a:xfrm>
        </p:spPr>
        <p:txBody>
          <a:bodyPr vert="horz" lIns="91440" tIns="45720" rIns="91440" bIns="45720" rtlCol="0" anchor="t">
            <a:normAutofit/>
          </a:bodyPr>
          <a:lstStyle/>
          <a:p>
            <a:r>
              <a:rPr lang="en-GB" dirty="0">
                <a:latin typeface="Calibri" panose="020F0502020204030204" pitchFamily="34" charset="0"/>
                <a:cs typeface="Calibri" panose="020F0502020204030204" pitchFamily="34" charset="0"/>
              </a:rPr>
              <a:t> 13</a:t>
            </a:r>
            <a:r>
              <a:rPr lang="en-GB" baseline="30000" dirty="0">
                <a:latin typeface="Calibri" panose="020F0502020204030204" pitchFamily="34" charset="0"/>
                <a:cs typeface="Calibri" panose="020F0502020204030204" pitchFamily="34" charset="0"/>
              </a:rPr>
              <a:t>th</a:t>
            </a:r>
            <a:r>
              <a:rPr lang="en-GB" dirty="0">
                <a:latin typeface="Calibri" panose="020F0502020204030204" pitchFamily="34" charset="0"/>
                <a:cs typeface="Calibri" panose="020F0502020204030204" pitchFamily="34" charset="0"/>
              </a:rPr>
              <a:t> September 2023</a:t>
            </a:r>
          </a:p>
        </p:txBody>
      </p:sp>
    </p:spTree>
    <p:extLst>
      <p:ext uri="{BB962C8B-B14F-4D97-AF65-F5344CB8AC3E}">
        <p14:creationId xmlns:p14="http://schemas.microsoft.com/office/powerpoint/2010/main" val="23983157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4F50-C3A8-447A-86DD-194FD7E20010}"/>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0B85589B-786C-4948-887F-E4E01ED20321}"/>
              </a:ext>
            </a:extLst>
          </p:cNvPr>
          <p:cNvSpPr>
            <a:spLocks noGrp="1"/>
          </p:cNvSpPr>
          <p:nvPr>
            <p:ph idx="1"/>
          </p:nvPr>
        </p:nvSpPr>
        <p:spPr>
          <a:xfrm>
            <a:off x="457200" y="715781"/>
            <a:ext cx="8229600" cy="4186864"/>
          </a:xfrm>
        </p:spPr>
        <p:txBody>
          <a:bodyPr>
            <a:normAutofit/>
          </a:bodyPr>
          <a:lstStyle/>
          <a:p>
            <a:pPr marL="0" indent="0">
              <a:buNone/>
            </a:pPr>
            <a:r>
              <a:rPr lang="en-GB" sz="1600" b="1" dirty="0"/>
              <a:t>The following 10 slides have been included in this months </a:t>
            </a:r>
            <a:r>
              <a:rPr lang="en-GB" sz="1600" b="1" dirty="0" err="1"/>
              <a:t>ChMC</a:t>
            </a:r>
            <a:r>
              <a:rPr lang="en-GB" sz="1600" b="1" dirty="0"/>
              <a:t> pack to give you an overview of the ongoing REC Changes, we have broken these down into the following sections:</a:t>
            </a:r>
          </a:p>
          <a:p>
            <a:pPr marL="0" indent="0">
              <a:buNone/>
            </a:pPr>
            <a:endParaRPr lang="en-GB" sz="1600" b="1" dirty="0"/>
          </a:p>
          <a:p>
            <a:r>
              <a:rPr lang="en-GB" sz="1600" dirty="0"/>
              <a:t>In progress – we are currently progressing through the Change journey</a:t>
            </a:r>
          </a:p>
          <a:p>
            <a:r>
              <a:rPr lang="en-GB" sz="1600" dirty="0"/>
              <a:t>Under Prioritisation Review by REC Code Managers – due to CM workload/prioritisation</a:t>
            </a:r>
          </a:p>
          <a:p>
            <a:r>
              <a:rPr lang="en-GB" sz="1600" dirty="0"/>
              <a:t>Expected incoming Impact Assessments</a:t>
            </a:r>
          </a:p>
          <a:p>
            <a:pPr marL="0" indent="0">
              <a:buNone/>
            </a:pPr>
            <a:endParaRPr lang="en-GB" sz="1600" dirty="0"/>
          </a:p>
          <a:p>
            <a:pPr marL="0" indent="0">
              <a:buNone/>
            </a:pPr>
            <a:r>
              <a:rPr lang="en-GB" sz="1600" b="1" dirty="0"/>
              <a:t>Note: We are currently undertaking a review of all REC Change and have began removing Changes which we have confirmed have no impact to Gas services. In the coming months, we will continue to monitor the Changes listed and add/remove from this pack as required. </a:t>
            </a:r>
          </a:p>
          <a:p>
            <a:pPr marL="0" indent="0">
              <a:buNone/>
            </a:pPr>
            <a:endParaRPr lang="en-GB" sz="1600" dirty="0"/>
          </a:p>
          <a:p>
            <a:pPr marL="0" indent="0">
              <a:buNone/>
            </a:pPr>
            <a:r>
              <a:rPr lang="en-GB" sz="1600" dirty="0"/>
              <a:t>Further information on the Changes can be found on the </a:t>
            </a:r>
            <a:r>
              <a:rPr lang="en-GB" sz="1600" dirty="0">
                <a:hlinkClick r:id="rId3"/>
              </a:rPr>
              <a:t>REC Portal</a:t>
            </a:r>
            <a:endParaRPr lang="en-GB" sz="1600" dirty="0"/>
          </a:p>
        </p:txBody>
      </p:sp>
    </p:spTree>
    <p:extLst>
      <p:ext uri="{BB962C8B-B14F-4D97-AF65-F5344CB8AC3E}">
        <p14:creationId xmlns:p14="http://schemas.microsoft.com/office/powerpoint/2010/main" val="2931624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314076" y="181032"/>
            <a:ext cx="8515847" cy="320060"/>
          </a:xfrm>
        </p:spPr>
        <p:txBody>
          <a:bodyPr>
            <a:noAutofit/>
          </a:bodyPr>
          <a:lstStyle/>
          <a:p>
            <a:r>
              <a:rPr lang="en-GB" sz="2000" dirty="0"/>
              <a:t>REC Change Pipeline – In progress</a:t>
            </a:r>
          </a:p>
        </p:txBody>
      </p:sp>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nvGraphicFramePr>
        <p:xfrm>
          <a:off x="111420" y="511401"/>
          <a:ext cx="8853070" cy="3093203"/>
        </p:xfrm>
        <a:graphic>
          <a:graphicData uri="http://schemas.openxmlformats.org/drawingml/2006/table">
            <a:tbl>
              <a:tblPr firstRow="1" bandRow="1">
                <a:tableStyleId>{5C22544A-7EE6-4342-B048-85BDC9FD1C3A}</a:tableStyleId>
              </a:tblPr>
              <a:tblGrid>
                <a:gridCol w="710697">
                  <a:extLst>
                    <a:ext uri="{9D8B030D-6E8A-4147-A177-3AD203B41FA5}">
                      <a16:colId xmlns:a16="http://schemas.microsoft.com/office/drawing/2014/main" val="4027058344"/>
                    </a:ext>
                  </a:extLst>
                </a:gridCol>
                <a:gridCol w="1088537">
                  <a:extLst>
                    <a:ext uri="{9D8B030D-6E8A-4147-A177-3AD203B41FA5}">
                      <a16:colId xmlns:a16="http://schemas.microsoft.com/office/drawing/2014/main" val="3770982699"/>
                    </a:ext>
                  </a:extLst>
                </a:gridCol>
                <a:gridCol w="770253">
                  <a:extLst>
                    <a:ext uri="{9D8B030D-6E8A-4147-A177-3AD203B41FA5}">
                      <a16:colId xmlns:a16="http://schemas.microsoft.com/office/drawing/2014/main" val="3779861357"/>
                    </a:ext>
                  </a:extLst>
                </a:gridCol>
                <a:gridCol w="928087">
                  <a:extLst>
                    <a:ext uri="{9D8B030D-6E8A-4147-A177-3AD203B41FA5}">
                      <a16:colId xmlns:a16="http://schemas.microsoft.com/office/drawing/2014/main" val="2574131077"/>
                    </a:ext>
                  </a:extLst>
                </a:gridCol>
                <a:gridCol w="714584">
                  <a:extLst>
                    <a:ext uri="{9D8B030D-6E8A-4147-A177-3AD203B41FA5}">
                      <a16:colId xmlns:a16="http://schemas.microsoft.com/office/drawing/2014/main" val="2694436197"/>
                    </a:ext>
                  </a:extLst>
                </a:gridCol>
                <a:gridCol w="1000418">
                  <a:extLst>
                    <a:ext uri="{9D8B030D-6E8A-4147-A177-3AD203B41FA5}">
                      <a16:colId xmlns:a16="http://schemas.microsoft.com/office/drawing/2014/main" val="1066845839"/>
                    </a:ext>
                  </a:extLst>
                </a:gridCol>
                <a:gridCol w="1000418">
                  <a:extLst>
                    <a:ext uri="{9D8B030D-6E8A-4147-A177-3AD203B41FA5}">
                      <a16:colId xmlns:a16="http://schemas.microsoft.com/office/drawing/2014/main" val="1454540478"/>
                    </a:ext>
                  </a:extLst>
                </a:gridCol>
                <a:gridCol w="857502">
                  <a:extLst>
                    <a:ext uri="{9D8B030D-6E8A-4147-A177-3AD203B41FA5}">
                      <a16:colId xmlns:a16="http://schemas.microsoft.com/office/drawing/2014/main" val="3975561179"/>
                    </a:ext>
                  </a:extLst>
                </a:gridCol>
                <a:gridCol w="838004">
                  <a:extLst>
                    <a:ext uri="{9D8B030D-6E8A-4147-A177-3AD203B41FA5}">
                      <a16:colId xmlns:a16="http://schemas.microsoft.com/office/drawing/2014/main" val="2949849523"/>
                    </a:ext>
                  </a:extLst>
                </a:gridCol>
                <a:gridCol w="944570">
                  <a:extLst>
                    <a:ext uri="{9D8B030D-6E8A-4147-A177-3AD203B41FA5}">
                      <a16:colId xmlns:a16="http://schemas.microsoft.com/office/drawing/2014/main" val="195784657"/>
                    </a:ext>
                  </a:extLst>
                </a:gridCol>
              </a:tblGrid>
              <a:tr h="379216">
                <a:tc>
                  <a:txBody>
                    <a:bodyPr/>
                    <a:lstStyle/>
                    <a:p>
                      <a:pPr algn="ctr"/>
                      <a:r>
                        <a:rPr lang="en-GB" sz="1000" dirty="0">
                          <a:latin typeface="+mn-lt"/>
                        </a:rPr>
                        <a:t>Title </a:t>
                      </a:r>
                    </a:p>
                  </a:txBody>
                  <a:tcPr>
                    <a:solidFill>
                      <a:srgbClr val="3E5AA8"/>
                    </a:solidFill>
                  </a:tcPr>
                </a:tc>
                <a:tc>
                  <a:txBody>
                    <a:bodyPr/>
                    <a:lstStyle/>
                    <a:p>
                      <a:pPr algn="ctr"/>
                      <a:r>
                        <a:rPr lang="en-GB" sz="1000">
                          <a:latin typeface="+mn-lt"/>
                        </a:rPr>
                        <a:t>Description</a:t>
                      </a:r>
                      <a:endParaRPr lang="en-GB" sz="1000" dirty="0">
                        <a:latin typeface="+mn-lt"/>
                      </a:endParaRPr>
                    </a:p>
                  </a:txBody>
                  <a:tcPr>
                    <a:solidFill>
                      <a:srgbClr val="3E5AA8"/>
                    </a:solidFill>
                  </a:tcPr>
                </a:tc>
                <a:tc>
                  <a:txBody>
                    <a:bodyPr/>
                    <a:lstStyle/>
                    <a:p>
                      <a:pPr algn="ctr"/>
                      <a:r>
                        <a:rPr lang="en-GB" sz="1000" dirty="0">
                          <a:latin typeface="+mn-lt"/>
                        </a:rPr>
                        <a:t>XRN / </a:t>
                      </a:r>
                      <a:r>
                        <a:rPr lang="en-GB" sz="1000" dirty="0">
                          <a:solidFill>
                            <a:schemeClr val="bg1"/>
                          </a:solidFill>
                          <a:latin typeface="+mn-lt"/>
                        </a:rPr>
                        <a:t>UNC Mod</a:t>
                      </a:r>
                    </a:p>
                  </a:txBody>
                  <a:tcPr>
                    <a:solidFill>
                      <a:srgbClr val="3E5AA8"/>
                    </a:solidFill>
                  </a:tcPr>
                </a:tc>
                <a:tc>
                  <a:txBody>
                    <a:bodyPr/>
                    <a:lstStyle/>
                    <a:p>
                      <a:pPr algn="ctr"/>
                      <a:r>
                        <a:rPr lang="en-GB" sz="1000" dirty="0">
                          <a:latin typeface="+mn-lt"/>
                        </a:rPr>
                        <a:t>Proposer</a:t>
                      </a:r>
                    </a:p>
                  </a:txBody>
                  <a:tcPr>
                    <a:solidFill>
                      <a:srgbClr val="3E5AA8"/>
                    </a:solidFill>
                  </a:tcPr>
                </a:tc>
                <a:tc>
                  <a:txBody>
                    <a:bodyPr/>
                    <a:lstStyle/>
                    <a:p>
                      <a:pPr algn="ctr"/>
                      <a:r>
                        <a:rPr lang="en-GB" sz="1000">
                          <a:latin typeface="+mn-lt"/>
                        </a:rPr>
                        <a:t>Impact/</a:t>
                      </a:r>
                    </a:p>
                    <a:p>
                      <a:pPr algn="ctr"/>
                      <a:r>
                        <a:rPr lang="en-GB" sz="1000">
                          <a:latin typeface="+mn-lt"/>
                        </a:rPr>
                        <a:t>Funding</a:t>
                      </a:r>
                      <a:endParaRPr lang="en-GB" sz="1000" dirty="0">
                        <a:latin typeface="+mn-lt"/>
                      </a:endParaRPr>
                    </a:p>
                  </a:txBody>
                  <a:tcPr>
                    <a:solidFill>
                      <a:srgbClr val="3E5AA8"/>
                    </a:solidFill>
                  </a:tcPr>
                </a:tc>
                <a:tc>
                  <a:txBody>
                    <a:bodyPr/>
                    <a:lstStyle/>
                    <a:p>
                      <a:pPr algn="ctr"/>
                      <a:r>
                        <a:rPr lang="en-GB" sz="1000">
                          <a:latin typeface="+mn-lt"/>
                        </a:rPr>
                        <a:t>Status</a:t>
                      </a:r>
                      <a:endParaRPr lang="en-GB" sz="1000" dirty="0">
                        <a:latin typeface="+mn-lt"/>
                      </a:endParaRPr>
                    </a:p>
                  </a:txBody>
                  <a:tcPr>
                    <a:solidFill>
                      <a:srgbClr val="3E5AA8"/>
                    </a:solidFill>
                  </a:tcPr>
                </a:tc>
                <a:tc>
                  <a:txBody>
                    <a:bodyPr/>
                    <a:lstStyle/>
                    <a:p>
                      <a:pPr marL="0" algn="ctr" defTabSz="914400" rtl="0" eaLnBrk="1" latinLnBrk="0" hangingPunct="1"/>
                      <a:r>
                        <a:rPr lang="en-GB" sz="1000" b="1" kern="1200">
                          <a:solidFill>
                            <a:schemeClr val="lt1"/>
                          </a:solidFill>
                          <a:latin typeface="+mn-lt"/>
                          <a:ea typeface="+mn-ea"/>
                          <a:cs typeface="+mn-cs"/>
                        </a:rPr>
                        <a:t>Next Action date</a:t>
                      </a:r>
                      <a:endParaRPr lang="en-GB" sz="1000" b="1" kern="1200" dirty="0">
                        <a:solidFill>
                          <a:schemeClr val="lt1"/>
                        </a:solidFill>
                        <a:latin typeface="+mn-lt"/>
                        <a:ea typeface="+mn-ea"/>
                        <a:cs typeface="+mn-cs"/>
                      </a:endParaRP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Release</a:t>
                      </a:r>
                    </a:p>
                  </a:txBody>
                  <a:tcPr>
                    <a:solidFill>
                      <a:srgbClr val="3E5AA8"/>
                    </a:solidFill>
                  </a:tcPr>
                </a:tc>
                <a:tc>
                  <a:txBody>
                    <a:bodyPr/>
                    <a:lstStyle/>
                    <a:p>
                      <a:pPr marL="0" algn="ctr" defTabSz="914400" rtl="0" eaLnBrk="1" latinLnBrk="0" hangingPunct="1"/>
                      <a:r>
                        <a:rPr lang="en-GB" sz="1000" b="1" kern="1200" dirty="0">
                          <a:solidFill>
                            <a:schemeClr val="bg1"/>
                          </a:solidFill>
                          <a:latin typeface="+mn-lt"/>
                          <a:ea typeface="+mn-ea"/>
                          <a:cs typeface="+mn-cs"/>
                        </a:rPr>
                        <a:t>REC Priority</a:t>
                      </a:r>
                      <a:endParaRPr lang="en-GB" sz="1000" b="1" kern="1200" dirty="0">
                        <a:solidFill>
                          <a:schemeClr val="lt1"/>
                        </a:solidFill>
                        <a:latin typeface="+mn-lt"/>
                        <a:ea typeface="+mn-ea"/>
                        <a:cs typeface="+mn-cs"/>
                      </a:endParaRPr>
                    </a:p>
                  </a:txBody>
                  <a:tcPr>
                    <a:solidFill>
                      <a:srgbClr val="3E5AA8"/>
                    </a:solidFill>
                  </a:tcPr>
                </a:tc>
                <a:tc>
                  <a:txBody>
                    <a:bodyPr/>
                    <a:lstStyle/>
                    <a:p>
                      <a:pPr marL="0" algn="ctr" defTabSz="914400" rtl="0" eaLnBrk="1" latinLnBrk="0" hangingPunct="1"/>
                      <a:r>
                        <a:rPr lang="en-GB" sz="950" b="1" kern="1200" dirty="0">
                          <a:solidFill>
                            <a:schemeClr val="lt1"/>
                          </a:solidFill>
                          <a:latin typeface="+mn-lt"/>
                          <a:ea typeface="+mn-ea"/>
                          <a:cs typeface="+mn-cs"/>
                        </a:rPr>
                        <a:t>Attachments</a:t>
                      </a:r>
                    </a:p>
                  </a:txBody>
                  <a:tcPr>
                    <a:solidFill>
                      <a:srgbClr val="3E5AA8"/>
                    </a:solidFill>
                  </a:tcPr>
                </a:tc>
                <a:extLst>
                  <a:ext uri="{0D108BD9-81ED-4DB2-BD59-A6C34878D82A}">
                    <a16:rowId xmlns:a16="http://schemas.microsoft.com/office/drawing/2014/main" val="135677372"/>
                  </a:ext>
                </a:extLst>
              </a:tr>
              <a:tr h="670920">
                <a:tc>
                  <a:txBody>
                    <a:bodyPr/>
                    <a:lstStyle/>
                    <a:p>
                      <a:r>
                        <a:rPr lang="en-GB" sz="1000" kern="1200" dirty="0">
                          <a:solidFill>
                            <a:srgbClr val="3E5AA8"/>
                          </a:solidFill>
                          <a:latin typeface="+mn-lt"/>
                          <a:ea typeface="+mn-ea"/>
                          <a:cs typeface="+mn-cs"/>
                          <a:hlinkClick r:id="rId3">
                            <a:extLst>
                              <a:ext uri="{A12FA001-AC4F-418D-AE19-62706E023703}">
                                <ahyp:hlinkClr xmlns:ahyp="http://schemas.microsoft.com/office/drawing/2018/hyperlinkcolor" val="tx"/>
                              </a:ext>
                            </a:extLst>
                          </a:hlinkClick>
                        </a:rPr>
                        <a:t>R0063</a:t>
                      </a:r>
                      <a:endParaRPr lang="en-GB" sz="1000" kern="1200" dirty="0">
                        <a:solidFill>
                          <a:srgbClr val="3E5AA8"/>
                        </a:solidFill>
                        <a:latin typeface="+mn-lt"/>
                        <a:ea typeface="+mn-ea"/>
                        <a:cs typeface="+mn-cs"/>
                      </a:endParaRPr>
                    </a:p>
                  </a:txBody>
                  <a:tcPr>
                    <a:solidFill>
                      <a:schemeClr val="tx2">
                        <a:lumMod val="20000"/>
                        <a:lumOff val="80000"/>
                      </a:schemeClr>
                    </a:solidFill>
                  </a:tcPr>
                </a:tc>
                <a:tc>
                  <a:txBody>
                    <a:bodyPr/>
                    <a:lstStyle/>
                    <a:p>
                      <a:pPr marL="0" algn="l" defTabSz="914400" rtl="0" eaLnBrk="1" latinLnBrk="0" hangingPunct="1"/>
                      <a:r>
                        <a:rPr lang="en-US" sz="1000" kern="1200" dirty="0">
                          <a:solidFill>
                            <a:srgbClr val="000000"/>
                          </a:solidFill>
                          <a:latin typeface="+mn-lt"/>
                          <a:ea typeface="+mn-ea"/>
                          <a:cs typeface="+mn-cs"/>
                        </a:rPr>
                        <a:t>Addition of key information to all Service Now tickets</a:t>
                      </a:r>
                      <a:endParaRPr lang="en-GB" sz="1000" kern="1200" dirty="0">
                        <a:solidFill>
                          <a:srgbClr val="000000"/>
                        </a:solidFill>
                        <a:latin typeface="+mn-lt"/>
                        <a:ea typeface="+mn-ea"/>
                        <a:cs typeface="+mn-cs"/>
                      </a:endParaRP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tx2">
                        <a:lumMod val="20000"/>
                        <a:lumOff val="80000"/>
                      </a:schemeClr>
                    </a:solidFill>
                  </a:tcPr>
                </a:tc>
                <a:tc>
                  <a:txBody>
                    <a:bodyPr/>
                    <a:lstStyle/>
                    <a:p>
                      <a:r>
                        <a:rPr lang="en-US" sz="1000" b="0" i="0" kern="1200" dirty="0">
                          <a:solidFill>
                            <a:srgbClr val="000000"/>
                          </a:solidFill>
                          <a:effectLst/>
                          <a:latin typeface="+mn-lt"/>
                          <a:ea typeface="+mn-ea"/>
                          <a:cs typeface="+mn-cs"/>
                        </a:rPr>
                        <a:t>St Clements Ltd (on behalf of DNOs)</a:t>
                      </a:r>
                      <a:endParaRPr lang="en-GB" sz="1000" b="0" i="0" kern="1200" dirty="0">
                        <a:solidFill>
                          <a:srgbClr val="000000"/>
                        </a:solidFill>
                        <a:effectLst/>
                        <a:latin typeface="+mn-lt"/>
                        <a:ea typeface="+mn-ea"/>
                        <a:cs typeface="+mn-cs"/>
                      </a:endParaRPr>
                    </a:p>
                  </a:txBody>
                  <a:tcPr>
                    <a:solidFill>
                      <a:schemeClr val="tx2">
                        <a:lumMod val="20000"/>
                        <a:lumOff val="80000"/>
                      </a:schemeClr>
                    </a:solidFill>
                  </a:tcPr>
                </a:tc>
                <a:tc>
                  <a:txBody>
                    <a:bodyPr/>
                    <a:lstStyle/>
                    <a:p>
                      <a:r>
                        <a:rPr lang="en-GB" sz="1000" b="0" kern="1200" dirty="0">
                          <a:solidFill>
                            <a:srgbClr val="000000"/>
                          </a:solidFill>
                          <a:latin typeface="+mn-lt"/>
                          <a:ea typeface="+mn-ea"/>
                          <a:cs typeface="+mn-cs"/>
                        </a:rPr>
                        <a: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Consultation</a:t>
                      </a:r>
                    </a:p>
                  </a:txBody>
                  <a:tcPr>
                    <a:solidFill>
                      <a:schemeClr val="tx2">
                        <a:lumMod val="20000"/>
                        <a:lumOff val="80000"/>
                      </a:schemeClr>
                    </a:solidFill>
                  </a:tcPr>
                </a:tc>
                <a:tc>
                  <a:txBody>
                    <a:bodyPr/>
                    <a:lstStyle/>
                    <a:p>
                      <a:r>
                        <a:rPr lang="en-GB" sz="1000" kern="1200" dirty="0">
                          <a:solidFill>
                            <a:srgbClr val="000000"/>
                          </a:solidFill>
                          <a:latin typeface="+mn-lt"/>
                          <a:ea typeface="+mn-ea"/>
                          <a:cs typeface="+mn-cs"/>
                        </a:rPr>
                        <a:t>18/08/23 – Consultation closeout</a:t>
                      </a:r>
                    </a:p>
                  </a:txBody>
                  <a:tcPr>
                    <a:solidFill>
                      <a:schemeClr val="tx2">
                        <a:lumMod val="20000"/>
                        <a:lumOff val="80000"/>
                      </a:schemeClr>
                    </a:solidFill>
                  </a:tcPr>
                </a:tc>
                <a:tc>
                  <a:txBody>
                    <a:bodyPr/>
                    <a:lstStyle/>
                    <a:p>
                      <a:r>
                        <a:rPr lang="en-GB" sz="1000" kern="1200" dirty="0">
                          <a:solidFill>
                            <a:srgbClr val="000000"/>
                          </a:solidFill>
                          <a:latin typeface="+mn-lt"/>
                          <a:ea typeface="+mn-ea"/>
                          <a:cs typeface="+mn-cs"/>
                        </a:rPr>
                        <a:t>12/04/23</a:t>
                      </a:r>
                    </a:p>
                  </a:txBody>
                  <a:tcPr>
                    <a:solidFill>
                      <a:schemeClr val="tx2">
                        <a:lumMod val="20000"/>
                        <a:lumOff val="80000"/>
                      </a:schemeClr>
                    </a:solidFill>
                  </a:tcPr>
                </a:tc>
                <a:tc>
                  <a:txBody>
                    <a:bodyPr/>
                    <a:lstStyle/>
                    <a:p>
                      <a:r>
                        <a:rPr lang="en-GB" sz="1000" kern="1200" dirty="0">
                          <a:solidFill>
                            <a:srgbClr val="000000"/>
                          </a:solidFill>
                          <a:latin typeface="+mn-lt"/>
                          <a:ea typeface="+mn-ea"/>
                          <a:cs typeface="+mn-cs"/>
                        </a:rPr>
                        <a:t>Medium</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tx2">
                        <a:lumMod val="20000"/>
                        <a:lumOff val="80000"/>
                      </a:schemeClr>
                    </a:solidFill>
                  </a:tcPr>
                </a:tc>
                <a:extLst>
                  <a:ext uri="{0D108BD9-81ED-4DB2-BD59-A6C34878D82A}">
                    <a16:rowId xmlns:a16="http://schemas.microsoft.com/office/drawing/2014/main" val="3870375072"/>
                  </a:ext>
                </a:extLst>
              </a:tr>
              <a:tr h="379216">
                <a:tc gridSpan="10">
                  <a:txBody>
                    <a:bodyPr/>
                    <a:lstStyle/>
                    <a:p>
                      <a:r>
                        <a:rPr lang="en-GB" sz="1000" kern="1200" dirty="0">
                          <a:solidFill>
                            <a:srgbClr val="000000"/>
                          </a:solidFill>
                          <a:latin typeface="+mn-lt"/>
                          <a:ea typeface="+mn-ea"/>
                          <a:cs typeface="+mn-cs"/>
                        </a:rPr>
                        <a:t>This Change was raised to improve the information that’s included on DCC’s Service Now Tickets which have been asynchronously rejected. We interact with DCC via </a:t>
                      </a:r>
                      <a:r>
                        <a:rPr lang="en-GB" sz="1000" kern="1200" dirty="0" err="1">
                          <a:solidFill>
                            <a:srgbClr val="000000"/>
                          </a:solidFill>
                          <a:latin typeface="+mn-lt"/>
                          <a:ea typeface="+mn-ea"/>
                          <a:cs typeface="+mn-cs"/>
                        </a:rPr>
                        <a:t>SNow</a:t>
                      </a:r>
                      <a:r>
                        <a:rPr lang="en-GB" sz="1000" kern="1200" dirty="0">
                          <a:solidFill>
                            <a:srgbClr val="000000"/>
                          </a:solidFill>
                          <a:latin typeface="+mn-lt"/>
                          <a:ea typeface="+mn-ea"/>
                          <a:cs typeface="+mn-cs"/>
                        </a:rPr>
                        <a:t> so we need to monitor and input into development.</a:t>
                      </a:r>
                    </a:p>
                  </a:txBody>
                  <a:tcPr>
                    <a:solidFill>
                      <a:schemeClr val="tx2">
                        <a:lumMod val="20000"/>
                        <a:lumOff val="80000"/>
                      </a:schemeClr>
                    </a:solidFill>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mn-lt"/>
                        <a:ea typeface="+mn-ea"/>
                        <a:cs typeface="+mn-cs"/>
                      </a:endParaRPr>
                    </a:p>
                  </a:txBody>
                  <a:tcPr/>
                </a:tc>
                <a:tc hMerge="1">
                  <a:txBody>
                    <a:bodyPr/>
                    <a:lstStyle/>
                    <a:p>
                      <a:endParaRPr lang="en-GB" sz="950" b="0" i="0" kern="1200">
                        <a:solidFill>
                          <a:srgbClr val="272833"/>
                        </a:solidFill>
                        <a:effectLst/>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345971290"/>
                  </a:ext>
                </a:extLst>
              </a:tr>
              <a:tr h="926869">
                <a:tc>
                  <a:txBody>
                    <a:bodyPr/>
                    <a:lstStyle/>
                    <a:p>
                      <a:r>
                        <a:rPr lang="en-GB" sz="1000" kern="1200" dirty="0">
                          <a:solidFill>
                            <a:srgbClr val="3E5AA8"/>
                          </a:solidFill>
                          <a:latin typeface="+mn-lt"/>
                          <a:ea typeface="+mn-ea"/>
                          <a:cs typeface="+mn-cs"/>
                          <a:hlinkClick r:id="rId4">
                            <a:extLst>
                              <a:ext uri="{A12FA001-AC4F-418D-AE19-62706E023703}">
                                <ahyp:hlinkClr xmlns:ahyp="http://schemas.microsoft.com/office/drawing/2018/hyperlinkcolor" val="tx"/>
                              </a:ext>
                            </a:extLst>
                          </a:hlinkClick>
                        </a:rPr>
                        <a:t>R0067</a:t>
                      </a:r>
                      <a:endParaRPr lang="en-GB" sz="1000" kern="1200" dirty="0">
                        <a:solidFill>
                          <a:srgbClr val="3E5AA8"/>
                        </a:solidFill>
                        <a:latin typeface="+mn-lt"/>
                        <a:ea typeface="+mn-ea"/>
                        <a:cs typeface="+mn-cs"/>
                      </a:endParaRP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Introduction of CSS refresh functionality</a:t>
                      </a:r>
                    </a:p>
                  </a:txBody>
                  <a:tcPr>
                    <a:solidFill>
                      <a:schemeClr val="accent3">
                        <a:lumMod val="20000"/>
                        <a:lumOff val="80000"/>
                      </a:schemeClr>
                    </a:solidFill>
                  </a:tcPr>
                </a:tc>
                <a:tc>
                  <a:txBody>
                    <a:bodyPr/>
                    <a:lstStyle/>
                    <a:p>
                      <a:r>
                        <a:rPr lang="en-GB" sz="1000" kern="1200" dirty="0">
                          <a:solidFill>
                            <a:srgbClr val="3E5AA8"/>
                          </a:solidFill>
                          <a:latin typeface="+mn-lt"/>
                          <a:ea typeface="+mn-ea"/>
                          <a:cs typeface="+mn-cs"/>
                          <a:hlinkClick r:id="rId5">
                            <a:extLst>
                              <a:ext uri="{A12FA001-AC4F-418D-AE19-62706E023703}">
                                <ahyp:hlinkClr xmlns:ahyp="http://schemas.microsoft.com/office/drawing/2018/hyperlinkcolor" val="tx"/>
                              </a:ext>
                            </a:extLst>
                          </a:hlinkClick>
                        </a:rPr>
                        <a:t>XRN 5567</a:t>
                      </a:r>
                      <a:r>
                        <a:rPr lang="en-GB" sz="1000" kern="1200" dirty="0">
                          <a:solidFill>
                            <a:srgbClr val="3E5AA8"/>
                          </a:solidFill>
                          <a:latin typeface="+mn-lt"/>
                          <a:ea typeface="+mn-ea"/>
                          <a:cs typeface="+mn-cs"/>
                        </a:rPr>
                        <a:t> </a:t>
                      </a:r>
                      <a:r>
                        <a:rPr lang="en-GB" sz="1000" kern="1200" dirty="0">
                          <a:solidFill>
                            <a:schemeClr val="dk1"/>
                          </a:solidFill>
                          <a:latin typeface="+mn-lt"/>
                          <a:ea typeface="+mn-ea"/>
                          <a:cs typeface="+mn-cs"/>
                        </a:rPr>
                        <a:t>/</a:t>
                      </a:r>
                    </a:p>
                    <a:p>
                      <a:endParaRPr lang="en-GB" sz="1000" kern="1200" dirty="0">
                        <a:solidFill>
                          <a:schemeClr val="dk1"/>
                        </a:solidFill>
                        <a:latin typeface="+mn-lt"/>
                        <a:ea typeface="+mn-ea"/>
                        <a:cs typeface="+mn-cs"/>
                      </a:endParaRPr>
                    </a:p>
                    <a:p>
                      <a:r>
                        <a:rPr lang="en-GB" sz="1000" kern="1200" dirty="0">
                          <a:solidFill>
                            <a:srgbClr val="000000"/>
                          </a:solidFill>
                          <a:latin typeface="+mn-lt"/>
                          <a:ea typeface="+mn-ea"/>
                          <a:cs typeface="+mn-cs"/>
                        </a:rPr>
                        <a:t>UNC Mod 836</a:t>
                      </a:r>
                    </a:p>
                  </a:txBody>
                  <a:tcPr>
                    <a:solidFill>
                      <a:schemeClr val="accent3">
                        <a:lumMod val="20000"/>
                        <a:lumOff val="80000"/>
                      </a:schemeClr>
                    </a:solidFill>
                  </a:tcPr>
                </a:tc>
                <a:tc>
                  <a:txBody>
                    <a:bodyPr/>
                    <a:lstStyle/>
                    <a:p>
                      <a:r>
                        <a:rPr lang="en-GB" sz="1000" b="0" kern="1200" dirty="0">
                          <a:solidFill>
                            <a:srgbClr val="000000"/>
                          </a:solidFill>
                          <a:latin typeface="+mn-lt"/>
                          <a:ea typeface="+mn-ea"/>
                          <a:cs typeface="+mn-cs"/>
                        </a:rPr>
                        <a:t>Capgemini (RTS)</a:t>
                      </a:r>
                    </a:p>
                  </a:txBody>
                  <a:tcPr>
                    <a:solidFill>
                      <a:schemeClr val="accent3">
                        <a:lumMod val="20000"/>
                        <a:lumOff val="80000"/>
                      </a:schemeClr>
                    </a:solidFill>
                  </a:tcPr>
                </a:tc>
                <a:tc>
                  <a:txBody>
                    <a:bodyPr/>
                    <a:lstStyle/>
                    <a:p>
                      <a:r>
                        <a:rPr lang="en-GB" sz="1000" b="0" kern="1200" dirty="0">
                          <a:solidFill>
                            <a:srgbClr val="000000"/>
                          </a:solidFill>
                          <a:latin typeface="+mn-lt"/>
                          <a:ea typeface="+mn-ea"/>
                          <a:cs typeface="+mn-cs"/>
                        </a:rPr>
                        <a:t>GRDS</a:t>
                      </a:r>
                    </a:p>
                  </a:txBody>
                  <a:tcPr>
                    <a:solidFill>
                      <a:schemeClr val="accent3">
                        <a:lumMod val="20000"/>
                        <a:lumOff val="80000"/>
                      </a:schemeClr>
                    </a:solidFill>
                  </a:tcPr>
                </a:tc>
                <a:tc>
                  <a:txBody>
                    <a:bodyPr/>
                    <a:lstStyle/>
                    <a:p>
                      <a:r>
                        <a:rPr lang="en-GB" sz="950" b="0" kern="1200" dirty="0">
                          <a:solidFill>
                            <a:srgbClr val="000000"/>
                          </a:solidFill>
                          <a:latin typeface="+mn-lt"/>
                          <a:ea typeface="+mn-ea"/>
                          <a:cs typeface="+mn-cs"/>
                        </a:rPr>
                        <a:t>Approved – Awaiting Delivery</a:t>
                      </a:r>
                    </a:p>
                  </a:txBody>
                  <a:tcPr>
                    <a:solidFill>
                      <a:schemeClr val="accent3">
                        <a:lumMod val="20000"/>
                        <a:lumOff val="80000"/>
                      </a:schemeClr>
                    </a:solidFill>
                  </a:tcPr>
                </a:tc>
                <a:tc>
                  <a:txBody>
                    <a:bodyPr/>
                    <a:lstStyle/>
                    <a:p>
                      <a:r>
                        <a:rPr lang="en-US" sz="1000" b="0" kern="1200" dirty="0">
                          <a:solidFill>
                            <a:srgbClr val="000000"/>
                          </a:solidFill>
                          <a:latin typeface="+mn-lt"/>
                          <a:ea typeface="+mn-ea"/>
                          <a:cs typeface="+mn-cs"/>
                        </a:rPr>
                        <a:t>24/09/23 -Design planning and verification of test scenarios</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06/12/23</a:t>
                      </a:r>
                    </a:p>
                  </a:txBody>
                  <a:tcPr>
                    <a:solidFill>
                      <a:schemeClr val="accent3">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mn-lt"/>
                          <a:ea typeface="+mn-ea"/>
                          <a:cs typeface="+mn-cs"/>
                        </a:rPr>
                        <a:t>High</a:t>
                      </a:r>
                      <a:endParaRPr lang="en-GB" sz="1000" kern="1200" dirty="0">
                        <a:solidFill>
                          <a:srgbClr val="000000"/>
                        </a:solidFill>
                        <a:latin typeface="+mn-lt"/>
                        <a:ea typeface="+mn-ea"/>
                        <a:cs typeface="+mn-cs"/>
                      </a:endParaRPr>
                    </a:p>
                  </a:txBody>
                  <a:tcPr>
                    <a:solidFill>
                      <a:schemeClr val="accent3">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mn-lt"/>
                          <a:ea typeface="+mn-ea"/>
                          <a:cs typeface="+mn-cs"/>
                        </a:rPr>
                        <a:t>High</a:t>
                      </a:r>
                    </a:p>
                  </a:txBody>
                  <a:tcPr>
                    <a:solidFill>
                      <a:schemeClr val="accent3">
                        <a:lumMod val="20000"/>
                        <a:lumOff val="80000"/>
                      </a:schemeClr>
                    </a:solidFill>
                  </a:tcPr>
                </a:tc>
                <a:extLst>
                  <a:ext uri="{0D108BD9-81ED-4DB2-BD59-A6C34878D82A}">
                    <a16:rowId xmlns:a16="http://schemas.microsoft.com/office/drawing/2014/main" val="222415573"/>
                  </a:ext>
                </a:extLst>
              </a:tr>
              <a:tr h="672814">
                <a:tc gridSpan="10">
                  <a:txBody>
                    <a:bodyPr/>
                    <a:lstStyle/>
                    <a:p>
                      <a:r>
                        <a:rPr lang="en-GB" sz="1000" kern="1200" dirty="0">
                          <a:solidFill>
                            <a:srgbClr val="000000"/>
                          </a:solidFill>
                          <a:latin typeface="+mn-lt"/>
                          <a:ea typeface="+mn-ea"/>
                          <a:cs typeface="+mn-cs"/>
                        </a:rPr>
                        <a:t>This Change will introduce a resend and refresh functionality to help with the message interactions between the CSS and Switching Data Service Providers. Currently, there are cases where messages are being received after Gate Closure or not being received at all. We are one of the impacted Service Providers which means this Change is very important to us so that we are able to complete customer switches successfully.</a:t>
                      </a:r>
                    </a:p>
                  </a:txBody>
                  <a:tcPr>
                    <a:solidFill>
                      <a:schemeClr val="accent3">
                        <a:lumMod val="20000"/>
                        <a:lumOff val="80000"/>
                      </a:schemeClr>
                    </a:solidFill>
                  </a:tcPr>
                </a:tc>
                <a:tc hMerge="1">
                  <a:txBody>
                    <a:bodyPr/>
                    <a:lstStyle/>
                    <a:p>
                      <a:endParaRPr lang="en-GB"/>
                    </a:p>
                  </a:txBody>
                  <a:tcPr/>
                </a:tc>
                <a:tc hMerge="1">
                  <a:txBody>
                    <a:bodyPr/>
                    <a:lstStyle/>
                    <a:p>
                      <a:endParaRPr lang="en-GB" sz="950" kern="1200">
                        <a:solidFill>
                          <a:schemeClr val="tx1"/>
                        </a:solidFill>
                        <a:latin typeface="+mn-lt"/>
                        <a:ea typeface="+mn-ea"/>
                        <a:cs typeface="+mn-cs"/>
                      </a:endParaRPr>
                    </a:p>
                  </a:txBody>
                  <a:tcPr/>
                </a:tc>
                <a:tc hMerge="1">
                  <a:txBody>
                    <a:bodyPr/>
                    <a:lstStyle/>
                    <a:p>
                      <a:endParaRPr lang="en-GB" sz="950" b="0" kern="1200">
                        <a:solidFill>
                          <a:schemeClr val="dk1"/>
                        </a:solidFill>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3809324931"/>
                  </a:ext>
                </a:extLst>
              </a:tr>
            </a:tbl>
          </a:graphicData>
        </a:graphic>
      </p:graphicFrame>
      <p:sp>
        <p:nvSpPr>
          <p:cNvPr id="3" name="TextBox 2">
            <a:extLst>
              <a:ext uri="{FF2B5EF4-FFF2-40B4-BE49-F238E27FC236}">
                <a16:creationId xmlns:a16="http://schemas.microsoft.com/office/drawing/2014/main" id="{B358F2B0-C8E2-4395-BF68-2184BB17B799}"/>
              </a:ext>
            </a:extLst>
          </p:cNvPr>
          <p:cNvSpPr txBox="1"/>
          <p:nvPr/>
        </p:nvSpPr>
        <p:spPr>
          <a:xfrm>
            <a:off x="4993019" y="4471060"/>
            <a:ext cx="4058549" cy="507831"/>
          </a:xfrm>
          <a:prstGeom prst="rect">
            <a:avLst/>
          </a:prstGeom>
          <a:noFill/>
        </p:spPr>
        <p:txBody>
          <a:bodyPr wrap="square" rtlCol="0">
            <a:spAutoFit/>
          </a:bodyPr>
          <a:lstStyle/>
          <a:p>
            <a:pPr algn="r"/>
            <a:r>
              <a:rPr lang="en-GB" sz="900" dirty="0"/>
              <a:t>Please note that we have provided our view of the Change summary and impacts however we recommend that </a:t>
            </a:r>
            <a:r>
              <a:rPr lang="en-US" sz="900" dirty="0"/>
              <a:t>DSC Customers monitor the REC Portal to form their own opinion regarding the impact to their organisation</a:t>
            </a:r>
            <a:endParaRPr lang="en-GB" sz="900" dirty="0"/>
          </a:p>
        </p:txBody>
      </p:sp>
      <p:graphicFrame>
        <p:nvGraphicFramePr>
          <p:cNvPr id="5" name="Object 4">
            <a:extLst>
              <a:ext uri="{FF2B5EF4-FFF2-40B4-BE49-F238E27FC236}">
                <a16:creationId xmlns:a16="http://schemas.microsoft.com/office/drawing/2014/main" id="{5D39CEBD-374A-50E5-8C15-CFC7E1FA906B}"/>
              </a:ext>
            </a:extLst>
          </p:cNvPr>
          <p:cNvGraphicFramePr>
            <a:graphicFrameLocks noChangeAspect="1"/>
          </p:cNvGraphicFramePr>
          <p:nvPr/>
        </p:nvGraphicFramePr>
        <p:xfrm>
          <a:off x="8050090" y="2311789"/>
          <a:ext cx="914400" cy="806450"/>
        </p:xfrm>
        <a:graphic>
          <a:graphicData uri="http://schemas.openxmlformats.org/presentationml/2006/ole">
            <mc:AlternateContent xmlns:mc="http://schemas.openxmlformats.org/markup-compatibility/2006">
              <mc:Choice xmlns:v="urn:schemas-microsoft-com:vml" Requires="v">
                <p:oleObj name="Document" showAsIcon="1" r:id="rId6" imgW="914400" imgH="806400" progId="Word.Document.12">
                  <p:embed/>
                </p:oleObj>
              </mc:Choice>
              <mc:Fallback>
                <p:oleObj name="Document" showAsIcon="1" r:id="rId6" imgW="914400" imgH="806400" progId="Word.Document.12">
                  <p:embed/>
                  <p:pic>
                    <p:nvPicPr>
                      <p:cNvPr id="5" name="Object 4">
                        <a:extLst>
                          <a:ext uri="{FF2B5EF4-FFF2-40B4-BE49-F238E27FC236}">
                            <a16:creationId xmlns:a16="http://schemas.microsoft.com/office/drawing/2014/main" id="{5D39CEBD-374A-50E5-8C15-CFC7E1FA906B}"/>
                          </a:ext>
                        </a:extLst>
                      </p:cNvPr>
                      <p:cNvPicPr/>
                      <p:nvPr/>
                    </p:nvPicPr>
                    <p:blipFill>
                      <a:blip r:embed="rId7"/>
                      <a:stretch>
                        <a:fillRect/>
                      </a:stretch>
                    </p:blipFill>
                    <p:spPr>
                      <a:xfrm>
                        <a:off x="8050090" y="2311789"/>
                        <a:ext cx="914400" cy="806450"/>
                      </a:xfrm>
                      <a:prstGeom prst="rect">
                        <a:avLst/>
                      </a:prstGeom>
                    </p:spPr>
                  </p:pic>
                </p:oleObj>
              </mc:Fallback>
            </mc:AlternateContent>
          </a:graphicData>
        </a:graphic>
      </p:graphicFrame>
      <p:grpSp>
        <p:nvGrpSpPr>
          <p:cNvPr id="20" name="Group 19">
            <a:extLst>
              <a:ext uri="{FF2B5EF4-FFF2-40B4-BE49-F238E27FC236}">
                <a16:creationId xmlns:a16="http://schemas.microsoft.com/office/drawing/2014/main" id="{10D61FC5-3DBD-46C9-4C1C-6F3821A04678}"/>
              </a:ext>
            </a:extLst>
          </p:cNvPr>
          <p:cNvGrpSpPr/>
          <p:nvPr/>
        </p:nvGrpSpPr>
        <p:grpSpPr>
          <a:xfrm>
            <a:off x="111420" y="4357022"/>
            <a:ext cx="4820619" cy="475676"/>
            <a:chOff x="111420" y="4357022"/>
            <a:chExt cx="4820619" cy="475676"/>
          </a:xfrm>
        </p:grpSpPr>
        <p:grpSp>
          <p:nvGrpSpPr>
            <p:cNvPr id="21" name="Group 20">
              <a:extLst>
                <a:ext uri="{FF2B5EF4-FFF2-40B4-BE49-F238E27FC236}">
                  <a16:creationId xmlns:a16="http://schemas.microsoft.com/office/drawing/2014/main" id="{93536F57-4EEF-75F2-F2DE-FB4830B3ACA1}"/>
                </a:ext>
              </a:extLst>
            </p:cNvPr>
            <p:cNvGrpSpPr/>
            <p:nvPr/>
          </p:nvGrpSpPr>
          <p:grpSpPr>
            <a:xfrm>
              <a:off x="111420" y="4357022"/>
              <a:ext cx="3450505" cy="475676"/>
              <a:chOff x="188250" y="4480964"/>
              <a:chExt cx="3450505" cy="475676"/>
            </a:xfrm>
          </p:grpSpPr>
          <p:grpSp>
            <p:nvGrpSpPr>
              <p:cNvPr id="35" name="Group 34">
                <a:extLst>
                  <a:ext uri="{FF2B5EF4-FFF2-40B4-BE49-F238E27FC236}">
                    <a16:creationId xmlns:a16="http://schemas.microsoft.com/office/drawing/2014/main" id="{5D550361-AFFE-AC9D-C2A7-7C4C44EECF86}"/>
                  </a:ext>
                </a:extLst>
              </p:cNvPr>
              <p:cNvGrpSpPr/>
              <p:nvPr/>
            </p:nvGrpSpPr>
            <p:grpSpPr>
              <a:xfrm>
                <a:off x="188250" y="4480964"/>
                <a:ext cx="2377134" cy="475676"/>
                <a:chOff x="66502" y="4450261"/>
                <a:chExt cx="2377134" cy="475676"/>
              </a:xfrm>
            </p:grpSpPr>
            <p:grpSp>
              <p:nvGrpSpPr>
                <p:cNvPr id="38" name="Group 37">
                  <a:extLst>
                    <a:ext uri="{FF2B5EF4-FFF2-40B4-BE49-F238E27FC236}">
                      <a16:creationId xmlns:a16="http://schemas.microsoft.com/office/drawing/2014/main" id="{A19BB1DF-FFDD-AF5F-56B3-4DA3E654B0D3}"/>
                    </a:ext>
                  </a:extLst>
                </p:cNvPr>
                <p:cNvGrpSpPr/>
                <p:nvPr/>
              </p:nvGrpSpPr>
              <p:grpSpPr>
                <a:xfrm>
                  <a:off x="66502" y="4450261"/>
                  <a:ext cx="1577167" cy="475676"/>
                  <a:chOff x="0" y="4426024"/>
                  <a:chExt cx="1577167" cy="475676"/>
                </a:xfrm>
              </p:grpSpPr>
              <p:grpSp>
                <p:nvGrpSpPr>
                  <p:cNvPr id="41" name="Group 40">
                    <a:extLst>
                      <a:ext uri="{FF2B5EF4-FFF2-40B4-BE49-F238E27FC236}">
                        <a16:creationId xmlns:a16="http://schemas.microsoft.com/office/drawing/2014/main" id="{E5D8760A-1631-EC34-9F09-91A224EA443E}"/>
                      </a:ext>
                    </a:extLst>
                  </p:cNvPr>
                  <p:cNvGrpSpPr/>
                  <p:nvPr/>
                </p:nvGrpSpPr>
                <p:grpSpPr>
                  <a:xfrm>
                    <a:off x="0" y="4650688"/>
                    <a:ext cx="1577167" cy="251012"/>
                    <a:chOff x="233082" y="4628585"/>
                    <a:chExt cx="1577167" cy="251012"/>
                  </a:xfrm>
                </p:grpSpPr>
                <p:sp>
                  <p:nvSpPr>
                    <p:cNvPr id="43" name="Rectangle 42">
                      <a:extLst>
                        <a:ext uri="{FF2B5EF4-FFF2-40B4-BE49-F238E27FC236}">
                          <a16:creationId xmlns:a16="http://schemas.microsoft.com/office/drawing/2014/main" id="{33A67481-A84D-4467-9E6C-38B65C3357CF}"/>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F21C9E9C-5C50-87F8-C61B-1531E3C8565F}"/>
                        </a:ext>
                      </a:extLst>
                    </p:cNvPr>
                    <p:cNvSpPr txBox="1"/>
                    <p:nvPr/>
                  </p:nvSpPr>
                  <p:spPr>
                    <a:xfrm>
                      <a:off x="483783" y="4646369"/>
                      <a:ext cx="1326466" cy="215444"/>
                    </a:xfrm>
                    <a:prstGeom prst="rect">
                      <a:avLst/>
                    </a:prstGeom>
                    <a:noFill/>
                  </p:spPr>
                  <p:txBody>
                    <a:bodyPr wrap="square" rtlCol="0">
                      <a:spAutoFit/>
                    </a:bodyPr>
                    <a:lstStyle/>
                    <a:p>
                      <a:r>
                        <a:rPr lang="en-GB" sz="800" dirty="0"/>
                        <a:t>Currently working on</a:t>
                      </a:r>
                    </a:p>
                  </p:txBody>
                </p:sp>
              </p:grpSp>
              <p:sp>
                <p:nvSpPr>
                  <p:cNvPr id="42" name="TextBox 41">
                    <a:extLst>
                      <a:ext uri="{FF2B5EF4-FFF2-40B4-BE49-F238E27FC236}">
                        <a16:creationId xmlns:a16="http://schemas.microsoft.com/office/drawing/2014/main" id="{972D8601-BF80-DB4D-833F-D042A5EC342B}"/>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39" name="Rectangle 38">
                  <a:extLst>
                    <a:ext uri="{FF2B5EF4-FFF2-40B4-BE49-F238E27FC236}">
                      <a16:creationId xmlns:a16="http://schemas.microsoft.com/office/drawing/2014/main" id="{566E7466-1C7E-C40C-CC12-B4E14A2BA0BB}"/>
                    </a:ext>
                  </a:extLst>
                </p:cNvPr>
                <p:cNvSpPr/>
                <p:nvPr/>
              </p:nvSpPr>
              <p:spPr>
                <a:xfrm>
                  <a:off x="1468967" y="4674925"/>
                  <a:ext cx="250701" cy="251012"/>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F671E3F5-E93C-AF8C-7C53-DE080C48F4C6}"/>
                    </a:ext>
                  </a:extLst>
                </p:cNvPr>
                <p:cNvSpPr txBox="1"/>
                <p:nvPr/>
              </p:nvSpPr>
              <p:spPr>
                <a:xfrm>
                  <a:off x="1719668" y="4693017"/>
                  <a:ext cx="723968" cy="215444"/>
                </a:xfrm>
                <a:prstGeom prst="rect">
                  <a:avLst/>
                </a:prstGeom>
                <a:noFill/>
              </p:spPr>
              <p:txBody>
                <a:bodyPr wrap="square" rtlCol="0">
                  <a:spAutoFit/>
                </a:bodyPr>
                <a:lstStyle/>
                <a:p>
                  <a:r>
                    <a:rPr lang="en-GB" sz="800" dirty="0"/>
                    <a:t>Upcoming</a:t>
                  </a:r>
                </a:p>
              </p:txBody>
            </p:sp>
          </p:grpSp>
          <p:sp>
            <p:nvSpPr>
              <p:cNvPr id="36" name="Rectangle 35">
                <a:extLst>
                  <a:ext uri="{FF2B5EF4-FFF2-40B4-BE49-F238E27FC236}">
                    <a16:creationId xmlns:a16="http://schemas.microsoft.com/office/drawing/2014/main" id="{33B9DCA3-0AEC-8D0C-7D89-67137A7BB601}"/>
                  </a:ext>
                </a:extLst>
              </p:cNvPr>
              <p:cNvSpPr/>
              <p:nvPr/>
            </p:nvSpPr>
            <p:spPr>
              <a:xfrm>
                <a:off x="2614735" y="4705628"/>
                <a:ext cx="250701" cy="251012"/>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63CE12C3-C2DA-94FF-8F70-0A85C3FBB4D2}"/>
                  </a:ext>
                </a:extLst>
              </p:cNvPr>
              <p:cNvSpPr txBox="1"/>
              <p:nvPr/>
            </p:nvSpPr>
            <p:spPr>
              <a:xfrm>
                <a:off x="2914787" y="4723412"/>
                <a:ext cx="723968" cy="215444"/>
              </a:xfrm>
              <a:prstGeom prst="rect">
                <a:avLst/>
              </a:prstGeom>
              <a:noFill/>
            </p:spPr>
            <p:txBody>
              <a:bodyPr wrap="square" rtlCol="0">
                <a:spAutoFit/>
              </a:bodyPr>
              <a:lstStyle/>
              <a:p>
                <a:r>
                  <a:rPr lang="en-GB" sz="800" dirty="0"/>
                  <a:t>Monitoring</a:t>
                </a:r>
              </a:p>
            </p:txBody>
          </p:sp>
        </p:grpSp>
        <p:sp>
          <p:nvSpPr>
            <p:cNvPr id="22" name="Rectangle 21">
              <a:extLst>
                <a:ext uri="{FF2B5EF4-FFF2-40B4-BE49-F238E27FC236}">
                  <a16:creationId xmlns:a16="http://schemas.microsoft.com/office/drawing/2014/main" id="{3EC624B1-9EDF-DDBA-2461-CC64B033E2EE}"/>
                </a:ext>
              </a:extLst>
            </p:cNvPr>
            <p:cNvSpPr/>
            <p:nvPr/>
          </p:nvSpPr>
          <p:spPr>
            <a:xfrm>
              <a:off x="3573555" y="4581686"/>
              <a:ext cx="250701" cy="251012"/>
            </a:xfrm>
            <a:prstGeom prst="rect">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EF173250-33B1-3C97-6136-648983D764A3}"/>
                </a:ext>
              </a:extLst>
            </p:cNvPr>
            <p:cNvSpPr txBox="1"/>
            <p:nvPr/>
          </p:nvSpPr>
          <p:spPr>
            <a:xfrm>
              <a:off x="3885236" y="4617254"/>
              <a:ext cx="1046803" cy="215444"/>
            </a:xfrm>
            <a:prstGeom prst="rect">
              <a:avLst/>
            </a:prstGeom>
            <a:noFill/>
          </p:spPr>
          <p:txBody>
            <a:bodyPr wrap="square" rtlCol="0">
              <a:spAutoFit/>
            </a:bodyPr>
            <a:lstStyle/>
            <a:p>
              <a:r>
                <a:rPr lang="en-GB" sz="800" dirty="0"/>
                <a:t>Early Engagement</a:t>
              </a:r>
            </a:p>
          </p:txBody>
        </p:sp>
      </p:grpSp>
    </p:spTree>
    <p:extLst>
      <p:ext uri="{BB962C8B-B14F-4D97-AF65-F5344CB8AC3E}">
        <p14:creationId xmlns:p14="http://schemas.microsoft.com/office/powerpoint/2010/main" val="3161677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nvGraphicFramePr>
        <p:xfrm>
          <a:off x="111420" y="200553"/>
          <a:ext cx="8925076" cy="4276494"/>
        </p:xfrm>
        <a:graphic>
          <a:graphicData uri="http://schemas.openxmlformats.org/drawingml/2006/table">
            <a:tbl>
              <a:tblPr firstRow="1" bandRow="1">
                <a:tableStyleId>{5C22544A-7EE6-4342-B048-85BDC9FD1C3A}</a:tableStyleId>
              </a:tblPr>
              <a:tblGrid>
                <a:gridCol w="734260">
                  <a:extLst>
                    <a:ext uri="{9D8B030D-6E8A-4147-A177-3AD203B41FA5}">
                      <a16:colId xmlns:a16="http://schemas.microsoft.com/office/drawing/2014/main" val="4027058344"/>
                    </a:ext>
                  </a:extLst>
                </a:gridCol>
                <a:gridCol w="1124622">
                  <a:extLst>
                    <a:ext uri="{9D8B030D-6E8A-4147-A177-3AD203B41FA5}">
                      <a16:colId xmlns:a16="http://schemas.microsoft.com/office/drawing/2014/main" val="2162668323"/>
                    </a:ext>
                  </a:extLst>
                </a:gridCol>
                <a:gridCol w="795788">
                  <a:extLst>
                    <a:ext uri="{9D8B030D-6E8A-4147-A177-3AD203B41FA5}">
                      <a16:colId xmlns:a16="http://schemas.microsoft.com/office/drawing/2014/main" val="3779861357"/>
                    </a:ext>
                  </a:extLst>
                </a:gridCol>
                <a:gridCol w="776562">
                  <a:extLst>
                    <a:ext uri="{9D8B030D-6E8A-4147-A177-3AD203B41FA5}">
                      <a16:colId xmlns:a16="http://schemas.microsoft.com/office/drawing/2014/main" val="2574131077"/>
                    </a:ext>
                  </a:extLst>
                </a:gridCol>
                <a:gridCol w="699086">
                  <a:extLst>
                    <a:ext uri="{9D8B030D-6E8A-4147-A177-3AD203B41FA5}">
                      <a16:colId xmlns:a16="http://schemas.microsoft.com/office/drawing/2014/main" val="1331661363"/>
                    </a:ext>
                  </a:extLst>
                </a:gridCol>
                <a:gridCol w="1033583">
                  <a:extLst>
                    <a:ext uri="{9D8B030D-6E8A-4147-A177-3AD203B41FA5}">
                      <a16:colId xmlns:a16="http://schemas.microsoft.com/office/drawing/2014/main" val="103300918"/>
                    </a:ext>
                  </a:extLst>
                </a:gridCol>
                <a:gridCol w="1062905">
                  <a:extLst>
                    <a:ext uri="{9D8B030D-6E8A-4147-A177-3AD203B41FA5}">
                      <a16:colId xmlns:a16="http://schemas.microsoft.com/office/drawing/2014/main" val="3430488934"/>
                    </a:ext>
                  </a:extLst>
                </a:gridCol>
                <a:gridCol w="1013810">
                  <a:extLst>
                    <a:ext uri="{9D8B030D-6E8A-4147-A177-3AD203B41FA5}">
                      <a16:colId xmlns:a16="http://schemas.microsoft.com/office/drawing/2014/main" val="1779344861"/>
                    </a:ext>
                  </a:extLst>
                </a:gridCol>
                <a:gridCol w="708578">
                  <a:extLst>
                    <a:ext uri="{9D8B030D-6E8A-4147-A177-3AD203B41FA5}">
                      <a16:colId xmlns:a16="http://schemas.microsoft.com/office/drawing/2014/main" val="1065136424"/>
                    </a:ext>
                  </a:extLst>
                </a:gridCol>
                <a:gridCol w="975882">
                  <a:extLst>
                    <a:ext uri="{9D8B030D-6E8A-4147-A177-3AD203B41FA5}">
                      <a16:colId xmlns:a16="http://schemas.microsoft.com/office/drawing/2014/main" val="195784657"/>
                    </a:ext>
                  </a:extLst>
                </a:gridCol>
              </a:tblGrid>
              <a:tr h="428321">
                <a:tc>
                  <a:txBody>
                    <a:bodyPr/>
                    <a:lstStyle/>
                    <a:p>
                      <a:pPr algn="ctr"/>
                      <a:r>
                        <a:rPr lang="en-GB" sz="1000" dirty="0"/>
                        <a:t>Title </a:t>
                      </a:r>
                    </a:p>
                  </a:txBody>
                  <a:tcPr>
                    <a:solidFill>
                      <a:srgbClr val="3E5AA8"/>
                    </a:solidFill>
                  </a:tcPr>
                </a:tc>
                <a:tc>
                  <a:txBody>
                    <a:bodyPr/>
                    <a:lstStyle/>
                    <a:p>
                      <a:pPr algn="ctr"/>
                      <a:r>
                        <a:rPr lang="en-GB" sz="1000" dirty="0"/>
                        <a:t>Description</a:t>
                      </a:r>
                    </a:p>
                  </a:txBody>
                  <a:tcPr>
                    <a:solidFill>
                      <a:srgbClr val="3E5AA8"/>
                    </a:solidFill>
                  </a:tcPr>
                </a:tc>
                <a:tc>
                  <a:txBody>
                    <a:bodyPr/>
                    <a:lstStyle/>
                    <a:p>
                      <a:pPr algn="ctr"/>
                      <a:r>
                        <a:rPr lang="en-GB" sz="1000" dirty="0"/>
                        <a:t>XRN / </a:t>
                      </a:r>
                      <a:r>
                        <a:rPr lang="en-GB" sz="1000" dirty="0">
                          <a:solidFill>
                            <a:schemeClr val="bg1"/>
                          </a:solidFill>
                        </a:rPr>
                        <a:t>UNC Mod</a:t>
                      </a:r>
                    </a:p>
                  </a:txBody>
                  <a:tcPr>
                    <a:solidFill>
                      <a:srgbClr val="3E5AA8"/>
                    </a:solidFill>
                  </a:tcPr>
                </a:tc>
                <a:tc>
                  <a:txBody>
                    <a:bodyPr/>
                    <a:lstStyle/>
                    <a:p>
                      <a:pPr algn="ctr"/>
                      <a:r>
                        <a:rPr lang="en-GB" sz="1000" dirty="0"/>
                        <a:t>Proposer</a:t>
                      </a:r>
                    </a:p>
                  </a:txBody>
                  <a:tcPr>
                    <a:solidFill>
                      <a:srgbClr val="3E5AA8"/>
                    </a:solidFill>
                  </a:tcPr>
                </a:tc>
                <a:tc>
                  <a:txBody>
                    <a:bodyPr/>
                    <a:lstStyle/>
                    <a:p>
                      <a:pPr algn="ctr"/>
                      <a:r>
                        <a:rPr lang="en-GB" sz="1000" dirty="0"/>
                        <a:t>Impact/</a:t>
                      </a:r>
                    </a:p>
                    <a:p>
                      <a:pPr algn="ctr"/>
                      <a:r>
                        <a:rPr lang="en-GB" sz="1000" dirty="0"/>
                        <a:t>Funding</a:t>
                      </a:r>
                    </a:p>
                  </a:txBody>
                  <a:tcPr>
                    <a:solidFill>
                      <a:srgbClr val="3E5AA8"/>
                    </a:solidFill>
                  </a:tcPr>
                </a:tc>
                <a:tc>
                  <a:txBody>
                    <a:bodyPr/>
                    <a:lstStyle/>
                    <a:p>
                      <a:pPr algn="ctr"/>
                      <a:r>
                        <a:rPr lang="en-GB" sz="1000"/>
                        <a:t>Status</a:t>
                      </a:r>
                      <a:endParaRPr lang="en-GB" sz="1000" dirty="0"/>
                    </a:p>
                  </a:txBody>
                  <a:tcPr>
                    <a:solidFill>
                      <a:srgbClr val="3E5AA8"/>
                    </a:solidFill>
                  </a:tcPr>
                </a:tc>
                <a:tc>
                  <a:txBody>
                    <a:bodyPr/>
                    <a:lstStyle/>
                    <a:p>
                      <a:pPr algn="ctr"/>
                      <a:r>
                        <a:rPr lang="en-GB" sz="1000" b="1" kern="1200">
                          <a:solidFill>
                            <a:schemeClr val="lt1"/>
                          </a:solidFill>
                          <a:latin typeface="+mn-lt"/>
                          <a:ea typeface="+mn-ea"/>
                          <a:cs typeface="+mn-cs"/>
                        </a:rPr>
                        <a:t>Next Action date</a:t>
                      </a:r>
                      <a:endParaRPr lang="en-GB" sz="1000" dirty="0"/>
                    </a:p>
                  </a:txBody>
                  <a:tcPr>
                    <a:solidFill>
                      <a:srgbClr val="3E5AA8"/>
                    </a:solidFill>
                  </a:tcPr>
                </a:tc>
                <a:tc>
                  <a:txBody>
                    <a:bodyPr/>
                    <a:lstStyle/>
                    <a:p>
                      <a:pPr algn="ctr"/>
                      <a:r>
                        <a:rPr lang="en-GB" sz="1000" b="1" kern="1200" dirty="0">
                          <a:solidFill>
                            <a:schemeClr val="lt1"/>
                          </a:solidFill>
                          <a:latin typeface="+mn-lt"/>
                          <a:ea typeface="+mn-ea"/>
                          <a:cs typeface="+mn-cs"/>
                        </a:rPr>
                        <a:t>Release</a:t>
                      </a:r>
                      <a:endParaRPr lang="en-GB" sz="1000" dirty="0"/>
                    </a:p>
                  </a:txBody>
                  <a:tcPr>
                    <a:solidFill>
                      <a:srgbClr val="3E5AA8"/>
                    </a:solidFill>
                  </a:tcPr>
                </a:tc>
                <a:tc>
                  <a:txBody>
                    <a:bodyPr/>
                    <a:lstStyle/>
                    <a:p>
                      <a:pPr marL="0" algn="ctr" defTabSz="914400" rtl="0" eaLnBrk="1" latinLnBrk="0" hangingPunct="1"/>
                      <a:r>
                        <a:rPr lang="en-GB" sz="1000" b="1" kern="1200" dirty="0">
                          <a:solidFill>
                            <a:schemeClr val="bg1"/>
                          </a:solidFill>
                          <a:latin typeface="+mn-lt"/>
                          <a:ea typeface="+mn-ea"/>
                          <a:cs typeface="+mn-cs"/>
                        </a:rPr>
                        <a:t>REC Priority</a:t>
                      </a:r>
                    </a:p>
                  </a:txBody>
                  <a:tcPr>
                    <a:solidFill>
                      <a:srgbClr val="3E5AA8"/>
                    </a:solidFill>
                  </a:tcPr>
                </a:tc>
                <a:tc>
                  <a:txBody>
                    <a:bodyPr/>
                    <a:lstStyle/>
                    <a:p>
                      <a:pPr marL="0" algn="ctr" defTabSz="914400" rtl="0" eaLnBrk="1" latinLnBrk="0" hangingPunct="1"/>
                      <a:r>
                        <a:rPr lang="en-GB" sz="950" b="1" kern="1200" dirty="0">
                          <a:solidFill>
                            <a:schemeClr val="lt1"/>
                          </a:solidFill>
                          <a:latin typeface="+mn-lt"/>
                          <a:ea typeface="+mn-ea"/>
                          <a:cs typeface="+mn-cs"/>
                        </a:rPr>
                        <a:t>Attachments</a:t>
                      </a:r>
                    </a:p>
                  </a:txBody>
                  <a:tcPr>
                    <a:solidFill>
                      <a:srgbClr val="3E5AA8"/>
                    </a:solidFill>
                  </a:tcPr>
                </a:tc>
                <a:extLst>
                  <a:ext uri="{0D108BD9-81ED-4DB2-BD59-A6C34878D82A}">
                    <a16:rowId xmlns:a16="http://schemas.microsoft.com/office/drawing/2014/main" val="135677372"/>
                  </a:ext>
                </a:extLst>
              </a:tr>
              <a:tr h="488772">
                <a:tc>
                  <a:txBody>
                    <a:bodyPr/>
                    <a:lstStyle/>
                    <a:p>
                      <a:pPr marL="0" algn="l" defTabSz="914400" rtl="0" eaLnBrk="1" latinLnBrk="0" hangingPunct="1"/>
                      <a:r>
                        <a:rPr lang="en-GB" sz="1000" kern="1200" dirty="0">
                          <a:solidFill>
                            <a:srgbClr val="3E5AA8"/>
                          </a:solidFill>
                          <a:latin typeface="+mn-lt"/>
                          <a:ea typeface="+mn-ea"/>
                          <a:cs typeface="+mn-cs"/>
                          <a:hlinkClick r:id="rId3">
                            <a:extLst>
                              <a:ext uri="{A12FA001-AC4F-418D-AE19-62706E023703}">
                                <ahyp:hlinkClr xmlns:ahyp="http://schemas.microsoft.com/office/drawing/2018/hyperlinkcolor" val="tx"/>
                              </a:ext>
                            </a:extLst>
                          </a:hlinkClick>
                        </a:rPr>
                        <a:t>R0071</a:t>
                      </a:r>
                      <a:endParaRPr lang="en-GB" sz="1000" kern="1200" dirty="0">
                        <a:solidFill>
                          <a:srgbClr val="3E5AA8"/>
                        </a:solidFill>
                        <a:latin typeface="+mn-lt"/>
                        <a:ea typeface="+mn-ea"/>
                        <a:cs typeface="+mn-cs"/>
                      </a:endParaRPr>
                    </a:p>
                  </a:txBody>
                  <a:tcPr>
                    <a:solidFill>
                      <a:schemeClr val="accent3">
                        <a:lumMod val="20000"/>
                        <a:lumOff val="80000"/>
                      </a:schemeClr>
                    </a:solidFill>
                  </a:tcPr>
                </a:tc>
                <a:tc>
                  <a:txBody>
                    <a:bodyPr/>
                    <a:lstStyle/>
                    <a:p>
                      <a:r>
                        <a:rPr lang="en-US" sz="1000" kern="1200" dirty="0">
                          <a:solidFill>
                            <a:srgbClr val="000000"/>
                          </a:solidFill>
                          <a:latin typeface="+mn-lt"/>
                          <a:ea typeface="+mn-ea"/>
                          <a:cs typeface="+mn-cs"/>
                        </a:rPr>
                        <a:t>DCC access to EES and GES</a:t>
                      </a:r>
                      <a:endParaRPr lang="en-GB" sz="1000" kern="1200" dirty="0">
                        <a:solidFill>
                          <a:srgbClr val="000000"/>
                        </a:solidFill>
                        <a:latin typeface="+mn-lt"/>
                        <a:ea typeface="+mn-ea"/>
                        <a:cs typeface="+mn-cs"/>
                      </a:endParaRP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N/A </a:t>
                      </a:r>
                    </a:p>
                  </a:txBody>
                  <a:tcPr>
                    <a:solidFill>
                      <a:schemeClr val="accent3">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DCC</a:t>
                      </a:r>
                    </a:p>
                  </a:txBody>
                  <a:tcPr>
                    <a:solidFill>
                      <a:schemeClr val="accent3">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GES</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Detailed Impact Assessment</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07/09/2023 </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TBC</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Medium</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accent3">
                        <a:lumMod val="20000"/>
                        <a:lumOff val="80000"/>
                      </a:schemeClr>
                    </a:solidFill>
                  </a:tcPr>
                </a:tc>
                <a:extLst>
                  <a:ext uri="{0D108BD9-81ED-4DB2-BD59-A6C34878D82A}">
                    <a16:rowId xmlns:a16="http://schemas.microsoft.com/office/drawing/2014/main" val="425344984"/>
                  </a:ext>
                </a:extLst>
              </a:tr>
              <a:tr h="736454">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As the CSS Provider and Switching Operator, DCC have requested access to GES in order to help resolve Service Now tickets. This Change seeks to </a:t>
                      </a:r>
                      <a:r>
                        <a:rPr lang="en-US" sz="1000" kern="1200" dirty="0">
                          <a:solidFill>
                            <a:srgbClr val="000000"/>
                          </a:solidFill>
                          <a:latin typeface="+mn-lt"/>
                          <a:ea typeface="+mn-ea"/>
                          <a:cs typeface="+mn-cs"/>
                        </a:rPr>
                        <a:t>introduce a new Enquiry Service User Category to the Data Access Schedule and to reflect the required data item access in the Data Access Matrices. We are currently in early engagement with our Service Provider and the DCC to work through the scenarios that are impacting them to find the best resolution and required data items. </a:t>
                      </a:r>
                    </a:p>
                  </a:txBody>
                  <a:tcPr>
                    <a:solidFill>
                      <a:schemeClr val="accent3">
                        <a:lumMod val="20000"/>
                        <a:lumOff val="80000"/>
                      </a:schemeClr>
                    </a:solidFill>
                  </a:tcPr>
                </a:tc>
                <a:tc hMerge="1">
                  <a:txBody>
                    <a:bodyPr/>
                    <a:lstStyle/>
                    <a:p>
                      <a:endParaRPr lang="en-GB" sz="1000" kern="1200" dirty="0">
                        <a:solidFill>
                          <a:srgbClr val="000000"/>
                        </a:solidFill>
                        <a:latin typeface="+mn-lt"/>
                        <a:ea typeface="+mn-ea"/>
                        <a:cs typeface="+mn-cs"/>
                      </a:endParaRPr>
                    </a:p>
                  </a:txBody>
                  <a:tcPr/>
                </a:tc>
                <a:tc hMerge="1">
                  <a:txBody>
                    <a:bodyPr/>
                    <a:lstStyle/>
                    <a:p>
                      <a:endParaRPr lang="en-GB" sz="1000" kern="1200" dirty="0">
                        <a:solidFill>
                          <a:srgbClr val="000000"/>
                        </a:solidFill>
                        <a:latin typeface="+mn-lt"/>
                        <a:ea typeface="+mn-ea"/>
                        <a:cs typeface="+mn-cs"/>
                      </a:endParaRPr>
                    </a:p>
                  </a:txBody>
                  <a:tcPr/>
                </a:tc>
                <a:tc hMerge="1">
                  <a:txBody>
                    <a:bodyPr/>
                    <a:lstStyle/>
                    <a:p>
                      <a:pPr marL="0" algn="l" defTabSz="914400" rtl="0" eaLnBrk="1" latinLnBrk="0" hangingPunct="1"/>
                      <a:endParaRPr lang="en-GB" sz="1000" b="0" i="0" kern="1200">
                        <a:solidFill>
                          <a:srgbClr val="000000"/>
                        </a:solidFill>
                        <a:effectLst/>
                        <a:latin typeface="+mn-lt"/>
                        <a:ea typeface="+mn-ea"/>
                        <a:cs typeface="+mn-cs"/>
                      </a:endParaRPr>
                    </a:p>
                  </a:txBody>
                  <a:tcPr/>
                </a:tc>
                <a:tc hMerge="1">
                  <a:txBody>
                    <a:bodyPr/>
                    <a:lstStyle/>
                    <a:p>
                      <a:pPr marL="0" algn="l" defTabSz="914400" rtl="0" eaLnBrk="1" latinLnBrk="0" hangingPunct="1"/>
                      <a:endParaRPr lang="en-GB" sz="1000" b="0" i="0" kern="1200">
                        <a:solidFill>
                          <a:srgbClr val="000000"/>
                        </a:solidFill>
                        <a:effectLst/>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sz="1000" kern="1200" dirty="0">
                        <a:solidFill>
                          <a:srgbClr val="FF0000"/>
                        </a:solidFill>
                        <a:latin typeface="+mn-lt"/>
                        <a:ea typeface="+mn-ea"/>
                        <a:cs typeface="+mn-cs"/>
                      </a:endParaRPr>
                    </a:p>
                  </a:txBody>
                  <a:tcPr/>
                </a:tc>
                <a:tc hMerge="1">
                  <a:txBody>
                    <a:bodyPr/>
                    <a:lstStyle/>
                    <a:p>
                      <a:endParaRPr lang="en-GB" sz="1000" kern="1200" dirty="0">
                        <a:solidFill>
                          <a:srgbClr val="000000"/>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mn-lt"/>
                        <a:ea typeface="+mn-ea"/>
                        <a:cs typeface="+mn-cs"/>
                      </a:endParaRPr>
                    </a:p>
                  </a:txBody>
                  <a:tcPr/>
                </a:tc>
                <a:extLst>
                  <a:ext uri="{0D108BD9-81ED-4DB2-BD59-A6C34878D82A}">
                    <a16:rowId xmlns:a16="http://schemas.microsoft.com/office/drawing/2014/main" val="4249900050"/>
                  </a:ext>
                </a:extLst>
              </a:tr>
              <a:tr h="693608">
                <a:tc>
                  <a:txBody>
                    <a:bodyPr/>
                    <a:lstStyle/>
                    <a:p>
                      <a:pPr marL="0" algn="l" defTabSz="914400" rtl="0" eaLnBrk="1" latinLnBrk="0" hangingPunct="1"/>
                      <a:r>
                        <a:rPr lang="en-GB" sz="1000" kern="1200" dirty="0">
                          <a:solidFill>
                            <a:srgbClr val="3E5AA8"/>
                          </a:solidFill>
                          <a:latin typeface="+mn-lt"/>
                          <a:ea typeface="+mn-ea"/>
                          <a:cs typeface="+mn-cs"/>
                          <a:hlinkClick r:id="rId4">
                            <a:extLst>
                              <a:ext uri="{A12FA001-AC4F-418D-AE19-62706E023703}">
                                <ahyp:hlinkClr xmlns:ahyp="http://schemas.microsoft.com/office/drawing/2018/hyperlinkcolor" val="tx"/>
                              </a:ext>
                            </a:extLst>
                          </a:hlinkClick>
                        </a:rPr>
                        <a:t>R0080</a:t>
                      </a:r>
                      <a:endParaRPr lang="en-GB" sz="1000" kern="1200" dirty="0">
                        <a:solidFill>
                          <a:srgbClr val="3E5AA8"/>
                        </a:solidFill>
                        <a:latin typeface="+mn-lt"/>
                        <a:ea typeface="+mn-ea"/>
                        <a:cs typeface="+mn-cs"/>
                      </a:endParaRPr>
                    </a:p>
                  </a:txBody>
                  <a:tcPr>
                    <a:solidFill>
                      <a:schemeClr val="tx2">
                        <a:lumMod val="20000"/>
                        <a:lumOff val="80000"/>
                      </a:schemeClr>
                    </a:solidFill>
                  </a:tcPr>
                </a:tc>
                <a:tc>
                  <a:txBody>
                    <a:bodyPr/>
                    <a:lstStyle/>
                    <a:p>
                      <a:pPr marL="0" algn="l" defTabSz="914400" rtl="0" eaLnBrk="1" latinLnBrk="0" hangingPunct="1"/>
                      <a:r>
                        <a:rPr lang="en-US" sz="1000" kern="1200" dirty="0">
                          <a:solidFill>
                            <a:srgbClr val="000000"/>
                          </a:solidFill>
                          <a:latin typeface="+mn-lt"/>
                          <a:ea typeface="+mn-ea"/>
                          <a:cs typeface="+mn-cs"/>
                        </a:rPr>
                        <a:t>Improvements to ‘Failed to Deliver’ CSS Messages</a:t>
                      </a:r>
                      <a:endParaRPr lang="en-GB" sz="1000" kern="1200" dirty="0">
                        <a:solidFill>
                          <a:srgbClr val="000000"/>
                        </a:solidFill>
                        <a:latin typeface="+mn-lt"/>
                        <a:ea typeface="+mn-ea"/>
                        <a:cs typeface="+mn-cs"/>
                      </a:endParaRP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tx2">
                        <a:lumMod val="20000"/>
                        <a:lumOff val="80000"/>
                      </a:schemeClr>
                    </a:solidFill>
                  </a:tcPr>
                </a:tc>
                <a:tc>
                  <a:txBody>
                    <a:bodyPr/>
                    <a:lstStyle/>
                    <a:p>
                      <a:r>
                        <a:rPr lang="en-GB" sz="1000" b="0" kern="1200" dirty="0">
                          <a:solidFill>
                            <a:srgbClr val="000000"/>
                          </a:solidFill>
                          <a:latin typeface="+mn-lt"/>
                          <a:ea typeface="+mn-ea"/>
                          <a:cs typeface="+mn-cs"/>
                        </a:rPr>
                        <a:t>DCC</a:t>
                      </a:r>
                    </a:p>
                  </a:txBody>
                  <a:tcPr>
                    <a:solidFill>
                      <a:schemeClr val="tx2">
                        <a:lumMod val="20000"/>
                        <a:lumOff val="80000"/>
                      </a:schemeClr>
                    </a:solidFill>
                  </a:tcPr>
                </a:tc>
                <a:tc>
                  <a:txBody>
                    <a:bodyPr/>
                    <a:lstStyle/>
                    <a:p>
                      <a:r>
                        <a:rPr lang="en-GB" sz="1000" b="0" kern="1200" dirty="0">
                          <a:solidFill>
                            <a:srgbClr val="000000"/>
                          </a:solidFill>
                          <a:latin typeface="+mn-lt"/>
                          <a:ea typeface="+mn-ea"/>
                          <a:cs typeface="+mn-cs"/>
                        </a:rPr>
                        <a: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Service Provider Impact Assessment </a:t>
                      </a:r>
                    </a:p>
                  </a:txBody>
                  <a:tcPr>
                    <a:solidFill>
                      <a:schemeClr val="tx2">
                        <a:lumMod val="20000"/>
                        <a:lumOff val="80000"/>
                      </a:schemeClr>
                    </a:solidFill>
                  </a:tcPr>
                </a:tc>
                <a:tc>
                  <a:txBody>
                    <a:bodyPr/>
                    <a:lstStyle/>
                    <a:p>
                      <a:r>
                        <a:rPr lang="en-GB" sz="1000" kern="1200" dirty="0">
                          <a:solidFill>
                            <a:srgbClr val="000000"/>
                          </a:solidFill>
                          <a:latin typeface="+mn-lt"/>
                          <a:ea typeface="+mn-ea"/>
                          <a:cs typeface="+mn-cs"/>
                        </a:rPr>
                        <a:t>TBC – IA currently with DCC</a:t>
                      </a:r>
                    </a:p>
                  </a:txBody>
                  <a:tcPr>
                    <a:solidFill>
                      <a:schemeClr val="tx2">
                        <a:lumMod val="20000"/>
                        <a:lumOff val="80000"/>
                      </a:schemeClr>
                    </a:solidFill>
                  </a:tcPr>
                </a:tc>
                <a:tc>
                  <a:txBody>
                    <a:bodyPr/>
                    <a:lstStyle/>
                    <a:p>
                      <a:r>
                        <a:rPr lang="en-GB" sz="1000" kern="1200" dirty="0">
                          <a:solidFill>
                            <a:srgbClr val="000000"/>
                          </a:solidFill>
                          <a:latin typeface="+mn-lt"/>
                          <a:ea typeface="+mn-ea"/>
                          <a:cs typeface="+mn-cs"/>
                        </a:rPr>
                        <a:t>TBC</a:t>
                      </a:r>
                    </a:p>
                  </a:txBody>
                  <a:tcPr>
                    <a:solidFill>
                      <a:schemeClr val="tx2">
                        <a:lumMod val="20000"/>
                        <a:lumOff val="80000"/>
                      </a:schemeClr>
                    </a:solidFill>
                  </a:tcPr>
                </a:tc>
                <a:tc>
                  <a:txBody>
                    <a:bodyPr/>
                    <a:lstStyle/>
                    <a:p>
                      <a:r>
                        <a:rPr lang="en-GB" sz="1000" kern="1200" dirty="0">
                          <a:solidFill>
                            <a:srgbClr val="000000"/>
                          </a:solidFill>
                          <a:latin typeface="+mn-lt"/>
                          <a:ea typeface="+mn-ea"/>
                          <a:cs typeface="+mn-cs"/>
                        </a:rPr>
                        <a:t>Medium</a:t>
                      </a:r>
                    </a:p>
                  </a:txBody>
                  <a:tcPr>
                    <a:solidFill>
                      <a:schemeClr val="tx2">
                        <a:lumMod val="20000"/>
                        <a:lumOff val="80000"/>
                      </a:schemeClr>
                    </a:solidFill>
                  </a:tcPr>
                </a:tc>
                <a:tc>
                  <a:txBody>
                    <a:bodyPr/>
                    <a:lstStyle/>
                    <a:p>
                      <a:r>
                        <a:rPr lang="en-GB" sz="1000" kern="1200" dirty="0">
                          <a:solidFill>
                            <a:srgbClr val="000000"/>
                          </a:solidFill>
                          <a:latin typeface="+mn-lt"/>
                          <a:ea typeface="+mn-ea"/>
                          <a:cs typeface="+mn-cs"/>
                        </a:rPr>
                        <a:t>N/A</a:t>
                      </a:r>
                    </a:p>
                  </a:txBody>
                  <a:tcPr>
                    <a:solidFill>
                      <a:schemeClr val="tx2">
                        <a:lumMod val="20000"/>
                        <a:lumOff val="80000"/>
                      </a:schemeClr>
                    </a:solidFill>
                  </a:tcPr>
                </a:tc>
                <a:extLst>
                  <a:ext uri="{0D108BD9-81ED-4DB2-BD59-A6C34878D82A}">
                    <a16:rowId xmlns:a16="http://schemas.microsoft.com/office/drawing/2014/main" val="749851751"/>
                  </a:ext>
                </a:extLst>
              </a:tr>
              <a:tr h="597538">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rgbClr val="000000"/>
                          </a:solidFill>
                          <a:latin typeface="+mn-lt"/>
                          <a:ea typeface="+mn-ea"/>
                          <a:cs typeface="+mn-cs"/>
                        </a:rPr>
                        <a:t>This Change Proposal has been raised to explore how and why, since CSS Go-Live, a number of messages have not been successfully delivered due to failures of CSS User's gateway. This results in CSS exhausting the 12-hour retry period. We are keen that we monitor this Change to ensure that there are no impacts to any current message related Change Requests or the way in which we send and receive messages from CSS.</a:t>
                      </a:r>
                    </a:p>
                  </a:txBody>
                  <a:tcPr>
                    <a:solidFill>
                      <a:schemeClr val="tx2">
                        <a:lumMod val="20000"/>
                        <a:lumOff val="80000"/>
                      </a:schemeClr>
                    </a:solidFill>
                  </a:tcPr>
                </a:tc>
                <a:tc hMerge="1">
                  <a:txBody>
                    <a:bodyPr/>
                    <a:lstStyle/>
                    <a:p>
                      <a:pPr marL="0" algn="l" defTabSz="914400" rtl="0" eaLnBrk="1" latinLnBrk="0" hangingPunct="1"/>
                      <a:endParaRPr lang="en-GB" sz="90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n-lt"/>
                        <a:ea typeface="+mn-ea"/>
                        <a:cs typeface="+mn-cs"/>
                      </a:endParaRPr>
                    </a:p>
                  </a:txBody>
                  <a:tcPr/>
                </a:tc>
                <a:tc hMerge="1">
                  <a:txBody>
                    <a:bodyPr/>
                    <a:lstStyle/>
                    <a:p>
                      <a:endParaRPr lang="en-GB" sz="900" b="0" kern="1200">
                        <a:solidFill>
                          <a:schemeClr val="dk1"/>
                        </a:solidFill>
                        <a:latin typeface="+mn-lt"/>
                        <a:ea typeface="+mn-ea"/>
                        <a:cs typeface="+mn-cs"/>
                      </a:endParaRPr>
                    </a:p>
                  </a:txBody>
                  <a:tcPr/>
                </a:tc>
                <a:tc hMerge="1">
                  <a:txBody>
                    <a:bodyPr/>
                    <a:lstStyle/>
                    <a:p>
                      <a:endParaRPr lang="en-GB" sz="900" b="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dirty="0">
                        <a:solidFill>
                          <a:schemeClr val="dk1"/>
                        </a:solidFill>
                        <a:latin typeface="+mn-lt"/>
                        <a:ea typeface="+mn-ea"/>
                        <a:cs typeface="+mn-cs"/>
                      </a:endParaRPr>
                    </a:p>
                  </a:txBody>
                  <a:tcPr/>
                </a:tc>
                <a:extLst>
                  <a:ext uri="{0D108BD9-81ED-4DB2-BD59-A6C34878D82A}">
                    <a16:rowId xmlns:a16="http://schemas.microsoft.com/office/drawing/2014/main" val="2832602525"/>
                  </a:ext>
                </a:extLst>
              </a:tr>
              <a:tr h="693608">
                <a:tc>
                  <a:txBody>
                    <a:bodyPr/>
                    <a:lstStyle/>
                    <a:p>
                      <a:pPr marL="0" algn="l" defTabSz="914400" rtl="0" eaLnBrk="1" latinLnBrk="0" hangingPunct="1"/>
                      <a:r>
                        <a:rPr lang="en-GB" sz="1000" kern="1200" dirty="0">
                          <a:solidFill>
                            <a:srgbClr val="3E5AA8"/>
                          </a:solidFill>
                          <a:latin typeface="+mn-lt"/>
                          <a:ea typeface="+mn-ea"/>
                          <a:cs typeface="+mn-cs"/>
                          <a:hlinkClick r:id="rId5">
                            <a:extLst>
                              <a:ext uri="{A12FA001-AC4F-418D-AE19-62706E023703}">
                                <ahyp:hlinkClr xmlns:ahyp="http://schemas.microsoft.com/office/drawing/2018/hyperlinkcolor" val="tx"/>
                              </a:ext>
                            </a:extLst>
                          </a:hlinkClick>
                        </a:rPr>
                        <a:t>R0081</a:t>
                      </a:r>
                      <a:endParaRPr lang="en-GB" sz="1000" kern="1200" dirty="0">
                        <a:solidFill>
                          <a:srgbClr val="3E5AA8"/>
                        </a:solidFill>
                        <a:latin typeface="+mn-lt"/>
                        <a:ea typeface="+mn-ea"/>
                        <a:cs typeface="+mn-cs"/>
                      </a:endParaRPr>
                    </a:p>
                  </a:txBody>
                  <a:tcPr>
                    <a:solidFill>
                      <a:schemeClr val="accent3">
                        <a:lumMod val="20000"/>
                        <a:lumOff val="80000"/>
                      </a:schemeClr>
                    </a:solidFill>
                  </a:tcPr>
                </a:tc>
                <a:tc>
                  <a:txBody>
                    <a:bodyPr/>
                    <a:lstStyle/>
                    <a:p>
                      <a:pPr marL="0" algn="l" defTabSz="914400" rtl="0" eaLnBrk="1" latinLnBrk="0" hangingPunct="1"/>
                      <a:r>
                        <a:rPr lang="en-GB" sz="1000" kern="1200" dirty="0">
                          <a:solidFill>
                            <a:srgbClr val="000000"/>
                          </a:solidFill>
                          <a:latin typeface="+mn-lt"/>
                          <a:ea typeface="+mn-ea"/>
                          <a:cs typeface="+mn-cs"/>
                        </a:rPr>
                        <a:t>CSS </a:t>
                      </a:r>
                      <a:r>
                        <a:rPr lang="en-GB" sz="1000" b="0" i="0" kern="1200" dirty="0">
                          <a:solidFill>
                            <a:schemeClr val="dk1"/>
                          </a:solidFill>
                          <a:effectLst/>
                          <a:latin typeface="+mn-lt"/>
                          <a:ea typeface="+mn-ea"/>
                          <a:cs typeface="+mn-cs"/>
                        </a:rPr>
                        <a:t>Market Message Retry Strategy</a:t>
                      </a:r>
                      <a:endParaRPr lang="en-GB" sz="1000" b="0" kern="1200" dirty="0">
                        <a:solidFill>
                          <a:srgbClr val="000000"/>
                        </a:solidFill>
                        <a:latin typeface="+mn-lt"/>
                        <a:ea typeface="+mn-ea"/>
                        <a:cs typeface="+mn-cs"/>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accent3">
                        <a:lumMod val="20000"/>
                        <a:lumOff val="80000"/>
                      </a:schemeClr>
                    </a:solidFill>
                  </a:tcPr>
                </a:tc>
                <a:tc>
                  <a:txBody>
                    <a:bodyPr/>
                    <a:lstStyle/>
                    <a:p>
                      <a:r>
                        <a:rPr lang="en-GB" sz="1000" b="0" kern="1200" dirty="0">
                          <a:solidFill>
                            <a:srgbClr val="000000"/>
                          </a:solidFill>
                          <a:latin typeface="+mn-lt"/>
                          <a:ea typeface="+mn-ea"/>
                          <a:cs typeface="+mn-cs"/>
                        </a:rPr>
                        <a:t>DCC</a:t>
                      </a:r>
                    </a:p>
                  </a:txBody>
                  <a:tcPr>
                    <a:solidFill>
                      <a:schemeClr val="accent3">
                        <a:lumMod val="20000"/>
                        <a:lumOff val="80000"/>
                      </a:schemeClr>
                    </a:solidFill>
                  </a:tcPr>
                </a:tc>
                <a:tc>
                  <a:txBody>
                    <a:bodyPr/>
                    <a:lstStyle/>
                    <a:p>
                      <a:endParaRPr lang="en-GB" sz="1000" b="0" kern="1200" dirty="0">
                        <a:solidFill>
                          <a:srgbClr val="000000"/>
                        </a:solidFill>
                        <a:latin typeface="+mn-lt"/>
                        <a:ea typeface="+mn-ea"/>
                        <a:cs typeface="+mn-cs"/>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Service Provider and Party Impact Assessment</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18/09/23</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TBC</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Medium</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N/A</a:t>
                      </a:r>
                    </a:p>
                  </a:txBody>
                  <a:tcPr>
                    <a:solidFill>
                      <a:schemeClr val="accent3">
                        <a:lumMod val="20000"/>
                        <a:lumOff val="80000"/>
                      </a:schemeClr>
                    </a:solidFill>
                  </a:tcPr>
                </a:tc>
                <a:extLst>
                  <a:ext uri="{0D108BD9-81ED-4DB2-BD59-A6C34878D82A}">
                    <a16:rowId xmlns:a16="http://schemas.microsoft.com/office/drawing/2014/main" val="2340483921"/>
                  </a:ext>
                </a:extLst>
              </a:tr>
              <a:tr h="563461">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rgbClr val="000000"/>
                          </a:solidFill>
                          <a:effectLst/>
                          <a:latin typeface="+mn-lt"/>
                        </a:rPr>
                        <a:t>This CP proposes a move to a principles-based obligation that allows for flexibility to ensure the CSS and CSS User are able to attempt retries but not have to follow specific timings or have a maximum number of retries.</a:t>
                      </a:r>
                      <a:endParaRPr lang="en-US" sz="1000" kern="1200" dirty="0">
                        <a:solidFill>
                          <a:srgbClr val="000000"/>
                        </a:solidFill>
                        <a:latin typeface="+mn-lt"/>
                        <a:ea typeface="+mn-ea"/>
                        <a:cs typeface="+mn-cs"/>
                      </a:endParaRPr>
                    </a:p>
                  </a:txBody>
                  <a:tcPr>
                    <a:solidFill>
                      <a:schemeClr val="accent3">
                        <a:lumMod val="20000"/>
                        <a:lumOff val="80000"/>
                      </a:schemeClr>
                    </a:solidFill>
                  </a:tcPr>
                </a:tc>
                <a:tc hMerge="1">
                  <a:txBody>
                    <a:bodyPr/>
                    <a:lstStyle/>
                    <a:p>
                      <a:pPr marL="0" algn="l" defTabSz="914400" rtl="0" eaLnBrk="1" latinLnBrk="0" hangingPunct="1"/>
                      <a:endParaRPr lang="en-GB" sz="90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n-lt"/>
                        <a:ea typeface="+mn-ea"/>
                        <a:cs typeface="+mn-cs"/>
                      </a:endParaRPr>
                    </a:p>
                  </a:txBody>
                  <a:tcPr/>
                </a:tc>
                <a:tc hMerge="1">
                  <a:txBody>
                    <a:bodyPr/>
                    <a:lstStyle/>
                    <a:p>
                      <a:endParaRPr lang="en-GB" sz="900" b="0" kern="1200">
                        <a:solidFill>
                          <a:schemeClr val="dk1"/>
                        </a:solidFill>
                        <a:latin typeface="+mn-lt"/>
                        <a:ea typeface="+mn-ea"/>
                        <a:cs typeface="+mn-cs"/>
                      </a:endParaRPr>
                    </a:p>
                  </a:txBody>
                  <a:tcPr/>
                </a:tc>
                <a:tc hMerge="1">
                  <a:txBody>
                    <a:bodyPr/>
                    <a:lstStyle/>
                    <a:p>
                      <a:endParaRPr lang="en-GB" sz="900" b="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dirty="0">
                        <a:solidFill>
                          <a:schemeClr val="dk1"/>
                        </a:solidFill>
                        <a:latin typeface="+mn-lt"/>
                        <a:ea typeface="+mn-ea"/>
                        <a:cs typeface="+mn-cs"/>
                      </a:endParaRPr>
                    </a:p>
                  </a:txBody>
                  <a:tcPr/>
                </a:tc>
                <a:extLst>
                  <a:ext uri="{0D108BD9-81ED-4DB2-BD59-A6C34878D82A}">
                    <a16:rowId xmlns:a16="http://schemas.microsoft.com/office/drawing/2014/main" val="261227980"/>
                  </a:ext>
                </a:extLst>
              </a:tr>
            </a:tbl>
          </a:graphicData>
        </a:graphic>
      </p:graphicFrame>
      <p:grpSp>
        <p:nvGrpSpPr>
          <p:cNvPr id="2" name="Group 1">
            <a:extLst>
              <a:ext uri="{FF2B5EF4-FFF2-40B4-BE49-F238E27FC236}">
                <a16:creationId xmlns:a16="http://schemas.microsoft.com/office/drawing/2014/main" id="{3F16DFF7-B22D-C166-8A95-59CD184C1358}"/>
              </a:ext>
            </a:extLst>
          </p:cNvPr>
          <p:cNvGrpSpPr/>
          <p:nvPr/>
        </p:nvGrpSpPr>
        <p:grpSpPr>
          <a:xfrm>
            <a:off x="111420" y="4402316"/>
            <a:ext cx="4820619" cy="475676"/>
            <a:chOff x="111420" y="4357022"/>
            <a:chExt cx="4820619" cy="475676"/>
          </a:xfrm>
        </p:grpSpPr>
        <p:grpSp>
          <p:nvGrpSpPr>
            <p:cNvPr id="3" name="Group 2">
              <a:extLst>
                <a:ext uri="{FF2B5EF4-FFF2-40B4-BE49-F238E27FC236}">
                  <a16:creationId xmlns:a16="http://schemas.microsoft.com/office/drawing/2014/main" id="{83431C11-8D5D-1286-5CF2-6028D0C51D99}"/>
                </a:ext>
              </a:extLst>
            </p:cNvPr>
            <p:cNvGrpSpPr/>
            <p:nvPr/>
          </p:nvGrpSpPr>
          <p:grpSpPr>
            <a:xfrm>
              <a:off x="111420" y="4357022"/>
              <a:ext cx="3450505" cy="475676"/>
              <a:chOff x="188250" y="4480964"/>
              <a:chExt cx="3450505" cy="475676"/>
            </a:xfrm>
          </p:grpSpPr>
          <p:grpSp>
            <p:nvGrpSpPr>
              <p:cNvPr id="13" name="Group 12">
                <a:extLst>
                  <a:ext uri="{FF2B5EF4-FFF2-40B4-BE49-F238E27FC236}">
                    <a16:creationId xmlns:a16="http://schemas.microsoft.com/office/drawing/2014/main" id="{5B673ADD-9F7D-7203-51D5-C7155E54062A}"/>
                  </a:ext>
                </a:extLst>
              </p:cNvPr>
              <p:cNvGrpSpPr/>
              <p:nvPr/>
            </p:nvGrpSpPr>
            <p:grpSpPr>
              <a:xfrm>
                <a:off x="188250" y="4480964"/>
                <a:ext cx="2377134" cy="475676"/>
                <a:chOff x="66502" y="4450261"/>
                <a:chExt cx="2377134" cy="475676"/>
              </a:xfrm>
            </p:grpSpPr>
            <p:grpSp>
              <p:nvGrpSpPr>
                <p:cNvPr id="16" name="Group 15">
                  <a:extLst>
                    <a:ext uri="{FF2B5EF4-FFF2-40B4-BE49-F238E27FC236}">
                      <a16:creationId xmlns:a16="http://schemas.microsoft.com/office/drawing/2014/main" id="{A0777F66-0735-839A-D244-70F6BCE8D21E}"/>
                    </a:ext>
                  </a:extLst>
                </p:cNvPr>
                <p:cNvGrpSpPr/>
                <p:nvPr/>
              </p:nvGrpSpPr>
              <p:grpSpPr>
                <a:xfrm>
                  <a:off x="66502" y="4450261"/>
                  <a:ext cx="1577167" cy="475676"/>
                  <a:chOff x="0" y="4426024"/>
                  <a:chExt cx="1577167" cy="475676"/>
                </a:xfrm>
              </p:grpSpPr>
              <p:grpSp>
                <p:nvGrpSpPr>
                  <p:cNvPr id="19" name="Group 18">
                    <a:extLst>
                      <a:ext uri="{FF2B5EF4-FFF2-40B4-BE49-F238E27FC236}">
                        <a16:creationId xmlns:a16="http://schemas.microsoft.com/office/drawing/2014/main" id="{C81ECB16-FCF9-3475-1194-D41A5D67C6E9}"/>
                      </a:ext>
                    </a:extLst>
                  </p:cNvPr>
                  <p:cNvGrpSpPr/>
                  <p:nvPr/>
                </p:nvGrpSpPr>
                <p:grpSpPr>
                  <a:xfrm>
                    <a:off x="0" y="4650688"/>
                    <a:ext cx="1577167" cy="251012"/>
                    <a:chOff x="233082" y="4628585"/>
                    <a:chExt cx="1577167" cy="251012"/>
                  </a:xfrm>
                </p:grpSpPr>
                <p:sp>
                  <p:nvSpPr>
                    <p:cNvPr id="21" name="Rectangle 20">
                      <a:extLst>
                        <a:ext uri="{FF2B5EF4-FFF2-40B4-BE49-F238E27FC236}">
                          <a16:creationId xmlns:a16="http://schemas.microsoft.com/office/drawing/2014/main" id="{51B5D54C-3C5B-5EC5-A0F3-15DF98B542D0}"/>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1CA5EA21-45C1-B729-E100-16B4AD84B536}"/>
                        </a:ext>
                      </a:extLst>
                    </p:cNvPr>
                    <p:cNvSpPr txBox="1"/>
                    <p:nvPr/>
                  </p:nvSpPr>
                  <p:spPr>
                    <a:xfrm>
                      <a:off x="483783" y="4646369"/>
                      <a:ext cx="1326466" cy="215444"/>
                    </a:xfrm>
                    <a:prstGeom prst="rect">
                      <a:avLst/>
                    </a:prstGeom>
                    <a:noFill/>
                  </p:spPr>
                  <p:txBody>
                    <a:bodyPr wrap="square" rtlCol="0">
                      <a:spAutoFit/>
                    </a:bodyPr>
                    <a:lstStyle/>
                    <a:p>
                      <a:r>
                        <a:rPr lang="en-GB" sz="800" dirty="0"/>
                        <a:t>Currently working on</a:t>
                      </a:r>
                    </a:p>
                  </p:txBody>
                </p:sp>
              </p:grpSp>
              <p:sp>
                <p:nvSpPr>
                  <p:cNvPr id="20" name="TextBox 19">
                    <a:extLst>
                      <a:ext uri="{FF2B5EF4-FFF2-40B4-BE49-F238E27FC236}">
                        <a16:creationId xmlns:a16="http://schemas.microsoft.com/office/drawing/2014/main" id="{AB0FBA0F-F809-62B1-E1C9-25C98CE86C20}"/>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17" name="Rectangle 16">
                  <a:extLst>
                    <a:ext uri="{FF2B5EF4-FFF2-40B4-BE49-F238E27FC236}">
                      <a16:creationId xmlns:a16="http://schemas.microsoft.com/office/drawing/2014/main" id="{56814A56-A973-9528-4A4D-9A7DEBDBDDC1}"/>
                    </a:ext>
                  </a:extLst>
                </p:cNvPr>
                <p:cNvSpPr/>
                <p:nvPr/>
              </p:nvSpPr>
              <p:spPr>
                <a:xfrm>
                  <a:off x="1468967" y="4674925"/>
                  <a:ext cx="250701" cy="251012"/>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41AF4C92-E05E-3FBA-B035-294FC6169F61}"/>
                    </a:ext>
                  </a:extLst>
                </p:cNvPr>
                <p:cNvSpPr txBox="1"/>
                <p:nvPr/>
              </p:nvSpPr>
              <p:spPr>
                <a:xfrm>
                  <a:off x="1719668" y="4693017"/>
                  <a:ext cx="723968" cy="215444"/>
                </a:xfrm>
                <a:prstGeom prst="rect">
                  <a:avLst/>
                </a:prstGeom>
                <a:noFill/>
              </p:spPr>
              <p:txBody>
                <a:bodyPr wrap="square" rtlCol="0">
                  <a:spAutoFit/>
                </a:bodyPr>
                <a:lstStyle/>
                <a:p>
                  <a:r>
                    <a:rPr lang="en-GB" sz="800" dirty="0"/>
                    <a:t>Upcoming</a:t>
                  </a:r>
                </a:p>
              </p:txBody>
            </p:sp>
          </p:grpSp>
          <p:sp>
            <p:nvSpPr>
              <p:cNvPr id="14" name="Rectangle 13">
                <a:extLst>
                  <a:ext uri="{FF2B5EF4-FFF2-40B4-BE49-F238E27FC236}">
                    <a16:creationId xmlns:a16="http://schemas.microsoft.com/office/drawing/2014/main" id="{91A77A00-5C0F-BA22-4863-0A4E04FCE189}"/>
                  </a:ext>
                </a:extLst>
              </p:cNvPr>
              <p:cNvSpPr/>
              <p:nvPr/>
            </p:nvSpPr>
            <p:spPr>
              <a:xfrm>
                <a:off x="2614735" y="4705628"/>
                <a:ext cx="250701" cy="251012"/>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1DD98CC-53A5-48D5-D4ED-98CF253AB5CA}"/>
                  </a:ext>
                </a:extLst>
              </p:cNvPr>
              <p:cNvSpPr txBox="1"/>
              <p:nvPr/>
            </p:nvSpPr>
            <p:spPr>
              <a:xfrm>
                <a:off x="2914787" y="4723412"/>
                <a:ext cx="723968" cy="215444"/>
              </a:xfrm>
              <a:prstGeom prst="rect">
                <a:avLst/>
              </a:prstGeom>
              <a:noFill/>
            </p:spPr>
            <p:txBody>
              <a:bodyPr wrap="square" rtlCol="0">
                <a:spAutoFit/>
              </a:bodyPr>
              <a:lstStyle/>
              <a:p>
                <a:r>
                  <a:rPr lang="en-GB" sz="800" dirty="0"/>
                  <a:t>Monitoring</a:t>
                </a:r>
              </a:p>
            </p:txBody>
          </p:sp>
        </p:grpSp>
        <p:sp>
          <p:nvSpPr>
            <p:cNvPr id="10" name="Rectangle 9">
              <a:extLst>
                <a:ext uri="{FF2B5EF4-FFF2-40B4-BE49-F238E27FC236}">
                  <a16:creationId xmlns:a16="http://schemas.microsoft.com/office/drawing/2014/main" id="{EDD5160C-E44C-5807-F8D3-8CF524194F00}"/>
                </a:ext>
              </a:extLst>
            </p:cNvPr>
            <p:cNvSpPr/>
            <p:nvPr/>
          </p:nvSpPr>
          <p:spPr>
            <a:xfrm>
              <a:off x="3573555" y="4581686"/>
              <a:ext cx="250701" cy="251012"/>
            </a:xfrm>
            <a:prstGeom prst="rect">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B9DCB82-4A42-E845-29B1-7CA3E4E7BF9A}"/>
                </a:ext>
              </a:extLst>
            </p:cNvPr>
            <p:cNvSpPr txBox="1"/>
            <p:nvPr/>
          </p:nvSpPr>
          <p:spPr>
            <a:xfrm>
              <a:off x="3885236" y="4617254"/>
              <a:ext cx="1046803" cy="215444"/>
            </a:xfrm>
            <a:prstGeom prst="rect">
              <a:avLst/>
            </a:prstGeom>
            <a:noFill/>
          </p:spPr>
          <p:txBody>
            <a:bodyPr wrap="square" rtlCol="0">
              <a:spAutoFit/>
            </a:bodyPr>
            <a:lstStyle/>
            <a:p>
              <a:r>
                <a:rPr lang="en-GB" sz="800" dirty="0"/>
                <a:t>Early Engagement</a:t>
              </a:r>
            </a:p>
          </p:txBody>
        </p:sp>
      </p:grpSp>
    </p:spTree>
    <p:extLst>
      <p:ext uri="{BB962C8B-B14F-4D97-AF65-F5344CB8AC3E}">
        <p14:creationId xmlns:p14="http://schemas.microsoft.com/office/powerpoint/2010/main" val="1935951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nvGraphicFramePr>
        <p:xfrm>
          <a:off x="115296" y="339502"/>
          <a:ext cx="8925078" cy="4091749"/>
        </p:xfrm>
        <a:graphic>
          <a:graphicData uri="http://schemas.openxmlformats.org/drawingml/2006/table">
            <a:tbl>
              <a:tblPr firstRow="1" bandRow="1">
                <a:tableStyleId>{5C22544A-7EE6-4342-B048-85BDC9FD1C3A}</a:tableStyleId>
              </a:tblPr>
              <a:tblGrid>
                <a:gridCol w="734260">
                  <a:extLst>
                    <a:ext uri="{9D8B030D-6E8A-4147-A177-3AD203B41FA5}">
                      <a16:colId xmlns:a16="http://schemas.microsoft.com/office/drawing/2014/main" val="4027058344"/>
                    </a:ext>
                  </a:extLst>
                </a:gridCol>
                <a:gridCol w="1124622">
                  <a:extLst>
                    <a:ext uri="{9D8B030D-6E8A-4147-A177-3AD203B41FA5}">
                      <a16:colId xmlns:a16="http://schemas.microsoft.com/office/drawing/2014/main" val="2162668323"/>
                    </a:ext>
                  </a:extLst>
                </a:gridCol>
                <a:gridCol w="795788">
                  <a:extLst>
                    <a:ext uri="{9D8B030D-6E8A-4147-A177-3AD203B41FA5}">
                      <a16:colId xmlns:a16="http://schemas.microsoft.com/office/drawing/2014/main" val="3779861357"/>
                    </a:ext>
                  </a:extLst>
                </a:gridCol>
                <a:gridCol w="776562">
                  <a:extLst>
                    <a:ext uri="{9D8B030D-6E8A-4147-A177-3AD203B41FA5}">
                      <a16:colId xmlns:a16="http://schemas.microsoft.com/office/drawing/2014/main" val="2574131077"/>
                    </a:ext>
                  </a:extLst>
                </a:gridCol>
                <a:gridCol w="699086">
                  <a:extLst>
                    <a:ext uri="{9D8B030D-6E8A-4147-A177-3AD203B41FA5}">
                      <a16:colId xmlns:a16="http://schemas.microsoft.com/office/drawing/2014/main" val="1331661363"/>
                    </a:ext>
                  </a:extLst>
                </a:gridCol>
                <a:gridCol w="1033583">
                  <a:extLst>
                    <a:ext uri="{9D8B030D-6E8A-4147-A177-3AD203B41FA5}">
                      <a16:colId xmlns:a16="http://schemas.microsoft.com/office/drawing/2014/main" val="103300918"/>
                    </a:ext>
                  </a:extLst>
                </a:gridCol>
                <a:gridCol w="1062905">
                  <a:extLst>
                    <a:ext uri="{9D8B030D-6E8A-4147-A177-3AD203B41FA5}">
                      <a16:colId xmlns:a16="http://schemas.microsoft.com/office/drawing/2014/main" val="3430488934"/>
                    </a:ext>
                  </a:extLst>
                </a:gridCol>
                <a:gridCol w="1013810">
                  <a:extLst>
                    <a:ext uri="{9D8B030D-6E8A-4147-A177-3AD203B41FA5}">
                      <a16:colId xmlns:a16="http://schemas.microsoft.com/office/drawing/2014/main" val="1779344861"/>
                    </a:ext>
                  </a:extLst>
                </a:gridCol>
                <a:gridCol w="708578">
                  <a:extLst>
                    <a:ext uri="{9D8B030D-6E8A-4147-A177-3AD203B41FA5}">
                      <a16:colId xmlns:a16="http://schemas.microsoft.com/office/drawing/2014/main" val="1065136424"/>
                    </a:ext>
                  </a:extLst>
                </a:gridCol>
                <a:gridCol w="975884">
                  <a:extLst>
                    <a:ext uri="{9D8B030D-6E8A-4147-A177-3AD203B41FA5}">
                      <a16:colId xmlns:a16="http://schemas.microsoft.com/office/drawing/2014/main" val="195784657"/>
                    </a:ext>
                  </a:extLst>
                </a:gridCol>
              </a:tblGrid>
              <a:tr h="578513">
                <a:tc>
                  <a:txBody>
                    <a:bodyPr/>
                    <a:lstStyle/>
                    <a:p>
                      <a:pPr algn="ctr"/>
                      <a:r>
                        <a:rPr lang="en-GB" sz="1000" dirty="0"/>
                        <a:t>Title </a:t>
                      </a:r>
                    </a:p>
                  </a:txBody>
                  <a:tcPr>
                    <a:solidFill>
                      <a:srgbClr val="3E5AA8"/>
                    </a:solidFill>
                  </a:tcPr>
                </a:tc>
                <a:tc>
                  <a:txBody>
                    <a:bodyPr/>
                    <a:lstStyle/>
                    <a:p>
                      <a:pPr algn="ctr"/>
                      <a:r>
                        <a:rPr lang="en-GB" sz="1000" dirty="0"/>
                        <a:t>Description</a:t>
                      </a:r>
                    </a:p>
                  </a:txBody>
                  <a:tcPr>
                    <a:solidFill>
                      <a:srgbClr val="3E5AA8"/>
                    </a:solidFill>
                  </a:tcPr>
                </a:tc>
                <a:tc>
                  <a:txBody>
                    <a:bodyPr/>
                    <a:lstStyle/>
                    <a:p>
                      <a:pPr algn="ctr"/>
                      <a:r>
                        <a:rPr lang="en-GB" sz="1000" dirty="0"/>
                        <a:t>XRN / </a:t>
                      </a:r>
                      <a:r>
                        <a:rPr lang="en-GB" sz="1000" dirty="0">
                          <a:solidFill>
                            <a:schemeClr val="bg1"/>
                          </a:solidFill>
                        </a:rPr>
                        <a:t>UNC Mod</a:t>
                      </a:r>
                    </a:p>
                  </a:txBody>
                  <a:tcPr>
                    <a:solidFill>
                      <a:srgbClr val="3E5AA8"/>
                    </a:solidFill>
                  </a:tcPr>
                </a:tc>
                <a:tc>
                  <a:txBody>
                    <a:bodyPr/>
                    <a:lstStyle/>
                    <a:p>
                      <a:pPr algn="ctr"/>
                      <a:r>
                        <a:rPr lang="en-GB" sz="1000" dirty="0"/>
                        <a:t>Proposer</a:t>
                      </a:r>
                    </a:p>
                  </a:txBody>
                  <a:tcPr>
                    <a:solidFill>
                      <a:srgbClr val="3E5AA8"/>
                    </a:solidFill>
                  </a:tcPr>
                </a:tc>
                <a:tc>
                  <a:txBody>
                    <a:bodyPr/>
                    <a:lstStyle/>
                    <a:p>
                      <a:pPr algn="ctr"/>
                      <a:r>
                        <a:rPr lang="en-GB" sz="1000" dirty="0"/>
                        <a:t>Impact/</a:t>
                      </a:r>
                    </a:p>
                    <a:p>
                      <a:pPr algn="ctr"/>
                      <a:r>
                        <a:rPr lang="en-GB" sz="1000" dirty="0"/>
                        <a:t>Funding</a:t>
                      </a:r>
                    </a:p>
                  </a:txBody>
                  <a:tcPr>
                    <a:solidFill>
                      <a:srgbClr val="3E5AA8"/>
                    </a:solidFill>
                  </a:tcPr>
                </a:tc>
                <a:tc>
                  <a:txBody>
                    <a:bodyPr/>
                    <a:lstStyle/>
                    <a:p>
                      <a:pPr algn="ctr"/>
                      <a:r>
                        <a:rPr lang="en-GB" sz="1000"/>
                        <a:t>Status</a:t>
                      </a:r>
                      <a:endParaRPr lang="en-GB" sz="1000" dirty="0"/>
                    </a:p>
                  </a:txBody>
                  <a:tcPr>
                    <a:solidFill>
                      <a:srgbClr val="3E5AA8"/>
                    </a:solidFill>
                  </a:tcPr>
                </a:tc>
                <a:tc>
                  <a:txBody>
                    <a:bodyPr/>
                    <a:lstStyle/>
                    <a:p>
                      <a:pPr algn="ctr"/>
                      <a:r>
                        <a:rPr lang="en-GB" sz="1000" b="1" kern="1200">
                          <a:solidFill>
                            <a:schemeClr val="lt1"/>
                          </a:solidFill>
                          <a:latin typeface="+mn-lt"/>
                          <a:ea typeface="+mn-ea"/>
                          <a:cs typeface="+mn-cs"/>
                        </a:rPr>
                        <a:t>Next Action date</a:t>
                      </a:r>
                      <a:endParaRPr lang="en-GB" sz="1000" dirty="0"/>
                    </a:p>
                  </a:txBody>
                  <a:tcPr>
                    <a:solidFill>
                      <a:srgbClr val="3E5AA8"/>
                    </a:solidFill>
                  </a:tcPr>
                </a:tc>
                <a:tc>
                  <a:txBody>
                    <a:bodyPr/>
                    <a:lstStyle/>
                    <a:p>
                      <a:pPr algn="ctr"/>
                      <a:r>
                        <a:rPr lang="en-GB" sz="1000" b="1" kern="1200" dirty="0">
                          <a:solidFill>
                            <a:schemeClr val="lt1"/>
                          </a:solidFill>
                          <a:latin typeface="+mn-lt"/>
                          <a:ea typeface="+mn-ea"/>
                          <a:cs typeface="+mn-cs"/>
                        </a:rPr>
                        <a:t>Release</a:t>
                      </a:r>
                      <a:endParaRPr lang="en-GB" sz="1000" dirty="0"/>
                    </a:p>
                  </a:txBody>
                  <a:tcPr>
                    <a:solidFill>
                      <a:srgbClr val="3E5AA8"/>
                    </a:solidFill>
                  </a:tcPr>
                </a:tc>
                <a:tc>
                  <a:txBody>
                    <a:bodyPr/>
                    <a:lstStyle/>
                    <a:p>
                      <a:pPr marL="0" algn="ctr" defTabSz="914400" rtl="0" eaLnBrk="1" latinLnBrk="0" hangingPunct="1"/>
                      <a:r>
                        <a:rPr lang="en-GB" sz="1000" b="1" kern="1200" dirty="0">
                          <a:solidFill>
                            <a:schemeClr val="bg1"/>
                          </a:solidFill>
                          <a:latin typeface="+mn-lt"/>
                          <a:ea typeface="+mn-ea"/>
                          <a:cs typeface="+mn-cs"/>
                        </a:rPr>
                        <a:t>REC Priority</a:t>
                      </a:r>
                    </a:p>
                  </a:txBody>
                  <a:tcPr>
                    <a:solidFill>
                      <a:srgbClr val="3E5AA8"/>
                    </a:solidFill>
                  </a:tcPr>
                </a:tc>
                <a:tc>
                  <a:txBody>
                    <a:bodyPr/>
                    <a:lstStyle/>
                    <a:p>
                      <a:pPr marL="0" algn="ctr" defTabSz="914400" rtl="0" eaLnBrk="1" latinLnBrk="0" hangingPunct="1"/>
                      <a:r>
                        <a:rPr lang="en-GB" sz="950" b="1" kern="1200" dirty="0">
                          <a:solidFill>
                            <a:schemeClr val="lt1"/>
                          </a:solidFill>
                          <a:latin typeface="+mn-lt"/>
                          <a:ea typeface="+mn-ea"/>
                          <a:cs typeface="+mn-cs"/>
                        </a:rPr>
                        <a:t>Attachments</a:t>
                      </a:r>
                    </a:p>
                  </a:txBody>
                  <a:tcPr>
                    <a:solidFill>
                      <a:srgbClr val="3E5AA8"/>
                    </a:solidFill>
                  </a:tcPr>
                </a:tc>
                <a:extLst>
                  <a:ext uri="{0D108BD9-81ED-4DB2-BD59-A6C34878D82A}">
                    <a16:rowId xmlns:a16="http://schemas.microsoft.com/office/drawing/2014/main" val="135677372"/>
                  </a:ext>
                </a:extLst>
              </a:tr>
              <a:tr h="1005663">
                <a:tc>
                  <a:txBody>
                    <a:bodyPr/>
                    <a:lstStyle/>
                    <a:p>
                      <a:r>
                        <a:rPr lang="en-GB" sz="1000" kern="1200" dirty="0">
                          <a:solidFill>
                            <a:srgbClr val="3E5AA8"/>
                          </a:solidFill>
                          <a:latin typeface="+mn-lt"/>
                          <a:ea typeface="+mn-ea"/>
                          <a:cs typeface="+mn-cs"/>
                          <a:hlinkClick r:id="rId3">
                            <a:extLst>
                              <a:ext uri="{A12FA001-AC4F-418D-AE19-62706E023703}">
                                <ahyp:hlinkClr xmlns:ahyp="http://schemas.microsoft.com/office/drawing/2018/hyperlinkcolor" val="tx"/>
                              </a:ext>
                            </a:extLst>
                          </a:hlinkClick>
                        </a:rPr>
                        <a:t>R0088</a:t>
                      </a:r>
                      <a:endParaRPr lang="en-GB" sz="1000" kern="1200" dirty="0">
                        <a:solidFill>
                          <a:srgbClr val="3E5AA8"/>
                        </a:solidFill>
                        <a:latin typeface="+mn-lt"/>
                        <a:ea typeface="+mn-ea"/>
                        <a:cs typeface="+mn-cs"/>
                      </a:endParaRPr>
                    </a:p>
                  </a:txBody>
                  <a:tcPr>
                    <a:solidFill>
                      <a:schemeClr val="accent3">
                        <a:lumMod val="20000"/>
                        <a:lumOff val="80000"/>
                      </a:schemeClr>
                    </a:solidFill>
                  </a:tcPr>
                </a:tc>
                <a:tc>
                  <a:txBody>
                    <a:bodyPr/>
                    <a:lstStyle/>
                    <a:p>
                      <a:pPr marL="0" algn="l" defTabSz="914400" rtl="0" eaLnBrk="1" latinLnBrk="0" hangingPunct="1"/>
                      <a:r>
                        <a:rPr lang="en-US" sz="1000" kern="1200" dirty="0">
                          <a:solidFill>
                            <a:srgbClr val="000000"/>
                          </a:solidFill>
                          <a:latin typeface="+mn-lt"/>
                          <a:ea typeface="+mn-ea"/>
                          <a:cs typeface="+mn-cs"/>
                        </a:rPr>
                        <a:t>Make Shipper </a:t>
                      </a:r>
                      <a:r>
                        <a:rPr lang="en-US" sz="1000" kern="1200" dirty="0" err="1">
                          <a:solidFill>
                            <a:srgbClr val="000000"/>
                          </a:solidFill>
                          <a:latin typeface="+mn-lt"/>
                          <a:ea typeface="+mn-ea"/>
                          <a:cs typeface="+mn-cs"/>
                        </a:rPr>
                        <a:t>NExA</a:t>
                      </a:r>
                      <a:r>
                        <a:rPr lang="en-US" sz="1000" kern="1200" dirty="0">
                          <a:solidFill>
                            <a:srgbClr val="000000"/>
                          </a:solidFill>
                          <a:latin typeface="+mn-lt"/>
                          <a:ea typeface="+mn-ea"/>
                          <a:cs typeface="+mn-cs"/>
                        </a:rPr>
                        <a:t> values available on the GES portal</a:t>
                      </a:r>
                      <a:endParaRPr lang="en-GB" sz="1000" kern="1200" dirty="0">
                        <a:solidFill>
                          <a:srgbClr val="000000"/>
                        </a:solidFill>
                        <a:latin typeface="+mn-lt"/>
                        <a:ea typeface="+mn-ea"/>
                        <a:cs typeface="+mn-cs"/>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E5AA8"/>
                          </a:solidFill>
                          <a:effectLst/>
                          <a:uLnTx/>
                          <a:uFillTx/>
                          <a:latin typeface="+mn-lt"/>
                          <a:ea typeface="+mn-ea"/>
                          <a:cs typeface="+mn-cs"/>
                          <a:hlinkClick r:id="rId4">
                            <a:extLst>
                              <a:ext uri="{A12FA001-AC4F-418D-AE19-62706E023703}">
                                <ahyp:hlinkClr xmlns:ahyp="http://schemas.microsoft.com/office/drawing/2018/hyperlinkcolor" val="tx"/>
                              </a:ext>
                            </a:extLst>
                          </a:hlinkClick>
                        </a:rPr>
                        <a:t>XRN 5186</a:t>
                      </a:r>
                      <a:endParaRPr kumimoji="0" lang="en-GB" sz="1000" b="0" i="0" u="none" strike="noStrike" kern="1200" cap="none" spc="0" normalizeH="0" baseline="0" noProof="0" dirty="0">
                        <a:ln>
                          <a:noFill/>
                        </a:ln>
                        <a:solidFill>
                          <a:srgbClr val="3E5AA8"/>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MOD 0701</a:t>
                      </a:r>
                    </a:p>
                  </a:txBody>
                  <a:tcPr>
                    <a:solidFill>
                      <a:schemeClr val="accent3">
                        <a:lumMod val="20000"/>
                        <a:lumOff val="80000"/>
                      </a:schemeClr>
                    </a:solidFill>
                  </a:tcPr>
                </a:tc>
                <a:tc>
                  <a:txBody>
                    <a:bodyPr/>
                    <a:lstStyle/>
                    <a:p>
                      <a:r>
                        <a:rPr lang="en-GB" sz="1000" b="0" kern="1200" dirty="0">
                          <a:solidFill>
                            <a:srgbClr val="000000"/>
                          </a:solidFill>
                          <a:latin typeface="+mn-lt"/>
                          <a:ea typeface="+mn-ea"/>
                          <a:cs typeface="+mn-cs"/>
                        </a:rPr>
                        <a:t>Xoserve</a:t>
                      </a:r>
                    </a:p>
                  </a:txBody>
                  <a:tcPr>
                    <a:solidFill>
                      <a:schemeClr val="accent3">
                        <a:lumMod val="20000"/>
                        <a:lumOff val="80000"/>
                      </a:schemeClr>
                    </a:solidFill>
                  </a:tcPr>
                </a:tc>
                <a:tc>
                  <a:txBody>
                    <a:bodyPr/>
                    <a:lstStyle/>
                    <a:p>
                      <a:r>
                        <a:rPr lang="en-GB" sz="1000" b="0" kern="1200" dirty="0">
                          <a:solidFill>
                            <a:srgbClr val="000000"/>
                          </a:solidFill>
                          <a:latin typeface="+mn-lt"/>
                          <a:ea typeface="+mn-ea"/>
                          <a:cs typeface="+mn-cs"/>
                        </a:rPr>
                        <a:t>XRN</a:t>
                      </a:r>
                    </a:p>
                    <a:p>
                      <a:r>
                        <a:rPr lang="en-GB" sz="1000" b="0" kern="1200" dirty="0">
                          <a:solidFill>
                            <a:srgbClr val="000000"/>
                          </a:solidFill>
                          <a:latin typeface="+mn-lt"/>
                          <a:ea typeface="+mn-ea"/>
                          <a:cs typeface="+mn-cs"/>
                        </a:rPr>
                        <a:t>5186</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Approved at </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30/08/2023 – Final Change report issued to TEP</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03/11/23</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Medium</a:t>
                      </a:r>
                    </a:p>
                  </a:txBody>
                  <a:tcPr>
                    <a:solidFill>
                      <a:schemeClr val="accent3">
                        <a:lumMod val="20000"/>
                        <a:lumOff val="80000"/>
                      </a:schemeClr>
                    </a:solidFill>
                  </a:tcPr>
                </a:tc>
                <a:tc>
                  <a:txBody>
                    <a:bodyPr/>
                    <a:lstStyle/>
                    <a:p>
                      <a:r>
                        <a:rPr lang="en-GB" sz="1000" dirty="0"/>
                        <a:t>N/A</a:t>
                      </a:r>
                    </a:p>
                  </a:txBody>
                  <a:tcPr>
                    <a:solidFill>
                      <a:schemeClr val="accent3">
                        <a:lumMod val="20000"/>
                        <a:lumOff val="80000"/>
                      </a:schemeClr>
                    </a:solidFill>
                  </a:tcPr>
                </a:tc>
                <a:extLst>
                  <a:ext uri="{0D108BD9-81ED-4DB2-BD59-A6C34878D82A}">
                    <a16:rowId xmlns:a16="http://schemas.microsoft.com/office/drawing/2014/main" val="425344984"/>
                  </a:ext>
                </a:extLst>
              </a:tr>
              <a:tr h="800693">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XRN 5186 - </a:t>
                      </a:r>
                      <a:r>
                        <a:rPr lang="en-US" sz="1000" kern="1200" dirty="0">
                          <a:solidFill>
                            <a:srgbClr val="000000"/>
                          </a:solidFill>
                          <a:latin typeface="+mn-lt"/>
                          <a:ea typeface="+mn-ea"/>
                          <a:cs typeface="+mn-cs"/>
                        </a:rPr>
                        <a:t>Modification 0701: Aligning Capacity booking under the UNC and arrangements set out in relevant </a:t>
                      </a:r>
                      <a:r>
                        <a:rPr lang="en-US" sz="1000" kern="1200" dirty="0" err="1">
                          <a:solidFill>
                            <a:srgbClr val="000000"/>
                          </a:solidFill>
                          <a:latin typeface="+mn-lt"/>
                          <a:ea typeface="+mn-ea"/>
                          <a:cs typeface="+mn-cs"/>
                        </a:rPr>
                        <a:t>NExAs</a:t>
                      </a:r>
                      <a:r>
                        <a:rPr lang="en-US" sz="1000" kern="1200" dirty="0">
                          <a:solidFill>
                            <a:srgbClr val="000000"/>
                          </a:solidFill>
                          <a:latin typeface="+mn-lt"/>
                          <a:ea typeface="+mn-ea"/>
                          <a:cs typeface="+mn-cs"/>
                        </a:rPr>
                        <a:t> makes additional information available to GES Users which require reflection in the REC. Although all of the technical change has already been developed.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rgbClr val="000000"/>
                        </a:solidFill>
                        <a:latin typeface="+mn-lt"/>
                        <a:ea typeface="+mn-ea"/>
                        <a:cs typeface="+mn-cs"/>
                      </a:endParaRPr>
                    </a:p>
                  </a:txBody>
                  <a:tcPr>
                    <a:solidFill>
                      <a:schemeClr val="accent3">
                        <a:lumMod val="20000"/>
                        <a:lumOff val="80000"/>
                      </a:schemeClr>
                    </a:solidFill>
                  </a:tcPr>
                </a:tc>
                <a:tc hMerge="1">
                  <a:txBody>
                    <a:bodyPr/>
                    <a:lstStyle/>
                    <a:p>
                      <a:endParaRPr lang="en-GB" sz="1000" kern="1200" dirty="0">
                        <a:solidFill>
                          <a:srgbClr val="000000"/>
                        </a:solidFill>
                        <a:latin typeface="+mn-lt"/>
                        <a:ea typeface="+mn-ea"/>
                        <a:cs typeface="+mn-cs"/>
                      </a:endParaRPr>
                    </a:p>
                  </a:txBody>
                  <a:tcPr/>
                </a:tc>
                <a:tc hMerge="1">
                  <a:txBody>
                    <a:bodyPr/>
                    <a:lstStyle/>
                    <a:p>
                      <a:endParaRPr lang="en-GB" sz="1000" kern="1200" dirty="0">
                        <a:solidFill>
                          <a:srgbClr val="000000"/>
                        </a:solidFill>
                        <a:latin typeface="+mn-lt"/>
                        <a:ea typeface="+mn-ea"/>
                        <a:cs typeface="+mn-cs"/>
                      </a:endParaRPr>
                    </a:p>
                  </a:txBody>
                  <a:tcPr/>
                </a:tc>
                <a:tc hMerge="1">
                  <a:txBody>
                    <a:bodyPr/>
                    <a:lstStyle/>
                    <a:p>
                      <a:pPr marL="0" algn="l" defTabSz="914400" rtl="0" eaLnBrk="1" latinLnBrk="0" hangingPunct="1"/>
                      <a:endParaRPr lang="en-GB" sz="1000" b="0" i="0" kern="1200">
                        <a:solidFill>
                          <a:srgbClr val="000000"/>
                        </a:solidFill>
                        <a:effectLst/>
                        <a:latin typeface="+mn-lt"/>
                        <a:ea typeface="+mn-ea"/>
                        <a:cs typeface="+mn-cs"/>
                      </a:endParaRPr>
                    </a:p>
                  </a:txBody>
                  <a:tcPr/>
                </a:tc>
                <a:tc hMerge="1">
                  <a:txBody>
                    <a:bodyPr/>
                    <a:lstStyle/>
                    <a:p>
                      <a:pPr marL="0" algn="l" defTabSz="914400" rtl="0" eaLnBrk="1" latinLnBrk="0" hangingPunct="1"/>
                      <a:endParaRPr lang="en-GB" sz="1000" b="0" i="0" kern="1200">
                        <a:solidFill>
                          <a:srgbClr val="000000"/>
                        </a:solidFill>
                        <a:effectLst/>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sz="1000" kern="1200" dirty="0">
                        <a:solidFill>
                          <a:srgbClr val="FF0000"/>
                        </a:solidFill>
                        <a:latin typeface="+mn-lt"/>
                        <a:ea typeface="+mn-ea"/>
                        <a:cs typeface="+mn-cs"/>
                      </a:endParaRPr>
                    </a:p>
                  </a:txBody>
                  <a:tcPr/>
                </a:tc>
                <a:tc hMerge="1">
                  <a:txBody>
                    <a:bodyPr/>
                    <a:lstStyle/>
                    <a:p>
                      <a:endParaRPr lang="en-GB" sz="1000" kern="1200" dirty="0">
                        <a:solidFill>
                          <a:srgbClr val="000000"/>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mn-lt"/>
                        <a:ea typeface="+mn-ea"/>
                        <a:cs typeface="+mn-cs"/>
                      </a:endParaRPr>
                    </a:p>
                  </a:txBody>
                  <a:tcPr/>
                </a:tc>
                <a:extLst>
                  <a:ext uri="{0D108BD9-81ED-4DB2-BD59-A6C34878D82A}">
                    <a16:rowId xmlns:a16="http://schemas.microsoft.com/office/drawing/2014/main" val="4249900050"/>
                  </a:ext>
                </a:extLst>
              </a:tr>
              <a:tr h="661682">
                <a:tc>
                  <a:txBody>
                    <a:bodyPr/>
                    <a:lstStyle/>
                    <a:p>
                      <a:pPr marL="0" algn="l" defTabSz="914400" rtl="0" eaLnBrk="1" latinLnBrk="0" hangingPunct="1"/>
                      <a:r>
                        <a:rPr lang="en-GB" sz="1000" kern="1200" dirty="0">
                          <a:solidFill>
                            <a:srgbClr val="3E5AA8"/>
                          </a:solidFill>
                          <a:latin typeface="+mn-lt"/>
                          <a:ea typeface="+mn-ea"/>
                          <a:cs typeface="+mn-cs"/>
                          <a:hlinkClick r:id="rId5">
                            <a:extLst>
                              <a:ext uri="{A12FA001-AC4F-418D-AE19-62706E023703}">
                                <ahyp:hlinkClr xmlns:ahyp="http://schemas.microsoft.com/office/drawing/2018/hyperlinkcolor" val="tx"/>
                              </a:ext>
                            </a:extLst>
                          </a:hlinkClick>
                        </a:rPr>
                        <a:t>R0092</a:t>
                      </a:r>
                      <a:endParaRPr lang="en-GB" sz="1000" kern="1200" dirty="0">
                        <a:solidFill>
                          <a:srgbClr val="3E5AA8"/>
                        </a:solidFill>
                        <a:latin typeface="+mn-lt"/>
                        <a:ea typeface="+mn-ea"/>
                        <a:cs typeface="+mn-cs"/>
                      </a:endParaRPr>
                    </a:p>
                  </a:txBody>
                  <a:tcPr>
                    <a:solidFill>
                      <a:schemeClr val="accent3">
                        <a:lumMod val="20000"/>
                        <a:lumOff val="80000"/>
                      </a:schemeClr>
                    </a:solidFill>
                  </a:tcPr>
                </a:tc>
                <a:tc>
                  <a:txBody>
                    <a:bodyPr/>
                    <a:lstStyle/>
                    <a:p>
                      <a:r>
                        <a:rPr lang="en-US" sz="1000" kern="1200" dirty="0">
                          <a:solidFill>
                            <a:srgbClr val="000000"/>
                          </a:solidFill>
                          <a:latin typeface="+mn-lt"/>
                          <a:ea typeface="+mn-ea"/>
                          <a:cs typeface="+mn-cs"/>
                        </a:rPr>
                        <a:t>DCC Service Level Agreements for the Switching Incentive Regime</a:t>
                      </a:r>
                      <a:endParaRPr lang="en-GB" sz="1000" kern="1200" dirty="0">
                        <a:solidFill>
                          <a:srgbClr val="000000"/>
                        </a:solidFill>
                        <a:latin typeface="+mn-lt"/>
                        <a:ea typeface="+mn-ea"/>
                        <a:cs typeface="+mn-cs"/>
                      </a:endParaRP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N/A</a:t>
                      </a:r>
                    </a:p>
                  </a:txBody>
                  <a:tcPr>
                    <a:solidFill>
                      <a:schemeClr val="accent3">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DCC</a:t>
                      </a:r>
                    </a:p>
                  </a:txBody>
                  <a:tcPr>
                    <a:solidFill>
                      <a:schemeClr val="accent3">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GES</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Solution Development</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10/08/2023 – Bi Weekly Working Group </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N/A</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Medium</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accent3">
                        <a:lumMod val="20000"/>
                        <a:lumOff val="80000"/>
                      </a:schemeClr>
                    </a:solidFill>
                  </a:tcPr>
                </a:tc>
                <a:extLst>
                  <a:ext uri="{0D108BD9-81ED-4DB2-BD59-A6C34878D82A}">
                    <a16:rowId xmlns:a16="http://schemas.microsoft.com/office/drawing/2014/main" val="1783356090"/>
                  </a:ext>
                </a:extLst>
              </a:tr>
              <a:tr h="661682">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This Change was raised to review the current Service Level Agreements (SLAs) that are outlined in the REC Service Definition. As the requirements </a:t>
                      </a:r>
                      <a:r>
                        <a:rPr lang="en-US" sz="1000" kern="1200" dirty="0">
                          <a:solidFill>
                            <a:srgbClr val="000000"/>
                          </a:solidFill>
                          <a:latin typeface="+mn-lt"/>
                          <a:ea typeface="+mn-ea"/>
                          <a:cs typeface="+mn-cs"/>
                        </a:rPr>
                        <a:t>for the Central Switching Service (CSS) were identified during the Design, Build and Test Phase of the Ofgem-led Switching Programme, DCC are proposing that an assessment takes place to ensure that the requirements are appropriate for the physical systems design and the actual behaviours of users, compared to the assumptions that were made in the early design phase.</a:t>
                      </a:r>
                    </a:p>
                  </a:txBody>
                  <a:tcPr>
                    <a:solidFill>
                      <a:schemeClr val="accent3">
                        <a:lumMod val="20000"/>
                        <a:lumOff val="80000"/>
                      </a:schemeClr>
                    </a:solidFill>
                  </a:tcPr>
                </a:tc>
                <a:tc hMerge="1">
                  <a:txBody>
                    <a:bodyPr/>
                    <a:lstStyle/>
                    <a:p>
                      <a:endParaRPr lang="en-GB" sz="1000" kern="1200" dirty="0">
                        <a:solidFill>
                          <a:srgbClr val="000000"/>
                        </a:solidFill>
                        <a:latin typeface="+mn-lt"/>
                        <a:ea typeface="+mn-ea"/>
                        <a:cs typeface="+mn-cs"/>
                      </a:endParaRPr>
                    </a:p>
                  </a:txBody>
                  <a:tcPr/>
                </a:tc>
                <a:tc hMerge="1">
                  <a:txBody>
                    <a:bodyPr/>
                    <a:lstStyle/>
                    <a:p>
                      <a:endParaRPr lang="en-GB" sz="1000" kern="1200" dirty="0">
                        <a:solidFill>
                          <a:srgbClr val="000000"/>
                        </a:solidFill>
                        <a:latin typeface="+mn-lt"/>
                        <a:ea typeface="+mn-ea"/>
                        <a:cs typeface="+mn-cs"/>
                      </a:endParaRPr>
                    </a:p>
                  </a:txBody>
                  <a:tcPr/>
                </a:tc>
                <a:tc hMerge="1">
                  <a:txBody>
                    <a:bodyPr/>
                    <a:lstStyle/>
                    <a:p>
                      <a:pPr marL="0" algn="l" defTabSz="914400" rtl="0" eaLnBrk="1" latinLnBrk="0" hangingPunct="1"/>
                      <a:endParaRPr lang="en-GB" sz="1000" b="0" i="0" kern="1200">
                        <a:solidFill>
                          <a:srgbClr val="000000"/>
                        </a:solidFill>
                        <a:effectLst/>
                        <a:latin typeface="+mn-lt"/>
                        <a:ea typeface="+mn-ea"/>
                        <a:cs typeface="+mn-cs"/>
                      </a:endParaRPr>
                    </a:p>
                  </a:txBody>
                  <a:tcPr/>
                </a:tc>
                <a:tc hMerge="1">
                  <a:txBody>
                    <a:bodyPr/>
                    <a:lstStyle/>
                    <a:p>
                      <a:pPr marL="0" algn="l" defTabSz="914400" rtl="0" eaLnBrk="1" latinLnBrk="0" hangingPunct="1"/>
                      <a:endParaRPr lang="en-GB" sz="1000" b="0" i="0" kern="1200">
                        <a:solidFill>
                          <a:srgbClr val="000000"/>
                        </a:solidFill>
                        <a:effectLst/>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sz="1000" kern="1200" dirty="0">
                        <a:solidFill>
                          <a:srgbClr val="FF0000"/>
                        </a:solidFill>
                        <a:latin typeface="+mn-lt"/>
                        <a:ea typeface="+mn-ea"/>
                        <a:cs typeface="+mn-cs"/>
                      </a:endParaRPr>
                    </a:p>
                  </a:txBody>
                  <a:tcPr/>
                </a:tc>
                <a:tc hMerge="1">
                  <a:txBody>
                    <a:bodyPr/>
                    <a:lstStyle/>
                    <a:p>
                      <a:endParaRPr lang="en-GB" sz="1000" kern="1200" dirty="0">
                        <a:solidFill>
                          <a:srgbClr val="000000"/>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mn-lt"/>
                        <a:ea typeface="+mn-ea"/>
                        <a:cs typeface="+mn-cs"/>
                      </a:endParaRPr>
                    </a:p>
                  </a:txBody>
                  <a:tcPr/>
                </a:tc>
                <a:extLst>
                  <a:ext uri="{0D108BD9-81ED-4DB2-BD59-A6C34878D82A}">
                    <a16:rowId xmlns:a16="http://schemas.microsoft.com/office/drawing/2014/main" val="1519601309"/>
                  </a:ext>
                </a:extLst>
              </a:tr>
            </a:tbl>
          </a:graphicData>
        </a:graphic>
      </p:graphicFrame>
      <p:grpSp>
        <p:nvGrpSpPr>
          <p:cNvPr id="12" name="Group 11">
            <a:extLst>
              <a:ext uri="{FF2B5EF4-FFF2-40B4-BE49-F238E27FC236}">
                <a16:creationId xmlns:a16="http://schemas.microsoft.com/office/drawing/2014/main" id="{BD30DBDE-D7E1-8E86-AC7B-D947842618AA}"/>
              </a:ext>
            </a:extLst>
          </p:cNvPr>
          <p:cNvGrpSpPr/>
          <p:nvPr/>
        </p:nvGrpSpPr>
        <p:grpSpPr>
          <a:xfrm>
            <a:off x="115296" y="4414577"/>
            <a:ext cx="4820619" cy="475676"/>
            <a:chOff x="111420" y="4357022"/>
            <a:chExt cx="4820619" cy="475676"/>
          </a:xfrm>
        </p:grpSpPr>
        <p:grpSp>
          <p:nvGrpSpPr>
            <p:cNvPr id="5" name="Group 4">
              <a:extLst>
                <a:ext uri="{FF2B5EF4-FFF2-40B4-BE49-F238E27FC236}">
                  <a16:creationId xmlns:a16="http://schemas.microsoft.com/office/drawing/2014/main" id="{696EB432-D004-FD1E-7353-C5E5B62A8E8B}"/>
                </a:ext>
              </a:extLst>
            </p:cNvPr>
            <p:cNvGrpSpPr/>
            <p:nvPr/>
          </p:nvGrpSpPr>
          <p:grpSpPr>
            <a:xfrm>
              <a:off x="111420" y="4357022"/>
              <a:ext cx="3450505" cy="475676"/>
              <a:chOff x="188250" y="4480964"/>
              <a:chExt cx="3450505" cy="475676"/>
            </a:xfrm>
          </p:grpSpPr>
          <p:grpSp>
            <p:nvGrpSpPr>
              <p:cNvPr id="6" name="Group 5">
                <a:extLst>
                  <a:ext uri="{FF2B5EF4-FFF2-40B4-BE49-F238E27FC236}">
                    <a16:creationId xmlns:a16="http://schemas.microsoft.com/office/drawing/2014/main" id="{10A1E4E4-ADFD-4105-36BA-4B06D7BEE5A0}"/>
                  </a:ext>
                </a:extLst>
              </p:cNvPr>
              <p:cNvGrpSpPr/>
              <p:nvPr/>
            </p:nvGrpSpPr>
            <p:grpSpPr>
              <a:xfrm>
                <a:off x="188250" y="4480964"/>
                <a:ext cx="2377134" cy="475676"/>
                <a:chOff x="66502" y="4450261"/>
                <a:chExt cx="2377134" cy="475676"/>
              </a:xfrm>
            </p:grpSpPr>
            <p:grpSp>
              <p:nvGrpSpPr>
                <p:cNvPr id="9" name="Group 8">
                  <a:extLst>
                    <a:ext uri="{FF2B5EF4-FFF2-40B4-BE49-F238E27FC236}">
                      <a16:creationId xmlns:a16="http://schemas.microsoft.com/office/drawing/2014/main" id="{528A163E-AE65-0C0B-FC4F-8A571D8F20CF}"/>
                    </a:ext>
                  </a:extLst>
                </p:cNvPr>
                <p:cNvGrpSpPr/>
                <p:nvPr/>
              </p:nvGrpSpPr>
              <p:grpSpPr>
                <a:xfrm>
                  <a:off x="66502" y="4450261"/>
                  <a:ext cx="1577167" cy="475676"/>
                  <a:chOff x="0" y="4426024"/>
                  <a:chExt cx="1577167" cy="475676"/>
                </a:xfrm>
              </p:grpSpPr>
              <p:grpSp>
                <p:nvGrpSpPr>
                  <p:cNvPr id="23" name="Group 22">
                    <a:extLst>
                      <a:ext uri="{FF2B5EF4-FFF2-40B4-BE49-F238E27FC236}">
                        <a16:creationId xmlns:a16="http://schemas.microsoft.com/office/drawing/2014/main" id="{1D27697B-D8E3-634A-E0C0-6486BA4EE475}"/>
                      </a:ext>
                    </a:extLst>
                  </p:cNvPr>
                  <p:cNvGrpSpPr/>
                  <p:nvPr/>
                </p:nvGrpSpPr>
                <p:grpSpPr>
                  <a:xfrm>
                    <a:off x="0" y="4650688"/>
                    <a:ext cx="1577167" cy="251012"/>
                    <a:chOff x="233082" y="4628585"/>
                    <a:chExt cx="1577167" cy="251012"/>
                  </a:xfrm>
                </p:grpSpPr>
                <p:sp>
                  <p:nvSpPr>
                    <p:cNvPr id="25" name="Rectangle 24">
                      <a:extLst>
                        <a:ext uri="{FF2B5EF4-FFF2-40B4-BE49-F238E27FC236}">
                          <a16:creationId xmlns:a16="http://schemas.microsoft.com/office/drawing/2014/main" id="{B956B324-FD0F-9DA5-FE88-8ECFBDBBD758}"/>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9F0A5DDD-7E69-845C-B5C4-1AFC9C7771B4}"/>
                        </a:ext>
                      </a:extLst>
                    </p:cNvPr>
                    <p:cNvSpPr txBox="1"/>
                    <p:nvPr/>
                  </p:nvSpPr>
                  <p:spPr>
                    <a:xfrm>
                      <a:off x="483783" y="4646369"/>
                      <a:ext cx="1326466" cy="215444"/>
                    </a:xfrm>
                    <a:prstGeom prst="rect">
                      <a:avLst/>
                    </a:prstGeom>
                    <a:noFill/>
                  </p:spPr>
                  <p:txBody>
                    <a:bodyPr wrap="square" rtlCol="0">
                      <a:spAutoFit/>
                    </a:bodyPr>
                    <a:lstStyle/>
                    <a:p>
                      <a:r>
                        <a:rPr lang="en-GB" sz="800" dirty="0"/>
                        <a:t>Currently working on</a:t>
                      </a:r>
                    </a:p>
                  </p:txBody>
                </p:sp>
              </p:grpSp>
              <p:sp>
                <p:nvSpPr>
                  <p:cNvPr id="24" name="TextBox 23">
                    <a:extLst>
                      <a:ext uri="{FF2B5EF4-FFF2-40B4-BE49-F238E27FC236}">
                        <a16:creationId xmlns:a16="http://schemas.microsoft.com/office/drawing/2014/main" id="{CDA0F6F7-6445-A767-FA71-78BCAA34B071}"/>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11" name="Rectangle 10">
                  <a:extLst>
                    <a:ext uri="{FF2B5EF4-FFF2-40B4-BE49-F238E27FC236}">
                      <a16:creationId xmlns:a16="http://schemas.microsoft.com/office/drawing/2014/main" id="{93D0EC67-8ACE-36D3-708B-0787DF1026E1}"/>
                    </a:ext>
                  </a:extLst>
                </p:cNvPr>
                <p:cNvSpPr/>
                <p:nvPr/>
              </p:nvSpPr>
              <p:spPr>
                <a:xfrm>
                  <a:off x="1468967" y="4674925"/>
                  <a:ext cx="250701" cy="251012"/>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8DF741C7-7F41-1A9B-75A4-82D897E7CB8D}"/>
                    </a:ext>
                  </a:extLst>
                </p:cNvPr>
                <p:cNvSpPr txBox="1"/>
                <p:nvPr/>
              </p:nvSpPr>
              <p:spPr>
                <a:xfrm>
                  <a:off x="1719668" y="4693017"/>
                  <a:ext cx="723968" cy="215444"/>
                </a:xfrm>
                <a:prstGeom prst="rect">
                  <a:avLst/>
                </a:prstGeom>
                <a:noFill/>
              </p:spPr>
              <p:txBody>
                <a:bodyPr wrap="square" rtlCol="0">
                  <a:spAutoFit/>
                </a:bodyPr>
                <a:lstStyle/>
                <a:p>
                  <a:r>
                    <a:rPr lang="en-GB" sz="800" dirty="0"/>
                    <a:t>Upcoming</a:t>
                  </a:r>
                </a:p>
              </p:txBody>
            </p:sp>
          </p:grpSp>
          <p:sp>
            <p:nvSpPr>
              <p:cNvPr id="7" name="Rectangle 6">
                <a:extLst>
                  <a:ext uri="{FF2B5EF4-FFF2-40B4-BE49-F238E27FC236}">
                    <a16:creationId xmlns:a16="http://schemas.microsoft.com/office/drawing/2014/main" id="{51C3D889-8779-7508-CEAC-EEECC79F0AC0}"/>
                  </a:ext>
                </a:extLst>
              </p:cNvPr>
              <p:cNvSpPr/>
              <p:nvPr/>
            </p:nvSpPr>
            <p:spPr>
              <a:xfrm>
                <a:off x="2614735" y="4705628"/>
                <a:ext cx="250701" cy="251012"/>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2A20DDB-4D0E-8500-07CA-CD80C67CF465}"/>
                  </a:ext>
                </a:extLst>
              </p:cNvPr>
              <p:cNvSpPr txBox="1"/>
              <p:nvPr/>
            </p:nvSpPr>
            <p:spPr>
              <a:xfrm>
                <a:off x="2914787" y="4723412"/>
                <a:ext cx="723968" cy="215444"/>
              </a:xfrm>
              <a:prstGeom prst="rect">
                <a:avLst/>
              </a:prstGeom>
              <a:noFill/>
            </p:spPr>
            <p:txBody>
              <a:bodyPr wrap="square" rtlCol="0">
                <a:spAutoFit/>
              </a:bodyPr>
              <a:lstStyle/>
              <a:p>
                <a:r>
                  <a:rPr lang="en-GB" sz="800" dirty="0"/>
                  <a:t>Monitoring</a:t>
                </a:r>
              </a:p>
            </p:txBody>
          </p:sp>
        </p:grpSp>
        <p:sp>
          <p:nvSpPr>
            <p:cNvPr id="2" name="Rectangle 1">
              <a:extLst>
                <a:ext uri="{FF2B5EF4-FFF2-40B4-BE49-F238E27FC236}">
                  <a16:creationId xmlns:a16="http://schemas.microsoft.com/office/drawing/2014/main" id="{30342B22-2BAF-A33F-43AD-BE46FDF77146}"/>
                </a:ext>
              </a:extLst>
            </p:cNvPr>
            <p:cNvSpPr/>
            <p:nvPr/>
          </p:nvSpPr>
          <p:spPr>
            <a:xfrm>
              <a:off x="3573555" y="4581686"/>
              <a:ext cx="250701" cy="251012"/>
            </a:xfrm>
            <a:prstGeom prst="rect">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76A16D2-44EC-75F4-7142-DE330D7EEB7B}"/>
                </a:ext>
              </a:extLst>
            </p:cNvPr>
            <p:cNvSpPr txBox="1"/>
            <p:nvPr/>
          </p:nvSpPr>
          <p:spPr>
            <a:xfrm>
              <a:off x="3885236" y="4617254"/>
              <a:ext cx="1046803" cy="215444"/>
            </a:xfrm>
            <a:prstGeom prst="rect">
              <a:avLst/>
            </a:prstGeom>
            <a:noFill/>
          </p:spPr>
          <p:txBody>
            <a:bodyPr wrap="square" rtlCol="0">
              <a:spAutoFit/>
            </a:bodyPr>
            <a:lstStyle/>
            <a:p>
              <a:r>
                <a:rPr lang="en-GB" sz="800" dirty="0"/>
                <a:t>Early Engagement</a:t>
              </a:r>
            </a:p>
          </p:txBody>
        </p:sp>
      </p:grpSp>
    </p:spTree>
    <p:extLst>
      <p:ext uri="{BB962C8B-B14F-4D97-AF65-F5344CB8AC3E}">
        <p14:creationId xmlns:p14="http://schemas.microsoft.com/office/powerpoint/2010/main" val="34423235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nvGraphicFramePr>
        <p:xfrm>
          <a:off x="115296" y="199160"/>
          <a:ext cx="8925078" cy="3299241"/>
        </p:xfrm>
        <a:graphic>
          <a:graphicData uri="http://schemas.openxmlformats.org/drawingml/2006/table">
            <a:tbl>
              <a:tblPr firstRow="1" bandRow="1">
                <a:tableStyleId>{5C22544A-7EE6-4342-B048-85BDC9FD1C3A}</a:tableStyleId>
              </a:tblPr>
              <a:tblGrid>
                <a:gridCol w="734260">
                  <a:extLst>
                    <a:ext uri="{9D8B030D-6E8A-4147-A177-3AD203B41FA5}">
                      <a16:colId xmlns:a16="http://schemas.microsoft.com/office/drawing/2014/main" val="4027058344"/>
                    </a:ext>
                  </a:extLst>
                </a:gridCol>
                <a:gridCol w="1124622">
                  <a:extLst>
                    <a:ext uri="{9D8B030D-6E8A-4147-A177-3AD203B41FA5}">
                      <a16:colId xmlns:a16="http://schemas.microsoft.com/office/drawing/2014/main" val="2162668323"/>
                    </a:ext>
                  </a:extLst>
                </a:gridCol>
                <a:gridCol w="581598">
                  <a:extLst>
                    <a:ext uri="{9D8B030D-6E8A-4147-A177-3AD203B41FA5}">
                      <a16:colId xmlns:a16="http://schemas.microsoft.com/office/drawing/2014/main" val="3779861357"/>
                    </a:ext>
                  </a:extLst>
                </a:gridCol>
                <a:gridCol w="990752">
                  <a:extLst>
                    <a:ext uri="{9D8B030D-6E8A-4147-A177-3AD203B41FA5}">
                      <a16:colId xmlns:a16="http://schemas.microsoft.com/office/drawing/2014/main" val="288764585"/>
                    </a:ext>
                  </a:extLst>
                </a:gridCol>
                <a:gridCol w="699086">
                  <a:extLst>
                    <a:ext uri="{9D8B030D-6E8A-4147-A177-3AD203B41FA5}">
                      <a16:colId xmlns:a16="http://schemas.microsoft.com/office/drawing/2014/main" val="1331661363"/>
                    </a:ext>
                  </a:extLst>
                </a:gridCol>
                <a:gridCol w="1033583">
                  <a:extLst>
                    <a:ext uri="{9D8B030D-6E8A-4147-A177-3AD203B41FA5}">
                      <a16:colId xmlns:a16="http://schemas.microsoft.com/office/drawing/2014/main" val="103300918"/>
                    </a:ext>
                  </a:extLst>
                </a:gridCol>
                <a:gridCol w="1062905">
                  <a:extLst>
                    <a:ext uri="{9D8B030D-6E8A-4147-A177-3AD203B41FA5}">
                      <a16:colId xmlns:a16="http://schemas.microsoft.com/office/drawing/2014/main" val="3430488934"/>
                    </a:ext>
                  </a:extLst>
                </a:gridCol>
                <a:gridCol w="1013810">
                  <a:extLst>
                    <a:ext uri="{9D8B030D-6E8A-4147-A177-3AD203B41FA5}">
                      <a16:colId xmlns:a16="http://schemas.microsoft.com/office/drawing/2014/main" val="1779344861"/>
                    </a:ext>
                  </a:extLst>
                </a:gridCol>
                <a:gridCol w="708578">
                  <a:extLst>
                    <a:ext uri="{9D8B030D-6E8A-4147-A177-3AD203B41FA5}">
                      <a16:colId xmlns:a16="http://schemas.microsoft.com/office/drawing/2014/main" val="1065136424"/>
                    </a:ext>
                  </a:extLst>
                </a:gridCol>
                <a:gridCol w="975884">
                  <a:extLst>
                    <a:ext uri="{9D8B030D-6E8A-4147-A177-3AD203B41FA5}">
                      <a16:colId xmlns:a16="http://schemas.microsoft.com/office/drawing/2014/main" val="195784657"/>
                    </a:ext>
                  </a:extLst>
                </a:gridCol>
              </a:tblGrid>
              <a:tr h="519331">
                <a:tc>
                  <a:txBody>
                    <a:bodyPr/>
                    <a:lstStyle/>
                    <a:p>
                      <a:pPr algn="ctr"/>
                      <a:r>
                        <a:rPr lang="en-GB" sz="1000" dirty="0"/>
                        <a:t>Title </a:t>
                      </a:r>
                    </a:p>
                  </a:txBody>
                  <a:tcPr>
                    <a:solidFill>
                      <a:srgbClr val="3E5AA8"/>
                    </a:solidFill>
                  </a:tcPr>
                </a:tc>
                <a:tc>
                  <a:txBody>
                    <a:bodyPr/>
                    <a:lstStyle/>
                    <a:p>
                      <a:pPr algn="ctr"/>
                      <a:r>
                        <a:rPr lang="en-GB" sz="1000" dirty="0"/>
                        <a:t>Description</a:t>
                      </a:r>
                    </a:p>
                  </a:txBody>
                  <a:tcPr>
                    <a:solidFill>
                      <a:srgbClr val="3E5AA8"/>
                    </a:solidFill>
                  </a:tcPr>
                </a:tc>
                <a:tc>
                  <a:txBody>
                    <a:bodyPr/>
                    <a:lstStyle/>
                    <a:p>
                      <a:pPr algn="ctr"/>
                      <a:r>
                        <a:rPr lang="en-GB" sz="1000" dirty="0"/>
                        <a:t>XRN / </a:t>
                      </a:r>
                      <a:r>
                        <a:rPr lang="en-GB" sz="1000" dirty="0">
                          <a:solidFill>
                            <a:schemeClr val="bg1"/>
                          </a:solidFill>
                        </a:rPr>
                        <a:t>UNC Mod</a:t>
                      </a:r>
                    </a:p>
                  </a:txBody>
                  <a:tcPr>
                    <a:solidFill>
                      <a:srgbClr val="3E5AA8"/>
                    </a:solidFill>
                  </a:tcPr>
                </a:tc>
                <a:tc>
                  <a:txBody>
                    <a:bodyPr/>
                    <a:lstStyle/>
                    <a:p>
                      <a:pPr algn="ctr"/>
                      <a:r>
                        <a:rPr lang="en-GB" sz="1000"/>
                        <a:t>Proposer</a:t>
                      </a:r>
                      <a:endParaRPr lang="en-GB" sz="1000" dirty="0">
                        <a:solidFill>
                          <a:schemeClr val="bg1"/>
                        </a:solidFill>
                      </a:endParaRPr>
                    </a:p>
                  </a:txBody>
                  <a:tcPr>
                    <a:solidFill>
                      <a:srgbClr val="3E5AA8"/>
                    </a:solidFill>
                  </a:tcPr>
                </a:tc>
                <a:tc>
                  <a:txBody>
                    <a:bodyPr/>
                    <a:lstStyle/>
                    <a:p>
                      <a:pPr algn="ctr"/>
                      <a:r>
                        <a:rPr lang="en-GB" sz="1000" dirty="0"/>
                        <a:t>Impact/</a:t>
                      </a:r>
                    </a:p>
                    <a:p>
                      <a:pPr algn="ctr"/>
                      <a:r>
                        <a:rPr lang="en-GB" sz="1000" dirty="0"/>
                        <a:t>Funding</a:t>
                      </a:r>
                    </a:p>
                  </a:txBody>
                  <a:tcPr>
                    <a:solidFill>
                      <a:srgbClr val="3E5AA8"/>
                    </a:solidFill>
                  </a:tcPr>
                </a:tc>
                <a:tc>
                  <a:txBody>
                    <a:bodyPr/>
                    <a:lstStyle/>
                    <a:p>
                      <a:pPr algn="ctr"/>
                      <a:r>
                        <a:rPr lang="en-GB" sz="1000"/>
                        <a:t>Status</a:t>
                      </a:r>
                      <a:endParaRPr lang="en-GB" sz="1000" dirty="0"/>
                    </a:p>
                  </a:txBody>
                  <a:tcPr>
                    <a:solidFill>
                      <a:srgbClr val="3E5AA8"/>
                    </a:solidFill>
                  </a:tcPr>
                </a:tc>
                <a:tc>
                  <a:txBody>
                    <a:bodyPr/>
                    <a:lstStyle/>
                    <a:p>
                      <a:pPr algn="ctr"/>
                      <a:r>
                        <a:rPr lang="en-GB" sz="1000" b="1" kern="1200">
                          <a:solidFill>
                            <a:schemeClr val="lt1"/>
                          </a:solidFill>
                          <a:latin typeface="+mn-lt"/>
                          <a:ea typeface="+mn-ea"/>
                          <a:cs typeface="+mn-cs"/>
                        </a:rPr>
                        <a:t>Next Action date</a:t>
                      </a:r>
                      <a:endParaRPr lang="en-GB" sz="1000" dirty="0"/>
                    </a:p>
                  </a:txBody>
                  <a:tcPr>
                    <a:solidFill>
                      <a:srgbClr val="3E5AA8"/>
                    </a:solidFill>
                  </a:tcPr>
                </a:tc>
                <a:tc>
                  <a:txBody>
                    <a:bodyPr/>
                    <a:lstStyle/>
                    <a:p>
                      <a:pPr algn="ctr"/>
                      <a:r>
                        <a:rPr lang="en-GB" sz="1000" b="1" kern="1200" dirty="0">
                          <a:solidFill>
                            <a:schemeClr val="lt1"/>
                          </a:solidFill>
                          <a:latin typeface="+mn-lt"/>
                          <a:ea typeface="+mn-ea"/>
                          <a:cs typeface="+mn-cs"/>
                        </a:rPr>
                        <a:t>Release</a:t>
                      </a:r>
                      <a:endParaRPr lang="en-GB" sz="1000" dirty="0"/>
                    </a:p>
                  </a:txBody>
                  <a:tcPr>
                    <a:solidFill>
                      <a:srgbClr val="3E5AA8"/>
                    </a:solidFill>
                  </a:tcPr>
                </a:tc>
                <a:tc>
                  <a:txBody>
                    <a:bodyPr/>
                    <a:lstStyle/>
                    <a:p>
                      <a:pPr marL="0" algn="ctr" defTabSz="914400" rtl="0" eaLnBrk="1" latinLnBrk="0" hangingPunct="1"/>
                      <a:r>
                        <a:rPr lang="en-GB" sz="1000" b="1" kern="1200" dirty="0">
                          <a:solidFill>
                            <a:schemeClr val="bg1"/>
                          </a:solidFill>
                          <a:latin typeface="+mn-lt"/>
                          <a:ea typeface="+mn-ea"/>
                          <a:cs typeface="+mn-cs"/>
                        </a:rPr>
                        <a:t>REC Priority</a:t>
                      </a:r>
                    </a:p>
                  </a:txBody>
                  <a:tcPr>
                    <a:solidFill>
                      <a:srgbClr val="3E5AA8"/>
                    </a:solidFill>
                  </a:tcPr>
                </a:tc>
                <a:tc>
                  <a:txBody>
                    <a:bodyPr/>
                    <a:lstStyle/>
                    <a:p>
                      <a:pPr marL="0" algn="ctr" defTabSz="914400" rtl="0" eaLnBrk="1" latinLnBrk="0" hangingPunct="1"/>
                      <a:r>
                        <a:rPr lang="en-GB" sz="950" b="1" kern="1200" dirty="0">
                          <a:solidFill>
                            <a:schemeClr val="lt1"/>
                          </a:solidFill>
                          <a:latin typeface="+mn-lt"/>
                          <a:ea typeface="+mn-ea"/>
                          <a:cs typeface="+mn-cs"/>
                        </a:rPr>
                        <a:t>Attachments</a:t>
                      </a:r>
                    </a:p>
                  </a:txBody>
                  <a:tcPr>
                    <a:solidFill>
                      <a:srgbClr val="3E5AA8"/>
                    </a:solidFill>
                  </a:tcPr>
                </a:tc>
                <a:extLst>
                  <a:ext uri="{0D108BD9-81ED-4DB2-BD59-A6C34878D82A}">
                    <a16:rowId xmlns:a16="http://schemas.microsoft.com/office/drawing/2014/main" val="135677372"/>
                  </a:ext>
                </a:extLst>
              </a:tr>
              <a:tr h="569242">
                <a:tc>
                  <a:txBody>
                    <a:bodyPr/>
                    <a:lstStyle/>
                    <a:p>
                      <a:pPr marL="0" algn="l" defTabSz="914400" rtl="0" eaLnBrk="1" latinLnBrk="0" hangingPunct="1"/>
                      <a:r>
                        <a:rPr lang="en-GB" sz="1000" kern="1200" dirty="0">
                          <a:solidFill>
                            <a:srgbClr val="3E5AA8"/>
                          </a:solidFill>
                          <a:latin typeface="+mn-lt"/>
                          <a:ea typeface="+mn-ea"/>
                          <a:cs typeface="+mn-cs"/>
                          <a:hlinkClick r:id="rId3">
                            <a:extLst>
                              <a:ext uri="{A12FA001-AC4F-418D-AE19-62706E023703}">
                                <ahyp:hlinkClr xmlns:ahyp="http://schemas.microsoft.com/office/drawing/2018/hyperlinkcolor" val="tx"/>
                              </a:ext>
                            </a:extLst>
                          </a:hlinkClick>
                        </a:rPr>
                        <a:t>R0096</a:t>
                      </a:r>
                      <a:endParaRPr lang="en-GB" sz="1000" kern="1200" dirty="0">
                        <a:solidFill>
                          <a:srgbClr val="3E5AA8"/>
                        </a:solidFill>
                        <a:latin typeface="+mn-lt"/>
                        <a:ea typeface="+mn-ea"/>
                        <a:cs typeface="+mn-cs"/>
                      </a:endParaRPr>
                    </a:p>
                  </a:txBody>
                  <a:tcPr>
                    <a:solidFill>
                      <a:schemeClr val="accent4">
                        <a:lumMod val="20000"/>
                        <a:lumOff val="80000"/>
                      </a:schemeClr>
                    </a:solidFill>
                  </a:tcPr>
                </a:tc>
                <a:tc>
                  <a:txBody>
                    <a:bodyPr/>
                    <a:lstStyle/>
                    <a:p>
                      <a:pPr marL="0" algn="l" defTabSz="914400" rtl="0" eaLnBrk="1" latinLnBrk="0" hangingPunct="1"/>
                      <a:r>
                        <a:rPr lang="en-US" sz="1000" kern="1200" dirty="0">
                          <a:solidFill>
                            <a:srgbClr val="000000"/>
                          </a:solidFill>
                          <a:latin typeface="+mn-lt"/>
                          <a:ea typeface="+mn-ea"/>
                          <a:cs typeface="+mn-cs"/>
                        </a:rPr>
                        <a:t>CSS Message Regeneration Functionality</a:t>
                      </a:r>
                      <a:endParaRPr lang="en-GB" sz="1000" kern="1200" dirty="0">
                        <a:solidFill>
                          <a:srgbClr val="000000"/>
                        </a:solidFill>
                        <a:latin typeface="+mn-lt"/>
                        <a:ea typeface="+mn-ea"/>
                        <a:cs typeface="+mn-cs"/>
                      </a:endParaRP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accent4">
                        <a:lumMod val="20000"/>
                        <a:lumOff val="80000"/>
                      </a:schemeClr>
                    </a:solidFill>
                  </a:tcPr>
                </a:tc>
                <a:tc>
                  <a:txBody>
                    <a:bodyPr/>
                    <a:lstStyle/>
                    <a:p>
                      <a:r>
                        <a:rPr lang="en-GB" sz="1000" b="0" kern="1200" dirty="0">
                          <a:solidFill>
                            <a:srgbClr val="000000"/>
                          </a:solidFill>
                          <a:latin typeface="+mn-lt"/>
                          <a:ea typeface="+mn-ea"/>
                          <a:cs typeface="+mn-cs"/>
                        </a:rPr>
                        <a:t>RTS (Capgemini)</a:t>
                      </a:r>
                    </a:p>
                  </a:txBody>
                  <a:tcPr>
                    <a:solidFill>
                      <a:schemeClr val="accent4">
                        <a:lumMod val="20000"/>
                        <a:lumOff val="80000"/>
                      </a:schemeClr>
                    </a:solidFill>
                  </a:tcPr>
                </a:tc>
                <a:tc>
                  <a:txBody>
                    <a:bodyPr/>
                    <a:lstStyle/>
                    <a:p>
                      <a:r>
                        <a:rPr lang="en-GB" sz="1000" b="0" kern="1200" dirty="0">
                          <a:solidFill>
                            <a:srgbClr val="000000"/>
                          </a:solidFill>
                          <a:latin typeface="+mn-lt"/>
                          <a:ea typeface="+mn-ea"/>
                          <a:cs typeface="+mn-cs"/>
                        </a:rPr>
                        <a:t>-</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Service Provider Impact Assessment </a:t>
                      </a: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TBC – IA currently with DCC</a:t>
                      </a: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TBC</a:t>
                      </a: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Medium</a:t>
                      </a: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N/A</a:t>
                      </a:r>
                    </a:p>
                  </a:txBody>
                  <a:tcPr>
                    <a:solidFill>
                      <a:schemeClr val="accent4">
                        <a:lumMod val="20000"/>
                        <a:lumOff val="80000"/>
                      </a:schemeClr>
                    </a:solidFill>
                  </a:tcPr>
                </a:tc>
                <a:extLst>
                  <a:ext uri="{0D108BD9-81ED-4DB2-BD59-A6C34878D82A}">
                    <a16:rowId xmlns:a16="http://schemas.microsoft.com/office/drawing/2014/main" val="2340483921"/>
                  </a:ext>
                </a:extLst>
              </a:tr>
              <a:tr h="683187">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rgbClr val="000000"/>
                          </a:solidFill>
                          <a:latin typeface="+mn-lt"/>
                          <a:ea typeface="+mn-ea"/>
                          <a:cs typeface="+mn-cs"/>
                        </a:rPr>
                        <a:t>This Change was raised to identify and regenerate messages from CSS that failed initial generation, such that the message recipient is not impacted. We are keen that we monitor this Change to ensure that there are no impacts to any current message related Change Requests or the way in which we send and receive messages from CSS.</a:t>
                      </a:r>
                    </a:p>
                  </a:txBody>
                  <a:tcPr>
                    <a:solidFill>
                      <a:schemeClr val="accent4">
                        <a:lumMod val="20000"/>
                        <a:lumOff val="80000"/>
                      </a:schemeClr>
                    </a:solidFill>
                  </a:tcPr>
                </a:tc>
                <a:tc hMerge="1">
                  <a:txBody>
                    <a:bodyPr/>
                    <a:lstStyle/>
                    <a:p>
                      <a:pPr marL="0" algn="l" defTabSz="914400" rtl="0" eaLnBrk="1" latinLnBrk="0" hangingPunct="1"/>
                      <a:endParaRPr lang="en-GB" sz="90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n-lt"/>
                        <a:ea typeface="+mn-ea"/>
                        <a:cs typeface="+mn-cs"/>
                      </a:endParaRPr>
                    </a:p>
                  </a:txBody>
                  <a:tcPr/>
                </a:tc>
                <a:tc hMerge="1">
                  <a:txBody>
                    <a:bodyPr/>
                    <a:lstStyle/>
                    <a:p>
                      <a:endParaRPr lang="en-GB" sz="900" b="0" kern="1200">
                        <a:solidFill>
                          <a:schemeClr val="dk1"/>
                        </a:solidFill>
                        <a:latin typeface="+mn-lt"/>
                        <a:ea typeface="+mn-ea"/>
                        <a:cs typeface="+mn-cs"/>
                      </a:endParaRPr>
                    </a:p>
                  </a:txBody>
                  <a:tcPr/>
                </a:tc>
                <a:tc hMerge="1">
                  <a:txBody>
                    <a:bodyPr/>
                    <a:lstStyle/>
                    <a:p>
                      <a:endParaRPr lang="en-GB" sz="900" b="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dirty="0">
                        <a:solidFill>
                          <a:schemeClr val="dk1"/>
                        </a:solidFill>
                        <a:latin typeface="+mn-lt"/>
                        <a:ea typeface="+mn-ea"/>
                        <a:cs typeface="+mn-cs"/>
                      </a:endParaRPr>
                    </a:p>
                  </a:txBody>
                  <a:tcPr/>
                </a:tc>
                <a:extLst>
                  <a:ext uri="{0D108BD9-81ED-4DB2-BD59-A6C34878D82A}">
                    <a16:rowId xmlns:a16="http://schemas.microsoft.com/office/drawing/2014/main" val="261227980"/>
                  </a:ext>
                </a:extLst>
              </a:tr>
              <a:tr h="683187">
                <a:tc>
                  <a:txBody>
                    <a:bodyPr/>
                    <a:lstStyle/>
                    <a:p>
                      <a:pPr marL="0" algn="l" defTabSz="914400" rtl="0" eaLnBrk="1" latinLnBrk="0" hangingPunct="1"/>
                      <a:r>
                        <a:rPr lang="en-GB" sz="1000" kern="1200" dirty="0">
                          <a:solidFill>
                            <a:schemeClr val="tx1">
                              <a:lumMod val="60000"/>
                              <a:lumOff val="40000"/>
                            </a:schemeClr>
                          </a:solidFill>
                          <a:latin typeface="+mn-lt"/>
                          <a:ea typeface="+mn-ea"/>
                          <a:cs typeface="+mn-cs"/>
                          <a:hlinkClick r:id="rId4">
                            <a:extLst>
                              <a:ext uri="{A12FA001-AC4F-418D-AE19-62706E023703}">
                                <ahyp:hlinkClr xmlns:ahyp="http://schemas.microsoft.com/office/drawing/2018/hyperlinkcolor" val="tx"/>
                              </a:ext>
                            </a:extLst>
                          </a:hlinkClick>
                        </a:rPr>
                        <a:t>R0110</a:t>
                      </a:r>
                      <a:endParaRPr lang="en-GB" sz="1000" kern="1200" dirty="0">
                        <a:solidFill>
                          <a:schemeClr val="tx1">
                            <a:lumMod val="60000"/>
                            <a:lumOff val="40000"/>
                          </a:schemeClr>
                        </a:solidFill>
                        <a:latin typeface="+mn-lt"/>
                        <a:ea typeface="+mn-ea"/>
                        <a:cs typeface="+mn-cs"/>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rgbClr val="000000"/>
                          </a:solidFill>
                          <a:latin typeface="+mn-lt"/>
                          <a:ea typeface="+mn-ea"/>
                          <a:cs typeface="+mn-cs"/>
                        </a:rPr>
                        <a:t>A review of Supplier access to data on GES</a:t>
                      </a:r>
                      <a:endParaRPr lang="en-GB" sz="1000" kern="1200" dirty="0">
                        <a:solidFill>
                          <a:srgbClr val="000000"/>
                        </a:solidFill>
                        <a:latin typeface="+mn-lt"/>
                        <a:ea typeface="+mn-ea"/>
                        <a:cs typeface="+mn-cs"/>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dirty="0">
                          <a:solidFill>
                            <a:srgbClr val="000000"/>
                          </a:solidFill>
                          <a:latin typeface="+mn-lt"/>
                          <a:ea typeface="+mn-ea"/>
                          <a:cs typeface="+mn-cs"/>
                        </a:rPr>
                        <a:t>N/A</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Scottish Power</a:t>
                      </a:r>
                      <a:endParaRPr lang="en-GB" sz="1000" kern="1200" noProof="0" dirty="0">
                        <a:solidFill>
                          <a:srgbClr val="000000"/>
                        </a:solidFill>
                        <a:latin typeface="+mn-lt"/>
                        <a:ea typeface="+mn-ea"/>
                        <a:cs typeface="+mn-cs"/>
                      </a:endParaRP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GES</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Detailed Impact Assessment</a:t>
                      </a:r>
                    </a:p>
                  </a:txBody>
                  <a:tcPr>
                    <a:solidFill>
                      <a:schemeClr val="accent3">
                        <a:lumMod val="20000"/>
                        <a:lumOff val="80000"/>
                      </a:schemeClr>
                    </a:solidFill>
                  </a:tcPr>
                </a:tc>
                <a:tc>
                  <a:txBody>
                    <a:bodyPr/>
                    <a:lstStyle/>
                    <a:p>
                      <a:pPr algn="l"/>
                      <a:r>
                        <a:rPr lang="en-GB" sz="1000" kern="1200" dirty="0">
                          <a:solidFill>
                            <a:srgbClr val="000000"/>
                          </a:solidFill>
                          <a:latin typeface="+mn-lt"/>
                          <a:ea typeface="+mn-ea"/>
                          <a:cs typeface="+mn-cs"/>
                        </a:rPr>
                        <a:t>07/09/23 </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TBC</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Medium</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N/A</a:t>
                      </a:r>
                    </a:p>
                  </a:txBody>
                  <a:tcPr>
                    <a:solidFill>
                      <a:schemeClr val="accent3">
                        <a:lumMod val="20000"/>
                        <a:lumOff val="80000"/>
                      </a:schemeClr>
                    </a:solidFill>
                  </a:tcPr>
                </a:tc>
                <a:extLst>
                  <a:ext uri="{0D108BD9-81ED-4DB2-BD59-A6C34878D82A}">
                    <a16:rowId xmlns:a16="http://schemas.microsoft.com/office/drawing/2014/main" val="157236157"/>
                  </a:ext>
                </a:extLst>
              </a:tr>
              <a:tr h="683187">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rgbClr val="000000"/>
                          </a:solidFill>
                          <a:latin typeface="+mn-lt"/>
                          <a:ea typeface="+mn-ea"/>
                          <a:cs typeface="+mn-cs"/>
                        </a:rPr>
                        <a:t>This Change was raised in order to review the data items that can currently be viewed by Supplier in the Gas Enquiry Service. Scottish Power have come across some issues internally as they don’t currently have access to some items in the Shipper portfolio. We have been assessing the data items that have been requested in the DAM and are working towards the DIA stage of the process.</a:t>
                      </a:r>
                    </a:p>
                  </a:txBody>
                  <a:tcPr>
                    <a:solidFill>
                      <a:schemeClr val="accent3">
                        <a:lumMod val="20000"/>
                        <a:lumOff val="80000"/>
                      </a:schemeClr>
                    </a:solidFill>
                  </a:tcPr>
                </a:tc>
                <a:tc hMerge="1">
                  <a:txBody>
                    <a:bodyPr/>
                    <a:lstStyle/>
                    <a:p>
                      <a:pPr marL="0" algn="l" defTabSz="914400" rtl="0" eaLnBrk="1" latinLnBrk="0" hangingPunct="1"/>
                      <a:endParaRPr lang="en-GB" sz="90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n-lt"/>
                        <a:ea typeface="+mn-ea"/>
                        <a:cs typeface="+mn-cs"/>
                      </a:endParaRPr>
                    </a:p>
                  </a:txBody>
                  <a:tcPr/>
                </a:tc>
                <a:tc hMerge="1">
                  <a:txBody>
                    <a:bodyPr/>
                    <a:lstStyle/>
                    <a:p>
                      <a:endParaRPr lang="en-GB"/>
                    </a:p>
                  </a:txBody>
                  <a:tcPr/>
                </a:tc>
                <a:tc hMerge="1">
                  <a:txBody>
                    <a:bodyPr/>
                    <a:lstStyle/>
                    <a:p>
                      <a:endParaRPr lang="en-GB" sz="900" b="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dirty="0">
                        <a:solidFill>
                          <a:schemeClr val="dk1"/>
                        </a:solidFill>
                        <a:latin typeface="+mn-lt"/>
                        <a:ea typeface="+mn-ea"/>
                        <a:cs typeface="+mn-cs"/>
                      </a:endParaRPr>
                    </a:p>
                  </a:txBody>
                  <a:tcPr/>
                </a:tc>
                <a:extLst>
                  <a:ext uri="{0D108BD9-81ED-4DB2-BD59-A6C34878D82A}">
                    <a16:rowId xmlns:a16="http://schemas.microsoft.com/office/drawing/2014/main" val="2129258170"/>
                  </a:ext>
                </a:extLst>
              </a:tr>
            </a:tbl>
          </a:graphicData>
        </a:graphic>
      </p:graphicFrame>
      <p:grpSp>
        <p:nvGrpSpPr>
          <p:cNvPr id="12" name="Group 11">
            <a:extLst>
              <a:ext uri="{FF2B5EF4-FFF2-40B4-BE49-F238E27FC236}">
                <a16:creationId xmlns:a16="http://schemas.microsoft.com/office/drawing/2014/main" id="{BD30DBDE-D7E1-8E86-AC7B-D947842618AA}"/>
              </a:ext>
            </a:extLst>
          </p:cNvPr>
          <p:cNvGrpSpPr/>
          <p:nvPr/>
        </p:nvGrpSpPr>
        <p:grpSpPr>
          <a:xfrm>
            <a:off x="115296" y="4414577"/>
            <a:ext cx="4820619" cy="475676"/>
            <a:chOff x="111420" y="4357022"/>
            <a:chExt cx="4820619" cy="475676"/>
          </a:xfrm>
        </p:grpSpPr>
        <p:grpSp>
          <p:nvGrpSpPr>
            <p:cNvPr id="5" name="Group 4">
              <a:extLst>
                <a:ext uri="{FF2B5EF4-FFF2-40B4-BE49-F238E27FC236}">
                  <a16:creationId xmlns:a16="http://schemas.microsoft.com/office/drawing/2014/main" id="{696EB432-D004-FD1E-7353-C5E5B62A8E8B}"/>
                </a:ext>
              </a:extLst>
            </p:cNvPr>
            <p:cNvGrpSpPr/>
            <p:nvPr/>
          </p:nvGrpSpPr>
          <p:grpSpPr>
            <a:xfrm>
              <a:off x="111420" y="4357022"/>
              <a:ext cx="3450505" cy="475676"/>
              <a:chOff x="188250" y="4480964"/>
              <a:chExt cx="3450505" cy="475676"/>
            </a:xfrm>
          </p:grpSpPr>
          <p:grpSp>
            <p:nvGrpSpPr>
              <p:cNvPr id="6" name="Group 5">
                <a:extLst>
                  <a:ext uri="{FF2B5EF4-FFF2-40B4-BE49-F238E27FC236}">
                    <a16:creationId xmlns:a16="http://schemas.microsoft.com/office/drawing/2014/main" id="{10A1E4E4-ADFD-4105-36BA-4B06D7BEE5A0}"/>
                  </a:ext>
                </a:extLst>
              </p:cNvPr>
              <p:cNvGrpSpPr/>
              <p:nvPr/>
            </p:nvGrpSpPr>
            <p:grpSpPr>
              <a:xfrm>
                <a:off x="188250" y="4480964"/>
                <a:ext cx="2377134" cy="475676"/>
                <a:chOff x="66502" y="4450261"/>
                <a:chExt cx="2377134" cy="475676"/>
              </a:xfrm>
            </p:grpSpPr>
            <p:grpSp>
              <p:nvGrpSpPr>
                <p:cNvPr id="9" name="Group 8">
                  <a:extLst>
                    <a:ext uri="{FF2B5EF4-FFF2-40B4-BE49-F238E27FC236}">
                      <a16:creationId xmlns:a16="http://schemas.microsoft.com/office/drawing/2014/main" id="{528A163E-AE65-0C0B-FC4F-8A571D8F20CF}"/>
                    </a:ext>
                  </a:extLst>
                </p:cNvPr>
                <p:cNvGrpSpPr/>
                <p:nvPr/>
              </p:nvGrpSpPr>
              <p:grpSpPr>
                <a:xfrm>
                  <a:off x="66502" y="4450261"/>
                  <a:ext cx="1577167" cy="475676"/>
                  <a:chOff x="0" y="4426024"/>
                  <a:chExt cx="1577167" cy="475676"/>
                </a:xfrm>
              </p:grpSpPr>
              <p:grpSp>
                <p:nvGrpSpPr>
                  <p:cNvPr id="23" name="Group 22">
                    <a:extLst>
                      <a:ext uri="{FF2B5EF4-FFF2-40B4-BE49-F238E27FC236}">
                        <a16:creationId xmlns:a16="http://schemas.microsoft.com/office/drawing/2014/main" id="{1D27697B-D8E3-634A-E0C0-6486BA4EE475}"/>
                      </a:ext>
                    </a:extLst>
                  </p:cNvPr>
                  <p:cNvGrpSpPr/>
                  <p:nvPr/>
                </p:nvGrpSpPr>
                <p:grpSpPr>
                  <a:xfrm>
                    <a:off x="0" y="4650688"/>
                    <a:ext cx="1577167" cy="251012"/>
                    <a:chOff x="233082" y="4628585"/>
                    <a:chExt cx="1577167" cy="251012"/>
                  </a:xfrm>
                </p:grpSpPr>
                <p:sp>
                  <p:nvSpPr>
                    <p:cNvPr id="25" name="Rectangle 24">
                      <a:extLst>
                        <a:ext uri="{FF2B5EF4-FFF2-40B4-BE49-F238E27FC236}">
                          <a16:creationId xmlns:a16="http://schemas.microsoft.com/office/drawing/2014/main" id="{B956B324-FD0F-9DA5-FE88-8ECFBDBBD758}"/>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9F0A5DDD-7E69-845C-B5C4-1AFC9C7771B4}"/>
                        </a:ext>
                      </a:extLst>
                    </p:cNvPr>
                    <p:cNvSpPr txBox="1"/>
                    <p:nvPr/>
                  </p:nvSpPr>
                  <p:spPr>
                    <a:xfrm>
                      <a:off x="483783" y="4646369"/>
                      <a:ext cx="1326466" cy="215444"/>
                    </a:xfrm>
                    <a:prstGeom prst="rect">
                      <a:avLst/>
                    </a:prstGeom>
                    <a:noFill/>
                  </p:spPr>
                  <p:txBody>
                    <a:bodyPr wrap="square" rtlCol="0">
                      <a:spAutoFit/>
                    </a:bodyPr>
                    <a:lstStyle/>
                    <a:p>
                      <a:r>
                        <a:rPr lang="en-GB" sz="800" dirty="0"/>
                        <a:t>Currently working on</a:t>
                      </a:r>
                    </a:p>
                  </p:txBody>
                </p:sp>
              </p:grpSp>
              <p:sp>
                <p:nvSpPr>
                  <p:cNvPr id="24" name="TextBox 23">
                    <a:extLst>
                      <a:ext uri="{FF2B5EF4-FFF2-40B4-BE49-F238E27FC236}">
                        <a16:creationId xmlns:a16="http://schemas.microsoft.com/office/drawing/2014/main" id="{CDA0F6F7-6445-A767-FA71-78BCAA34B071}"/>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11" name="Rectangle 10">
                  <a:extLst>
                    <a:ext uri="{FF2B5EF4-FFF2-40B4-BE49-F238E27FC236}">
                      <a16:creationId xmlns:a16="http://schemas.microsoft.com/office/drawing/2014/main" id="{93D0EC67-8ACE-36D3-708B-0787DF1026E1}"/>
                    </a:ext>
                  </a:extLst>
                </p:cNvPr>
                <p:cNvSpPr/>
                <p:nvPr/>
              </p:nvSpPr>
              <p:spPr>
                <a:xfrm>
                  <a:off x="1468967" y="4674925"/>
                  <a:ext cx="250701" cy="251012"/>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8DF741C7-7F41-1A9B-75A4-82D897E7CB8D}"/>
                    </a:ext>
                  </a:extLst>
                </p:cNvPr>
                <p:cNvSpPr txBox="1"/>
                <p:nvPr/>
              </p:nvSpPr>
              <p:spPr>
                <a:xfrm>
                  <a:off x="1719668" y="4693017"/>
                  <a:ext cx="723968" cy="215444"/>
                </a:xfrm>
                <a:prstGeom prst="rect">
                  <a:avLst/>
                </a:prstGeom>
                <a:noFill/>
              </p:spPr>
              <p:txBody>
                <a:bodyPr wrap="square" rtlCol="0">
                  <a:spAutoFit/>
                </a:bodyPr>
                <a:lstStyle/>
                <a:p>
                  <a:r>
                    <a:rPr lang="en-GB" sz="800" dirty="0"/>
                    <a:t>Upcoming</a:t>
                  </a:r>
                </a:p>
              </p:txBody>
            </p:sp>
          </p:grpSp>
          <p:sp>
            <p:nvSpPr>
              <p:cNvPr id="7" name="Rectangle 6">
                <a:extLst>
                  <a:ext uri="{FF2B5EF4-FFF2-40B4-BE49-F238E27FC236}">
                    <a16:creationId xmlns:a16="http://schemas.microsoft.com/office/drawing/2014/main" id="{51C3D889-8779-7508-CEAC-EEECC79F0AC0}"/>
                  </a:ext>
                </a:extLst>
              </p:cNvPr>
              <p:cNvSpPr/>
              <p:nvPr/>
            </p:nvSpPr>
            <p:spPr>
              <a:xfrm>
                <a:off x="2614735" y="4705628"/>
                <a:ext cx="250701" cy="251012"/>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2A20DDB-4D0E-8500-07CA-CD80C67CF465}"/>
                  </a:ext>
                </a:extLst>
              </p:cNvPr>
              <p:cNvSpPr txBox="1"/>
              <p:nvPr/>
            </p:nvSpPr>
            <p:spPr>
              <a:xfrm>
                <a:off x="2914787" y="4723412"/>
                <a:ext cx="723968" cy="215444"/>
              </a:xfrm>
              <a:prstGeom prst="rect">
                <a:avLst/>
              </a:prstGeom>
              <a:noFill/>
            </p:spPr>
            <p:txBody>
              <a:bodyPr wrap="square" rtlCol="0">
                <a:spAutoFit/>
              </a:bodyPr>
              <a:lstStyle/>
              <a:p>
                <a:r>
                  <a:rPr lang="en-GB" sz="800" dirty="0"/>
                  <a:t>Monitoring</a:t>
                </a:r>
              </a:p>
            </p:txBody>
          </p:sp>
        </p:grpSp>
        <p:sp>
          <p:nvSpPr>
            <p:cNvPr id="2" name="Rectangle 1">
              <a:extLst>
                <a:ext uri="{FF2B5EF4-FFF2-40B4-BE49-F238E27FC236}">
                  <a16:creationId xmlns:a16="http://schemas.microsoft.com/office/drawing/2014/main" id="{30342B22-2BAF-A33F-43AD-BE46FDF77146}"/>
                </a:ext>
              </a:extLst>
            </p:cNvPr>
            <p:cNvSpPr/>
            <p:nvPr/>
          </p:nvSpPr>
          <p:spPr>
            <a:xfrm>
              <a:off x="3573555" y="4581686"/>
              <a:ext cx="250701" cy="251012"/>
            </a:xfrm>
            <a:prstGeom prst="rect">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76A16D2-44EC-75F4-7142-DE330D7EEB7B}"/>
                </a:ext>
              </a:extLst>
            </p:cNvPr>
            <p:cNvSpPr txBox="1"/>
            <p:nvPr/>
          </p:nvSpPr>
          <p:spPr>
            <a:xfrm>
              <a:off x="3885236" y="4617254"/>
              <a:ext cx="1046803" cy="215444"/>
            </a:xfrm>
            <a:prstGeom prst="rect">
              <a:avLst/>
            </a:prstGeom>
            <a:noFill/>
          </p:spPr>
          <p:txBody>
            <a:bodyPr wrap="square" rtlCol="0">
              <a:spAutoFit/>
            </a:bodyPr>
            <a:lstStyle/>
            <a:p>
              <a:r>
                <a:rPr lang="en-GB" sz="800" dirty="0"/>
                <a:t>Early Engagement</a:t>
              </a:r>
            </a:p>
          </p:txBody>
        </p:sp>
      </p:grpSp>
    </p:spTree>
    <p:extLst>
      <p:ext uri="{BB962C8B-B14F-4D97-AF65-F5344CB8AC3E}">
        <p14:creationId xmlns:p14="http://schemas.microsoft.com/office/powerpoint/2010/main" val="4127452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nvGraphicFramePr>
        <p:xfrm>
          <a:off x="107504" y="483518"/>
          <a:ext cx="9001000" cy="4171143"/>
        </p:xfrm>
        <a:graphic>
          <a:graphicData uri="http://schemas.openxmlformats.org/drawingml/2006/table">
            <a:tbl>
              <a:tblPr firstRow="1" bandRow="1">
                <a:tableStyleId>{5C22544A-7EE6-4342-B048-85BDC9FD1C3A}</a:tableStyleId>
              </a:tblPr>
              <a:tblGrid>
                <a:gridCol w="720083">
                  <a:extLst>
                    <a:ext uri="{9D8B030D-6E8A-4147-A177-3AD203B41FA5}">
                      <a16:colId xmlns:a16="http://schemas.microsoft.com/office/drawing/2014/main" val="4027058344"/>
                    </a:ext>
                  </a:extLst>
                </a:gridCol>
                <a:gridCol w="1408470">
                  <a:extLst>
                    <a:ext uri="{9D8B030D-6E8A-4147-A177-3AD203B41FA5}">
                      <a16:colId xmlns:a16="http://schemas.microsoft.com/office/drawing/2014/main" val="505693301"/>
                    </a:ext>
                  </a:extLst>
                </a:gridCol>
                <a:gridCol w="514830">
                  <a:extLst>
                    <a:ext uri="{9D8B030D-6E8A-4147-A177-3AD203B41FA5}">
                      <a16:colId xmlns:a16="http://schemas.microsoft.com/office/drawing/2014/main" val="3779861357"/>
                    </a:ext>
                  </a:extLst>
                </a:gridCol>
                <a:gridCol w="744670">
                  <a:extLst>
                    <a:ext uri="{9D8B030D-6E8A-4147-A177-3AD203B41FA5}">
                      <a16:colId xmlns:a16="http://schemas.microsoft.com/office/drawing/2014/main" val="2574131077"/>
                    </a:ext>
                  </a:extLst>
                </a:gridCol>
                <a:gridCol w="682907">
                  <a:extLst>
                    <a:ext uri="{9D8B030D-6E8A-4147-A177-3AD203B41FA5}">
                      <a16:colId xmlns:a16="http://schemas.microsoft.com/office/drawing/2014/main" val="1331661363"/>
                    </a:ext>
                  </a:extLst>
                </a:gridCol>
                <a:gridCol w="1030146">
                  <a:extLst>
                    <a:ext uri="{9D8B030D-6E8A-4147-A177-3AD203B41FA5}">
                      <a16:colId xmlns:a16="http://schemas.microsoft.com/office/drawing/2014/main" val="3255583653"/>
                    </a:ext>
                  </a:extLst>
                </a:gridCol>
                <a:gridCol w="1469984">
                  <a:extLst>
                    <a:ext uri="{9D8B030D-6E8A-4147-A177-3AD203B41FA5}">
                      <a16:colId xmlns:a16="http://schemas.microsoft.com/office/drawing/2014/main" val="1493277682"/>
                    </a:ext>
                  </a:extLst>
                </a:gridCol>
                <a:gridCol w="833377">
                  <a:extLst>
                    <a:ext uri="{9D8B030D-6E8A-4147-A177-3AD203B41FA5}">
                      <a16:colId xmlns:a16="http://schemas.microsoft.com/office/drawing/2014/main" val="2058559583"/>
                    </a:ext>
                  </a:extLst>
                </a:gridCol>
                <a:gridCol w="636607">
                  <a:extLst>
                    <a:ext uri="{9D8B030D-6E8A-4147-A177-3AD203B41FA5}">
                      <a16:colId xmlns:a16="http://schemas.microsoft.com/office/drawing/2014/main" val="1065136424"/>
                    </a:ext>
                  </a:extLst>
                </a:gridCol>
                <a:gridCol w="959926">
                  <a:extLst>
                    <a:ext uri="{9D8B030D-6E8A-4147-A177-3AD203B41FA5}">
                      <a16:colId xmlns:a16="http://schemas.microsoft.com/office/drawing/2014/main" val="195784657"/>
                    </a:ext>
                  </a:extLst>
                </a:gridCol>
              </a:tblGrid>
              <a:tr h="408399">
                <a:tc>
                  <a:txBody>
                    <a:bodyPr/>
                    <a:lstStyle/>
                    <a:p>
                      <a:pPr algn="ctr"/>
                      <a:r>
                        <a:rPr lang="en-GB" sz="1000" dirty="0"/>
                        <a:t>Title </a:t>
                      </a:r>
                    </a:p>
                  </a:txBody>
                  <a:tcPr>
                    <a:solidFill>
                      <a:srgbClr val="3E5AA8"/>
                    </a:solidFill>
                  </a:tcPr>
                </a:tc>
                <a:tc>
                  <a:txBody>
                    <a:bodyPr/>
                    <a:lstStyle/>
                    <a:p>
                      <a:pPr algn="ctr"/>
                      <a:r>
                        <a:rPr lang="en-GB" sz="1000"/>
                        <a:t>Description</a:t>
                      </a:r>
                      <a:endParaRPr lang="en-GB" sz="1000" dirty="0"/>
                    </a:p>
                  </a:txBody>
                  <a:tcPr>
                    <a:solidFill>
                      <a:srgbClr val="3E5AA8"/>
                    </a:solidFill>
                  </a:tcPr>
                </a:tc>
                <a:tc>
                  <a:txBody>
                    <a:bodyPr/>
                    <a:lstStyle/>
                    <a:p>
                      <a:pPr algn="ctr"/>
                      <a:r>
                        <a:rPr lang="en-GB" sz="1000"/>
                        <a:t>XRN</a:t>
                      </a:r>
                    </a:p>
                  </a:txBody>
                  <a:tcPr>
                    <a:solidFill>
                      <a:srgbClr val="3E5AA8"/>
                    </a:solidFill>
                  </a:tcPr>
                </a:tc>
                <a:tc>
                  <a:txBody>
                    <a:bodyPr/>
                    <a:lstStyle/>
                    <a:p>
                      <a:pPr algn="ctr"/>
                      <a:r>
                        <a:rPr lang="en-GB" sz="1000" dirty="0"/>
                        <a:t>Proposer</a:t>
                      </a:r>
                    </a:p>
                  </a:txBody>
                  <a:tcPr>
                    <a:solidFill>
                      <a:srgbClr val="3E5AA8"/>
                    </a:solidFill>
                  </a:tcPr>
                </a:tc>
                <a:tc>
                  <a:txBody>
                    <a:bodyPr/>
                    <a:lstStyle/>
                    <a:p>
                      <a:pPr algn="ctr"/>
                      <a:r>
                        <a:rPr lang="en-GB" sz="1000" dirty="0"/>
                        <a:t>Impact/</a:t>
                      </a:r>
                    </a:p>
                    <a:p>
                      <a:pPr algn="ctr"/>
                      <a:r>
                        <a:rPr lang="en-GB" sz="1000" dirty="0"/>
                        <a:t>Funding</a:t>
                      </a:r>
                    </a:p>
                  </a:txBody>
                  <a:tcPr>
                    <a:solidFill>
                      <a:srgbClr val="3E5AA8"/>
                    </a:solidFill>
                  </a:tcPr>
                </a:tc>
                <a:tc>
                  <a:txBody>
                    <a:bodyPr/>
                    <a:lstStyle/>
                    <a:p>
                      <a:pPr algn="ctr"/>
                      <a:r>
                        <a:rPr lang="en-GB" sz="1000" dirty="0"/>
                        <a:t>Status</a:t>
                      </a: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Next Action date</a:t>
                      </a: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Release</a:t>
                      </a: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Priority</a:t>
                      </a:r>
                    </a:p>
                  </a:txBody>
                  <a:tcPr>
                    <a:solidFill>
                      <a:srgbClr val="3E5AA8"/>
                    </a:solidFill>
                  </a:tcPr>
                </a:tc>
                <a:tc>
                  <a:txBody>
                    <a:bodyPr/>
                    <a:lstStyle/>
                    <a:p>
                      <a:pPr marL="0" algn="ctr" defTabSz="914400" rtl="0" eaLnBrk="1" latinLnBrk="0" hangingPunct="1"/>
                      <a:r>
                        <a:rPr lang="en-GB" sz="950" b="1" kern="1200" dirty="0">
                          <a:solidFill>
                            <a:schemeClr val="lt1"/>
                          </a:solidFill>
                          <a:latin typeface="+mn-lt"/>
                          <a:ea typeface="+mn-ea"/>
                          <a:cs typeface="+mn-cs"/>
                        </a:rPr>
                        <a:t>Attachments</a:t>
                      </a:r>
                    </a:p>
                  </a:txBody>
                  <a:tcPr>
                    <a:solidFill>
                      <a:srgbClr val="3E5AA8"/>
                    </a:solidFill>
                  </a:tcPr>
                </a:tc>
                <a:extLst>
                  <a:ext uri="{0D108BD9-81ED-4DB2-BD59-A6C34878D82A}">
                    <a16:rowId xmlns:a16="http://schemas.microsoft.com/office/drawing/2014/main" val="135677372"/>
                  </a:ext>
                </a:extLst>
              </a:tr>
              <a:tr h="636170">
                <a:tc>
                  <a:txBody>
                    <a:bodyPr/>
                    <a:lstStyle/>
                    <a:p>
                      <a:pPr marL="0" algn="l" defTabSz="914400" rtl="0" eaLnBrk="1" latinLnBrk="0" hangingPunct="1"/>
                      <a:r>
                        <a:rPr lang="en-GB" sz="1000" b="0" i="0" kern="1200" dirty="0">
                          <a:solidFill>
                            <a:srgbClr val="000000"/>
                          </a:solidFill>
                          <a:effectLst/>
                          <a:latin typeface="+mn-lt"/>
                          <a:ea typeface="+mn-ea"/>
                          <a:cs typeface="+mn-cs"/>
                          <a:hlinkClick r:id="rId3">
                            <a:extLst>
                              <a:ext uri="{A12FA001-AC4F-418D-AE19-62706E023703}">
                                <ahyp:hlinkClr xmlns:ahyp="http://schemas.microsoft.com/office/drawing/2018/hyperlinkcolor" val="tx"/>
                              </a:ext>
                            </a:extLst>
                          </a:hlinkClick>
                        </a:rPr>
                        <a:t>R0048</a:t>
                      </a:r>
                      <a:endParaRPr lang="en-GB" sz="1000" b="0" i="0" kern="1200" dirty="0">
                        <a:solidFill>
                          <a:srgbClr val="000000"/>
                        </a:solidFill>
                        <a:effectLst/>
                        <a:latin typeface="+mn-lt"/>
                        <a:ea typeface="+mn-ea"/>
                        <a:cs typeface="+mn-cs"/>
                      </a:endParaRPr>
                    </a:p>
                  </a:txBody>
                  <a:tcPr>
                    <a:solidFill>
                      <a:schemeClr val="tx2">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DCC Service Organisation Control 2 (SOC2) Assessments</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noProof="0" dirty="0">
                          <a:solidFill>
                            <a:srgbClr val="000000"/>
                          </a:solidFill>
                          <a:effectLst/>
                          <a:latin typeface="+mn-lt"/>
                          <a:ea typeface="+mn-ea"/>
                          <a:cs typeface="+mn-cs"/>
                        </a:rPr>
                        <a:t>N/A</a:t>
                      </a:r>
                    </a:p>
                  </a:txBody>
                  <a:tcPr>
                    <a:solidFill>
                      <a:schemeClr val="tx2">
                        <a:lumMod val="20000"/>
                        <a:lumOff val="80000"/>
                      </a:schemeClr>
                    </a:solidFill>
                  </a:tcPr>
                </a:tc>
                <a:tc>
                  <a:txBody>
                    <a:bodyPr/>
                    <a:lstStyle/>
                    <a:p>
                      <a:pPr marL="0" algn="l" defTabSz="914400" rtl="0" eaLnBrk="1" latinLnBrk="0" hangingPunct="1"/>
                      <a:r>
                        <a:rPr lang="en-GB" sz="1000" b="0" i="0" kern="1200">
                          <a:solidFill>
                            <a:srgbClr val="000000"/>
                          </a:solidFill>
                          <a:effectLst/>
                          <a:latin typeface="+mn-lt"/>
                          <a:ea typeface="+mn-ea"/>
                          <a:cs typeface="+mn-cs"/>
                        </a:rPr>
                        <a:t>DCC</a:t>
                      </a:r>
                    </a:p>
                  </a:txBody>
                  <a:tcPr>
                    <a:solidFill>
                      <a:schemeClr val="tx2">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a:t>
                      </a:r>
                    </a:p>
                  </a:txBody>
                  <a:tcPr>
                    <a:solidFill>
                      <a:schemeClr val="tx2">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Solution development</a:t>
                      </a:r>
                    </a:p>
                  </a:txBody>
                  <a:tcPr>
                    <a:solidFill>
                      <a:schemeClr val="tx2">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TBC – Awaiting additional information from DCC</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rgbClr val="000000"/>
                          </a:solidFill>
                          <a:effectLst/>
                          <a:latin typeface="+mn-lt"/>
                          <a:ea typeface="+mn-ea"/>
                          <a:cs typeface="+mn-cs"/>
                        </a:rPr>
                        <a:t>TBC</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rgbClr val="000000"/>
                          </a:solidFill>
                          <a:effectLst/>
                          <a:latin typeface="+mn-lt"/>
                          <a:ea typeface="+mn-ea"/>
                          <a:cs typeface="+mn-cs"/>
                        </a:rPr>
                        <a:t>Low</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kern="1200">
                        <a:solidFill>
                          <a:srgbClr val="000000"/>
                        </a:solidFill>
                        <a:effectLst/>
                        <a:latin typeface="+mn-lt"/>
                        <a:ea typeface="+mn-ea"/>
                        <a:cs typeface="+mn-cs"/>
                      </a:endParaRPr>
                    </a:p>
                  </a:txBody>
                  <a:tcPr>
                    <a:solidFill>
                      <a:schemeClr val="tx2">
                        <a:lumMod val="20000"/>
                        <a:lumOff val="80000"/>
                      </a:schemeClr>
                    </a:solidFill>
                  </a:tcPr>
                </a:tc>
                <a:extLst>
                  <a:ext uri="{0D108BD9-81ED-4DB2-BD59-A6C34878D82A}">
                    <a16:rowId xmlns:a16="http://schemas.microsoft.com/office/drawing/2014/main" val="4164702590"/>
                  </a:ext>
                </a:extLst>
              </a:tr>
              <a:tr h="511194">
                <a:tc gridSpan="10">
                  <a:txBody>
                    <a:bodyPr/>
                    <a:lstStyle/>
                    <a:p>
                      <a:pPr marL="0" algn="l" defTabSz="914400" rtl="0" eaLnBrk="1" latinLnBrk="0" hangingPunct="1"/>
                      <a:r>
                        <a:rPr lang="en-GB" sz="1000" b="0" i="0" kern="1200" dirty="0">
                          <a:solidFill>
                            <a:srgbClr val="000000"/>
                          </a:solidFill>
                          <a:effectLst/>
                          <a:latin typeface="+mn-lt"/>
                          <a:ea typeface="+mn-ea"/>
                          <a:cs typeface="+mn-cs"/>
                        </a:rPr>
                        <a:t>Currently, the CSS Provider is obligated to </a:t>
                      </a:r>
                      <a:r>
                        <a:rPr lang="en-US" sz="1000" b="0" i="0" kern="1200" dirty="0">
                          <a:solidFill>
                            <a:srgbClr val="000000"/>
                          </a:solidFill>
                          <a:effectLst/>
                          <a:latin typeface="+mn-lt"/>
                          <a:ea typeface="+mn-ea"/>
                          <a:cs typeface="+mn-cs"/>
                        </a:rPr>
                        <a:t>undertake system organisation control type 2 (SOC2) assessments on the CSS’s cloud-based infrastructure. This Change was raised to assess if the SOC2 assessment provides a proportionate level of assurance or the best value for money and if it should be change to </a:t>
                      </a:r>
                      <a:r>
                        <a:rPr lang="en-GB" sz="1000" b="0" i="0" kern="1200" dirty="0">
                          <a:solidFill>
                            <a:srgbClr val="000000"/>
                          </a:solidFill>
                          <a:effectLst/>
                          <a:latin typeface="+mn-lt"/>
                          <a:ea typeface="+mn-ea"/>
                          <a:cs typeface="+mn-cs"/>
                        </a:rPr>
                        <a:t>‘independently assessed’. We are monitoring to determine whether there are impacts to GRDS / GES.</a:t>
                      </a:r>
                    </a:p>
                  </a:txBody>
                  <a:tcPr>
                    <a:solidFill>
                      <a:schemeClr val="tx2">
                        <a:lumMod val="20000"/>
                        <a:lumOff val="80000"/>
                      </a:schemeClr>
                    </a:solidFill>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n-lt"/>
                        <a:ea typeface="+mn-ea"/>
                        <a:cs typeface="+mn-cs"/>
                      </a:endParaRPr>
                    </a:p>
                  </a:txBody>
                  <a:tcPr>
                    <a:solidFill>
                      <a:schemeClr val="accent6">
                        <a:lumMod val="40000"/>
                        <a:lumOff val="60000"/>
                      </a:schemeClr>
                    </a:solidFill>
                  </a:tcPr>
                </a:tc>
                <a:tc hMerge="1">
                  <a:txBody>
                    <a:bodyPr/>
                    <a:lstStyle/>
                    <a:p>
                      <a:endParaRPr lang="en-GB" sz="900" b="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00" b="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0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00" kern="1200">
                        <a:solidFill>
                          <a:schemeClr val="dk1"/>
                        </a:solidFill>
                        <a:latin typeface="+mn-lt"/>
                        <a:ea typeface="+mn-ea"/>
                        <a:cs typeface="+mn-cs"/>
                      </a:endParaRPr>
                    </a:p>
                  </a:txBody>
                  <a:tcPr>
                    <a:solidFill>
                      <a:schemeClr val="accent6">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extLst>
                  <a:ext uri="{0D108BD9-81ED-4DB2-BD59-A6C34878D82A}">
                    <a16:rowId xmlns:a16="http://schemas.microsoft.com/office/drawing/2014/main" val="321975523"/>
                  </a:ext>
                </a:extLst>
              </a:tr>
              <a:tr h="538618">
                <a:tc>
                  <a:txBody>
                    <a:bodyPr/>
                    <a:lstStyle/>
                    <a:p>
                      <a:pPr marL="0" algn="l" defTabSz="914400" rtl="0" eaLnBrk="1" latinLnBrk="0" hangingPunct="1"/>
                      <a:r>
                        <a:rPr lang="en-GB" sz="1000" b="0" i="0" kern="1200" dirty="0">
                          <a:solidFill>
                            <a:srgbClr val="000000"/>
                          </a:solidFill>
                          <a:effectLst/>
                          <a:latin typeface="+mn-lt"/>
                          <a:ea typeface="+mn-ea"/>
                          <a:cs typeface="+mn-cs"/>
                          <a:hlinkClick r:id="rId4">
                            <a:extLst>
                              <a:ext uri="{A12FA001-AC4F-418D-AE19-62706E023703}">
                                <ahyp:hlinkClr xmlns:ahyp="http://schemas.microsoft.com/office/drawing/2018/hyperlinkcolor" val="tx"/>
                              </a:ext>
                            </a:extLst>
                          </a:hlinkClick>
                        </a:rPr>
                        <a:t>R0070</a:t>
                      </a:r>
                      <a:endParaRPr lang="en-GB" sz="1000" b="0" i="0" kern="1200" dirty="0">
                        <a:solidFill>
                          <a:srgbClr val="000000"/>
                        </a:solidFill>
                        <a:effectLst/>
                        <a:latin typeface="+mn-lt"/>
                        <a:ea typeface="+mn-ea"/>
                        <a:cs typeface="+mn-cs"/>
                      </a:endParaRPr>
                    </a:p>
                  </a:txBody>
                  <a:tcPr>
                    <a:solidFill>
                      <a:schemeClr val="tx2">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Provision of Enduring Test Environments </a:t>
                      </a:r>
                    </a:p>
                  </a:txBody>
                  <a:tcPr>
                    <a:solidFill>
                      <a:schemeClr val="tx2">
                        <a:lumMod val="20000"/>
                        <a:lumOff val="80000"/>
                      </a:schemeClr>
                    </a:solidFill>
                  </a:tcPr>
                </a:tc>
                <a:tc>
                  <a:txBody>
                    <a:bodyPr/>
                    <a:lstStyle/>
                    <a:p>
                      <a:pPr marL="0" algn="l" defTabSz="914400" rtl="0" eaLnBrk="1" latinLnBrk="0" hangingPunct="1"/>
                      <a:r>
                        <a:rPr lang="en-GB" sz="1000" b="0" i="0" kern="1200">
                          <a:solidFill>
                            <a:srgbClr val="000000"/>
                          </a:solidFill>
                          <a:effectLst/>
                          <a:latin typeface="+mn-lt"/>
                          <a:ea typeface="+mn-ea"/>
                          <a:cs typeface="+mn-cs"/>
                        </a:rPr>
                        <a:t>N/A</a:t>
                      </a:r>
                    </a:p>
                  </a:txBody>
                  <a:tcPr>
                    <a:solidFill>
                      <a:schemeClr val="tx2">
                        <a:lumMod val="20000"/>
                        <a:lumOff val="80000"/>
                      </a:schemeClr>
                    </a:solidFill>
                  </a:tcPr>
                </a:tc>
                <a:tc>
                  <a:txBody>
                    <a:bodyPr/>
                    <a:lstStyle/>
                    <a:p>
                      <a:pPr marL="0" algn="l" defTabSz="914400" rtl="0" eaLnBrk="1" latinLnBrk="0" hangingPunct="1"/>
                      <a:r>
                        <a:rPr lang="en-GB" sz="1000" b="0" i="0" kern="1200">
                          <a:solidFill>
                            <a:srgbClr val="000000"/>
                          </a:solidFill>
                          <a:effectLst/>
                          <a:latin typeface="+mn-lt"/>
                          <a:ea typeface="+mn-ea"/>
                          <a:cs typeface="+mn-cs"/>
                        </a:rPr>
                        <a:t>Capgemini</a:t>
                      </a:r>
                    </a:p>
                  </a:txBody>
                  <a:tcPr>
                    <a:solidFill>
                      <a:schemeClr val="tx2">
                        <a:lumMod val="20000"/>
                        <a:lumOff val="80000"/>
                      </a:schemeClr>
                    </a:solidFill>
                  </a:tcPr>
                </a:tc>
                <a:tc>
                  <a:txBody>
                    <a:bodyPr/>
                    <a:lstStyle/>
                    <a:p>
                      <a:pPr marL="0" algn="l" defTabSz="914400" rtl="0" eaLnBrk="1" latinLnBrk="0" hangingPunct="1"/>
                      <a:r>
                        <a:rPr lang="en-GB" sz="1000" b="0" i="0" kern="1200">
                          <a:solidFill>
                            <a:srgbClr val="000000"/>
                          </a:solidFill>
                          <a:effectLst/>
                          <a:latin typeface="+mn-lt"/>
                          <a:ea typeface="+mn-ea"/>
                          <a:cs typeface="+mn-cs"/>
                        </a:rPr>
                        <a:t>GRDS, GES</a:t>
                      </a:r>
                    </a:p>
                  </a:txBody>
                  <a:tcPr>
                    <a:solidFill>
                      <a:schemeClr val="tx2">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Solution Development</a:t>
                      </a:r>
                    </a:p>
                  </a:txBody>
                  <a:tcPr>
                    <a:solidFill>
                      <a:schemeClr val="tx2">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TBC- Awaiting Impact Assessment from Code Managers</a:t>
                      </a:r>
                    </a:p>
                  </a:txBody>
                  <a:tcPr>
                    <a:solidFill>
                      <a:schemeClr val="tx2">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Standalone</a:t>
                      </a:r>
                    </a:p>
                  </a:txBody>
                  <a:tcPr>
                    <a:solidFill>
                      <a:schemeClr val="tx2">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High</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noProof="0" dirty="0">
                          <a:solidFill>
                            <a:srgbClr val="000000"/>
                          </a:solidFill>
                          <a:effectLst/>
                          <a:latin typeface="+mn-lt"/>
                          <a:ea typeface="+mn-ea"/>
                          <a:cs typeface="+mn-cs"/>
                        </a:rPr>
                        <a:t>N/A</a:t>
                      </a:r>
                    </a:p>
                  </a:txBody>
                  <a:tcPr>
                    <a:solidFill>
                      <a:schemeClr val="tx2">
                        <a:lumMod val="20000"/>
                        <a:lumOff val="80000"/>
                      </a:schemeClr>
                    </a:solidFill>
                  </a:tcPr>
                </a:tc>
                <a:extLst>
                  <a:ext uri="{0D108BD9-81ED-4DB2-BD59-A6C34878D82A}">
                    <a16:rowId xmlns:a16="http://schemas.microsoft.com/office/drawing/2014/main" val="1038711857"/>
                  </a:ext>
                </a:extLst>
              </a:tr>
              <a:tr h="562344">
                <a:tc gridSpan="10">
                  <a:txBody>
                    <a:bodyPr/>
                    <a:lstStyle/>
                    <a:p>
                      <a:pPr marL="0" algn="l" defTabSz="914400" rtl="0" eaLnBrk="1" latinLnBrk="0" hangingPunct="1"/>
                      <a:r>
                        <a:rPr lang="en-GB" sz="1000" b="0" i="0" kern="1200" dirty="0">
                          <a:solidFill>
                            <a:srgbClr val="000000"/>
                          </a:solidFill>
                          <a:effectLst/>
                          <a:latin typeface="+mn-lt"/>
                          <a:ea typeface="+mn-ea"/>
                          <a:cs typeface="+mn-cs"/>
                        </a:rPr>
                        <a:t>This Change was raised to introduce an obligation under the Retail Energy Code for the CSS </a:t>
                      </a:r>
                      <a:r>
                        <a:rPr lang="en-US" sz="1000" b="0" i="0" kern="1200" dirty="0">
                          <a:solidFill>
                            <a:srgbClr val="000000"/>
                          </a:solidFill>
                          <a:effectLst/>
                          <a:latin typeface="+mn-lt"/>
                          <a:ea typeface="+mn-ea"/>
                          <a:cs typeface="+mn-cs"/>
                        </a:rPr>
                        <a:t>or the Switching Operator (SO) to provide enduring test environments for REC parties to make the necessary system changes for REC Change Proposals (CPs) or internal system updates. We need to monitor this to ensure that the obligations on GRDS are understood, and that we contribute to the development of this Change.</a:t>
                      </a:r>
                      <a:endParaRPr lang="en-GB" sz="1000" b="0" i="0" kern="1200" dirty="0">
                        <a:solidFill>
                          <a:srgbClr val="000000"/>
                        </a:solidFill>
                        <a:effectLst/>
                        <a:latin typeface="+mn-lt"/>
                        <a:ea typeface="+mn-ea"/>
                        <a:cs typeface="+mn-cs"/>
                      </a:endParaRPr>
                    </a:p>
                  </a:txBody>
                  <a:tcPr>
                    <a:solidFill>
                      <a:schemeClr val="tx2">
                        <a:lumMod val="20000"/>
                        <a:lumOff val="80000"/>
                      </a:schemeClr>
                    </a:solidFill>
                  </a:tcPr>
                </a:tc>
                <a:tc hMerge="1">
                  <a:txBody>
                    <a:bodyPr/>
                    <a:lstStyle/>
                    <a:p>
                      <a:endParaRPr lang="en-GB"/>
                    </a:p>
                  </a:txBody>
                  <a:tcPr/>
                </a:tc>
                <a:tc hMerge="1">
                  <a:txBody>
                    <a:bodyPr/>
                    <a:lstStyle/>
                    <a:p>
                      <a:endParaRPr lang="en-GB" sz="950" kern="1200">
                        <a:solidFill>
                          <a:schemeClr val="dk1"/>
                        </a:solidFill>
                        <a:latin typeface="+mn-lt"/>
                        <a:ea typeface="+mn-ea"/>
                        <a:cs typeface="+mn-cs"/>
                      </a:endParaRPr>
                    </a:p>
                  </a:txBody>
                  <a:tcPr>
                    <a:solidFill>
                      <a:schemeClr val="accent6">
                        <a:lumMod val="40000"/>
                        <a:lumOff val="60000"/>
                      </a:schemeClr>
                    </a:solidFill>
                  </a:tcPr>
                </a:tc>
                <a:tc hMerge="1">
                  <a:txBody>
                    <a:bodyPr/>
                    <a:lstStyle/>
                    <a:p>
                      <a:pPr marL="0" algn="l" defTabSz="914400" rtl="0" eaLnBrk="1" latinLnBrk="0" hangingPunct="1"/>
                      <a:endParaRPr lang="en-GB" sz="950" b="0" i="0" kern="1200">
                        <a:solidFill>
                          <a:srgbClr val="272833"/>
                        </a:solidFill>
                        <a:effectLst/>
                        <a:latin typeface="+mn-lt"/>
                        <a:ea typeface="+mn-ea"/>
                        <a:cs typeface="+mn-cs"/>
                      </a:endParaRPr>
                    </a:p>
                  </a:txBody>
                  <a:tcPr>
                    <a:solidFill>
                      <a:schemeClr val="accent6">
                        <a:lumMod val="40000"/>
                        <a:lumOff val="60000"/>
                      </a:schemeClr>
                    </a:solidFill>
                  </a:tcPr>
                </a:tc>
                <a:tc hMerge="1">
                  <a:txBody>
                    <a:bodyPr/>
                    <a:lstStyle/>
                    <a:p>
                      <a:pPr marL="0" algn="l" defTabSz="914400" rtl="0" eaLnBrk="1" latinLnBrk="0" hangingPunct="1"/>
                      <a:endParaRPr lang="en-GB" sz="950" b="0" i="0" kern="1200">
                        <a:solidFill>
                          <a:schemeClr val="tx1"/>
                        </a:solidFill>
                        <a:effectLst/>
                        <a:latin typeface="+mn-lt"/>
                        <a:ea typeface="+mn-ea"/>
                        <a:cs typeface="+mn-cs"/>
                      </a:endParaRPr>
                    </a:p>
                  </a:txBody>
                  <a:tcPr>
                    <a:solidFill>
                      <a:schemeClr val="accent6">
                        <a:lumMod val="40000"/>
                        <a:lumOff val="60000"/>
                      </a:schemeClr>
                    </a:solidFill>
                  </a:tcPr>
                </a:tc>
                <a:tc hMerge="1">
                  <a:txBody>
                    <a:bodyPr/>
                    <a:lstStyle/>
                    <a:p>
                      <a:endParaRPr lang="en-GB" sz="95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5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5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50" kern="1200">
                        <a:solidFill>
                          <a:schemeClr val="dk1"/>
                        </a:solidFill>
                        <a:latin typeface="+mn-lt"/>
                        <a:ea typeface="+mn-ea"/>
                        <a:cs typeface="+mn-cs"/>
                      </a:endParaRPr>
                    </a:p>
                  </a:txBody>
                  <a:tcPr>
                    <a:solidFill>
                      <a:schemeClr val="accent6">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Arial"/>
                        <a:ea typeface="+mn-ea"/>
                        <a:cs typeface="+mn-cs"/>
                      </a:endParaRPr>
                    </a:p>
                  </a:txBody>
                  <a:tcPr>
                    <a:solidFill>
                      <a:schemeClr val="accent6">
                        <a:lumMod val="40000"/>
                        <a:lumOff val="60000"/>
                      </a:schemeClr>
                    </a:solidFill>
                  </a:tcPr>
                </a:tc>
                <a:extLst>
                  <a:ext uri="{0D108BD9-81ED-4DB2-BD59-A6C34878D82A}">
                    <a16:rowId xmlns:a16="http://schemas.microsoft.com/office/drawing/2014/main" val="1497301893"/>
                  </a:ext>
                </a:extLst>
              </a:tr>
              <a:tr h="562344">
                <a:tc>
                  <a:txBody>
                    <a:bodyPr/>
                    <a:lstStyle/>
                    <a:p>
                      <a:r>
                        <a:rPr lang="en-GB" sz="1000" kern="1200" dirty="0">
                          <a:solidFill>
                            <a:schemeClr val="tx1">
                              <a:lumMod val="60000"/>
                              <a:lumOff val="40000"/>
                            </a:schemeClr>
                          </a:solidFill>
                          <a:latin typeface="+mn-lt"/>
                          <a:ea typeface="+mn-ea"/>
                          <a:cs typeface="+mn-cs"/>
                          <a:hlinkClick r:id="rId5">
                            <a:extLst>
                              <a:ext uri="{A12FA001-AC4F-418D-AE19-62706E023703}">
                                <ahyp:hlinkClr xmlns:ahyp="http://schemas.microsoft.com/office/drawing/2018/hyperlinkcolor" val="tx"/>
                              </a:ext>
                            </a:extLst>
                          </a:hlinkClick>
                        </a:rPr>
                        <a:t>R0118</a:t>
                      </a:r>
                      <a:endParaRPr lang="en-GB" sz="1000" kern="1200" dirty="0">
                        <a:solidFill>
                          <a:schemeClr val="tx1">
                            <a:lumMod val="60000"/>
                            <a:lumOff val="40000"/>
                          </a:schemeClr>
                        </a:solidFill>
                        <a:latin typeface="+mn-lt"/>
                        <a:ea typeface="+mn-ea"/>
                        <a:cs typeface="+mn-cs"/>
                      </a:endParaRPr>
                    </a:p>
                  </a:txBody>
                  <a:tcPr>
                    <a:solidFill>
                      <a:schemeClr val="accent5">
                        <a:lumMod val="40000"/>
                        <a:lumOff val="60000"/>
                      </a:schemeClr>
                    </a:solidFill>
                  </a:tcPr>
                </a:tc>
                <a:tc>
                  <a:txBody>
                    <a:bodyPr/>
                    <a:lstStyle/>
                    <a:p>
                      <a:r>
                        <a:rPr lang="en-GB" sz="1000" dirty="0">
                          <a:solidFill>
                            <a:srgbClr val="000000"/>
                          </a:solidFill>
                        </a:rPr>
                        <a:t>Review of Schedule 12 and processes to manage access to data</a:t>
                      </a:r>
                      <a:endParaRPr lang="en-GB" sz="1000" kern="1200" dirty="0">
                        <a:solidFill>
                          <a:srgbClr val="000000"/>
                        </a:solidFill>
                        <a:latin typeface="+mn-lt"/>
                        <a:ea typeface="+mn-ea"/>
                        <a:cs typeface="+mn-cs"/>
                      </a:endParaRPr>
                    </a:p>
                  </a:txBody>
                  <a:tcPr>
                    <a:solidFill>
                      <a:schemeClr val="accent5">
                        <a:lumMod val="40000"/>
                        <a:lumOff val="60000"/>
                      </a:schemeClr>
                    </a:solidFill>
                  </a:tcPr>
                </a:tc>
                <a:tc>
                  <a:txBody>
                    <a:bodyPr/>
                    <a:lstStyle/>
                    <a:p>
                      <a:r>
                        <a:rPr lang="en-GB" sz="1000" kern="1200" dirty="0">
                          <a:solidFill>
                            <a:srgbClr val="000000"/>
                          </a:solidFill>
                          <a:latin typeface="+mn-lt"/>
                          <a:ea typeface="+mn-ea"/>
                          <a:cs typeface="+mn-cs"/>
                        </a:rPr>
                        <a:t>N/A</a:t>
                      </a:r>
                    </a:p>
                  </a:txBody>
                  <a:tcPr>
                    <a:solidFill>
                      <a:schemeClr val="accent5">
                        <a:lumMod val="40000"/>
                        <a:lumOff val="6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REC</a:t>
                      </a:r>
                    </a:p>
                  </a:txBody>
                  <a:tcPr>
                    <a:solidFill>
                      <a:schemeClr val="accent5">
                        <a:lumMod val="40000"/>
                        <a:lumOff val="6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TBC</a:t>
                      </a:r>
                    </a:p>
                  </a:txBody>
                  <a:tcPr>
                    <a:solidFill>
                      <a:schemeClr val="accent5">
                        <a:lumMod val="40000"/>
                        <a:lumOff val="60000"/>
                      </a:schemeClr>
                    </a:solidFill>
                  </a:tcPr>
                </a:tc>
                <a:tc>
                  <a:txBody>
                    <a:bodyPr/>
                    <a:lstStyle/>
                    <a:p>
                      <a:r>
                        <a:rPr lang="en-GB" sz="1000" kern="1200" dirty="0">
                          <a:solidFill>
                            <a:srgbClr val="000000"/>
                          </a:solidFill>
                          <a:latin typeface="+mn-lt"/>
                          <a:ea typeface="+mn-ea"/>
                          <a:cs typeface="+mn-cs"/>
                        </a:rPr>
                        <a:t>Initial Assessment</a:t>
                      </a:r>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TBC- Awaiting Impact Assessment from Code Managers</a:t>
                      </a:r>
                    </a:p>
                    <a:p>
                      <a:endParaRPr lang="en-GB" sz="1000" kern="1200" dirty="0">
                        <a:solidFill>
                          <a:srgbClr val="000000"/>
                        </a:solidFill>
                        <a:latin typeface="+mn-lt"/>
                        <a:ea typeface="+mn-ea"/>
                        <a:cs typeface="+mn-cs"/>
                      </a:endParaRPr>
                    </a:p>
                  </a:txBody>
                  <a:tcPr>
                    <a:solidFill>
                      <a:schemeClr val="accent5">
                        <a:lumMod val="40000"/>
                        <a:lumOff val="60000"/>
                      </a:schemeClr>
                    </a:solidFill>
                  </a:tcPr>
                </a:tc>
                <a:tc>
                  <a:txBody>
                    <a:bodyPr/>
                    <a:lstStyle/>
                    <a:p>
                      <a:r>
                        <a:rPr lang="en-GB" sz="1000" kern="1200" dirty="0">
                          <a:solidFill>
                            <a:srgbClr val="000000"/>
                          </a:solidFill>
                          <a:latin typeface="+mn-lt"/>
                          <a:ea typeface="+mn-ea"/>
                          <a:cs typeface="+mn-cs"/>
                        </a:rPr>
                        <a:t>TBC</a:t>
                      </a:r>
                    </a:p>
                  </a:txBody>
                  <a:tcPr>
                    <a:solidFill>
                      <a:schemeClr val="accent5">
                        <a:lumMod val="40000"/>
                        <a:lumOff val="60000"/>
                      </a:schemeClr>
                    </a:solidFill>
                  </a:tcPr>
                </a:tc>
                <a:tc>
                  <a:txBody>
                    <a:bodyPr/>
                    <a:lstStyle/>
                    <a:p>
                      <a:r>
                        <a:rPr lang="en-GB" sz="1000" kern="1200" dirty="0">
                          <a:solidFill>
                            <a:srgbClr val="000000"/>
                          </a:solidFill>
                          <a:latin typeface="+mn-lt"/>
                          <a:ea typeface="+mn-ea"/>
                          <a:cs typeface="+mn-cs"/>
                        </a:rPr>
                        <a:t>Med</a:t>
                      </a:r>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accent5">
                        <a:lumMod val="40000"/>
                        <a:lumOff val="60000"/>
                      </a:schemeClr>
                    </a:solidFill>
                  </a:tcPr>
                </a:tc>
                <a:extLst>
                  <a:ext uri="{0D108BD9-81ED-4DB2-BD59-A6C34878D82A}">
                    <a16:rowId xmlns:a16="http://schemas.microsoft.com/office/drawing/2014/main" val="1732339598"/>
                  </a:ext>
                </a:extLst>
              </a:tr>
              <a:tr h="562344">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rgbClr val="000000"/>
                          </a:solidFill>
                          <a:effectLst/>
                          <a:latin typeface="+mn-lt"/>
                          <a:ea typeface="+mn-ea"/>
                          <a:cs typeface="+mn-cs"/>
                        </a:rPr>
                        <a:t>There have been an increasing number of access requests for market roles that are not reflected in Schedule 12 or the Data Access Matrix (DAM). As a result, it has become apparent there are restrictions on the access to data, and the granting of access to such users can be slow and time consuming. There is a need to therefore limit ambiguity and reduce number of use cases where judgement is required. This CP will take forward the review of Schedule 12 and any identified changes.</a:t>
                      </a:r>
                      <a:endParaRPr lang="en-US" sz="1000" b="0" i="0" kern="1200" dirty="0">
                        <a:solidFill>
                          <a:srgbClr val="000000"/>
                        </a:solidFill>
                        <a:effectLst/>
                        <a:latin typeface="+mn-lt"/>
                        <a:ea typeface="+mn-ea"/>
                        <a:cs typeface="+mn-cs"/>
                      </a:endParaRPr>
                    </a:p>
                  </a:txBody>
                  <a:tcPr>
                    <a:solidFill>
                      <a:schemeClr val="accent5">
                        <a:lumMod val="40000"/>
                        <a:lumOff val="60000"/>
                      </a:schemeClr>
                    </a:solidFill>
                  </a:tcPr>
                </a:tc>
                <a:tc hMerge="1">
                  <a:txBody>
                    <a:bodyPr/>
                    <a:lstStyle/>
                    <a:p>
                      <a:endParaRPr lang="en-GB" sz="1000" kern="1200" dirty="0">
                        <a:solidFill>
                          <a:srgbClr val="000000"/>
                        </a:solidFill>
                        <a:latin typeface="+mn-lt"/>
                        <a:ea typeface="+mn-ea"/>
                        <a:cs typeface="+mn-cs"/>
                      </a:endParaRPr>
                    </a:p>
                  </a:txBody>
                  <a:tcPr/>
                </a:tc>
                <a:tc hMerge="1">
                  <a:txBody>
                    <a:bodyPr/>
                    <a:lstStyle/>
                    <a:p>
                      <a:endParaRPr lang="en-GB" sz="1000" kern="1200" dirty="0">
                        <a:solidFill>
                          <a:srgbClr val="000000"/>
                        </a:solidFill>
                        <a:latin typeface="+mn-lt"/>
                        <a:ea typeface="+mn-ea"/>
                        <a:cs typeface="+mn-cs"/>
                      </a:endParaRPr>
                    </a:p>
                  </a:txBody>
                  <a:tcPr/>
                </a:tc>
                <a:tc hMerge="1">
                  <a:txBody>
                    <a:bodyPr/>
                    <a:lstStyle/>
                    <a:p>
                      <a:pPr marL="0" algn="l" defTabSz="914400" rtl="0" eaLnBrk="1" latinLnBrk="0" hangingPunct="1"/>
                      <a:endParaRPr lang="en-GB" sz="1000" b="0" i="0" kern="1200">
                        <a:solidFill>
                          <a:srgbClr val="000000"/>
                        </a:solidFill>
                        <a:effectLst/>
                        <a:latin typeface="+mn-lt"/>
                        <a:ea typeface="+mn-ea"/>
                        <a:cs typeface="+mn-cs"/>
                      </a:endParaRPr>
                    </a:p>
                  </a:txBody>
                  <a:tcPr/>
                </a:tc>
                <a:tc hMerge="1">
                  <a:txBody>
                    <a:bodyPr/>
                    <a:lstStyle/>
                    <a:p>
                      <a:pPr marL="0" algn="l" defTabSz="914400" rtl="0" eaLnBrk="1" latinLnBrk="0" hangingPunct="1"/>
                      <a:endParaRPr lang="en-GB" sz="1000" b="0" i="0" kern="1200">
                        <a:solidFill>
                          <a:srgbClr val="000000"/>
                        </a:solidFill>
                        <a:effectLst/>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sz="1000" kern="1200" dirty="0">
                        <a:solidFill>
                          <a:srgbClr val="FF0000"/>
                        </a:solidFill>
                        <a:latin typeface="+mn-lt"/>
                        <a:ea typeface="+mn-ea"/>
                        <a:cs typeface="+mn-cs"/>
                      </a:endParaRPr>
                    </a:p>
                  </a:txBody>
                  <a:tcPr/>
                </a:tc>
                <a:tc hMerge="1">
                  <a:txBody>
                    <a:bodyPr/>
                    <a:lstStyle/>
                    <a:p>
                      <a:endParaRPr lang="en-GB" sz="1000" kern="1200" dirty="0">
                        <a:solidFill>
                          <a:srgbClr val="000000"/>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mn-lt"/>
                        <a:ea typeface="+mn-ea"/>
                        <a:cs typeface="+mn-cs"/>
                      </a:endParaRPr>
                    </a:p>
                  </a:txBody>
                  <a:tcPr/>
                </a:tc>
                <a:extLst>
                  <a:ext uri="{0D108BD9-81ED-4DB2-BD59-A6C34878D82A}">
                    <a16:rowId xmlns:a16="http://schemas.microsoft.com/office/drawing/2014/main" val="2886766871"/>
                  </a:ext>
                </a:extLst>
              </a:tr>
            </a:tbl>
          </a:graphicData>
        </a:graphic>
      </p:graphicFrame>
      <p:sp>
        <p:nvSpPr>
          <p:cNvPr id="16" name="TextBox 15">
            <a:extLst>
              <a:ext uri="{FF2B5EF4-FFF2-40B4-BE49-F238E27FC236}">
                <a16:creationId xmlns:a16="http://schemas.microsoft.com/office/drawing/2014/main" id="{0CD6CE24-004D-4E99-9D6D-DA6B385D2D4E}"/>
              </a:ext>
            </a:extLst>
          </p:cNvPr>
          <p:cNvSpPr txBox="1"/>
          <p:nvPr/>
        </p:nvSpPr>
        <p:spPr>
          <a:xfrm>
            <a:off x="3496170" y="110747"/>
            <a:ext cx="215165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E5AA8"/>
                </a:solidFill>
                <a:effectLst/>
                <a:uLnTx/>
                <a:uFillTx/>
                <a:latin typeface="Nunito Sans"/>
                <a:ea typeface="+mn-ea"/>
                <a:cs typeface="Arial" panose="020B0604020202020204" pitchFamily="34" charset="0"/>
              </a:rPr>
              <a:t>REC IA Demand</a:t>
            </a:r>
          </a:p>
        </p:txBody>
      </p:sp>
      <p:grpSp>
        <p:nvGrpSpPr>
          <p:cNvPr id="14" name="Group 13">
            <a:extLst>
              <a:ext uri="{FF2B5EF4-FFF2-40B4-BE49-F238E27FC236}">
                <a16:creationId xmlns:a16="http://schemas.microsoft.com/office/drawing/2014/main" id="{F1711152-F4E2-D30B-4EE8-0C3073843F46}"/>
              </a:ext>
            </a:extLst>
          </p:cNvPr>
          <p:cNvGrpSpPr/>
          <p:nvPr/>
        </p:nvGrpSpPr>
        <p:grpSpPr>
          <a:xfrm>
            <a:off x="111420" y="4515965"/>
            <a:ext cx="4820619" cy="451469"/>
            <a:chOff x="111420" y="4357022"/>
            <a:chExt cx="4820619" cy="475676"/>
          </a:xfrm>
        </p:grpSpPr>
        <p:grpSp>
          <p:nvGrpSpPr>
            <p:cNvPr id="15" name="Group 14">
              <a:extLst>
                <a:ext uri="{FF2B5EF4-FFF2-40B4-BE49-F238E27FC236}">
                  <a16:creationId xmlns:a16="http://schemas.microsoft.com/office/drawing/2014/main" id="{BC21B8CF-35AB-570D-2478-EC6BE6D44CF3}"/>
                </a:ext>
              </a:extLst>
            </p:cNvPr>
            <p:cNvGrpSpPr/>
            <p:nvPr/>
          </p:nvGrpSpPr>
          <p:grpSpPr>
            <a:xfrm>
              <a:off x="111420" y="4357022"/>
              <a:ext cx="3450505" cy="475676"/>
              <a:chOff x="188250" y="4480964"/>
              <a:chExt cx="3450505" cy="475676"/>
            </a:xfrm>
          </p:grpSpPr>
          <p:grpSp>
            <p:nvGrpSpPr>
              <p:cNvPr id="19" name="Group 18">
                <a:extLst>
                  <a:ext uri="{FF2B5EF4-FFF2-40B4-BE49-F238E27FC236}">
                    <a16:creationId xmlns:a16="http://schemas.microsoft.com/office/drawing/2014/main" id="{A9DE3980-3937-372D-A7C4-92077E27F93E}"/>
                  </a:ext>
                </a:extLst>
              </p:cNvPr>
              <p:cNvGrpSpPr/>
              <p:nvPr/>
            </p:nvGrpSpPr>
            <p:grpSpPr>
              <a:xfrm>
                <a:off x="188250" y="4480964"/>
                <a:ext cx="2377134" cy="475676"/>
                <a:chOff x="66502" y="4450261"/>
                <a:chExt cx="2377134" cy="475676"/>
              </a:xfrm>
            </p:grpSpPr>
            <p:grpSp>
              <p:nvGrpSpPr>
                <p:cNvPr id="22" name="Group 21">
                  <a:extLst>
                    <a:ext uri="{FF2B5EF4-FFF2-40B4-BE49-F238E27FC236}">
                      <a16:creationId xmlns:a16="http://schemas.microsoft.com/office/drawing/2014/main" id="{F0390E8D-14E2-5B5C-8E9B-B355EEE34E69}"/>
                    </a:ext>
                  </a:extLst>
                </p:cNvPr>
                <p:cNvGrpSpPr/>
                <p:nvPr/>
              </p:nvGrpSpPr>
              <p:grpSpPr>
                <a:xfrm>
                  <a:off x="66502" y="4450261"/>
                  <a:ext cx="1577167" cy="475676"/>
                  <a:chOff x="0" y="4426024"/>
                  <a:chExt cx="1577167" cy="475676"/>
                </a:xfrm>
              </p:grpSpPr>
              <p:grpSp>
                <p:nvGrpSpPr>
                  <p:cNvPr id="25" name="Group 24">
                    <a:extLst>
                      <a:ext uri="{FF2B5EF4-FFF2-40B4-BE49-F238E27FC236}">
                        <a16:creationId xmlns:a16="http://schemas.microsoft.com/office/drawing/2014/main" id="{9C4409F3-A15B-B151-2DBD-B1A87E4F6D42}"/>
                      </a:ext>
                    </a:extLst>
                  </p:cNvPr>
                  <p:cNvGrpSpPr/>
                  <p:nvPr/>
                </p:nvGrpSpPr>
                <p:grpSpPr>
                  <a:xfrm>
                    <a:off x="0" y="4650688"/>
                    <a:ext cx="1577167" cy="251012"/>
                    <a:chOff x="233082" y="4628585"/>
                    <a:chExt cx="1577167" cy="251012"/>
                  </a:xfrm>
                </p:grpSpPr>
                <p:sp>
                  <p:nvSpPr>
                    <p:cNvPr id="27" name="Rectangle 26">
                      <a:extLst>
                        <a:ext uri="{FF2B5EF4-FFF2-40B4-BE49-F238E27FC236}">
                          <a16:creationId xmlns:a16="http://schemas.microsoft.com/office/drawing/2014/main" id="{4A1850BD-CD55-E8D8-E9C4-2699ACA53324}"/>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Nunito Sans"/>
                        <a:ea typeface="+mn-ea"/>
                        <a:cs typeface="+mn-cs"/>
                      </a:endParaRPr>
                    </a:p>
                  </p:txBody>
                </p:sp>
                <p:sp>
                  <p:nvSpPr>
                    <p:cNvPr id="28" name="TextBox 27">
                      <a:extLst>
                        <a:ext uri="{FF2B5EF4-FFF2-40B4-BE49-F238E27FC236}">
                          <a16:creationId xmlns:a16="http://schemas.microsoft.com/office/drawing/2014/main" id="{2A341872-3AA2-9282-0487-633A76250E58}"/>
                        </a:ext>
                      </a:extLst>
                    </p:cNvPr>
                    <p:cNvSpPr txBox="1"/>
                    <p:nvPr/>
                  </p:nvSpPr>
                  <p:spPr>
                    <a:xfrm>
                      <a:off x="483783" y="4646369"/>
                      <a:ext cx="132646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Nunito Sans"/>
                          <a:ea typeface="+mn-ea"/>
                          <a:cs typeface="+mn-cs"/>
                        </a:rPr>
                        <a:t>Currently working on</a:t>
                      </a:r>
                    </a:p>
                  </p:txBody>
                </p:sp>
              </p:grpSp>
              <p:sp>
                <p:nvSpPr>
                  <p:cNvPr id="26" name="TextBox 25">
                    <a:extLst>
                      <a:ext uri="{FF2B5EF4-FFF2-40B4-BE49-F238E27FC236}">
                        <a16:creationId xmlns:a16="http://schemas.microsoft.com/office/drawing/2014/main" id="{1B8EB8BA-4A7C-0BCA-BF90-6B9D676E8490}"/>
                      </a:ext>
                    </a:extLst>
                  </p:cNvPr>
                  <p:cNvSpPr txBox="1"/>
                  <p:nvPr/>
                </p:nvSpPr>
                <p:spPr>
                  <a:xfrm>
                    <a:off x="0" y="4426024"/>
                    <a:ext cx="80682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1D3E61"/>
                        </a:solidFill>
                        <a:effectLst/>
                        <a:uLnTx/>
                        <a:uFillTx/>
                        <a:latin typeface="Nunito Sans"/>
                        <a:ea typeface="+mn-ea"/>
                        <a:cs typeface="+mn-cs"/>
                      </a:rPr>
                      <a:t>Key:</a:t>
                    </a:r>
                  </a:p>
                </p:txBody>
              </p:sp>
            </p:grpSp>
            <p:sp>
              <p:nvSpPr>
                <p:cNvPr id="23" name="Rectangle 22">
                  <a:extLst>
                    <a:ext uri="{FF2B5EF4-FFF2-40B4-BE49-F238E27FC236}">
                      <a16:creationId xmlns:a16="http://schemas.microsoft.com/office/drawing/2014/main" id="{204577A9-65AC-5774-802D-A27B1F622D91}"/>
                    </a:ext>
                  </a:extLst>
                </p:cNvPr>
                <p:cNvSpPr/>
                <p:nvPr/>
              </p:nvSpPr>
              <p:spPr>
                <a:xfrm>
                  <a:off x="1468967" y="4674925"/>
                  <a:ext cx="250701" cy="251012"/>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Nunito Sans"/>
                    <a:ea typeface="+mn-ea"/>
                    <a:cs typeface="+mn-cs"/>
                  </a:endParaRPr>
                </a:p>
              </p:txBody>
            </p:sp>
            <p:sp>
              <p:nvSpPr>
                <p:cNvPr id="24" name="TextBox 23">
                  <a:extLst>
                    <a:ext uri="{FF2B5EF4-FFF2-40B4-BE49-F238E27FC236}">
                      <a16:creationId xmlns:a16="http://schemas.microsoft.com/office/drawing/2014/main" id="{B5393563-EC7F-EFE0-FDF5-EE233E3571CD}"/>
                    </a:ext>
                  </a:extLst>
                </p:cNvPr>
                <p:cNvSpPr txBox="1"/>
                <p:nvPr/>
              </p:nvSpPr>
              <p:spPr>
                <a:xfrm>
                  <a:off x="1719668" y="4693017"/>
                  <a:ext cx="72396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Nunito Sans"/>
                      <a:ea typeface="+mn-ea"/>
                      <a:cs typeface="+mn-cs"/>
                    </a:rPr>
                    <a:t>Upcoming</a:t>
                  </a:r>
                </a:p>
              </p:txBody>
            </p:sp>
          </p:grpSp>
          <p:sp>
            <p:nvSpPr>
              <p:cNvPr id="20" name="Rectangle 19">
                <a:extLst>
                  <a:ext uri="{FF2B5EF4-FFF2-40B4-BE49-F238E27FC236}">
                    <a16:creationId xmlns:a16="http://schemas.microsoft.com/office/drawing/2014/main" id="{A3A3EC7B-FD6B-AE90-5174-3DE590560CC8}"/>
                  </a:ext>
                </a:extLst>
              </p:cNvPr>
              <p:cNvSpPr/>
              <p:nvPr/>
            </p:nvSpPr>
            <p:spPr>
              <a:xfrm>
                <a:off x="2614735" y="4705628"/>
                <a:ext cx="250701" cy="251012"/>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Nunito Sans"/>
                  <a:ea typeface="+mn-ea"/>
                  <a:cs typeface="+mn-cs"/>
                </a:endParaRPr>
              </a:p>
            </p:txBody>
          </p:sp>
          <p:sp>
            <p:nvSpPr>
              <p:cNvPr id="21" name="TextBox 20">
                <a:extLst>
                  <a:ext uri="{FF2B5EF4-FFF2-40B4-BE49-F238E27FC236}">
                    <a16:creationId xmlns:a16="http://schemas.microsoft.com/office/drawing/2014/main" id="{E506FE21-0BED-87F8-1DA6-868D219943F0}"/>
                  </a:ext>
                </a:extLst>
              </p:cNvPr>
              <p:cNvSpPr txBox="1"/>
              <p:nvPr/>
            </p:nvSpPr>
            <p:spPr>
              <a:xfrm>
                <a:off x="2914787" y="4723412"/>
                <a:ext cx="72396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Nunito Sans"/>
                    <a:ea typeface="+mn-ea"/>
                    <a:cs typeface="+mn-cs"/>
                  </a:rPr>
                  <a:t>Monitoring</a:t>
                </a:r>
              </a:p>
            </p:txBody>
          </p:sp>
        </p:grpSp>
        <p:sp>
          <p:nvSpPr>
            <p:cNvPr id="17" name="Rectangle 16">
              <a:extLst>
                <a:ext uri="{FF2B5EF4-FFF2-40B4-BE49-F238E27FC236}">
                  <a16:creationId xmlns:a16="http://schemas.microsoft.com/office/drawing/2014/main" id="{90B40E0D-B32F-C235-DAFF-2ABD9CEA3675}"/>
                </a:ext>
              </a:extLst>
            </p:cNvPr>
            <p:cNvSpPr/>
            <p:nvPr/>
          </p:nvSpPr>
          <p:spPr>
            <a:xfrm>
              <a:off x="3573555" y="4581686"/>
              <a:ext cx="250701" cy="251012"/>
            </a:xfrm>
            <a:prstGeom prst="rect">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Nunito Sans"/>
                <a:ea typeface="+mn-ea"/>
                <a:cs typeface="+mn-cs"/>
              </a:endParaRPr>
            </a:p>
          </p:txBody>
        </p:sp>
        <p:sp>
          <p:nvSpPr>
            <p:cNvPr id="18" name="TextBox 17">
              <a:extLst>
                <a:ext uri="{FF2B5EF4-FFF2-40B4-BE49-F238E27FC236}">
                  <a16:creationId xmlns:a16="http://schemas.microsoft.com/office/drawing/2014/main" id="{49A5B1F6-1E09-1706-5160-34295B6EDFB7}"/>
                </a:ext>
              </a:extLst>
            </p:cNvPr>
            <p:cNvSpPr txBox="1"/>
            <p:nvPr/>
          </p:nvSpPr>
          <p:spPr>
            <a:xfrm>
              <a:off x="3885236" y="4617254"/>
              <a:ext cx="104680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Nunito Sans"/>
                  <a:ea typeface="+mn-ea"/>
                  <a:cs typeface="+mn-cs"/>
                </a:rPr>
                <a:t>Early Engagement</a:t>
              </a:r>
            </a:p>
          </p:txBody>
        </p:sp>
      </p:grpSp>
    </p:spTree>
    <p:extLst>
      <p:ext uri="{BB962C8B-B14F-4D97-AF65-F5344CB8AC3E}">
        <p14:creationId xmlns:p14="http://schemas.microsoft.com/office/powerpoint/2010/main" val="1893465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D90A9F99-EAE0-4DB3-8068-A81A9195DE2B}"/>
              </a:ext>
            </a:extLst>
          </p:cNvPr>
          <p:cNvSpPr txBox="1"/>
          <p:nvPr/>
        </p:nvSpPr>
        <p:spPr>
          <a:xfrm>
            <a:off x="2614735" y="231452"/>
            <a:ext cx="3492574" cy="400110"/>
          </a:xfrm>
          <a:prstGeom prst="rect">
            <a:avLst/>
          </a:prstGeom>
          <a:noFill/>
        </p:spPr>
        <p:txBody>
          <a:bodyPr wrap="square">
            <a:spAutoFit/>
          </a:bodyPr>
          <a:lstStyle/>
          <a:p>
            <a:r>
              <a:rPr kumimoji="0" lang="en-GB" sz="20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REC R</a:t>
            </a:r>
            <a:r>
              <a:rPr lang="en-GB" sz="2000" b="1">
                <a:solidFill>
                  <a:srgbClr val="3E5AA8"/>
                </a:solidFill>
                <a:latin typeface="Arial" panose="020B0604020202020204" pitchFamily="34" charset="0"/>
                <a:ea typeface="+mj-ea"/>
                <a:cs typeface="Arial" panose="020B0604020202020204" pitchFamily="34" charset="0"/>
              </a:rPr>
              <a:t>elated XRN Changes</a:t>
            </a:r>
            <a:endParaRPr lang="en-GB" sz="2000"/>
          </a:p>
        </p:txBody>
      </p:sp>
      <p:graphicFrame>
        <p:nvGraphicFramePr>
          <p:cNvPr id="24" name="Table 4">
            <a:extLst>
              <a:ext uri="{FF2B5EF4-FFF2-40B4-BE49-F238E27FC236}">
                <a16:creationId xmlns:a16="http://schemas.microsoft.com/office/drawing/2014/main" id="{2421B425-12E0-4870-9755-D655F82DD0DF}"/>
              </a:ext>
            </a:extLst>
          </p:cNvPr>
          <p:cNvGraphicFramePr>
            <a:graphicFrameLocks noGrp="1"/>
          </p:cNvGraphicFramePr>
          <p:nvPr/>
        </p:nvGraphicFramePr>
        <p:xfrm>
          <a:off x="108064" y="792294"/>
          <a:ext cx="8925075" cy="3129330"/>
        </p:xfrm>
        <a:graphic>
          <a:graphicData uri="http://schemas.openxmlformats.org/drawingml/2006/table">
            <a:tbl>
              <a:tblPr firstRow="1" bandRow="1">
                <a:tableStyleId>{5C22544A-7EE6-4342-B048-85BDC9FD1C3A}</a:tableStyleId>
              </a:tblPr>
              <a:tblGrid>
                <a:gridCol w="1891520">
                  <a:extLst>
                    <a:ext uri="{9D8B030D-6E8A-4147-A177-3AD203B41FA5}">
                      <a16:colId xmlns:a16="http://schemas.microsoft.com/office/drawing/2014/main" val="2162668323"/>
                    </a:ext>
                  </a:extLst>
                </a:gridCol>
                <a:gridCol w="612443">
                  <a:extLst>
                    <a:ext uri="{9D8B030D-6E8A-4147-A177-3AD203B41FA5}">
                      <a16:colId xmlns:a16="http://schemas.microsoft.com/office/drawing/2014/main" val="3779861357"/>
                    </a:ext>
                  </a:extLst>
                </a:gridCol>
                <a:gridCol w="885862">
                  <a:extLst>
                    <a:ext uri="{9D8B030D-6E8A-4147-A177-3AD203B41FA5}">
                      <a16:colId xmlns:a16="http://schemas.microsoft.com/office/drawing/2014/main" val="2574131077"/>
                    </a:ext>
                  </a:extLst>
                </a:gridCol>
                <a:gridCol w="1002663">
                  <a:extLst>
                    <a:ext uri="{9D8B030D-6E8A-4147-A177-3AD203B41FA5}">
                      <a16:colId xmlns:a16="http://schemas.microsoft.com/office/drawing/2014/main" val="1331661363"/>
                    </a:ext>
                  </a:extLst>
                </a:gridCol>
                <a:gridCol w="1035191">
                  <a:extLst>
                    <a:ext uri="{9D8B030D-6E8A-4147-A177-3AD203B41FA5}">
                      <a16:colId xmlns:a16="http://schemas.microsoft.com/office/drawing/2014/main" val="3255583653"/>
                    </a:ext>
                  </a:extLst>
                </a:gridCol>
                <a:gridCol w="1748697">
                  <a:extLst>
                    <a:ext uri="{9D8B030D-6E8A-4147-A177-3AD203B41FA5}">
                      <a16:colId xmlns:a16="http://schemas.microsoft.com/office/drawing/2014/main" val="1493277682"/>
                    </a:ext>
                  </a:extLst>
                </a:gridCol>
                <a:gridCol w="991389">
                  <a:extLst>
                    <a:ext uri="{9D8B030D-6E8A-4147-A177-3AD203B41FA5}">
                      <a16:colId xmlns:a16="http://schemas.microsoft.com/office/drawing/2014/main" val="2058559583"/>
                    </a:ext>
                  </a:extLst>
                </a:gridCol>
                <a:gridCol w="757310">
                  <a:extLst>
                    <a:ext uri="{9D8B030D-6E8A-4147-A177-3AD203B41FA5}">
                      <a16:colId xmlns:a16="http://schemas.microsoft.com/office/drawing/2014/main" val="1065136424"/>
                    </a:ext>
                  </a:extLst>
                </a:gridCol>
              </a:tblGrid>
              <a:tr h="416610">
                <a:tc>
                  <a:txBody>
                    <a:bodyPr/>
                    <a:lstStyle/>
                    <a:p>
                      <a:pPr algn="ctr"/>
                      <a:r>
                        <a:rPr lang="en-GB" sz="1000" dirty="0"/>
                        <a:t>Description</a:t>
                      </a:r>
                    </a:p>
                  </a:txBody>
                  <a:tcPr>
                    <a:solidFill>
                      <a:srgbClr val="3E5AA8"/>
                    </a:solidFill>
                  </a:tcPr>
                </a:tc>
                <a:tc>
                  <a:txBody>
                    <a:bodyPr/>
                    <a:lstStyle/>
                    <a:p>
                      <a:pPr algn="ctr"/>
                      <a:r>
                        <a:rPr lang="en-GB" sz="1000" dirty="0"/>
                        <a:t>XRN</a:t>
                      </a:r>
                    </a:p>
                  </a:txBody>
                  <a:tcPr>
                    <a:solidFill>
                      <a:srgbClr val="3E5AA8"/>
                    </a:solidFill>
                  </a:tcPr>
                </a:tc>
                <a:tc>
                  <a:txBody>
                    <a:bodyPr/>
                    <a:lstStyle/>
                    <a:p>
                      <a:pPr algn="ctr"/>
                      <a:r>
                        <a:rPr lang="en-GB" sz="1000"/>
                        <a:t>Proposer</a:t>
                      </a:r>
                    </a:p>
                  </a:txBody>
                  <a:tcPr>
                    <a:solidFill>
                      <a:srgbClr val="3E5AA8"/>
                    </a:solidFill>
                  </a:tcPr>
                </a:tc>
                <a:tc>
                  <a:txBody>
                    <a:bodyPr/>
                    <a:lstStyle/>
                    <a:p>
                      <a:pPr algn="ctr"/>
                      <a:r>
                        <a:rPr lang="en-GB" sz="1000" dirty="0"/>
                        <a:t>Impact/</a:t>
                      </a:r>
                    </a:p>
                    <a:p>
                      <a:pPr algn="ctr"/>
                      <a:r>
                        <a:rPr lang="en-GB" sz="1000" dirty="0"/>
                        <a:t>Funding</a:t>
                      </a:r>
                    </a:p>
                  </a:txBody>
                  <a:tcPr>
                    <a:solidFill>
                      <a:srgbClr val="3E5AA8"/>
                    </a:solidFill>
                  </a:tcPr>
                </a:tc>
                <a:tc>
                  <a:txBody>
                    <a:bodyPr/>
                    <a:lstStyle/>
                    <a:p>
                      <a:pPr algn="ctr"/>
                      <a:r>
                        <a:rPr lang="en-GB" sz="1000" dirty="0"/>
                        <a:t>Status</a:t>
                      </a: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Next Action date</a:t>
                      </a: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Release Type</a:t>
                      </a: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Priority</a:t>
                      </a:r>
                    </a:p>
                  </a:txBody>
                  <a:tcPr>
                    <a:solidFill>
                      <a:srgbClr val="3E5AA8"/>
                    </a:solidFill>
                  </a:tcPr>
                </a:tc>
                <a:extLst>
                  <a:ext uri="{0D108BD9-81ED-4DB2-BD59-A6C34878D82A}">
                    <a16:rowId xmlns:a16="http://schemas.microsoft.com/office/drawing/2014/main" val="135677372"/>
                  </a:ext>
                </a:extLst>
              </a:tr>
              <a:tr h="668675">
                <a:tc>
                  <a:txBody>
                    <a:bodyPr/>
                    <a:lstStyle/>
                    <a:p>
                      <a:pPr marL="0" algn="l" defTabSz="914400" rtl="0" eaLnBrk="1" latinLnBrk="0" hangingPunct="1"/>
                      <a:r>
                        <a:rPr lang="en-US" sz="1000" kern="1200" dirty="0">
                          <a:solidFill>
                            <a:srgbClr val="000000"/>
                          </a:solidFill>
                          <a:latin typeface="+mn-lt"/>
                          <a:ea typeface="+mn-ea"/>
                          <a:cs typeface="+mn-cs"/>
                        </a:rPr>
                        <a:t>Resolution of Address Interactions between DCC and CDSP</a:t>
                      </a:r>
                      <a:endParaRPr lang="en-GB" sz="1000" kern="1200" dirty="0">
                        <a:solidFill>
                          <a:srgbClr val="000000"/>
                        </a:solidFill>
                        <a:latin typeface="+mn-lt"/>
                        <a:ea typeface="+mn-ea"/>
                        <a:cs typeface="+mn-cs"/>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E5AA8"/>
                          </a:solidFill>
                          <a:effectLst/>
                          <a:uLnTx/>
                          <a:uFillTx/>
                          <a:latin typeface="+mn-lt"/>
                          <a:ea typeface="+mn-ea"/>
                          <a:cs typeface="+mn-cs"/>
                          <a:hlinkClick r:id="rId3">
                            <a:extLst>
                              <a:ext uri="{A12FA001-AC4F-418D-AE19-62706E023703}">
                                <ahyp:hlinkClr xmlns:ahyp="http://schemas.microsoft.com/office/drawing/2018/hyperlinkcolor" val="tx"/>
                              </a:ext>
                            </a:extLst>
                          </a:hlinkClick>
                        </a:rPr>
                        <a:t>XRN 5546</a:t>
                      </a:r>
                      <a:endParaRPr kumimoji="0" lang="en-GB" sz="1000" b="0" i="0" u="none" strike="noStrike" kern="1200" cap="none" spc="0" normalizeH="0" baseline="0" noProof="0" dirty="0">
                        <a:ln>
                          <a:noFill/>
                        </a:ln>
                        <a:solidFill>
                          <a:srgbClr val="3E5AA8"/>
                        </a:solidFill>
                        <a:effectLst/>
                        <a:uLnTx/>
                        <a:uFillTx/>
                        <a:latin typeface="+mn-lt"/>
                        <a:ea typeface="+mn-ea"/>
                        <a:cs typeface="+mn-cs"/>
                      </a:endParaRPr>
                    </a:p>
                  </a:txBody>
                  <a:tcPr>
                    <a:solidFill>
                      <a:schemeClr val="accent3">
                        <a:lumMod val="20000"/>
                        <a:lumOff val="80000"/>
                      </a:schemeClr>
                    </a:solidFill>
                  </a:tcPr>
                </a:tc>
                <a:tc>
                  <a:txBody>
                    <a:bodyPr/>
                    <a:lstStyle/>
                    <a:p>
                      <a:r>
                        <a:rPr lang="en-US" sz="1000" b="0" kern="1200" dirty="0">
                          <a:solidFill>
                            <a:srgbClr val="000000"/>
                          </a:solidFill>
                          <a:latin typeface="+mn-lt"/>
                          <a:ea typeface="+mn-ea"/>
                          <a:cs typeface="+mn-cs"/>
                        </a:rPr>
                        <a:t>Xoserve</a:t>
                      </a:r>
                    </a:p>
                  </a:txBody>
                  <a:tcPr>
                    <a:solidFill>
                      <a:schemeClr val="accent3">
                        <a:lumMod val="20000"/>
                        <a:lumOff val="80000"/>
                      </a:schemeClr>
                    </a:solidFill>
                  </a:tcPr>
                </a:tc>
                <a:tc>
                  <a:txBody>
                    <a:bodyPr/>
                    <a:lstStyle/>
                    <a:p>
                      <a:r>
                        <a:rPr lang="en-GB" sz="1000" b="0" kern="1200" dirty="0">
                          <a:solidFill>
                            <a:srgbClr val="000000"/>
                          </a:solidFill>
                          <a:latin typeface="+mn-lt"/>
                          <a:ea typeface="+mn-ea"/>
                          <a:cs typeface="+mn-cs"/>
                        </a:rPr>
                        <a:t>GRDS</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Under development</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13/09/2023 – Industry meeting. Ongoing investigation and discussion with DNs</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mn-lt"/>
                          <a:ea typeface="+mn-ea"/>
                          <a:cs typeface="+mn-cs"/>
                        </a:rPr>
                        <a:t>TBC</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mn-lt"/>
                          <a:ea typeface="+mn-ea"/>
                          <a:cs typeface="+mn-cs"/>
                        </a:rPr>
                        <a:t>Medium</a:t>
                      </a:r>
                    </a:p>
                  </a:txBody>
                  <a:tcPr>
                    <a:solidFill>
                      <a:schemeClr val="accent3">
                        <a:lumMod val="20000"/>
                        <a:lumOff val="80000"/>
                      </a:schemeClr>
                    </a:solidFill>
                  </a:tcPr>
                </a:tc>
                <a:extLst>
                  <a:ext uri="{0D108BD9-81ED-4DB2-BD59-A6C34878D82A}">
                    <a16:rowId xmlns:a16="http://schemas.microsoft.com/office/drawing/2014/main" val="3792875445"/>
                  </a:ext>
                </a:extLst>
              </a:tr>
              <a:tr h="576845">
                <a:tc>
                  <a:txBody>
                    <a:bodyPr/>
                    <a:lstStyle/>
                    <a:p>
                      <a:pPr marL="0" algn="l" defTabSz="914400" rtl="0" eaLnBrk="1" latinLnBrk="0" hangingPunct="1"/>
                      <a:r>
                        <a:rPr lang="en-GB" sz="1000" kern="1200" dirty="0">
                          <a:solidFill>
                            <a:srgbClr val="000000"/>
                          </a:solidFill>
                          <a:latin typeface="+mn-lt"/>
                          <a:ea typeface="+mn-ea"/>
                          <a:cs typeface="+mn-cs"/>
                        </a:rPr>
                        <a:t>Production database Back up</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E5AA8"/>
                          </a:solidFill>
                          <a:effectLst/>
                          <a:uLnTx/>
                          <a:uFillTx/>
                          <a:latin typeface="+mn-lt"/>
                          <a:ea typeface="+mn-ea"/>
                          <a:cs typeface="+mn-cs"/>
                          <a:hlinkClick r:id="rId4">
                            <a:extLst>
                              <a:ext uri="{A12FA001-AC4F-418D-AE19-62706E023703}">
                                <ahyp:hlinkClr xmlns:ahyp="http://schemas.microsoft.com/office/drawing/2018/hyperlinkcolor" val="tx"/>
                              </a:ext>
                            </a:extLst>
                          </a:hlinkClick>
                        </a:rPr>
                        <a:t>XRN 5668</a:t>
                      </a:r>
                      <a:endParaRPr kumimoji="0" lang="en-GB" sz="1000" b="0" i="0" u="none" strike="noStrike" kern="1200" cap="none" spc="0" normalizeH="0" baseline="0" noProof="0" dirty="0">
                        <a:ln>
                          <a:noFill/>
                        </a:ln>
                        <a:solidFill>
                          <a:srgbClr val="3E5AA8"/>
                        </a:solidFill>
                        <a:effectLst/>
                        <a:uLnTx/>
                        <a:uFillTx/>
                        <a:latin typeface="+mn-lt"/>
                        <a:ea typeface="+mn-ea"/>
                        <a:cs typeface="+mn-cs"/>
                      </a:endParaRPr>
                    </a:p>
                  </a:txBody>
                  <a:tcPr>
                    <a:solidFill>
                      <a:schemeClr val="accent3">
                        <a:lumMod val="20000"/>
                        <a:lumOff val="80000"/>
                      </a:schemeClr>
                    </a:solidFill>
                  </a:tcPr>
                </a:tc>
                <a:tc>
                  <a:txBody>
                    <a:bodyPr/>
                    <a:lstStyle/>
                    <a:p>
                      <a:r>
                        <a:rPr lang="en-US" sz="1000" b="0" kern="1200" dirty="0">
                          <a:solidFill>
                            <a:srgbClr val="000000"/>
                          </a:solidFill>
                          <a:latin typeface="+mn-lt"/>
                          <a:ea typeface="+mn-ea"/>
                          <a:cs typeface="+mn-cs"/>
                        </a:rPr>
                        <a:t>RTS</a:t>
                      </a:r>
                    </a:p>
                  </a:txBody>
                  <a:tcPr>
                    <a:solidFill>
                      <a:schemeClr val="accent3">
                        <a:lumMod val="20000"/>
                        <a:lumOff val="80000"/>
                      </a:schemeClr>
                    </a:solidFill>
                  </a:tcPr>
                </a:tc>
                <a:tc>
                  <a:txBody>
                    <a:bodyPr/>
                    <a:lstStyle/>
                    <a:p>
                      <a:r>
                        <a:rPr lang="en-GB" sz="1000" b="0" kern="1200" dirty="0">
                          <a:solidFill>
                            <a:srgbClr val="000000"/>
                          </a:solidFill>
                          <a:latin typeface="+mn-lt"/>
                          <a:ea typeface="+mn-ea"/>
                          <a:cs typeface="+mn-cs"/>
                        </a:rPr>
                        <a:t>DSC Change budget / Service&amp; Operating costs</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Delivered</a:t>
                      </a:r>
                    </a:p>
                    <a:p>
                      <a:r>
                        <a:rPr lang="en-GB" sz="1000" kern="1200" dirty="0">
                          <a:solidFill>
                            <a:srgbClr val="000000"/>
                          </a:solidFill>
                          <a:latin typeface="+mn-lt"/>
                          <a:ea typeface="+mn-ea"/>
                          <a:cs typeface="+mn-cs"/>
                        </a:rPr>
                        <a:t>(BER in Pack)</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CCR report to be brought to the October Change Management meeting</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mn-lt"/>
                          <a:ea typeface="+mn-ea"/>
                          <a:cs typeface="+mn-cs"/>
                        </a:rPr>
                        <a:t>N/a</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mn-lt"/>
                          <a:ea typeface="+mn-ea"/>
                          <a:cs typeface="+mn-cs"/>
                        </a:rPr>
                        <a:t>High</a:t>
                      </a:r>
                    </a:p>
                  </a:txBody>
                  <a:tcPr>
                    <a:solidFill>
                      <a:schemeClr val="accent3">
                        <a:lumMod val="20000"/>
                        <a:lumOff val="80000"/>
                      </a:schemeClr>
                    </a:solidFill>
                  </a:tcPr>
                </a:tc>
                <a:extLst>
                  <a:ext uri="{0D108BD9-81ED-4DB2-BD59-A6C34878D82A}">
                    <a16:rowId xmlns:a16="http://schemas.microsoft.com/office/drawing/2014/main" val="2824970909"/>
                  </a:ext>
                </a:extLst>
              </a:tr>
              <a:tr h="576845">
                <a:tc>
                  <a:txBody>
                    <a:bodyPr/>
                    <a:lstStyle/>
                    <a:p>
                      <a:pPr marL="0" algn="l" defTabSz="914400" rtl="0" eaLnBrk="1" latinLnBrk="0" hangingPunct="1"/>
                      <a:r>
                        <a:rPr lang="en-GB" sz="1000" kern="1200" dirty="0">
                          <a:solidFill>
                            <a:srgbClr val="000000"/>
                          </a:solidFill>
                          <a:latin typeface="+mn-lt"/>
                          <a:ea typeface="+mn-ea"/>
                          <a:cs typeface="+mn-cs"/>
                        </a:rPr>
                        <a:t>Early Provision of Meter Reading for the ‘CSS Registration Effective Date’ (including the ‘Original Intended CSS Registration Effective Date’). Detailed Design</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lumMod val="60000"/>
                              <a:lumOff val="40000"/>
                            </a:schemeClr>
                          </a:solidFill>
                          <a:effectLst/>
                          <a:uLnTx/>
                          <a:uFillTx/>
                          <a:latin typeface="+mn-lt"/>
                          <a:ea typeface="+mn-ea"/>
                          <a:cs typeface="+mn-cs"/>
                          <a:hlinkClick r:id="rId5">
                            <a:extLst>
                              <a:ext uri="{A12FA001-AC4F-418D-AE19-62706E023703}">
                                <ahyp:hlinkClr xmlns:ahyp="http://schemas.microsoft.com/office/drawing/2018/hyperlinkcolor" val="tx"/>
                              </a:ext>
                            </a:extLst>
                          </a:hlinkClick>
                        </a:rPr>
                        <a:t>XRN 5675</a:t>
                      </a:r>
                      <a:endParaRPr kumimoji="0" lang="en-GB" sz="1000" b="0" i="0" u="none" strike="noStrike" kern="1200" cap="none" spc="0" normalizeH="0" baseline="0" noProof="0" dirty="0">
                        <a:ln>
                          <a:noFill/>
                        </a:ln>
                        <a:solidFill>
                          <a:schemeClr val="tx1">
                            <a:lumMod val="60000"/>
                            <a:lumOff val="40000"/>
                          </a:schemeClr>
                        </a:solidFill>
                        <a:effectLst/>
                        <a:uLnTx/>
                        <a:uFillTx/>
                        <a:latin typeface="+mn-lt"/>
                        <a:ea typeface="+mn-ea"/>
                        <a:cs typeface="+mn-cs"/>
                      </a:endParaRPr>
                    </a:p>
                  </a:txBody>
                  <a:tcPr>
                    <a:solidFill>
                      <a:schemeClr val="accent3">
                        <a:lumMod val="20000"/>
                        <a:lumOff val="80000"/>
                      </a:schemeClr>
                    </a:solidFill>
                  </a:tcPr>
                </a:tc>
                <a:tc>
                  <a:txBody>
                    <a:bodyPr/>
                    <a:lstStyle/>
                    <a:p>
                      <a:r>
                        <a:rPr lang="en-US" sz="1000" b="0" kern="1200" dirty="0">
                          <a:solidFill>
                            <a:srgbClr val="000000"/>
                          </a:solidFill>
                          <a:latin typeface="+mn-lt"/>
                          <a:ea typeface="+mn-ea"/>
                          <a:cs typeface="+mn-cs"/>
                        </a:rPr>
                        <a:t>David Addison</a:t>
                      </a:r>
                    </a:p>
                    <a:p>
                      <a:r>
                        <a:rPr lang="en-US" sz="1000" b="0" kern="1200" dirty="0">
                          <a:solidFill>
                            <a:srgbClr val="000000"/>
                          </a:solidFill>
                          <a:latin typeface="+mn-lt"/>
                          <a:ea typeface="+mn-ea"/>
                          <a:cs typeface="+mn-cs"/>
                        </a:rPr>
                        <a:t>(on back of the P1 issue)</a:t>
                      </a:r>
                    </a:p>
                  </a:txBody>
                  <a:tcPr>
                    <a:solidFill>
                      <a:schemeClr val="accent3">
                        <a:lumMod val="20000"/>
                        <a:lumOff val="80000"/>
                      </a:schemeClr>
                    </a:solidFill>
                  </a:tcPr>
                </a:tc>
                <a:tc>
                  <a:txBody>
                    <a:bodyPr/>
                    <a:lstStyle/>
                    <a:p>
                      <a:r>
                        <a:rPr lang="en-GB" sz="1000" b="0" kern="1200" dirty="0">
                          <a:solidFill>
                            <a:srgbClr val="000000"/>
                          </a:solidFill>
                          <a:latin typeface="+mn-lt"/>
                          <a:ea typeface="+mn-ea"/>
                          <a:cs typeface="+mn-cs"/>
                        </a:rPr>
                        <a:t>Shipper funded</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Update in slide pack</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Mod 0855 workgroups</a:t>
                      </a:r>
                    </a:p>
                    <a:p>
                      <a:r>
                        <a:rPr lang="en-GB" sz="1000" kern="1200" dirty="0">
                          <a:solidFill>
                            <a:srgbClr val="000000"/>
                          </a:solidFill>
                          <a:latin typeface="+mn-lt"/>
                          <a:ea typeface="+mn-ea"/>
                          <a:cs typeface="+mn-cs"/>
                        </a:rPr>
                        <a:t>31/08 and the 07/09</a:t>
                      </a:r>
                    </a:p>
                  </a:txBody>
                  <a:tcPr>
                    <a:solidFill>
                      <a:schemeClr val="accent3">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mn-lt"/>
                          <a:ea typeface="+mn-ea"/>
                          <a:cs typeface="+mn-cs"/>
                        </a:rPr>
                        <a:t>TBC</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mn-lt"/>
                          <a:ea typeface="+mn-ea"/>
                          <a:cs typeface="+mn-cs"/>
                        </a:rPr>
                        <a:t>High</a:t>
                      </a:r>
                    </a:p>
                  </a:txBody>
                  <a:tcPr>
                    <a:solidFill>
                      <a:schemeClr val="accent3">
                        <a:lumMod val="20000"/>
                        <a:lumOff val="80000"/>
                      </a:schemeClr>
                    </a:solidFill>
                  </a:tcPr>
                </a:tc>
                <a:extLst>
                  <a:ext uri="{0D108BD9-81ED-4DB2-BD59-A6C34878D82A}">
                    <a16:rowId xmlns:a16="http://schemas.microsoft.com/office/drawing/2014/main" val="2204587103"/>
                  </a:ext>
                </a:extLst>
              </a:tr>
            </a:tbl>
          </a:graphicData>
        </a:graphic>
      </p:graphicFrame>
      <p:grpSp>
        <p:nvGrpSpPr>
          <p:cNvPr id="13" name="Group 12">
            <a:extLst>
              <a:ext uri="{FF2B5EF4-FFF2-40B4-BE49-F238E27FC236}">
                <a16:creationId xmlns:a16="http://schemas.microsoft.com/office/drawing/2014/main" id="{AFEF6800-0DCC-D8E2-2AD7-1F82268232F5}"/>
              </a:ext>
            </a:extLst>
          </p:cNvPr>
          <p:cNvGrpSpPr/>
          <p:nvPr/>
        </p:nvGrpSpPr>
        <p:grpSpPr>
          <a:xfrm>
            <a:off x="204425" y="3921624"/>
            <a:ext cx="4820619" cy="475676"/>
            <a:chOff x="111420" y="4357022"/>
            <a:chExt cx="4820619" cy="475676"/>
          </a:xfrm>
        </p:grpSpPr>
        <p:grpSp>
          <p:nvGrpSpPr>
            <p:cNvPr id="14" name="Group 13">
              <a:extLst>
                <a:ext uri="{FF2B5EF4-FFF2-40B4-BE49-F238E27FC236}">
                  <a16:creationId xmlns:a16="http://schemas.microsoft.com/office/drawing/2014/main" id="{2E1D738B-B010-C97C-A7F1-50B29D4BDA92}"/>
                </a:ext>
              </a:extLst>
            </p:cNvPr>
            <p:cNvGrpSpPr/>
            <p:nvPr/>
          </p:nvGrpSpPr>
          <p:grpSpPr>
            <a:xfrm>
              <a:off x="111420" y="4357022"/>
              <a:ext cx="3450505" cy="475676"/>
              <a:chOff x="188250" y="4480964"/>
              <a:chExt cx="3450505" cy="475676"/>
            </a:xfrm>
          </p:grpSpPr>
          <p:grpSp>
            <p:nvGrpSpPr>
              <p:cNvPr id="17" name="Group 16">
                <a:extLst>
                  <a:ext uri="{FF2B5EF4-FFF2-40B4-BE49-F238E27FC236}">
                    <a16:creationId xmlns:a16="http://schemas.microsoft.com/office/drawing/2014/main" id="{FF9B628A-5B4F-0725-B319-0DA6F458CD31}"/>
                  </a:ext>
                </a:extLst>
              </p:cNvPr>
              <p:cNvGrpSpPr/>
              <p:nvPr/>
            </p:nvGrpSpPr>
            <p:grpSpPr>
              <a:xfrm>
                <a:off x="188250" y="4480964"/>
                <a:ext cx="2377134" cy="475676"/>
                <a:chOff x="66502" y="4450261"/>
                <a:chExt cx="2377134" cy="475676"/>
              </a:xfrm>
            </p:grpSpPr>
            <p:grpSp>
              <p:nvGrpSpPr>
                <p:cNvPr id="20" name="Group 19">
                  <a:extLst>
                    <a:ext uri="{FF2B5EF4-FFF2-40B4-BE49-F238E27FC236}">
                      <a16:creationId xmlns:a16="http://schemas.microsoft.com/office/drawing/2014/main" id="{0B853466-775A-2604-102C-07B1034D70F6}"/>
                    </a:ext>
                  </a:extLst>
                </p:cNvPr>
                <p:cNvGrpSpPr/>
                <p:nvPr/>
              </p:nvGrpSpPr>
              <p:grpSpPr>
                <a:xfrm>
                  <a:off x="66502" y="4450261"/>
                  <a:ext cx="1577167" cy="475676"/>
                  <a:chOff x="0" y="4426024"/>
                  <a:chExt cx="1577167" cy="475676"/>
                </a:xfrm>
              </p:grpSpPr>
              <p:grpSp>
                <p:nvGrpSpPr>
                  <p:cNvPr id="25" name="Group 24">
                    <a:extLst>
                      <a:ext uri="{FF2B5EF4-FFF2-40B4-BE49-F238E27FC236}">
                        <a16:creationId xmlns:a16="http://schemas.microsoft.com/office/drawing/2014/main" id="{4A7B633A-4B5F-D09B-6EB2-0257D795E79B}"/>
                      </a:ext>
                    </a:extLst>
                  </p:cNvPr>
                  <p:cNvGrpSpPr/>
                  <p:nvPr/>
                </p:nvGrpSpPr>
                <p:grpSpPr>
                  <a:xfrm>
                    <a:off x="0" y="4650688"/>
                    <a:ext cx="1577167" cy="251012"/>
                    <a:chOff x="233082" y="4628585"/>
                    <a:chExt cx="1577167" cy="251012"/>
                  </a:xfrm>
                </p:grpSpPr>
                <p:sp>
                  <p:nvSpPr>
                    <p:cNvPr id="27" name="Rectangle 26">
                      <a:extLst>
                        <a:ext uri="{FF2B5EF4-FFF2-40B4-BE49-F238E27FC236}">
                          <a16:creationId xmlns:a16="http://schemas.microsoft.com/office/drawing/2014/main" id="{6F005E1B-98DF-0773-DA88-39E548F76331}"/>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6A54C31B-9E86-51FC-6BCA-E2B45A91A255}"/>
                        </a:ext>
                      </a:extLst>
                    </p:cNvPr>
                    <p:cNvSpPr txBox="1"/>
                    <p:nvPr/>
                  </p:nvSpPr>
                  <p:spPr>
                    <a:xfrm>
                      <a:off x="483783" y="4646369"/>
                      <a:ext cx="1326466" cy="215444"/>
                    </a:xfrm>
                    <a:prstGeom prst="rect">
                      <a:avLst/>
                    </a:prstGeom>
                    <a:noFill/>
                  </p:spPr>
                  <p:txBody>
                    <a:bodyPr wrap="square" rtlCol="0">
                      <a:spAutoFit/>
                    </a:bodyPr>
                    <a:lstStyle/>
                    <a:p>
                      <a:r>
                        <a:rPr lang="en-GB" sz="800" dirty="0"/>
                        <a:t>Currently working on</a:t>
                      </a:r>
                    </a:p>
                  </p:txBody>
                </p:sp>
              </p:grpSp>
              <p:sp>
                <p:nvSpPr>
                  <p:cNvPr id="26" name="TextBox 25">
                    <a:extLst>
                      <a:ext uri="{FF2B5EF4-FFF2-40B4-BE49-F238E27FC236}">
                        <a16:creationId xmlns:a16="http://schemas.microsoft.com/office/drawing/2014/main" id="{29B4C514-7BA5-0DF9-2A38-CBBE5E746E9D}"/>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21" name="Rectangle 20">
                  <a:extLst>
                    <a:ext uri="{FF2B5EF4-FFF2-40B4-BE49-F238E27FC236}">
                      <a16:creationId xmlns:a16="http://schemas.microsoft.com/office/drawing/2014/main" id="{402F66A9-99DC-4996-59A9-26F39EDB2C69}"/>
                    </a:ext>
                  </a:extLst>
                </p:cNvPr>
                <p:cNvSpPr/>
                <p:nvPr/>
              </p:nvSpPr>
              <p:spPr>
                <a:xfrm>
                  <a:off x="1468967" y="4674925"/>
                  <a:ext cx="250701" cy="251012"/>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AEF4D787-9514-2121-8E7B-3C957203F2E2}"/>
                    </a:ext>
                  </a:extLst>
                </p:cNvPr>
                <p:cNvSpPr txBox="1"/>
                <p:nvPr/>
              </p:nvSpPr>
              <p:spPr>
                <a:xfrm>
                  <a:off x="1719668" y="4693017"/>
                  <a:ext cx="723968" cy="215444"/>
                </a:xfrm>
                <a:prstGeom prst="rect">
                  <a:avLst/>
                </a:prstGeom>
                <a:noFill/>
              </p:spPr>
              <p:txBody>
                <a:bodyPr wrap="square" rtlCol="0">
                  <a:spAutoFit/>
                </a:bodyPr>
                <a:lstStyle/>
                <a:p>
                  <a:r>
                    <a:rPr lang="en-GB" sz="800" dirty="0"/>
                    <a:t>Upcoming</a:t>
                  </a:r>
                </a:p>
              </p:txBody>
            </p:sp>
          </p:grpSp>
          <p:sp>
            <p:nvSpPr>
              <p:cNvPr id="18" name="Rectangle 17">
                <a:extLst>
                  <a:ext uri="{FF2B5EF4-FFF2-40B4-BE49-F238E27FC236}">
                    <a16:creationId xmlns:a16="http://schemas.microsoft.com/office/drawing/2014/main" id="{288D5B7F-D468-758B-F0BC-CF20A0AF851E}"/>
                  </a:ext>
                </a:extLst>
              </p:cNvPr>
              <p:cNvSpPr/>
              <p:nvPr/>
            </p:nvSpPr>
            <p:spPr>
              <a:xfrm>
                <a:off x="2614735" y="4705628"/>
                <a:ext cx="250701" cy="251012"/>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2851FE84-AABD-F234-E5F7-52FCB7EAF7A9}"/>
                  </a:ext>
                </a:extLst>
              </p:cNvPr>
              <p:cNvSpPr txBox="1"/>
              <p:nvPr/>
            </p:nvSpPr>
            <p:spPr>
              <a:xfrm>
                <a:off x="2914787" y="4723412"/>
                <a:ext cx="723968" cy="215444"/>
              </a:xfrm>
              <a:prstGeom prst="rect">
                <a:avLst/>
              </a:prstGeom>
              <a:noFill/>
            </p:spPr>
            <p:txBody>
              <a:bodyPr wrap="square" rtlCol="0">
                <a:spAutoFit/>
              </a:bodyPr>
              <a:lstStyle/>
              <a:p>
                <a:r>
                  <a:rPr lang="en-GB" sz="800" dirty="0"/>
                  <a:t>Monitoring</a:t>
                </a:r>
              </a:p>
            </p:txBody>
          </p:sp>
        </p:grpSp>
        <p:sp>
          <p:nvSpPr>
            <p:cNvPr id="15" name="Rectangle 14">
              <a:extLst>
                <a:ext uri="{FF2B5EF4-FFF2-40B4-BE49-F238E27FC236}">
                  <a16:creationId xmlns:a16="http://schemas.microsoft.com/office/drawing/2014/main" id="{3FADF2C5-F3E9-AF2D-B1CC-A9432BA7E1C2}"/>
                </a:ext>
              </a:extLst>
            </p:cNvPr>
            <p:cNvSpPr/>
            <p:nvPr/>
          </p:nvSpPr>
          <p:spPr>
            <a:xfrm>
              <a:off x="3573555" y="4581686"/>
              <a:ext cx="250701" cy="251012"/>
            </a:xfrm>
            <a:prstGeom prst="rect">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38E33B49-4C74-CBC9-2DEB-F5E521E72B6E}"/>
                </a:ext>
              </a:extLst>
            </p:cNvPr>
            <p:cNvSpPr txBox="1"/>
            <p:nvPr/>
          </p:nvSpPr>
          <p:spPr>
            <a:xfrm>
              <a:off x="3885236" y="4617254"/>
              <a:ext cx="1046803" cy="215444"/>
            </a:xfrm>
            <a:prstGeom prst="rect">
              <a:avLst/>
            </a:prstGeom>
            <a:noFill/>
          </p:spPr>
          <p:txBody>
            <a:bodyPr wrap="square" rtlCol="0">
              <a:spAutoFit/>
            </a:bodyPr>
            <a:lstStyle/>
            <a:p>
              <a:r>
                <a:rPr lang="en-GB" sz="800" dirty="0"/>
                <a:t>Early Engagement</a:t>
              </a:r>
            </a:p>
          </p:txBody>
        </p:sp>
      </p:grpSp>
      <p:sp>
        <p:nvSpPr>
          <p:cNvPr id="2" name="TextBox 1">
            <a:extLst>
              <a:ext uri="{FF2B5EF4-FFF2-40B4-BE49-F238E27FC236}">
                <a16:creationId xmlns:a16="http://schemas.microsoft.com/office/drawing/2014/main" id="{A05B6A59-A440-37D8-AD4F-2FEE9BE6B564}"/>
              </a:ext>
            </a:extLst>
          </p:cNvPr>
          <p:cNvSpPr txBox="1"/>
          <p:nvPr/>
        </p:nvSpPr>
        <p:spPr>
          <a:xfrm>
            <a:off x="108064" y="4485859"/>
            <a:ext cx="8925075" cy="307777"/>
          </a:xfrm>
          <a:prstGeom prst="rect">
            <a:avLst/>
          </a:prstGeom>
          <a:noFill/>
        </p:spPr>
        <p:txBody>
          <a:bodyPr wrap="square" rtlCol="0">
            <a:spAutoFit/>
          </a:bodyPr>
          <a:lstStyle/>
          <a:p>
            <a:r>
              <a:rPr lang="en-GB" sz="1400" b="1" dirty="0"/>
              <a:t>Please see Appendix section for REC Change Pipeline of future changes under prioritisation review </a:t>
            </a:r>
          </a:p>
        </p:txBody>
      </p:sp>
    </p:spTree>
    <p:extLst>
      <p:ext uri="{BB962C8B-B14F-4D97-AF65-F5344CB8AC3E}">
        <p14:creationId xmlns:p14="http://schemas.microsoft.com/office/powerpoint/2010/main" val="353057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37580"/>
          </a:xfrm>
        </p:spPr>
        <p:txBody>
          <a:bodyPr>
            <a:normAutofit fontScale="90000"/>
          </a:bodyPr>
          <a:lstStyle/>
          <a:p>
            <a:br>
              <a:rPr lang="en-GB" dirty="0"/>
            </a:br>
            <a:r>
              <a:rPr lang="en-GB" sz="3100" dirty="0">
                <a:latin typeface="Nunito Sans" pitchFamily="2" charset="0"/>
              </a:rPr>
              <a:t>2a. Change Proposal – For Initial Overview of the Change</a:t>
            </a:r>
            <a:endParaRPr lang="en-GB" dirty="0">
              <a:latin typeface="Nunito Sans" pitchFamily="2" charset="0"/>
            </a:endParaRPr>
          </a:p>
        </p:txBody>
      </p:sp>
      <p:sp>
        <p:nvSpPr>
          <p:cNvPr id="3" name="Content Placeholder 2">
            <a:extLst>
              <a:ext uri="{FF2B5EF4-FFF2-40B4-BE49-F238E27FC236}">
                <a16:creationId xmlns:a16="http://schemas.microsoft.com/office/drawing/2014/main" id="{B66CA091-3C23-442D-B398-37744016E0CF}"/>
              </a:ext>
            </a:extLst>
          </p:cNvPr>
          <p:cNvSpPr>
            <a:spLocks noGrp="1"/>
          </p:cNvSpPr>
          <p:nvPr>
            <p:ph idx="1"/>
          </p:nvPr>
        </p:nvSpPr>
        <p:spPr>
          <a:xfrm>
            <a:off x="395536" y="1347613"/>
            <a:ext cx="8229600" cy="3468935"/>
          </a:xfrm>
        </p:spPr>
        <p:txBody>
          <a:bodyPr vert="horz" lIns="91440" tIns="45720" rIns="91440" bIns="45720" rtlCol="0" anchor="t">
            <a:normAutofit/>
          </a:bodyPr>
          <a:lstStyle/>
          <a:p>
            <a:pPr marL="0" indent="0">
              <a:buNone/>
            </a:pPr>
            <a:r>
              <a:rPr lang="en-US" sz="1800" dirty="0">
                <a:latin typeface="Nunito Sans" pitchFamily="2" charset="0"/>
                <a:ea typeface="Arial" panose="020B0604020202020204" pitchFamily="34" charset="0"/>
                <a:cs typeface="Times New Roman" panose="02020603050405020304" pitchFamily="18" charset="0"/>
              </a:rPr>
              <a:t>None for this meeting</a:t>
            </a:r>
            <a:endParaRPr lang="en-US" sz="1800" dirty="0">
              <a:solidFill>
                <a:srgbClr val="000000"/>
              </a:solidFill>
              <a:effectLst/>
              <a:latin typeface="Nunito Sans" pitchFamily="2" charset="0"/>
              <a:ea typeface="Arial" panose="020B0604020202020204" pitchFamily="34" charset="0"/>
              <a:cs typeface="Times New Roman" panose="02020603050405020304" pitchFamily="18" charset="0"/>
            </a:endParaRPr>
          </a:p>
          <a:p>
            <a:endParaRPr lang="en-US" sz="1800" dirty="0">
              <a:latin typeface="Nunito Sans" pitchFamily="2" charset="0"/>
              <a:cs typeface="Arial"/>
            </a:endParaRPr>
          </a:p>
        </p:txBody>
      </p:sp>
    </p:spTree>
    <p:extLst>
      <p:ext uri="{BB962C8B-B14F-4D97-AF65-F5344CB8AC3E}">
        <p14:creationId xmlns:p14="http://schemas.microsoft.com/office/powerpoint/2010/main" val="3518986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56D5-B70A-4AED-B307-F751BD00AB8D}"/>
              </a:ext>
            </a:extLst>
          </p:cNvPr>
          <p:cNvSpPr>
            <a:spLocks noGrp="1"/>
          </p:cNvSpPr>
          <p:nvPr>
            <p:ph type="ctrTitle"/>
          </p:nvPr>
        </p:nvSpPr>
        <p:spPr>
          <a:xfrm>
            <a:off x="685800" y="1923678"/>
            <a:ext cx="7772400" cy="1102519"/>
          </a:xfrm>
        </p:spPr>
        <p:txBody>
          <a:bodyPr/>
          <a:lstStyle/>
          <a:p>
            <a:r>
              <a:rPr lang="en-GB" dirty="0">
                <a:latin typeface="Nunito Sans" pitchFamily="2" charset="0"/>
              </a:rPr>
              <a:t>REC Update Appendix</a:t>
            </a:r>
            <a:endParaRPr lang="en-GB" dirty="0">
              <a:latin typeface="+mj-lt"/>
            </a:endParaRPr>
          </a:p>
        </p:txBody>
      </p:sp>
    </p:spTree>
    <p:custDataLst>
      <p:tags r:id="rId1"/>
    </p:custDataLst>
    <p:extLst>
      <p:ext uri="{BB962C8B-B14F-4D97-AF65-F5344CB8AC3E}">
        <p14:creationId xmlns:p14="http://schemas.microsoft.com/office/powerpoint/2010/main" val="14989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978011" y="115748"/>
            <a:ext cx="7187978" cy="439778"/>
          </a:xfrm>
        </p:spPr>
        <p:txBody>
          <a:bodyPr>
            <a:normAutofit/>
          </a:bodyPr>
          <a:lstStyle/>
          <a:p>
            <a:r>
              <a:rPr lang="en-GB" sz="2000" dirty="0">
                <a:latin typeface="+mn-lt"/>
                <a:cs typeface="Arial"/>
              </a:rPr>
              <a:t>(Gas) REC Change Pipeline - Under Prioritisation Review</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251520" y="483518"/>
          <a:ext cx="8646591" cy="4460098"/>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718274602"/>
                    </a:ext>
                  </a:extLst>
                </a:gridCol>
                <a:gridCol w="5914118">
                  <a:extLst>
                    <a:ext uri="{9D8B030D-6E8A-4147-A177-3AD203B41FA5}">
                      <a16:colId xmlns:a16="http://schemas.microsoft.com/office/drawing/2014/main" val="2896332416"/>
                    </a:ext>
                  </a:extLst>
                </a:gridCol>
                <a:gridCol w="2012393">
                  <a:extLst>
                    <a:ext uri="{9D8B030D-6E8A-4147-A177-3AD203B41FA5}">
                      <a16:colId xmlns:a16="http://schemas.microsoft.com/office/drawing/2014/main" val="2937892801"/>
                    </a:ext>
                  </a:extLst>
                </a:gridCol>
              </a:tblGrid>
              <a:tr h="224024">
                <a:tc>
                  <a:txBody>
                    <a:bodyPr/>
                    <a:lstStyle/>
                    <a:p>
                      <a:pPr algn="ctr"/>
                      <a:r>
                        <a:rPr lang="en-GB" sz="850" dirty="0">
                          <a:latin typeface="+mn-lt"/>
                        </a:rPr>
                        <a:t>Title </a:t>
                      </a:r>
                    </a:p>
                  </a:txBody>
                  <a:tcPr>
                    <a:solidFill>
                      <a:srgbClr val="3E5AA8"/>
                    </a:solidFill>
                  </a:tcPr>
                </a:tc>
                <a:tc>
                  <a:txBody>
                    <a:bodyPr/>
                    <a:lstStyle/>
                    <a:p>
                      <a:pPr algn="ctr"/>
                      <a:r>
                        <a:rPr lang="en-GB" sz="850" dirty="0">
                          <a:latin typeface="+mn-lt"/>
                        </a:rPr>
                        <a:t>Description</a:t>
                      </a:r>
                    </a:p>
                  </a:txBody>
                  <a:tcPr>
                    <a:solidFill>
                      <a:srgbClr val="3E5AA8"/>
                    </a:solidFill>
                  </a:tcPr>
                </a:tc>
                <a:tc>
                  <a:txBody>
                    <a:bodyPr/>
                    <a:lstStyle/>
                    <a:p>
                      <a:pPr algn="ctr"/>
                      <a:r>
                        <a:rPr lang="en-GB" sz="850" dirty="0">
                          <a:latin typeface="+mn-lt"/>
                        </a:rPr>
                        <a:t>Status</a:t>
                      </a:r>
                    </a:p>
                  </a:txBody>
                  <a:tcPr>
                    <a:solidFill>
                      <a:srgbClr val="3E5AA8"/>
                    </a:solidFill>
                  </a:tcPr>
                </a:tc>
                <a:extLst>
                  <a:ext uri="{0D108BD9-81ED-4DB2-BD59-A6C34878D82A}">
                    <a16:rowId xmlns:a16="http://schemas.microsoft.com/office/drawing/2014/main" val="118947466"/>
                  </a:ext>
                </a:extLst>
              </a:tr>
              <a:tr h="273098">
                <a:tc>
                  <a:txBody>
                    <a:bodyPr/>
                    <a:lstStyle/>
                    <a:p>
                      <a:r>
                        <a:rPr lang="en-GB" sz="900" kern="1200">
                          <a:solidFill>
                            <a:schemeClr val="dk1"/>
                          </a:solidFill>
                          <a:latin typeface="+mn-lt"/>
                          <a:ea typeface="+mn-ea"/>
                          <a:cs typeface="+mn-cs"/>
                          <a:hlinkClick r:id="rId3"/>
                        </a:rPr>
                        <a:t>R0049</a:t>
                      </a:r>
                      <a:endParaRPr lang="en-GB" sz="900" kern="1200">
                        <a:solidFill>
                          <a:schemeClr val="dk1"/>
                        </a:solidFill>
                        <a:latin typeface="+mn-lt"/>
                        <a:ea typeface="+mn-ea"/>
                        <a:cs typeface="+mn-cs"/>
                      </a:endParaRPr>
                    </a:p>
                  </a:txBody>
                  <a:tcPr/>
                </a:tc>
                <a:tc>
                  <a:txBody>
                    <a:bodyPr/>
                    <a:lstStyle/>
                    <a:p>
                      <a:r>
                        <a:rPr lang="en-GB" sz="900" kern="1200" dirty="0">
                          <a:solidFill>
                            <a:schemeClr val="dk1"/>
                          </a:solidFill>
                          <a:latin typeface="+mn-lt"/>
                          <a:ea typeface="+mn-ea"/>
                          <a:cs typeface="+mn-cs"/>
                        </a:rPr>
                        <a:t>Intellectual Property Rights and Services Data Main Body changes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813766753"/>
                  </a:ext>
                </a:extLst>
              </a:tr>
              <a:tr h="273098">
                <a:tc>
                  <a:txBody>
                    <a:bodyPr/>
                    <a:lstStyle/>
                    <a:p>
                      <a:r>
                        <a:rPr lang="en-GB" sz="900" kern="1200">
                          <a:solidFill>
                            <a:schemeClr val="dk1"/>
                          </a:solidFill>
                          <a:latin typeface="+mn-lt"/>
                          <a:ea typeface="+mn-ea"/>
                          <a:cs typeface="+mn-cs"/>
                          <a:hlinkClick r:id="rId4"/>
                        </a:rPr>
                        <a:t>R0051</a:t>
                      </a:r>
                      <a:endParaRPr lang="en-GB" sz="900" kern="1200">
                        <a:solidFill>
                          <a:schemeClr val="dk1"/>
                        </a:solidFill>
                        <a:latin typeface="+mn-lt"/>
                        <a:ea typeface="+mn-ea"/>
                        <a:cs typeface="+mn-cs"/>
                      </a:endParaRPr>
                    </a:p>
                  </a:txBody>
                  <a:tcPr/>
                </a:tc>
                <a:tc>
                  <a:txBody>
                    <a:bodyPr/>
                    <a:lstStyle/>
                    <a:p>
                      <a:r>
                        <a:rPr lang="en-GB" sz="900" kern="1200">
                          <a:solidFill>
                            <a:schemeClr val="dk1"/>
                          </a:solidFill>
                          <a:latin typeface="+mn-lt"/>
                          <a:ea typeface="+mn-ea"/>
                          <a:cs typeface="+mn-cs"/>
                        </a:rPr>
                        <a:t>Switch Request Objections (Change of Occupier)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718757512"/>
                  </a:ext>
                </a:extLst>
              </a:tr>
              <a:tr h="273098">
                <a:tc>
                  <a:txBody>
                    <a:bodyPr/>
                    <a:lstStyle/>
                    <a:p>
                      <a:r>
                        <a:rPr lang="en-GB" sz="900" kern="1200">
                          <a:solidFill>
                            <a:schemeClr val="dk1"/>
                          </a:solidFill>
                          <a:latin typeface="+mn-lt"/>
                          <a:ea typeface="+mn-ea"/>
                          <a:cs typeface="+mn-cs"/>
                          <a:hlinkClick r:id="rId5"/>
                        </a:rPr>
                        <a:t>R0056</a:t>
                      </a:r>
                      <a:endParaRPr lang="en-GB" sz="9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latin typeface="+mn-lt"/>
                          <a:ea typeface="+mn-ea"/>
                          <a:cs typeface="+mn-cs"/>
                        </a:rPr>
                        <a:t>EES/GES additional service request for Housing Associations to be added to the Matrix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399371416"/>
                  </a:ext>
                </a:extLst>
              </a:tr>
              <a:tr h="273098">
                <a:tc>
                  <a:txBody>
                    <a:bodyPr/>
                    <a:lstStyle/>
                    <a:p>
                      <a:r>
                        <a:rPr lang="en-GB" sz="900">
                          <a:latin typeface="+mn-lt"/>
                          <a:hlinkClick r:id="rId6"/>
                        </a:rPr>
                        <a:t>R0068</a:t>
                      </a:r>
                      <a:endParaRPr lang="en-GB" sz="900">
                        <a:latin typeface="+mn-lt"/>
                      </a:endParaRPr>
                    </a:p>
                  </a:txBody>
                  <a:tcPr/>
                </a:tc>
                <a:tc>
                  <a:txBody>
                    <a:bodyPr/>
                    <a:lstStyle/>
                    <a:p>
                      <a:r>
                        <a:rPr lang="en-GB" sz="900" kern="1200">
                          <a:solidFill>
                            <a:schemeClr val="dk1"/>
                          </a:solidFill>
                          <a:latin typeface="+mn-lt"/>
                          <a:ea typeface="+mn-ea"/>
                          <a:cs typeface="+mn-cs"/>
                        </a:rPr>
                        <a:t>REC Data Protection Changes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549377029"/>
                  </a:ext>
                </a:extLst>
              </a:tr>
              <a:tr h="273098">
                <a:tc>
                  <a:txBody>
                    <a:bodyPr/>
                    <a:lstStyle/>
                    <a:p>
                      <a:r>
                        <a:rPr lang="en-GB" sz="900">
                          <a:latin typeface="+mn-lt"/>
                          <a:hlinkClick r:id="rId7" tooltip="R0069"/>
                        </a:rPr>
                        <a:t>R0069</a:t>
                      </a:r>
                      <a:endParaRPr lang="en-GB" sz="900">
                        <a:latin typeface="+mn-lt"/>
                      </a:endParaRPr>
                    </a:p>
                  </a:txBody>
                  <a:tcPr/>
                </a:tc>
                <a:tc>
                  <a:txBody>
                    <a:bodyPr/>
                    <a:lstStyle/>
                    <a:p>
                      <a:r>
                        <a:rPr lang="en-GB" sz="900" kern="1200">
                          <a:solidFill>
                            <a:schemeClr val="dk1"/>
                          </a:solidFill>
                          <a:latin typeface="+mn-lt"/>
                          <a:ea typeface="+mn-ea"/>
                          <a:cs typeface="+mn-cs"/>
                        </a:rPr>
                        <a:t>Amendments to Sample Access Agreement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3673555656"/>
                  </a:ext>
                </a:extLst>
              </a:tr>
              <a:tr h="273098">
                <a:tc>
                  <a:txBody>
                    <a:bodyPr/>
                    <a:lstStyle/>
                    <a:p>
                      <a:r>
                        <a:rPr lang="en-GB" sz="900">
                          <a:latin typeface="+mn-lt"/>
                          <a:hlinkClick r:id="rId8"/>
                        </a:rPr>
                        <a:t>R0075</a:t>
                      </a:r>
                      <a:endParaRPr lang="en-GB" sz="900">
                        <a:latin typeface="+mn-lt"/>
                      </a:endParaRPr>
                    </a:p>
                  </a:txBody>
                  <a:tcPr/>
                </a:tc>
                <a:tc>
                  <a:txBody>
                    <a:bodyPr/>
                    <a:lstStyle/>
                    <a:p>
                      <a:r>
                        <a:rPr lang="en-GB" sz="900" kern="1200">
                          <a:solidFill>
                            <a:schemeClr val="dk1"/>
                          </a:solidFill>
                          <a:latin typeface="+mn-lt"/>
                          <a:ea typeface="+mn-ea"/>
                          <a:cs typeface="+mn-cs"/>
                        </a:rPr>
                        <a:t>Enabling Software Product Qualification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4708934"/>
                  </a:ext>
                </a:extLst>
              </a:tr>
              <a:tr h="273098">
                <a:tc>
                  <a:txBody>
                    <a:bodyPr/>
                    <a:lstStyle/>
                    <a:p>
                      <a:r>
                        <a:rPr lang="en-GB" sz="900">
                          <a:latin typeface="+mn-lt"/>
                          <a:hlinkClick r:id="rId9"/>
                        </a:rPr>
                        <a:t>R0082</a:t>
                      </a:r>
                      <a:endParaRPr lang="en-GB" sz="900">
                        <a:latin typeface="+mn-lt"/>
                      </a:endParaRPr>
                    </a:p>
                  </a:txBody>
                  <a:tcPr/>
                </a:tc>
                <a:tc>
                  <a:txBody>
                    <a:bodyPr/>
                    <a:lstStyle/>
                    <a:p>
                      <a:r>
                        <a:rPr lang="en-US" sz="900" kern="1200">
                          <a:solidFill>
                            <a:schemeClr val="dk1"/>
                          </a:solidFill>
                          <a:latin typeface="+mn-lt"/>
                          <a:ea typeface="+mn-ea"/>
                          <a:cs typeface="+mn-cs"/>
                        </a:rPr>
                        <a:t>Formalising the Submission of PPMIP Unallocated Transaction Report (UTR) Files</a:t>
                      </a:r>
                      <a:endParaRPr lang="en-GB" sz="9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99890261"/>
                  </a:ext>
                </a:extLst>
              </a:tr>
              <a:tr h="206414">
                <a:tc>
                  <a:txBody>
                    <a:bodyPr/>
                    <a:lstStyle/>
                    <a:p>
                      <a:r>
                        <a:rPr lang="en-GB" sz="900" dirty="0">
                          <a:latin typeface="+mn-lt"/>
                          <a:hlinkClick r:id="rId10"/>
                        </a:rPr>
                        <a:t>R0087</a:t>
                      </a:r>
                      <a:endParaRPr lang="en-GB" sz="900" dirty="0">
                        <a:latin typeface="+mn-lt"/>
                      </a:endParaRPr>
                    </a:p>
                  </a:txBody>
                  <a:tcPr/>
                </a:tc>
                <a:tc>
                  <a:txBody>
                    <a:bodyPr/>
                    <a:lstStyle/>
                    <a:p>
                      <a:r>
                        <a:rPr lang="en-US" sz="900" kern="1200" dirty="0">
                          <a:solidFill>
                            <a:schemeClr val="dk1"/>
                          </a:solidFill>
                          <a:latin typeface="+mn-lt"/>
                          <a:ea typeface="+mn-ea"/>
                          <a:cs typeface="+mn-cs"/>
                        </a:rPr>
                        <a:t>MAP GES data access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3512105105"/>
                  </a:ext>
                </a:extLst>
              </a:tr>
              <a:tr h="273098">
                <a:tc>
                  <a:txBody>
                    <a:bodyPr/>
                    <a:lstStyle/>
                    <a:p>
                      <a:r>
                        <a:rPr lang="en-GB" sz="900" dirty="0">
                          <a:latin typeface="+mn-lt"/>
                          <a:hlinkClick r:id="rId11"/>
                        </a:rPr>
                        <a:t>R0089</a:t>
                      </a:r>
                      <a:endParaRPr lang="en-GB" sz="900" dirty="0">
                        <a:latin typeface="+mn-lt"/>
                      </a:endParaRPr>
                    </a:p>
                  </a:txBody>
                  <a:tcPr/>
                </a:tc>
                <a:tc>
                  <a:txBody>
                    <a:bodyPr/>
                    <a:lstStyle/>
                    <a:p>
                      <a:r>
                        <a:rPr lang="en-US" sz="900" kern="1200" dirty="0">
                          <a:solidFill>
                            <a:schemeClr val="dk1"/>
                          </a:solidFill>
                          <a:latin typeface="+mn-lt"/>
                          <a:ea typeface="+mn-ea"/>
                          <a:cs typeface="+mn-cs"/>
                        </a:rPr>
                        <a:t>Removal of Pre-COVID AQ Value from Data Access Matrix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1686336300"/>
                  </a:ext>
                </a:extLst>
              </a:tr>
              <a:tr h="208772">
                <a:tc>
                  <a:txBody>
                    <a:bodyPr/>
                    <a:lstStyle/>
                    <a:p>
                      <a:r>
                        <a:rPr lang="en-GB" sz="900">
                          <a:latin typeface="+mn-lt"/>
                          <a:hlinkClick r:id="rId12"/>
                        </a:rPr>
                        <a:t>R0094</a:t>
                      </a:r>
                      <a:endParaRPr lang="en-GB" sz="900">
                        <a:latin typeface="+mn-lt"/>
                      </a:endParaRPr>
                    </a:p>
                  </a:txBody>
                  <a:tcPr/>
                </a:tc>
                <a:tc>
                  <a:txBody>
                    <a:bodyPr/>
                    <a:lstStyle/>
                    <a:p>
                      <a:r>
                        <a:rPr lang="en-US" sz="900" kern="1200" dirty="0">
                          <a:solidFill>
                            <a:schemeClr val="dk1"/>
                          </a:solidFill>
                          <a:latin typeface="+mn-lt"/>
                          <a:ea typeface="+mn-ea"/>
                          <a:cs typeface="+mn-cs"/>
                        </a:rPr>
                        <a:t>Clarify obligations on gas meter exchanges that occur close to </a:t>
                      </a:r>
                      <a:r>
                        <a:rPr lang="en-US" sz="900" kern="1200" dirty="0" err="1">
                          <a:solidFill>
                            <a:schemeClr val="dk1"/>
                          </a:solidFill>
                          <a:latin typeface="+mn-lt"/>
                          <a:ea typeface="+mn-ea"/>
                          <a:cs typeface="+mn-cs"/>
                        </a:rPr>
                        <a:t>CoS</a:t>
                      </a:r>
                      <a:endParaRPr lang="en-US" sz="9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2359114767"/>
                  </a:ext>
                </a:extLst>
              </a:tr>
              <a:tr h="273098">
                <a:tc>
                  <a:txBody>
                    <a:bodyPr/>
                    <a:lstStyle/>
                    <a:p>
                      <a:r>
                        <a:rPr lang="en-GB" sz="900" dirty="0">
                          <a:latin typeface="+mn-lt"/>
                          <a:hlinkClick r:id="rId13"/>
                        </a:rPr>
                        <a:t>R0095</a:t>
                      </a:r>
                      <a:endParaRPr lang="en-GB" sz="900" dirty="0">
                        <a:latin typeface="+mn-lt"/>
                      </a:endParaRPr>
                    </a:p>
                  </a:txBody>
                  <a:tcPr/>
                </a:tc>
                <a:tc>
                  <a:txBody>
                    <a:bodyPr/>
                    <a:lstStyle/>
                    <a:p>
                      <a:r>
                        <a:rPr lang="en-US" sz="900" kern="1200">
                          <a:solidFill>
                            <a:schemeClr val="dk1"/>
                          </a:solidFill>
                          <a:latin typeface="+mn-lt"/>
                          <a:ea typeface="+mn-ea"/>
                          <a:cs typeface="+mn-cs"/>
                        </a:rPr>
                        <a:t>Changes to allow DNOs to reinstate disconnected MPANs</a:t>
                      </a:r>
                      <a:endParaRPr lang="en-GB" sz="9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1237415517"/>
                  </a:ext>
                </a:extLst>
              </a:tr>
              <a:tr h="211130">
                <a:tc>
                  <a:txBody>
                    <a:bodyPr/>
                    <a:lstStyle/>
                    <a:p>
                      <a:r>
                        <a:rPr lang="en-GB" sz="900" dirty="0">
                          <a:latin typeface="+mn-lt"/>
                          <a:hlinkClick r:id="rId14"/>
                        </a:rPr>
                        <a:t>R0099</a:t>
                      </a:r>
                      <a:endParaRPr lang="en-GB" sz="900" dirty="0">
                        <a:latin typeface="+mn-lt"/>
                      </a:endParaRPr>
                    </a:p>
                  </a:txBody>
                  <a:tcPr/>
                </a:tc>
                <a:tc>
                  <a:txBody>
                    <a:bodyPr/>
                    <a:lstStyle/>
                    <a:p>
                      <a:r>
                        <a:rPr lang="en-GB" sz="900" kern="1200" dirty="0">
                          <a:solidFill>
                            <a:schemeClr val="dk1"/>
                          </a:solidFill>
                          <a:latin typeface="+mn-lt"/>
                          <a:ea typeface="+mn-ea"/>
                          <a:cs typeface="+mn-cs"/>
                        </a:rPr>
                        <a:t>CSS End User Obligations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2415035831"/>
                  </a:ext>
                </a:extLst>
              </a:tr>
              <a:tr h="273098">
                <a:tc>
                  <a:txBody>
                    <a:bodyPr/>
                    <a:lstStyle/>
                    <a:p>
                      <a:r>
                        <a:rPr lang="en-GB" sz="900" dirty="0">
                          <a:latin typeface="+mn-lt"/>
                          <a:hlinkClick r:id="rId15"/>
                        </a:rPr>
                        <a:t>R0100</a:t>
                      </a:r>
                      <a:endParaRPr lang="en-GB" sz="900" dirty="0">
                        <a:latin typeface="+mn-lt"/>
                      </a:endParaRPr>
                    </a:p>
                  </a:txBody>
                  <a:tcPr/>
                </a:tc>
                <a:tc>
                  <a:txBody>
                    <a:bodyPr/>
                    <a:lstStyle/>
                    <a:p>
                      <a:r>
                        <a:rPr lang="en-GB" sz="900" kern="1200" dirty="0">
                          <a:solidFill>
                            <a:schemeClr val="dk1"/>
                          </a:solidFill>
                          <a:latin typeface="+mn-lt"/>
                          <a:ea typeface="+mn-ea"/>
                          <a:cs typeface="+mn-cs"/>
                        </a:rPr>
                        <a:t>Update to Error Handling Documents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3634026650"/>
                  </a:ext>
                </a:extLst>
              </a:tr>
              <a:tr h="273098">
                <a:tc>
                  <a:txBody>
                    <a:bodyPr/>
                    <a:lstStyle/>
                    <a:p>
                      <a:r>
                        <a:rPr lang="en-GB" sz="900" dirty="0">
                          <a:latin typeface="+mn-lt"/>
                          <a:hlinkClick r:id="rId16"/>
                        </a:rPr>
                        <a:t>R0104</a:t>
                      </a:r>
                      <a:endParaRPr lang="en-GB" sz="900" dirty="0">
                        <a:latin typeface="+mn-lt"/>
                      </a:endParaRPr>
                    </a:p>
                  </a:txBody>
                  <a:tcPr/>
                </a:tc>
                <a:tc>
                  <a:txBody>
                    <a:bodyPr/>
                    <a:lstStyle/>
                    <a:p>
                      <a:r>
                        <a:rPr lang="en-US" sz="900" kern="1200" dirty="0">
                          <a:solidFill>
                            <a:schemeClr val="dk1"/>
                          </a:solidFill>
                          <a:latin typeface="+mn-lt"/>
                          <a:ea typeface="+mn-ea"/>
                          <a:cs typeface="+mn-cs"/>
                        </a:rPr>
                        <a:t>Clarifying requirement for continuous billing following an Erroneous Switch</a:t>
                      </a:r>
                      <a:endParaRPr lang="en-GB" sz="9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2954720324"/>
                  </a:ext>
                </a:extLst>
              </a:tr>
              <a:tr h="273098">
                <a:tc>
                  <a:txBody>
                    <a:bodyPr/>
                    <a:lstStyle/>
                    <a:p>
                      <a:r>
                        <a:rPr lang="en-GB" sz="900" dirty="0">
                          <a:latin typeface="+mn-lt"/>
                          <a:hlinkClick r:id="rId17"/>
                        </a:rPr>
                        <a:t>R0105</a:t>
                      </a:r>
                      <a:endParaRPr lang="en-GB" sz="900" dirty="0">
                        <a:latin typeface="+mn-lt"/>
                      </a:endParaRPr>
                    </a:p>
                  </a:txBody>
                  <a:tcPr/>
                </a:tc>
                <a:tc>
                  <a:txBody>
                    <a:bodyPr/>
                    <a:lstStyle/>
                    <a:p>
                      <a:r>
                        <a:rPr lang="en-US" sz="900" kern="1200" dirty="0">
                          <a:solidFill>
                            <a:schemeClr val="dk1"/>
                          </a:solidFill>
                          <a:latin typeface="+mn-lt"/>
                          <a:ea typeface="+mn-ea"/>
                          <a:cs typeface="+mn-cs"/>
                        </a:rPr>
                        <a:t>Review of ONAGE SLAs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1345261696"/>
                  </a:ext>
                </a:extLst>
              </a:tr>
              <a:tr h="273098">
                <a:tc>
                  <a:txBody>
                    <a:bodyPr/>
                    <a:lstStyle/>
                    <a:p>
                      <a:r>
                        <a:rPr lang="en-GB" sz="900" dirty="0">
                          <a:latin typeface="+mn-lt"/>
                          <a:hlinkClick r:id="rId18"/>
                        </a:rPr>
                        <a:t>R0106</a:t>
                      </a:r>
                      <a:endParaRPr lang="en-GB" sz="900" dirty="0">
                        <a:latin typeface="+mn-lt"/>
                      </a:endParaRPr>
                    </a:p>
                  </a:txBody>
                  <a:tcPr/>
                </a:tc>
                <a:tc>
                  <a:txBody>
                    <a:bodyPr/>
                    <a:lstStyle/>
                    <a:p>
                      <a:r>
                        <a:rPr lang="fr-FR" sz="900" kern="1200" dirty="0">
                          <a:solidFill>
                            <a:schemeClr val="dk1"/>
                          </a:solidFill>
                          <a:latin typeface="+mn-lt"/>
                          <a:ea typeface="+mn-ea"/>
                          <a:cs typeface="+mn-cs"/>
                        </a:rPr>
                        <a:t>Performance Assurance Report Catalogue V5.1</a:t>
                      </a:r>
                      <a:endParaRPr lang="en-GB" sz="9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1375670768"/>
                  </a:ext>
                </a:extLst>
              </a:tr>
            </a:tbl>
          </a:graphicData>
        </a:graphic>
      </p:graphicFrame>
    </p:spTree>
    <p:extLst>
      <p:ext uri="{BB962C8B-B14F-4D97-AF65-F5344CB8AC3E}">
        <p14:creationId xmlns:p14="http://schemas.microsoft.com/office/powerpoint/2010/main" val="4363373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978011" y="35998"/>
            <a:ext cx="7187978" cy="500074"/>
          </a:xfrm>
        </p:spPr>
        <p:txBody>
          <a:bodyPr>
            <a:normAutofit/>
          </a:bodyPr>
          <a:lstStyle/>
          <a:p>
            <a:r>
              <a:rPr lang="en-GB" sz="2000" dirty="0">
                <a:latin typeface="+mn-lt"/>
                <a:cs typeface="Arial"/>
              </a:rPr>
              <a:t>(Gas) REC Change Pipeline - Under Prioritisation Review</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245889" y="411510"/>
          <a:ext cx="8646591" cy="4495099"/>
        </p:xfrm>
        <a:graphic>
          <a:graphicData uri="http://schemas.openxmlformats.org/drawingml/2006/table">
            <a:tbl>
              <a:tblPr firstRow="1" bandRow="1">
                <a:tableStyleId>{5C22544A-7EE6-4342-B048-85BDC9FD1C3A}</a:tableStyleId>
              </a:tblPr>
              <a:tblGrid>
                <a:gridCol w="704573">
                  <a:extLst>
                    <a:ext uri="{9D8B030D-6E8A-4147-A177-3AD203B41FA5}">
                      <a16:colId xmlns:a16="http://schemas.microsoft.com/office/drawing/2014/main" val="2718274602"/>
                    </a:ext>
                  </a:extLst>
                </a:gridCol>
                <a:gridCol w="5935256">
                  <a:extLst>
                    <a:ext uri="{9D8B030D-6E8A-4147-A177-3AD203B41FA5}">
                      <a16:colId xmlns:a16="http://schemas.microsoft.com/office/drawing/2014/main" val="2896332416"/>
                    </a:ext>
                  </a:extLst>
                </a:gridCol>
                <a:gridCol w="2006762">
                  <a:extLst>
                    <a:ext uri="{9D8B030D-6E8A-4147-A177-3AD203B41FA5}">
                      <a16:colId xmlns:a16="http://schemas.microsoft.com/office/drawing/2014/main" val="2937892801"/>
                    </a:ext>
                  </a:extLst>
                </a:gridCol>
              </a:tblGrid>
              <a:tr h="277384">
                <a:tc>
                  <a:txBody>
                    <a:bodyPr/>
                    <a:lstStyle/>
                    <a:p>
                      <a:pPr algn="ctr"/>
                      <a:r>
                        <a:rPr lang="en-GB" sz="850" dirty="0">
                          <a:latin typeface="+mn-lt"/>
                        </a:rPr>
                        <a:t>Title </a:t>
                      </a:r>
                    </a:p>
                  </a:txBody>
                  <a:tcPr>
                    <a:solidFill>
                      <a:srgbClr val="3E5AA8"/>
                    </a:solidFill>
                  </a:tcPr>
                </a:tc>
                <a:tc>
                  <a:txBody>
                    <a:bodyPr/>
                    <a:lstStyle/>
                    <a:p>
                      <a:pPr algn="ctr"/>
                      <a:r>
                        <a:rPr lang="en-GB" sz="850" dirty="0">
                          <a:latin typeface="+mn-lt"/>
                        </a:rPr>
                        <a:t>Description</a:t>
                      </a:r>
                    </a:p>
                  </a:txBody>
                  <a:tcPr>
                    <a:solidFill>
                      <a:srgbClr val="3E5AA8"/>
                    </a:solidFill>
                  </a:tcPr>
                </a:tc>
                <a:tc>
                  <a:txBody>
                    <a:bodyPr/>
                    <a:lstStyle/>
                    <a:p>
                      <a:pPr algn="ctr"/>
                      <a:r>
                        <a:rPr lang="en-GB" sz="850" dirty="0">
                          <a:latin typeface="+mn-lt"/>
                        </a:rPr>
                        <a:t>Status</a:t>
                      </a:r>
                    </a:p>
                  </a:txBody>
                  <a:tcPr>
                    <a:solidFill>
                      <a:srgbClr val="3E5AA8"/>
                    </a:solidFill>
                  </a:tcPr>
                </a:tc>
                <a:extLst>
                  <a:ext uri="{0D108BD9-81ED-4DB2-BD59-A6C34878D82A}">
                    <a16:rowId xmlns:a16="http://schemas.microsoft.com/office/drawing/2014/main" val="118947466"/>
                  </a:ext>
                </a:extLst>
              </a:tr>
              <a:tr h="281181">
                <a:tc>
                  <a:txBody>
                    <a:bodyPr/>
                    <a:lstStyle/>
                    <a:p>
                      <a:r>
                        <a:rPr lang="en-GB" sz="900" dirty="0">
                          <a:latin typeface="+mn-lt"/>
                          <a:hlinkClick r:id="rId3"/>
                        </a:rPr>
                        <a:t>R0107</a:t>
                      </a:r>
                      <a:endParaRPr lang="en-GB" sz="900" dirty="0">
                        <a:latin typeface="+mn-lt"/>
                      </a:endParaRPr>
                    </a:p>
                  </a:txBody>
                  <a:tcPr/>
                </a:tc>
                <a:tc>
                  <a:txBody>
                    <a:bodyPr/>
                    <a:lstStyle/>
                    <a:p>
                      <a:r>
                        <a:rPr lang="en-GB" sz="900" b="0" kern="1200" dirty="0">
                          <a:solidFill>
                            <a:schemeClr val="dk1"/>
                          </a:solidFill>
                          <a:latin typeface="+mn-lt"/>
                          <a:ea typeface="+mn-ea"/>
                          <a:cs typeface="+mn-cs"/>
                        </a:rPr>
                        <a:t>CSS Message Time Stamping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3404334636"/>
                  </a:ext>
                </a:extLst>
              </a:tr>
              <a:tr h="281181">
                <a:tc>
                  <a:txBody>
                    <a:bodyPr/>
                    <a:lstStyle/>
                    <a:p>
                      <a:r>
                        <a:rPr lang="en-GB" sz="900" dirty="0">
                          <a:latin typeface="+mn-lt"/>
                          <a:hlinkClick r:id="rId4"/>
                        </a:rPr>
                        <a:t>R0109</a:t>
                      </a:r>
                      <a:endParaRPr lang="en-GB" sz="900" dirty="0">
                        <a:latin typeface="+mn-lt"/>
                      </a:endParaRPr>
                    </a:p>
                  </a:txBody>
                  <a:tcPr/>
                </a:tc>
                <a:tc>
                  <a:txBody>
                    <a:bodyPr/>
                    <a:lstStyle/>
                    <a:p>
                      <a:r>
                        <a:rPr lang="en-US" sz="900" kern="1200" dirty="0">
                          <a:solidFill>
                            <a:schemeClr val="dk1"/>
                          </a:solidFill>
                          <a:latin typeface="+mn-lt"/>
                          <a:ea typeface="+mn-ea"/>
                          <a:cs typeface="+mn-cs"/>
                        </a:rPr>
                        <a:t>Aligning electricity and gas timescale requirements for sharing Meter Technical Detail information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411340451"/>
                  </a:ext>
                </a:extLst>
              </a:tr>
              <a:tr h="281181">
                <a:tc>
                  <a:txBody>
                    <a:bodyPr/>
                    <a:lstStyle/>
                    <a:p>
                      <a:r>
                        <a:rPr lang="en-GB" sz="900" dirty="0">
                          <a:latin typeface="+mn-lt"/>
                          <a:hlinkClick r:id="rId5"/>
                        </a:rPr>
                        <a:t>R0111</a:t>
                      </a:r>
                      <a:endParaRPr lang="en-GB" sz="900" dirty="0">
                        <a:latin typeface="+mn-lt"/>
                      </a:endParaRPr>
                    </a:p>
                  </a:txBody>
                  <a:tcPr/>
                </a:tc>
                <a:tc>
                  <a:txBody>
                    <a:bodyPr/>
                    <a:lstStyle/>
                    <a:p>
                      <a:r>
                        <a:rPr lang="en-US" sz="900" kern="1200" dirty="0">
                          <a:solidFill>
                            <a:schemeClr val="dk1"/>
                          </a:solidFill>
                          <a:latin typeface="+mn-lt"/>
                          <a:ea typeface="+mn-ea"/>
                          <a:cs typeface="+mn-cs"/>
                        </a:rPr>
                        <a:t>Provision of Grid Supply Point Group ID from a Postcode search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2340371756"/>
                  </a:ext>
                </a:extLst>
              </a:tr>
              <a:tr h="281181">
                <a:tc>
                  <a:txBody>
                    <a:bodyPr/>
                    <a:lstStyle/>
                    <a:p>
                      <a:r>
                        <a:rPr lang="en-GB" sz="900" dirty="0">
                          <a:latin typeface="+mn-lt"/>
                          <a:hlinkClick r:id="rId6"/>
                        </a:rPr>
                        <a:t>R0112</a:t>
                      </a:r>
                      <a:endParaRPr lang="en-GB" sz="900" dirty="0">
                        <a:latin typeface="+mn-lt"/>
                      </a:endParaRPr>
                    </a:p>
                  </a:txBody>
                  <a:tcPr/>
                </a:tc>
                <a:tc>
                  <a:txBody>
                    <a:bodyPr/>
                    <a:lstStyle/>
                    <a:p>
                      <a:r>
                        <a:rPr lang="en-US" sz="900" kern="1200" dirty="0">
                          <a:solidFill>
                            <a:schemeClr val="dk1"/>
                          </a:solidFill>
                          <a:latin typeface="+mn-lt"/>
                          <a:ea typeface="+mn-ea"/>
                          <a:cs typeface="+mn-cs"/>
                        </a:rPr>
                        <a:t>Supplier compensation for Network Party driven MPXN or GSP Group changes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2318378447"/>
                  </a:ext>
                </a:extLst>
              </a:tr>
              <a:tr h="281181">
                <a:tc>
                  <a:txBody>
                    <a:bodyPr/>
                    <a:lstStyle/>
                    <a:p>
                      <a:r>
                        <a:rPr lang="en-GB" sz="900" dirty="0">
                          <a:latin typeface="+mn-lt"/>
                          <a:hlinkClick r:id="rId7"/>
                        </a:rPr>
                        <a:t>R0113</a:t>
                      </a:r>
                      <a:endParaRPr lang="en-GB" sz="900" dirty="0">
                        <a:latin typeface="+mn-lt"/>
                      </a:endParaRPr>
                    </a:p>
                  </a:txBody>
                  <a:tcPr/>
                </a:tc>
                <a:tc>
                  <a:txBody>
                    <a:bodyPr/>
                    <a:lstStyle/>
                    <a:p>
                      <a:r>
                        <a:rPr lang="en-US" sz="900" b="0" dirty="0">
                          <a:latin typeface="+mn-lt"/>
                        </a:rPr>
                        <a:t>Data Specification Housekeeping and Clarifications</a:t>
                      </a:r>
                      <a:endParaRPr lang="en-GB" sz="9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2049291330"/>
                  </a:ext>
                </a:extLst>
              </a:tr>
              <a:tr h="281181">
                <a:tc>
                  <a:txBody>
                    <a:bodyPr/>
                    <a:lstStyle/>
                    <a:p>
                      <a:r>
                        <a:rPr lang="en-GB" sz="900" dirty="0">
                          <a:latin typeface="+mn-lt"/>
                          <a:hlinkClick r:id="rId8"/>
                        </a:rPr>
                        <a:t>R0115</a:t>
                      </a:r>
                      <a:endParaRPr lang="en-GB" sz="900" dirty="0">
                        <a:latin typeface="+mn-lt"/>
                      </a:endParaRPr>
                    </a:p>
                  </a:txBody>
                  <a:tcPr/>
                </a:tc>
                <a:tc>
                  <a:txBody>
                    <a:bodyPr/>
                    <a:lstStyle/>
                    <a:p>
                      <a:r>
                        <a:rPr lang="en-US" sz="900" b="0" kern="1200" dirty="0">
                          <a:solidFill>
                            <a:schemeClr val="dk1"/>
                          </a:solidFill>
                          <a:latin typeface="+mn-lt"/>
                          <a:ea typeface="+mn-ea"/>
                          <a:cs typeface="+mn-cs"/>
                        </a:rPr>
                        <a:t>Frequency and content of CSS reports on switching via the DCC portal</a:t>
                      </a:r>
                      <a:endParaRPr lang="en-GB"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3354387411"/>
                  </a:ext>
                </a:extLst>
              </a:tr>
              <a:tr h="281181">
                <a:tc>
                  <a:txBody>
                    <a:bodyPr/>
                    <a:lstStyle/>
                    <a:p>
                      <a:r>
                        <a:rPr lang="en-GB" sz="900" dirty="0">
                          <a:latin typeface="+mn-lt"/>
                          <a:hlinkClick r:id="rId9"/>
                        </a:rPr>
                        <a:t>R0116</a:t>
                      </a:r>
                      <a:endParaRPr lang="en-GB" sz="900" dirty="0">
                        <a:latin typeface="+mn-lt"/>
                      </a:endParaRPr>
                    </a:p>
                  </a:txBody>
                  <a:tcPr/>
                </a:tc>
                <a:tc>
                  <a:txBody>
                    <a:bodyPr/>
                    <a:lstStyle/>
                    <a:p>
                      <a:r>
                        <a:rPr lang="en-US" sz="900" b="0" kern="1200" dirty="0">
                          <a:solidFill>
                            <a:schemeClr val="dk1"/>
                          </a:solidFill>
                          <a:latin typeface="+mn-lt"/>
                          <a:ea typeface="+mn-ea"/>
                          <a:cs typeface="+mn-cs"/>
                        </a:rPr>
                        <a:t>TPI access to the Meter Asset Manager data via the 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2599875021"/>
                  </a:ext>
                </a:extLst>
              </a:tr>
              <a:tr h="281181">
                <a:tc>
                  <a:txBody>
                    <a:bodyPr/>
                    <a:lstStyle/>
                    <a:p>
                      <a:r>
                        <a:rPr lang="en-GB" sz="900" dirty="0">
                          <a:latin typeface="+mn-lt"/>
                          <a:hlinkClick r:id="rId10"/>
                        </a:rPr>
                        <a:t>R0117</a:t>
                      </a:r>
                      <a:endParaRPr lang="en-GB" sz="900" dirty="0">
                        <a:latin typeface="+mn-lt"/>
                      </a:endParaRPr>
                    </a:p>
                  </a:txBody>
                  <a:tcPr/>
                </a:tc>
                <a:tc>
                  <a:txBody>
                    <a:bodyPr/>
                    <a:lstStyle/>
                    <a:p>
                      <a:r>
                        <a:rPr lang="en-US" sz="900" b="0" kern="1200" dirty="0">
                          <a:solidFill>
                            <a:schemeClr val="dk1"/>
                          </a:solidFill>
                          <a:latin typeface="+mn-lt"/>
                          <a:ea typeface="+mn-ea"/>
                          <a:cs typeface="+mn-cs"/>
                        </a:rPr>
                        <a:t>Retrospective Implementation of Distribution Code Use of System Agreement (DCUSA) DCP 383</a:t>
                      </a:r>
                      <a:endParaRPr lang="en-GB"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1231444686"/>
                  </a:ext>
                </a:extLst>
              </a:tr>
              <a:tr h="281181">
                <a:tc>
                  <a:txBody>
                    <a:bodyPr/>
                    <a:lstStyle/>
                    <a:p>
                      <a:r>
                        <a:rPr lang="en-GB" sz="900" dirty="0">
                          <a:latin typeface="+mn-lt"/>
                          <a:hlinkClick r:id="rId11"/>
                        </a:rPr>
                        <a:t>R0119</a:t>
                      </a:r>
                      <a:endParaRPr lang="en-GB" sz="900" dirty="0">
                        <a:latin typeface="+mn-lt"/>
                      </a:endParaRPr>
                    </a:p>
                  </a:txBody>
                  <a:tcPr/>
                </a:tc>
                <a:tc>
                  <a:txBody>
                    <a:bodyPr/>
                    <a:lstStyle/>
                    <a:p>
                      <a:r>
                        <a:rPr lang="en-GB" sz="900" b="0" kern="1200" dirty="0">
                          <a:solidFill>
                            <a:schemeClr val="dk1"/>
                          </a:solidFill>
                          <a:latin typeface="+mn-lt"/>
                          <a:ea typeface="+mn-ea"/>
                          <a:cs typeface="+mn-cs"/>
                        </a:rPr>
                        <a:t>Annulment Definition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1355037183"/>
                  </a:ext>
                </a:extLst>
              </a:tr>
              <a:tr h="281181">
                <a:tc>
                  <a:txBody>
                    <a:bodyPr/>
                    <a:lstStyle/>
                    <a:p>
                      <a:r>
                        <a:rPr lang="en-GB" sz="900" dirty="0">
                          <a:latin typeface="+mn-lt"/>
                          <a:hlinkClick r:id="rId12"/>
                        </a:rPr>
                        <a:t>R0120</a:t>
                      </a:r>
                      <a:endParaRPr lang="en-GB" sz="900" dirty="0">
                        <a:latin typeface="+mn-lt"/>
                      </a:endParaRPr>
                    </a:p>
                  </a:txBody>
                  <a:tcPr/>
                </a:tc>
                <a:tc>
                  <a:txBody>
                    <a:bodyPr/>
                    <a:lstStyle/>
                    <a:p>
                      <a:r>
                        <a:rPr lang="en-US" sz="900" b="0" kern="1200" dirty="0">
                          <a:solidFill>
                            <a:schemeClr val="dk1"/>
                          </a:solidFill>
                          <a:latin typeface="+mn-lt"/>
                          <a:ea typeface="+mn-ea"/>
                          <a:cs typeface="+mn-cs"/>
                        </a:rPr>
                        <a:t>Search GES API using Meter Serial Number</a:t>
                      </a:r>
                      <a:endParaRPr lang="en-GB"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820949595"/>
                  </a:ext>
                </a:extLst>
              </a:tr>
              <a:tr h="281181">
                <a:tc>
                  <a:txBody>
                    <a:bodyPr/>
                    <a:lstStyle/>
                    <a:p>
                      <a:r>
                        <a:rPr lang="en-GB" sz="900" dirty="0">
                          <a:latin typeface="+mn-lt"/>
                          <a:hlinkClick r:id="rId13"/>
                        </a:rPr>
                        <a:t>R0121</a:t>
                      </a:r>
                      <a:endParaRPr lang="en-GB" sz="900" dirty="0">
                        <a:latin typeface="+mn-lt"/>
                      </a:endParaRPr>
                    </a:p>
                  </a:txBody>
                  <a:tcPr/>
                </a:tc>
                <a:tc>
                  <a:txBody>
                    <a:bodyPr/>
                    <a:lstStyle/>
                    <a:p>
                      <a:r>
                        <a:rPr lang="en-US" sz="900" b="0" kern="1200" dirty="0">
                          <a:solidFill>
                            <a:schemeClr val="dk1"/>
                          </a:solidFill>
                          <a:latin typeface="+mn-lt"/>
                          <a:ea typeface="+mn-ea"/>
                          <a:cs typeface="+mn-cs"/>
                        </a:rPr>
                        <a:t>SDEP Review Improvements (1) - Process Types and escalations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3316126233"/>
                  </a:ext>
                </a:extLst>
              </a:tr>
              <a:tr h="281181">
                <a:tc>
                  <a:txBody>
                    <a:bodyPr/>
                    <a:lstStyle/>
                    <a:p>
                      <a:r>
                        <a:rPr lang="en-GB" sz="900" dirty="0">
                          <a:latin typeface="+mn-lt"/>
                          <a:hlinkClick r:id="rId14"/>
                        </a:rPr>
                        <a:t>R0122</a:t>
                      </a:r>
                      <a:endParaRPr lang="en-GB" sz="900" dirty="0">
                        <a:latin typeface="+mn-lt"/>
                      </a:endParaRPr>
                    </a:p>
                  </a:txBody>
                  <a:tcPr/>
                </a:tc>
                <a:tc>
                  <a:txBody>
                    <a:bodyPr/>
                    <a:lstStyle/>
                    <a:p>
                      <a:r>
                        <a:rPr lang="en-US" sz="900" b="0" kern="1200" dirty="0">
                          <a:solidFill>
                            <a:schemeClr val="dk1"/>
                          </a:solidFill>
                          <a:latin typeface="+mn-lt"/>
                          <a:ea typeface="+mn-ea"/>
                          <a:cs typeface="+mn-cs"/>
                        </a:rPr>
                        <a:t>SDEP Review Improvements (2) - Usability</a:t>
                      </a:r>
                      <a:endParaRPr lang="en-GB"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2825425573"/>
                  </a:ext>
                </a:extLst>
              </a:tr>
              <a:tr h="281181">
                <a:tc>
                  <a:txBody>
                    <a:bodyPr/>
                    <a:lstStyle/>
                    <a:p>
                      <a:r>
                        <a:rPr lang="en-GB" sz="900" dirty="0">
                          <a:latin typeface="+mn-lt"/>
                          <a:hlinkClick r:id="rId15"/>
                        </a:rPr>
                        <a:t>R0123</a:t>
                      </a:r>
                      <a:endParaRPr lang="en-GB" sz="900" dirty="0">
                        <a:latin typeface="+mn-lt"/>
                      </a:endParaRPr>
                    </a:p>
                  </a:txBody>
                  <a:tcPr/>
                </a:tc>
                <a:tc>
                  <a:txBody>
                    <a:bodyPr/>
                    <a:lstStyle/>
                    <a:p>
                      <a:r>
                        <a:rPr lang="en-US" sz="900" b="0" kern="1200" dirty="0">
                          <a:solidFill>
                            <a:schemeClr val="dk1"/>
                          </a:solidFill>
                          <a:latin typeface="+mn-lt"/>
                          <a:ea typeface="+mn-ea"/>
                          <a:cs typeface="+mn-cs"/>
                        </a:rPr>
                        <a:t>SDEP Review Improvements (3) – Look and feel</a:t>
                      </a:r>
                      <a:endParaRPr lang="en-GB"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2656757858"/>
                  </a:ext>
                </a:extLst>
              </a:tr>
              <a:tr h="281181">
                <a:tc>
                  <a:txBody>
                    <a:bodyPr/>
                    <a:lstStyle/>
                    <a:p>
                      <a:r>
                        <a:rPr lang="en-GB" sz="900" dirty="0">
                          <a:latin typeface="+mn-lt"/>
                          <a:hlinkClick r:id="rId16"/>
                        </a:rPr>
                        <a:t>R0124</a:t>
                      </a:r>
                      <a:endParaRPr lang="en-GB" sz="900" dirty="0">
                        <a:latin typeface="+mn-lt"/>
                      </a:endParaRPr>
                    </a:p>
                  </a:txBody>
                  <a:tcPr/>
                </a:tc>
                <a:tc>
                  <a:txBody>
                    <a:bodyPr/>
                    <a:lstStyle/>
                    <a:p>
                      <a:r>
                        <a:rPr lang="en-US" sz="900" kern="1200" dirty="0">
                          <a:solidFill>
                            <a:schemeClr val="dk1"/>
                          </a:solidFill>
                          <a:latin typeface="+mn-lt"/>
                          <a:ea typeface="+mn-ea"/>
                          <a:cs typeface="+mn-cs"/>
                        </a:rPr>
                        <a:t>SDEP Review Improvements (4) - Reporting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999906419"/>
                  </a:ext>
                </a:extLst>
              </a:tr>
              <a:tr h="281181">
                <a:tc>
                  <a:txBody>
                    <a:bodyPr/>
                    <a:lstStyle/>
                    <a:p>
                      <a:r>
                        <a:rPr lang="en-GB" sz="900" dirty="0">
                          <a:latin typeface="+mn-lt"/>
                          <a:hlinkClick r:id="rId17"/>
                        </a:rPr>
                        <a:t>R0125</a:t>
                      </a:r>
                      <a:endParaRPr lang="en-GB" sz="900" dirty="0">
                        <a:latin typeface="+mn-lt"/>
                      </a:endParaRPr>
                    </a:p>
                  </a:txBody>
                  <a:tcPr/>
                </a:tc>
                <a:tc>
                  <a:txBody>
                    <a:bodyPr/>
                    <a:lstStyle/>
                    <a:p>
                      <a:r>
                        <a:rPr lang="en-US" sz="900" kern="1200" dirty="0">
                          <a:solidFill>
                            <a:schemeClr val="dk1"/>
                          </a:solidFill>
                          <a:latin typeface="+mn-lt"/>
                          <a:ea typeface="+mn-ea"/>
                          <a:cs typeface="+mn-cs"/>
                        </a:rPr>
                        <a:t>SDEP Review Improvements (5) – multilateral Erroneous Switches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2228578070"/>
                  </a:ext>
                </a:extLst>
              </a:tr>
            </a:tbl>
          </a:graphicData>
        </a:graphic>
      </p:graphicFrame>
    </p:spTree>
    <p:extLst>
      <p:ext uri="{BB962C8B-B14F-4D97-AF65-F5344CB8AC3E}">
        <p14:creationId xmlns:p14="http://schemas.microsoft.com/office/powerpoint/2010/main" val="24437181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978011" y="35998"/>
            <a:ext cx="7187978" cy="500074"/>
          </a:xfrm>
        </p:spPr>
        <p:txBody>
          <a:bodyPr>
            <a:normAutofit/>
          </a:bodyPr>
          <a:lstStyle/>
          <a:p>
            <a:r>
              <a:rPr lang="en-GB" sz="2000" dirty="0">
                <a:latin typeface="+mn-lt"/>
                <a:cs typeface="Arial"/>
              </a:rPr>
              <a:t>(Gas) REC Change Pipeline - Under Prioritisation Review</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251520" y="367220"/>
          <a:ext cx="8509942" cy="4495099"/>
        </p:xfrm>
        <a:graphic>
          <a:graphicData uri="http://schemas.openxmlformats.org/drawingml/2006/table">
            <a:tbl>
              <a:tblPr firstRow="1" bandRow="1">
                <a:tableStyleId>{5C22544A-7EE6-4342-B048-85BDC9FD1C3A}</a:tableStyleId>
              </a:tblPr>
              <a:tblGrid>
                <a:gridCol w="562293">
                  <a:extLst>
                    <a:ext uri="{9D8B030D-6E8A-4147-A177-3AD203B41FA5}">
                      <a16:colId xmlns:a16="http://schemas.microsoft.com/office/drawing/2014/main" val="2718274602"/>
                    </a:ext>
                  </a:extLst>
                </a:gridCol>
                <a:gridCol w="5935256">
                  <a:extLst>
                    <a:ext uri="{9D8B030D-6E8A-4147-A177-3AD203B41FA5}">
                      <a16:colId xmlns:a16="http://schemas.microsoft.com/office/drawing/2014/main" val="2896332416"/>
                    </a:ext>
                  </a:extLst>
                </a:gridCol>
                <a:gridCol w="2012393">
                  <a:extLst>
                    <a:ext uri="{9D8B030D-6E8A-4147-A177-3AD203B41FA5}">
                      <a16:colId xmlns:a16="http://schemas.microsoft.com/office/drawing/2014/main" val="2937892801"/>
                    </a:ext>
                  </a:extLst>
                </a:gridCol>
              </a:tblGrid>
              <a:tr h="277384">
                <a:tc>
                  <a:txBody>
                    <a:bodyPr/>
                    <a:lstStyle/>
                    <a:p>
                      <a:pPr algn="ctr"/>
                      <a:r>
                        <a:rPr lang="en-GB" sz="850" dirty="0">
                          <a:latin typeface="+mn-lt"/>
                        </a:rPr>
                        <a:t>Title </a:t>
                      </a:r>
                    </a:p>
                  </a:txBody>
                  <a:tcPr>
                    <a:solidFill>
                      <a:srgbClr val="3E5AA8"/>
                    </a:solidFill>
                  </a:tcPr>
                </a:tc>
                <a:tc>
                  <a:txBody>
                    <a:bodyPr/>
                    <a:lstStyle/>
                    <a:p>
                      <a:pPr algn="ctr"/>
                      <a:r>
                        <a:rPr lang="en-GB" sz="850" dirty="0">
                          <a:latin typeface="+mn-lt"/>
                        </a:rPr>
                        <a:t>Description</a:t>
                      </a:r>
                    </a:p>
                  </a:txBody>
                  <a:tcPr>
                    <a:solidFill>
                      <a:srgbClr val="3E5AA8"/>
                    </a:solidFill>
                  </a:tcPr>
                </a:tc>
                <a:tc>
                  <a:txBody>
                    <a:bodyPr/>
                    <a:lstStyle/>
                    <a:p>
                      <a:pPr algn="ctr"/>
                      <a:r>
                        <a:rPr lang="en-GB" sz="850" dirty="0">
                          <a:latin typeface="+mn-lt"/>
                        </a:rPr>
                        <a:t>Status</a:t>
                      </a:r>
                    </a:p>
                  </a:txBody>
                  <a:tcPr>
                    <a:solidFill>
                      <a:srgbClr val="3E5AA8"/>
                    </a:solidFill>
                  </a:tcPr>
                </a:tc>
                <a:extLst>
                  <a:ext uri="{0D108BD9-81ED-4DB2-BD59-A6C34878D82A}">
                    <a16:rowId xmlns:a16="http://schemas.microsoft.com/office/drawing/2014/main" val="118947466"/>
                  </a:ext>
                </a:extLst>
              </a:tr>
              <a:tr h="281181">
                <a:tc>
                  <a:txBody>
                    <a:bodyPr/>
                    <a:lstStyle/>
                    <a:p>
                      <a:r>
                        <a:rPr lang="en-GB" sz="900" dirty="0">
                          <a:latin typeface="+mn-lt"/>
                          <a:hlinkClick r:id="rId3"/>
                        </a:rPr>
                        <a:t>R0126</a:t>
                      </a:r>
                      <a:endParaRPr lang="en-GB" sz="900" dirty="0">
                        <a:latin typeface="+mn-lt"/>
                      </a:endParaRPr>
                    </a:p>
                  </a:txBody>
                  <a:tcPr/>
                </a:tc>
                <a:tc>
                  <a:txBody>
                    <a:bodyPr/>
                    <a:lstStyle/>
                    <a:p>
                      <a:r>
                        <a:rPr lang="en-US" sz="900" kern="1200" dirty="0">
                          <a:solidFill>
                            <a:schemeClr val="dk1"/>
                          </a:solidFill>
                          <a:latin typeface="+mn-lt"/>
                          <a:ea typeface="+mn-ea"/>
                          <a:cs typeface="+mn-cs"/>
                        </a:rPr>
                        <a:t>SDEP Review Improvements (6) – SDEP User Guide and Obligations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411340451"/>
                  </a:ext>
                </a:extLst>
              </a:tr>
              <a:tr h="281181">
                <a:tc>
                  <a:txBody>
                    <a:bodyPr/>
                    <a:lstStyle/>
                    <a:p>
                      <a:r>
                        <a:rPr lang="en-GB" sz="900" dirty="0">
                          <a:latin typeface="+mn-lt"/>
                          <a:hlinkClick r:id="rId4"/>
                        </a:rPr>
                        <a:t>R0128</a:t>
                      </a:r>
                      <a:endParaRPr lang="en-GB" sz="900" dirty="0">
                        <a:latin typeface="+mn-lt"/>
                      </a:endParaRPr>
                    </a:p>
                  </a:txBody>
                  <a:tcPr/>
                </a:tc>
                <a:tc>
                  <a:txBody>
                    <a:bodyPr/>
                    <a:lstStyle/>
                    <a:p>
                      <a:r>
                        <a:rPr lang="en-US" sz="900" kern="1200" dirty="0">
                          <a:solidFill>
                            <a:schemeClr val="dk1"/>
                          </a:solidFill>
                          <a:latin typeface="+mn-lt"/>
                          <a:ea typeface="+mn-ea"/>
                          <a:cs typeface="+mn-cs"/>
                        </a:rPr>
                        <a:t>Removal of CSS Business Rule 1177 to reflect OFAF optionality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2340371756"/>
                  </a:ext>
                </a:extLst>
              </a:tr>
              <a:tr h="281181">
                <a:tc>
                  <a:txBody>
                    <a:bodyPr/>
                    <a:lstStyle/>
                    <a:p>
                      <a:r>
                        <a:rPr lang="en-GB" sz="900" dirty="0">
                          <a:latin typeface="+mn-lt"/>
                          <a:hlinkClick r:id="rId5"/>
                        </a:rPr>
                        <a:t>R0129</a:t>
                      </a:r>
                      <a:endParaRPr lang="en-GB" sz="900" dirty="0">
                        <a:latin typeface="+mn-lt"/>
                      </a:endParaRPr>
                    </a:p>
                  </a:txBody>
                  <a:tcPr/>
                </a:tc>
                <a:tc>
                  <a:txBody>
                    <a:bodyPr/>
                    <a:lstStyle/>
                    <a:p>
                      <a:r>
                        <a:rPr lang="en-US" sz="900" b="0" dirty="0">
                          <a:latin typeface="+mn-lt"/>
                        </a:rPr>
                        <a:t>Clarifying Event of Default requirements</a:t>
                      </a:r>
                      <a:endParaRPr lang="en-GB" sz="9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2318378447"/>
                  </a:ext>
                </a:extLst>
              </a:tr>
              <a:tr h="281181">
                <a:tc>
                  <a:txBody>
                    <a:bodyPr/>
                    <a:lstStyle/>
                    <a:p>
                      <a:r>
                        <a:rPr lang="en-GB" sz="900" dirty="0">
                          <a:latin typeface="+mn-lt"/>
                          <a:hlinkClick r:id="rId6"/>
                        </a:rPr>
                        <a:t>R0130</a:t>
                      </a:r>
                      <a:endParaRPr lang="en-GB" sz="900" dirty="0">
                        <a:latin typeface="+mn-lt"/>
                      </a:endParaRPr>
                    </a:p>
                  </a:txBody>
                  <a:tcPr/>
                </a:tc>
                <a:tc>
                  <a:txBody>
                    <a:bodyPr/>
                    <a:lstStyle/>
                    <a:p>
                      <a:r>
                        <a:rPr lang="en-US" sz="900" b="0" kern="1200" dirty="0">
                          <a:solidFill>
                            <a:schemeClr val="dk1"/>
                          </a:solidFill>
                          <a:latin typeface="+mn-lt"/>
                          <a:ea typeface="+mn-ea"/>
                          <a:cs typeface="+mn-cs"/>
                        </a:rPr>
                        <a:t>Updates to the Data Access Matrix</a:t>
                      </a:r>
                      <a:endParaRPr lang="en-GB"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3067664537"/>
                  </a:ext>
                </a:extLst>
              </a:tr>
              <a:tr h="281181">
                <a:tc>
                  <a:txBody>
                    <a:bodyPr/>
                    <a:lstStyle/>
                    <a:p>
                      <a:r>
                        <a:rPr lang="en-GB" sz="900" dirty="0">
                          <a:latin typeface="+mn-lt"/>
                          <a:hlinkClick r:id="rId7"/>
                        </a:rPr>
                        <a:t>R0131</a:t>
                      </a:r>
                      <a:endParaRPr lang="en-GB" sz="900" dirty="0">
                        <a:latin typeface="+mn-lt"/>
                      </a:endParaRPr>
                    </a:p>
                  </a:txBody>
                  <a:tcPr/>
                </a:tc>
                <a:tc>
                  <a:txBody>
                    <a:bodyPr/>
                    <a:lstStyle/>
                    <a:p>
                      <a:r>
                        <a:rPr lang="en-US" sz="900" b="0" kern="1200" dirty="0">
                          <a:solidFill>
                            <a:schemeClr val="dk1"/>
                          </a:solidFill>
                          <a:latin typeface="+mn-lt"/>
                          <a:ea typeface="+mn-ea"/>
                          <a:cs typeface="+mn-cs"/>
                        </a:rPr>
                        <a:t>Creation of new Enquiry Service User Category</a:t>
                      </a:r>
                      <a:endParaRPr lang="en-GB"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2049291330"/>
                  </a:ext>
                </a:extLst>
              </a:tr>
              <a:tr h="281181">
                <a:tc>
                  <a:txBody>
                    <a:bodyPr/>
                    <a:lstStyle/>
                    <a:p>
                      <a:r>
                        <a:rPr lang="en-GB" sz="900" dirty="0">
                          <a:latin typeface="+mn-lt"/>
                          <a:hlinkClick r:id="rId8"/>
                        </a:rPr>
                        <a:t>R0132</a:t>
                      </a:r>
                      <a:endParaRPr lang="en-GB" sz="900" dirty="0">
                        <a:latin typeface="+mn-lt"/>
                      </a:endParaRPr>
                    </a:p>
                  </a:txBody>
                  <a:tcPr/>
                </a:tc>
                <a:tc>
                  <a:txBody>
                    <a:bodyPr/>
                    <a:lstStyle/>
                    <a:p>
                      <a:r>
                        <a:rPr lang="en-US" sz="900" b="0" kern="1200" dirty="0">
                          <a:solidFill>
                            <a:schemeClr val="dk1"/>
                          </a:solidFill>
                          <a:latin typeface="+mn-lt"/>
                          <a:ea typeface="+mn-ea"/>
                          <a:cs typeface="+mn-cs"/>
                        </a:rPr>
                        <a:t>Change the Logical Format of the J0001 (DI50001) ‘Market Participant Role Code’ data item to Char(2)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3354387411"/>
                  </a:ext>
                </a:extLst>
              </a:tr>
              <a:tr h="281181">
                <a:tc>
                  <a:txBody>
                    <a:bodyPr/>
                    <a:lstStyle/>
                    <a:p>
                      <a:r>
                        <a:rPr lang="en-GB" sz="900" dirty="0">
                          <a:latin typeface="+mn-lt"/>
                          <a:hlinkClick r:id="rId9"/>
                        </a:rPr>
                        <a:t>R0134</a:t>
                      </a:r>
                      <a:endParaRPr lang="en-GB" sz="900" dirty="0">
                        <a:latin typeface="+mn-lt"/>
                      </a:endParaRPr>
                    </a:p>
                  </a:txBody>
                  <a:tcPr/>
                </a:tc>
                <a:tc>
                  <a:txBody>
                    <a:bodyPr/>
                    <a:lstStyle/>
                    <a:p>
                      <a:r>
                        <a:rPr lang="en-US" sz="900" b="0" kern="1200" dirty="0">
                          <a:solidFill>
                            <a:schemeClr val="dk1"/>
                          </a:solidFill>
                          <a:latin typeface="+mn-lt"/>
                          <a:ea typeface="+mn-ea"/>
                          <a:cs typeface="+mn-cs"/>
                        </a:rPr>
                        <a:t>VLP data access requirements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2599875021"/>
                  </a:ext>
                </a:extLst>
              </a:tr>
              <a:tr h="281181">
                <a:tc>
                  <a:txBody>
                    <a:bodyPr/>
                    <a:lstStyle/>
                    <a:p>
                      <a:r>
                        <a:rPr lang="en-GB" sz="900" dirty="0">
                          <a:latin typeface="+mn-lt"/>
                          <a:hlinkClick r:id="rId10"/>
                        </a:rPr>
                        <a:t>R0135</a:t>
                      </a:r>
                      <a:endParaRPr lang="en-GB" sz="900" dirty="0">
                        <a:latin typeface="+mn-lt"/>
                      </a:endParaRPr>
                    </a:p>
                  </a:txBody>
                  <a:tcPr/>
                </a:tc>
                <a:tc>
                  <a:txBody>
                    <a:bodyPr/>
                    <a:lstStyle/>
                    <a:p>
                      <a:r>
                        <a:rPr lang="en-US" sz="900" b="0" kern="1200" dirty="0">
                          <a:solidFill>
                            <a:schemeClr val="dk1"/>
                          </a:solidFill>
                          <a:latin typeface="+mn-lt"/>
                          <a:ea typeface="+mn-ea"/>
                          <a:cs typeface="+mn-cs"/>
                        </a:rPr>
                        <a:t>Add DESNZ to Schedule 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4004391992"/>
                  </a:ext>
                </a:extLst>
              </a:tr>
              <a:tr h="281181">
                <a:tc>
                  <a:txBody>
                    <a:bodyPr/>
                    <a:lstStyle/>
                    <a:p>
                      <a:r>
                        <a:rPr lang="en-GB" sz="900" dirty="0">
                          <a:latin typeface="+mn-lt"/>
                          <a:hlinkClick r:id="rId11"/>
                        </a:rPr>
                        <a:t>R0136</a:t>
                      </a:r>
                      <a:endParaRPr lang="en-GB" sz="900" dirty="0">
                        <a:latin typeface="+mn-lt"/>
                      </a:endParaRPr>
                    </a:p>
                  </a:txBody>
                  <a:tcPr/>
                </a:tc>
                <a:tc>
                  <a:txBody>
                    <a:bodyPr/>
                    <a:lstStyle/>
                    <a:p>
                      <a:r>
                        <a:rPr lang="en-US" sz="900" b="0" kern="1200" dirty="0">
                          <a:solidFill>
                            <a:schemeClr val="dk1"/>
                          </a:solidFill>
                          <a:latin typeface="+mn-lt"/>
                          <a:ea typeface="+mn-ea"/>
                          <a:cs typeface="+mn-cs"/>
                        </a:rPr>
                        <a:t>Change to REC Schedule 22 Market </a:t>
                      </a:r>
                      <a:r>
                        <a:rPr lang="en-US" sz="900" b="0" kern="1200" dirty="0" err="1">
                          <a:solidFill>
                            <a:schemeClr val="dk1"/>
                          </a:solidFill>
                          <a:latin typeface="+mn-lt"/>
                          <a:ea typeface="+mn-ea"/>
                          <a:cs typeface="+mn-cs"/>
                        </a:rPr>
                        <a:t>Stabilisation</a:t>
                      </a:r>
                      <a:r>
                        <a:rPr lang="en-US" sz="900" b="0" kern="1200" dirty="0">
                          <a:solidFill>
                            <a:schemeClr val="dk1"/>
                          </a:solidFill>
                          <a:latin typeface="+mn-lt"/>
                          <a:ea typeface="+mn-ea"/>
                          <a:cs typeface="+mn-cs"/>
                        </a:rPr>
                        <a:t> Charge (MSC)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1231444686"/>
                  </a:ext>
                </a:extLst>
              </a:tr>
              <a:tr h="281181">
                <a:tc>
                  <a:txBody>
                    <a:bodyPr/>
                    <a:lstStyle/>
                    <a:p>
                      <a:r>
                        <a:rPr lang="en-GB" sz="900" dirty="0">
                          <a:latin typeface="+mn-lt"/>
                          <a:hlinkClick r:id="rId12"/>
                        </a:rPr>
                        <a:t>R0137</a:t>
                      </a:r>
                      <a:endParaRPr lang="en-GB" sz="900" dirty="0">
                        <a:latin typeface="+mn-lt"/>
                      </a:endParaRPr>
                    </a:p>
                  </a:txBody>
                  <a:tcPr/>
                </a:tc>
                <a:tc>
                  <a:txBody>
                    <a:bodyPr/>
                    <a:lstStyle/>
                    <a:p>
                      <a:r>
                        <a:rPr lang="en-US" sz="900" b="0" kern="1200" dirty="0">
                          <a:solidFill>
                            <a:schemeClr val="dk1"/>
                          </a:solidFill>
                          <a:latin typeface="+mn-lt"/>
                          <a:ea typeface="+mn-ea"/>
                          <a:cs typeface="+mn-cs"/>
                        </a:rPr>
                        <a:t>Introducing Third Party Intermediary (energy broker) assurance and accreditation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1355037183"/>
                  </a:ext>
                </a:extLst>
              </a:tr>
              <a:tr h="281181">
                <a:tc>
                  <a:txBody>
                    <a:bodyPr/>
                    <a:lstStyle/>
                    <a:p>
                      <a:r>
                        <a:rPr lang="en-GB" sz="900" dirty="0">
                          <a:latin typeface="+mn-lt"/>
                          <a:hlinkClick r:id="rId13"/>
                        </a:rPr>
                        <a:t>R0138</a:t>
                      </a:r>
                      <a:endParaRPr lang="en-GB" sz="900" dirty="0">
                        <a:latin typeface="+mn-lt"/>
                      </a:endParaRPr>
                    </a:p>
                  </a:txBody>
                  <a:tcPr/>
                </a:tc>
                <a:tc>
                  <a:txBody>
                    <a:bodyPr/>
                    <a:lstStyle/>
                    <a:p>
                      <a:r>
                        <a:rPr lang="en-GB" sz="900" b="0" kern="1200" dirty="0">
                          <a:solidFill>
                            <a:schemeClr val="dk1"/>
                          </a:solidFill>
                          <a:latin typeface="+mn-lt"/>
                          <a:ea typeface="+mn-ea"/>
                          <a:cs typeface="+mn-cs"/>
                        </a:rPr>
                        <a:t>Combined progression of Change Proposals R0058, R0104 and R0129</a:t>
                      </a:r>
                      <a:endParaRPr lang="en-US"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1409527740"/>
                  </a:ext>
                </a:extLst>
              </a:tr>
              <a:tr h="281181">
                <a:tc>
                  <a:txBody>
                    <a:bodyPr/>
                    <a:lstStyle/>
                    <a:p>
                      <a:r>
                        <a:rPr lang="en-GB" sz="900" dirty="0">
                          <a:latin typeface="+mn-lt"/>
                          <a:hlinkClick r:id="rId14"/>
                        </a:rPr>
                        <a:t>R0139</a:t>
                      </a:r>
                      <a:endParaRPr lang="en-GB" sz="900" dirty="0">
                        <a:latin typeface="+mn-lt"/>
                      </a:endParaRPr>
                    </a:p>
                  </a:txBody>
                  <a:tcPr/>
                </a:tc>
                <a:tc>
                  <a:txBody>
                    <a:bodyPr/>
                    <a:lstStyle/>
                    <a:p>
                      <a:r>
                        <a:rPr lang="en-GB" sz="900" b="0" kern="1200" dirty="0">
                          <a:solidFill>
                            <a:schemeClr val="dk1"/>
                          </a:solidFill>
                          <a:latin typeface="+mn-lt"/>
                          <a:ea typeface="+mn-ea"/>
                          <a:cs typeface="+mn-cs"/>
                        </a:rPr>
                        <a:t>Alignment of Market Message D0225 ‘consent to share flag’ to support PSR data sharing</a:t>
                      </a:r>
                      <a:endParaRPr lang="en-US"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1448894072"/>
                  </a:ext>
                </a:extLst>
              </a:tr>
              <a:tr h="281181">
                <a:tc>
                  <a:txBody>
                    <a:bodyPr/>
                    <a:lstStyle/>
                    <a:p>
                      <a:r>
                        <a:rPr lang="en-GB" sz="900" dirty="0">
                          <a:latin typeface="+mn-lt"/>
                          <a:hlinkClick r:id="rId15"/>
                        </a:rPr>
                        <a:t>R0140</a:t>
                      </a:r>
                      <a:endParaRPr lang="en-GB" sz="900" dirty="0">
                        <a:latin typeface="+mn-lt"/>
                      </a:endParaRPr>
                    </a:p>
                  </a:txBody>
                  <a:tcPr/>
                </a:tc>
                <a:tc>
                  <a:txBody>
                    <a:bodyPr/>
                    <a:lstStyle/>
                    <a:p>
                      <a:r>
                        <a:rPr lang="en-GB" sz="900" b="0" kern="1200" dirty="0">
                          <a:solidFill>
                            <a:schemeClr val="dk1"/>
                          </a:solidFill>
                          <a:latin typeface="+mn-lt"/>
                          <a:ea typeface="+mn-ea"/>
                          <a:cs typeface="+mn-cs"/>
                        </a:rPr>
                        <a:t>Housekeeping amendments</a:t>
                      </a:r>
                      <a:endParaRPr lang="en-US"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111262839"/>
                  </a:ext>
                </a:extLst>
              </a:tr>
              <a:tr h="281181">
                <a:tc>
                  <a:txBody>
                    <a:bodyPr/>
                    <a:lstStyle/>
                    <a:p>
                      <a:r>
                        <a:rPr lang="en-GB" sz="900" dirty="0">
                          <a:latin typeface="+mn-lt"/>
                          <a:hlinkClick r:id="rId16"/>
                        </a:rPr>
                        <a:t>R0141</a:t>
                      </a:r>
                      <a:endParaRPr lang="en-GB" sz="900" dirty="0">
                        <a:latin typeface="+mn-lt"/>
                      </a:endParaRPr>
                    </a:p>
                  </a:txBody>
                  <a:tcPr/>
                </a:tc>
                <a:tc>
                  <a:txBody>
                    <a:bodyPr/>
                    <a:lstStyle/>
                    <a:p>
                      <a:r>
                        <a:rPr lang="en-GB" sz="900" b="0" kern="1200" dirty="0">
                          <a:solidFill>
                            <a:schemeClr val="dk1"/>
                          </a:solidFill>
                          <a:latin typeface="+mn-lt"/>
                          <a:ea typeface="+mn-ea"/>
                          <a:cs typeface="+mn-cs"/>
                        </a:rPr>
                        <a:t>Recommended Data Access Matrix changes due to Data Permission Matrix changes</a:t>
                      </a:r>
                      <a:endParaRPr lang="en-US"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2914002742"/>
                  </a:ext>
                </a:extLst>
              </a:tr>
              <a:tr h="281181">
                <a:tc>
                  <a:txBody>
                    <a:bodyPr/>
                    <a:lstStyle/>
                    <a:p>
                      <a:r>
                        <a:rPr lang="en-GB" sz="900" dirty="0">
                          <a:latin typeface="+mn-lt"/>
                          <a:hlinkClick r:id="rId17"/>
                        </a:rPr>
                        <a:t>R0142</a:t>
                      </a:r>
                      <a:endParaRPr lang="en-GB" sz="900" dirty="0">
                        <a:latin typeface="+mn-lt"/>
                      </a:endParaRPr>
                    </a:p>
                  </a:txBody>
                  <a:tcPr/>
                </a:tc>
                <a:tc>
                  <a:txBody>
                    <a:bodyPr/>
                    <a:lstStyle/>
                    <a:p>
                      <a:r>
                        <a:rPr lang="en-GB" sz="900" b="0" kern="1200" dirty="0">
                          <a:solidFill>
                            <a:schemeClr val="dk1"/>
                          </a:solidFill>
                          <a:latin typeface="+mn-lt"/>
                          <a:ea typeface="+mn-ea"/>
                          <a:cs typeface="+mn-cs"/>
                        </a:rPr>
                        <a:t>Amendment to Multiplication Factor Enumerations to Support Hydrogen Trials</a:t>
                      </a:r>
                      <a:endParaRPr lang="en-US"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2110759023"/>
                  </a:ext>
                </a:extLst>
              </a:tr>
            </a:tbl>
          </a:graphicData>
        </a:graphic>
      </p:graphicFrame>
    </p:spTree>
    <p:extLst>
      <p:ext uri="{BB962C8B-B14F-4D97-AF65-F5344CB8AC3E}">
        <p14:creationId xmlns:p14="http://schemas.microsoft.com/office/powerpoint/2010/main" val="2141382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978011" y="35998"/>
            <a:ext cx="7187978" cy="500074"/>
          </a:xfrm>
        </p:spPr>
        <p:txBody>
          <a:bodyPr>
            <a:normAutofit/>
          </a:bodyPr>
          <a:lstStyle/>
          <a:p>
            <a:r>
              <a:rPr lang="en-GB" sz="2000" dirty="0">
                <a:latin typeface="+mn-lt"/>
                <a:cs typeface="Arial"/>
              </a:rPr>
              <a:t>(Gas) REC Change Pipeline - Under Prioritisation Review</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251520" y="367220"/>
          <a:ext cx="8509942" cy="4495099"/>
        </p:xfrm>
        <a:graphic>
          <a:graphicData uri="http://schemas.openxmlformats.org/drawingml/2006/table">
            <a:tbl>
              <a:tblPr firstRow="1" bandRow="1">
                <a:tableStyleId>{5C22544A-7EE6-4342-B048-85BDC9FD1C3A}</a:tableStyleId>
              </a:tblPr>
              <a:tblGrid>
                <a:gridCol w="562293">
                  <a:extLst>
                    <a:ext uri="{9D8B030D-6E8A-4147-A177-3AD203B41FA5}">
                      <a16:colId xmlns:a16="http://schemas.microsoft.com/office/drawing/2014/main" val="2718274602"/>
                    </a:ext>
                  </a:extLst>
                </a:gridCol>
                <a:gridCol w="5935256">
                  <a:extLst>
                    <a:ext uri="{9D8B030D-6E8A-4147-A177-3AD203B41FA5}">
                      <a16:colId xmlns:a16="http://schemas.microsoft.com/office/drawing/2014/main" val="2896332416"/>
                    </a:ext>
                  </a:extLst>
                </a:gridCol>
                <a:gridCol w="2012393">
                  <a:extLst>
                    <a:ext uri="{9D8B030D-6E8A-4147-A177-3AD203B41FA5}">
                      <a16:colId xmlns:a16="http://schemas.microsoft.com/office/drawing/2014/main" val="2937892801"/>
                    </a:ext>
                  </a:extLst>
                </a:gridCol>
              </a:tblGrid>
              <a:tr h="277384">
                <a:tc>
                  <a:txBody>
                    <a:bodyPr/>
                    <a:lstStyle/>
                    <a:p>
                      <a:pPr algn="ctr"/>
                      <a:r>
                        <a:rPr lang="en-GB" sz="850" dirty="0">
                          <a:latin typeface="+mn-lt"/>
                        </a:rPr>
                        <a:t>Title </a:t>
                      </a:r>
                    </a:p>
                  </a:txBody>
                  <a:tcPr>
                    <a:solidFill>
                      <a:srgbClr val="3E5AA8"/>
                    </a:solidFill>
                  </a:tcPr>
                </a:tc>
                <a:tc>
                  <a:txBody>
                    <a:bodyPr/>
                    <a:lstStyle/>
                    <a:p>
                      <a:pPr algn="ctr"/>
                      <a:r>
                        <a:rPr lang="en-GB" sz="850" dirty="0">
                          <a:latin typeface="+mn-lt"/>
                        </a:rPr>
                        <a:t>Description</a:t>
                      </a:r>
                    </a:p>
                  </a:txBody>
                  <a:tcPr>
                    <a:solidFill>
                      <a:srgbClr val="3E5AA8"/>
                    </a:solidFill>
                  </a:tcPr>
                </a:tc>
                <a:tc>
                  <a:txBody>
                    <a:bodyPr/>
                    <a:lstStyle/>
                    <a:p>
                      <a:pPr algn="ctr"/>
                      <a:r>
                        <a:rPr lang="en-GB" sz="850" dirty="0">
                          <a:latin typeface="+mn-lt"/>
                        </a:rPr>
                        <a:t>Status</a:t>
                      </a:r>
                    </a:p>
                  </a:txBody>
                  <a:tcPr>
                    <a:solidFill>
                      <a:srgbClr val="3E5AA8"/>
                    </a:solidFill>
                  </a:tcPr>
                </a:tc>
                <a:extLst>
                  <a:ext uri="{0D108BD9-81ED-4DB2-BD59-A6C34878D82A}">
                    <a16:rowId xmlns:a16="http://schemas.microsoft.com/office/drawing/2014/main" val="118947466"/>
                  </a:ext>
                </a:extLst>
              </a:tr>
              <a:tr h="281181">
                <a:tc>
                  <a:txBody>
                    <a:bodyPr/>
                    <a:lstStyle/>
                    <a:p>
                      <a:r>
                        <a:rPr lang="en-GB" sz="900" dirty="0">
                          <a:latin typeface="+mn-lt"/>
                          <a:hlinkClick r:id="rId3"/>
                        </a:rPr>
                        <a:t>R0146</a:t>
                      </a:r>
                      <a:endParaRPr lang="en-GB" sz="900" dirty="0">
                        <a:latin typeface="+mn-lt"/>
                      </a:endParaRPr>
                    </a:p>
                  </a:txBody>
                  <a:tcPr/>
                </a:tc>
                <a:tc>
                  <a:txBody>
                    <a:bodyPr/>
                    <a:lstStyle/>
                    <a:p>
                      <a:r>
                        <a:rPr lang="en-GB" sz="900" b="0" kern="1200" dirty="0">
                          <a:solidFill>
                            <a:schemeClr val="dk1"/>
                          </a:solidFill>
                          <a:latin typeface="+mn-lt"/>
                          <a:ea typeface="+mn-ea"/>
                          <a:cs typeface="+mn-cs"/>
                        </a:rPr>
                        <a:t>Data Specification Update for Refresh Functionality</a:t>
                      </a:r>
                      <a:endParaRPr lang="en-US"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411340451"/>
                  </a:ext>
                </a:extLst>
              </a:tr>
              <a:tr h="281181">
                <a:tc>
                  <a:txBody>
                    <a:bodyPr/>
                    <a:lstStyle/>
                    <a:p>
                      <a:endParaRPr lang="en-GB" sz="900" dirty="0">
                        <a:latin typeface="+mn-lt"/>
                      </a:endParaRPr>
                    </a:p>
                  </a:txBody>
                  <a:tcPr/>
                </a:tc>
                <a:tc>
                  <a:txBody>
                    <a:bodyPr/>
                    <a:lstStyle/>
                    <a:p>
                      <a:endParaRPr lang="en-US" sz="9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2340371756"/>
                  </a:ext>
                </a:extLst>
              </a:tr>
              <a:tr h="281181">
                <a:tc>
                  <a:txBody>
                    <a:bodyPr/>
                    <a:lstStyle/>
                    <a:p>
                      <a:endParaRPr lang="en-GB" sz="900" dirty="0">
                        <a:latin typeface="+mn-lt"/>
                      </a:endParaRPr>
                    </a:p>
                  </a:txBody>
                  <a:tcPr/>
                </a:tc>
                <a:tc>
                  <a:txBody>
                    <a:bodyPr/>
                    <a:lstStyle/>
                    <a:p>
                      <a:endParaRPr lang="en-GB" sz="9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2318378447"/>
                  </a:ext>
                </a:extLst>
              </a:tr>
              <a:tr h="281181">
                <a:tc>
                  <a:txBody>
                    <a:bodyPr/>
                    <a:lstStyle/>
                    <a:p>
                      <a:endParaRPr lang="en-GB" sz="900" dirty="0">
                        <a:latin typeface="+mn-lt"/>
                      </a:endParaRPr>
                    </a:p>
                  </a:txBody>
                  <a:tcPr/>
                </a:tc>
                <a:tc>
                  <a:txBody>
                    <a:bodyPr/>
                    <a:lstStyle/>
                    <a:p>
                      <a:endParaRPr lang="en-GB"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3067664537"/>
                  </a:ext>
                </a:extLst>
              </a:tr>
              <a:tr h="281181">
                <a:tc>
                  <a:txBody>
                    <a:bodyPr/>
                    <a:lstStyle/>
                    <a:p>
                      <a:endParaRPr lang="en-GB" sz="900" dirty="0">
                        <a:latin typeface="+mn-lt"/>
                      </a:endParaRPr>
                    </a:p>
                  </a:txBody>
                  <a:tcPr/>
                </a:tc>
                <a:tc>
                  <a:txBody>
                    <a:bodyPr/>
                    <a:lstStyle/>
                    <a:p>
                      <a:endParaRPr lang="en-GB"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2049291330"/>
                  </a:ext>
                </a:extLst>
              </a:tr>
              <a:tr h="281181">
                <a:tc>
                  <a:txBody>
                    <a:bodyPr/>
                    <a:lstStyle/>
                    <a:p>
                      <a:endParaRPr lang="en-GB" sz="900" dirty="0">
                        <a:latin typeface="+mn-lt"/>
                      </a:endParaRPr>
                    </a:p>
                  </a:txBody>
                  <a:tcPr/>
                </a:tc>
                <a:tc>
                  <a:txBody>
                    <a:bodyPr/>
                    <a:lstStyle/>
                    <a:p>
                      <a:endParaRPr lang="en-US"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3354387411"/>
                  </a:ext>
                </a:extLst>
              </a:tr>
              <a:tr h="281181">
                <a:tc>
                  <a:txBody>
                    <a:bodyPr/>
                    <a:lstStyle/>
                    <a:p>
                      <a:endParaRPr lang="en-GB" sz="900" dirty="0">
                        <a:latin typeface="+mn-lt"/>
                      </a:endParaRPr>
                    </a:p>
                  </a:txBody>
                  <a:tcPr/>
                </a:tc>
                <a:tc>
                  <a:txBody>
                    <a:bodyPr/>
                    <a:lstStyle/>
                    <a:p>
                      <a:endParaRPr lang="en-US"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2599875021"/>
                  </a:ext>
                </a:extLst>
              </a:tr>
              <a:tr h="281181">
                <a:tc>
                  <a:txBody>
                    <a:bodyPr/>
                    <a:lstStyle/>
                    <a:p>
                      <a:endParaRPr lang="en-GB" sz="900" dirty="0">
                        <a:latin typeface="+mn-lt"/>
                      </a:endParaRPr>
                    </a:p>
                  </a:txBody>
                  <a:tcPr/>
                </a:tc>
                <a:tc>
                  <a:txBody>
                    <a:bodyPr/>
                    <a:lstStyle/>
                    <a:p>
                      <a:endParaRPr lang="en-US"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4004391992"/>
                  </a:ext>
                </a:extLst>
              </a:tr>
              <a:tr h="281181">
                <a:tc>
                  <a:txBody>
                    <a:bodyPr/>
                    <a:lstStyle/>
                    <a:p>
                      <a:endParaRPr lang="en-GB" sz="900" dirty="0">
                        <a:latin typeface="+mn-lt"/>
                      </a:endParaRPr>
                    </a:p>
                  </a:txBody>
                  <a:tcPr/>
                </a:tc>
                <a:tc>
                  <a:txBody>
                    <a:bodyPr/>
                    <a:lstStyle/>
                    <a:p>
                      <a:endParaRPr lang="en-US"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1231444686"/>
                  </a:ext>
                </a:extLst>
              </a:tr>
              <a:tr h="281181">
                <a:tc>
                  <a:txBody>
                    <a:bodyPr/>
                    <a:lstStyle/>
                    <a:p>
                      <a:endParaRPr lang="en-GB" sz="900" dirty="0">
                        <a:latin typeface="+mn-lt"/>
                      </a:endParaRPr>
                    </a:p>
                  </a:txBody>
                  <a:tcPr/>
                </a:tc>
                <a:tc>
                  <a:txBody>
                    <a:bodyPr/>
                    <a:lstStyle/>
                    <a:p>
                      <a:endParaRPr lang="en-US"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1355037183"/>
                  </a:ext>
                </a:extLst>
              </a:tr>
              <a:tr h="281181">
                <a:tc>
                  <a:txBody>
                    <a:bodyPr/>
                    <a:lstStyle/>
                    <a:p>
                      <a:endParaRPr lang="en-GB" sz="900" dirty="0">
                        <a:latin typeface="+mn-lt"/>
                      </a:endParaRPr>
                    </a:p>
                  </a:txBody>
                  <a:tcPr/>
                </a:tc>
                <a:tc>
                  <a:txBody>
                    <a:bodyPr/>
                    <a:lstStyle/>
                    <a:p>
                      <a:endParaRPr lang="en-US"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1409527740"/>
                  </a:ext>
                </a:extLst>
              </a:tr>
              <a:tr h="281181">
                <a:tc>
                  <a:txBody>
                    <a:bodyPr/>
                    <a:lstStyle/>
                    <a:p>
                      <a:endParaRPr lang="en-GB" sz="900" dirty="0">
                        <a:latin typeface="+mn-lt"/>
                      </a:endParaRPr>
                    </a:p>
                  </a:txBody>
                  <a:tcPr/>
                </a:tc>
                <a:tc>
                  <a:txBody>
                    <a:bodyPr/>
                    <a:lstStyle/>
                    <a:p>
                      <a:endParaRPr lang="en-US"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1448894072"/>
                  </a:ext>
                </a:extLst>
              </a:tr>
              <a:tr h="281181">
                <a:tc>
                  <a:txBody>
                    <a:bodyPr/>
                    <a:lstStyle/>
                    <a:p>
                      <a:endParaRPr lang="en-GB" sz="900" dirty="0">
                        <a:latin typeface="+mn-lt"/>
                      </a:endParaRPr>
                    </a:p>
                  </a:txBody>
                  <a:tcPr/>
                </a:tc>
                <a:tc>
                  <a:txBody>
                    <a:bodyPr/>
                    <a:lstStyle/>
                    <a:p>
                      <a:endParaRPr lang="en-US"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111262839"/>
                  </a:ext>
                </a:extLst>
              </a:tr>
              <a:tr h="281181">
                <a:tc>
                  <a:txBody>
                    <a:bodyPr/>
                    <a:lstStyle/>
                    <a:p>
                      <a:endParaRPr lang="en-GB" sz="900" dirty="0">
                        <a:latin typeface="+mn-lt"/>
                      </a:endParaRPr>
                    </a:p>
                  </a:txBody>
                  <a:tcPr/>
                </a:tc>
                <a:tc>
                  <a:txBody>
                    <a:bodyPr/>
                    <a:lstStyle/>
                    <a:p>
                      <a:endParaRPr lang="en-US"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2914002742"/>
                  </a:ext>
                </a:extLst>
              </a:tr>
              <a:tr h="281181">
                <a:tc>
                  <a:txBody>
                    <a:bodyPr/>
                    <a:lstStyle/>
                    <a:p>
                      <a:endParaRPr lang="en-GB" sz="900" dirty="0">
                        <a:latin typeface="+mn-lt"/>
                      </a:endParaRPr>
                    </a:p>
                  </a:txBody>
                  <a:tcPr/>
                </a:tc>
                <a:tc>
                  <a:txBody>
                    <a:bodyPr/>
                    <a:lstStyle/>
                    <a:p>
                      <a:endParaRPr lang="en-US"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2110759023"/>
                  </a:ext>
                </a:extLst>
              </a:tr>
            </a:tbl>
          </a:graphicData>
        </a:graphic>
      </p:graphicFrame>
    </p:spTree>
    <p:extLst>
      <p:ext uri="{BB962C8B-B14F-4D97-AF65-F5344CB8AC3E}">
        <p14:creationId xmlns:p14="http://schemas.microsoft.com/office/powerpoint/2010/main" val="265976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2069976" y="2085975"/>
            <a:ext cx="5004048" cy="971550"/>
          </a:xfrm>
        </p:spPr>
        <p:txBody>
          <a:bodyPr>
            <a:normAutofit/>
          </a:bodyPr>
          <a:lstStyle/>
          <a:p>
            <a:r>
              <a:rPr lang="en-GB" dirty="0">
                <a:latin typeface="Nunito Sans" pitchFamily="2" charset="0"/>
              </a:rPr>
              <a:t>9</a:t>
            </a:r>
            <a:r>
              <a:rPr lang="en-GB" dirty="0">
                <a:solidFill>
                  <a:srgbClr val="3E5AA8"/>
                </a:solidFill>
                <a:latin typeface="Nunito Sans" pitchFamily="2" charset="0"/>
              </a:rPr>
              <a:t>. Portfolio Delivery</a:t>
            </a:r>
          </a:p>
        </p:txBody>
      </p:sp>
    </p:spTree>
    <p:extLst>
      <p:ext uri="{BB962C8B-B14F-4D97-AF65-F5344CB8AC3E}">
        <p14:creationId xmlns:p14="http://schemas.microsoft.com/office/powerpoint/2010/main" val="7292554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8229600" cy="637580"/>
          </a:xfrm>
        </p:spPr>
        <p:txBody>
          <a:bodyPr>
            <a:normAutofit/>
          </a:bodyPr>
          <a:lstStyle/>
          <a:p>
            <a:r>
              <a:rPr lang="en-GB" dirty="0">
                <a:latin typeface="Nunito Sans" pitchFamily="2" charset="0"/>
              </a:rPr>
              <a:t>9. Portfolio Delivery Overview POAP </a:t>
            </a:r>
          </a:p>
        </p:txBody>
      </p:sp>
      <p:sp>
        <p:nvSpPr>
          <p:cNvPr id="3" name="Content Placeholder 2"/>
          <p:cNvSpPr>
            <a:spLocks noGrp="1"/>
          </p:cNvSpPr>
          <p:nvPr>
            <p:ph idx="1"/>
          </p:nvPr>
        </p:nvSpPr>
        <p:spPr>
          <a:xfrm>
            <a:off x="467544" y="1491630"/>
            <a:ext cx="8229600" cy="504056"/>
          </a:xfrm>
        </p:spPr>
        <p:txBody>
          <a:bodyPr vert="horz" lIns="91440" tIns="45720" rIns="91440" bIns="45720" rtlCol="0" anchor="t">
            <a:normAutofit/>
          </a:bodyPr>
          <a:lstStyle/>
          <a:p>
            <a:r>
              <a:rPr lang="en-GB" sz="2000" dirty="0">
                <a:latin typeface="Nunito Sans" pitchFamily="2" charset="0"/>
                <a:cs typeface="Arial"/>
              </a:rPr>
              <a:t>The POAP is available</a:t>
            </a:r>
            <a:r>
              <a:rPr lang="en-GB" sz="2000" dirty="0">
                <a:solidFill>
                  <a:srgbClr val="FF0000"/>
                </a:solidFill>
                <a:latin typeface="Nunito Sans" pitchFamily="2" charset="0"/>
                <a:cs typeface="Arial"/>
              </a:rPr>
              <a:t> </a:t>
            </a:r>
            <a:r>
              <a:rPr lang="en-GB" sz="2000" dirty="0">
                <a:solidFill>
                  <a:srgbClr val="0000FF"/>
                </a:solidFill>
                <a:latin typeface="Nunito Sans" pitchFamily="2" charset="0"/>
                <a:cs typeface="Arial"/>
                <a:hlinkClick r:id="rId2"/>
              </a:rPr>
              <a:t>here.</a:t>
            </a:r>
            <a:endParaRPr lang="en-GB" sz="2000" dirty="0">
              <a:solidFill>
                <a:srgbClr val="0000FF"/>
              </a:solidFill>
              <a:latin typeface="Nunito Sans" pitchFamily="2" charset="0"/>
              <a:cs typeface="Arial"/>
              <a:hlinkClick r:id="rId3"/>
            </a:endParaRPr>
          </a:p>
        </p:txBody>
      </p:sp>
    </p:spTree>
    <p:extLst>
      <p:ext uri="{BB962C8B-B14F-4D97-AF65-F5344CB8AC3E}">
        <p14:creationId xmlns:p14="http://schemas.microsoft.com/office/powerpoint/2010/main" val="1812168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3580A-470E-4799-92F7-2B1D081B14E4}"/>
              </a:ext>
            </a:extLst>
          </p:cNvPr>
          <p:cNvSpPr>
            <a:spLocks noGrp="1"/>
          </p:cNvSpPr>
          <p:nvPr>
            <p:ph type="ctrTitle"/>
          </p:nvPr>
        </p:nvSpPr>
        <p:spPr>
          <a:xfrm>
            <a:off x="685800" y="1923678"/>
            <a:ext cx="7772400" cy="1102519"/>
          </a:xfrm>
        </p:spPr>
        <p:txBody>
          <a:bodyPr/>
          <a:lstStyle/>
          <a:p>
            <a:r>
              <a:rPr lang="en-GB"/>
              <a:t>2b. Change Proposal Initial View Representations</a:t>
            </a:r>
          </a:p>
        </p:txBody>
      </p:sp>
    </p:spTree>
    <p:extLst>
      <p:ext uri="{BB962C8B-B14F-4D97-AF65-F5344CB8AC3E}">
        <p14:creationId xmlns:p14="http://schemas.microsoft.com/office/powerpoint/2010/main" val="4216839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4EF3-D405-4996-A1AE-2CD9B0ECA430}"/>
              </a:ext>
            </a:extLst>
          </p:cNvPr>
          <p:cNvSpPr>
            <a:spLocks noGrp="1"/>
          </p:cNvSpPr>
          <p:nvPr>
            <p:ph type="title"/>
          </p:nvPr>
        </p:nvSpPr>
        <p:spPr>
          <a:xfrm>
            <a:off x="379879" y="190713"/>
            <a:ext cx="8384241" cy="637580"/>
          </a:xfrm>
        </p:spPr>
        <p:txBody>
          <a:bodyPr>
            <a:noAutofit/>
          </a:bodyPr>
          <a:lstStyle/>
          <a:p>
            <a:r>
              <a:rPr lang="en-GB" dirty="0">
                <a:latin typeface="Nunito Sans" pitchFamily="2" charset="0"/>
              </a:rPr>
              <a:t>2b. Change Proposal Initial View Representations</a:t>
            </a:r>
          </a:p>
        </p:txBody>
      </p:sp>
      <p:sp>
        <p:nvSpPr>
          <p:cNvPr id="3" name="Content Placeholder 2">
            <a:extLst>
              <a:ext uri="{FF2B5EF4-FFF2-40B4-BE49-F238E27FC236}">
                <a16:creationId xmlns:a16="http://schemas.microsoft.com/office/drawing/2014/main" id="{699A9963-61E2-4857-A58D-01E399BF73F8}"/>
              </a:ext>
            </a:extLst>
          </p:cNvPr>
          <p:cNvSpPr>
            <a:spLocks noGrp="1"/>
          </p:cNvSpPr>
          <p:nvPr>
            <p:ph idx="1"/>
          </p:nvPr>
        </p:nvSpPr>
        <p:spPr>
          <a:xfrm>
            <a:off x="395536" y="1275606"/>
            <a:ext cx="8229600" cy="2952328"/>
          </a:xfrm>
        </p:spPr>
        <p:txBody>
          <a:bodyPr vert="horz" lIns="91440" tIns="45720" rIns="91440" bIns="45720" rtlCol="0" anchor="t">
            <a:normAutofit/>
          </a:bodyPr>
          <a:lstStyle/>
          <a:p>
            <a:r>
              <a:rPr lang="en-GB" sz="1800" dirty="0">
                <a:effectLst/>
                <a:latin typeface="Nunito Sans" pitchFamily="2" charset="0"/>
                <a:ea typeface="Times New Roman" panose="02020603050405020304" pitchFamily="18" charset="0"/>
              </a:rPr>
              <a:t>None fo</a:t>
            </a:r>
            <a:r>
              <a:rPr lang="en-GB" sz="1800" dirty="0">
                <a:latin typeface="Nunito Sans" pitchFamily="2" charset="0"/>
                <a:ea typeface="Times New Roman" panose="02020603050405020304" pitchFamily="18" charset="0"/>
              </a:rPr>
              <a:t>r this meeting.</a:t>
            </a:r>
            <a:endParaRPr lang="en-GB" sz="2000" dirty="0">
              <a:latin typeface="Nunito Sans" pitchFamily="2" charset="0"/>
            </a:endParaRPr>
          </a:p>
        </p:txBody>
      </p:sp>
    </p:spTree>
    <p:extLst>
      <p:ext uri="{BB962C8B-B14F-4D97-AF65-F5344CB8AC3E}">
        <p14:creationId xmlns:p14="http://schemas.microsoft.com/office/powerpoint/2010/main" val="3193761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755576" y="2139702"/>
            <a:ext cx="7524328" cy="971550"/>
          </a:xfrm>
        </p:spPr>
        <p:txBody>
          <a:bodyPr/>
          <a:lstStyle/>
          <a:p>
            <a:r>
              <a:rPr lang="en-GB" dirty="0">
                <a:latin typeface="Nunito Sans" pitchFamily="2" charset="0"/>
              </a:rPr>
              <a:t>2c. Undergoing Solution Options Impact Assessment Review</a:t>
            </a:r>
            <a:endParaRPr lang="en-GB" sz="2800" dirty="0">
              <a:solidFill>
                <a:srgbClr val="3E5AA8"/>
              </a:solidFill>
              <a:latin typeface="Nunito Sans" pitchFamily="2" charset="0"/>
            </a:endParaRPr>
          </a:p>
        </p:txBody>
      </p:sp>
    </p:spTree>
    <p:extLst>
      <p:ext uri="{BB962C8B-B14F-4D97-AF65-F5344CB8AC3E}">
        <p14:creationId xmlns:p14="http://schemas.microsoft.com/office/powerpoint/2010/main" val="2688637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4577-0202-961F-D02C-C9FB9523C15A}"/>
              </a:ext>
            </a:extLst>
          </p:cNvPr>
          <p:cNvSpPr>
            <a:spLocks noGrp="1"/>
          </p:cNvSpPr>
          <p:nvPr>
            <p:ph type="ctrTitle"/>
          </p:nvPr>
        </p:nvSpPr>
        <p:spPr/>
        <p:txBody>
          <a:bodyPr/>
          <a:lstStyle/>
          <a:p>
            <a:r>
              <a:rPr lang="en-GB" dirty="0"/>
              <a:t>XRN5573-B - </a:t>
            </a:r>
            <a:r>
              <a:rPr lang="en-US" dirty="0"/>
              <a:t>Update To The Priority Consumer Process</a:t>
            </a:r>
            <a:endParaRPr lang="en-GB" dirty="0"/>
          </a:p>
        </p:txBody>
      </p:sp>
      <p:sp>
        <p:nvSpPr>
          <p:cNvPr id="3" name="Subtitle 2">
            <a:extLst>
              <a:ext uri="{FF2B5EF4-FFF2-40B4-BE49-F238E27FC236}">
                <a16:creationId xmlns:a16="http://schemas.microsoft.com/office/drawing/2014/main" id="{3AE5D1B1-F0B1-DAA3-9239-513F172512E0}"/>
              </a:ext>
            </a:extLst>
          </p:cNvPr>
          <p:cNvSpPr>
            <a:spLocks noGrp="1"/>
          </p:cNvSpPr>
          <p:nvPr>
            <p:ph type="subTitle" idx="1"/>
          </p:nvPr>
        </p:nvSpPr>
        <p:spPr/>
        <p:txBody>
          <a:bodyPr/>
          <a:lstStyle/>
          <a:p>
            <a:r>
              <a:rPr lang="en-GB" dirty="0"/>
              <a:t>Solution Option Overview</a:t>
            </a:r>
          </a:p>
        </p:txBody>
      </p:sp>
    </p:spTree>
    <p:extLst>
      <p:ext uri="{BB962C8B-B14F-4D97-AF65-F5344CB8AC3E}">
        <p14:creationId xmlns:p14="http://schemas.microsoft.com/office/powerpoint/2010/main" val="18723390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
      <a:dk1>
        <a:srgbClr val="1D3E61"/>
      </a:dk1>
      <a:lt1>
        <a:sysClr val="window" lastClr="FFFFFF"/>
      </a:lt1>
      <a:dk2>
        <a:srgbClr val="3E5AA8"/>
      </a:dk2>
      <a:lt2>
        <a:srgbClr val="84B8DA"/>
      </a:lt2>
      <a:accent1>
        <a:srgbClr val="B1D6E8"/>
      </a:accent1>
      <a:accent2>
        <a:srgbClr val="6440A3"/>
      </a:accent2>
      <a:accent3>
        <a:srgbClr val="56CF9E"/>
      </a:accent3>
      <a:accent4>
        <a:srgbClr val="E65761"/>
      </a:accent4>
      <a:accent5>
        <a:srgbClr val="FCBC55"/>
      </a:accent5>
      <a:accent6>
        <a:srgbClr val="379196"/>
      </a:accent6>
      <a:hlink>
        <a:srgbClr val="40D1F5"/>
      </a:hlink>
      <a:folHlink>
        <a:srgbClr val="D2232A"/>
      </a:folHlink>
    </a:clrScheme>
    <a:fontScheme name="Xoserve">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B8233D5DF9DD4695A1650997F69565" ma:contentTypeVersion="9" ma:contentTypeDescription="Create a new document." ma:contentTypeScope="" ma:versionID="3e12368721742776f6ad6b1d6f64d574">
  <xsd:schema xmlns:xsd="http://www.w3.org/2001/XMLSchema" xmlns:xs="http://www.w3.org/2001/XMLSchema" xmlns:p="http://schemas.microsoft.com/office/2006/metadata/properties" xmlns:ns2="2aea91f8-6f9b-4cea-a9ea-2669ae9cb0b8" xmlns:ns3="103fba77-31dd-4780-83f9-c54f26c3a260" targetNamespace="http://schemas.microsoft.com/office/2006/metadata/properties" ma:root="true" ma:fieldsID="f38b9b5443a0330727e4c0152d7e85c1" ns2:_="" ns3:_="">
    <xsd:import namespace="2aea91f8-6f9b-4cea-a9ea-2669ae9cb0b8"/>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a91f8-6f9b-4cea-a9ea-2669ae9cb0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6CA555-216C-4261-AF87-A8E955167736}">
  <ds:schemaRefs>
    <ds:schemaRef ds:uri="2a440afa-4252-4117-9df7-ecb9da4d8559"/>
    <ds:schemaRef ds:uri="http://purl.org/dc/dcmitype/"/>
    <ds:schemaRef ds:uri="http://purl.org/dc/elements/1.1/"/>
    <ds:schemaRef ds:uri="http://schemas.openxmlformats.org/package/2006/metadata/core-properties"/>
    <ds:schemaRef ds:uri="63c1b528-3b6b-4cf2-b13d-93236319d35a"/>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terms/"/>
    <ds:schemaRef ds:uri="1ac242c6-bb80-4e2c-8d94-752da52e3643"/>
    <ds:schemaRef ds:uri="334d22e6-bd48-42c0-8478-53ab374ca1ce"/>
    <ds:schemaRef ds:uri="5844fa40-a696-4ac9-bd38-c0330d295109"/>
    <ds:schemaRef ds:uri="c78a4dae-5fc0-4ed3-ad80-da51122ab114"/>
  </ds:schemaRefs>
</ds:datastoreItem>
</file>

<file path=customXml/itemProps2.xml><?xml version="1.0" encoding="utf-8"?>
<ds:datastoreItem xmlns:ds="http://schemas.openxmlformats.org/officeDocument/2006/customXml" ds:itemID="{EA728B58-601E-4027-AF0C-C2329912A912}">
  <ds:schemaRefs>
    <ds:schemaRef ds:uri="http://schemas.microsoft.com/sharepoint/v3/contenttype/forms"/>
  </ds:schemaRefs>
</ds:datastoreItem>
</file>

<file path=customXml/itemProps3.xml><?xml version="1.0" encoding="utf-8"?>
<ds:datastoreItem xmlns:ds="http://schemas.openxmlformats.org/officeDocument/2006/customXml" ds:itemID="{890CE39D-2ED0-44CD-87EA-926E37665E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ea91f8-6f9b-4cea-a9ea-2669ae9cb0b8"/>
    <ds:schemaRef ds:uri="103fba77-31dd-4780-83f9-c54f26c3a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5886</Words>
  <Application>Microsoft Office PowerPoint</Application>
  <PresentationFormat>On-screen Show (16:9)</PresentationFormat>
  <Paragraphs>1243</Paragraphs>
  <Slides>56</Slides>
  <Notes>15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5" baseType="lpstr">
      <vt:lpstr>Nunito Sans</vt:lpstr>
      <vt:lpstr>Nunito Sans (Headings)</vt:lpstr>
      <vt:lpstr>Courier New</vt:lpstr>
      <vt:lpstr>Calibri</vt:lpstr>
      <vt:lpstr>Nunito Sans</vt:lpstr>
      <vt:lpstr>Arial</vt:lpstr>
      <vt:lpstr>Avenir Next LT Pro</vt:lpstr>
      <vt:lpstr>Office Theme</vt:lpstr>
      <vt:lpstr>Document</vt:lpstr>
      <vt:lpstr>DSC Delivery Sub-Group</vt:lpstr>
      <vt:lpstr>1b. Previous DSG Meeting Minutes and Action Updates </vt:lpstr>
      <vt:lpstr>2. Changes in Capture </vt:lpstr>
      <vt:lpstr>2a. Change Proposal – For Initial Overview of the Change</vt:lpstr>
      <vt:lpstr> 2a. Change Proposal – For Initial Overview of the Change</vt:lpstr>
      <vt:lpstr>2b. Change Proposal Initial View Representations</vt:lpstr>
      <vt:lpstr>2b. Change Proposal Initial View Representations</vt:lpstr>
      <vt:lpstr>2c. Undergoing Solution Options Impact Assessment Review</vt:lpstr>
      <vt:lpstr>XRN5573-B - Update To The Priority Consumer Process</vt:lpstr>
      <vt:lpstr>Background</vt:lpstr>
      <vt:lpstr>Solution Summary</vt:lpstr>
      <vt:lpstr>Solution Overview</vt:lpstr>
      <vt:lpstr>3. Changes in Detailed Design </vt:lpstr>
      <vt:lpstr>3a. Design Considerations</vt:lpstr>
      <vt:lpstr>3a.i. XRN 5556H – CMS Rebuild Version 1.7</vt:lpstr>
      <vt:lpstr>XRN5556H - Contact Management Service (CMS Rebuild) v1.7 Detailed Design Update</vt:lpstr>
      <vt:lpstr>3a.ii. XRN5607 – Update to the AQ correction processes (Modification 0816S)</vt:lpstr>
      <vt:lpstr>PowerPoint Presentation</vt:lpstr>
      <vt:lpstr>PowerPoint Presentation</vt:lpstr>
      <vt:lpstr>PowerPoint Presentation</vt:lpstr>
      <vt:lpstr>Maintenance of a Capacity Plan</vt:lpstr>
      <vt:lpstr>Background and Key Points </vt:lpstr>
      <vt:lpstr>3b. Requirements Clarification </vt:lpstr>
      <vt:lpstr>3b.i. Clarification of Approved of INV File Format Versions</vt:lpstr>
      <vt:lpstr>Background</vt:lpstr>
      <vt:lpstr>Detailed Design Summary</vt:lpstr>
      <vt:lpstr>4. Release/Project Updates</vt:lpstr>
      <vt:lpstr>4. Release/Project Updates</vt:lpstr>
      <vt:lpstr>XRN5562 – June 23 Major Release- Status Update</vt:lpstr>
      <vt:lpstr>XRN5629 – November 23 Major Release- Status Update</vt:lpstr>
      <vt:lpstr>5. Change Pipeline </vt:lpstr>
      <vt:lpstr>Change Delivery Plan January 23 – March 24 </vt:lpstr>
      <vt:lpstr>PowerPoint Presentation</vt:lpstr>
      <vt:lpstr>Change Delivery Plan – September 2023 – March 2024</vt:lpstr>
      <vt:lpstr>PowerPoint Presentation</vt:lpstr>
      <vt:lpstr>Change Backlog – On Hold Details</vt:lpstr>
      <vt:lpstr>6. AOB</vt:lpstr>
      <vt:lpstr>Annex – For Information</vt:lpstr>
      <vt:lpstr>7. DSC Change Management Committee Update</vt:lpstr>
      <vt:lpstr>Change Management Committee Update –13.09.2023 ChMC Meeting</vt:lpstr>
      <vt:lpstr>8. REC Change Update</vt:lpstr>
      <vt:lpstr>REC Change</vt:lpstr>
      <vt:lpstr>Introduction</vt:lpstr>
      <vt:lpstr>REC Change Pipeline – In progress</vt:lpstr>
      <vt:lpstr>PowerPoint Presentation</vt:lpstr>
      <vt:lpstr>PowerPoint Presentation</vt:lpstr>
      <vt:lpstr>PowerPoint Presentation</vt:lpstr>
      <vt:lpstr>PowerPoint Presentation</vt:lpstr>
      <vt:lpstr>PowerPoint Presentation</vt:lpstr>
      <vt:lpstr>REC Update Appendix</vt:lpstr>
      <vt:lpstr>(Gas) REC Change Pipeline - Under Prioritisation Review</vt:lpstr>
      <vt:lpstr>(Gas) REC Change Pipeline - Under Prioritisation Review</vt:lpstr>
      <vt:lpstr>(Gas) REC Change Pipeline - Under Prioritisation Review</vt:lpstr>
      <vt:lpstr>(Gas) REC Change Pipeline - Under Prioritisation Review</vt:lpstr>
      <vt:lpstr>9. Portfolio Delivery</vt:lpstr>
      <vt:lpstr>9. Portfolio Delivery Overview POAP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this template</dc:title>
  <dc:creator/>
  <cp:lastModifiedBy/>
  <cp:revision>27</cp:revision>
  <dcterms:created xsi:type="dcterms:W3CDTF">2020-08-12T15:25:03Z</dcterms:created>
  <dcterms:modified xsi:type="dcterms:W3CDTF">2023-09-18T12:54:27Z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0x01010026B8233D5DF9DD4695A1650997F69565</vt:lpwstr>
  </property>
  <property fmtid="{D5CDD505-2E9C-101B-9397-08002B2CF9AE}" pid="3" name="ppcDepartment">
    <vt:lpwstr>53;#Communications|4eb75792-310c-4340-9b16-fa97df071d2d</vt:lpwstr>
  </property>
  <property fmtid="{D5CDD505-2E9C-101B-9397-08002B2CF9AE}" pid="4" name="DocumentType">
    <vt:lpwstr>70;#Template|aa851b79-e671-40ab-aebb-d6113815f54a</vt:lpwstr>
  </property>
  <property fmtid="{D5CDD505-2E9C-101B-9397-08002B2CF9AE}" pid="5" name="MediaServiceImageTags">
    <vt:lpwstr/>
  </property>
</Properties>
</file>