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embedTrueTypeFonts="1">
  <p:sldMasterIdLst>
    <p:sldMasterId id="2147483648" r:id="rId4"/>
  </p:sldMasterIdLst>
  <p:notesMasterIdLst>
    <p:notesMasterId r:id="rId53"/>
  </p:notesMasterIdLst>
  <p:handoutMasterIdLst>
    <p:handoutMasterId r:id="rId54"/>
  </p:handoutMasterIdLst>
  <p:sldIdLst>
    <p:sldId id="1053" r:id="rId5"/>
    <p:sldId id="1156" r:id="rId6"/>
    <p:sldId id="1473" r:id="rId7"/>
    <p:sldId id="1141" r:id="rId8"/>
    <p:sldId id="1474" r:id="rId9"/>
    <p:sldId id="2076137794" r:id="rId10"/>
    <p:sldId id="1517" r:id="rId11"/>
    <p:sldId id="1518" r:id="rId12"/>
    <p:sldId id="1144" r:id="rId13"/>
    <p:sldId id="354" r:id="rId14"/>
    <p:sldId id="301" r:id="rId15"/>
    <p:sldId id="315" r:id="rId16"/>
    <p:sldId id="329" r:id="rId17"/>
    <p:sldId id="325" r:id="rId18"/>
    <p:sldId id="327" r:id="rId19"/>
    <p:sldId id="324" r:id="rId20"/>
    <p:sldId id="326" r:id="rId21"/>
    <p:sldId id="331" r:id="rId22"/>
    <p:sldId id="316" r:id="rId23"/>
    <p:sldId id="323" r:id="rId24"/>
    <p:sldId id="1476" r:id="rId25"/>
    <p:sldId id="1477" r:id="rId26"/>
    <p:sldId id="2076137755" r:id="rId27"/>
    <p:sldId id="1140" r:id="rId28"/>
    <p:sldId id="650" r:id="rId29"/>
    <p:sldId id="1743" r:id="rId30"/>
    <p:sldId id="2076137990" r:id="rId31"/>
    <p:sldId id="3790" r:id="rId32"/>
    <p:sldId id="2076137992" r:id="rId33"/>
    <p:sldId id="2076137991" r:id="rId34"/>
    <p:sldId id="2076137787" r:id="rId35"/>
    <p:sldId id="2076137970" r:id="rId36"/>
    <p:sldId id="2076137988" r:id="rId37"/>
    <p:sldId id="2076137969" r:id="rId38"/>
    <p:sldId id="2076137874" r:id="rId39"/>
    <p:sldId id="1559" r:id="rId40"/>
    <p:sldId id="903" r:id="rId41"/>
    <p:sldId id="902" r:id="rId42"/>
    <p:sldId id="900" r:id="rId43"/>
    <p:sldId id="894" r:id="rId44"/>
    <p:sldId id="898" r:id="rId45"/>
    <p:sldId id="2058" r:id="rId46"/>
    <p:sldId id="1722" r:id="rId47"/>
    <p:sldId id="1763" r:id="rId48"/>
    <p:sldId id="3454" r:id="rId49"/>
    <p:sldId id="2076137767" r:id="rId50"/>
    <p:sldId id="1139" r:id="rId51"/>
    <p:sldId id="982" r:id="rId52"/>
  </p:sldIdLst>
  <p:sldSz cx="9144000" cy="5143500" type="screen16x9"/>
  <p:notesSz cx="6858000" cy="9144000"/>
  <p:embeddedFontLst>
    <p:embeddedFont>
      <p:font typeface="Avenir Next LT Pro" panose="020B0504020202020204" pitchFamily="34" charset="0"/>
      <p:regular r:id="rId55"/>
      <p:bold r:id="rId56"/>
      <p:italic r:id="rId57"/>
      <p:boldItalic r:id="rId58"/>
    </p:embeddedFont>
    <p:embeddedFont>
      <p:font typeface="Nunito Sans" pitchFamily="2" charset="0"/>
      <p:regular r:id="rId59"/>
      <p:bold r:id="rId60"/>
      <p:italic r:id="rId61"/>
      <p:boldItalic r:id="rId62"/>
    </p:embeddedFont>
    <p:embeddedFont>
      <p:font typeface="Nunito Sans" pitchFamily="2" charset="0"/>
      <p:regular r:id="rId59"/>
      <p:bold r:id="rId60"/>
      <p:italic r:id="rId61"/>
      <p:boldItalic r:id="rId62"/>
    </p:embeddedFont>
    <p:embeddedFont>
      <p:font typeface="Poppins" panose="00000500000000000000" pitchFamily="2" charset="0"/>
      <p:regular r:id="rId63"/>
      <p:bold r:id="rId6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B1D6E8"/>
    <a:srgbClr val="40D1F5"/>
    <a:srgbClr val="3E5AA8"/>
    <a:srgbClr val="D75733"/>
    <a:srgbClr val="F5835D"/>
    <a:srgbClr val="84B8DA"/>
    <a:srgbClr val="FFFFFF"/>
    <a:srgbClr val="9C4877"/>
    <a:srgbClr val="2B80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D5CB27-7846-4C82-B4C6-D75AE2A3E638}" v="10" dt="2025-03-17T11:42:48.2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462" y="102"/>
      </p:cViewPr>
      <p:guideLst>
        <p:guide orient="horz" pos="1620"/>
        <p:guide pos="2880"/>
      </p:guideLst>
    </p:cSldViewPr>
  </p:slideViewPr>
  <p:notesTextViewPr>
    <p:cViewPr>
      <p:scale>
        <a:sx n="1" d="1"/>
        <a:sy n="1" d="1"/>
      </p:scale>
      <p:origin x="0" y="0"/>
    </p:cViewPr>
  </p:notesTextViewPr>
  <p:notesViewPr>
    <p:cSldViewPr>
      <p:cViewPr varScale="1">
        <p:scale>
          <a:sx n="65" d="100"/>
          <a:sy n="65" d="100"/>
        </p:scale>
        <p:origin x="3154" y="48"/>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font" Target="fonts/font9.fntdata"/><Relationship Id="rId68"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openxmlformats.org/officeDocument/2006/relationships/font" Target="fonts/font4.fntdata"/><Relationship Id="rId66" Type="http://schemas.openxmlformats.org/officeDocument/2006/relationships/viewProps" Target="viewProps.xml"/><Relationship Id="rId5" Type="http://schemas.openxmlformats.org/officeDocument/2006/relationships/slide" Target="slides/slide1.xml"/><Relationship Id="rId61" Type="http://schemas.openxmlformats.org/officeDocument/2006/relationships/font" Target="fonts/font7.fntdata"/><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font" Target="fonts/font2.fntdata"/><Relationship Id="rId64" Type="http://schemas.openxmlformats.org/officeDocument/2006/relationships/font" Target="fonts/font10.fntdata"/><Relationship Id="rId69"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font" Target="fonts/font5.fntdata"/><Relationship Id="rId67"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handoutMaster" Target="handoutMasters/handoutMaster1.xml"/><Relationship Id="rId62" Type="http://schemas.openxmlformats.org/officeDocument/2006/relationships/font" Target="fonts/font8.fntdata"/><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font" Target="fonts/font3.fntdata"/><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font" Target="fonts/font6.fntdata"/><Relationship Id="rId65"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font" Target="fonts/font1.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158AE68-B2C4-407B-A853-67ABA7BBDB7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A2F355C-8E16-4484-8D33-9BD23C2FD20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BFE0485-080A-4727-9301-4C8F7C1A81A4}" type="datetimeFigureOut">
              <a:rPr lang="en-GB" smtClean="0"/>
              <a:t>17/03/25</a:t>
            </a:fld>
            <a:endParaRPr lang="en-GB"/>
          </a:p>
        </p:txBody>
      </p:sp>
      <p:sp>
        <p:nvSpPr>
          <p:cNvPr id="4" name="Footer Placeholder 3">
            <a:extLst>
              <a:ext uri="{FF2B5EF4-FFF2-40B4-BE49-F238E27FC236}">
                <a16:creationId xmlns:a16="http://schemas.microsoft.com/office/drawing/2014/main" id="{CE12E68C-3A87-4053-9F42-3E9448407B2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00181A81-4B97-4D4A-9BBA-92EDE09D3EE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489CC6B-C00A-48E6-B507-224DD12FC6A4}" type="slidenum">
              <a:rPr lang="en-GB" smtClean="0"/>
              <a:t>‹#›</a:t>
            </a:fld>
            <a:endParaRPr lang="en-GB"/>
          </a:p>
        </p:txBody>
      </p:sp>
    </p:spTree>
    <p:extLst>
      <p:ext uri="{BB962C8B-B14F-4D97-AF65-F5344CB8AC3E}">
        <p14:creationId xmlns:p14="http://schemas.microsoft.com/office/powerpoint/2010/main" val="4114038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CC7C86-2D66-4C55-8F99-E153512351BA}" type="datetimeFigureOut">
              <a:rPr lang="en-GB" smtClean="0"/>
              <a:t>17/03/25</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2357B9-A31F-4FC7-A38A-70DF36F645F3}" type="slidenum">
              <a:rPr lang="en-GB" smtClean="0"/>
              <a:t>‹#›</a:t>
            </a:fld>
            <a:endParaRPr lang="en-GB"/>
          </a:p>
        </p:txBody>
      </p:sp>
    </p:spTree>
    <p:extLst>
      <p:ext uri="{BB962C8B-B14F-4D97-AF65-F5344CB8AC3E}">
        <p14:creationId xmlns:p14="http://schemas.microsoft.com/office/powerpoint/2010/main" val="792964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A2357B9-A31F-4FC7-A38A-70DF36F645F3}" type="slidenum">
              <a:rPr lang="en-GB" smtClean="0"/>
              <a:t>12</a:t>
            </a:fld>
            <a:endParaRPr lang="en-GB"/>
          </a:p>
        </p:txBody>
      </p:sp>
    </p:spTree>
    <p:extLst>
      <p:ext uri="{BB962C8B-B14F-4D97-AF65-F5344CB8AC3E}">
        <p14:creationId xmlns:p14="http://schemas.microsoft.com/office/powerpoint/2010/main" val="2786029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A2357B9-A31F-4FC7-A38A-70DF36F645F3}" type="slidenum">
              <a:rPr lang="en-GB" smtClean="0"/>
              <a:t>13</a:t>
            </a:fld>
            <a:endParaRPr lang="en-GB"/>
          </a:p>
        </p:txBody>
      </p:sp>
    </p:spTree>
    <p:extLst>
      <p:ext uri="{BB962C8B-B14F-4D97-AF65-F5344CB8AC3E}">
        <p14:creationId xmlns:p14="http://schemas.microsoft.com/office/powerpoint/2010/main" val="4056689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A2357B9-A31F-4FC7-A38A-70DF36F645F3}" type="slidenum">
              <a:rPr lang="en-GB" smtClean="0"/>
              <a:t>17</a:t>
            </a:fld>
            <a:endParaRPr lang="en-GB"/>
          </a:p>
        </p:txBody>
      </p:sp>
    </p:spTree>
    <p:extLst>
      <p:ext uri="{BB962C8B-B14F-4D97-AF65-F5344CB8AC3E}">
        <p14:creationId xmlns:p14="http://schemas.microsoft.com/office/powerpoint/2010/main" val="2860319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A2357B9-A31F-4FC7-A38A-70DF36F645F3}" type="slidenum">
              <a:rPr lang="en-GB" smtClean="0"/>
              <a:t>18</a:t>
            </a:fld>
            <a:endParaRPr lang="en-GB"/>
          </a:p>
        </p:txBody>
      </p:sp>
    </p:spTree>
    <p:extLst>
      <p:ext uri="{BB962C8B-B14F-4D97-AF65-F5344CB8AC3E}">
        <p14:creationId xmlns:p14="http://schemas.microsoft.com/office/powerpoint/2010/main" val="932325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A2357B9-A31F-4FC7-A38A-70DF36F645F3}" type="slidenum">
              <a:rPr lang="en-GB" smtClean="0"/>
              <a:t>19</a:t>
            </a:fld>
            <a:endParaRPr lang="en-GB"/>
          </a:p>
        </p:txBody>
      </p:sp>
    </p:spTree>
    <p:extLst>
      <p:ext uri="{BB962C8B-B14F-4D97-AF65-F5344CB8AC3E}">
        <p14:creationId xmlns:p14="http://schemas.microsoft.com/office/powerpoint/2010/main" val="40122834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2357B9-A31F-4FC7-A38A-70DF36F645F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963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2357B9-A31F-4FC7-A38A-70DF36F645F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9630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3B9A49-C70F-EA87-3C6F-3EB87373565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1FDF99-747B-5330-0E01-11BBCAD9AD2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3F51A34-BCC5-6177-6B05-CC14CD77CE03}"/>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647CE2AA-C453-310E-C6A6-7DD8B3D0B12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2357B9-A31F-4FC7-A38A-70DF36F645F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022282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lvl1pPr>
              <a:defRPr>
                <a:latin typeface="+mj-lt"/>
              </a:defRPr>
            </a:lvl1pPr>
          </a:lstStyle>
          <a:p>
            <a:r>
              <a:rPr lang="en-US" dirty="0"/>
              <a:t>Click to edit Master title style</a:t>
            </a:r>
            <a:endParaRPr lang="en-GB"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b="1">
                <a:solidFill>
                  <a:srgbClr val="B1D6E8"/>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pic>
        <p:nvPicPr>
          <p:cNvPr id="6" name="Picture 5">
            <a:extLst>
              <a:ext uri="{FF2B5EF4-FFF2-40B4-BE49-F238E27FC236}">
                <a16:creationId xmlns:a16="http://schemas.microsoft.com/office/drawing/2014/main" id="{4DD740E7-5DD5-F9E8-309A-E335A2456B6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35217" y="495035"/>
            <a:ext cx="3130547" cy="492539"/>
          </a:xfrm>
          <a:prstGeom prst="rect">
            <a:avLst/>
          </a:prstGeom>
        </p:spPr>
      </p:pic>
    </p:spTree>
    <p:extLst>
      <p:ext uri="{BB962C8B-B14F-4D97-AF65-F5344CB8AC3E}">
        <p14:creationId xmlns:p14="http://schemas.microsoft.com/office/powerpoint/2010/main" val="3130393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a:solidFill>
                  <a:srgbClr val="000000"/>
                </a:solidFill>
                <a:latin typeface="+mj-lt"/>
              </a:defRPr>
            </a:lvl1pPr>
            <a:lvl2pPr>
              <a:defRPr>
                <a:solidFill>
                  <a:srgbClr val="000000"/>
                </a:solidFill>
                <a:latin typeface="+mj-lt"/>
              </a:defRPr>
            </a:lvl2pPr>
            <a:lvl3pPr>
              <a:defRPr>
                <a:solidFill>
                  <a:srgbClr val="000000"/>
                </a:solidFill>
                <a:latin typeface="+mj-lt"/>
              </a:defRPr>
            </a:lvl3pPr>
            <a:lvl4pPr>
              <a:defRPr>
                <a:solidFill>
                  <a:srgbClr val="000000"/>
                </a:solidFill>
                <a:latin typeface="+mj-lt"/>
              </a:defRPr>
            </a:lvl4pPr>
            <a:lvl5pPr>
              <a:defRPr>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531192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atin typeface="+mj-lt"/>
              </a:defRPr>
            </a:lvl1pPr>
          </a:lstStyle>
          <a:p>
            <a:r>
              <a:rPr lang="en-US" dirty="0"/>
              <a:t>Click to edit Master title style</a:t>
            </a:r>
            <a:endParaRPr lang="en-GB"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4187301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dirty="0"/>
              <a:t>Click to edit Master title style</a:t>
            </a:r>
            <a:endParaRPr lang="en-GB" dirty="0"/>
          </a:p>
        </p:txBody>
      </p:sp>
      <p:sp>
        <p:nvSpPr>
          <p:cNvPr id="3" name="Content Placeholder 2"/>
          <p:cNvSpPr>
            <a:spLocks noGrp="1"/>
          </p:cNvSpPr>
          <p:nvPr>
            <p:ph sz="half" idx="1"/>
          </p:nvPr>
        </p:nvSpPr>
        <p:spPr>
          <a:xfrm>
            <a:off x="457200" y="900113"/>
            <a:ext cx="4038600" cy="2545556"/>
          </a:xfrm>
        </p:spPr>
        <p:txBody>
          <a:bodyPr/>
          <a:lstStyle>
            <a:lvl1pPr>
              <a:defRPr sz="2800">
                <a:solidFill>
                  <a:srgbClr val="000000"/>
                </a:solidFill>
                <a:latin typeface="+mj-lt"/>
              </a:defRPr>
            </a:lvl1pPr>
            <a:lvl2pPr>
              <a:defRPr sz="2400">
                <a:solidFill>
                  <a:srgbClr val="000000"/>
                </a:solidFill>
                <a:latin typeface="+mj-lt"/>
              </a:defRPr>
            </a:lvl2pPr>
            <a:lvl3pPr>
              <a:defRPr sz="2000">
                <a:solidFill>
                  <a:srgbClr val="000000"/>
                </a:solidFill>
                <a:latin typeface="+mj-lt"/>
              </a:defRPr>
            </a:lvl3pPr>
            <a:lvl4pPr>
              <a:defRPr sz="1800">
                <a:solidFill>
                  <a:srgbClr val="000000"/>
                </a:solidFill>
                <a:latin typeface="+mj-lt"/>
              </a:defRPr>
            </a:lvl4pPr>
            <a:lvl5pPr>
              <a:defRPr sz="1800">
                <a:solidFill>
                  <a:srgbClr val="000000"/>
                </a:solidFill>
                <a:latin typeface="+mj-lt"/>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900113"/>
            <a:ext cx="4038600" cy="2545556"/>
          </a:xfrm>
        </p:spPr>
        <p:txBody>
          <a:bodyPr/>
          <a:lstStyle>
            <a:lvl1pPr>
              <a:defRPr sz="2800">
                <a:solidFill>
                  <a:srgbClr val="000000"/>
                </a:solidFill>
                <a:latin typeface="+mj-lt"/>
              </a:defRPr>
            </a:lvl1pPr>
            <a:lvl2pPr>
              <a:defRPr sz="2400">
                <a:solidFill>
                  <a:srgbClr val="000000"/>
                </a:solidFill>
                <a:latin typeface="+mj-lt"/>
              </a:defRPr>
            </a:lvl2pPr>
            <a:lvl3pPr>
              <a:defRPr sz="2000">
                <a:solidFill>
                  <a:srgbClr val="000000"/>
                </a:solidFill>
                <a:latin typeface="+mj-lt"/>
              </a:defRPr>
            </a:lvl3pPr>
            <a:lvl4pPr>
              <a:defRPr sz="1800">
                <a:solidFill>
                  <a:srgbClr val="000000"/>
                </a:solidFill>
                <a:latin typeface="+mj-lt"/>
              </a:defRPr>
            </a:lvl4pPr>
            <a:lvl5pPr>
              <a:defRPr sz="1800">
                <a:solidFill>
                  <a:srgbClr val="000000"/>
                </a:solidFill>
                <a:latin typeface="+mj-lt"/>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865506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51335"/>
            <a:ext cx="4040188" cy="479822"/>
          </a:xfrm>
        </p:spPr>
        <p:txBody>
          <a:bodyPr anchor="b"/>
          <a:lstStyle>
            <a:lvl1pPr marL="0" indent="0">
              <a:buNone/>
              <a:defRPr sz="2400" b="1">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solidFill>
                  <a:srgbClr val="000000"/>
                </a:solidFill>
                <a:latin typeface="+mj-lt"/>
              </a:defRPr>
            </a:lvl1pPr>
            <a:lvl2pPr>
              <a:defRPr sz="2000">
                <a:solidFill>
                  <a:srgbClr val="000000"/>
                </a:solidFill>
                <a:latin typeface="+mj-lt"/>
              </a:defRPr>
            </a:lvl2pPr>
            <a:lvl3pPr>
              <a:defRPr sz="1800">
                <a:solidFill>
                  <a:srgbClr val="000000"/>
                </a:solidFill>
                <a:latin typeface="+mj-lt"/>
              </a:defRPr>
            </a:lvl3pPr>
            <a:lvl4pPr>
              <a:defRPr sz="1600">
                <a:solidFill>
                  <a:srgbClr val="000000"/>
                </a:solidFill>
                <a:latin typeface="+mj-lt"/>
              </a:defRPr>
            </a:lvl4pPr>
            <a:lvl5pPr>
              <a:defRPr sz="1600">
                <a:solidFill>
                  <a:srgbClr val="000000"/>
                </a:solidFill>
                <a:latin typeface="+mj-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solidFill>
                  <a:srgbClr val="000000"/>
                </a:solidFill>
                <a:latin typeface="+mj-lt"/>
              </a:defRPr>
            </a:lvl1pPr>
            <a:lvl2pPr>
              <a:defRPr sz="2000">
                <a:solidFill>
                  <a:srgbClr val="000000"/>
                </a:solidFill>
                <a:latin typeface="+mj-lt"/>
              </a:defRPr>
            </a:lvl2pPr>
            <a:lvl3pPr>
              <a:defRPr sz="1800">
                <a:solidFill>
                  <a:srgbClr val="000000"/>
                </a:solidFill>
                <a:latin typeface="+mj-lt"/>
              </a:defRPr>
            </a:lvl3pPr>
            <a:lvl4pPr>
              <a:defRPr sz="1600">
                <a:solidFill>
                  <a:srgbClr val="000000"/>
                </a:solidFill>
                <a:latin typeface="+mj-lt"/>
              </a:defRPr>
            </a:lvl4pPr>
            <a:lvl5pPr>
              <a:defRPr sz="1600">
                <a:solidFill>
                  <a:srgbClr val="000000"/>
                </a:solidFill>
                <a:latin typeface="+mj-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Placeholder 1"/>
          <p:cNvSpPr>
            <a:spLocks noGrp="1"/>
          </p:cNvSpPr>
          <p:nvPr>
            <p:ph type="title"/>
          </p:nvPr>
        </p:nvSpPr>
        <p:spPr>
          <a:xfrm>
            <a:off x="457200" y="123478"/>
            <a:ext cx="8229600" cy="637580"/>
          </a:xfrm>
          <a:prstGeom prst="rect">
            <a:avLst/>
          </a:prstGeom>
        </p:spPr>
        <p:txBody>
          <a:bodyPr vert="horz" lIns="91440" tIns="45720" rIns="91440" bIns="45720" rtlCol="0" anchor="ctr">
            <a:normAutofit/>
          </a:bodyPr>
          <a:lstStyle>
            <a:lvl1pPr>
              <a:defRPr>
                <a:latin typeface="+mj-lt"/>
              </a:defRPr>
            </a:lvl1pPr>
          </a:lstStyle>
          <a:p>
            <a:r>
              <a:rPr lang="en-US" dirty="0"/>
              <a:t>Click to edit Master title style</a:t>
            </a:r>
            <a:endParaRPr lang="en-GB" dirty="0"/>
          </a:p>
        </p:txBody>
      </p:sp>
    </p:spTree>
    <p:extLst>
      <p:ext uri="{BB962C8B-B14F-4D97-AF65-F5344CB8AC3E}">
        <p14:creationId xmlns:p14="http://schemas.microsoft.com/office/powerpoint/2010/main" val="3118097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dirty="0"/>
              <a:t>Click to edit Master title style</a:t>
            </a:r>
            <a:endParaRPr lang="en-GB" dirty="0"/>
          </a:p>
        </p:txBody>
      </p:sp>
    </p:spTree>
    <p:extLst>
      <p:ext uri="{BB962C8B-B14F-4D97-AF65-F5344CB8AC3E}">
        <p14:creationId xmlns:p14="http://schemas.microsoft.com/office/powerpoint/2010/main" val="2881219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7238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atin typeface="+mj-lt"/>
              </a:defRPr>
            </a:lvl1pPr>
          </a:lstStyle>
          <a:p>
            <a:r>
              <a:rPr lang="en-US" dirty="0"/>
              <a:t>Click to edit Master title style</a:t>
            </a:r>
            <a:endParaRPr lang="en-GB" dirty="0"/>
          </a:p>
        </p:txBody>
      </p:sp>
      <p:sp>
        <p:nvSpPr>
          <p:cNvPr id="3" name="Content Placeholder 2"/>
          <p:cNvSpPr>
            <a:spLocks noGrp="1"/>
          </p:cNvSpPr>
          <p:nvPr>
            <p:ph idx="1"/>
          </p:nvPr>
        </p:nvSpPr>
        <p:spPr>
          <a:xfrm>
            <a:off x="3575050" y="204788"/>
            <a:ext cx="5111750" cy="4389835"/>
          </a:xfrm>
        </p:spPr>
        <p:txBody>
          <a:bodyPr/>
          <a:lstStyle>
            <a:lvl1pPr>
              <a:defRPr sz="3200">
                <a:solidFill>
                  <a:srgbClr val="000000"/>
                </a:solidFill>
                <a:latin typeface="+mj-lt"/>
              </a:defRPr>
            </a:lvl1pPr>
            <a:lvl2pPr>
              <a:defRPr sz="2800">
                <a:solidFill>
                  <a:srgbClr val="000000"/>
                </a:solidFill>
                <a:latin typeface="+mj-lt"/>
              </a:defRPr>
            </a:lvl2pPr>
            <a:lvl3pPr>
              <a:defRPr sz="2400">
                <a:solidFill>
                  <a:srgbClr val="000000"/>
                </a:solidFill>
                <a:latin typeface="+mj-lt"/>
              </a:defRPr>
            </a:lvl3pPr>
            <a:lvl4pPr>
              <a:defRPr sz="2000">
                <a:solidFill>
                  <a:srgbClr val="000000"/>
                </a:solidFill>
                <a:latin typeface="+mj-lt"/>
              </a:defRPr>
            </a:lvl4pPr>
            <a:lvl5pPr>
              <a:defRPr sz="2000">
                <a:solidFill>
                  <a:srgbClr val="000000"/>
                </a:solidFill>
                <a:latin typeface="+mj-lt"/>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solidFill>
                  <a:srgbClr val="000000"/>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248075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atin typeface="+mj-lt"/>
              </a:defRPr>
            </a:lvl1pPr>
          </a:lstStyle>
          <a:p>
            <a:r>
              <a:rPr lang="en-US" dirty="0"/>
              <a:t>Click to edit Master title style</a:t>
            </a:r>
            <a:endParaRPr lang="en-GB" dirty="0"/>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solidFill>
                  <a:srgbClr val="000000"/>
                </a:solidFill>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1764219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23478"/>
            <a:ext cx="8229600" cy="63758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059582"/>
            <a:ext cx="8229600" cy="367240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279291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ctr" defTabSz="914400" rtl="0" eaLnBrk="1" latinLnBrk="0" hangingPunct="1">
        <a:spcBef>
          <a:spcPct val="0"/>
        </a:spcBef>
        <a:buNone/>
        <a:defRPr sz="2800" b="1" kern="1200">
          <a:solidFill>
            <a:srgbClr val="3E5AA8"/>
          </a:solidFill>
          <a:latin typeface="Avenir Next LT Pro" panose="020B05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600" kern="1200">
          <a:solidFill>
            <a:schemeClr val="tx1"/>
          </a:solidFill>
          <a:latin typeface="Avenir Next LT Pro" panose="020B05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venir Next LT Pro" panose="020B05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1"/>
          </a:solidFill>
          <a:latin typeface="Avenir Next LT Pro" panose="020B05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venir Next LT Pro" panose="020B05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venir Next LT Pro" panose="020B05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xoserve.com/calendar/dsc-delivery-sub-group-24-march-2025/"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hyperlink" Target="mailto:ddp@xoserve.co.uk" TargetMode="External"/><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35.xml.rels><?xml version="1.0" encoding="UTF-8" standalone="yes"?>
<Relationships xmlns="http://schemas.openxmlformats.org/package/2006/relationships"><Relationship Id="rId3" Type="http://schemas.openxmlformats.org/officeDocument/2006/relationships/hyperlink" Target="mailto:ddp@xoserve.co.uk" TargetMode="External"/><Relationship Id="rId2" Type="http://schemas.openxmlformats.org/officeDocument/2006/relationships/hyperlink" Target="https://www.xoserve.com/help-and-support/raise-a-new-support-request/nature-of-technical-query?st=support-request-form&amp;system-type=data-discovery-platform-ddp&amp;system-issue-type=ddp-technical" TargetMode="Externa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8" Type="http://schemas.openxmlformats.org/officeDocument/2006/relationships/hyperlink" Target="https://www.xoserve.com/change/customer-change-register/xrn-5892-ring-fenced-dsc-budget-to-support-allocation-of-unidentified-gas-value-add-activities/" TargetMode="External"/><Relationship Id="rId3" Type="http://schemas.openxmlformats.org/officeDocument/2006/relationships/hyperlink" Target="https://www.xoserve.com/change/customer-change-register/xrn-5614-improving-igt-smp-new-connection-process-to-support-accurate-and-timely-supplier-registrations/" TargetMode="External"/><Relationship Id="rId7" Type="http://schemas.openxmlformats.org/officeDocument/2006/relationships/hyperlink" Target="https://www.xoserve.com/change/customer-change-register/xrn-5851-modification-0868-change-to-the-current-allocation-of-unidentified-gas-statement-frequency-and-scop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xoserve.com/change/customer-change-register/xrn-5846-new-allowable-value-m-thermal-mass-for-meter-type-code-h100/" TargetMode="External"/><Relationship Id="rId5" Type="http://schemas.openxmlformats.org/officeDocument/2006/relationships/hyperlink" Target="https://www.xoserve.com/change/customer-change-register/xrn-5784-modification-0862-amendments-to-the-current-unidentified-gas-reconciliation-period-arrangements/" TargetMode="External"/><Relationship Id="rId4" Type="http://schemas.openxmlformats.org/officeDocument/2006/relationships/hyperlink" Target="https://www.xoserve.com/change/customer-change-register/xrn-5888-minor-release-drop-14-parent-change/" TargetMode="External"/><Relationship Id="rId9" Type="http://schemas.openxmlformats.org/officeDocument/2006/relationships/hyperlink" Target="https://www.xoserve.com/change/customer-change-register/xrn-5702-update-to-assess-the-replacement-of-facsimile-as-a-form-of-communication/"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ww.xoserve.com/change/change-proposals/xrn-5569-contact-data-provision-for-igt-customers/" TargetMode="External"/><Relationship Id="rId2" Type="http://schemas.openxmlformats.org/officeDocument/2006/relationships/hyperlink" Target="https://www.xoserve.com/change/change-proposals/xrn-5473-meter-asset-detail-proactive-monitoring-service/" TargetMode="External"/><Relationship Id="rId1" Type="http://schemas.openxmlformats.org/officeDocument/2006/relationships/slideLayout" Target="../slideLayouts/slideLayout2.xml"/><Relationship Id="rId6" Type="http://schemas.openxmlformats.org/officeDocument/2006/relationships/hyperlink" Target="https://www.xoserve.com/change/customer-change-register/xrn5810-theft-of-gas-tog-dn-calculation-tool/" TargetMode="External"/><Relationship Id="rId5" Type="http://schemas.openxmlformats.org/officeDocument/2006/relationships/hyperlink" Target="https://www.xoserve.com/change/customer-change-register/xrn-5808-providing-notification-to-dns-and-igts-for-capacity-and-nomination-referrals-awaiting-action/" TargetMode="External"/><Relationship Id="rId4" Type="http://schemas.openxmlformats.org/officeDocument/2006/relationships/hyperlink" Target="https://www.xoserve.com/change/customer-change-register/xrn5806-cdsp-solution-to-enable-exit-of-application-of-user-premises-termination-notice-upt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www.xoserve.com/change/change-proposals/xrn-5546-resolution-of-address-interactions-between-dcc-and-cdsp/" TargetMode="External"/><Relationship Id="rId2" Type="http://schemas.openxmlformats.org/officeDocument/2006/relationships/hyperlink" Target="https://www.xoserve.com/change/customer-change-register/xrn-5616-csep-annual-quantity-capacity-management/" TargetMode="External"/><Relationship Id="rId1" Type="http://schemas.openxmlformats.org/officeDocument/2006/relationships/slideLayout" Target="../slideLayouts/slideLayout2.xml"/><Relationship Id="rId5" Type="http://schemas.openxmlformats.org/officeDocument/2006/relationships/hyperlink" Target="https://www.xoserve.com/change/customer-change-register/xrn-5701-establishing-the-independent-shrinkage-charge-and-the-independent-shrinkage-expert-modification-0843-igt-165/" TargetMode="External"/><Relationship Id="rId4" Type="http://schemas.openxmlformats.org/officeDocument/2006/relationships/hyperlink" Target="https://www.xoserve.com/change/change-proposals/xrn-5471-services-to-release-data-to-unc-parties/"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hyperlink" Target="https://umbraco.xoserve.com/media/hbzjjgw0/chmc-post-meeting-brief-12-march-2025.pdf"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hyperlink" Target="https://www.xoserve.com/calendar/dsc-delivery-sub-group-24-october-2022/" TargetMode="External"/><Relationship Id="rId2" Type="http://schemas.openxmlformats.org/officeDocument/2006/relationships/hyperlink" Target="https://umbraco.xoserve.com/media/5ulbipcf/chmc-portfolio-poap-2025-02-27-v10.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xoserve.com/change/customer-change-register/xrn-5892-ring-fenced-dsc-budget-to-support-allocation-of-unidentified-gas-value-add-activities/"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latin typeface="Nunito Sans" pitchFamily="2" charset="0"/>
              </a:rPr>
              <a:t>DSC Delivery Sub-Group</a:t>
            </a:r>
          </a:p>
        </p:txBody>
      </p:sp>
      <p:sp>
        <p:nvSpPr>
          <p:cNvPr id="3" name="Subtitle 2"/>
          <p:cNvSpPr>
            <a:spLocks noGrp="1"/>
          </p:cNvSpPr>
          <p:nvPr>
            <p:ph type="subTitle" idx="1"/>
          </p:nvPr>
        </p:nvSpPr>
        <p:spPr>
          <a:xfrm>
            <a:off x="1371600" y="2914650"/>
            <a:ext cx="6400800" cy="558466"/>
          </a:xfrm>
        </p:spPr>
        <p:txBody>
          <a:bodyPr vert="horz" lIns="91440" tIns="45720" rIns="91440" bIns="45720" rtlCol="0" anchor="t">
            <a:normAutofit/>
          </a:bodyPr>
          <a:lstStyle/>
          <a:p>
            <a:r>
              <a:rPr lang="en-GB" dirty="0">
                <a:solidFill>
                  <a:srgbClr val="84B8DA"/>
                </a:solidFill>
                <a:effectLst/>
                <a:latin typeface="Nunito Sans" pitchFamily="2" charset="0"/>
                <a:ea typeface="Times New Roman" panose="02020603050405020304" pitchFamily="18" charset="0"/>
                <a:cs typeface="Times New Roman" panose="02020603050405020304" pitchFamily="18" charset="0"/>
              </a:rPr>
              <a:t>Monday 24th March 2025 </a:t>
            </a:r>
            <a:endParaRPr lang="en-GB" dirty="0">
              <a:solidFill>
                <a:srgbClr val="84B8DA"/>
              </a:solidFill>
              <a:latin typeface="Nunito Sans" pitchFamily="2" charset="0"/>
              <a:cs typeface="Arial"/>
            </a:endParaRPr>
          </a:p>
        </p:txBody>
      </p:sp>
    </p:spTree>
    <p:extLst>
      <p:ext uri="{BB962C8B-B14F-4D97-AF65-F5344CB8AC3E}">
        <p14:creationId xmlns:p14="http://schemas.microsoft.com/office/powerpoint/2010/main" val="1974301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E0797-1BD2-49B0-B4D2-168376D70078}"/>
              </a:ext>
            </a:extLst>
          </p:cNvPr>
          <p:cNvSpPr>
            <a:spLocks noGrp="1"/>
          </p:cNvSpPr>
          <p:nvPr>
            <p:ph type="title"/>
          </p:nvPr>
        </p:nvSpPr>
        <p:spPr>
          <a:xfrm>
            <a:off x="457200" y="278120"/>
            <a:ext cx="8229600" cy="871604"/>
          </a:xfrm>
        </p:spPr>
        <p:txBody>
          <a:bodyPr>
            <a:noAutofit/>
          </a:bodyPr>
          <a:lstStyle/>
          <a:p>
            <a:r>
              <a:rPr lang="en-US" dirty="0">
                <a:latin typeface="Nunito Sans" pitchFamily="2" charset="0"/>
              </a:rPr>
              <a:t>2c. Undergoing Solution Options Impact Assessment Review</a:t>
            </a:r>
            <a:endParaRPr lang="en-GB" dirty="0">
              <a:latin typeface="Nunito Sans" pitchFamily="2" charset="0"/>
            </a:endParaRPr>
          </a:p>
        </p:txBody>
      </p:sp>
      <p:sp>
        <p:nvSpPr>
          <p:cNvPr id="3" name="Content Placeholder 2">
            <a:extLst>
              <a:ext uri="{FF2B5EF4-FFF2-40B4-BE49-F238E27FC236}">
                <a16:creationId xmlns:a16="http://schemas.microsoft.com/office/drawing/2014/main" id="{E17F2AD3-FD66-458E-B436-E4332D0C29DD}"/>
              </a:ext>
            </a:extLst>
          </p:cNvPr>
          <p:cNvSpPr>
            <a:spLocks noGrp="1"/>
          </p:cNvSpPr>
          <p:nvPr>
            <p:ph idx="1"/>
          </p:nvPr>
        </p:nvSpPr>
        <p:spPr>
          <a:xfrm>
            <a:off x="457200" y="1667434"/>
            <a:ext cx="8229600" cy="3064555"/>
          </a:xfrm>
        </p:spPr>
        <p:txBody>
          <a:bodyPr>
            <a:normAutofit/>
          </a:bodyPr>
          <a:lstStyle/>
          <a:p>
            <a:pPr marL="0" indent="0">
              <a:buNone/>
            </a:pPr>
            <a:r>
              <a:rPr lang="en-GB" sz="1800" dirty="0">
                <a:effectLst/>
                <a:latin typeface="+mn-lt"/>
                <a:ea typeface="Times New Roman" panose="02020603050405020304" pitchFamily="18" charset="0"/>
                <a:cs typeface="Times New Roman" panose="02020603050405020304" pitchFamily="18" charset="0"/>
              </a:rPr>
              <a:t>2c.i. XRN 5808 Providing Notification to DNs and IGTs for Capacity and Nomination Referrals Awaiting Action</a:t>
            </a:r>
            <a:endParaRPr lang="en-US" sz="2000" dirty="0">
              <a:latin typeface="+mn-lt"/>
            </a:endParaRPr>
          </a:p>
        </p:txBody>
      </p:sp>
    </p:spTree>
    <p:extLst>
      <p:ext uri="{BB962C8B-B14F-4D97-AF65-F5344CB8AC3E}">
        <p14:creationId xmlns:p14="http://schemas.microsoft.com/office/powerpoint/2010/main" val="97106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356D5-B70A-4AED-B307-F751BD00AB8D}"/>
              </a:ext>
            </a:extLst>
          </p:cNvPr>
          <p:cNvSpPr>
            <a:spLocks noGrp="1"/>
          </p:cNvSpPr>
          <p:nvPr>
            <p:ph type="ctrTitle"/>
          </p:nvPr>
        </p:nvSpPr>
        <p:spPr>
          <a:xfrm>
            <a:off x="685800" y="1563638"/>
            <a:ext cx="7772400" cy="1102519"/>
          </a:xfrm>
        </p:spPr>
        <p:txBody>
          <a:bodyPr/>
          <a:lstStyle/>
          <a:p>
            <a:r>
              <a:rPr lang="en-US" dirty="0">
                <a:latin typeface="+mj-lt"/>
                <a:cs typeface="Arial"/>
              </a:rPr>
              <a:t>XRN5808 – </a:t>
            </a:r>
            <a:r>
              <a:rPr lang="en-US" dirty="0">
                <a:cs typeface="Arial"/>
              </a:rPr>
              <a:t>Providing Notification to DNs/ IGTs for Referrals Awaiting Action</a:t>
            </a:r>
            <a:endParaRPr lang="en-GB" dirty="0">
              <a:solidFill>
                <a:srgbClr val="FF0000"/>
              </a:solidFill>
              <a:latin typeface="+mj-lt"/>
            </a:endParaRPr>
          </a:p>
        </p:txBody>
      </p:sp>
      <p:sp>
        <p:nvSpPr>
          <p:cNvPr id="5" name="Subtitle 4">
            <a:extLst>
              <a:ext uri="{FF2B5EF4-FFF2-40B4-BE49-F238E27FC236}">
                <a16:creationId xmlns:a16="http://schemas.microsoft.com/office/drawing/2014/main" id="{96E170B4-7018-5901-2EA2-D8D51F09BC7B}"/>
              </a:ext>
            </a:extLst>
          </p:cNvPr>
          <p:cNvSpPr>
            <a:spLocks noGrp="1"/>
          </p:cNvSpPr>
          <p:nvPr>
            <p:ph type="subTitle" idx="1"/>
          </p:nvPr>
        </p:nvSpPr>
        <p:spPr/>
        <p:txBody>
          <a:bodyPr>
            <a:normAutofit/>
          </a:bodyPr>
          <a:lstStyle/>
          <a:p>
            <a:r>
              <a:rPr lang="en-GB" b="1">
                <a:solidFill>
                  <a:schemeClr val="bg2"/>
                </a:solidFill>
                <a:latin typeface="+mn-lt"/>
              </a:rPr>
              <a:t>High Level Solution Options</a:t>
            </a:r>
          </a:p>
        </p:txBody>
      </p:sp>
    </p:spTree>
    <p:extLst>
      <p:ext uri="{BB962C8B-B14F-4D97-AF65-F5344CB8AC3E}">
        <p14:creationId xmlns:p14="http://schemas.microsoft.com/office/powerpoint/2010/main" val="3289796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2B74-63BA-7174-F7E8-A6DEB6818266}"/>
              </a:ext>
            </a:extLst>
          </p:cNvPr>
          <p:cNvSpPr txBox="1">
            <a:spLocks/>
          </p:cNvSpPr>
          <p:nvPr/>
        </p:nvSpPr>
        <p:spPr>
          <a:xfrm>
            <a:off x="457200" y="123478"/>
            <a:ext cx="8229600" cy="637580"/>
          </a:xfrm>
          <a:prstGeom prst="rect">
            <a:avLst/>
          </a:prstGeom>
        </p:spPr>
        <p:txBody>
          <a:bodyPr/>
          <a:lstStyle>
            <a:lvl1pPr algn="ctr" defTabSz="914400" rtl="0" eaLnBrk="1" latinLnBrk="0" hangingPunct="1">
              <a:spcBef>
                <a:spcPct val="0"/>
              </a:spcBef>
              <a:buNone/>
              <a:defRPr sz="2800" b="1" kern="1200">
                <a:solidFill>
                  <a:srgbClr val="3E5AA8"/>
                </a:solidFill>
                <a:latin typeface="Avenir Next LT Pro" panose="020B0504020202020204" pitchFamily="34" charset="0"/>
                <a:ea typeface="+mj-ea"/>
                <a:cs typeface="Arial" panose="020B0604020202020204" pitchFamily="34" charset="0"/>
              </a:defRPr>
            </a:lvl1pPr>
          </a:lstStyle>
          <a:p>
            <a:r>
              <a:rPr lang="en-GB">
                <a:latin typeface="+mj-lt"/>
                <a:cs typeface="Calibri" panose="020F0502020204030204" pitchFamily="34" charset="0"/>
              </a:rPr>
              <a:t>XRN5808 - Change Summary</a:t>
            </a:r>
          </a:p>
        </p:txBody>
      </p:sp>
      <p:sp>
        <p:nvSpPr>
          <p:cNvPr id="3" name="TextBox 2">
            <a:extLst>
              <a:ext uri="{FF2B5EF4-FFF2-40B4-BE49-F238E27FC236}">
                <a16:creationId xmlns:a16="http://schemas.microsoft.com/office/drawing/2014/main" id="{42FF35FB-4273-4A9C-4B10-19CA26C9904E}"/>
              </a:ext>
            </a:extLst>
          </p:cNvPr>
          <p:cNvSpPr txBox="1"/>
          <p:nvPr/>
        </p:nvSpPr>
        <p:spPr>
          <a:xfrm>
            <a:off x="457200" y="915566"/>
            <a:ext cx="8126710" cy="3416320"/>
          </a:xfrm>
          <a:prstGeom prst="rect">
            <a:avLst/>
          </a:prstGeom>
          <a:noFill/>
        </p:spPr>
        <p:txBody>
          <a:bodyPr wrap="square" rtlCol="0">
            <a:spAutoFit/>
          </a:bodyPr>
          <a:lstStyle/>
          <a:p>
            <a:pPr marL="285750" indent="-285750" algn="just">
              <a:buFont typeface="Arial" panose="020B0604020202020204" pitchFamily="34" charset="0"/>
              <a:buChar char="•"/>
            </a:pPr>
            <a:r>
              <a:rPr lang="en-GB" sz="1200" dirty="0">
                <a:ea typeface="Calibri" panose="020F0502020204030204" pitchFamily="34" charset="0"/>
                <a:cs typeface="Calibri" panose="020F0502020204030204" pitchFamily="34" charset="0"/>
              </a:rPr>
              <a:t>Requests by Shippers are referred through the UK Link Portal for Distribution Network Operators (DNOs)/ Independent Gas Transporters (IGTs) to action. Currently there is no notification (e.g. email) sent to the DNO to inform them that there is a Referral within the UK Link Portal that is awaiting assessment and action. IGTs currently receive the IGR file which details new referrals only.</a:t>
            </a:r>
          </a:p>
          <a:p>
            <a:pPr algn="just"/>
            <a:endParaRPr lang="en-GB" sz="1200" dirty="0">
              <a:ea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dirty="0">
                <a:effectLst/>
                <a:ea typeface="Calibri" panose="020F0502020204030204" pitchFamily="34" charset="0"/>
                <a:cs typeface="Calibri" panose="020F0502020204030204" pitchFamily="34" charset="0"/>
              </a:rPr>
              <a:t>The UK-Link Portal is not checked daily and as a result, DNO/IGT referrals are only known when a DNO/IGT either: </a:t>
            </a:r>
          </a:p>
          <a:p>
            <a:pPr marL="742950" lvl="1" indent="-285750" algn="just">
              <a:buFont typeface="Arial" panose="020B0604020202020204" pitchFamily="34" charset="0"/>
              <a:buChar char="•"/>
            </a:pPr>
            <a:r>
              <a:rPr lang="en-GB" sz="1200" dirty="0">
                <a:effectLst/>
                <a:ea typeface="Calibri" panose="020F0502020204030204" pitchFamily="34" charset="0"/>
                <a:cs typeface="Calibri" panose="020F0502020204030204" pitchFamily="34" charset="0"/>
              </a:rPr>
              <a:t>ad-hoc reviews the portal</a:t>
            </a:r>
          </a:p>
          <a:p>
            <a:pPr marL="742950" lvl="1" indent="-285750" algn="just">
              <a:buFont typeface="Arial" panose="020B0604020202020204" pitchFamily="34" charset="0"/>
              <a:buChar char="•"/>
            </a:pPr>
            <a:r>
              <a:rPr lang="en-GB" sz="1200" dirty="0">
                <a:effectLst/>
                <a:ea typeface="Calibri" panose="020F0502020204030204" pitchFamily="34" charset="0"/>
                <a:cs typeface="Calibri" panose="020F0502020204030204" pitchFamily="34" charset="0"/>
              </a:rPr>
              <a:t>is chased for a response (usually by email outside of the portal)</a:t>
            </a:r>
          </a:p>
          <a:p>
            <a:pPr marL="742950" lvl="1" indent="-285750" algn="just">
              <a:buFont typeface="Arial" panose="020B0604020202020204" pitchFamily="34" charset="0"/>
              <a:buChar char="•"/>
            </a:pPr>
            <a:r>
              <a:rPr lang="en-GB" sz="1200" dirty="0">
                <a:effectLst/>
                <a:ea typeface="Calibri" panose="020F0502020204030204" pitchFamily="34" charset="0"/>
                <a:cs typeface="Calibri" panose="020F0502020204030204" pitchFamily="34" charset="0"/>
              </a:rPr>
              <a:t>The IGR file is sent to IGTs only. (Nomination, Capacity &amp; Priority consumer only)</a:t>
            </a:r>
          </a:p>
          <a:p>
            <a:pPr marL="285750" indent="-285750" algn="just">
              <a:buFont typeface="Arial" panose="020B0604020202020204" pitchFamily="34" charset="0"/>
              <a:buChar char="•"/>
            </a:pPr>
            <a:endParaRPr lang="en-GB" sz="1200" dirty="0">
              <a:effectLst/>
              <a:ea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dirty="0">
                <a:effectLst/>
                <a:ea typeface="Calibri" panose="020F0502020204030204" pitchFamily="34" charset="0"/>
                <a:cs typeface="Calibri" panose="020F0502020204030204" pitchFamily="34" charset="0"/>
              </a:rPr>
              <a:t>The creation of a specific notification to the DNO/IGT will reduce the potential of undue delay in responding to Shippers and their customers when a </a:t>
            </a:r>
            <a:r>
              <a:rPr lang="en-GB" sz="1200" dirty="0">
                <a:ea typeface="Calibri" panose="020F0502020204030204" pitchFamily="34" charset="0"/>
                <a:cs typeface="Calibri" panose="020F0502020204030204" pitchFamily="34" charset="0"/>
              </a:rPr>
              <a:t>r</a:t>
            </a:r>
            <a:r>
              <a:rPr lang="en-GB" sz="1200" dirty="0">
                <a:effectLst/>
                <a:ea typeface="Calibri" panose="020F0502020204030204" pitchFamily="34" charset="0"/>
                <a:cs typeface="Calibri" panose="020F0502020204030204" pitchFamily="34" charset="0"/>
              </a:rPr>
              <a:t>eferral decision is required.</a:t>
            </a:r>
          </a:p>
          <a:p>
            <a:pPr marL="285750" indent="-285750" algn="just">
              <a:buFont typeface="Arial" panose="020B0604020202020204" pitchFamily="34" charset="0"/>
              <a:buChar char="•"/>
            </a:pPr>
            <a:endParaRPr lang="en-GB" sz="1200" dirty="0">
              <a:ea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dirty="0">
                <a:effectLst/>
                <a:ea typeface="Calibri" panose="020F0502020204030204" pitchFamily="34" charset="0"/>
                <a:cs typeface="Calibri" panose="020F0502020204030204" pitchFamily="34" charset="0"/>
              </a:rPr>
              <a:t>New Referrals will be sent on one occasion in the report sent following referral submission. </a:t>
            </a:r>
          </a:p>
          <a:p>
            <a:pPr marL="266700" algn="just"/>
            <a:r>
              <a:rPr lang="en-GB" sz="1200" dirty="0">
                <a:effectLst/>
                <a:ea typeface="Calibri" panose="020F0502020204030204" pitchFamily="34" charset="0"/>
                <a:cs typeface="Calibri" panose="020F0502020204030204" pitchFamily="34" charset="0"/>
              </a:rPr>
              <a:t>Referrals approaching their SLA will be sent 3 days prior to their SLA on one occasion in the report following referral submission. </a:t>
            </a:r>
          </a:p>
          <a:p>
            <a:pPr marL="285750" indent="-285750" algn="just">
              <a:buFont typeface="Arial" panose="020B0604020202020204" pitchFamily="34" charset="0"/>
              <a:buChar char="•"/>
            </a:pPr>
            <a:endParaRPr lang="en-GB" sz="1200" dirty="0">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42647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2B74-63BA-7174-F7E8-A6DEB6818266}"/>
              </a:ext>
            </a:extLst>
          </p:cNvPr>
          <p:cNvSpPr txBox="1">
            <a:spLocks/>
          </p:cNvSpPr>
          <p:nvPr/>
        </p:nvSpPr>
        <p:spPr>
          <a:xfrm>
            <a:off x="457200" y="123478"/>
            <a:ext cx="8229600" cy="637580"/>
          </a:xfrm>
          <a:prstGeom prst="rect">
            <a:avLst/>
          </a:prstGeom>
        </p:spPr>
        <p:txBody>
          <a:bodyPr/>
          <a:lstStyle>
            <a:lvl1pPr algn="ctr" defTabSz="914400" rtl="0" eaLnBrk="1" latinLnBrk="0" hangingPunct="1">
              <a:spcBef>
                <a:spcPct val="0"/>
              </a:spcBef>
              <a:buNone/>
              <a:defRPr sz="2800" b="1" kern="1200">
                <a:solidFill>
                  <a:srgbClr val="3E5AA8"/>
                </a:solidFill>
                <a:latin typeface="Avenir Next LT Pro" panose="020B0504020202020204" pitchFamily="34" charset="0"/>
                <a:ea typeface="+mj-ea"/>
                <a:cs typeface="Arial" panose="020B0604020202020204" pitchFamily="34" charset="0"/>
              </a:defRPr>
            </a:lvl1pPr>
          </a:lstStyle>
          <a:p>
            <a:r>
              <a:rPr lang="en-GB">
                <a:latin typeface="+mj-lt"/>
                <a:cs typeface="Calibri" panose="020F0502020204030204" pitchFamily="34" charset="0"/>
              </a:rPr>
              <a:t>XRN5808 - Change Summary</a:t>
            </a:r>
          </a:p>
        </p:txBody>
      </p:sp>
      <p:sp>
        <p:nvSpPr>
          <p:cNvPr id="3" name="TextBox 2">
            <a:extLst>
              <a:ext uri="{FF2B5EF4-FFF2-40B4-BE49-F238E27FC236}">
                <a16:creationId xmlns:a16="http://schemas.microsoft.com/office/drawing/2014/main" id="{42FF35FB-4273-4A9C-4B10-19CA26C9904E}"/>
              </a:ext>
            </a:extLst>
          </p:cNvPr>
          <p:cNvSpPr txBox="1"/>
          <p:nvPr/>
        </p:nvSpPr>
        <p:spPr>
          <a:xfrm>
            <a:off x="457200" y="915566"/>
            <a:ext cx="8126710" cy="2123658"/>
          </a:xfrm>
          <a:prstGeom prst="rect">
            <a:avLst/>
          </a:prstGeom>
          <a:noFill/>
        </p:spPr>
        <p:txBody>
          <a:bodyPr wrap="square" rtlCol="0">
            <a:spAutoFit/>
          </a:bodyPr>
          <a:lstStyle/>
          <a:p>
            <a:pPr algn="just"/>
            <a:endParaRPr lang="en-GB" sz="1200" dirty="0">
              <a:ea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dirty="0">
                <a:effectLst/>
                <a:ea typeface="Calibri" panose="020F0502020204030204" pitchFamily="34" charset="0"/>
                <a:cs typeface="Calibri" panose="020F0502020204030204" pitchFamily="34" charset="0"/>
              </a:rPr>
              <a:t>The Referral Status – NW(New) will be considered for any new referrals sent out and Referral Status of PR(In Progress) and IN(In-Use) will be considered for any Chaser Notifications to be sent out.</a:t>
            </a:r>
          </a:p>
          <a:p>
            <a:pPr marL="285750" indent="-285750" algn="just">
              <a:buFont typeface="Arial" panose="020B0604020202020204" pitchFamily="34" charset="0"/>
              <a:buChar char="•"/>
            </a:pPr>
            <a:endParaRPr lang="en-GB" sz="1200" dirty="0">
              <a:effectLst/>
              <a:ea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dirty="0">
                <a:effectLst/>
                <a:ea typeface="Calibri" panose="020F0502020204030204" pitchFamily="34" charset="0"/>
                <a:cs typeface="Calibri" panose="020F0502020204030204" pitchFamily="34" charset="0"/>
              </a:rPr>
              <a:t>Requests referred to multiple parties such as for an IGT site or Nested CSEP sites, the report will be sent out to all approval parties where action is pending.</a:t>
            </a:r>
          </a:p>
          <a:p>
            <a:pPr marL="285750" indent="-285750" algn="just">
              <a:buFont typeface="Arial" panose="020B0604020202020204" pitchFamily="34" charset="0"/>
              <a:buChar char="•"/>
            </a:pPr>
            <a:endParaRPr lang="en-GB" sz="1200" dirty="0">
              <a:ea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dirty="0">
                <a:effectLst/>
                <a:ea typeface="Calibri" panose="020F0502020204030204" pitchFamily="34" charset="0"/>
                <a:cs typeface="Calibri" panose="020F0502020204030204" pitchFamily="34" charset="0"/>
              </a:rPr>
              <a:t>Selection criterion to be configurable – SLA timeline, Referral types, LDZ etc.</a:t>
            </a:r>
          </a:p>
          <a:p>
            <a:pPr marL="285750" indent="-285750" algn="just">
              <a:buFont typeface="Arial" panose="020B0604020202020204" pitchFamily="34" charset="0"/>
              <a:buChar char="•"/>
            </a:pPr>
            <a:endParaRPr lang="en-GB" sz="1200" dirty="0">
              <a:ea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dirty="0">
                <a:effectLst/>
                <a:ea typeface="Calibri" panose="020F0502020204030204" pitchFamily="34" charset="0"/>
                <a:cs typeface="Calibri" panose="020F0502020204030204" pitchFamily="34" charset="0"/>
              </a:rPr>
              <a:t>Performance testing is not required for Option 1 as the referral request volume</a:t>
            </a:r>
          </a:p>
          <a:p>
            <a:pPr algn="just"/>
            <a:r>
              <a:rPr lang="en-GB" sz="1200" dirty="0">
                <a:ea typeface="Calibri" panose="020F0502020204030204" pitchFamily="34" charset="0"/>
                <a:cs typeface="Calibri" panose="020F0502020204030204" pitchFamily="34" charset="0"/>
              </a:rPr>
              <a:t>      </a:t>
            </a:r>
            <a:r>
              <a:rPr lang="en-GB" sz="1200" dirty="0">
                <a:effectLst/>
                <a:ea typeface="Calibri" panose="020F0502020204030204" pitchFamily="34" charset="0"/>
                <a:cs typeface="Calibri" panose="020F0502020204030204" pitchFamily="34" charset="0"/>
              </a:rPr>
              <a:t> totalled 227 in 2024. </a:t>
            </a:r>
          </a:p>
        </p:txBody>
      </p:sp>
      <p:graphicFrame>
        <p:nvGraphicFramePr>
          <p:cNvPr id="6" name="Table 5">
            <a:extLst>
              <a:ext uri="{FF2B5EF4-FFF2-40B4-BE49-F238E27FC236}">
                <a16:creationId xmlns:a16="http://schemas.microsoft.com/office/drawing/2014/main" id="{B97FD4BB-C06C-3FE2-0D49-DB02D9B7D64C}"/>
              </a:ext>
            </a:extLst>
          </p:cNvPr>
          <p:cNvGraphicFramePr>
            <a:graphicFrameLocks noGrp="1"/>
          </p:cNvGraphicFramePr>
          <p:nvPr/>
        </p:nvGraphicFramePr>
        <p:xfrm>
          <a:off x="6948264" y="1995686"/>
          <a:ext cx="1336194" cy="2716713"/>
        </p:xfrm>
        <a:graphic>
          <a:graphicData uri="http://schemas.openxmlformats.org/drawingml/2006/table">
            <a:tbl>
              <a:tblPr firstRow="1" firstCol="1" bandRow="1"/>
              <a:tblGrid>
                <a:gridCol w="1336194">
                  <a:extLst>
                    <a:ext uri="{9D8B030D-6E8A-4147-A177-3AD203B41FA5}">
                      <a16:colId xmlns:a16="http://schemas.microsoft.com/office/drawing/2014/main" val="3587639262"/>
                    </a:ext>
                  </a:extLst>
                </a:gridCol>
              </a:tblGrid>
              <a:tr h="175756">
                <a:tc>
                  <a:txBody>
                    <a:bodyPr/>
                    <a:lstStyle/>
                    <a:p>
                      <a:pPr algn="ctr">
                        <a:lnSpc>
                          <a:spcPct val="116000"/>
                        </a:lnSpc>
                        <a:spcAft>
                          <a:spcPts val="800"/>
                        </a:spcAft>
                      </a:pPr>
                      <a:r>
                        <a:rPr lang="en-US" sz="600" b="1">
                          <a:solidFill>
                            <a:srgbClr val="000000"/>
                          </a:solidFill>
                          <a:effectLst/>
                          <a:latin typeface="Poppins" panose="00000500000000000000" pitchFamily="2" charset="0"/>
                          <a:ea typeface="Times New Roman" panose="02020603050405020304" pitchFamily="18" charset="0"/>
                          <a:cs typeface="Arial" panose="020B0604020202020204" pitchFamily="34" charset="0"/>
                        </a:rPr>
                        <a:t>Daily Referral Notification Summary Report Format</a:t>
                      </a:r>
                      <a:endParaRPr lang="en-GB" sz="900">
                        <a:effectLst/>
                        <a:latin typeface="Aptos" panose="020B0004020202020204" pitchFamily="34" charset="0"/>
                        <a:ea typeface="MS Mincho" panose="02020609040205080304" pitchFamily="49" charset="-128"/>
                        <a:cs typeface="Arial" panose="020B0604020202020204" pitchFamily="34" charset="0"/>
                      </a:endParaRPr>
                    </a:p>
                  </a:txBody>
                  <a:tcPr marL="48671" marR="48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AEDFB"/>
                    </a:solidFill>
                  </a:tcPr>
                </a:tc>
                <a:extLst>
                  <a:ext uri="{0D108BD9-81ED-4DB2-BD59-A6C34878D82A}">
                    <a16:rowId xmlns:a16="http://schemas.microsoft.com/office/drawing/2014/main" val="3558414066"/>
                  </a:ext>
                </a:extLst>
              </a:tr>
              <a:tr h="175756">
                <a:tc>
                  <a:txBody>
                    <a:bodyPr/>
                    <a:lstStyle/>
                    <a:p>
                      <a:pPr>
                        <a:lnSpc>
                          <a:spcPct val="116000"/>
                        </a:lnSpc>
                        <a:spcAft>
                          <a:spcPts val="800"/>
                        </a:spcAft>
                      </a:pPr>
                      <a:r>
                        <a:rPr lang="en-US" sz="800" kern="1200" dirty="0">
                          <a:solidFill>
                            <a:schemeClr val="tx1"/>
                          </a:solidFill>
                          <a:effectLst/>
                          <a:latin typeface="Poppins" panose="00000500000000000000" pitchFamily="2" charset="0"/>
                          <a:ea typeface="Times New Roman" panose="02020603050405020304" pitchFamily="18" charset="0"/>
                          <a:cs typeface="Arial" panose="020B0604020202020204" pitchFamily="34" charset="0"/>
                        </a:rPr>
                        <a:t>Notification Type</a:t>
                      </a:r>
                      <a:endParaRPr lang="en-GB" sz="800" kern="1200" dirty="0">
                        <a:solidFill>
                          <a:schemeClr val="tx1"/>
                        </a:solidFill>
                        <a:effectLst/>
                        <a:latin typeface="Poppins" panose="00000500000000000000" pitchFamily="2" charset="0"/>
                        <a:ea typeface="MS Mincho" panose="02020609040205080304" pitchFamily="49" charset="-128"/>
                        <a:cs typeface="Arial" panose="020B0604020202020204" pitchFamily="34" charset="0"/>
                      </a:endParaRPr>
                    </a:p>
                  </a:txBody>
                  <a:tcPr marL="48671" marR="4867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487271"/>
                  </a:ext>
                </a:extLst>
              </a:tr>
              <a:tr h="175756">
                <a:tc>
                  <a:txBody>
                    <a:bodyPr/>
                    <a:lstStyle/>
                    <a:p>
                      <a:pPr>
                        <a:lnSpc>
                          <a:spcPct val="116000"/>
                        </a:lnSpc>
                        <a:spcAft>
                          <a:spcPts val="800"/>
                        </a:spcAft>
                      </a:pPr>
                      <a:r>
                        <a:rPr lang="en-US" sz="800" kern="1200" dirty="0">
                          <a:solidFill>
                            <a:schemeClr val="tx1"/>
                          </a:solidFill>
                          <a:effectLst/>
                          <a:latin typeface="Poppins" panose="00000500000000000000" pitchFamily="2" charset="0"/>
                          <a:ea typeface="Times New Roman" panose="02020603050405020304" pitchFamily="18" charset="0"/>
                          <a:cs typeface="Arial" panose="020B0604020202020204" pitchFamily="34" charset="0"/>
                        </a:rPr>
                        <a:t>CSEP Reference</a:t>
                      </a:r>
                      <a:endParaRPr lang="en-GB" sz="800" kern="1200" dirty="0">
                        <a:solidFill>
                          <a:schemeClr val="tx1"/>
                        </a:solidFill>
                        <a:effectLst/>
                        <a:latin typeface="Poppins" panose="00000500000000000000" pitchFamily="2" charset="0"/>
                        <a:ea typeface="MS Mincho" panose="02020609040205080304" pitchFamily="49" charset="-128"/>
                        <a:cs typeface="Arial" panose="020B0604020202020204" pitchFamily="34" charset="0"/>
                      </a:endParaRPr>
                    </a:p>
                  </a:txBody>
                  <a:tcPr marL="48671" marR="48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23015725"/>
                  </a:ext>
                </a:extLst>
              </a:tr>
              <a:tr h="175756">
                <a:tc>
                  <a:txBody>
                    <a:bodyPr/>
                    <a:lstStyle/>
                    <a:p>
                      <a:pPr>
                        <a:lnSpc>
                          <a:spcPct val="116000"/>
                        </a:lnSpc>
                        <a:spcAft>
                          <a:spcPts val="800"/>
                        </a:spcAft>
                      </a:pPr>
                      <a:r>
                        <a:rPr lang="en-US" sz="800" kern="1200">
                          <a:solidFill>
                            <a:schemeClr val="tx1"/>
                          </a:solidFill>
                          <a:effectLst/>
                          <a:latin typeface="Poppins" panose="00000500000000000000" pitchFamily="2" charset="0"/>
                          <a:ea typeface="Times New Roman" panose="02020603050405020304" pitchFamily="18" charset="0"/>
                          <a:cs typeface="Arial" panose="020B0604020202020204" pitchFamily="34" charset="0"/>
                        </a:rPr>
                        <a:t>Associated MPRN</a:t>
                      </a:r>
                      <a:endParaRPr lang="en-GB" sz="800" kern="1200">
                        <a:solidFill>
                          <a:schemeClr val="tx1"/>
                        </a:solidFill>
                        <a:effectLst/>
                        <a:latin typeface="Poppins" panose="00000500000000000000" pitchFamily="2" charset="0"/>
                        <a:ea typeface="MS Mincho" panose="02020609040205080304" pitchFamily="49" charset="-128"/>
                        <a:cs typeface="Arial" panose="020B0604020202020204" pitchFamily="34" charset="0"/>
                      </a:endParaRPr>
                    </a:p>
                  </a:txBody>
                  <a:tcPr marL="48671" marR="48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55217790"/>
                  </a:ext>
                </a:extLst>
              </a:tr>
              <a:tr h="185040">
                <a:tc>
                  <a:txBody>
                    <a:bodyPr/>
                    <a:lstStyle/>
                    <a:p>
                      <a:pPr>
                        <a:lnSpc>
                          <a:spcPct val="116000"/>
                        </a:lnSpc>
                        <a:spcAft>
                          <a:spcPts val="800"/>
                        </a:spcAft>
                      </a:pPr>
                      <a:r>
                        <a:rPr lang="en-US" sz="800" kern="1200">
                          <a:solidFill>
                            <a:schemeClr val="tx1"/>
                          </a:solidFill>
                          <a:effectLst/>
                          <a:latin typeface="Poppins" panose="00000500000000000000" pitchFamily="2" charset="0"/>
                          <a:ea typeface="Times New Roman" panose="02020603050405020304" pitchFamily="18" charset="0"/>
                          <a:cs typeface="Arial" panose="020B0604020202020204" pitchFamily="34" charset="0"/>
                        </a:rPr>
                        <a:t>REFERENCE NUMBER</a:t>
                      </a:r>
                      <a:endParaRPr lang="en-GB" sz="800" kern="1200">
                        <a:solidFill>
                          <a:schemeClr val="tx1"/>
                        </a:solidFill>
                        <a:effectLst/>
                        <a:latin typeface="Poppins" panose="00000500000000000000" pitchFamily="2" charset="0"/>
                        <a:ea typeface="MS Mincho" panose="02020609040205080304" pitchFamily="49" charset="-128"/>
                        <a:cs typeface="Arial" panose="020B0604020202020204" pitchFamily="34" charset="0"/>
                      </a:endParaRPr>
                    </a:p>
                  </a:txBody>
                  <a:tcPr marL="48671" marR="48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07393771"/>
                  </a:ext>
                </a:extLst>
              </a:tr>
              <a:tr h="175756">
                <a:tc>
                  <a:txBody>
                    <a:bodyPr/>
                    <a:lstStyle/>
                    <a:p>
                      <a:pPr>
                        <a:lnSpc>
                          <a:spcPct val="116000"/>
                        </a:lnSpc>
                        <a:spcAft>
                          <a:spcPts val="800"/>
                        </a:spcAft>
                      </a:pPr>
                      <a:r>
                        <a:rPr lang="en-US" sz="800" kern="1200" dirty="0">
                          <a:solidFill>
                            <a:schemeClr val="tx1"/>
                          </a:solidFill>
                          <a:effectLst/>
                          <a:latin typeface="Poppins" panose="00000500000000000000" pitchFamily="2" charset="0"/>
                          <a:ea typeface="Times New Roman" panose="02020603050405020304" pitchFamily="18" charset="0"/>
                          <a:cs typeface="Arial" panose="020B0604020202020204" pitchFamily="34" charset="0"/>
                        </a:rPr>
                        <a:t>Source</a:t>
                      </a:r>
                      <a:endParaRPr lang="en-GB" sz="800" kern="1200" dirty="0">
                        <a:solidFill>
                          <a:schemeClr val="tx1"/>
                        </a:solidFill>
                        <a:effectLst/>
                        <a:latin typeface="Poppins" panose="00000500000000000000" pitchFamily="2" charset="0"/>
                        <a:ea typeface="MS Mincho" panose="02020609040205080304" pitchFamily="49" charset="-128"/>
                        <a:cs typeface="Arial" panose="020B0604020202020204" pitchFamily="34" charset="0"/>
                      </a:endParaRPr>
                    </a:p>
                  </a:txBody>
                  <a:tcPr marL="48671" marR="48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38385471"/>
                  </a:ext>
                </a:extLst>
              </a:tr>
              <a:tr h="184284">
                <a:tc>
                  <a:txBody>
                    <a:bodyPr/>
                    <a:lstStyle/>
                    <a:p>
                      <a:pPr>
                        <a:lnSpc>
                          <a:spcPct val="116000"/>
                        </a:lnSpc>
                        <a:spcAft>
                          <a:spcPts val="800"/>
                        </a:spcAft>
                      </a:pPr>
                      <a:r>
                        <a:rPr lang="en-US" sz="800" kern="1200" dirty="0">
                          <a:solidFill>
                            <a:schemeClr val="tx1"/>
                          </a:solidFill>
                          <a:effectLst/>
                          <a:latin typeface="Poppins" panose="00000500000000000000" pitchFamily="2" charset="0"/>
                          <a:ea typeface="Times New Roman" panose="02020603050405020304" pitchFamily="18" charset="0"/>
                          <a:cs typeface="Arial" panose="020B0604020202020204" pitchFamily="34" charset="0"/>
                        </a:rPr>
                        <a:t>Type Of Referral</a:t>
                      </a:r>
                      <a:endParaRPr lang="en-GB" sz="800" kern="1200" dirty="0">
                        <a:solidFill>
                          <a:schemeClr val="tx1"/>
                        </a:solidFill>
                        <a:effectLst/>
                        <a:latin typeface="Poppins" panose="00000500000000000000" pitchFamily="2" charset="0"/>
                        <a:ea typeface="MS Mincho" panose="02020609040205080304" pitchFamily="49" charset="-128"/>
                        <a:cs typeface="Arial" panose="020B0604020202020204" pitchFamily="34" charset="0"/>
                      </a:endParaRPr>
                    </a:p>
                  </a:txBody>
                  <a:tcPr marL="48671" marR="48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57485993"/>
                  </a:ext>
                </a:extLst>
              </a:tr>
              <a:tr h="175756">
                <a:tc>
                  <a:txBody>
                    <a:bodyPr/>
                    <a:lstStyle/>
                    <a:p>
                      <a:pPr>
                        <a:lnSpc>
                          <a:spcPct val="116000"/>
                        </a:lnSpc>
                        <a:spcAft>
                          <a:spcPts val="800"/>
                        </a:spcAft>
                      </a:pPr>
                      <a:r>
                        <a:rPr lang="en-US" sz="800" kern="1200" dirty="0">
                          <a:solidFill>
                            <a:schemeClr val="tx1"/>
                          </a:solidFill>
                          <a:effectLst/>
                          <a:latin typeface="Poppins" panose="00000500000000000000" pitchFamily="2" charset="0"/>
                          <a:ea typeface="Times New Roman" panose="02020603050405020304" pitchFamily="18" charset="0"/>
                          <a:cs typeface="Arial" panose="020B0604020202020204" pitchFamily="34" charset="0"/>
                        </a:rPr>
                        <a:t>LDZ</a:t>
                      </a:r>
                      <a:endParaRPr lang="en-GB" sz="800" kern="1200" dirty="0">
                        <a:solidFill>
                          <a:schemeClr val="tx1"/>
                        </a:solidFill>
                        <a:effectLst/>
                        <a:latin typeface="Poppins" panose="00000500000000000000" pitchFamily="2" charset="0"/>
                        <a:ea typeface="MS Mincho" panose="02020609040205080304" pitchFamily="49" charset="-128"/>
                        <a:cs typeface="Arial" panose="020B0604020202020204" pitchFamily="34" charset="0"/>
                      </a:endParaRPr>
                    </a:p>
                  </a:txBody>
                  <a:tcPr marL="48671" marR="48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70762263"/>
                  </a:ext>
                </a:extLst>
              </a:tr>
              <a:tr h="175756">
                <a:tc>
                  <a:txBody>
                    <a:bodyPr/>
                    <a:lstStyle/>
                    <a:p>
                      <a:pPr>
                        <a:lnSpc>
                          <a:spcPct val="116000"/>
                        </a:lnSpc>
                        <a:spcAft>
                          <a:spcPts val="800"/>
                        </a:spcAft>
                      </a:pPr>
                      <a:r>
                        <a:rPr lang="en-US" sz="800" kern="1200" dirty="0">
                          <a:solidFill>
                            <a:schemeClr val="tx1"/>
                          </a:solidFill>
                          <a:effectLst/>
                          <a:latin typeface="Poppins" panose="00000500000000000000" pitchFamily="2" charset="0"/>
                          <a:ea typeface="Times New Roman" panose="02020603050405020304" pitchFamily="18" charset="0"/>
                          <a:cs typeface="Arial" panose="020B0604020202020204" pitchFamily="34" charset="0"/>
                        </a:rPr>
                        <a:t>GT SHORT CODE</a:t>
                      </a:r>
                      <a:endParaRPr lang="en-GB" sz="800" kern="1200" dirty="0">
                        <a:solidFill>
                          <a:schemeClr val="tx1"/>
                        </a:solidFill>
                        <a:effectLst/>
                        <a:latin typeface="Poppins" panose="00000500000000000000" pitchFamily="2" charset="0"/>
                        <a:ea typeface="MS Mincho" panose="02020609040205080304" pitchFamily="49" charset="-128"/>
                        <a:cs typeface="Arial" panose="020B0604020202020204" pitchFamily="34" charset="0"/>
                      </a:endParaRPr>
                    </a:p>
                  </a:txBody>
                  <a:tcPr marL="48671" marR="48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81839447"/>
                  </a:ext>
                </a:extLst>
              </a:tr>
              <a:tr h="175756">
                <a:tc>
                  <a:txBody>
                    <a:bodyPr/>
                    <a:lstStyle/>
                    <a:p>
                      <a:pPr>
                        <a:lnSpc>
                          <a:spcPct val="116000"/>
                        </a:lnSpc>
                        <a:spcAft>
                          <a:spcPts val="800"/>
                        </a:spcAft>
                      </a:pPr>
                      <a:r>
                        <a:rPr lang="en-US" sz="800" kern="1200" dirty="0">
                          <a:solidFill>
                            <a:schemeClr val="tx1"/>
                          </a:solidFill>
                          <a:effectLst/>
                          <a:latin typeface="Poppins" panose="00000500000000000000" pitchFamily="2" charset="0"/>
                          <a:ea typeface="Times New Roman" panose="02020603050405020304" pitchFamily="18" charset="0"/>
                          <a:cs typeface="Arial" panose="020B0604020202020204" pitchFamily="34" charset="0"/>
                        </a:rPr>
                        <a:t>SHIPPER</a:t>
                      </a:r>
                      <a:endParaRPr lang="en-GB" sz="800" kern="1200" dirty="0">
                        <a:solidFill>
                          <a:schemeClr val="tx1"/>
                        </a:solidFill>
                        <a:effectLst/>
                        <a:latin typeface="Poppins" panose="00000500000000000000" pitchFamily="2" charset="0"/>
                        <a:ea typeface="MS Mincho" panose="02020609040205080304" pitchFamily="49" charset="-128"/>
                        <a:cs typeface="Arial" panose="020B0604020202020204" pitchFamily="34" charset="0"/>
                      </a:endParaRPr>
                    </a:p>
                  </a:txBody>
                  <a:tcPr marL="48671" marR="48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81958078"/>
                  </a:ext>
                </a:extLst>
              </a:tr>
              <a:tr h="175756">
                <a:tc>
                  <a:txBody>
                    <a:bodyPr/>
                    <a:lstStyle/>
                    <a:p>
                      <a:pPr>
                        <a:lnSpc>
                          <a:spcPct val="116000"/>
                        </a:lnSpc>
                        <a:spcAft>
                          <a:spcPts val="800"/>
                        </a:spcAft>
                      </a:pPr>
                      <a:r>
                        <a:rPr lang="en-US" sz="800" kern="1200" dirty="0">
                          <a:solidFill>
                            <a:schemeClr val="tx1"/>
                          </a:solidFill>
                          <a:effectLst/>
                          <a:latin typeface="Poppins" panose="00000500000000000000" pitchFamily="2" charset="0"/>
                          <a:ea typeface="Times New Roman" panose="02020603050405020304" pitchFamily="18" charset="0"/>
                          <a:cs typeface="Arial" panose="020B0604020202020204" pitchFamily="34" charset="0"/>
                        </a:rPr>
                        <a:t>IGT SHORT CODE</a:t>
                      </a:r>
                      <a:endParaRPr lang="en-GB" sz="800" kern="1200" dirty="0">
                        <a:solidFill>
                          <a:schemeClr val="tx1"/>
                        </a:solidFill>
                        <a:effectLst/>
                        <a:latin typeface="Poppins" panose="00000500000000000000" pitchFamily="2" charset="0"/>
                        <a:ea typeface="MS Mincho" panose="02020609040205080304" pitchFamily="49" charset="-128"/>
                        <a:cs typeface="Arial" panose="020B0604020202020204" pitchFamily="34" charset="0"/>
                      </a:endParaRPr>
                    </a:p>
                  </a:txBody>
                  <a:tcPr marL="48671" marR="48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21566767"/>
                  </a:ext>
                </a:extLst>
              </a:tr>
              <a:tr h="175756">
                <a:tc>
                  <a:txBody>
                    <a:bodyPr/>
                    <a:lstStyle/>
                    <a:p>
                      <a:pPr>
                        <a:lnSpc>
                          <a:spcPct val="116000"/>
                        </a:lnSpc>
                        <a:spcAft>
                          <a:spcPts val="800"/>
                        </a:spcAft>
                      </a:pPr>
                      <a:r>
                        <a:rPr lang="en-US" sz="800" kern="1200" dirty="0">
                          <a:solidFill>
                            <a:schemeClr val="tx1"/>
                          </a:solidFill>
                          <a:effectLst/>
                          <a:latin typeface="Poppins" panose="00000500000000000000" pitchFamily="2" charset="0"/>
                          <a:ea typeface="Times New Roman" panose="02020603050405020304" pitchFamily="18" charset="0"/>
                          <a:cs typeface="Arial" panose="020B0604020202020204" pitchFamily="34" charset="0"/>
                        </a:rPr>
                        <a:t>REFERRAL SUBMISSION DATE</a:t>
                      </a:r>
                      <a:endParaRPr lang="en-GB" sz="800" kern="1200" dirty="0">
                        <a:solidFill>
                          <a:schemeClr val="tx1"/>
                        </a:solidFill>
                        <a:effectLst/>
                        <a:latin typeface="Poppins" panose="00000500000000000000" pitchFamily="2" charset="0"/>
                        <a:ea typeface="MS Mincho" panose="02020609040205080304" pitchFamily="49" charset="-128"/>
                        <a:cs typeface="Arial" panose="020B0604020202020204" pitchFamily="34" charset="0"/>
                      </a:endParaRPr>
                    </a:p>
                  </a:txBody>
                  <a:tcPr marL="48671" marR="48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88826415"/>
                  </a:ext>
                </a:extLst>
              </a:tr>
              <a:tr h="182516">
                <a:tc>
                  <a:txBody>
                    <a:bodyPr/>
                    <a:lstStyle/>
                    <a:p>
                      <a:pPr>
                        <a:lnSpc>
                          <a:spcPct val="116000"/>
                        </a:lnSpc>
                        <a:spcAft>
                          <a:spcPts val="800"/>
                        </a:spcAft>
                      </a:pPr>
                      <a:r>
                        <a:rPr lang="en-US" sz="800" kern="1200" dirty="0">
                          <a:solidFill>
                            <a:schemeClr val="tx1"/>
                          </a:solidFill>
                          <a:effectLst/>
                          <a:latin typeface="Poppins" panose="00000500000000000000" pitchFamily="2" charset="0"/>
                          <a:ea typeface="Times New Roman" panose="02020603050405020304" pitchFamily="18" charset="0"/>
                          <a:cs typeface="Arial" panose="020B0604020202020204" pitchFamily="34" charset="0"/>
                        </a:rPr>
                        <a:t>REFERRAL ACTION BY DATE</a:t>
                      </a:r>
                      <a:endParaRPr lang="en-GB" sz="800" kern="1200" dirty="0">
                        <a:solidFill>
                          <a:schemeClr val="tx1"/>
                        </a:solidFill>
                        <a:effectLst/>
                        <a:latin typeface="Poppins" panose="00000500000000000000" pitchFamily="2" charset="0"/>
                        <a:ea typeface="MS Mincho" panose="02020609040205080304" pitchFamily="49" charset="-128"/>
                        <a:cs typeface="Arial" panose="020B0604020202020204" pitchFamily="34" charset="0"/>
                      </a:endParaRPr>
                    </a:p>
                  </a:txBody>
                  <a:tcPr marL="48671" marR="48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0031951"/>
                  </a:ext>
                </a:extLst>
              </a:tr>
              <a:tr h="182516">
                <a:tc>
                  <a:txBody>
                    <a:bodyPr/>
                    <a:lstStyle/>
                    <a:p>
                      <a:pPr>
                        <a:lnSpc>
                          <a:spcPct val="116000"/>
                        </a:lnSpc>
                        <a:spcAft>
                          <a:spcPts val="800"/>
                        </a:spcAft>
                      </a:pPr>
                      <a:r>
                        <a:rPr lang="en-US" sz="800" kern="1200" dirty="0">
                          <a:solidFill>
                            <a:schemeClr val="tx1"/>
                          </a:solidFill>
                          <a:effectLst/>
                          <a:latin typeface="Poppins" panose="00000500000000000000" pitchFamily="2" charset="0"/>
                          <a:ea typeface="Times New Roman" panose="02020603050405020304" pitchFamily="18" charset="0"/>
                          <a:cs typeface="Arial" panose="020B0604020202020204" pitchFamily="34" charset="0"/>
                        </a:rPr>
                        <a:t>REFERRAL PENDING WITH</a:t>
                      </a:r>
                      <a:endParaRPr lang="en-GB" sz="800" kern="1200" dirty="0">
                        <a:solidFill>
                          <a:schemeClr val="tx1"/>
                        </a:solidFill>
                        <a:effectLst/>
                        <a:latin typeface="Poppins" panose="00000500000000000000" pitchFamily="2" charset="0"/>
                        <a:ea typeface="MS Mincho" panose="02020609040205080304" pitchFamily="49" charset="-128"/>
                        <a:cs typeface="Arial" panose="020B0604020202020204" pitchFamily="34" charset="0"/>
                      </a:endParaRPr>
                    </a:p>
                  </a:txBody>
                  <a:tcPr marL="48671" marR="486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184968"/>
                  </a:ext>
                </a:extLst>
              </a:tr>
            </a:tbl>
          </a:graphicData>
        </a:graphic>
      </p:graphicFrame>
    </p:spTree>
    <p:extLst>
      <p:ext uri="{BB962C8B-B14F-4D97-AF65-F5344CB8AC3E}">
        <p14:creationId xmlns:p14="http://schemas.microsoft.com/office/powerpoint/2010/main" val="2377552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8F87F-EDB4-9AAC-725F-7A19B319C56E}"/>
              </a:ext>
            </a:extLst>
          </p:cNvPr>
          <p:cNvSpPr>
            <a:spLocks noGrp="1"/>
          </p:cNvSpPr>
          <p:nvPr>
            <p:ph type="title"/>
          </p:nvPr>
        </p:nvSpPr>
        <p:spPr/>
        <p:txBody>
          <a:bodyPr/>
          <a:lstStyle/>
          <a:p>
            <a:r>
              <a:rPr lang="en-GB" dirty="0"/>
              <a:t>Customer Requirements</a:t>
            </a:r>
          </a:p>
        </p:txBody>
      </p:sp>
      <p:graphicFrame>
        <p:nvGraphicFramePr>
          <p:cNvPr id="3" name="Table 2">
            <a:extLst>
              <a:ext uri="{FF2B5EF4-FFF2-40B4-BE49-F238E27FC236}">
                <a16:creationId xmlns:a16="http://schemas.microsoft.com/office/drawing/2014/main" id="{B82DE61A-9235-F489-3099-AE2F2CB90729}"/>
              </a:ext>
            </a:extLst>
          </p:cNvPr>
          <p:cNvGraphicFramePr>
            <a:graphicFrameLocks noGrp="1"/>
          </p:cNvGraphicFramePr>
          <p:nvPr/>
        </p:nvGraphicFramePr>
        <p:xfrm>
          <a:off x="351022" y="761058"/>
          <a:ext cx="8383904" cy="4050616"/>
        </p:xfrm>
        <a:graphic>
          <a:graphicData uri="http://schemas.openxmlformats.org/drawingml/2006/table">
            <a:tbl>
              <a:tblPr/>
              <a:tblGrid>
                <a:gridCol w="355895">
                  <a:extLst>
                    <a:ext uri="{9D8B030D-6E8A-4147-A177-3AD203B41FA5}">
                      <a16:colId xmlns:a16="http://schemas.microsoft.com/office/drawing/2014/main" val="3808241493"/>
                    </a:ext>
                  </a:extLst>
                </a:gridCol>
                <a:gridCol w="355895">
                  <a:extLst>
                    <a:ext uri="{9D8B030D-6E8A-4147-A177-3AD203B41FA5}">
                      <a16:colId xmlns:a16="http://schemas.microsoft.com/office/drawing/2014/main" val="3505437545"/>
                    </a:ext>
                  </a:extLst>
                </a:gridCol>
                <a:gridCol w="1932751">
                  <a:extLst>
                    <a:ext uri="{9D8B030D-6E8A-4147-A177-3AD203B41FA5}">
                      <a16:colId xmlns:a16="http://schemas.microsoft.com/office/drawing/2014/main" val="2894751841"/>
                    </a:ext>
                  </a:extLst>
                </a:gridCol>
                <a:gridCol w="1334022">
                  <a:extLst>
                    <a:ext uri="{9D8B030D-6E8A-4147-A177-3AD203B41FA5}">
                      <a16:colId xmlns:a16="http://schemas.microsoft.com/office/drawing/2014/main" val="3515549361"/>
                    </a:ext>
                  </a:extLst>
                </a:gridCol>
                <a:gridCol w="249550">
                  <a:extLst>
                    <a:ext uri="{9D8B030D-6E8A-4147-A177-3AD203B41FA5}">
                      <a16:colId xmlns:a16="http://schemas.microsoft.com/office/drawing/2014/main" val="3283334876"/>
                    </a:ext>
                  </a:extLst>
                </a:gridCol>
                <a:gridCol w="1923989">
                  <a:extLst>
                    <a:ext uri="{9D8B030D-6E8A-4147-A177-3AD203B41FA5}">
                      <a16:colId xmlns:a16="http://schemas.microsoft.com/office/drawing/2014/main" val="3020041543"/>
                    </a:ext>
                  </a:extLst>
                </a:gridCol>
                <a:gridCol w="262318">
                  <a:extLst>
                    <a:ext uri="{9D8B030D-6E8A-4147-A177-3AD203B41FA5}">
                      <a16:colId xmlns:a16="http://schemas.microsoft.com/office/drawing/2014/main" val="988491429"/>
                    </a:ext>
                  </a:extLst>
                </a:gridCol>
                <a:gridCol w="146718">
                  <a:extLst>
                    <a:ext uri="{9D8B030D-6E8A-4147-A177-3AD203B41FA5}">
                      <a16:colId xmlns:a16="http://schemas.microsoft.com/office/drawing/2014/main" val="282436901"/>
                    </a:ext>
                  </a:extLst>
                </a:gridCol>
                <a:gridCol w="314034">
                  <a:extLst>
                    <a:ext uri="{9D8B030D-6E8A-4147-A177-3AD203B41FA5}">
                      <a16:colId xmlns:a16="http://schemas.microsoft.com/office/drawing/2014/main" val="2562043500"/>
                    </a:ext>
                  </a:extLst>
                </a:gridCol>
                <a:gridCol w="1508732">
                  <a:extLst>
                    <a:ext uri="{9D8B030D-6E8A-4147-A177-3AD203B41FA5}">
                      <a16:colId xmlns:a16="http://schemas.microsoft.com/office/drawing/2014/main" val="1182410076"/>
                    </a:ext>
                  </a:extLst>
                </a:gridCol>
              </a:tblGrid>
              <a:tr h="152894">
                <a:tc>
                  <a:txBody>
                    <a:bodyPr/>
                    <a:lstStyle/>
                    <a:p>
                      <a:pPr algn="ctr" fontAlgn="ctr"/>
                      <a:r>
                        <a:rPr lang="en-GB" sz="600" b="1" i="0" u="none" strike="noStrike">
                          <a:solidFill>
                            <a:srgbClr val="FFFFFF"/>
                          </a:solidFill>
                          <a:effectLst/>
                          <a:latin typeface="Arial" panose="020B0604020202020204" pitchFamily="34" charset="0"/>
                        </a:rPr>
                        <a:t>Ref No.</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ctr" fontAlgn="ctr"/>
                      <a:r>
                        <a:rPr lang="en-GB" sz="600" b="1" i="0" u="none" strike="noStrike">
                          <a:solidFill>
                            <a:srgbClr val="FFFFFF"/>
                          </a:solidFill>
                          <a:effectLst/>
                          <a:latin typeface="Arial" panose="020B0604020202020204" pitchFamily="34" charset="0"/>
                        </a:rPr>
                        <a:t>Actor</a:t>
                      </a:r>
                      <a:br>
                        <a:rPr lang="en-GB" sz="600" b="1" i="0" u="none" strike="noStrike">
                          <a:solidFill>
                            <a:srgbClr val="FFFFFF"/>
                          </a:solidFill>
                          <a:effectLst/>
                          <a:latin typeface="Arial" panose="020B0604020202020204" pitchFamily="34" charset="0"/>
                        </a:rPr>
                      </a:br>
                      <a:r>
                        <a:rPr lang="en-GB" sz="600" b="1" i="0" u="none" strike="noStrike">
                          <a:solidFill>
                            <a:srgbClr val="FFFFFF"/>
                          </a:solidFill>
                          <a:effectLst/>
                          <a:latin typeface="Arial" panose="020B0604020202020204" pitchFamily="34" charset="0"/>
                        </a:rPr>
                        <a:t>(As) </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ctr" fontAlgn="ctr"/>
                      <a:r>
                        <a:rPr lang="en-GB" sz="600" b="1" i="0" u="none" strike="noStrike">
                          <a:solidFill>
                            <a:srgbClr val="FFFFFF"/>
                          </a:solidFill>
                          <a:effectLst/>
                          <a:latin typeface="Arial" panose="020B0604020202020204" pitchFamily="34" charset="0"/>
                        </a:rPr>
                        <a:t>Requirement Description (I want to...)</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ctr" fontAlgn="ctr"/>
                      <a:r>
                        <a:rPr lang="en-GB" sz="600" b="1" i="0" u="none" strike="noStrike">
                          <a:solidFill>
                            <a:srgbClr val="FFFFFF"/>
                          </a:solidFill>
                          <a:effectLst/>
                          <a:latin typeface="Arial" panose="020B0604020202020204" pitchFamily="34" charset="0"/>
                        </a:rPr>
                        <a:t>Rationale (So that…)</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gridSpan="2">
                  <a:txBody>
                    <a:bodyPr/>
                    <a:lstStyle/>
                    <a:p>
                      <a:pPr algn="ctr" fontAlgn="ctr"/>
                      <a:r>
                        <a:rPr lang="en-GB" sz="600" b="1" i="0" u="none" strike="noStrike">
                          <a:solidFill>
                            <a:srgbClr val="FFFFFF"/>
                          </a:solidFill>
                          <a:effectLst/>
                          <a:latin typeface="Arial" panose="020B0604020202020204" pitchFamily="34" charset="0"/>
                        </a:rPr>
                        <a:t>Acceptance Criteria</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hMerge="1">
                  <a:txBody>
                    <a:bodyPr/>
                    <a:lstStyle/>
                    <a:p>
                      <a:pPr algn="ctr" fontAlgn="ctr"/>
                      <a:endParaRPr lang="en-GB" sz="600" b="1" i="0" u="none" strike="noStrike">
                        <a:solidFill>
                          <a:srgbClr val="FFFFFF"/>
                        </a:solidFill>
                        <a:effectLst/>
                        <a:latin typeface="Arial" panose="020B0604020202020204" pitchFamily="34" charset="0"/>
                      </a:endParaRP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gridSpan="2">
                  <a:txBody>
                    <a:bodyPr/>
                    <a:lstStyle/>
                    <a:p>
                      <a:pPr algn="ctr" fontAlgn="ctr"/>
                      <a:r>
                        <a:rPr lang="en-GB" sz="600" b="1" i="0" u="none" strike="noStrike">
                          <a:solidFill>
                            <a:srgbClr val="FFFFFF"/>
                          </a:solidFill>
                          <a:effectLst/>
                          <a:latin typeface="Arial" panose="020B0604020202020204" pitchFamily="34" charset="0"/>
                        </a:rPr>
                        <a:t>Priority</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hMerge="1">
                  <a:txBody>
                    <a:bodyPr/>
                    <a:lstStyle/>
                    <a:p>
                      <a:pPr algn="ctr" fontAlgn="ctr"/>
                      <a:endParaRPr lang="en-GB" sz="600" b="1" i="0" u="none" strike="noStrike">
                        <a:solidFill>
                          <a:srgbClr val="FFFFFF"/>
                        </a:solidFill>
                        <a:effectLst/>
                        <a:latin typeface="Arial" panose="020B0604020202020204" pitchFamily="34" charset="0"/>
                      </a:endParaRP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gridSpan="2">
                  <a:txBody>
                    <a:bodyPr/>
                    <a:lstStyle/>
                    <a:p>
                      <a:pPr algn="ctr" fontAlgn="ctr"/>
                      <a:r>
                        <a:rPr lang="en-GB" sz="600" b="1" i="0" u="none" strike="noStrike">
                          <a:solidFill>
                            <a:srgbClr val="FFFFFF"/>
                          </a:solidFill>
                          <a:effectLst/>
                          <a:latin typeface="Arial" panose="020B0604020202020204" pitchFamily="34" charset="0"/>
                        </a:rPr>
                        <a:t>Comments</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hMerge="1">
                  <a:txBody>
                    <a:bodyPr/>
                    <a:lstStyle/>
                    <a:p>
                      <a:pPr algn="ctr" fontAlgn="ctr"/>
                      <a:endParaRPr lang="en-GB" sz="600" b="1" i="0" u="none" strike="noStrike">
                        <a:solidFill>
                          <a:srgbClr val="FFFFFF"/>
                        </a:solidFill>
                        <a:effectLst/>
                        <a:latin typeface="Arial" panose="020B0604020202020204" pitchFamily="34" charset="0"/>
                      </a:endParaRP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extLst>
                  <a:ext uri="{0D108BD9-81ED-4DB2-BD59-A6C34878D82A}">
                    <a16:rowId xmlns:a16="http://schemas.microsoft.com/office/drawing/2014/main" val="819703321"/>
                  </a:ext>
                </a:extLst>
              </a:tr>
              <a:tr h="295729">
                <a:tc>
                  <a:txBody>
                    <a:bodyPr/>
                    <a:lstStyle/>
                    <a:p>
                      <a:pPr algn="ctr" fontAlgn="t"/>
                      <a:r>
                        <a:rPr lang="en-GB" sz="600" b="1" i="0" u="none" strike="noStrike" dirty="0">
                          <a:solidFill>
                            <a:srgbClr val="FFFFFF"/>
                          </a:solidFill>
                          <a:effectLst/>
                          <a:latin typeface="Calibri" panose="020F0502020204030204" pitchFamily="34" charset="0"/>
                        </a:rPr>
                        <a:t>EPIC</a:t>
                      </a:r>
                    </a:p>
                  </a:txBody>
                  <a:tcPr marL="2012" marR="2012" marT="201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GB" sz="600" b="1" i="0" u="none" strike="noStrike">
                          <a:solidFill>
                            <a:srgbClr val="FFFFFF"/>
                          </a:solidFill>
                          <a:effectLst/>
                          <a:latin typeface="Calibri" panose="020F0502020204030204" pitchFamily="34" charset="0"/>
                        </a:rPr>
                        <a:t>DN/IGT</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t"/>
                      <a:r>
                        <a:rPr lang="en-GB" sz="600" b="1" i="0" u="none" strike="noStrike">
                          <a:solidFill>
                            <a:srgbClr val="FFFFFF"/>
                          </a:solidFill>
                          <a:effectLst/>
                          <a:latin typeface="Calibri" panose="020F0502020204030204" pitchFamily="34" charset="0"/>
                        </a:rPr>
                        <a:t>To receive Nomination, Capacity and LDZ Optional Capacity Tariff ('</a:t>
                      </a:r>
                      <a:r>
                        <a:rPr lang="en-GB" sz="600" b="1" i="0" u="none" strike="noStrike" err="1">
                          <a:solidFill>
                            <a:srgbClr val="FFFFFF"/>
                          </a:solidFill>
                          <a:effectLst/>
                          <a:latin typeface="Calibri" panose="020F0502020204030204" pitchFamily="34" charset="0"/>
                        </a:rPr>
                        <a:t>shorthaul</a:t>
                      </a:r>
                      <a:r>
                        <a:rPr lang="en-GB" sz="600" b="1" i="0" u="none" strike="noStrike">
                          <a:solidFill>
                            <a:srgbClr val="FFFFFF"/>
                          </a:solidFill>
                          <a:effectLst/>
                          <a:latin typeface="Calibri" panose="020F0502020204030204" pitchFamily="34" charset="0"/>
                        </a:rPr>
                        <a:t>') referral notifications from the CDSP</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t"/>
                      <a:r>
                        <a:rPr lang="en-GB" sz="600" b="1" i="0" u="none" strike="noStrike">
                          <a:solidFill>
                            <a:srgbClr val="FFFFFF"/>
                          </a:solidFill>
                          <a:effectLst/>
                          <a:latin typeface="Calibri" panose="020F0502020204030204" pitchFamily="34" charset="0"/>
                        </a:rPr>
                        <a:t>I can use the notifications to trigger internal processes to facilitate adherence  to my UNC obligations relating to actioning of Shipper referrals</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gridSpan="2">
                  <a:txBody>
                    <a:bodyPr/>
                    <a:lstStyle/>
                    <a:p>
                      <a:pPr algn="l" fontAlgn="t"/>
                      <a:r>
                        <a:rPr lang="en-GB" sz="600" b="1" i="0" u="none" strike="noStrike">
                          <a:solidFill>
                            <a:srgbClr val="FFFFFF"/>
                          </a:solidFill>
                          <a:effectLst/>
                          <a:latin typeface="Calibri" panose="020F0502020204030204" pitchFamily="34" charset="0"/>
                        </a:rPr>
                        <a:t>Only nominal and understood instances exist where referrals remain outstanding for review/action </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hMerge="1">
                  <a:txBody>
                    <a:bodyPr/>
                    <a:lstStyle/>
                    <a:p>
                      <a:pPr algn="l" fontAlgn="t"/>
                      <a:endParaRPr lang="en-GB" sz="600" b="1" i="0" u="none" strike="noStrike">
                        <a:solidFill>
                          <a:srgbClr val="FFFFFF"/>
                        </a:solidFill>
                        <a:effectLst/>
                        <a:latin typeface="Calibri" panose="020F0502020204030204" pitchFamily="34" charset="0"/>
                      </a:endParaRP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gridSpan="2">
                  <a:txBody>
                    <a:bodyPr/>
                    <a:lstStyle/>
                    <a:p>
                      <a:pPr algn="ctr" fontAlgn="t"/>
                      <a:r>
                        <a:rPr lang="en-GB" sz="600" b="1" i="0" u="none" strike="noStrike">
                          <a:solidFill>
                            <a:srgbClr val="FFFFFF"/>
                          </a:solidFill>
                          <a:effectLst/>
                          <a:latin typeface="Calibri" panose="020F0502020204030204" pitchFamily="34" charset="0"/>
                        </a:rPr>
                        <a:t>Must</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hMerge="1">
                  <a:txBody>
                    <a:bodyPr/>
                    <a:lstStyle/>
                    <a:p>
                      <a:pPr algn="ctr" fontAlgn="t"/>
                      <a:endParaRPr lang="en-GB" sz="600" b="1" i="0" u="none" strike="noStrike">
                        <a:solidFill>
                          <a:srgbClr val="FFFFFF"/>
                        </a:solidFill>
                        <a:effectLst/>
                        <a:latin typeface="Calibri" panose="020F0502020204030204" pitchFamily="34" charset="0"/>
                      </a:endParaRP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gridSpan="2">
                  <a:txBody>
                    <a:bodyPr/>
                    <a:lstStyle/>
                    <a:p>
                      <a:pPr algn="ctr" fontAlgn="t"/>
                      <a:r>
                        <a:rPr lang="en-GB" sz="600" b="1" i="0" u="none" strike="noStrike">
                          <a:solidFill>
                            <a:srgbClr val="FFFFFF"/>
                          </a:solidFill>
                          <a:effectLst/>
                          <a:latin typeface="Calibri" panose="020F0502020204030204" pitchFamily="34" charset="0"/>
                        </a:rPr>
                        <a:t>The solution assessment should consider that not all DNs/IGTs may wish to receive this information; as it is already held in the UK-Link Portal</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hMerge="1">
                  <a:txBody>
                    <a:bodyPr/>
                    <a:lstStyle/>
                    <a:p>
                      <a:pPr algn="ctr" fontAlgn="t"/>
                      <a:endParaRPr lang="en-GB" sz="600" b="1" i="0" u="none" strike="noStrike">
                        <a:solidFill>
                          <a:srgbClr val="FFFFFF"/>
                        </a:solidFill>
                        <a:effectLst/>
                        <a:latin typeface="Calibri" panose="020F0502020204030204" pitchFamily="34" charset="0"/>
                      </a:endParaRP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754720206"/>
                  </a:ext>
                </a:extLst>
              </a:tr>
              <a:tr h="100588">
                <a:tc gridSpan="10">
                  <a:txBody>
                    <a:bodyPr/>
                    <a:lstStyle/>
                    <a:p>
                      <a:pPr algn="ctr" fontAlgn="ctr"/>
                      <a:r>
                        <a:rPr lang="en-GB" sz="600" b="0" i="0" u="none" strike="noStrike">
                          <a:effectLst/>
                          <a:latin typeface="Arial" panose="020B0604020202020204" pitchFamily="34" charset="0"/>
                        </a:rPr>
                        <a:t>Requirement Framework</a:t>
                      </a:r>
                    </a:p>
                  </a:txBody>
                  <a:tcPr marL="2012" marR="2012" marT="20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lnL w="1270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pPr algn="ctr" fontAlgn="ctr"/>
                      <a:endParaRPr lang="en-GB" sz="600" b="0" i="0" u="none" strike="noStrike">
                        <a:effectLst/>
                        <a:latin typeface="Arial" panose="020B0604020202020204" pitchFamily="34" charset="0"/>
                      </a:endParaRPr>
                    </a:p>
                  </a:txBody>
                  <a:tcPr marL="2012" marR="2012" marT="20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noFill/>
                  </a:tcPr>
                </a:tc>
                <a:extLst>
                  <a:ext uri="{0D108BD9-81ED-4DB2-BD59-A6C34878D82A}">
                    <a16:rowId xmlns:a16="http://schemas.microsoft.com/office/drawing/2014/main" val="556405757"/>
                  </a:ext>
                </a:extLst>
              </a:tr>
              <a:tr h="273599">
                <a:tc>
                  <a:txBody>
                    <a:bodyPr/>
                    <a:lstStyle/>
                    <a:p>
                      <a:pPr algn="l" fontAlgn="ctr"/>
                      <a:r>
                        <a:rPr lang="en-GB" sz="600" b="0" i="0" u="none" strike="noStrike">
                          <a:effectLst/>
                          <a:latin typeface="Arial" panose="020B0604020202020204" pitchFamily="34" charset="0"/>
                        </a:rPr>
                        <a:t>CR1.0</a:t>
                      </a:r>
                    </a:p>
                  </a:txBody>
                  <a:tcPr marL="2012" marR="2012" marT="20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n-GB" sz="600" b="0" i="0" u="none" strike="noStrike">
                          <a:effectLst/>
                          <a:latin typeface="Arial" panose="020B0604020202020204" pitchFamily="34" charset="0"/>
                        </a:rPr>
                        <a:t>CDSP</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n-GB" sz="600" b="0" i="0" u="none" strike="noStrike">
                          <a:effectLst/>
                          <a:latin typeface="Arial" panose="020B0604020202020204" pitchFamily="34" charset="0"/>
                        </a:rPr>
                        <a:t>Referral Notification mechanism/process:</a:t>
                      </a:r>
                      <a:br>
                        <a:rPr lang="en-GB" sz="600" b="0" i="0" u="none" strike="noStrike">
                          <a:effectLst/>
                          <a:latin typeface="Arial" panose="020B0604020202020204" pitchFamily="34" charset="0"/>
                        </a:rPr>
                      </a:br>
                      <a:br>
                        <a:rPr lang="en-GB" sz="600" b="0" i="0" u="none" strike="noStrike">
                          <a:effectLst/>
                          <a:latin typeface="Arial" panose="020B0604020202020204" pitchFamily="34" charset="0"/>
                        </a:rPr>
                      </a:br>
                      <a:r>
                        <a:rPr lang="en-GB" sz="600" b="0" i="0" u="none" strike="noStrike">
                          <a:effectLst/>
                          <a:latin typeface="Arial" panose="020B0604020202020204" pitchFamily="34" charset="0"/>
                        </a:rPr>
                        <a:t>I want to establish a mechanism/process to provide those participating DNs/IGTs with 'Daily Referral Notification Summary(</a:t>
                      </a:r>
                      <a:r>
                        <a:rPr lang="en-GB" sz="600" b="0" i="0" u="none" strike="noStrike" err="1">
                          <a:effectLst/>
                          <a:latin typeface="Arial" panose="020B0604020202020204" pitchFamily="34" charset="0"/>
                        </a:rPr>
                        <a:t>ies</a:t>
                      </a:r>
                      <a:r>
                        <a:rPr lang="en-GB" sz="600" b="0" i="0" u="none" strike="noStrike">
                          <a:effectLst/>
                          <a:latin typeface="Arial" panose="020B0604020202020204" pitchFamily="34" charset="0"/>
                        </a:rPr>
                        <a:t>)' ('DRNS')</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en-GB" sz="600" b="0" i="0" u="none" strike="noStrike">
                          <a:effectLst/>
                          <a:latin typeface="Arial" panose="020B0604020202020204" pitchFamily="34" charset="0"/>
                        </a:rPr>
                        <a:t>So that participating DNs/IGTs can easily identify new and/or outstanding shipper referrals held within the UK-Link Portal</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t"/>
                      <a:r>
                        <a:rPr lang="en-GB" sz="600" b="0" i="0" u="none" strike="noStrike">
                          <a:effectLst/>
                          <a:latin typeface="Calibri" panose="020F0502020204030204" pitchFamily="34" charset="0"/>
                        </a:rPr>
                        <a:t>The CDSP will: </a:t>
                      </a:r>
                      <a:br>
                        <a:rPr lang="en-GB" sz="600" b="0" i="0" u="none" strike="noStrike">
                          <a:effectLst/>
                          <a:latin typeface="Calibri" panose="020F0502020204030204" pitchFamily="34" charset="0"/>
                        </a:rPr>
                      </a:br>
                      <a:r>
                        <a:rPr lang="en-GB" sz="600" b="0" i="0" u="none" strike="noStrike">
                          <a:effectLst/>
                          <a:latin typeface="Calibri" panose="020F0502020204030204" pitchFamily="34" charset="0"/>
                        </a:rPr>
                        <a:t>1) Provide DRNS of new / outstanding referrals held within the UK-Link Portal</a:t>
                      </a:r>
                      <a:br>
                        <a:rPr lang="en-GB" sz="600" b="0" i="0" u="none" strike="noStrike">
                          <a:effectLst/>
                          <a:latin typeface="Calibri" panose="020F0502020204030204" pitchFamily="34" charset="0"/>
                        </a:rPr>
                      </a:br>
                      <a:r>
                        <a:rPr lang="en-GB" sz="600" b="0" i="0" u="none" strike="noStrike">
                          <a:effectLst/>
                          <a:latin typeface="Calibri" panose="020F0502020204030204" pitchFamily="34" charset="0"/>
                        </a:rPr>
                        <a:t>2) Maintain a Distribution List of contacts for each participating DN/IGT to which DRNS will be sent</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r>
                        <a:rPr lang="en-GB" sz="600" b="0" i="0" u="none" strike="noStrike">
                          <a:effectLst/>
                          <a:latin typeface="Calibri" panose="020F0502020204030204" pitchFamily="34" charset="0"/>
                        </a:rPr>
                        <a:t>The CDSP will: </a:t>
                      </a:r>
                      <a:br>
                        <a:rPr lang="en-GB" sz="600" b="0" i="0" u="none" strike="noStrike">
                          <a:effectLst/>
                          <a:latin typeface="Calibri" panose="020F0502020204030204" pitchFamily="34" charset="0"/>
                        </a:rPr>
                      </a:br>
                      <a:r>
                        <a:rPr lang="en-GB" sz="600" b="0" i="0" u="none" strike="noStrike">
                          <a:effectLst/>
                          <a:latin typeface="Calibri" panose="020F0502020204030204" pitchFamily="34" charset="0"/>
                        </a:rPr>
                        <a:t>1) Provide DRNS of new / outstanding referrals held within the UK-Link Portal</a:t>
                      </a:r>
                      <a:br>
                        <a:rPr lang="en-GB" sz="600" b="0" i="0" u="none" strike="noStrike">
                          <a:effectLst/>
                          <a:latin typeface="Calibri" panose="020F0502020204030204" pitchFamily="34" charset="0"/>
                        </a:rPr>
                      </a:br>
                      <a:r>
                        <a:rPr lang="en-GB" sz="600" b="0" i="0" u="none" strike="noStrike">
                          <a:effectLst/>
                          <a:latin typeface="Calibri" panose="020F0502020204030204" pitchFamily="34" charset="0"/>
                        </a:rPr>
                        <a:t>2) Maintain a Distribution List of contacts for each participating DN/IGT to which DRNS will be sent</a:t>
                      </a:r>
                      <a:endParaRPr lang="en-GB"/>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t"/>
                      <a:r>
                        <a:rPr lang="en-GB" sz="600" b="0" i="0" u="none" strike="noStrike">
                          <a:effectLst/>
                          <a:latin typeface="Calibri" panose="020F0502020204030204" pitchFamily="34" charset="0"/>
                        </a:rPr>
                        <a:t>Must</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t"/>
                      <a:r>
                        <a:rPr lang="en-GB" sz="600" b="0" i="0" u="none" strike="noStrike">
                          <a:effectLst/>
                          <a:latin typeface="Calibri" panose="020F0502020204030204" pitchFamily="34" charset="0"/>
                        </a:rPr>
                        <a:t>Must</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t"/>
                      <a:r>
                        <a:rPr lang="en-GB" sz="600" b="0" i="0" u="none" strike="noStrike" dirty="0">
                          <a:effectLst/>
                          <a:latin typeface="Calibri" panose="020F0502020204030204" pitchFamily="34" charset="0"/>
                        </a:rPr>
                        <a:t> </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GB" sz="600" b="0" i="0" u="none" strike="noStrike">
                          <a:effectLst/>
                          <a:latin typeface="Calibri" panose="020F0502020204030204" pitchFamily="34" charset="0"/>
                        </a:rPr>
                        <a:t> </a:t>
                      </a:r>
                      <a:endParaRPr lang="en-GB" sz="600" b="0" i="0" u="none" strike="noStrike" dirty="0">
                        <a:effectLst/>
                        <a:latin typeface="Calibri" panose="020F0502020204030204" pitchFamily="34" charset="0"/>
                      </a:endParaRP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45632467"/>
                  </a:ext>
                </a:extLst>
              </a:tr>
              <a:tr h="205200">
                <a:tc>
                  <a:txBody>
                    <a:bodyPr/>
                    <a:lstStyle/>
                    <a:p>
                      <a:pPr algn="l" fontAlgn="ctr"/>
                      <a:r>
                        <a:rPr lang="en-GB" sz="600" b="0" i="0" u="none" strike="noStrike">
                          <a:effectLst/>
                          <a:latin typeface="Arial" panose="020B0604020202020204" pitchFamily="34" charset="0"/>
                        </a:rPr>
                        <a:t>CR2.0</a:t>
                      </a:r>
                    </a:p>
                  </a:txBody>
                  <a:tcPr marL="2012" marR="2012" marT="20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n-GB" sz="600" b="0" i="0" u="none" strike="noStrike">
                          <a:effectLst/>
                          <a:latin typeface="Arial" panose="020B0604020202020204" pitchFamily="34" charset="0"/>
                        </a:rPr>
                        <a:t>DN/IGT</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n-GB" sz="600" b="0" i="0" u="none" strike="noStrike" dirty="0">
                          <a:effectLst/>
                          <a:latin typeface="Arial" panose="020B0604020202020204" pitchFamily="34" charset="0"/>
                        </a:rPr>
                        <a:t>Referral Notification:</a:t>
                      </a:r>
                      <a:br>
                        <a:rPr lang="en-GB" sz="600" b="0" i="0" u="none" strike="noStrike" dirty="0">
                          <a:effectLst/>
                          <a:latin typeface="Arial" panose="020B0604020202020204" pitchFamily="34" charset="0"/>
                        </a:rPr>
                      </a:br>
                      <a:br>
                        <a:rPr lang="en-GB" sz="600" b="0" i="0" u="none" strike="noStrike" dirty="0">
                          <a:effectLst/>
                          <a:latin typeface="Arial" panose="020B0604020202020204" pitchFamily="34" charset="0"/>
                        </a:rPr>
                      </a:br>
                      <a:r>
                        <a:rPr lang="en-GB" sz="600" b="0" i="0" u="none" strike="noStrike" dirty="0">
                          <a:effectLst/>
                          <a:latin typeface="Arial" panose="020B0604020202020204" pitchFamily="34" charset="0"/>
                        </a:rPr>
                        <a:t>I want to be notified that a Shipper Capacity, Nomination or </a:t>
                      </a:r>
                      <a:r>
                        <a:rPr lang="en-GB" sz="600" b="0" i="0" u="none" strike="noStrike" dirty="0" err="1">
                          <a:effectLst/>
                          <a:latin typeface="Arial" panose="020B0604020202020204" pitchFamily="34" charset="0"/>
                        </a:rPr>
                        <a:t>Shorthaul</a:t>
                      </a:r>
                      <a:r>
                        <a:rPr lang="en-GB" sz="600" b="0" i="0" u="none" strike="noStrike" dirty="0">
                          <a:effectLst/>
                          <a:latin typeface="Arial" panose="020B0604020202020204" pitchFamily="34" charset="0"/>
                        </a:rPr>
                        <a:t> referral has been submitted into the UK Link Portal</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en-GB" sz="600" b="0" i="0" u="none" strike="noStrike">
                          <a:effectLst/>
                          <a:latin typeface="Arial" panose="020B0604020202020204" pitchFamily="34" charset="0"/>
                        </a:rPr>
                        <a:t>So that the Shippers' referrals can be reviewed and actioned by the DN/IGT upon submission</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t"/>
                      <a:r>
                        <a:rPr lang="en-GB" sz="600" b="0" i="0" u="none" strike="noStrike">
                          <a:effectLst/>
                          <a:latin typeface="Calibri" panose="020F0502020204030204" pitchFamily="34" charset="0"/>
                        </a:rPr>
                        <a:t>Please see CR3.1, CR3.2, CR3.3 and CR4.0 Acceptance Criteria</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r>
                        <a:rPr lang="en-GB" sz="600" b="0" i="0" u="none" strike="noStrike">
                          <a:effectLst/>
                          <a:latin typeface="Calibri" panose="020F0502020204030204" pitchFamily="34" charset="0"/>
                        </a:rPr>
                        <a:t>Please see CR3.1, CR3.2, CR3.3 and CR4.0 Acceptance Criteria</a:t>
                      </a:r>
                      <a:endParaRPr lang="en-GB"/>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t"/>
                      <a:r>
                        <a:rPr lang="en-GB" sz="600" b="0" i="0" u="none" strike="noStrike">
                          <a:effectLst/>
                          <a:latin typeface="Calibri" panose="020F0502020204030204" pitchFamily="34" charset="0"/>
                        </a:rPr>
                        <a:t>Must</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t"/>
                      <a:r>
                        <a:rPr lang="en-GB" sz="600" b="0" i="0" u="none" strike="noStrike">
                          <a:effectLst/>
                          <a:latin typeface="Calibri" panose="020F0502020204030204" pitchFamily="34" charset="0"/>
                        </a:rPr>
                        <a:t>Must</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t"/>
                      <a:r>
                        <a:rPr lang="en-GB" sz="600" b="0" i="0" u="none" strike="noStrike">
                          <a:effectLst/>
                          <a:latin typeface="Calibri" panose="020F0502020204030204" pitchFamily="34" charset="0"/>
                        </a:rPr>
                        <a:t> </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GB" sz="600" b="0" i="0" u="none" strike="noStrike">
                          <a:effectLst/>
                          <a:latin typeface="Calibri" panose="020F0502020204030204" pitchFamily="34" charset="0"/>
                        </a:rPr>
                        <a:t> </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89911129"/>
                  </a:ext>
                </a:extLst>
              </a:tr>
              <a:tr h="239399">
                <a:tc>
                  <a:txBody>
                    <a:bodyPr/>
                    <a:lstStyle/>
                    <a:p>
                      <a:pPr algn="l" fontAlgn="ctr"/>
                      <a:r>
                        <a:rPr lang="en-GB" sz="600" b="0" i="0" u="none" strike="noStrike">
                          <a:effectLst/>
                          <a:latin typeface="Arial" panose="020B0604020202020204" pitchFamily="34" charset="0"/>
                        </a:rPr>
                        <a:t>CR2.1</a:t>
                      </a:r>
                    </a:p>
                  </a:txBody>
                  <a:tcPr marL="2012" marR="2012" marT="20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n-GB" sz="600" b="0" i="0" u="none" strike="noStrike">
                          <a:effectLst/>
                          <a:latin typeface="Arial" panose="020B0604020202020204" pitchFamily="34" charset="0"/>
                        </a:rPr>
                        <a:t>DN/IGT</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n-GB" sz="600" b="0" i="0" u="none" strike="noStrike">
                          <a:effectLst/>
                          <a:latin typeface="Arial" panose="020B0604020202020204" pitchFamily="34" charset="0"/>
                        </a:rPr>
                        <a:t>Referral Notification:</a:t>
                      </a:r>
                      <a:br>
                        <a:rPr lang="en-GB" sz="600" b="0" i="0" u="none" strike="noStrike">
                          <a:effectLst/>
                          <a:latin typeface="Arial" panose="020B0604020202020204" pitchFamily="34" charset="0"/>
                        </a:rPr>
                      </a:br>
                      <a:br>
                        <a:rPr lang="en-GB" sz="600" b="0" i="0" u="none" strike="noStrike">
                          <a:effectLst/>
                          <a:latin typeface="Arial" panose="020B0604020202020204" pitchFamily="34" charset="0"/>
                        </a:rPr>
                      </a:br>
                      <a:r>
                        <a:rPr lang="en-GB" sz="600" b="0" i="0" u="none" strike="noStrike">
                          <a:effectLst/>
                          <a:latin typeface="Arial" panose="020B0604020202020204" pitchFamily="34" charset="0"/>
                        </a:rPr>
                        <a:t>I want to be notified of all Shippers' Capacity, Nomination and </a:t>
                      </a:r>
                      <a:r>
                        <a:rPr lang="en-GB" sz="600" b="0" i="0" u="none" strike="noStrike" err="1">
                          <a:effectLst/>
                          <a:latin typeface="Arial" panose="020B0604020202020204" pitchFamily="34" charset="0"/>
                        </a:rPr>
                        <a:t>Shorthaul</a:t>
                      </a:r>
                      <a:r>
                        <a:rPr lang="en-GB" sz="600" b="0" i="0" u="none" strike="noStrike">
                          <a:effectLst/>
                          <a:latin typeface="Arial" panose="020B0604020202020204" pitchFamily="34" charset="0"/>
                        </a:rPr>
                        <a:t> referrals that still require review/action within the UK-Link Portal [3] SPSBDs prior to Referral SLA expiry date</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en-GB" sz="600" b="0" i="0" u="none" strike="noStrike">
                          <a:effectLst/>
                          <a:latin typeface="Arial" panose="020B0604020202020204" pitchFamily="34" charset="0"/>
                        </a:rPr>
                        <a:t>So that the Shippers' referrals can be reviewed and actioned by the DN/IGT  prior to the Referral SLA expiry date</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t"/>
                      <a:r>
                        <a:rPr lang="en-GB" sz="600" b="0" i="0" u="none" strike="noStrike">
                          <a:effectLst/>
                          <a:latin typeface="Calibri" panose="020F0502020204030204" pitchFamily="34" charset="0"/>
                        </a:rPr>
                        <a:t>Please see CR3.0 and CR4.0 Acceptance Criteria</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r>
                        <a:rPr lang="en-GB" sz="600" b="0" i="0" u="none" strike="noStrike">
                          <a:effectLst/>
                          <a:latin typeface="Calibri" panose="020F0502020204030204" pitchFamily="34" charset="0"/>
                        </a:rPr>
                        <a:t>Please see CR3.0 and CR4.0 Acceptance Criteria</a:t>
                      </a:r>
                      <a:endParaRPr lang="en-GB"/>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t"/>
                      <a:r>
                        <a:rPr lang="en-GB" sz="600" b="0" i="0" u="none" strike="noStrike">
                          <a:effectLst/>
                          <a:latin typeface="Calibri" panose="020F0502020204030204" pitchFamily="34" charset="0"/>
                        </a:rPr>
                        <a:t>Must</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t"/>
                      <a:r>
                        <a:rPr lang="en-GB" sz="600" b="0" i="0" u="none" strike="noStrike">
                          <a:effectLst/>
                          <a:latin typeface="Calibri" panose="020F0502020204030204" pitchFamily="34" charset="0"/>
                        </a:rPr>
                        <a:t>Must</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t"/>
                      <a:r>
                        <a:rPr lang="en-GB" sz="600" b="0" i="0" u="none" strike="noStrike">
                          <a:effectLst/>
                          <a:latin typeface="Calibri" panose="020F0502020204030204" pitchFamily="34" charset="0"/>
                        </a:rPr>
                        <a:t> </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GB" sz="600" b="0" i="0" u="none" strike="noStrike" dirty="0">
                          <a:effectLst/>
                          <a:latin typeface="Calibri" panose="020F0502020204030204" pitchFamily="34" charset="0"/>
                        </a:rPr>
                        <a:t> </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80192866"/>
                  </a:ext>
                </a:extLst>
              </a:tr>
              <a:tr h="205200">
                <a:tc>
                  <a:txBody>
                    <a:bodyPr/>
                    <a:lstStyle/>
                    <a:p>
                      <a:pPr algn="l" fontAlgn="ctr"/>
                      <a:r>
                        <a:rPr lang="en-GB" sz="600" b="0" i="0" u="none" strike="noStrike">
                          <a:effectLst/>
                          <a:latin typeface="Arial" panose="020B0604020202020204" pitchFamily="34" charset="0"/>
                        </a:rPr>
                        <a:t>CR3.0</a:t>
                      </a:r>
                    </a:p>
                  </a:txBody>
                  <a:tcPr marL="2012" marR="2012" marT="20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n-GB" sz="600" b="0" i="0" u="none" strike="noStrike">
                          <a:effectLst/>
                          <a:latin typeface="Arial" panose="020B0604020202020204" pitchFamily="34" charset="0"/>
                        </a:rPr>
                        <a:t>DN/IGT</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n-GB" sz="600" b="0" i="0" u="none" strike="noStrike">
                          <a:effectLst/>
                          <a:latin typeface="Arial" panose="020B0604020202020204" pitchFamily="34" charset="0"/>
                        </a:rPr>
                        <a:t>Distribution List Contacts/Routing:</a:t>
                      </a:r>
                      <a:br>
                        <a:rPr lang="en-GB" sz="600" b="0" i="0" u="none" strike="noStrike">
                          <a:effectLst/>
                          <a:latin typeface="Arial" panose="020B0604020202020204" pitchFamily="34" charset="0"/>
                        </a:rPr>
                      </a:br>
                      <a:br>
                        <a:rPr lang="en-GB" sz="600" b="0" i="0" u="none" strike="noStrike">
                          <a:effectLst/>
                          <a:latin typeface="Arial" panose="020B0604020202020204" pitchFamily="34" charset="0"/>
                        </a:rPr>
                      </a:br>
                      <a:r>
                        <a:rPr lang="en-GB" sz="600" b="0" i="0" u="none" strike="noStrike">
                          <a:effectLst/>
                          <a:latin typeface="Arial" panose="020B0604020202020204" pitchFamily="34" charset="0"/>
                        </a:rPr>
                        <a:t>I want to receive the DNRS to an agreed list of business/operational support contacts within my organisation</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en-GB" sz="600" b="0" i="0" u="none" strike="noStrike">
                          <a:effectLst/>
                          <a:latin typeface="Arial" panose="020B0604020202020204" pitchFamily="34" charset="0"/>
                        </a:rPr>
                        <a:t>So that the DNRS is routed to the correct business/operational support contacts for review and action</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t"/>
                      <a:r>
                        <a:rPr lang="en-GB" sz="600" b="0" i="0" u="none" strike="noStrike">
                          <a:effectLst/>
                          <a:latin typeface="Calibri" panose="020F0502020204030204" pitchFamily="34" charset="0"/>
                        </a:rPr>
                        <a:t>Please see CR3.1, CR3.2, CR3.3 and CR4.0 Acceptance Criteria</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r>
                        <a:rPr lang="en-GB" sz="600" b="0" i="0" u="none" strike="noStrike">
                          <a:effectLst/>
                          <a:latin typeface="Calibri" panose="020F0502020204030204" pitchFamily="34" charset="0"/>
                        </a:rPr>
                        <a:t>Please see CR3.1, CR3.2, CR3.3 and CR4.0 Acceptance Criteria</a:t>
                      </a:r>
                      <a:endParaRPr lang="en-GB"/>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t"/>
                      <a:r>
                        <a:rPr lang="en-GB" sz="600" b="0" i="0" u="none" strike="noStrike">
                          <a:effectLst/>
                          <a:latin typeface="Calibri" panose="020F0502020204030204" pitchFamily="34" charset="0"/>
                        </a:rPr>
                        <a:t>Must</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t"/>
                      <a:r>
                        <a:rPr lang="en-GB" sz="600" b="0" i="0" u="none" strike="noStrike">
                          <a:effectLst/>
                          <a:latin typeface="Calibri" panose="020F0502020204030204" pitchFamily="34" charset="0"/>
                        </a:rPr>
                        <a:t>Must</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t"/>
                      <a:r>
                        <a:rPr lang="en-GB" sz="600" b="0" i="0" u="none" strike="noStrike">
                          <a:effectLst/>
                          <a:latin typeface="Calibri" panose="020F0502020204030204" pitchFamily="34" charset="0"/>
                        </a:rPr>
                        <a:t>The solution should assess  the DRNS being separated into individual (3) summaries e.g. by Referral Type</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GB" sz="600" b="0" i="0" u="none" strike="noStrike">
                          <a:effectLst/>
                          <a:latin typeface="Calibri" panose="020F0502020204030204" pitchFamily="34" charset="0"/>
                        </a:rPr>
                        <a:t>The solution should assess  the DRNS being separated into individual (3) summaries e.g. by Referral Type</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1502099"/>
                  </a:ext>
                </a:extLst>
              </a:tr>
              <a:tr h="337976">
                <a:tc>
                  <a:txBody>
                    <a:bodyPr/>
                    <a:lstStyle/>
                    <a:p>
                      <a:pPr algn="l" fontAlgn="b"/>
                      <a:r>
                        <a:rPr lang="en-GB" sz="600" b="0" i="0" u="none" strike="noStrike">
                          <a:effectLst/>
                          <a:latin typeface="Arial" panose="020B0604020202020204" pitchFamily="34" charset="0"/>
                        </a:rPr>
                        <a:t>CR3.1</a:t>
                      </a:r>
                    </a:p>
                  </a:txBody>
                  <a:tcPr marL="2012" marR="2012" marT="20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600" b="0" i="0" u="none" strike="noStrike">
                          <a:effectLst/>
                          <a:latin typeface="Arial" panose="020B0604020202020204" pitchFamily="34" charset="0"/>
                        </a:rPr>
                        <a:t>CDSP</a:t>
                      </a:r>
                    </a:p>
                  </a:txBody>
                  <a:tcPr marL="2012" marR="2012" marT="2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600" b="0" i="0" u="none" strike="noStrike">
                          <a:effectLst/>
                          <a:latin typeface="Arial" panose="020B0604020202020204" pitchFamily="34" charset="0"/>
                        </a:rPr>
                        <a:t>Distribution List Contacts/Routing:</a:t>
                      </a:r>
                      <a:br>
                        <a:rPr lang="en-GB" sz="600" b="0" i="0" u="none" strike="noStrike">
                          <a:effectLst/>
                          <a:latin typeface="Arial" panose="020B0604020202020204" pitchFamily="34" charset="0"/>
                        </a:rPr>
                      </a:br>
                      <a:br>
                        <a:rPr lang="en-GB" sz="600" b="0" i="0" u="none" strike="noStrike">
                          <a:effectLst/>
                          <a:latin typeface="Arial" panose="020B0604020202020204" pitchFamily="34" charset="0"/>
                        </a:rPr>
                      </a:br>
                      <a:r>
                        <a:rPr lang="en-GB" sz="600" b="0" i="0" u="none" strike="noStrike">
                          <a:effectLst/>
                          <a:latin typeface="Arial" panose="020B0604020202020204" pitchFamily="34" charset="0"/>
                        </a:rPr>
                        <a:t>I want to hold and maintain a Distribution List (DL) containing  business /operational support contacts that will receive the DRNS</a:t>
                      </a:r>
                    </a:p>
                  </a:txBody>
                  <a:tcPr marL="2012" marR="2012" marT="2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b"/>
                      <a:r>
                        <a:rPr lang="en-GB" sz="600" b="0" i="0" u="none" strike="noStrike">
                          <a:effectLst/>
                          <a:latin typeface="Arial" panose="020B0604020202020204" pitchFamily="34" charset="0"/>
                        </a:rPr>
                        <a:t>So that the DNRS is routed to the correct DN/IGT business/operational support contacts within that organisation for review/action</a:t>
                      </a:r>
                    </a:p>
                  </a:txBody>
                  <a:tcPr marL="2012" marR="2012" marT="2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t"/>
                      <a:r>
                        <a:rPr lang="en-GB" sz="600" b="0" i="0" u="none" strike="noStrike">
                          <a:effectLst/>
                          <a:latin typeface="Calibri" panose="020F0502020204030204" pitchFamily="34" charset="0"/>
                        </a:rPr>
                        <a:t>1) The CDSP holds an agreed DL of organisation contacts that will receive the DRNS</a:t>
                      </a:r>
                      <a:br>
                        <a:rPr lang="en-GB" sz="600" b="0" i="0" u="none" strike="noStrike">
                          <a:effectLst/>
                          <a:latin typeface="Calibri" panose="020F0502020204030204" pitchFamily="34" charset="0"/>
                        </a:rPr>
                      </a:br>
                      <a:r>
                        <a:rPr lang="en-GB" sz="600" b="0" i="0" u="none" strike="noStrike">
                          <a:effectLst/>
                          <a:latin typeface="Calibri" panose="020F0502020204030204" pitchFamily="34" charset="0"/>
                        </a:rPr>
                        <a:t>2) The CDSP will support the option for the DN/IGT to route to specific DL contacts based on Referral Type i.e. Nomination, Capacity, </a:t>
                      </a:r>
                      <a:r>
                        <a:rPr lang="en-GB" sz="600" b="0" i="0" u="none" strike="noStrike" err="1">
                          <a:effectLst/>
                          <a:latin typeface="Calibri" panose="020F0502020204030204" pitchFamily="34" charset="0"/>
                        </a:rPr>
                        <a:t>Shorthaul</a:t>
                      </a:r>
                      <a:r>
                        <a:rPr lang="en-GB" sz="600" b="0" i="0" u="none" strike="noStrike">
                          <a:effectLst/>
                          <a:latin typeface="Calibri" panose="020F0502020204030204" pitchFamily="34" charset="0"/>
                        </a:rPr>
                        <a:t>    </a:t>
                      </a:r>
                      <a:br>
                        <a:rPr lang="en-GB" sz="600" b="0" i="0" u="none" strike="noStrike">
                          <a:effectLst/>
                          <a:latin typeface="Calibri" panose="020F0502020204030204" pitchFamily="34" charset="0"/>
                        </a:rPr>
                      </a:br>
                      <a:endParaRPr lang="en-GB" sz="600" b="0" i="0" u="none" strike="noStrike">
                        <a:effectLst/>
                        <a:latin typeface="Calibri" panose="020F0502020204030204" pitchFamily="34" charset="0"/>
                      </a:endParaRP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r>
                        <a:rPr lang="en-GB" sz="600" b="0" i="0" u="none" strike="noStrike">
                          <a:effectLst/>
                          <a:latin typeface="Calibri" panose="020F0502020204030204" pitchFamily="34" charset="0"/>
                        </a:rPr>
                        <a:t>1) The CDSP holds an agreed DL of organisation contacts that will receive the DRNS</a:t>
                      </a:r>
                      <a:br>
                        <a:rPr lang="en-GB" sz="600" b="0" i="0" u="none" strike="noStrike">
                          <a:effectLst/>
                          <a:latin typeface="Calibri" panose="020F0502020204030204" pitchFamily="34" charset="0"/>
                        </a:rPr>
                      </a:br>
                      <a:r>
                        <a:rPr lang="en-GB" sz="600" b="0" i="0" u="none" strike="noStrike">
                          <a:effectLst/>
                          <a:latin typeface="Calibri" panose="020F0502020204030204" pitchFamily="34" charset="0"/>
                        </a:rPr>
                        <a:t>2) The CDSP will support the option for the DN/IGT to route to specific DL contacts based on Referral Type i.e. Nomination, Capacity, Shorthaul    </a:t>
                      </a:r>
                      <a:br>
                        <a:rPr lang="en-GB" sz="600" b="0" i="0" u="none" strike="noStrike">
                          <a:effectLst/>
                          <a:latin typeface="Calibri" panose="020F0502020204030204" pitchFamily="34" charset="0"/>
                        </a:rPr>
                      </a:br>
                      <a:endParaRPr lang="en-GB"/>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t"/>
                      <a:r>
                        <a:rPr lang="en-GB" sz="600" b="0" i="0" u="none" strike="noStrike">
                          <a:effectLst/>
                          <a:latin typeface="Calibri" panose="020F0502020204030204" pitchFamily="34" charset="0"/>
                        </a:rPr>
                        <a:t>Must</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t"/>
                      <a:r>
                        <a:rPr lang="en-GB" sz="600" b="0" i="0" u="none" strike="noStrike">
                          <a:effectLst/>
                          <a:latin typeface="Calibri" panose="020F0502020204030204" pitchFamily="34" charset="0"/>
                        </a:rPr>
                        <a:t>Must</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t"/>
                      <a:r>
                        <a:rPr lang="en-GB" sz="600" b="0" i="0" u="none" strike="noStrike">
                          <a:effectLst/>
                          <a:latin typeface="Calibri" panose="020F0502020204030204" pitchFamily="34" charset="0"/>
                        </a:rPr>
                        <a:t>Addition/removal of DL contacts will be  BAU with the DN/IGT raising an </a:t>
                      </a:r>
                      <a:r>
                        <a:rPr lang="en-GB" sz="600" b="0" i="0" u="none" strike="noStrike" err="1">
                          <a:effectLst/>
                          <a:latin typeface="Calibri" panose="020F0502020204030204" pitchFamily="34" charset="0"/>
                        </a:rPr>
                        <a:t>Xoseve</a:t>
                      </a:r>
                      <a:r>
                        <a:rPr lang="en-GB" sz="600" b="0" i="0" u="none" strike="noStrike">
                          <a:effectLst/>
                          <a:latin typeface="Calibri" panose="020F0502020204030204" pitchFamily="34" charset="0"/>
                        </a:rPr>
                        <a:t> Service Ticket to effect the change</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600" b="0" i="0" u="none" strike="noStrike">
                          <a:effectLst/>
                          <a:latin typeface="Calibri" panose="020F0502020204030204" pitchFamily="34" charset="0"/>
                        </a:rPr>
                        <a:t>Addition/removal of DL contacts will be  BAU with the DN/IGT raising an Xoseve Service Ticket to effect the change</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31986963"/>
                  </a:ext>
                </a:extLst>
              </a:tr>
              <a:tr h="171000">
                <a:tc>
                  <a:txBody>
                    <a:bodyPr/>
                    <a:lstStyle/>
                    <a:p>
                      <a:pPr algn="l" fontAlgn="b"/>
                      <a:r>
                        <a:rPr lang="en-GB" sz="600" b="0" i="0" u="none" strike="noStrike">
                          <a:effectLst/>
                          <a:latin typeface="Arial" panose="020B0604020202020204" pitchFamily="34" charset="0"/>
                        </a:rPr>
                        <a:t>CR3.2</a:t>
                      </a:r>
                    </a:p>
                  </a:txBody>
                  <a:tcPr marL="2012" marR="2012" marT="20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600" b="0" i="0" u="none" strike="noStrike">
                          <a:effectLst/>
                          <a:latin typeface="Arial" panose="020B0604020202020204" pitchFamily="34" charset="0"/>
                        </a:rPr>
                        <a:t>DN/IGT</a:t>
                      </a:r>
                    </a:p>
                  </a:txBody>
                  <a:tcPr marL="2012" marR="2012" marT="2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600" b="0" i="0" u="none" strike="noStrike">
                          <a:effectLst/>
                          <a:latin typeface="Arial" panose="020B0604020202020204" pitchFamily="34" charset="0"/>
                        </a:rPr>
                        <a:t>Distribution List Contacts/Routing:</a:t>
                      </a:r>
                      <a:br>
                        <a:rPr lang="en-GB" sz="600" b="0" i="0" u="none" strike="noStrike">
                          <a:effectLst/>
                          <a:latin typeface="Arial" panose="020B0604020202020204" pitchFamily="34" charset="0"/>
                        </a:rPr>
                      </a:br>
                      <a:br>
                        <a:rPr lang="en-GB" sz="600" b="0" i="0" u="none" strike="noStrike">
                          <a:effectLst/>
                          <a:latin typeface="Arial" panose="020B0604020202020204" pitchFamily="34" charset="0"/>
                        </a:rPr>
                      </a:br>
                      <a:r>
                        <a:rPr lang="en-GB" sz="600" b="0" i="0" u="none" strike="noStrike">
                          <a:effectLst/>
                          <a:latin typeface="Arial" panose="020B0604020202020204" pitchFamily="34" charset="0"/>
                        </a:rPr>
                        <a:t>I want DRNS 'Routing' options (based on Referral Type) within the DL/mechanism</a:t>
                      </a:r>
                    </a:p>
                  </a:txBody>
                  <a:tcPr marL="2012" marR="2012" marT="2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b"/>
                      <a:r>
                        <a:rPr lang="en-GB" sz="600" b="0" i="0" u="none" strike="noStrike">
                          <a:effectLst/>
                          <a:latin typeface="Arial" panose="020B0604020202020204" pitchFamily="34" charset="0"/>
                        </a:rPr>
                        <a:t>So that the DNRS is routed to the correct business/operational support contacts within my organisation for review/action</a:t>
                      </a:r>
                    </a:p>
                  </a:txBody>
                  <a:tcPr marL="2012" marR="2012" marT="2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t"/>
                      <a:r>
                        <a:rPr lang="en-GB" sz="600" b="0" i="0" u="none" strike="noStrike">
                          <a:effectLst/>
                          <a:latin typeface="Calibri" panose="020F0502020204030204" pitchFamily="34" charset="0"/>
                        </a:rPr>
                        <a:t>1) Nomination and/or Capacity DRNS sent to all or, to specific DL contacts </a:t>
                      </a:r>
                      <a:br>
                        <a:rPr lang="en-GB" sz="600" b="0" i="0" u="none" strike="noStrike">
                          <a:effectLst/>
                          <a:latin typeface="Calibri" panose="020F0502020204030204" pitchFamily="34" charset="0"/>
                        </a:rPr>
                      </a:br>
                      <a:r>
                        <a:rPr lang="en-GB" sz="600" b="0" i="0" u="none" strike="noStrike">
                          <a:effectLst/>
                          <a:latin typeface="Calibri" panose="020F0502020204030204" pitchFamily="34" charset="0"/>
                        </a:rPr>
                        <a:t>2) </a:t>
                      </a:r>
                      <a:r>
                        <a:rPr lang="en-GB" sz="600" b="0" i="0" u="none" strike="noStrike" err="1">
                          <a:effectLst/>
                          <a:latin typeface="Calibri" panose="020F0502020204030204" pitchFamily="34" charset="0"/>
                        </a:rPr>
                        <a:t>Shorthaul</a:t>
                      </a:r>
                      <a:r>
                        <a:rPr lang="en-GB" sz="600" b="0" i="0" u="none" strike="noStrike">
                          <a:effectLst/>
                          <a:latin typeface="Calibri" panose="020F0502020204030204" pitchFamily="34" charset="0"/>
                        </a:rPr>
                        <a:t> DRNS sent to all or, to specific DL contacts</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r>
                        <a:rPr lang="en-GB" sz="600" b="0" i="0" u="none" strike="noStrike">
                          <a:effectLst/>
                          <a:latin typeface="Calibri" panose="020F0502020204030204" pitchFamily="34" charset="0"/>
                        </a:rPr>
                        <a:t>1) Nomination and/or Capacity DRNS sent to all or, to specific DL contacts </a:t>
                      </a:r>
                      <a:br>
                        <a:rPr lang="en-GB" sz="600" b="0" i="0" u="none" strike="noStrike">
                          <a:effectLst/>
                          <a:latin typeface="Calibri" panose="020F0502020204030204" pitchFamily="34" charset="0"/>
                        </a:rPr>
                      </a:br>
                      <a:r>
                        <a:rPr lang="en-GB" sz="600" b="0" i="0" u="none" strike="noStrike">
                          <a:effectLst/>
                          <a:latin typeface="Calibri" panose="020F0502020204030204" pitchFamily="34" charset="0"/>
                        </a:rPr>
                        <a:t>2) Shorthaul DRNS sent to all or, to specific DL contacts</a:t>
                      </a:r>
                      <a:endParaRPr lang="en-GB"/>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t"/>
                      <a:r>
                        <a:rPr lang="en-GB" sz="600" b="0" i="0" u="none" strike="noStrike">
                          <a:effectLst/>
                          <a:latin typeface="Calibri" panose="020F0502020204030204" pitchFamily="34" charset="0"/>
                        </a:rPr>
                        <a:t>Should</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t"/>
                      <a:r>
                        <a:rPr lang="en-GB" sz="600" b="0" i="0" u="none" strike="noStrike">
                          <a:effectLst/>
                          <a:latin typeface="Calibri" panose="020F0502020204030204" pitchFamily="34" charset="0"/>
                        </a:rPr>
                        <a:t>Should</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t"/>
                      <a:r>
                        <a:rPr lang="en-GB" sz="600" b="0" i="0" u="none" strike="noStrike">
                          <a:effectLst/>
                          <a:latin typeface="Calibri" panose="020F0502020204030204" pitchFamily="34" charset="0"/>
                        </a:rPr>
                        <a:t>The solution should assess  the DRNS being separated into individual (3)summaries e.g. by Referral Type</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600" b="0" i="0" u="none" strike="noStrike">
                          <a:effectLst/>
                          <a:latin typeface="Calibri" panose="020F0502020204030204" pitchFamily="34" charset="0"/>
                        </a:rPr>
                        <a:t>The solution should assess  the DRNS being separated into individual (3)summaries e.g. by Referral Type</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39287322"/>
                  </a:ext>
                </a:extLst>
              </a:tr>
              <a:tr h="171000">
                <a:tc>
                  <a:txBody>
                    <a:bodyPr/>
                    <a:lstStyle/>
                    <a:p>
                      <a:pPr algn="l" fontAlgn="b"/>
                      <a:r>
                        <a:rPr lang="en-GB" sz="600" b="0" i="0" u="none" strike="noStrike">
                          <a:effectLst/>
                          <a:latin typeface="Arial" panose="020B0604020202020204" pitchFamily="34" charset="0"/>
                        </a:rPr>
                        <a:t>CR3.3</a:t>
                      </a:r>
                    </a:p>
                  </a:txBody>
                  <a:tcPr marL="2012" marR="2012" marT="201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600" b="0" i="0" u="none" strike="noStrike">
                          <a:effectLst/>
                          <a:latin typeface="Arial" panose="020B0604020202020204" pitchFamily="34" charset="0"/>
                        </a:rPr>
                        <a:t>DN/IGT</a:t>
                      </a:r>
                    </a:p>
                  </a:txBody>
                  <a:tcPr marL="2012" marR="2012" marT="2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600" b="0" i="0" u="none" strike="noStrike">
                          <a:effectLst/>
                          <a:latin typeface="Arial" panose="020B0604020202020204" pitchFamily="34" charset="0"/>
                        </a:rPr>
                        <a:t>Distribution List Contacts/Routing:</a:t>
                      </a:r>
                      <a:br>
                        <a:rPr lang="en-GB" sz="600" b="0" i="0" u="none" strike="noStrike">
                          <a:effectLst/>
                          <a:latin typeface="Arial" panose="020B0604020202020204" pitchFamily="34" charset="0"/>
                        </a:rPr>
                      </a:br>
                      <a:br>
                        <a:rPr lang="en-GB" sz="600" b="0" i="0" u="none" strike="noStrike">
                          <a:effectLst/>
                          <a:latin typeface="Arial" panose="020B0604020202020204" pitchFamily="34" charset="0"/>
                        </a:rPr>
                      </a:br>
                      <a:r>
                        <a:rPr lang="en-GB" sz="600" b="0" i="0" u="none" strike="noStrike">
                          <a:effectLst/>
                          <a:latin typeface="Arial" panose="020B0604020202020204" pitchFamily="34" charset="0"/>
                        </a:rPr>
                        <a:t>I want a DRNS  'Routing' option based on the Shipper's Referral (MPRN) geographical location</a:t>
                      </a:r>
                    </a:p>
                  </a:txBody>
                  <a:tcPr marL="2012" marR="2012" marT="2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b"/>
                      <a:r>
                        <a:rPr lang="en-GB" sz="600" b="0" i="0" u="none" strike="noStrike">
                          <a:effectLst/>
                          <a:latin typeface="Arial" panose="020B0604020202020204" pitchFamily="34" charset="0"/>
                        </a:rPr>
                        <a:t>So that the DNRS is routed to the correct business/operational support contacts within my organisation for review/action</a:t>
                      </a:r>
                    </a:p>
                  </a:txBody>
                  <a:tcPr marL="2012" marR="2012" marT="20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t"/>
                      <a:r>
                        <a:rPr lang="en-GB" sz="600" b="0" i="0" u="none" strike="noStrike">
                          <a:effectLst/>
                          <a:latin typeface="Calibri" panose="020F0502020204030204" pitchFamily="34" charset="0"/>
                        </a:rPr>
                        <a:t>DRNS is routed to specific DL contacts dependent on the Referral (MPRN)  geographical location (DN Network) i.e. LDZ</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r>
                        <a:rPr lang="en-GB" sz="600" b="0" i="0" u="none" strike="noStrike" dirty="0">
                          <a:effectLst/>
                          <a:latin typeface="Calibri" panose="020F0502020204030204" pitchFamily="34" charset="0"/>
                        </a:rPr>
                        <a:t>DRNS is routed to specific DL contacts dependent on the Referral (MPRN)  geographical location (DN Network) i.e. LDZ</a:t>
                      </a:r>
                      <a:endParaRPr lang="en-GB" dirty="0"/>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ctr" fontAlgn="t"/>
                      <a:r>
                        <a:rPr lang="en-GB" sz="600" b="0" i="0" u="none" strike="noStrike">
                          <a:effectLst/>
                          <a:latin typeface="Calibri" panose="020F0502020204030204" pitchFamily="34" charset="0"/>
                        </a:rPr>
                        <a:t>Could</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t"/>
                      <a:r>
                        <a:rPr lang="en-GB" sz="600" b="0" i="0" u="none" strike="noStrike" dirty="0">
                          <a:effectLst/>
                          <a:latin typeface="Calibri" panose="020F0502020204030204" pitchFamily="34" charset="0"/>
                        </a:rPr>
                        <a:t>Could</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ctr" fontAlgn="t"/>
                      <a:r>
                        <a:rPr lang="en-GB" sz="600" b="0" i="0" u="none" strike="noStrike" dirty="0">
                          <a:effectLst/>
                          <a:latin typeface="Calibri" panose="020F0502020204030204" pitchFamily="34" charset="0"/>
                        </a:rPr>
                        <a:t>For example, if a Nomination or </a:t>
                      </a:r>
                      <a:r>
                        <a:rPr lang="en-GB" sz="600" b="0" i="0" u="none" strike="noStrike" dirty="0" err="1">
                          <a:effectLst/>
                          <a:latin typeface="Calibri" panose="020F0502020204030204" pitchFamily="34" charset="0"/>
                        </a:rPr>
                        <a:t>Shorthaul</a:t>
                      </a:r>
                      <a:r>
                        <a:rPr lang="en-GB" sz="600" b="0" i="0" u="none" strike="noStrike" dirty="0">
                          <a:effectLst/>
                          <a:latin typeface="Calibri" panose="020F0502020204030204" pitchFamily="34" charset="0"/>
                        </a:rPr>
                        <a:t> Referral MPRN is located in </a:t>
                      </a:r>
                      <a:r>
                        <a:rPr lang="en-GB" sz="600" b="0" i="0" u="none" strike="noStrike" dirty="0" err="1">
                          <a:effectLst/>
                          <a:latin typeface="Calibri" panose="020F0502020204030204" pitchFamily="34" charset="0"/>
                        </a:rPr>
                        <a:t>Cadent's</a:t>
                      </a:r>
                      <a:r>
                        <a:rPr lang="en-GB" sz="600" b="0" i="0" u="none" strike="noStrike" dirty="0">
                          <a:effectLst/>
                          <a:latin typeface="Calibri" panose="020F0502020204030204" pitchFamily="34" charset="0"/>
                        </a:rPr>
                        <a:t> East Midlands (EM) LDZ, the DRNS would be routed to </a:t>
                      </a:r>
                      <a:r>
                        <a:rPr lang="en-GB" sz="600" b="0" i="0" u="none" strike="noStrike" dirty="0" err="1">
                          <a:effectLst/>
                          <a:latin typeface="Calibri" panose="020F0502020204030204" pitchFamily="34" charset="0"/>
                        </a:rPr>
                        <a:t>Cadent's</a:t>
                      </a:r>
                      <a:r>
                        <a:rPr lang="en-GB" sz="600" b="0" i="0" u="none" strike="noStrike" dirty="0">
                          <a:effectLst/>
                          <a:latin typeface="Calibri" panose="020F0502020204030204" pitchFamily="34" charset="0"/>
                        </a:rPr>
                        <a:t> 'EM' DL contact </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t"/>
                      <a:r>
                        <a:rPr lang="en-GB" sz="600" b="0" i="0" u="none" strike="noStrike" dirty="0">
                          <a:effectLst/>
                          <a:latin typeface="Calibri" panose="020F0502020204030204" pitchFamily="34" charset="0"/>
                        </a:rPr>
                        <a:t>For example, if a Nomination or </a:t>
                      </a:r>
                      <a:r>
                        <a:rPr lang="en-GB" sz="600" b="0" i="0" u="none" strike="noStrike" dirty="0" err="1">
                          <a:effectLst/>
                          <a:latin typeface="Calibri" panose="020F0502020204030204" pitchFamily="34" charset="0"/>
                        </a:rPr>
                        <a:t>Shorthaul</a:t>
                      </a:r>
                      <a:r>
                        <a:rPr lang="en-GB" sz="600" b="0" i="0" u="none" strike="noStrike" dirty="0">
                          <a:effectLst/>
                          <a:latin typeface="Calibri" panose="020F0502020204030204" pitchFamily="34" charset="0"/>
                        </a:rPr>
                        <a:t> Referral MPRN is located in </a:t>
                      </a:r>
                      <a:r>
                        <a:rPr lang="en-GB" sz="600" b="0" i="0" u="none" strike="noStrike" dirty="0" err="1">
                          <a:effectLst/>
                          <a:latin typeface="Calibri" panose="020F0502020204030204" pitchFamily="34" charset="0"/>
                        </a:rPr>
                        <a:t>Cadent's</a:t>
                      </a:r>
                      <a:r>
                        <a:rPr lang="en-GB" sz="600" b="0" i="0" u="none" strike="noStrike" dirty="0">
                          <a:effectLst/>
                          <a:latin typeface="Calibri" panose="020F0502020204030204" pitchFamily="34" charset="0"/>
                        </a:rPr>
                        <a:t> East Midlands (EM) LDZ, the DRNS would be routed to </a:t>
                      </a:r>
                      <a:r>
                        <a:rPr lang="en-GB" sz="600" b="0" i="0" u="none" strike="noStrike" dirty="0" err="1">
                          <a:effectLst/>
                          <a:latin typeface="Calibri" panose="020F0502020204030204" pitchFamily="34" charset="0"/>
                        </a:rPr>
                        <a:t>Cadent's</a:t>
                      </a:r>
                      <a:r>
                        <a:rPr lang="en-GB" sz="600" b="0" i="0" u="none" strike="noStrike" dirty="0">
                          <a:effectLst/>
                          <a:latin typeface="Calibri" panose="020F0502020204030204" pitchFamily="34" charset="0"/>
                        </a:rPr>
                        <a:t> 'EM' DL contact </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7966113"/>
                  </a:ext>
                </a:extLst>
              </a:tr>
            </a:tbl>
          </a:graphicData>
        </a:graphic>
      </p:graphicFrame>
    </p:spTree>
    <p:extLst>
      <p:ext uri="{BB962C8B-B14F-4D97-AF65-F5344CB8AC3E}">
        <p14:creationId xmlns:p14="http://schemas.microsoft.com/office/powerpoint/2010/main" val="507704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8F87F-EDB4-9AAC-725F-7A19B319C56E}"/>
              </a:ext>
            </a:extLst>
          </p:cNvPr>
          <p:cNvSpPr>
            <a:spLocks noGrp="1"/>
          </p:cNvSpPr>
          <p:nvPr>
            <p:ph type="title"/>
          </p:nvPr>
        </p:nvSpPr>
        <p:spPr/>
        <p:txBody>
          <a:bodyPr/>
          <a:lstStyle/>
          <a:p>
            <a:r>
              <a:rPr lang="en-GB"/>
              <a:t>Customer Requirements</a:t>
            </a:r>
          </a:p>
        </p:txBody>
      </p:sp>
      <p:graphicFrame>
        <p:nvGraphicFramePr>
          <p:cNvPr id="3" name="Table 2">
            <a:extLst>
              <a:ext uri="{FF2B5EF4-FFF2-40B4-BE49-F238E27FC236}">
                <a16:creationId xmlns:a16="http://schemas.microsoft.com/office/drawing/2014/main" id="{B82DE61A-9235-F489-3099-AE2F2CB90729}"/>
              </a:ext>
            </a:extLst>
          </p:cNvPr>
          <p:cNvGraphicFramePr>
            <a:graphicFrameLocks noGrp="1"/>
          </p:cNvGraphicFramePr>
          <p:nvPr/>
        </p:nvGraphicFramePr>
        <p:xfrm>
          <a:off x="351022" y="761058"/>
          <a:ext cx="8335779" cy="3447347"/>
        </p:xfrm>
        <a:graphic>
          <a:graphicData uri="http://schemas.openxmlformats.org/drawingml/2006/table">
            <a:tbl>
              <a:tblPr/>
              <a:tblGrid>
                <a:gridCol w="352983">
                  <a:extLst>
                    <a:ext uri="{9D8B030D-6E8A-4147-A177-3AD203B41FA5}">
                      <a16:colId xmlns:a16="http://schemas.microsoft.com/office/drawing/2014/main" val="3808241493"/>
                    </a:ext>
                  </a:extLst>
                </a:gridCol>
                <a:gridCol w="352983">
                  <a:extLst>
                    <a:ext uri="{9D8B030D-6E8A-4147-A177-3AD203B41FA5}">
                      <a16:colId xmlns:a16="http://schemas.microsoft.com/office/drawing/2014/main" val="3505437545"/>
                    </a:ext>
                  </a:extLst>
                </a:gridCol>
                <a:gridCol w="1916933">
                  <a:extLst>
                    <a:ext uri="{9D8B030D-6E8A-4147-A177-3AD203B41FA5}">
                      <a16:colId xmlns:a16="http://schemas.microsoft.com/office/drawing/2014/main" val="2894751841"/>
                    </a:ext>
                  </a:extLst>
                </a:gridCol>
                <a:gridCol w="1323104">
                  <a:extLst>
                    <a:ext uri="{9D8B030D-6E8A-4147-A177-3AD203B41FA5}">
                      <a16:colId xmlns:a16="http://schemas.microsoft.com/office/drawing/2014/main" val="3515549361"/>
                    </a:ext>
                  </a:extLst>
                </a:gridCol>
                <a:gridCol w="2155751">
                  <a:extLst>
                    <a:ext uri="{9D8B030D-6E8A-4147-A177-3AD203B41FA5}">
                      <a16:colId xmlns:a16="http://schemas.microsoft.com/office/drawing/2014/main" val="3283334876"/>
                    </a:ext>
                  </a:extLst>
                </a:gridCol>
                <a:gridCol w="405688">
                  <a:extLst>
                    <a:ext uri="{9D8B030D-6E8A-4147-A177-3AD203B41FA5}">
                      <a16:colId xmlns:a16="http://schemas.microsoft.com/office/drawing/2014/main" val="988491429"/>
                    </a:ext>
                  </a:extLst>
                </a:gridCol>
                <a:gridCol w="490252">
                  <a:extLst>
                    <a:ext uri="{9D8B030D-6E8A-4147-A177-3AD203B41FA5}">
                      <a16:colId xmlns:a16="http://schemas.microsoft.com/office/drawing/2014/main" val="2562043500"/>
                    </a:ext>
                  </a:extLst>
                </a:gridCol>
                <a:gridCol w="1338085">
                  <a:extLst>
                    <a:ext uri="{9D8B030D-6E8A-4147-A177-3AD203B41FA5}">
                      <a16:colId xmlns:a16="http://schemas.microsoft.com/office/drawing/2014/main" val="1288733431"/>
                    </a:ext>
                  </a:extLst>
                </a:gridCol>
              </a:tblGrid>
              <a:tr h="152894">
                <a:tc>
                  <a:txBody>
                    <a:bodyPr/>
                    <a:lstStyle/>
                    <a:p>
                      <a:pPr algn="ctr" fontAlgn="ctr"/>
                      <a:r>
                        <a:rPr lang="en-GB" sz="600" b="1" i="0" u="none" strike="noStrike">
                          <a:solidFill>
                            <a:srgbClr val="FFFFFF"/>
                          </a:solidFill>
                          <a:effectLst/>
                          <a:latin typeface="Arial" panose="020B0604020202020204" pitchFamily="34" charset="0"/>
                        </a:rPr>
                        <a:t>Ref No.</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ctr" fontAlgn="ctr"/>
                      <a:r>
                        <a:rPr lang="en-GB" sz="600" b="1" i="0" u="none" strike="noStrike">
                          <a:solidFill>
                            <a:srgbClr val="FFFFFF"/>
                          </a:solidFill>
                          <a:effectLst/>
                          <a:latin typeface="Arial" panose="020B0604020202020204" pitchFamily="34" charset="0"/>
                        </a:rPr>
                        <a:t>Actor</a:t>
                      </a:r>
                      <a:br>
                        <a:rPr lang="en-GB" sz="600" b="1" i="0" u="none" strike="noStrike">
                          <a:solidFill>
                            <a:srgbClr val="FFFFFF"/>
                          </a:solidFill>
                          <a:effectLst/>
                          <a:latin typeface="Arial" panose="020B0604020202020204" pitchFamily="34" charset="0"/>
                        </a:rPr>
                      </a:br>
                      <a:r>
                        <a:rPr lang="en-GB" sz="600" b="1" i="0" u="none" strike="noStrike">
                          <a:solidFill>
                            <a:srgbClr val="FFFFFF"/>
                          </a:solidFill>
                          <a:effectLst/>
                          <a:latin typeface="Arial" panose="020B0604020202020204" pitchFamily="34" charset="0"/>
                        </a:rPr>
                        <a:t>(As) </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ctr" fontAlgn="ctr"/>
                      <a:r>
                        <a:rPr lang="en-GB" sz="600" b="1" i="0" u="none" strike="noStrike">
                          <a:solidFill>
                            <a:srgbClr val="FFFFFF"/>
                          </a:solidFill>
                          <a:effectLst/>
                          <a:latin typeface="Arial" panose="020B0604020202020204" pitchFamily="34" charset="0"/>
                        </a:rPr>
                        <a:t>Requirement Description (I want to...)</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ctr" fontAlgn="ctr"/>
                      <a:r>
                        <a:rPr lang="en-GB" sz="600" b="1" i="0" u="none" strike="noStrike">
                          <a:solidFill>
                            <a:srgbClr val="FFFFFF"/>
                          </a:solidFill>
                          <a:effectLst/>
                          <a:latin typeface="Arial" panose="020B0604020202020204" pitchFamily="34" charset="0"/>
                        </a:rPr>
                        <a:t>Rationale (So that…)</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ctr" fontAlgn="ctr"/>
                      <a:r>
                        <a:rPr lang="en-GB" sz="600" b="1" i="0" u="none" strike="noStrike">
                          <a:solidFill>
                            <a:srgbClr val="FFFFFF"/>
                          </a:solidFill>
                          <a:effectLst/>
                          <a:latin typeface="Arial" panose="020B0604020202020204" pitchFamily="34" charset="0"/>
                        </a:rPr>
                        <a:t>Acceptance Criteria</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ctr" fontAlgn="ctr"/>
                      <a:r>
                        <a:rPr lang="en-GB" sz="600" b="1" i="0" u="none" strike="noStrike">
                          <a:solidFill>
                            <a:srgbClr val="FFFFFF"/>
                          </a:solidFill>
                          <a:effectLst/>
                          <a:latin typeface="Arial" panose="020B0604020202020204" pitchFamily="34" charset="0"/>
                        </a:rPr>
                        <a:t>Priority</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gridSpan="2">
                  <a:txBody>
                    <a:bodyPr/>
                    <a:lstStyle/>
                    <a:p>
                      <a:pPr algn="ctr" fontAlgn="ctr"/>
                      <a:r>
                        <a:rPr lang="en-GB" sz="600" b="1" i="0" u="none" strike="noStrike" dirty="0">
                          <a:solidFill>
                            <a:srgbClr val="FFFFFF"/>
                          </a:solidFill>
                          <a:effectLst/>
                          <a:latin typeface="Arial" panose="020B0604020202020204" pitchFamily="34" charset="0"/>
                        </a:rPr>
                        <a:t>Comments</a:t>
                      </a: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hMerge="1">
                  <a:txBody>
                    <a:bodyPr/>
                    <a:lstStyle/>
                    <a:p>
                      <a:pPr algn="ctr" fontAlgn="ctr"/>
                      <a:endParaRPr lang="en-GB" sz="600" b="1" i="0" u="none" strike="noStrike">
                        <a:solidFill>
                          <a:srgbClr val="FFFFFF"/>
                        </a:solidFill>
                        <a:effectLst/>
                        <a:latin typeface="Arial" panose="020B0604020202020204" pitchFamily="34" charset="0"/>
                      </a:endParaRPr>
                    </a:p>
                  </a:txBody>
                  <a:tcPr marL="2012" marR="2012" marT="20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extLst>
                  <a:ext uri="{0D108BD9-81ED-4DB2-BD59-A6C34878D82A}">
                    <a16:rowId xmlns:a16="http://schemas.microsoft.com/office/drawing/2014/main" val="819703321"/>
                  </a:ext>
                </a:extLst>
              </a:tr>
              <a:tr h="295729">
                <a:tc>
                  <a:txBody>
                    <a:bodyPr/>
                    <a:lstStyle/>
                    <a:p>
                      <a:pPr algn="ctr" fontAlgn="t"/>
                      <a:r>
                        <a:rPr lang="en-GB" sz="600" b="1" i="0" u="none" strike="noStrike">
                          <a:solidFill>
                            <a:srgbClr val="FFFFFF"/>
                          </a:solidFill>
                          <a:effectLst/>
                          <a:latin typeface="Calibri" panose="020F0502020204030204" pitchFamily="34" charset="0"/>
                        </a:rPr>
                        <a:t>EPIC</a:t>
                      </a:r>
                    </a:p>
                  </a:txBody>
                  <a:tcPr marL="2012" marR="2012" marT="2012"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GB" sz="600" b="1" i="0" u="none" strike="noStrike">
                          <a:solidFill>
                            <a:srgbClr val="FFFFFF"/>
                          </a:solidFill>
                          <a:effectLst/>
                          <a:latin typeface="Calibri" panose="020F0502020204030204" pitchFamily="34" charset="0"/>
                        </a:rPr>
                        <a:t>DN/IGT</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t"/>
                      <a:r>
                        <a:rPr lang="en-GB" sz="600" b="1" i="0" u="none" strike="noStrike">
                          <a:solidFill>
                            <a:srgbClr val="FFFFFF"/>
                          </a:solidFill>
                          <a:effectLst/>
                          <a:latin typeface="Calibri" panose="020F0502020204030204" pitchFamily="34" charset="0"/>
                        </a:rPr>
                        <a:t>To receive Nomination, Capacity and LDZ Optional Capacity Tariff ('</a:t>
                      </a:r>
                      <a:r>
                        <a:rPr lang="en-GB" sz="600" b="1" i="0" u="none" strike="noStrike" err="1">
                          <a:solidFill>
                            <a:srgbClr val="FFFFFF"/>
                          </a:solidFill>
                          <a:effectLst/>
                          <a:latin typeface="Calibri" panose="020F0502020204030204" pitchFamily="34" charset="0"/>
                        </a:rPr>
                        <a:t>shorthaul</a:t>
                      </a:r>
                      <a:r>
                        <a:rPr lang="en-GB" sz="600" b="1" i="0" u="none" strike="noStrike">
                          <a:solidFill>
                            <a:srgbClr val="FFFFFF"/>
                          </a:solidFill>
                          <a:effectLst/>
                          <a:latin typeface="Calibri" panose="020F0502020204030204" pitchFamily="34" charset="0"/>
                        </a:rPr>
                        <a:t>') referral notifications from the CDSP</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t"/>
                      <a:r>
                        <a:rPr lang="en-GB" sz="600" b="1" i="0" u="none" strike="noStrike">
                          <a:solidFill>
                            <a:srgbClr val="FFFFFF"/>
                          </a:solidFill>
                          <a:effectLst/>
                          <a:latin typeface="Calibri" panose="020F0502020204030204" pitchFamily="34" charset="0"/>
                        </a:rPr>
                        <a:t>I can use the notifications to trigger internal processes to facilitate adherence  to my UNC obligations relating to actioning of Shipper referrals</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t"/>
                      <a:r>
                        <a:rPr lang="en-GB" sz="600" b="1" i="0" u="none" strike="noStrike">
                          <a:solidFill>
                            <a:srgbClr val="FFFFFF"/>
                          </a:solidFill>
                          <a:effectLst/>
                          <a:latin typeface="Calibri" panose="020F0502020204030204" pitchFamily="34" charset="0"/>
                        </a:rPr>
                        <a:t>Only nominal and understood instances exist where referrals remain outstanding for review/action </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GB" sz="600" b="1" i="0" u="none" strike="noStrike">
                          <a:solidFill>
                            <a:srgbClr val="FFFFFF"/>
                          </a:solidFill>
                          <a:effectLst/>
                          <a:latin typeface="Calibri" panose="020F0502020204030204" pitchFamily="34" charset="0"/>
                        </a:rPr>
                        <a:t>Must</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gridSpan="2">
                  <a:txBody>
                    <a:bodyPr/>
                    <a:lstStyle/>
                    <a:p>
                      <a:pPr algn="ctr" fontAlgn="t"/>
                      <a:r>
                        <a:rPr lang="en-GB" sz="600" b="1" i="0" u="none" strike="noStrike">
                          <a:solidFill>
                            <a:srgbClr val="FFFFFF"/>
                          </a:solidFill>
                          <a:effectLst/>
                          <a:latin typeface="Calibri" panose="020F0502020204030204" pitchFamily="34" charset="0"/>
                        </a:rPr>
                        <a:t>The solution assessment should consider that not all DNs/IGTs may wish to receive this information; as it is already held in the UK-Link Portal</a:t>
                      </a: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hMerge="1">
                  <a:txBody>
                    <a:bodyPr/>
                    <a:lstStyle/>
                    <a:p>
                      <a:pPr algn="ctr" fontAlgn="t"/>
                      <a:endParaRPr lang="en-GB" sz="600" b="1" i="0" u="none" strike="noStrike">
                        <a:solidFill>
                          <a:srgbClr val="FFFFFF"/>
                        </a:solidFill>
                        <a:effectLst/>
                        <a:latin typeface="Calibri" panose="020F0502020204030204" pitchFamily="34" charset="0"/>
                      </a:endParaRPr>
                    </a:p>
                  </a:txBody>
                  <a:tcPr marL="2012" marR="2012" marT="201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754720206"/>
                  </a:ext>
                </a:extLst>
              </a:tr>
              <a:tr h="100588">
                <a:tc gridSpan="8">
                  <a:txBody>
                    <a:bodyPr/>
                    <a:lstStyle/>
                    <a:p>
                      <a:pPr algn="ctr" fontAlgn="ctr"/>
                      <a:r>
                        <a:rPr lang="en-GB" sz="600" b="0" i="0" u="none" strike="noStrike">
                          <a:effectLst/>
                          <a:latin typeface="Arial" panose="020B0604020202020204" pitchFamily="34" charset="0"/>
                        </a:rPr>
                        <a:t>Requirement Framework</a:t>
                      </a:r>
                    </a:p>
                  </a:txBody>
                  <a:tcPr marL="2012" marR="2012" marT="20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lnL w="1270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pPr algn="ctr" fontAlgn="ctr"/>
                      <a:endParaRPr lang="en-GB" sz="600" b="0" i="0" u="none" strike="noStrike">
                        <a:effectLst/>
                        <a:latin typeface="Arial" panose="020B0604020202020204" pitchFamily="34" charset="0"/>
                      </a:endParaRPr>
                    </a:p>
                  </a:txBody>
                  <a:tcPr marL="2012" marR="2012" marT="20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noFill/>
                  </a:tcPr>
                </a:tc>
                <a:extLst>
                  <a:ext uri="{0D108BD9-81ED-4DB2-BD59-A6C34878D82A}">
                    <a16:rowId xmlns:a16="http://schemas.microsoft.com/office/drawing/2014/main" val="556405757"/>
                  </a:ext>
                </a:extLst>
              </a:tr>
              <a:tr h="273599">
                <a:tc>
                  <a:txBody>
                    <a:bodyPr/>
                    <a:lstStyle/>
                    <a:p>
                      <a:pPr algn="l" fontAlgn="b"/>
                      <a:r>
                        <a:rPr lang="en-GB" sz="600" b="0" i="0" u="none" strike="noStrike">
                          <a:effectLst/>
                          <a:latin typeface="Arial" panose="020B0604020202020204" pitchFamily="34" charset="0"/>
                        </a:rPr>
                        <a:t>CR4.0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GB" sz="600" b="0" i="0" u="none" strike="noStrike">
                          <a:effectLst/>
                          <a:latin typeface="Arial" panose="020B0604020202020204" pitchFamily="34" charset="0"/>
                        </a:rPr>
                        <a:t>CDSP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GB" sz="600" b="0" i="0" u="none" strike="noStrike">
                          <a:effectLst/>
                          <a:latin typeface="Arial" panose="020B0604020202020204" pitchFamily="34" charset="0"/>
                        </a:rPr>
                        <a:t>Referral Notification: Daily Referral Notification Summary(ies) - DRNS:</a:t>
                      </a:r>
                      <a:br>
                        <a:rPr lang="en-GB" sz="600" b="0" i="0" u="none" strike="noStrike">
                          <a:effectLst/>
                          <a:latin typeface="Arial" panose="020B0604020202020204" pitchFamily="34" charset="0"/>
                        </a:rPr>
                      </a:br>
                      <a:br>
                        <a:rPr lang="en-GB" sz="600" b="0" i="0" u="none" strike="noStrike">
                          <a:effectLst/>
                          <a:latin typeface="Arial" panose="020B0604020202020204" pitchFamily="34" charset="0"/>
                        </a:rPr>
                      </a:br>
                      <a:br>
                        <a:rPr lang="en-GB" sz="600" b="0" i="0" u="none" strike="noStrike">
                          <a:effectLst/>
                          <a:latin typeface="Arial" panose="020B0604020202020204" pitchFamily="34" charset="0"/>
                        </a:rPr>
                      </a:br>
                      <a:br>
                        <a:rPr lang="en-GB" sz="600" b="0" i="0" u="none" strike="noStrike">
                          <a:effectLst/>
                          <a:latin typeface="Arial" panose="020B0604020202020204" pitchFamily="34" charset="0"/>
                        </a:rPr>
                      </a:br>
                      <a:br>
                        <a:rPr lang="en-GB" sz="600" b="0" i="0" u="none" strike="noStrike">
                          <a:effectLst/>
                          <a:latin typeface="Arial" panose="020B0604020202020204" pitchFamily="34" charset="0"/>
                        </a:rPr>
                      </a:br>
                      <a:br>
                        <a:rPr lang="en-GB" sz="600" b="0" i="0" u="none" strike="noStrike">
                          <a:effectLst/>
                          <a:latin typeface="Arial" panose="020B0604020202020204" pitchFamily="34" charset="0"/>
                        </a:rPr>
                      </a:br>
                      <a:br>
                        <a:rPr lang="en-GB" sz="600" b="0" i="0" u="none" strike="noStrike">
                          <a:effectLst/>
                          <a:latin typeface="Arial" panose="020B0604020202020204" pitchFamily="34" charset="0"/>
                        </a:rPr>
                      </a:br>
                      <a:r>
                        <a:rPr lang="en-GB" sz="600" b="0" i="0" u="none" strike="noStrike">
                          <a:effectLst/>
                          <a:latin typeface="Arial" panose="020B0604020202020204" pitchFamily="34" charset="0"/>
                        </a:rPr>
                        <a:t>I want to compile and send DRNS to participating DNs/IGTs in accordance with the Acceptance Criteria*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GB" sz="600" b="0" i="0" u="none" strike="noStrike">
                          <a:effectLst/>
                          <a:latin typeface="Arial" panose="020B0604020202020204" pitchFamily="34" charset="0"/>
                        </a:rPr>
                        <a:t>So that DNs/IGTs can determine those new or outstanding shipper referrals that require review/action in accordance with existing SLAs/UNC obligations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t"/>
                      <a:r>
                        <a:rPr lang="en-GB" sz="600" b="0" i="0" u="none" strike="noStrike">
                          <a:effectLst/>
                          <a:latin typeface="Calibri" panose="020F0502020204030204" pitchFamily="34" charset="0"/>
                        </a:rPr>
                        <a:t>The CDSP will report on:</a:t>
                      </a:r>
                      <a:br>
                        <a:rPr lang="en-GB" sz="600" b="0" i="0" u="none" strike="noStrike">
                          <a:effectLst/>
                          <a:latin typeface="Calibri" panose="020F0502020204030204" pitchFamily="34" charset="0"/>
                        </a:rPr>
                      </a:br>
                      <a:br>
                        <a:rPr lang="en-GB" sz="600" b="0" i="0" u="none" strike="noStrike">
                          <a:effectLst/>
                          <a:latin typeface="Calibri" panose="020F0502020204030204" pitchFamily="34" charset="0"/>
                        </a:rPr>
                      </a:br>
                      <a:r>
                        <a:rPr lang="en-GB" sz="600" b="0" i="0" u="none" strike="noStrike">
                          <a:effectLst/>
                          <a:latin typeface="Calibri" panose="020F0502020204030204" pitchFamily="34" charset="0"/>
                        </a:rPr>
                        <a:t>1) Initial notifications for shipper Nomination, Capacity and/or Shorthaul referrals - on the day of referral i.e. shipper submission date into the UK-Link Portal</a:t>
                      </a:r>
                      <a:br>
                        <a:rPr lang="en-GB" sz="600" b="0" i="0" u="none" strike="noStrike">
                          <a:effectLst/>
                          <a:latin typeface="Calibri" panose="020F0502020204030204" pitchFamily="34" charset="0"/>
                        </a:rPr>
                      </a:br>
                      <a:r>
                        <a:rPr lang="en-GB" sz="600" b="0" i="0" u="none" strike="noStrike">
                          <a:effectLst/>
                          <a:latin typeface="Calibri" panose="020F0502020204030204" pitchFamily="34" charset="0"/>
                        </a:rPr>
                        <a:t>2) 'Chaser' notifications for those referrals that are awaiting review/action within the UK-Link Portal 3 SPSBDs prior to the Referral SLA expiry date  - please see Referral SLAs Tab for information</a:t>
                      </a:r>
                      <a:br>
                        <a:rPr lang="en-GB" sz="600" b="0" i="0" u="none" strike="noStrike">
                          <a:effectLst/>
                          <a:latin typeface="Calibri" panose="020F0502020204030204" pitchFamily="34" charset="0"/>
                        </a:rPr>
                      </a:br>
                      <a:r>
                        <a:rPr lang="en-GB" sz="600" b="0" i="0" u="none" strike="noStrike">
                          <a:effectLst/>
                          <a:latin typeface="Calibri" panose="020F0502020204030204" pitchFamily="34" charset="0"/>
                        </a:rPr>
                        <a:t>3) For 1 &amp; 2 above, the following information for each Referral:</a:t>
                      </a:r>
                      <a:br>
                        <a:rPr lang="en-GB" sz="600" b="0" i="0" u="none" strike="noStrike">
                          <a:effectLst/>
                          <a:latin typeface="Calibri" panose="020F0502020204030204" pitchFamily="34" charset="0"/>
                        </a:rPr>
                      </a:br>
                      <a:r>
                        <a:rPr lang="en-GB" sz="600" b="0" i="0" u="none" strike="noStrike">
                          <a:effectLst/>
                          <a:latin typeface="Calibri" panose="020F0502020204030204" pitchFamily="34" charset="0"/>
                        </a:rPr>
                        <a:t>- Type of Referral,</a:t>
                      </a:r>
                      <a:br>
                        <a:rPr lang="en-GB" sz="600" b="0" i="0" u="none" strike="noStrike">
                          <a:effectLst/>
                          <a:latin typeface="Calibri" panose="020F0502020204030204" pitchFamily="34" charset="0"/>
                        </a:rPr>
                      </a:br>
                      <a:r>
                        <a:rPr lang="en-GB" sz="600" b="0" i="0" u="none" strike="noStrike">
                          <a:effectLst/>
                          <a:latin typeface="Calibri" panose="020F0502020204030204" pitchFamily="34" charset="0"/>
                        </a:rPr>
                        <a:t>- MPRN / Location (LDZ),</a:t>
                      </a:r>
                      <a:br>
                        <a:rPr lang="en-GB" sz="600" b="0" i="0" u="none" strike="noStrike">
                          <a:effectLst/>
                          <a:latin typeface="Calibri" panose="020F0502020204030204" pitchFamily="34" charset="0"/>
                        </a:rPr>
                      </a:br>
                      <a:r>
                        <a:rPr lang="en-GB" sz="600" b="0" i="0" u="none" strike="noStrike">
                          <a:effectLst/>
                          <a:latin typeface="Calibri" panose="020F0502020204030204" pitchFamily="34" charset="0"/>
                        </a:rPr>
                        <a:t>- [Shipper],</a:t>
                      </a:r>
                      <a:br>
                        <a:rPr lang="en-GB" sz="600" b="0" i="0" u="none" strike="noStrike">
                          <a:effectLst/>
                          <a:latin typeface="Calibri" panose="020F0502020204030204" pitchFamily="34" charset="0"/>
                        </a:rPr>
                      </a:br>
                      <a:r>
                        <a:rPr lang="en-GB" sz="600" b="0" i="0" u="none" strike="noStrike">
                          <a:effectLst/>
                          <a:latin typeface="Calibri" panose="020F0502020204030204" pitchFamily="34" charset="0"/>
                        </a:rPr>
                        <a:t>- Referral submission date into UK-Link Portal</a:t>
                      </a:r>
                      <a:br>
                        <a:rPr lang="en-GB" sz="600" b="0" i="0" u="none" strike="noStrike">
                          <a:effectLst/>
                          <a:latin typeface="Calibri" panose="020F0502020204030204" pitchFamily="34" charset="0"/>
                        </a:rPr>
                      </a:br>
                      <a:r>
                        <a:rPr lang="en-GB" sz="600" b="0" i="0" u="none" strike="noStrike">
                          <a:effectLst/>
                          <a:latin typeface="Calibri" panose="020F0502020204030204" pitchFamily="34" charset="0"/>
                        </a:rPr>
                        <a:t>- Referral 'Action by Date' (SLA)</a:t>
                      </a:r>
                      <a:br>
                        <a:rPr lang="en-GB" sz="600" b="0" i="0" u="none" strike="noStrike">
                          <a:effectLst/>
                          <a:latin typeface="Calibri" panose="020F0502020204030204" pitchFamily="34" charset="0"/>
                        </a:rPr>
                      </a:br>
                      <a:r>
                        <a:rPr lang="en-GB" sz="600" b="0" i="0" u="none" strike="noStrike">
                          <a:effectLst/>
                          <a:latin typeface="Calibri" panose="020F0502020204030204" pitchFamily="34" charset="0"/>
                        </a:rPr>
                        <a:t>- additional information relevant to the Referral Type</a:t>
                      </a:r>
                      <a:br>
                        <a:rPr lang="en-GB" sz="600" b="0" i="0" u="none" strike="noStrike">
                          <a:effectLst/>
                          <a:latin typeface="Calibri" panose="020F0502020204030204" pitchFamily="34" charset="0"/>
                        </a:rPr>
                      </a:br>
                      <a:r>
                        <a:rPr lang="en-GB" sz="600" b="0" i="0" u="none" strike="noStrike">
                          <a:effectLst/>
                          <a:latin typeface="Calibri" panose="020F0502020204030204" pitchFamily="34" charset="0"/>
                        </a:rPr>
                        <a:t>4) UK-Link Portal url reminder(linky) for User to login and review/action the referral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t"/>
                      <a:r>
                        <a:rPr lang="en-GB" sz="600" b="0" i="0" u="none" strike="noStrike">
                          <a:effectLst/>
                          <a:latin typeface="Calibri" panose="020F0502020204030204" pitchFamily="34" charset="0"/>
                        </a:rPr>
                        <a:t>Must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600" b="0" i="0" u="none" strike="noStrike">
                          <a:effectLst/>
                          <a:latin typeface="Calibri" panose="020F0502020204030204" pitchFamily="34" charset="0"/>
                        </a:rPr>
                        <a:t>Must</a:t>
                      </a:r>
                      <a:endParaRPr lang="en-GB" sz="600" b="0" i="0" u="none" strike="noStrike" dirty="0">
                        <a:effectLst/>
                        <a:latin typeface="Calibri" panose="020F050202020403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600" b="0" i="0" u="none" strike="noStrike">
                          <a:effectLst/>
                          <a:latin typeface="Calibri" panose="020F0502020204030204" pitchFamily="34" charset="0"/>
                        </a:rPr>
                        <a:t>The solution should assess  the DRNS being separated into individual (3)summaries e.g. by Referral Type</a:t>
                      </a:r>
                      <a:endParaRPr lang="en-GB" sz="600" b="0" i="0" u="none" strike="noStrike" dirty="0">
                        <a:effectLst/>
                        <a:latin typeface="Calibri" panose="020F050202020403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45632467"/>
                  </a:ext>
                </a:extLst>
              </a:tr>
              <a:tr h="205200">
                <a:tc>
                  <a:txBody>
                    <a:bodyPr/>
                    <a:lstStyle/>
                    <a:p>
                      <a:pPr algn="l" fontAlgn="b"/>
                      <a:r>
                        <a:rPr lang="en-GB" sz="600" b="0" i="0" u="none" strike="noStrike">
                          <a:effectLst/>
                          <a:latin typeface="Arial" panose="020B0604020202020204" pitchFamily="34" charset="0"/>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GB" sz="6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GB" sz="6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GB" sz="6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t"/>
                      <a:r>
                        <a:rPr lang="en-GB" sz="600" b="0" i="0" u="none" strike="noStrike">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t"/>
                      <a:r>
                        <a:rPr lang="en-GB" sz="600" b="0" i="0" u="none" strike="noStrike">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600" b="0" i="0" u="none" strike="noStrike">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GB" sz="600" b="0" i="0" u="none" strike="noStrike">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89911129"/>
                  </a:ext>
                </a:extLst>
              </a:tr>
              <a:tr h="239399">
                <a:tc>
                  <a:txBody>
                    <a:bodyPr/>
                    <a:lstStyle/>
                    <a:p>
                      <a:pPr algn="l" fontAlgn="b"/>
                      <a:r>
                        <a:rPr lang="en-GB" sz="600" b="0" i="0" u="none" strike="noStrike">
                          <a:effectLst/>
                          <a:latin typeface="Arial" panose="020B0604020202020204" pitchFamily="34" charset="0"/>
                        </a:rPr>
                        <a:t>CR5.0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GB" sz="600" b="0" i="0" u="none" strike="noStrike">
                          <a:effectLst/>
                          <a:latin typeface="Arial" panose="020B0604020202020204" pitchFamily="34" charset="0"/>
                        </a:rPr>
                        <a:t>CDSP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GB" sz="600" b="0" i="0" u="none" strike="noStrike">
                          <a:effectLst/>
                          <a:latin typeface="Arial" panose="020B0604020202020204" pitchFamily="34" charset="0"/>
                        </a:rPr>
                        <a:t>I want data values used within the validation to be configurable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GB" sz="600" b="0" i="0" u="none" strike="noStrike">
                          <a:effectLst/>
                          <a:latin typeface="Arial" panose="020B0604020202020204" pitchFamily="34" charset="0"/>
                        </a:rPr>
                        <a:t>So that a functional change is not required should these values be changed in the future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b"/>
                      <a:r>
                        <a:rPr lang="en-GB" sz="600" b="0" i="0" u="none" strike="noStrike">
                          <a:effectLst/>
                          <a:latin typeface="Arial" panose="020B0604020202020204" pitchFamily="34" charset="0"/>
                        </a:rPr>
                        <a:t>1) Parameterised Referral SLA values - please see the Referrals SLA Tab</a:t>
                      </a:r>
                      <a:br>
                        <a:rPr lang="en-GB" sz="600" b="0" i="0" u="none" strike="noStrike">
                          <a:effectLst/>
                          <a:latin typeface="Arial" panose="020B0604020202020204" pitchFamily="34" charset="0"/>
                        </a:rPr>
                      </a:br>
                      <a:r>
                        <a:rPr lang="en-GB" sz="600" b="0" i="0" u="none" strike="noStrike">
                          <a:effectLst/>
                          <a:latin typeface="Arial" panose="020B0604020202020204" pitchFamily="34" charset="0"/>
                        </a:rPr>
                        <a:t>2) Note: For each Referral Type, the trigger for the 'chaser' referral notification is effectively 3 SPSBDs however, parameterising the Referral SLAs Tab has the same effect. Therefore, the '3 day' SPSBD will not require being held in a parameter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b"/>
                      <a:r>
                        <a:rPr lang="en-GB" sz="600" b="0" i="0" u="none" strike="noStrike">
                          <a:effectLst/>
                          <a:latin typeface="Arial" panose="020B0604020202020204" pitchFamily="34" charset="0"/>
                        </a:rPr>
                        <a:t>Must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600" b="0" i="0" u="none" strike="noStrike">
                          <a:effectLst/>
                          <a:latin typeface="Arial" panose="020B0604020202020204" pitchFamily="34" charset="0"/>
                        </a:rPr>
                        <a:t>Must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600" b="0" i="0" u="none" strike="noStrike">
                          <a:effectLst/>
                          <a:latin typeface="Arial" panose="020B0604020202020204" pitchFamily="34" charset="0"/>
                        </a:rPr>
                        <a:t>The variables defined in the acceptance criteria are those known at this point however the hard coding of any potentially variable values should be avoided and, therefore, any other variables identified should be made configurable to reduce cost and impact of future change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80192866"/>
                  </a:ext>
                </a:extLst>
              </a:tr>
              <a:tr h="205200">
                <a:tc>
                  <a:txBody>
                    <a:bodyPr/>
                    <a:lstStyle/>
                    <a:p>
                      <a:pPr algn="l" fontAlgn="b"/>
                      <a:r>
                        <a:rPr lang="en-GB" sz="600" b="0" i="0" u="none" strike="noStrike">
                          <a:effectLst/>
                          <a:latin typeface="Arial" panose="020B0604020202020204" pitchFamily="34" charset="0"/>
                        </a:rPr>
                        <a:t>CR5.1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GB" sz="600" b="0" i="0" u="none" strike="noStrike">
                          <a:effectLst/>
                          <a:latin typeface="Arial" panose="020B0604020202020204" pitchFamily="34" charset="0"/>
                        </a:rPr>
                        <a:t>DN/IGT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GB" sz="600" b="0" i="0" u="none" strike="noStrike">
                          <a:effectLst/>
                          <a:latin typeface="Arial" panose="020B0604020202020204" pitchFamily="34" charset="0"/>
                        </a:rPr>
                        <a:t>I want the CDSP to provide a defined query and support request process to support any technical DRNS queries that I might have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GB" sz="600" b="0" i="0" u="none" strike="noStrike">
                          <a:effectLst/>
                          <a:latin typeface="Arial" panose="020B0604020202020204" pitchFamily="34" charset="0"/>
                        </a:rPr>
                        <a:t>So that if I have any issues I know how to make contact with the CDSP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b"/>
                      <a:r>
                        <a:rPr lang="en-GB" sz="600" b="0" i="0" u="none" strike="noStrike">
                          <a:effectLst/>
                          <a:latin typeface="Arial" panose="020B0604020202020204" pitchFamily="34" charset="0"/>
                        </a:rPr>
                        <a:t>Documented process for customers to raise queries and/or issues with any stage of the process where they interact with the CDSP</a:t>
                      </a:r>
                      <a:br>
                        <a:rPr lang="en-GB" sz="600" b="0" i="0" u="none" strike="noStrike">
                          <a:effectLst/>
                          <a:latin typeface="Arial" panose="020B0604020202020204" pitchFamily="34" charset="0"/>
                        </a:rPr>
                      </a:br>
                      <a:r>
                        <a:rPr lang="en-GB" sz="600" b="0" i="0" u="none" strike="noStrike">
                          <a:effectLst/>
                          <a:latin typeface="Arial" panose="020B0604020202020204" pitchFamily="34" charset="0"/>
                        </a:rPr>
                        <a:t>- customers are informed of the process to follow should they experience an issue within the service defined within these Requirements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b"/>
                      <a:r>
                        <a:rPr lang="en-GB" sz="600" b="0" i="0" u="none" strike="noStrike">
                          <a:effectLst/>
                          <a:latin typeface="Arial" panose="020B0604020202020204" pitchFamily="34" charset="0"/>
                        </a:rPr>
                        <a:t>Must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600" b="0" i="0" u="none" strike="noStrike" dirty="0">
                          <a:effectLst/>
                          <a:latin typeface="Arial" panose="020B0604020202020204" pitchFamily="34" charset="0"/>
                        </a:rPr>
                        <a:t>Must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600" b="0" i="0" u="none" strike="noStrike" dirty="0">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1502099"/>
                  </a:ext>
                </a:extLst>
              </a:tr>
            </a:tbl>
          </a:graphicData>
        </a:graphic>
      </p:graphicFrame>
    </p:spTree>
    <p:extLst>
      <p:ext uri="{BB962C8B-B14F-4D97-AF65-F5344CB8AC3E}">
        <p14:creationId xmlns:p14="http://schemas.microsoft.com/office/powerpoint/2010/main" val="41329625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FDDBB-2A8A-E887-3D15-70CBC228DD29}"/>
              </a:ext>
            </a:extLst>
          </p:cNvPr>
          <p:cNvSpPr>
            <a:spLocks noGrp="1"/>
          </p:cNvSpPr>
          <p:nvPr>
            <p:ph type="title"/>
          </p:nvPr>
        </p:nvSpPr>
        <p:spPr/>
        <p:txBody>
          <a:bodyPr>
            <a:normAutofit/>
          </a:bodyPr>
          <a:lstStyle/>
          <a:p>
            <a:r>
              <a:rPr lang="en-GB"/>
              <a:t>Solution Overview</a:t>
            </a:r>
            <a:endParaRPr lang="en-GB">
              <a:solidFill>
                <a:srgbClr val="FF0000"/>
              </a:solidFill>
            </a:endParaRPr>
          </a:p>
        </p:txBody>
      </p:sp>
      <p:pic>
        <p:nvPicPr>
          <p:cNvPr id="4" name="Picture 3">
            <a:extLst>
              <a:ext uri="{FF2B5EF4-FFF2-40B4-BE49-F238E27FC236}">
                <a16:creationId xmlns:a16="http://schemas.microsoft.com/office/drawing/2014/main" id="{79FCB463-F913-7E8D-6AC8-FBBD99698044}"/>
              </a:ext>
            </a:extLst>
          </p:cNvPr>
          <p:cNvPicPr>
            <a:picLocks noChangeAspect="1"/>
          </p:cNvPicPr>
          <p:nvPr/>
        </p:nvPicPr>
        <p:blipFill>
          <a:blip r:embed="rId2"/>
          <a:stretch>
            <a:fillRect/>
          </a:stretch>
        </p:blipFill>
        <p:spPr>
          <a:xfrm>
            <a:off x="755576" y="915566"/>
            <a:ext cx="7740352" cy="2882959"/>
          </a:xfrm>
          <a:prstGeom prst="rect">
            <a:avLst/>
          </a:prstGeom>
        </p:spPr>
      </p:pic>
      <p:sp>
        <p:nvSpPr>
          <p:cNvPr id="3" name="Rectangle 2">
            <a:extLst>
              <a:ext uri="{FF2B5EF4-FFF2-40B4-BE49-F238E27FC236}">
                <a16:creationId xmlns:a16="http://schemas.microsoft.com/office/drawing/2014/main" id="{79A85C32-A6AB-215D-F1C7-7A190B22CF43}"/>
              </a:ext>
            </a:extLst>
          </p:cNvPr>
          <p:cNvSpPr/>
          <p:nvPr/>
        </p:nvSpPr>
        <p:spPr>
          <a:xfrm>
            <a:off x="518984" y="4256903"/>
            <a:ext cx="236592" cy="160638"/>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08D8241B-8BB9-7EA3-A4C0-7D1EA27791BC}"/>
              </a:ext>
            </a:extLst>
          </p:cNvPr>
          <p:cNvSpPr/>
          <p:nvPr/>
        </p:nvSpPr>
        <p:spPr>
          <a:xfrm>
            <a:off x="518984" y="4510216"/>
            <a:ext cx="236592" cy="160638"/>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16CF772E-A692-92FB-BAC9-AE68EC3D03CE}"/>
              </a:ext>
            </a:extLst>
          </p:cNvPr>
          <p:cNvSpPr txBox="1"/>
          <p:nvPr/>
        </p:nvSpPr>
        <p:spPr>
          <a:xfrm>
            <a:off x="704335" y="4227934"/>
            <a:ext cx="710514" cy="215444"/>
          </a:xfrm>
          <a:prstGeom prst="rect">
            <a:avLst/>
          </a:prstGeom>
          <a:noFill/>
        </p:spPr>
        <p:txBody>
          <a:bodyPr wrap="square" rtlCol="0">
            <a:spAutoFit/>
          </a:bodyPr>
          <a:lstStyle/>
          <a:p>
            <a:r>
              <a:rPr lang="en-GB" sz="800"/>
              <a:t>As-is steps</a:t>
            </a:r>
          </a:p>
        </p:txBody>
      </p:sp>
      <p:sp>
        <p:nvSpPr>
          <p:cNvPr id="7" name="TextBox 6">
            <a:extLst>
              <a:ext uri="{FF2B5EF4-FFF2-40B4-BE49-F238E27FC236}">
                <a16:creationId xmlns:a16="http://schemas.microsoft.com/office/drawing/2014/main" id="{A10C4AF5-2BCD-90A3-1EE8-531C2C60A7C7}"/>
              </a:ext>
            </a:extLst>
          </p:cNvPr>
          <p:cNvSpPr txBox="1"/>
          <p:nvPr/>
        </p:nvSpPr>
        <p:spPr>
          <a:xfrm>
            <a:off x="704335" y="4484704"/>
            <a:ext cx="710514" cy="215444"/>
          </a:xfrm>
          <a:prstGeom prst="rect">
            <a:avLst/>
          </a:prstGeom>
          <a:noFill/>
        </p:spPr>
        <p:txBody>
          <a:bodyPr wrap="square" rtlCol="0">
            <a:spAutoFit/>
          </a:bodyPr>
          <a:lstStyle/>
          <a:p>
            <a:r>
              <a:rPr lang="en-GB" sz="800"/>
              <a:t>New step</a:t>
            </a:r>
          </a:p>
        </p:txBody>
      </p:sp>
      <p:sp>
        <p:nvSpPr>
          <p:cNvPr id="8" name="TextBox 7">
            <a:extLst>
              <a:ext uri="{FF2B5EF4-FFF2-40B4-BE49-F238E27FC236}">
                <a16:creationId xmlns:a16="http://schemas.microsoft.com/office/drawing/2014/main" id="{724C4049-921D-B7EE-EDD8-0B4D7DD3F6EF}"/>
              </a:ext>
            </a:extLst>
          </p:cNvPr>
          <p:cNvSpPr txBox="1"/>
          <p:nvPr/>
        </p:nvSpPr>
        <p:spPr>
          <a:xfrm>
            <a:off x="457200" y="4040662"/>
            <a:ext cx="1044146" cy="230832"/>
          </a:xfrm>
          <a:prstGeom prst="rect">
            <a:avLst/>
          </a:prstGeom>
          <a:noFill/>
        </p:spPr>
        <p:txBody>
          <a:bodyPr wrap="square" rtlCol="0">
            <a:spAutoFit/>
          </a:bodyPr>
          <a:lstStyle/>
          <a:p>
            <a:r>
              <a:rPr lang="en-GB" sz="900"/>
              <a:t>Key</a:t>
            </a:r>
          </a:p>
        </p:txBody>
      </p:sp>
      <p:sp>
        <p:nvSpPr>
          <p:cNvPr id="9" name="Rectangle 8">
            <a:extLst>
              <a:ext uri="{FF2B5EF4-FFF2-40B4-BE49-F238E27FC236}">
                <a16:creationId xmlns:a16="http://schemas.microsoft.com/office/drawing/2014/main" id="{A86F8C08-3706-71B0-C853-3C81B86A3A44}"/>
              </a:ext>
            </a:extLst>
          </p:cNvPr>
          <p:cNvSpPr/>
          <p:nvPr/>
        </p:nvSpPr>
        <p:spPr>
          <a:xfrm>
            <a:off x="457200" y="4040662"/>
            <a:ext cx="957649" cy="741403"/>
          </a:xfrm>
          <a:prstGeom prst="rect">
            <a:avLst/>
          </a:prstGeom>
          <a:no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640193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2B74-63BA-7174-F7E8-A6DEB6818266}"/>
              </a:ext>
            </a:extLst>
          </p:cNvPr>
          <p:cNvSpPr txBox="1">
            <a:spLocks/>
          </p:cNvSpPr>
          <p:nvPr/>
        </p:nvSpPr>
        <p:spPr>
          <a:xfrm>
            <a:off x="457200" y="123478"/>
            <a:ext cx="8229600" cy="637580"/>
          </a:xfrm>
          <a:prstGeom prst="rect">
            <a:avLst/>
          </a:prstGeom>
        </p:spPr>
        <p:txBody>
          <a:bodyPr/>
          <a:lstStyle>
            <a:lvl1pPr algn="ctr" defTabSz="914400" rtl="0" eaLnBrk="1" latinLnBrk="0" hangingPunct="1">
              <a:spcBef>
                <a:spcPct val="0"/>
              </a:spcBef>
              <a:buNone/>
              <a:defRPr sz="2800" b="1" kern="1200">
                <a:solidFill>
                  <a:srgbClr val="3E5AA8"/>
                </a:solidFill>
                <a:latin typeface="Avenir Next LT Pro" panose="020B0504020202020204" pitchFamily="34" charset="0"/>
                <a:ea typeface="+mj-ea"/>
                <a:cs typeface="Arial" panose="020B0604020202020204" pitchFamily="34" charset="0"/>
              </a:defRPr>
            </a:lvl1pPr>
          </a:lstStyle>
          <a:p>
            <a:r>
              <a:rPr lang="en-GB">
                <a:latin typeface="+mj-lt"/>
                <a:cs typeface="Calibri" panose="020F0502020204030204" pitchFamily="34" charset="0"/>
              </a:rPr>
              <a:t>Solution Option 1 Overview</a:t>
            </a:r>
          </a:p>
        </p:txBody>
      </p:sp>
      <p:sp>
        <p:nvSpPr>
          <p:cNvPr id="3" name="TextBox 2">
            <a:extLst>
              <a:ext uri="{FF2B5EF4-FFF2-40B4-BE49-F238E27FC236}">
                <a16:creationId xmlns:a16="http://schemas.microsoft.com/office/drawing/2014/main" id="{42FF35FB-4273-4A9C-4B10-19CA26C9904E}"/>
              </a:ext>
            </a:extLst>
          </p:cNvPr>
          <p:cNvSpPr txBox="1"/>
          <p:nvPr/>
        </p:nvSpPr>
        <p:spPr>
          <a:xfrm>
            <a:off x="457200" y="915566"/>
            <a:ext cx="8126710" cy="4093428"/>
          </a:xfrm>
          <a:prstGeom prst="rect">
            <a:avLst/>
          </a:prstGeom>
          <a:noFill/>
        </p:spPr>
        <p:txBody>
          <a:bodyPr wrap="square" rtlCol="0">
            <a:spAutoFit/>
          </a:bodyPr>
          <a:lstStyle/>
          <a:p>
            <a:pPr marL="285750" indent="-285750" algn="just">
              <a:buFont typeface="Arial" panose="020B0604020202020204" pitchFamily="34" charset="0"/>
              <a:buChar char="•"/>
            </a:pPr>
            <a:r>
              <a:rPr lang="en-GB" sz="1200" dirty="0">
                <a:ea typeface="Calibri" panose="020F0502020204030204" pitchFamily="34" charset="0"/>
                <a:cs typeface="Calibri" panose="020F0502020204030204" pitchFamily="34" charset="0"/>
              </a:rPr>
              <a:t>A new daily report to provide a view of all the pending referral requests to the DNOs and IGTs. This could be split by referral types or LDZs if required.</a:t>
            </a:r>
          </a:p>
          <a:p>
            <a:pPr marL="285750" indent="-285750" algn="just">
              <a:buFont typeface="Arial" panose="020B0604020202020204" pitchFamily="34" charset="0"/>
              <a:buChar char="•"/>
            </a:pPr>
            <a:endParaRPr lang="en-GB" sz="1200" dirty="0">
              <a:ea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dirty="0">
                <a:ea typeface="Calibri" panose="020F0502020204030204" pitchFamily="34" charset="0"/>
                <a:cs typeface="Calibri" panose="020F0502020204030204" pitchFamily="34" charset="0"/>
              </a:rPr>
              <a:t>The report is sent via email as an attachment and be split into tabs based on Referral types: </a:t>
            </a:r>
          </a:p>
          <a:p>
            <a:pPr marL="742950" lvl="1" indent="-285750" algn="just">
              <a:buFont typeface="Arial" panose="020B0604020202020204" pitchFamily="34" charset="0"/>
              <a:buChar char="•"/>
            </a:pPr>
            <a:endParaRPr lang="en-GB" sz="1200" dirty="0">
              <a:ea typeface="Calibri" panose="020F0502020204030204" pitchFamily="34" charset="0"/>
              <a:cs typeface="Calibri" panose="020F0502020204030204" pitchFamily="34" charset="0"/>
            </a:endParaRPr>
          </a:p>
          <a:p>
            <a:pPr marL="742950" lvl="1" indent="-285750" algn="just">
              <a:buFont typeface="Arial" panose="020B0604020202020204" pitchFamily="34" charset="0"/>
              <a:buChar char="•"/>
            </a:pPr>
            <a:endParaRPr lang="en-GB" sz="1200" dirty="0">
              <a:ea typeface="Calibri" panose="020F0502020204030204" pitchFamily="34" charset="0"/>
              <a:cs typeface="Calibri" panose="020F0502020204030204" pitchFamily="34" charset="0"/>
            </a:endParaRPr>
          </a:p>
          <a:p>
            <a:pPr marL="742950" lvl="1" indent="-285750" algn="just">
              <a:buFont typeface="Arial" panose="020B0604020202020204" pitchFamily="34" charset="0"/>
              <a:buChar char="•"/>
            </a:pPr>
            <a:endParaRPr lang="en-GB" sz="1200" dirty="0">
              <a:ea typeface="Calibri" panose="020F0502020204030204" pitchFamily="34" charset="0"/>
              <a:cs typeface="Calibri" panose="020F0502020204030204" pitchFamily="34" charset="0"/>
            </a:endParaRPr>
          </a:p>
          <a:p>
            <a:pPr marL="742950" lvl="1" indent="-285750" algn="just">
              <a:buFont typeface="Arial" panose="020B0604020202020204" pitchFamily="34" charset="0"/>
              <a:buChar char="•"/>
            </a:pPr>
            <a:endParaRPr lang="en-GB" sz="1200" dirty="0">
              <a:ea typeface="Calibri" panose="020F0502020204030204" pitchFamily="34" charset="0"/>
              <a:cs typeface="Calibri" panose="020F0502020204030204" pitchFamily="34" charset="0"/>
            </a:endParaRPr>
          </a:p>
          <a:p>
            <a:pPr marL="742950" lvl="1" indent="-285750" algn="just">
              <a:buFont typeface="Arial" panose="020B0604020202020204" pitchFamily="34" charset="0"/>
              <a:buChar char="•"/>
            </a:pPr>
            <a:endParaRPr lang="en-GB" sz="1200" dirty="0">
              <a:ea typeface="Calibri" panose="020F0502020204030204" pitchFamily="34" charset="0"/>
              <a:cs typeface="Calibri" panose="020F0502020204030204" pitchFamily="34" charset="0"/>
            </a:endParaRPr>
          </a:p>
          <a:p>
            <a:pPr marL="742950" lvl="1" indent="-285750" algn="just">
              <a:buFont typeface="Arial" panose="020B0604020202020204" pitchFamily="34" charset="0"/>
              <a:buChar char="•"/>
            </a:pPr>
            <a:endParaRPr lang="en-GB" sz="1200" dirty="0">
              <a:ea typeface="Calibri" panose="020F0502020204030204" pitchFamily="34" charset="0"/>
              <a:cs typeface="Calibri" panose="020F0502020204030204" pitchFamily="34" charset="0"/>
            </a:endParaRPr>
          </a:p>
          <a:p>
            <a:pPr marL="742950" lvl="1" indent="-285750" algn="just">
              <a:buFont typeface="Arial" panose="020B0604020202020204" pitchFamily="34" charset="0"/>
              <a:buChar char="•"/>
            </a:pPr>
            <a:endParaRPr lang="en-GB" sz="1200" dirty="0">
              <a:ea typeface="Calibri" panose="020F0502020204030204" pitchFamily="34" charset="0"/>
              <a:cs typeface="Calibri" panose="020F0502020204030204" pitchFamily="34" charset="0"/>
            </a:endParaRPr>
          </a:p>
          <a:p>
            <a:pPr marL="742950" lvl="1" indent="-285750" algn="just">
              <a:buFont typeface="Arial" panose="020B0604020202020204" pitchFamily="34" charset="0"/>
              <a:buChar char="•"/>
            </a:pPr>
            <a:endParaRPr lang="en-GB" sz="1200" dirty="0">
              <a:ea typeface="Calibri" panose="020F0502020204030204" pitchFamily="34" charset="0"/>
              <a:cs typeface="Calibri" panose="020F0502020204030204" pitchFamily="34" charset="0"/>
            </a:endParaRPr>
          </a:p>
          <a:p>
            <a:pPr marL="742950" lvl="1" indent="-285750" algn="just">
              <a:buFont typeface="Arial" panose="020B0604020202020204" pitchFamily="34" charset="0"/>
              <a:buChar char="•"/>
            </a:pPr>
            <a:endParaRPr lang="en-GB" sz="1200" dirty="0">
              <a:ea typeface="Calibri" panose="020F0502020204030204" pitchFamily="34" charset="0"/>
              <a:cs typeface="Calibri" panose="020F0502020204030204" pitchFamily="34" charset="0"/>
            </a:endParaRPr>
          </a:p>
          <a:p>
            <a:pPr marL="742950" lvl="1" indent="-285750" algn="just">
              <a:buFont typeface="Arial" panose="020B0604020202020204" pitchFamily="34" charset="0"/>
              <a:buChar char="•"/>
            </a:pPr>
            <a:endParaRPr lang="en-GB" sz="1200" dirty="0">
              <a:ea typeface="Calibri" panose="020F0502020204030204" pitchFamily="34" charset="0"/>
              <a:cs typeface="Calibri" panose="020F0502020204030204" pitchFamily="34" charset="0"/>
            </a:endParaRPr>
          </a:p>
          <a:p>
            <a:pPr marL="742950" lvl="1" indent="-285750" algn="just">
              <a:buFont typeface="Arial" panose="020B0604020202020204" pitchFamily="34" charset="0"/>
              <a:buChar char="•"/>
            </a:pPr>
            <a:endParaRPr lang="en-GB" sz="1200" dirty="0">
              <a:ea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dirty="0">
                <a:ea typeface="Calibri" panose="020F0502020204030204" pitchFamily="34" charset="0"/>
                <a:cs typeface="Calibri" panose="020F0502020204030204" pitchFamily="34" charset="0"/>
              </a:rPr>
              <a:t>The Notification Summary will only be sent if there are any new referrals created post the</a:t>
            </a:r>
          </a:p>
          <a:p>
            <a:pPr algn="just"/>
            <a:r>
              <a:rPr lang="en-GB" sz="1200" dirty="0">
                <a:ea typeface="Calibri" panose="020F0502020204030204" pitchFamily="34" charset="0"/>
                <a:cs typeface="Calibri" panose="020F0502020204030204" pitchFamily="34" charset="0"/>
              </a:rPr>
              <a:t>        last job run or any pending referrals which require a chaser notification nearing the SLA timeline. </a:t>
            </a:r>
          </a:p>
          <a:p>
            <a:pPr marL="285750" indent="-285750" algn="just">
              <a:buFont typeface="Arial" panose="020B0604020202020204" pitchFamily="34" charset="0"/>
              <a:buChar char="•"/>
            </a:pPr>
            <a:endParaRPr lang="en-GB" sz="1200" dirty="0">
              <a:ea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dirty="0">
                <a:ea typeface="Calibri" panose="020F0502020204030204" pitchFamily="34" charset="0"/>
                <a:cs typeface="Calibri" panose="020F0502020204030204" pitchFamily="34" charset="0"/>
              </a:rPr>
              <a:t>Distribution lists will be updated by raising a service request via SAP.</a:t>
            </a:r>
          </a:p>
          <a:p>
            <a:pPr marL="285750" indent="-285750" algn="just">
              <a:buFont typeface="Arial" panose="020B0604020202020204" pitchFamily="34" charset="0"/>
              <a:buChar char="•"/>
            </a:pPr>
            <a:endParaRPr lang="en-GB" sz="1050" dirty="0">
              <a:ea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endParaRPr lang="en-GB" sz="1050" dirty="0">
              <a:ea typeface="Calibri" panose="020F0502020204030204" pitchFamily="34" charset="0"/>
              <a:cs typeface="Calibri" panose="020F0502020204030204" pitchFamily="34" charset="0"/>
            </a:endParaRPr>
          </a:p>
          <a:p>
            <a:pPr algn="just"/>
            <a:endParaRPr lang="en-GB" sz="1100" dirty="0">
              <a:effectLst/>
              <a:ea typeface="Calibri" panose="020F0502020204030204" pitchFamily="34" charset="0"/>
              <a:cs typeface="Calibri" panose="020F0502020204030204" pitchFamily="34" charset="0"/>
            </a:endParaRPr>
          </a:p>
        </p:txBody>
      </p:sp>
      <p:graphicFrame>
        <p:nvGraphicFramePr>
          <p:cNvPr id="4" name="Table 3">
            <a:extLst>
              <a:ext uri="{FF2B5EF4-FFF2-40B4-BE49-F238E27FC236}">
                <a16:creationId xmlns:a16="http://schemas.microsoft.com/office/drawing/2014/main" id="{8BE4308F-FF94-EC83-B5EB-9C67A42232D2}"/>
              </a:ext>
            </a:extLst>
          </p:cNvPr>
          <p:cNvGraphicFramePr>
            <a:graphicFrameLocks noGrp="1"/>
          </p:cNvGraphicFramePr>
          <p:nvPr/>
        </p:nvGraphicFramePr>
        <p:xfrm>
          <a:off x="899592" y="1779662"/>
          <a:ext cx="3799240" cy="1728192"/>
        </p:xfrm>
        <a:graphic>
          <a:graphicData uri="http://schemas.openxmlformats.org/drawingml/2006/table">
            <a:tbl>
              <a:tblPr firstRow="1" firstCol="1" bandRow="1"/>
              <a:tblGrid>
                <a:gridCol w="1565067">
                  <a:extLst>
                    <a:ext uri="{9D8B030D-6E8A-4147-A177-3AD203B41FA5}">
                      <a16:colId xmlns:a16="http://schemas.microsoft.com/office/drawing/2014/main" val="925321816"/>
                    </a:ext>
                  </a:extLst>
                </a:gridCol>
                <a:gridCol w="973395">
                  <a:extLst>
                    <a:ext uri="{9D8B030D-6E8A-4147-A177-3AD203B41FA5}">
                      <a16:colId xmlns:a16="http://schemas.microsoft.com/office/drawing/2014/main" val="2989209563"/>
                    </a:ext>
                  </a:extLst>
                </a:gridCol>
                <a:gridCol w="1260778">
                  <a:extLst>
                    <a:ext uri="{9D8B030D-6E8A-4147-A177-3AD203B41FA5}">
                      <a16:colId xmlns:a16="http://schemas.microsoft.com/office/drawing/2014/main" val="2204909754"/>
                    </a:ext>
                  </a:extLst>
                </a:gridCol>
              </a:tblGrid>
              <a:tr h="200185">
                <a:tc>
                  <a:txBody>
                    <a:bodyPr/>
                    <a:lstStyle/>
                    <a:p>
                      <a:pPr algn="ctr">
                        <a:lnSpc>
                          <a:spcPct val="116000"/>
                        </a:lnSpc>
                        <a:spcAft>
                          <a:spcPts val="800"/>
                        </a:spcAft>
                      </a:pPr>
                      <a:r>
                        <a:rPr lang="en-US" sz="800" b="1">
                          <a:solidFill>
                            <a:srgbClr val="000000"/>
                          </a:solidFill>
                          <a:effectLst/>
                          <a:latin typeface="Poppins" panose="00000500000000000000" pitchFamily="2" charset="0"/>
                          <a:ea typeface="Times New Roman" panose="02020603050405020304" pitchFamily="18" charset="0"/>
                          <a:cs typeface="Arial" panose="020B0604020202020204" pitchFamily="34" charset="0"/>
                        </a:rPr>
                        <a:t>Referral Type</a:t>
                      </a:r>
                      <a:endParaRPr lang="en-GB" sz="800">
                        <a:effectLst/>
                        <a:latin typeface="Aptos" panose="020B0004020202020204" pitchFamily="34" charset="0"/>
                        <a:ea typeface="MS Mincho" panose="02020609040205080304" pitchFamily="49" charset="-128"/>
                        <a:cs typeface="Arial" panose="020B0604020202020204" pitchFamily="34" charset="0"/>
                      </a:endParaRPr>
                    </a:p>
                  </a:txBody>
                  <a:tcPr marL="67616" marR="67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AEDFB"/>
                    </a:solidFill>
                  </a:tcPr>
                </a:tc>
                <a:tc>
                  <a:txBody>
                    <a:bodyPr/>
                    <a:lstStyle/>
                    <a:p>
                      <a:pPr algn="ctr">
                        <a:lnSpc>
                          <a:spcPct val="116000"/>
                        </a:lnSpc>
                        <a:spcAft>
                          <a:spcPts val="800"/>
                        </a:spcAft>
                      </a:pPr>
                      <a:r>
                        <a:rPr lang="en-US" sz="800" b="1">
                          <a:solidFill>
                            <a:srgbClr val="000000"/>
                          </a:solidFill>
                          <a:effectLst/>
                          <a:latin typeface="Poppins" panose="00000500000000000000" pitchFamily="2" charset="0"/>
                          <a:ea typeface="Times New Roman" panose="02020603050405020304" pitchFamily="18" charset="0"/>
                          <a:cs typeface="Arial" panose="020B0604020202020204" pitchFamily="34" charset="0"/>
                        </a:rPr>
                        <a:t>SLA Period</a:t>
                      </a:r>
                      <a:endParaRPr lang="en-GB" sz="800">
                        <a:effectLst/>
                        <a:latin typeface="Aptos" panose="020B0004020202020204" pitchFamily="34" charset="0"/>
                        <a:ea typeface="MS Mincho" panose="02020609040205080304" pitchFamily="49" charset="-128"/>
                        <a:cs typeface="Arial" panose="020B0604020202020204" pitchFamily="34" charset="0"/>
                      </a:endParaRPr>
                    </a:p>
                  </a:txBody>
                  <a:tcPr marL="67616" marR="67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AEDFB"/>
                    </a:solidFill>
                  </a:tcPr>
                </a:tc>
                <a:tc>
                  <a:txBody>
                    <a:bodyPr/>
                    <a:lstStyle/>
                    <a:p>
                      <a:pPr algn="ctr">
                        <a:lnSpc>
                          <a:spcPct val="116000"/>
                        </a:lnSpc>
                        <a:spcAft>
                          <a:spcPts val="800"/>
                        </a:spcAft>
                      </a:pPr>
                      <a:r>
                        <a:rPr lang="en-US" sz="800" b="1">
                          <a:solidFill>
                            <a:srgbClr val="000000"/>
                          </a:solidFill>
                          <a:effectLst/>
                          <a:latin typeface="Poppins" panose="00000500000000000000" pitchFamily="2" charset="0"/>
                          <a:ea typeface="Times New Roman" panose="02020603050405020304" pitchFamily="18" charset="0"/>
                          <a:cs typeface="Arial" panose="020B0604020202020204" pitchFamily="34" charset="0"/>
                        </a:rPr>
                        <a:t>Chaser Notification</a:t>
                      </a:r>
                      <a:endParaRPr lang="en-GB" sz="800">
                        <a:effectLst/>
                        <a:latin typeface="Aptos" panose="020B0004020202020204" pitchFamily="34" charset="0"/>
                        <a:ea typeface="MS Mincho" panose="02020609040205080304" pitchFamily="49" charset="-128"/>
                        <a:cs typeface="Arial" panose="020B0604020202020204" pitchFamily="34" charset="0"/>
                      </a:endParaRPr>
                    </a:p>
                  </a:txBody>
                  <a:tcPr marL="67616" marR="67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AEDFB"/>
                    </a:solidFill>
                  </a:tcPr>
                </a:tc>
                <a:extLst>
                  <a:ext uri="{0D108BD9-81ED-4DB2-BD59-A6C34878D82A}">
                    <a16:rowId xmlns:a16="http://schemas.microsoft.com/office/drawing/2014/main" val="3194793290"/>
                  </a:ext>
                </a:extLst>
              </a:tr>
              <a:tr h="288032">
                <a:tc>
                  <a:txBody>
                    <a:bodyPr/>
                    <a:lstStyle/>
                    <a:p>
                      <a:pPr algn="ctr">
                        <a:lnSpc>
                          <a:spcPct val="116000"/>
                        </a:lnSpc>
                        <a:spcAft>
                          <a:spcPts val="800"/>
                        </a:spcAft>
                      </a:pPr>
                      <a:r>
                        <a:rPr lang="en-US" sz="800">
                          <a:effectLst/>
                          <a:latin typeface="Poppins" panose="00000500000000000000" pitchFamily="2" charset="0"/>
                          <a:ea typeface="Times New Roman" panose="02020603050405020304" pitchFamily="18" charset="0"/>
                          <a:cs typeface="Arial" panose="020B0604020202020204" pitchFamily="34" charset="0"/>
                        </a:rPr>
                        <a:t>SLSP</a:t>
                      </a:r>
                      <a:endParaRPr lang="en-GB" sz="800">
                        <a:effectLst/>
                        <a:latin typeface="Aptos" panose="020B0004020202020204" pitchFamily="34" charset="0"/>
                        <a:ea typeface="MS Mincho" panose="02020609040205080304" pitchFamily="49" charset="-128"/>
                        <a:cs typeface="Arial" panose="020B0604020202020204" pitchFamily="34" charset="0"/>
                      </a:endParaRPr>
                    </a:p>
                    <a:p>
                      <a:pPr algn="ctr">
                        <a:lnSpc>
                          <a:spcPct val="116000"/>
                        </a:lnSpc>
                        <a:spcAft>
                          <a:spcPts val="800"/>
                        </a:spcAft>
                      </a:pPr>
                      <a:r>
                        <a:rPr lang="en-US" sz="800">
                          <a:effectLst/>
                          <a:latin typeface="Poppins" panose="00000500000000000000" pitchFamily="2" charset="0"/>
                          <a:ea typeface="Times New Roman" panose="02020603050405020304" pitchFamily="18" charset="0"/>
                          <a:cs typeface="Arial" panose="020B0604020202020204" pitchFamily="34" charset="0"/>
                        </a:rPr>
                        <a:t>Signatory</a:t>
                      </a:r>
                      <a:endParaRPr lang="en-GB" sz="800">
                        <a:effectLst/>
                        <a:latin typeface="Aptos" panose="020B0004020202020204" pitchFamily="34" charset="0"/>
                        <a:ea typeface="MS Mincho" panose="02020609040205080304" pitchFamily="49" charset="-128"/>
                        <a:cs typeface="Arial" panose="020B0604020202020204" pitchFamily="34" charset="0"/>
                      </a:endParaRPr>
                    </a:p>
                  </a:txBody>
                  <a:tcPr marL="67616" marR="67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6000"/>
                        </a:lnSpc>
                        <a:spcAft>
                          <a:spcPts val="800"/>
                        </a:spcAft>
                      </a:pPr>
                      <a:r>
                        <a:rPr lang="en-US" sz="800">
                          <a:effectLst/>
                          <a:latin typeface="Poppins" panose="00000500000000000000" pitchFamily="2" charset="0"/>
                          <a:ea typeface="Times New Roman" panose="02020603050405020304" pitchFamily="18" charset="0"/>
                          <a:cs typeface="Arial" panose="020B0604020202020204" pitchFamily="34" charset="0"/>
                        </a:rPr>
                        <a:t>12 SPSBDs</a:t>
                      </a:r>
                      <a:r>
                        <a:rPr lang="en-US" sz="800" b="1">
                          <a:effectLst/>
                          <a:latin typeface="Poppins" panose="00000500000000000000" pitchFamily="2" charset="0"/>
                          <a:ea typeface="Times New Roman" panose="02020603050405020304" pitchFamily="18" charset="0"/>
                          <a:cs typeface="Arial" panose="020B0604020202020204" pitchFamily="34" charset="0"/>
                        </a:rPr>
                        <a:t>*</a:t>
                      </a:r>
                      <a:endParaRPr lang="en-GB" sz="800">
                        <a:effectLst/>
                        <a:latin typeface="Aptos" panose="020B0004020202020204" pitchFamily="34" charset="0"/>
                        <a:ea typeface="MS Mincho" panose="02020609040205080304" pitchFamily="49" charset="-128"/>
                        <a:cs typeface="Arial" panose="020B0604020202020204" pitchFamily="34" charset="0"/>
                      </a:endParaRPr>
                    </a:p>
                  </a:txBody>
                  <a:tcPr marL="67616" marR="67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6000"/>
                        </a:lnSpc>
                        <a:spcAft>
                          <a:spcPts val="800"/>
                        </a:spcAft>
                      </a:pPr>
                      <a:r>
                        <a:rPr lang="en-US" sz="800">
                          <a:effectLst/>
                          <a:latin typeface="Poppins" panose="00000500000000000000" pitchFamily="2" charset="0"/>
                          <a:ea typeface="Times New Roman" panose="02020603050405020304" pitchFamily="18" charset="0"/>
                          <a:cs typeface="Arial" panose="020B0604020202020204" pitchFamily="34" charset="0"/>
                        </a:rPr>
                        <a:t>9 SPSBDs after Referral Submission</a:t>
                      </a:r>
                      <a:endParaRPr lang="en-GB" sz="800">
                        <a:effectLst/>
                        <a:latin typeface="Aptos" panose="020B0004020202020204" pitchFamily="34" charset="0"/>
                        <a:ea typeface="MS Mincho" panose="02020609040205080304" pitchFamily="49" charset="-128"/>
                        <a:cs typeface="Arial" panose="020B0604020202020204" pitchFamily="34" charset="0"/>
                      </a:endParaRPr>
                    </a:p>
                  </a:txBody>
                  <a:tcPr marL="67616" marR="67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79029376"/>
                  </a:ext>
                </a:extLst>
              </a:tr>
              <a:tr h="270564">
                <a:tc>
                  <a:txBody>
                    <a:bodyPr/>
                    <a:lstStyle/>
                    <a:p>
                      <a:pPr algn="ctr">
                        <a:lnSpc>
                          <a:spcPct val="116000"/>
                        </a:lnSpc>
                        <a:spcAft>
                          <a:spcPts val="800"/>
                        </a:spcAft>
                      </a:pPr>
                      <a:r>
                        <a:rPr lang="en-US" sz="800">
                          <a:effectLst/>
                          <a:latin typeface="Poppins" panose="00000500000000000000" pitchFamily="2" charset="0"/>
                          <a:ea typeface="Times New Roman" panose="02020603050405020304" pitchFamily="18" charset="0"/>
                          <a:cs typeface="Arial" panose="020B0604020202020204" pitchFamily="34" charset="0"/>
                        </a:rPr>
                        <a:t>Capacity - Increase</a:t>
                      </a:r>
                      <a:endParaRPr lang="en-GB" sz="800">
                        <a:effectLst/>
                        <a:latin typeface="Aptos" panose="020B0004020202020204" pitchFamily="34" charset="0"/>
                        <a:ea typeface="MS Mincho" panose="02020609040205080304" pitchFamily="49" charset="-128"/>
                        <a:cs typeface="Arial" panose="020B0604020202020204" pitchFamily="34" charset="0"/>
                      </a:endParaRPr>
                    </a:p>
                  </a:txBody>
                  <a:tcPr marL="67616" marR="67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6000"/>
                        </a:lnSpc>
                        <a:spcAft>
                          <a:spcPts val="800"/>
                        </a:spcAft>
                      </a:pPr>
                      <a:r>
                        <a:rPr lang="en-US" sz="800">
                          <a:effectLst/>
                          <a:latin typeface="Poppins" panose="00000500000000000000" pitchFamily="2" charset="0"/>
                          <a:ea typeface="Times New Roman" panose="02020603050405020304" pitchFamily="18" charset="0"/>
                          <a:cs typeface="Arial" panose="020B0604020202020204" pitchFamily="34" charset="0"/>
                        </a:rPr>
                        <a:t>21 SPSBDs</a:t>
                      </a:r>
                      <a:r>
                        <a:rPr lang="en-US" sz="800">
                          <a:effectLst/>
                          <a:latin typeface="Aptos" panose="020B0004020202020204" pitchFamily="34" charset="0"/>
                          <a:ea typeface="MS Mincho" panose="02020609040205080304" pitchFamily="49" charset="-128"/>
                          <a:cs typeface="Arial" panose="020B0604020202020204" pitchFamily="34" charset="0"/>
                        </a:rPr>
                        <a:t>  </a:t>
                      </a:r>
                      <a:endParaRPr lang="en-GB" sz="800">
                        <a:effectLst/>
                        <a:latin typeface="Aptos" panose="020B0004020202020204" pitchFamily="34" charset="0"/>
                        <a:ea typeface="MS Mincho" panose="02020609040205080304" pitchFamily="49" charset="-128"/>
                        <a:cs typeface="Arial" panose="020B0604020202020204" pitchFamily="34" charset="0"/>
                      </a:endParaRPr>
                    </a:p>
                  </a:txBody>
                  <a:tcPr marL="67616" marR="67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6000"/>
                        </a:lnSpc>
                        <a:spcAft>
                          <a:spcPts val="800"/>
                        </a:spcAft>
                      </a:pPr>
                      <a:r>
                        <a:rPr lang="en-US" sz="800">
                          <a:effectLst/>
                          <a:latin typeface="Poppins" panose="00000500000000000000" pitchFamily="2" charset="0"/>
                          <a:ea typeface="Times New Roman" panose="02020603050405020304" pitchFamily="18" charset="0"/>
                          <a:cs typeface="Arial" panose="020B0604020202020204" pitchFamily="34" charset="0"/>
                        </a:rPr>
                        <a:t>18 SPSBDs after Referral Submission</a:t>
                      </a:r>
                      <a:r>
                        <a:rPr lang="en-US" sz="800">
                          <a:effectLst/>
                          <a:latin typeface="Aptos" panose="020B0004020202020204" pitchFamily="34" charset="0"/>
                          <a:ea typeface="MS Mincho" panose="02020609040205080304" pitchFamily="49" charset="-128"/>
                          <a:cs typeface="Arial" panose="020B0604020202020204" pitchFamily="34" charset="0"/>
                        </a:rPr>
                        <a:t>  </a:t>
                      </a:r>
                      <a:endParaRPr lang="en-GB" sz="800">
                        <a:effectLst/>
                        <a:latin typeface="Aptos" panose="020B0004020202020204" pitchFamily="34" charset="0"/>
                        <a:ea typeface="MS Mincho" panose="02020609040205080304" pitchFamily="49" charset="-128"/>
                        <a:cs typeface="Arial" panose="020B0604020202020204" pitchFamily="34" charset="0"/>
                      </a:endParaRPr>
                    </a:p>
                  </a:txBody>
                  <a:tcPr marL="67616" marR="67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86594124"/>
                  </a:ext>
                </a:extLst>
              </a:tr>
              <a:tr h="210680">
                <a:tc>
                  <a:txBody>
                    <a:bodyPr/>
                    <a:lstStyle/>
                    <a:p>
                      <a:pPr algn="ctr">
                        <a:lnSpc>
                          <a:spcPct val="116000"/>
                        </a:lnSpc>
                        <a:spcAft>
                          <a:spcPts val="800"/>
                        </a:spcAft>
                      </a:pPr>
                      <a:r>
                        <a:rPr lang="en-US" sz="800">
                          <a:effectLst/>
                          <a:latin typeface="Poppins" panose="00000500000000000000" pitchFamily="2" charset="0"/>
                          <a:ea typeface="Times New Roman" panose="02020603050405020304" pitchFamily="18" charset="0"/>
                          <a:cs typeface="Arial" panose="020B0604020202020204" pitchFamily="34" charset="0"/>
                        </a:rPr>
                        <a:t>Capacity – Decrease</a:t>
                      </a:r>
                      <a:endParaRPr lang="en-GB" sz="800">
                        <a:effectLst/>
                        <a:latin typeface="Aptos" panose="020B0004020202020204" pitchFamily="34" charset="0"/>
                        <a:ea typeface="MS Mincho" panose="02020609040205080304" pitchFamily="49" charset="-128"/>
                        <a:cs typeface="Arial" panose="020B0604020202020204" pitchFamily="34" charset="0"/>
                      </a:endParaRPr>
                    </a:p>
                  </a:txBody>
                  <a:tcPr marL="67616" marR="67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6000"/>
                        </a:lnSpc>
                        <a:spcAft>
                          <a:spcPts val="800"/>
                        </a:spcAft>
                      </a:pPr>
                      <a:r>
                        <a:rPr lang="en-US" sz="800">
                          <a:effectLst/>
                          <a:latin typeface="Poppins" panose="00000500000000000000" pitchFamily="2" charset="0"/>
                          <a:ea typeface="Times New Roman" panose="02020603050405020304" pitchFamily="18" charset="0"/>
                          <a:cs typeface="Arial" panose="020B0604020202020204" pitchFamily="34" charset="0"/>
                        </a:rPr>
                        <a:t>5 SPSBDs</a:t>
                      </a:r>
                      <a:endParaRPr lang="en-GB" sz="800">
                        <a:effectLst/>
                        <a:latin typeface="Aptos" panose="020B0004020202020204" pitchFamily="34" charset="0"/>
                        <a:ea typeface="MS Mincho" panose="02020609040205080304" pitchFamily="49" charset="-128"/>
                        <a:cs typeface="Arial" panose="020B0604020202020204" pitchFamily="34" charset="0"/>
                      </a:endParaRPr>
                    </a:p>
                  </a:txBody>
                  <a:tcPr marL="67616" marR="67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6000"/>
                        </a:lnSpc>
                        <a:spcAft>
                          <a:spcPts val="800"/>
                        </a:spcAft>
                      </a:pPr>
                      <a:r>
                        <a:rPr lang="en-US" sz="800">
                          <a:effectLst/>
                          <a:latin typeface="Poppins" panose="00000500000000000000" pitchFamily="2" charset="0"/>
                          <a:ea typeface="Times New Roman" panose="02020603050405020304" pitchFamily="18" charset="0"/>
                          <a:cs typeface="Arial" panose="020B0604020202020204" pitchFamily="34" charset="0"/>
                        </a:rPr>
                        <a:t>2 SPSBDs after Referral Submission</a:t>
                      </a:r>
                      <a:endParaRPr lang="en-GB" sz="800">
                        <a:effectLst/>
                        <a:latin typeface="Aptos" panose="020B0004020202020204" pitchFamily="34" charset="0"/>
                        <a:ea typeface="MS Mincho" panose="02020609040205080304" pitchFamily="49" charset="-128"/>
                        <a:cs typeface="Arial" panose="020B0604020202020204" pitchFamily="34" charset="0"/>
                      </a:endParaRPr>
                    </a:p>
                  </a:txBody>
                  <a:tcPr marL="67616" marR="67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84270212"/>
                  </a:ext>
                </a:extLst>
              </a:tr>
              <a:tr h="354503">
                <a:tc>
                  <a:txBody>
                    <a:bodyPr/>
                    <a:lstStyle/>
                    <a:p>
                      <a:pPr algn="ctr">
                        <a:lnSpc>
                          <a:spcPct val="116000"/>
                        </a:lnSpc>
                        <a:spcAft>
                          <a:spcPts val="800"/>
                        </a:spcAft>
                      </a:pPr>
                      <a:r>
                        <a:rPr lang="en-US" sz="800">
                          <a:effectLst/>
                          <a:latin typeface="Poppins" panose="00000500000000000000" pitchFamily="2" charset="0"/>
                          <a:ea typeface="Times New Roman" panose="02020603050405020304" pitchFamily="18" charset="0"/>
                          <a:cs typeface="Arial" panose="020B0604020202020204" pitchFamily="34" charset="0"/>
                        </a:rPr>
                        <a:t>Distance</a:t>
                      </a:r>
                      <a:endParaRPr lang="en-GB" sz="800">
                        <a:effectLst/>
                        <a:latin typeface="Aptos" panose="020B0004020202020204" pitchFamily="34" charset="0"/>
                        <a:ea typeface="MS Mincho" panose="02020609040205080304" pitchFamily="49" charset="-128"/>
                        <a:cs typeface="Arial" panose="020B0604020202020204" pitchFamily="34" charset="0"/>
                      </a:endParaRPr>
                    </a:p>
                    <a:p>
                      <a:pPr algn="ctr">
                        <a:lnSpc>
                          <a:spcPct val="116000"/>
                        </a:lnSpc>
                        <a:spcAft>
                          <a:spcPts val="800"/>
                        </a:spcAft>
                      </a:pPr>
                      <a:r>
                        <a:rPr lang="en-US" sz="800">
                          <a:effectLst/>
                          <a:latin typeface="Poppins" panose="00000500000000000000" pitchFamily="2" charset="0"/>
                          <a:ea typeface="Times New Roman" panose="02020603050405020304" pitchFamily="18" charset="0"/>
                          <a:cs typeface="Arial" panose="020B0604020202020204" pitchFamily="34" charset="0"/>
                        </a:rPr>
                        <a:t>Grid Ref</a:t>
                      </a:r>
                      <a:endParaRPr lang="en-GB" sz="800">
                        <a:effectLst/>
                        <a:latin typeface="Aptos" panose="020B0004020202020204" pitchFamily="34" charset="0"/>
                        <a:ea typeface="MS Mincho" panose="02020609040205080304" pitchFamily="49" charset="-128"/>
                        <a:cs typeface="Arial" panose="020B0604020202020204" pitchFamily="34" charset="0"/>
                      </a:endParaRPr>
                    </a:p>
                  </a:txBody>
                  <a:tcPr marL="67616" marR="67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6000"/>
                        </a:lnSpc>
                        <a:spcAft>
                          <a:spcPts val="800"/>
                        </a:spcAft>
                      </a:pPr>
                      <a:r>
                        <a:rPr lang="en-US" sz="800">
                          <a:effectLst/>
                          <a:latin typeface="Poppins" panose="00000500000000000000" pitchFamily="2" charset="0"/>
                          <a:ea typeface="Times New Roman" panose="02020603050405020304" pitchFamily="18" charset="0"/>
                          <a:cs typeface="Arial" panose="020B0604020202020204" pitchFamily="34" charset="0"/>
                        </a:rPr>
                        <a:t>12 SPSBDs</a:t>
                      </a:r>
                      <a:endParaRPr lang="en-GB" sz="800">
                        <a:effectLst/>
                        <a:latin typeface="Aptos" panose="020B0004020202020204" pitchFamily="34" charset="0"/>
                        <a:ea typeface="MS Mincho" panose="02020609040205080304" pitchFamily="49" charset="-128"/>
                        <a:cs typeface="Arial" panose="020B0604020202020204" pitchFamily="34" charset="0"/>
                      </a:endParaRPr>
                    </a:p>
                  </a:txBody>
                  <a:tcPr marL="67616" marR="67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6000"/>
                        </a:lnSpc>
                        <a:spcAft>
                          <a:spcPts val="800"/>
                        </a:spcAft>
                      </a:pPr>
                      <a:r>
                        <a:rPr lang="en-US" sz="800">
                          <a:effectLst/>
                          <a:latin typeface="Poppins" panose="00000500000000000000" pitchFamily="2" charset="0"/>
                          <a:ea typeface="Times New Roman" panose="02020603050405020304" pitchFamily="18" charset="0"/>
                          <a:cs typeface="Arial" panose="020B0604020202020204" pitchFamily="34" charset="0"/>
                        </a:rPr>
                        <a:t>9 SPSBDs after Referral Submission</a:t>
                      </a:r>
                      <a:endParaRPr lang="en-GB" sz="800">
                        <a:effectLst/>
                        <a:latin typeface="Aptos" panose="020B0004020202020204" pitchFamily="34" charset="0"/>
                        <a:ea typeface="MS Mincho" panose="02020609040205080304" pitchFamily="49" charset="-128"/>
                        <a:cs typeface="Arial" panose="020B0604020202020204" pitchFamily="34" charset="0"/>
                      </a:endParaRPr>
                    </a:p>
                  </a:txBody>
                  <a:tcPr marL="67616" marR="67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09396493"/>
                  </a:ext>
                </a:extLst>
              </a:tr>
              <a:tr h="221175">
                <a:tc>
                  <a:txBody>
                    <a:bodyPr/>
                    <a:lstStyle/>
                    <a:p>
                      <a:pPr algn="ctr">
                        <a:lnSpc>
                          <a:spcPct val="116000"/>
                        </a:lnSpc>
                        <a:spcAft>
                          <a:spcPts val="800"/>
                        </a:spcAft>
                      </a:pPr>
                      <a:r>
                        <a:rPr lang="en-US" sz="800">
                          <a:effectLst/>
                          <a:latin typeface="Poppins" panose="00000500000000000000" pitchFamily="2" charset="0"/>
                          <a:ea typeface="Times New Roman" panose="02020603050405020304" pitchFamily="18" charset="0"/>
                          <a:cs typeface="Arial" panose="020B0604020202020204" pitchFamily="34" charset="0"/>
                        </a:rPr>
                        <a:t>Priority</a:t>
                      </a:r>
                      <a:endParaRPr lang="en-GB" sz="800">
                        <a:effectLst/>
                        <a:latin typeface="Aptos" panose="020B0004020202020204" pitchFamily="34" charset="0"/>
                        <a:ea typeface="MS Mincho" panose="02020609040205080304" pitchFamily="49" charset="-128"/>
                        <a:cs typeface="Arial" panose="020B0604020202020204" pitchFamily="34" charset="0"/>
                      </a:endParaRPr>
                    </a:p>
                  </a:txBody>
                  <a:tcPr marL="67616" marR="67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6000"/>
                        </a:lnSpc>
                        <a:spcAft>
                          <a:spcPts val="800"/>
                        </a:spcAft>
                      </a:pPr>
                      <a:r>
                        <a:rPr lang="en-US" sz="800">
                          <a:effectLst/>
                          <a:latin typeface="Poppins" panose="00000500000000000000" pitchFamily="2" charset="0"/>
                          <a:ea typeface="Times New Roman" panose="02020603050405020304" pitchFamily="18" charset="0"/>
                          <a:cs typeface="Arial" panose="020B0604020202020204" pitchFamily="34" charset="0"/>
                        </a:rPr>
                        <a:t>TBD in Design</a:t>
                      </a:r>
                      <a:endParaRPr lang="en-GB" sz="800">
                        <a:effectLst/>
                        <a:latin typeface="Aptos" panose="020B0004020202020204" pitchFamily="34" charset="0"/>
                        <a:ea typeface="MS Mincho" panose="02020609040205080304" pitchFamily="49" charset="-128"/>
                        <a:cs typeface="Arial" panose="020B0604020202020204" pitchFamily="34" charset="0"/>
                      </a:endParaRPr>
                    </a:p>
                  </a:txBody>
                  <a:tcPr marL="67616" marR="67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6000"/>
                        </a:lnSpc>
                        <a:spcAft>
                          <a:spcPts val="800"/>
                        </a:spcAft>
                      </a:pPr>
                      <a:r>
                        <a:rPr lang="en-US" sz="800">
                          <a:effectLst/>
                          <a:latin typeface="Poppins" panose="00000500000000000000" pitchFamily="2" charset="0"/>
                          <a:ea typeface="Times New Roman" panose="02020603050405020304" pitchFamily="18" charset="0"/>
                          <a:cs typeface="Arial" panose="020B0604020202020204" pitchFamily="34" charset="0"/>
                        </a:rPr>
                        <a:t>TBD in Design</a:t>
                      </a:r>
                      <a:endParaRPr lang="en-GB" sz="800">
                        <a:effectLst/>
                        <a:latin typeface="Aptos" panose="020B0004020202020204" pitchFamily="34" charset="0"/>
                        <a:ea typeface="MS Mincho" panose="02020609040205080304" pitchFamily="49" charset="-128"/>
                        <a:cs typeface="Arial" panose="020B0604020202020204" pitchFamily="34" charset="0"/>
                      </a:endParaRPr>
                    </a:p>
                  </a:txBody>
                  <a:tcPr marL="67616" marR="676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24597244"/>
                  </a:ext>
                </a:extLst>
              </a:tr>
            </a:tbl>
          </a:graphicData>
        </a:graphic>
      </p:graphicFrame>
    </p:spTree>
    <p:extLst>
      <p:ext uri="{BB962C8B-B14F-4D97-AF65-F5344CB8AC3E}">
        <p14:creationId xmlns:p14="http://schemas.microsoft.com/office/powerpoint/2010/main" val="12852268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2B74-63BA-7174-F7E8-A6DEB6818266}"/>
              </a:ext>
            </a:extLst>
          </p:cNvPr>
          <p:cNvSpPr txBox="1">
            <a:spLocks/>
          </p:cNvSpPr>
          <p:nvPr/>
        </p:nvSpPr>
        <p:spPr>
          <a:xfrm>
            <a:off x="457200" y="123478"/>
            <a:ext cx="8229600" cy="637580"/>
          </a:xfrm>
          <a:prstGeom prst="rect">
            <a:avLst/>
          </a:prstGeom>
        </p:spPr>
        <p:txBody>
          <a:bodyPr/>
          <a:lstStyle>
            <a:lvl1pPr algn="ctr" defTabSz="914400" rtl="0" eaLnBrk="1" latinLnBrk="0" hangingPunct="1">
              <a:spcBef>
                <a:spcPct val="0"/>
              </a:spcBef>
              <a:buNone/>
              <a:defRPr sz="2800" b="1" kern="1200">
                <a:solidFill>
                  <a:srgbClr val="3E5AA8"/>
                </a:solidFill>
                <a:latin typeface="Avenir Next LT Pro" panose="020B0504020202020204" pitchFamily="34" charset="0"/>
                <a:ea typeface="+mj-ea"/>
                <a:cs typeface="Arial" panose="020B0604020202020204" pitchFamily="34" charset="0"/>
              </a:defRPr>
            </a:lvl1pPr>
          </a:lstStyle>
          <a:p>
            <a:r>
              <a:rPr lang="en-GB" dirty="0">
                <a:latin typeface="+mj-lt"/>
                <a:cs typeface="Calibri" panose="020F0502020204030204" pitchFamily="34" charset="0"/>
              </a:rPr>
              <a:t>Solution Option 2 Overview</a:t>
            </a:r>
          </a:p>
        </p:txBody>
      </p:sp>
      <p:sp>
        <p:nvSpPr>
          <p:cNvPr id="3" name="TextBox 2">
            <a:extLst>
              <a:ext uri="{FF2B5EF4-FFF2-40B4-BE49-F238E27FC236}">
                <a16:creationId xmlns:a16="http://schemas.microsoft.com/office/drawing/2014/main" id="{42FF35FB-4273-4A9C-4B10-19CA26C9904E}"/>
              </a:ext>
            </a:extLst>
          </p:cNvPr>
          <p:cNvSpPr txBox="1"/>
          <p:nvPr/>
        </p:nvSpPr>
        <p:spPr>
          <a:xfrm>
            <a:off x="457200" y="915566"/>
            <a:ext cx="8126710" cy="2108269"/>
          </a:xfrm>
          <a:prstGeom prst="rect">
            <a:avLst/>
          </a:prstGeom>
          <a:noFill/>
        </p:spPr>
        <p:txBody>
          <a:bodyPr wrap="square" rtlCol="0">
            <a:spAutoFit/>
          </a:bodyPr>
          <a:lstStyle/>
          <a:p>
            <a:pPr marL="285750" indent="-285750" algn="just">
              <a:buFont typeface="Arial" panose="020B0604020202020204" pitchFamily="34" charset="0"/>
              <a:buChar char="•"/>
            </a:pPr>
            <a:r>
              <a:rPr lang="en-GB" sz="1200" dirty="0">
                <a:ea typeface="Calibri" panose="020F0502020204030204" pitchFamily="34" charset="0"/>
                <a:cs typeface="Calibri" panose="020F0502020204030204" pitchFamily="34" charset="0"/>
              </a:rPr>
              <a:t>Allocate resources to manually log into the UK Link Portal each day, collate and inform relevant parties of outstanding referrals.</a:t>
            </a:r>
          </a:p>
          <a:p>
            <a:pPr marL="285750" indent="-285750" algn="just">
              <a:buFont typeface="Arial" panose="020B0604020202020204" pitchFamily="34" charset="0"/>
              <a:buChar char="•"/>
            </a:pPr>
            <a:endParaRPr lang="en-GB" sz="1200" dirty="0">
              <a:ea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dirty="0">
                <a:ea typeface="Calibri" panose="020F0502020204030204" pitchFamily="34" charset="0"/>
                <a:cs typeface="Calibri" panose="020F0502020204030204" pitchFamily="34" charset="0"/>
              </a:rPr>
              <a:t>This option would maintain security of the data in the portal.</a:t>
            </a:r>
          </a:p>
          <a:p>
            <a:pPr marL="285750" indent="-285750" algn="just">
              <a:buFont typeface="Arial" panose="020B0604020202020204" pitchFamily="34" charset="0"/>
              <a:buChar char="•"/>
            </a:pPr>
            <a:endParaRPr lang="en-GB" sz="1200" dirty="0">
              <a:ea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dirty="0">
                <a:ea typeface="Calibri" panose="020F0502020204030204" pitchFamily="34" charset="0"/>
                <a:cs typeface="Calibri" panose="020F0502020204030204" pitchFamily="34" charset="0"/>
              </a:rPr>
              <a:t>Ongoing Service costs absorbed into BAU. If existing volumes were to increase, we would need to revisit.</a:t>
            </a:r>
          </a:p>
          <a:p>
            <a:pPr algn="just"/>
            <a:endParaRPr lang="en-GB" sz="1200" dirty="0">
              <a:ea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endParaRPr lang="en-GB" sz="1200" dirty="0">
              <a:ea typeface="Calibri" panose="020F0502020204030204" pitchFamily="34" charset="0"/>
              <a:cs typeface="Calibri" panose="020F0502020204030204" pitchFamily="34" charset="0"/>
            </a:endParaRPr>
          </a:p>
          <a:p>
            <a:pPr algn="just"/>
            <a:endParaRPr lang="en-GB" sz="1050" dirty="0">
              <a:ea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endParaRPr lang="en-GB" sz="1050" dirty="0">
              <a:ea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endParaRPr lang="en-GB" sz="1400" dirty="0">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72749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F488214-488A-DD2B-2C40-5A58CCC329CC}"/>
              </a:ext>
            </a:extLst>
          </p:cNvPr>
          <p:cNvSpPr txBox="1"/>
          <p:nvPr/>
        </p:nvSpPr>
        <p:spPr>
          <a:xfrm>
            <a:off x="344048" y="51470"/>
            <a:ext cx="8352928" cy="523220"/>
          </a:xfrm>
          <a:prstGeom prst="rect">
            <a:avLst/>
          </a:prstGeom>
          <a:noFill/>
        </p:spPr>
        <p:txBody>
          <a:bodyPr wrap="square" rtlCol="0">
            <a:spAutoFit/>
          </a:bodyPr>
          <a:lstStyle/>
          <a:p>
            <a:pPr algn="ctr"/>
            <a:r>
              <a:rPr lang="en-GB" sz="2800" b="1" dirty="0">
                <a:latin typeface="+mj-lt"/>
              </a:rPr>
              <a:t>Option Comparison</a:t>
            </a:r>
          </a:p>
        </p:txBody>
      </p:sp>
      <p:graphicFrame>
        <p:nvGraphicFramePr>
          <p:cNvPr id="2" name="Table 1">
            <a:extLst>
              <a:ext uri="{FF2B5EF4-FFF2-40B4-BE49-F238E27FC236}">
                <a16:creationId xmlns:a16="http://schemas.microsoft.com/office/drawing/2014/main" id="{DD5FC00A-871C-CF11-CD87-0283F81B2780}"/>
              </a:ext>
            </a:extLst>
          </p:cNvPr>
          <p:cNvGraphicFramePr>
            <a:graphicFrameLocks noGrp="1"/>
          </p:cNvGraphicFramePr>
          <p:nvPr/>
        </p:nvGraphicFramePr>
        <p:xfrm>
          <a:off x="265564" y="1005577"/>
          <a:ext cx="8509895" cy="2697480"/>
        </p:xfrm>
        <a:graphic>
          <a:graphicData uri="http://schemas.openxmlformats.org/drawingml/2006/table">
            <a:tbl>
              <a:tblPr firstRow="1" bandRow="1">
                <a:tableStyleId>{073A0DAA-6AF3-43AB-8588-CEC1D06C72B9}</a:tableStyleId>
              </a:tblPr>
              <a:tblGrid>
                <a:gridCol w="208280">
                  <a:extLst>
                    <a:ext uri="{9D8B030D-6E8A-4147-A177-3AD203B41FA5}">
                      <a16:colId xmlns:a16="http://schemas.microsoft.com/office/drawing/2014/main" val="3857738812"/>
                    </a:ext>
                  </a:extLst>
                </a:gridCol>
                <a:gridCol w="1514976">
                  <a:extLst>
                    <a:ext uri="{9D8B030D-6E8A-4147-A177-3AD203B41FA5}">
                      <a16:colId xmlns:a16="http://schemas.microsoft.com/office/drawing/2014/main" val="2372414118"/>
                    </a:ext>
                  </a:extLst>
                </a:gridCol>
                <a:gridCol w="2026920">
                  <a:extLst>
                    <a:ext uri="{9D8B030D-6E8A-4147-A177-3AD203B41FA5}">
                      <a16:colId xmlns:a16="http://schemas.microsoft.com/office/drawing/2014/main" val="2742395635"/>
                    </a:ext>
                  </a:extLst>
                </a:gridCol>
                <a:gridCol w="1104900">
                  <a:extLst>
                    <a:ext uri="{9D8B030D-6E8A-4147-A177-3AD203B41FA5}">
                      <a16:colId xmlns:a16="http://schemas.microsoft.com/office/drawing/2014/main" val="118232676"/>
                    </a:ext>
                  </a:extLst>
                </a:gridCol>
                <a:gridCol w="1699260">
                  <a:extLst>
                    <a:ext uri="{9D8B030D-6E8A-4147-A177-3AD203B41FA5}">
                      <a16:colId xmlns:a16="http://schemas.microsoft.com/office/drawing/2014/main" val="2027032820"/>
                    </a:ext>
                  </a:extLst>
                </a:gridCol>
                <a:gridCol w="1955559">
                  <a:extLst>
                    <a:ext uri="{9D8B030D-6E8A-4147-A177-3AD203B41FA5}">
                      <a16:colId xmlns:a16="http://schemas.microsoft.com/office/drawing/2014/main" val="2808445000"/>
                    </a:ext>
                  </a:extLst>
                </a:gridCol>
              </a:tblGrid>
              <a:tr h="360759">
                <a:tc>
                  <a:txBody>
                    <a:bodyPr/>
                    <a:lstStyle/>
                    <a:p>
                      <a:pPr marL="0" algn="l" defTabSz="914400" rtl="0" eaLnBrk="1" latinLnBrk="0" hangingPunct="1"/>
                      <a:r>
                        <a:rPr lang="en-GB" sz="1200" b="1" kern="1200">
                          <a:solidFill>
                            <a:schemeClr val="lt1"/>
                          </a:solidFill>
                          <a:latin typeface="+mn-lt"/>
                          <a:ea typeface="+mn-ea"/>
                          <a:cs typeface="+mn-cs"/>
                        </a:rPr>
                        <a:t>#</a:t>
                      </a:r>
                    </a:p>
                  </a:txBody>
                  <a:tcPr marL="45720" marR="45720" anchor="ctr"/>
                </a:tc>
                <a:tc>
                  <a:txBody>
                    <a:bodyPr/>
                    <a:lstStyle/>
                    <a:p>
                      <a:pPr marL="0" algn="l" defTabSz="914400" rtl="0" eaLnBrk="1" latinLnBrk="0" hangingPunct="1"/>
                      <a:r>
                        <a:rPr lang="en-GB" sz="1200" b="1" kern="1200">
                          <a:solidFill>
                            <a:schemeClr val="lt1"/>
                          </a:solidFill>
                          <a:latin typeface="+mn-lt"/>
                          <a:ea typeface="+mn-ea"/>
                          <a:cs typeface="+mn-cs"/>
                        </a:rPr>
                        <a:t>Description</a:t>
                      </a:r>
                    </a:p>
                  </a:txBody>
                  <a:tcPr marL="45720" marR="45720" anchor="ctr"/>
                </a:tc>
                <a:tc>
                  <a:txBody>
                    <a:bodyPr/>
                    <a:lstStyle/>
                    <a:p>
                      <a:pPr marL="0" algn="l" defTabSz="914400" rtl="0" eaLnBrk="1" latinLnBrk="0" hangingPunct="1"/>
                      <a:r>
                        <a:rPr lang="en-GB" sz="1200" b="1" kern="1200">
                          <a:solidFill>
                            <a:schemeClr val="lt1"/>
                          </a:solidFill>
                          <a:latin typeface="+mn-lt"/>
                          <a:ea typeface="+mn-ea"/>
                          <a:cs typeface="+mn-cs"/>
                        </a:rPr>
                        <a:t>Systems and process impacts</a:t>
                      </a:r>
                    </a:p>
                  </a:txBody>
                  <a:tcPr marL="45720" marR="45720" anchor="ctr"/>
                </a:tc>
                <a:tc>
                  <a:txBody>
                    <a:bodyPr/>
                    <a:lstStyle/>
                    <a:p>
                      <a:pPr marL="0" algn="l" defTabSz="914400" rtl="0" eaLnBrk="1" latinLnBrk="0" hangingPunct="1"/>
                      <a:r>
                        <a:rPr lang="en-GB" sz="1200" b="1" kern="1200">
                          <a:solidFill>
                            <a:schemeClr val="lt1"/>
                          </a:solidFill>
                          <a:latin typeface="+mn-lt"/>
                          <a:ea typeface="+mn-ea"/>
                          <a:cs typeface="+mn-cs"/>
                        </a:rPr>
                        <a:t>Cost Estimate Ranges</a:t>
                      </a:r>
                    </a:p>
                  </a:txBody>
                  <a:tcPr marL="45720" marR="45720" anchor="ctr"/>
                </a:tc>
                <a:tc>
                  <a:txBody>
                    <a:bodyPr/>
                    <a:lstStyle/>
                    <a:p>
                      <a:pPr marL="0" algn="l" defTabSz="914400" rtl="0" eaLnBrk="1" latinLnBrk="0" hangingPunct="1"/>
                      <a:r>
                        <a:rPr lang="en-GB" sz="1200" b="1" kern="1200">
                          <a:solidFill>
                            <a:schemeClr val="lt1"/>
                          </a:solidFill>
                          <a:latin typeface="+mn-lt"/>
                          <a:ea typeface="+mn-ea"/>
                          <a:cs typeface="+mn-cs"/>
                        </a:rPr>
                        <a:t>Option Pros</a:t>
                      </a:r>
                    </a:p>
                  </a:txBody>
                  <a:tcPr marL="45720" marR="45720" anchor="ctr"/>
                </a:tc>
                <a:tc>
                  <a:txBody>
                    <a:bodyPr/>
                    <a:lstStyle/>
                    <a:p>
                      <a:pPr marL="0" algn="l" defTabSz="914400" rtl="0" eaLnBrk="1" latinLnBrk="0" hangingPunct="1"/>
                      <a:r>
                        <a:rPr lang="en-GB" sz="1200" b="1" kern="1200">
                          <a:solidFill>
                            <a:schemeClr val="lt1"/>
                          </a:solidFill>
                          <a:latin typeface="+mn-lt"/>
                          <a:ea typeface="+mn-ea"/>
                          <a:cs typeface="+mn-cs"/>
                        </a:rPr>
                        <a:t>Option Cons</a:t>
                      </a:r>
                    </a:p>
                  </a:txBody>
                  <a:tcPr marL="45720" marR="45720" anchor="ctr"/>
                </a:tc>
                <a:extLst>
                  <a:ext uri="{0D108BD9-81ED-4DB2-BD59-A6C34878D82A}">
                    <a16:rowId xmlns:a16="http://schemas.microsoft.com/office/drawing/2014/main" val="2601222081"/>
                  </a:ext>
                </a:extLst>
              </a:tr>
              <a:tr h="370840">
                <a:tc>
                  <a:txBody>
                    <a:bodyPr/>
                    <a:lstStyle/>
                    <a:p>
                      <a:r>
                        <a:rPr lang="en-GB" sz="900"/>
                        <a:t>1</a:t>
                      </a:r>
                    </a:p>
                  </a:txBody>
                  <a:tcPr anchor="ctr"/>
                </a:tc>
                <a:tc>
                  <a:txBody>
                    <a:bodyPr/>
                    <a:lstStyle/>
                    <a:p>
                      <a:pPr marL="0" algn="l" defTabSz="914400" rtl="0" eaLnBrk="1" latinLnBrk="0" hangingPunct="1"/>
                      <a:r>
                        <a:rPr lang="en-GB" sz="900" kern="1200">
                          <a:solidFill>
                            <a:schemeClr val="tx1"/>
                          </a:solidFill>
                          <a:latin typeface="+mn-lt"/>
                          <a:ea typeface="+mn-ea"/>
                          <a:cs typeface="+mn-cs"/>
                        </a:rPr>
                        <a:t>New Daily Summary report delivered by Email</a:t>
                      </a:r>
                    </a:p>
                  </a:txBody>
                  <a:tcPr marL="45720" marR="4572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1" kern="1200" dirty="0">
                          <a:solidFill>
                            <a:schemeClr val="tx1"/>
                          </a:solidFill>
                          <a:latin typeface="+mn-lt"/>
                          <a:ea typeface="+mn-ea"/>
                          <a:cs typeface="+mn-cs"/>
                        </a:rPr>
                        <a:t>SAP ISU: </a:t>
                      </a:r>
                      <a:r>
                        <a:rPr lang="en-GB" sz="900" b="0" kern="1200" dirty="0">
                          <a:solidFill>
                            <a:schemeClr val="tx1"/>
                          </a:solidFill>
                          <a:latin typeface="+mn-lt"/>
                          <a:ea typeface="+mn-ea"/>
                          <a:cs typeface="+mn-cs"/>
                        </a:rPr>
                        <a:t>A new daily report to provide a view of the referral requests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b="1" kern="1200" dirty="0">
                          <a:solidFill>
                            <a:schemeClr val="tx1"/>
                          </a:solidFill>
                          <a:latin typeface="+mn-lt"/>
                          <a:ea typeface="+mn-ea"/>
                          <a:cs typeface="+mn-cs"/>
                        </a:rPr>
                        <a:t>Control-M</a:t>
                      </a:r>
                      <a:r>
                        <a:rPr lang="en-GB" sz="900" kern="1200" dirty="0">
                          <a:solidFill>
                            <a:schemeClr val="tx1"/>
                          </a:solidFill>
                          <a:latin typeface="+mn-lt"/>
                          <a:ea typeface="+mn-ea"/>
                          <a:cs typeface="+mn-cs"/>
                        </a:rPr>
                        <a:t>: New process to schedule the report.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b="1" kern="1200" dirty="0">
                          <a:solidFill>
                            <a:schemeClr val="tx1"/>
                          </a:solidFill>
                          <a:latin typeface="+mn-lt"/>
                          <a:ea typeface="+mn-ea"/>
                          <a:cs typeface="+mn-cs"/>
                        </a:rPr>
                        <a:t>SAP PO</a:t>
                      </a:r>
                      <a:r>
                        <a:rPr lang="en-GB" sz="900" kern="1200" dirty="0">
                          <a:solidFill>
                            <a:schemeClr val="tx1"/>
                          </a:solidFill>
                          <a:latin typeface="+mn-lt"/>
                          <a:ea typeface="+mn-ea"/>
                          <a:cs typeface="+mn-cs"/>
                        </a:rPr>
                        <a:t>: Send out the files securely to the intended distribution lists via email.</a:t>
                      </a:r>
                    </a:p>
                  </a:txBody>
                  <a:tcPr marL="45720" marR="45720" anchor="ctr"/>
                </a:tc>
                <a:tc>
                  <a:txBody>
                    <a:bodyPr/>
                    <a:lstStyle/>
                    <a:p>
                      <a:pPr marL="0" algn="l" defTabSz="914400" rtl="0" eaLnBrk="1" latinLnBrk="0" hangingPunct="1"/>
                      <a:r>
                        <a:rPr lang="en-GB" sz="900" kern="1200">
                          <a:solidFill>
                            <a:schemeClr val="dk1"/>
                          </a:solidFill>
                          <a:latin typeface="+mn-lt"/>
                          <a:ea typeface="+mn-ea"/>
                          <a:cs typeface="+mn-cs"/>
                        </a:rPr>
                        <a:t>Delivery:</a:t>
                      </a:r>
                    </a:p>
                    <a:p>
                      <a:pPr marL="0" algn="l" defTabSz="914400" rtl="0" eaLnBrk="1" latinLnBrk="0" hangingPunct="1"/>
                      <a:r>
                        <a:rPr lang="en-GB" sz="900" kern="1200">
                          <a:solidFill>
                            <a:schemeClr val="dk1"/>
                          </a:solidFill>
                          <a:latin typeface="+mn-lt"/>
                          <a:ea typeface="+mn-ea"/>
                          <a:cs typeface="+mn-cs"/>
                        </a:rPr>
                        <a:t>£</a:t>
                      </a:r>
                      <a:r>
                        <a:rPr lang="en-GB" sz="900" kern="1200">
                          <a:solidFill>
                            <a:schemeClr val="tx1"/>
                          </a:solidFill>
                          <a:latin typeface="+mn-lt"/>
                          <a:ea typeface="+mn-ea"/>
                          <a:cs typeface="+mn-cs"/>
                        </a:rPr>
                        <a:t>145</a:t>
                      </a:r>
                      <a:r>
                        <a:rPr lang="en-GB" sz="900" kern="1200">
                          <a:solidFill>
                            <a:schemeClr val="dk1"/>
                          </a:solidFill>
                          <a:latin typeface="+mn-lt"/>
                          <a:ea typeface="+mn-ea"/>
                          <a:cs typeface="+mn-cs"/>
                        </a:rPr>
                        <a:t>k to £180k</a:t>
                      </a:r>
                    </a:p>
                  </a:txBody>
                  <a:tcPr marL="45720" marR="45720" anchor="ctr"/>
                </a:tc>
                <a:tc>
                  <a:txBody>
                    <a:bodyPr/>
                    <a:lstStyle/>
                    <a:p>
                      <a:pPr marL="0" lvl="0" indent="-171450" algn="l" defTabSz="914400" rtl="0" eaLnBrk="1" latinLnBrk="0" hangingPunct="1">
                        <a:buFont typeface="Arial" panose="020B0604020202020204" pitchFamily="34" charset="0"/>
                        <a:buChar char="•"/>
                      </a:pPr>
                      <a:r>
                        <a:rPr lang="en-GB" sz="900" kern="1200">
                          <a:solidFill>
                            <a:schemeClr val="tx1"/>
                          </a:solidFill>
                          <a:latin typeface="+mn-lt"/>
                          <a:ea typeface="+mn-ea"/>
                          <a:cs typeface="+mn-cs"/>
                        </a:rPr>
                        <a:t>New development, no impact to existing processes</a:t>
                      </a:r>
                    </a:p>
                    <a:p>
                      <a:pPr marL="0" lvl="0" indent="-171450" algn="l" defTabSz="914400" rtl="0" eaLnBrk="1" latinLnBrk="0" hangingPunct="1">
                        <a:buFont typeface="Arial" panose="020B0604020202020204" pitchFamily="34" charset="0"/>
                        <a:buChar char="•"/>
                      </a:pPr>
                      <a:r>
                        <a:rPr lang="en-GB" sz="900" kern="1200">
                          <a:solidFill>
                            <a:schemeClr val="tx1"/>
                          </a:solidFill>
                          <a:latin typeface="+mn-lt"/>
                          <a:ea typeface="+mn-ea"/>
                          <a:cs typeface="+mn-cs"/>
                        </a:rPr>
                        <a:t>Notification sent direct to users on managed distribution list</a:t>
                      </a:r>
                    </a:p>
                  </a:txBody>
                  <a:tcPr marL="45720" marR="45720" anchor="ctr"/>
                </a:tc>
                <a:tc>
                  <a:txBody>
                    <a:bodyPr/>
                    <a:lstStyle/>
                    <a:p>
                      <a:pPr marL="171450" lvl="0" indent="-171450" algn="l" defTabSz="914400" rtl="0" eaLnBrk="1" latinLnBrk="0" hangingPunct="1">
                        <a:buFont typeface="Arial" panose="020B0604020202020204" pitchFamily="34" charset="0"/>
                        <a:buChar char="•"/>
                      </a:pPr>
                      <a:r>
                        <a:rPr lang="en-GB" sz="900" kern="1200">
                          <a:solidFill>
                            <a:schemeClr val="tx1"/>
                          </a:solidFill>
                          <a:latin typeface="+mn-lt"/>
                          <a:ea typeface="+mn-ea"/>
                          <a:cs typeface="+mn-cs"/>
                        </a:rPr>
                        <a:t>New process would require some information for end users on what to expect</a:t>
                      </a:r>
                    </a:p>
                    <a:p>
                      <a:pPr marL="171450" lvl="0" indent="-171450" algn="l" defTabSz="914400" rtl="0" eaLnBrk="1" latinLnBrk="0" hangingPunct="1">
                        <a:buFont typeface="Arial" panose="020B0604020202020204" pitchFamily="34" charset="0"/>
                        <a:buChar char="•"/>
                      </a:pPr>
                      <a:r>
                        <a:rPr lang="en-GB" sz="900" kern="1200">
                          <a:solidFill>
                            <a:schemeClr val="tx1"/>
                          </a:solidFill>
                          <a:latin typeface="+mn-lt"/>
                          <a:ea typeface="+mn-ea"/>
                          <a:cs typeface="+mn-cs"/>
                        </a:rPr>
                        <a:t>Email based solution which is not 100% secure</a:t>
                      </a:r>
                    </a:p>
                  </a:txBody>
                  <a:tcPr marL="45720" marR="45720" anchor="ctr"/>
                </a:tc>
                <a:extLst>
                  <a:ext uri="{0D108BD9-81ED-4DB2-BD59-A6C34878D82A}">
                    <a16:rowId xmlns:a16="http://schemas.microsoft.com/office/drawing/2014/main" val="372400883"/>
                  </a:ext>
                </a:extLst>
              </a:tr>
              <a:tr h="189239">
                <a:tc>
                  <a:txBody>
                    <a:bodyPr/>
                    <a:lstStyle/>
                    <a:p>
                      <a:r>
                        <a:rPr lang="en-GB" sz="900" dirty="0"/>
                        <a:t>2</a:t>
                      </a:r>
                    </a:p>
                  </a:txBody>
                  <a:tcPr anchor="ctr"/>
                </a:tc>
                <a:tc>
                  <a:txBody>
                    <a:bodyPr/>
                    <a:lstStyle/>
                    <a:p>
                      <a:pPr marL="0" algn="l" defTabSz="914400" rtl="0" eaLnBrk="1" latinLnBrk="0" hangingPunct="1"/>
                      <a:r>
                        <a:rPr lang="en-GB" sz="900" kern="1200" dirty="0">
                          <a:solidFill>
                            <a:schemeClr val="tx1"/>
                          </a:solidFill>
                          <a:latin typeface="+mn-lt"/>
                          <a:ea typeface="+mn-ea"/>
                          <a:cs typeface="+mn-cs"/>
                        </a:rPr>
                        <a:t>Manual check process</a:t>
                      </a:r>
                    </a:p>
                  </a:txBody>
                  <a:tcPr marL="45720" marR="4572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kern="1200" dirty="0">
                          <a:solidFill>
                            <a:schemeClr val="tx1"/>
                          </a:solidFill>
                          <a:latin typeface="+mn-lt"/>
                          <a:ea typeface="+mn-ea"/>
                          <a:cs typeface="+mn-cs"/>
                        </a:rPr>
                        <a:t>Resource to monitor referrals and distribute as appropriate</a:t>
                      </a:r>
                    </a:p>
                  </a:txBody>
                  <a:tcPr marL="45720" marR="45720" anchor="ctr"/>
                </a:tc>
                <a:tc>
                  <a:txBody>
                    <a:bodyPr/>
                    <a:lstStyle/>
                    <a:p>
                      <a:pPr marL="0" algn="l" defTabSz="914400" rtl="0" eaLnBrk="1" latinLnBrk="0" hangingPunct="1"/>
                      <a:r>
                        <a:rPr lang="en-GB" sz="900" kern="1200" dirty="0">
                          <a:solidFill>
                            <a:schemeClr val="dk1"/>
                          </a:solidFill>
                          <a:latin typeface="+mn-lt"/>
                          <a:ea typeface="+mn-ea"/>
                          <a:cs typeface="+mn-cs"/>
                        </a:rPr>
                        <a:t>Ongoing Service costs absorbed into BAU. </a:t>
                      </a:r>
                    </a:p>
                    <a:p>
                      <a:pPr marL="0" algn="l" defTabSz="914400" rtl="0" eaLnBrk="1" latinLnBrk="0" hangingPunct="1"/>
                      <a:r>
                        <a:rPr lang="en-GB" sz="900" kern="1200" dirty="0">
                          <a:solidFill>
                            <a:schemeClr val="dk1"/>
                          </a:solidFill>
                          <a:latin typeface="+mn-lt"/>
                          <a:ea typeface="+mn-ea"/>
                          <a:cs typeface="+mn-cs"/>
                        </a:rPr>
                        <a:t>If existing volumes were to increase, we would need to revisit.</a:t>
                      </a:r>
                    </a:p>
                  </a:txBody>
                  <a:tcPr marL="45720" marR="45720" anchor="ctr"/>
                </a:tc>
                <a:tc>
                  <a:txBody>
                    <a:bodyPr/>
                    <a:lstStyle/>
                    <a:p>
                      <a:pPr marL="0" lvl="0" indent="-171450" algn="l" defTabSz="914400" rtl="0" eaLnBrk="1" latinLnBrk="0" hangingPunct="1">
                        <a:buFont typeface="Arial" panose="020B0604020202020204" pitchFamily="34" charset="0"/>
                        <a:buChar char="•"/>
                      </a:pPr>
                      <a:r>
                        <a:rPr lang="en-GB" sz="900" kern="1200" dirty="0">
                          <a:solidFill>
                            <a:schemeClr val="tx1"/>
                          </a:solidFill>
                          <a:latin typeface="+mn-lt"/>
                          <a:ea typeface="+mn-ea"/>
                          <a:cs typeface="+mn-cs"/>
                        </a:rPr>
                        <a:t>No Delivery costs</a:t>
                      </a:r>
                    </a:p>
                  </a:txBody>
                  <a:tcPr marL="45720" marR="45720" anchor="ctr"/>
                </a:tc>
                <a:tc>
                  <a:txBody>
                    <a:bodyPr/>
                    <a:lstStyle/>
                    <a:p>
                      <a:pPr marL="171450" lvl="0" indent="-171450" algn="l" defTabSz="914400" rtl="0" eaLnBrk="1" latinLnBrk="0" hangingPunct="1">
                        <a:buFont typeface="Arial" panose="020B0604020202020204" pitchFamily="34" charset="0"/>
                        <a:buChar char="•"/>
                      </a:pPr>
                      <a:r>
                        <a:rPr lang="en-GB" sz="900" kern="1200" dirty="0">
                          <a:solidFill>
                            <a:schemeClr val="tx1"/>
                          </a:solidFill>
                          <a:latin typeface="+mn-lt"/>
                          <a:ea typeface="+mn-ea"/>
                          <a:cs typeface="+mn-cs"/>
                        </a:rPr>
                        <a:t>Potential manual error</a:t>
                      </a:r>
                    </a:p>
                    <a:p>
                      <a:pPr marL="171450" lvl="0" indent="-171450" algn="l" defTabSz="914400" rtl="0" eaLnBrk="1" latinLnBrk="0" hangingPunct="1">
                        <a:buFont typeface="Arial" panose="020B0604020202020204" pitchFamily="34" charset="0"/>
                        <a:buChar char="•"/>
                      </a:pPr>
                      <a:r>
                        <a:rPr lang="en-GB" sz="900" kern="1200" dirty="0">
                          <a:solidFill>
                            <a:schemeClr val="tx1"/>
                          </a:solidFill>
                          <a:latin typeface="+mn-lt"/>
                          <a:ea typeface="+mn-ea"/>
                          <a:cs typeface="+mn-cs"/>
                        </a:rPr>
                        <a:t>Would still need to consider security requirements impacts when contacting external parties</a:t>
                      </a:r>
                    </a:p>
                  </a:txBody>
                  <a:tcPr marL="45720" marR="45720" anchor="ctr"/>
                </a:tc>
                <a:extLst>
                  <a:ext uri="{0D108BD9-81ED-4DB2-BD59-A6C34878D82A}">
                    <a16:rowId xmlns:a16="http://schemas.microsoft.com/office/drawing/2014/main" val="1344992338"/>
                  </a:ext>
                </a:extLst>
              </a:tr>
            </a:tbl>
          </a:graphicData>
        </a:graphic>
      </p:graphicFrame>
    </p:spTree>
    <p:extLst>
      <p:ext uri="{BB962C8B-B14F-4D97-AF65-F5344CB8AC3E}">
        <p14:creationId xmlns:p14="http://schemas.microsoft.com/office/powerpoint/2010/main" val="1947911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637580"/>
          </a:xfrm>
        </p:spPr>
        <p:txBody>
          <a:bodyPr>
            <a:noAutofit/>
          </a:bodyPr>
          <a:lstStyle/>
          <a:p>
            <a:r>
              <a:rPr lang="en-GB" dirty="0">
                <a:latin typeface="Nunito Sans" pitchFamily="2" charset="0"/>
              </a:rPr>
              <a:t>1b. Previous DSG Meeting Minutes and Action Updates </a:t>
            </a:r>
          </a:p>
        </p:txBody>
      </p:sp>
      <p:sp>
        <p:nvSpPr>
          <p:cNvPr id="3" name="Content Placeholder 2"/>
          <p:cNvSpPr>
            <a:spLocks noGrp="1"/>
          </p:cNvSpPr>
          <p:nvPr>
            <p:ph idx="1"/>
          </p:nvPr>
        </p:nvSpPr>
        <p:spPr>
          <a:xfrm>
            <a:off x="457200" y="1532964"/>
            <a:ext cx="8229600" cy="3199025"/>
          </a:xfrm>
        </p:spPr>
        <p:txBody>
          <a:bodyPr>
            <a:normAutofit/>
          </a:bodyPr>
          <a:lstStyle/>
          <a:p>
            <a:pPr marL="0" indent="0">
              <a:buNone/>
            </a:pPr>
            <a:r>
              <a:rPr lang="en-GB" sz="1800" dirty="0">
                <a:latin typeface="Nunito Sans" pitchFamily="2" charset="0"/>
              </a:rPr>
              <a:t>The DSG Actions Log will be published on the DSG pages of </a:t>
            </a:r>
            <a:r>
              <a:rPr lang="en-GB" sz="1800" dirty="0">
                <a:solidFill>
                  <a:srgbClr val="0000FF"/>
                </a:solidFill>
                <a:latin typeface="Nunito Sans" pitchFamily="2" charset="0"/>
                <a:hlinkClick r:id="rId2"/>
              </a:rPr>
              <a:t>Xoserve.com</a:t>
            </a:r>
            <a:endParaRPr lang="en-GB" sz="1800" dirty="0">
              <a:solidFill>
                <a:srgbClr val="0000FF"/>
              </a:solidFill>
              <a:latin typeface="Nunito Sans" pitchFamily="2" charset="0"/>
            </a:endParaRPr>
          </a:p>
        </p:txBody>
      </p:sp>
    </p:spTree>
    <p:extLst>
      <p:ext uri="{BB962C8B-B14F-4D97-AF65-F5344CB8AC3E}">
        <p14:creationId xmlns:p14="http://schemas.microsoft.com/office/powerpoint/2010/main" val="23751157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217ABC2-8E5D-6443-4028-74E618207C1C}"/>
              </a:ext>
            </a:extLst>
          </p:cNvPr>
          <p:cNvGraphicFramePr>
            <a:graphicFrameLocks noGrp="1"/>
          </p:cNvGraphicFramePr>
          <p:nvPr/>
        </p:nvGraphicFramePr>
        <p:xfrm>
          <a:off x="323528" y="1058862"/>
          <a:ext cx="8496944" cy="2739464"/>
        </p:xfrm>
        <a:graphic>
          <a:graphicData uri="http://schemas.openxmlformats.org/drawingml/2006/table">
            <a:tbl>
              <a:tblPr firstRow="1" bandRow="1">
                <a:tableStyleId>{073A0DAA-6AF3-43AB-8588-CEC1D06C72B9}</a:tableStyleId>
              </a:tblPr>
              <a:tblGrid>
                <a:gridCol w="980486">
                  <a:extLst>
                    <a:ext uri="{9D8B030D-6E8A-4147-A177-3AD203B41FA5}">
                      <a16:colId xmlns:a16="http://schemas.microsoft.com/office/drawing/2014/main" val="3857738812"/>
                    </a:ext>
                  </a:extLst>
                </a:gridCol>
                <a:gridCol w="7516458">
                  <a:extLst>
                    <a:ext uri="{9D8B030D-6E8A-4147-A177-3AD203B41FA5}">
                      <a16:colId xmlns:a16="http://schemas.microsoft.com/office/drawing/2014/main" val="2372414118"/>
                    </a:ext>
                  </a:extLst>
                </a:gridCol>
              </a:tblGrid>
              <a:tr h="473784">
                <a:tc>
                  <a:txBody>
                    <a:bodyPr/>
                    <a:lstStyle/>
                    <a:p>
                      <a:r>
                        <a:rPr lang="en-GB" sz="1200"/>
                        <a:t>Category</a:t>
                      </a:r>
                    </a:p>
                  </a:txBody>
                  <a:tcPr anchor="ctr"/>
                </a:tc>
                <a:tc>
                  <a:txBody>
                    <a:bodyPr/>
                    <a:lstStyle/>
                    <a:p>
                      <a:r>
                        <a:rPr lang="en-GB" sz="1200"/>
                        <a:t>Description</a:t>
                      </a:r>
                    </a:p>
                  </a:txBody>
                  <a:tcPr anchor="ctr"/>
                </a:tc>
                <a:extLst>
                  <a:ext uri="{0D108BD9-81ED-4DB2-BD59-A6C34878D82A}">
                    <a16:rowId xmlns:a16="http://schemas.microsoft.com/office/drawing/2014/main" val="2601222081"/>
                  </a:ext>
                </a:extLst>
              </a:tr>
              <a:tr h="319024">
                <a:tc rowSpan="6">
                  <a:txBody>
                    <a:bodyPr/>
                    <a:lstStyle/>
                    <a:p>
                      <a:pPr algn="l"/>
                      <a:r>
                        <a:rPr lang="en-GB" sz="800" b="1" dirty="0"/>
                        <a:t>Assumptions</a:t>
                      </a:r>
                    </a:p>
                  </a:txBody>
                  <a:tcPr anchor="ctr"/>
                </a:tc>
                <a:tc>
                  <a:txBody>
                    <a:bodyPr/>
                    <a:lstStyle/>
                    <a:p>
                      <a:r>
                        <a:rPr lang="en-GB" sz="800">
                          <a:solidFill>
                            <a:schemeClr val="tx1"/>
                          </a:solidFill>
                        </a:rPr>
                        <a:t>There is an assumption that National Gas Transmission are out of scope of this change </a:t>
                      </a:r>
                    </a:p>
                  </a:txBody>
                  <a:tcPr anchor="ctr"/>
                </a:tc>
                <a:extLst>
                  <a:ext uri="{0D108BD9-81ED-4DB2-BD59-A6C34878D82A}">
                    <a16:rowId xmlns:a16="http://schemas.microsoft.com/office/drawing/2014/main" val="483975193"/>
                  </a:ext>
                </a:extLst>
              </a:tr>
              <a:tr h="319024">
                <a:tc vMerge="1">
                  <a:txBody>
                    <a:bodyPr/>
                    <a:lstStyle/>
                    <a:p>
                      <a:pPr algn="l"/>
                      <a:endParaRPr lang="en-GB" sz="800"/>
                    </a:p>
                  </a:txBody>
                  <a:tcPr anchor="ctr"/>
                </a:tc>
                <a:tc>
                  <a:txBody>
                    <a:bodyPr/>
                    <a:lstStyle/>
                    <a:p>
                      <a:r>
                        <a:rPr lang="en-GB" sz="800" dirty="0">
                          <a:solidFill>
                            <a:schemeClr val="tx1"/>
                          </a:solidFill>
                        </a:rPr>
                        <a:t>There is an assumption that IGTs are not willing to accept changes made to the IGR file.</a:t>
                      </a:r>
                    </a:p>
                  </a:txBody>
                  <a:tcPr anchor="ctr"/>
                </a:tc>
                <a:extLst>
                  <a:ext uri="{0D108BD9-81ED-4DB2-BD59-A6C34878D82A}">
                    <a16:rowId xmlns:a16="http://schemas.microsoft.com/office/drawing/2014/main" val="3784132555"/>
                  </a:ext>
                </a:extLst>
              </a:tr>
              <a:tr h="319024">
                <a:tc vMerge="1">
                  <a:txBody>
                    <a:bodyPr/>
                    <a:lstStyle/>
                    <a:p>
                      <a:pPr algn="l"/>
                      <a:endParaRPr lang="en-GB" sz="800"/>
                    </a:p>
                  </a:txBody>
                  <a:tcPr anchor="ctr"/>
                </a:tc>
                <a:tc>
                  <a:txBody>
                    <a:bodyPr/>
                    <a:lstStyle/>
                    <a:p>
                      <a:r>
                        <a:rPr lang="en-GB" sz="800">
                          <a:solidFill>
                            <a:schemeClr val="tx1"/>
                          </a:solidFill>
                        </a:rPr>
                        <a:t>There is an assumption there will be no market trials for any option</a:t>
                      </a:r>
                    </a:p>
                  </a:txBody>
                  <a:tcPr anchor="ctr"/>
                </a:tc>
                <a:extLst>
                  <a:ext uri="{0D108BD9-81ED-4DB2-BD59-A6C34878D82A}">
                    <a16:rowId xmlns:a16="http://schemas.microsoft.com/office/drawing/2014/main" val="2121265871"/>
                  </a:ext>
                </a:extLst>
              </a:tr>
              <a:tr h="319024">
                <a:tc vMerge="1">
                  <a:txBody>
                    <a:bodyPr/>
                    <a:lstStyle/>
                    <a:p>
                      <a:pPr algn="l"/>
                      <a:endParaRPr lang="en-GB" sz="800"/>
                    </a:p>
                  </a:txBody>
                  <a:tcPr anchor="ctr"/>
                </a:tc>
                <a:tc>
                  <a:txBody>
                    <a:bodyPr/>
                    <a:lstStyle/>
                    <a:p>
                      <a:r>
                        <a:rPr lang="en-GB" sz="800" dirty="0">
                          <a:solidFill>
                            <a:schemeClr val="tx1"/>
                          </a:solidFill>
                        </a:rPr>
                        <a:t>There is an assumption that PT will not be required for Option 1</a:t>
                      </a:r>
                    </a:p>
                  </a:txBody>
                  <a:tcPr anchor="ctr"/>
                </a:tc>
                <a:extLst>
                  <a:ext uri="{0D108BD9-81ED-4DB2-BD59-A6C34878D82A}">
                    <a16:rowId xmlns:a16="http://schemas.microsoft.com/office/drawing/2014/main" val="1172759758"/>
                  </a:ext>
                </a:extLst>
              </a:tr>
              <a:tr h="319024">
                <a:tc vMerge="1">
                  <a:txBody>
                    <a:bodyPr/>
                    <a:lstStyle/>
                    <a:p>
                      <a:pPr algn="l"/>
                      <a:endParaRPr lang="en-GB" sz="800" dirty="0"/>
                    </a:p>
                  </a:txBody>
                  <a:tcPr anchor="ctr"/>
                </a:tc>
                <a:tc>
                  <a:txBody>
                    <a:bodyPr/>
                    <a:lstStyle/>
                    <a:p>
                      <a:r>
                        <a:rPr lang="en-GB" sz="800">
                          <a:solidFill>
                            <a:schemeClr val="tx1"/>
                          </a:solidFill>
                        </a:rPr>
                        <a:t>Option 2: </a:t>
                      </a:r>
                      <a:r>
                        <a:rPr lang="en-GB" sz="800" dirty="0">
                          <a:solidFill>
                            <a:schemeClr val="tx1"/>
                          </a:solidFill>
                        </a:rPr>
                        <a:t>There is an assumption Xoserve will monitor the UK-Link Portal once, on a daily basis (timing tbc) and provide Referral Notifications to customers for new/outstanding (3 Day SLA) referrals for the previous day. </a:t>
                      </a:r>
                    </a:p>
                  </a:txBody>
                  <a:tcPr anchor="ctr"/>
                </a:tc>
                <a:extLst>
                  <a:ext uri="{0D108BD9-81ED-4DB2-BD59-A6C34878D82A}">
                    <a16:rowId xmlns:a16="http://schemas.microsoft.com/office/drawing/2014/main" val="3396393276"/>
                  </a:ext>
                </a:extLst>
              </a:tr>
              <a:tr h="319024">
                <a:tc vMerge="1">
                  <a:txBody>
                    <a:bodyPr/>
                    <a:lstStyle/>
                    <a:p>
                      <a:pPr algn="l"/>
                      <a:endParaRPr lang="en-GB" sz="8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solidFill>
                            <a:schemeClr val="tx1"/>
                          </a:solidFill>
                        </a:rPr>
                        <a:t>By providing proactive referral notifications to customers, Xoserve accepts no obligation to progress/action such referrals; this obligation remaining with customers</a:t>
                      </a:r>
                    </a:p>
                  </a:txBody>
                  <a:tcPr anchor="ctr"/>
                </a:tc>
                <a:extLst>
                  <a:ext uri="{0D108BD9-81ED-4DB2-BD59-A6C34878D82A}">
                    <a16:rowId xmlns:a16="http://schemas.microsoft.com/office/drawing/2014/main" val="1304200669"/>
                  </a:ext>
                </a:extLst>
              </a:tr>
              <a:tr h="319024">
                <a:tc>
                  <a:txBody>
                    <a:bodyPr/>
                    <a:lstStyle/>
                    <a:p>
                      <a:pPr algn="l"/>
                      <a:r>
                        <a:rPr lang="en-GB" sz="800" b="1" dirty="0"/>
                        <a:t>Risks</a:t>
                      </a:r>
                    </a:p>
                  </a:txBody>
                  <a:tcPr anchor="ctr">
                    <a:solidFill>
                      <a:srgbClr val="E7E8EA"/>
                    </a:solidFill>
                  </a:tcPr>
                </a:tc>
                <a:tc>
                  <a:txBody>
                    <a:bodyPr/>
                    <a:lstStyle/>
                    <a:p>
                      <a:r>
                        <a:rPr lang="en-GB" sz="800" dirty="0">
                          <a:solidFill>
                            <a:schemeClr val="tx1"/>
                          </a:solidFill>
                        </a:rPr>
                        <a:t>Option 1: There is a risk that email is not 100% secure even when attachments will be password protected.</a:t>
                      </a:r>
                    </a:p>
                  </a:txBody>
                  <a:tcPr anchor="ctr"/>
                </a:tc>
                <a:extLst>
                  <a:ext uri="{0D108BD9-81ED-4DB2-BD59-A6C34878D82A}">
                    <a16:rowId xmlns:a16="http://schemas.microsoft.com/office/drawing/2014/main" val="3055990191"/>
                  </a:ext>
                </a:extLst>
              </a:tr>
            </a:tbl>
          </a:graphicData>
        </a:graphic>
      </p:graphicFrame>
      <p:sp>
        <p:nvSpPr>
          <p:cNvPr id="3" name="TextBox 2">
            <a:extLst>
              <a:ext uri="{FF2B5EF4-FFF2-40B4-BE49-F238E27FC236}">
                <a16:creationId xmlns:a16="http://schemas.microsoft.com/office/drawing/2014/main" id="{045CD7CD-F80F-6916-E3EE-251F51B8B909}"/>
              </a:ext>
            </a:extLst>
          </p:cNvPr>
          <p:cNvSpPr txBox="1"/>
          <p:nvPr/>
        </p:nvSpPr>
        <p:spPr>
          <a:xfrm>
            <a:off x="899592" y="339502"/>
            <a:ext cx="7704856" cy="523220"/>
          </a:xfrm>
          <a:prstGeom prst="rect">
            <a:avLst/>
          </a:prstGeom>
          <a:noFill/>
        </p:spPr>
        <p:txBody>
          <a:bodyPr wrap="square" rtlCol="0">
            <a:spAutoFit/>
          </a:bodyPr>
          <a:lstStyle/>
          <a:p>
            <a:pPr algn="ctr"/>
            <a:r>
              <a:rPr lang="en-GB" sz="2800" b="1">
                <a:solidFill>
                  <a:srgbClr val="3E5AA8"/>
                </a:solidFill>
                <a:latin typeface="+mj-lt"/>
              </a:rPr>
              <a:t>Assumptions, Dependencies and Risks</a:t>
            </a:r>
          </a:p>
        </p:txBody>
      </p:sp>
    </p:spTree>
    <p:extLst>
      <p:ext uri="{BB962C8B-B14F-4D97-AF65-F5344CB8AC3E}">
        <p14:creationId xmlns:p14="http://schemas.microsoft.com/office/powerpoint/2010/main" val="42135232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E8D98-433C-4031-AB95-B1E61DB1A717}"/>
              </a:ext>
            </a:extLst>
          </p:cNvPr>
          <p:cNvSpPr>
            <a:spLocks noGrp="1"/>
          </p:cNvSpPr>
          <p:nvPr>
            <p:ph type="ctrTitle"/>
          </p:nvPr>
        </p:nvSpPr>
        <p:spPr>
          <a:xfrm>
            <a:off x="685800" y="2020490"/>
            <a:ext cx="7772400" cy="1102519"/>
          </a:xfrm>
        </p:spPr>
        <p:txBody>
          <a:bodyPr/>
          <a:lstStyle/>
          <a:p>
            <a:r>
              <a:rPr lang="en-GB" dirty="0">
                <a:latin typeface="Nunito Sans" pitchFamily="2" charset="0"/>
              </a:rPr>
              <a:t>3. Changes in Detailed Design </a:t>
            </a:r>
          </a:p>
        </p:txBody>
      </p:sp>
    </p:spTree>
    <p:extLst>
      <p:ext uri="{BB962C8B-B14F-4D97-AF65-F5344CB8AC3E}">
        <p14:creationId xmlns:p14="http://schemas.microsoft.com/office/powerpoint/2010/main" val="11920764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79EC6-E323-4CA9-86C6-AA6E7B93E00C}"/>
              </a:ext>
            </a:extLst>
          </p:cNvPr>
          <p:cNvSpPr>
            <a:spLocks noGrp="1"/>
          </p:cNvSpPr>
          <p:nvPr>
            <p:ph type="title"/>
          </p:nvPr>
        </p:nvSpPr>
        <p:spPr/>
        <p:txBody>
          <a:bodyPr/>
          <a:lstStyle/>
          <a:p>
            <a:r>
              <a:rPr lang="en-GB">
                <a:latin typeface="Nunito Sans"/>
                <a:cs typeface="Arial"/>
              </a:rPr>
              <a:t>3a. Design Considerations</a:t>
            </a:r>
          </a:p>
        </p:txBody>
      </p:sp>
      <p:sp>
        <p:nvSpPr>
          <p:cNvPr id="3" name="Content Placeholder 2">
            <a:extLst>
              <a:ext uri="{FF2B5EF4-FFF2-40B4-BE49-F238E27FC236}">
                <a16:creationId xmlns:a16="http://schemas.microsoft.com/office/drawing/2014/main" id="{FBBE51D2-41DE-4CB0-A89C-2F83A1212BD6}"/>
              </a:ext>
            </a:extLst>
          </p:cNvPr>
          <p:cNvSpPr>
            <a:spLocks noGrp="1"/>
          </p:cNvSpPr>
          <p:nvPr>
            <p:ph idx="1"/>
          </p:nvPr>
        </p:nvSpPr>
        <p:spPr>
          <a:xfrm>
            <a:off x="457200" y="1347614"/>
            <a:ext cx="8229600" cy="3096344"/>
          </a:xfrm>
        </p:spPr>
        <p:txBody>
          <a:bodyPr>
            <a:normAutofit/>
          </a:bodyPr>
          <a:lstStyle/>
          <a:p>
            <a:pPr marL="0" indent="0">
              <a:lnSpc>
                <a:spcPct val="115000"/>
              </a:lnSpc>
              <a:spcBef>
                <a:spcPts val="0"/>
              </a:spcBef>
              <a:buNone/>
              <a:defRPr/>
            </a:pPr>
            <a:r>
              <a:rPr lang="en-US" sz="1800" dirty="0">
                <a:latin typeface="Nunito Sans" pitchFamily="2" charset="0"/>
              </a:rPr>
              <a:t>None for this meeting.</a:t>
            </a:r>
            <a:endParaRPr lang="en-GB" sz="1800" dirty="0">
              <a:solidFill>
                <a:srgbClr val="000000"/>
              </a:solidFill>
              <a:latin typeface="Nunito Sans" pitchFamily="2" charset="0"/>
            </a:endParaRPr>
          </a:p>
        </p:txBody>
      </p:sp>
    </p:spTree>
    <p:extLst>
      <p:ext uri="{BB962C8B-B14F-4D97-AF65-F5344CB8AC3E}">
        <p14:creationId xmlns:p14="http://schemas.microsoft.com/office/powerpoint/2010/main" val="13190625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79EC6-E323-4CA9-86C6-AA6E7B93E00C}"/>
              </a:ext>
            </a:extLst>
          </p:cNvPr>
          <p:cNvSpPr>
            <a:spLocks noGrp="1"/>
          </p:cNvSpPr>
          <p:nvPr>
            <p:ph type="title"/>
          </p:nvPr>
        </p:nvSpPr>
        <p:spPr/>
        <p:txBody>
          <a:bodyPr/>
          <a:lstStyle/>
          <a:p>
            <a:r>
              <a:rPr lang="en-GB" dirty="0">
                <a:latin typeface="Nunito Sans"/>
                <a:cs typeface="Arial"/>
              </a:rPr>
              <a:t>3b. Requirements Clarification </a:t>
            </a:r>
            <a:endParaRPr lang="en-GB" dirty="0">
              <a:latin typeface="Nunito Sans" pitchFamily="2" charset="0"/>
            </a:endParaRPr>
          </a:p>
        </p:txBody>
      </p:sp>
      <p:sp>
        <p:nvSpPr>
          <p:cNvPr id="3" name="Content Placeholder 2">
            <a:extLst>
              <a:ext uri="{FF2B5EF4-FFF2-40B4-BE49-F238E27FC236}">
                <a16:creationId xmlns:a16="http://schemas.microsoft.com/office/drawing/2014/main" id="{FBBE51D2-41DE-4CB0-A89C-2F83A1212BD6}"/>
              </a:ext>
            </a:extLst>
          </p:cNvPr>
          <p:cNvSpPr>
            <a:spLocks noGrp="1"/>
          </p:cNvSpPr>
          <p:nvPr>
            <p:ph idx="1"/>
          </p:nvPr>
        </p:nvSpPr>
        <p:spPr>
          <a:xfrm>
            <a:off x="457200" y="1236518"/>
            <a:ext cx="8229600" cy="3207440"/>
          </a:xfrm>
        </p:spPr>
        <p:txBody>
          <a:bodyPr>
            <a:normAutofit/>
          </a:bodyPr>
          <a:lstStyle/>
          <a:p>
            <a:pPr marL="0" indent="0">
              <a:lnSpc>
                <a:spcPct val="115000"/>
              </a:lnSpc>
              <a:spcBef>
                <a:spcPts val="0"/>
              </a:spcBef>
              <a:buNone/>
              <a:defRPr/>
            </a:pPr>
            <a:r>
              <a:rPr lang="en-US" sz="1800" dirty="0">
                <a:latin typeface="Nunito Sans" pitchFamily="2" charset="0"/>
              </a:rPr>
              <a:t>None for this meeting.</a:t>
            </a:r>
            <a:endParaRPr lang="en-GB" sz="1800" dirty="0">
              <a:solidFill>
                <a:srgbClr val="000000"/>
              </a:solidFill>
              <a:latin typeface="Nunito Sans" pitchFamily="2" charset="0"/>
            </a:endParaRPr>
          </a:p>
          <a:p>
            <a:pPr marL="0" indent="0">
              <a:lnSpc>
                <a:spcPct val="115000"/>
              </a:lnSpc>
              <a:spcBef>
                <a:spcPts val="0"/>
              </a:spcBef>
              <a:buNone/>
              <a:defRPr/>
            </a:pPr>
            <a:endParaRPr lang="en-US" sz="2000" dirty="0"/>
          </a:p>
          <a:p>
            <a:pPr>
              <a:lnSpc>
                <a:spcPct val="115000"/>
              </a:lnSpc>
              <a:spcBef>
                <a:spcPts val="0"/>
              </a:spcBef>
              <a:defRPr/>
            </a:pPr>
            <a:endParaRPr lang="en-US" sz="2000" u="none" strike="noStrike" dirty="0">
              <a:effectLst/>
            </a:endParaRPr>
          </a:p>
          <a:p>
            <a:pPr>
              <a:lnSpc>
                <a:spcPct val="115000"/>
              </a:lnSpc>
              <a:spcBef>
                <a:spcPts val="0"/>
              </a:spcBef>
              <a:defRPr/>
            </a:pPr>
            <a:endParaRPr lang="en-US" sz="2000" dirty="0"/>
          </a:p>
          <a:p>
            <a:pPr>
              <a:lnSpc>
                <a:spcPct val="115000"/>
              </a:lnSpc>
              <a:spcBef>
                <a:spcPts val="0"/>
              </a:spcBef>
              <a:defRPr/>
            </a:pPr>
            <a:endParaRPr lang="en-GB" sz="2000" u="none" strike="noStrike" dirty="0">
              <a:effectLst/>
            </a:endParaRPr>
          </a:p>
          <a:p>
            <a:pPr>
              <a:lnSpc>
                <a:spcPct val="115000"/>
              </a:lnSpc>
              <a:spcBef>
                <a:spcPts val="0"/>
              </a:spcBef>
              <a:defRPr/>
            </a:pPr>
            <a:endParaRPr lang="en-GB" sz="2000" u="none" strike="noStrike" dirty="0">
              <a:effectLst/>
            </a:endParaRPr>
          </a:p>
          <a:p>
            <a:pPr marL="0" indent="0">
              <a:lnSpc>
                <a:spcPct val="115000"/>
              </a:lnSpc>
              <a:spcBef>
                <a:spcPts val="0"/>
              </a:spcBef>
              <a:buNone/>
              <a:defRPr/>
            </a:pPr>
            <a:endParaRPr lang="en-GB" sz="2000" b="0" i="0" u="none" strike="noStrike" dirty="0">
              <a:solidFill>
                <a:srgbClr val="000000"/>
              </a:solidFill>
              <a:effectLst/>
              <a:latin typeface="Arial" panose="020B0604020202020204" pitchFamily="34" charset="0"/>
            </a:endParaRPr>
          </a:p>
          <a:p>
            <a:pPr>
              <a:lnSpc>
                <a:spcPct val="115000"/>
              </a:lnSpc>
              <a:spcBef>
                <a:spcPts val="0"/>
              </a:spcBef>
              <a:defRPr/>
            </a:pPr>
            <a:endParaRPr lang="en-GB" sz="2000" dirty="0">
              <a:solidFill>
                <a:srgbClr val="000000"/>
              </a:solidFill>
            </a:endParaRPr>
          </a:p>
        </p:txBody>
      </p:sp>
    </p:spTree>
    <p:extLst>
      <p:ext uri="{BB962C8B-B14F-4D97-AF65-F5344CB8AC3E}">
        <p14:creationId xmlns:p14="http://schemas.microsoft.com/office/powerpoint/2010/main" val="27418124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0" y="2139702"/>
            <a:ext cx="9144000" cy="971550"/>
          </a:xfrm>
        </p:spPr>
        <p:txBody>
          <a:bodyPr/>
          <a:lstStyle/>
          <a:p>
            <a:r>
              <a:rPr lang="en-GB" dirty="0">
                <a:latin typeface="Nunito Sans" pitchFamily="2" charset="0"/>
              </a:rPr>
              <a:t>4. Release/Project Updates</a:t>
            </a:r>
            <a:endParaRPr lang="en-GB" sz="2800" dirty="0">
              <a:solidFill>
                <a:srgbClr val="3E5AA8"/>
              </a:solidFill>
              <a:latin typeface="Nunito Sans" pitchFamily="2" charset="0"/>
            </a:endParaRPr>
          </a:p>
        </p:txBody>
      </p:sp>
    </p:spTree>
    <p:extLst>
      <p:ext uri="{BB962C8B-B14F-4D97-AF65-F5344CB8AC3E}">
        <p14:creationId xmlns:p14="http://schemas.microsoft.com/office/powerpoint/2010/main" val="6350246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Nunito Sans" pitchFamily="2" charset="0"/>
              </a:rPr>
              <a:t>4. Release/Project Updates</a:t>
            </a:r>
          </a:p>
        </p:txBody>
      </p:sp>
      <p:sp>
        <p:nvSpPr>
          <p:cNvPr id="3" name="Subtitle 2"/>
          <p:cNvSpPr>
            <a:spLocks noGrp="1"/>
          </p:cNvSpPr>
          <p:nvPr>
            <p:ph idx="1"/>
          </p:nvPr>
        </p:nvSpPr>
        <p:spPr/>
        <p:txBody>
          <a:bodyPr>
            <a:normAutofit/>
          </a:bodyPr>
          <a:lstStyle/>
          <a:p>
            <a:r>
              <a:rPr lang="en-GB" sz="1800" dirty="0">
                <a:latin typeface="Nunito Sans" pitchFamily="2" charset="0"/>
              </a:rPr>
              <a:t>4a.</a:t>
            </a:r>
            <a:r>
              <a:rPr lang="en-GB" sz="1800" dirty="0">
                <a:latin typeface="Nunito Sans" pitchFamily="2" charset="0"/>
                <a:cs typeface="Arial"/>
              </a:rPr>
              <a:t> </a:t>
            </a:r>
            <a:r>
              <a:rPr lang="en-US" sz="1800" dirty="0">
                <a:latin typeface="Nunito Sans" pitchFamily="2" charset="0"/>
                <a:cs typeface="Arial"/>
              </a:rPr>
              <a:t>XRN5818 – February 25 Major Release</a:t>
            </a:r>
          </a:p>
          <a:p>
            <a:endParaRPr lang="en-GB" sz="1800" dirty="0">
              <a:latin typeface="Nunito Sans" pitchFamily="2" charset="0"/>
              <a:cs typeface="Arial"/>
            </a:endParaRPr>
          </a:p>
          <a:p>
            <a:r>
              <a:rPr lang="en-GB" sz="1800" dirty="0">
                <a:latin typeface="Nunito Sans" pitchFamily="2" charset="0"/>
                <a:cs typeface="Arial"/>
              </a:rPr>
              <a:t>4b. XRN5888 – Minor Release 14</a:t>
            </a:r>
          </a:p>
          <a:p>
            <a:endParaRPr lang="en-GB" sz="1800" dirty="0">
              <a:latin typeface="Nunito Sans" pitchFamily="2" charset="0"/>
              <a:cs typeface="Arial"/>
            </a:endParaRPr>
          </a:p>
          <a:p>
            <a:r>
              <a:rPr lang="en-GB" sz="1800" dirty="0">
                <a:latin typeface="Nunito Sans" pitchFamily="2" charset="0"/>
                <a:cs typeface="Arial"/>
              </a:rPr>
              <a:t>4c. March 2025 DDP Update</a:t>
            </a:r>
          </a:p>
          <a:p>
            <a:pPr marL="0" indent="0">
              <a:buNone/>
            </a:pPr>
            <a:endParaRPr lang="en-GB" sz="1800" dirty="0">
              <a:latin typeface="Nunito Sans" pitchFamily="2" charset="0"/>
            </a:endParaRPr>
          </a:p>
          <a:p>
            <a:pPr lvl="1">
              <a:buFontTx/>
              <a:buChar char="-"/>
            </a:pPr>
            <a:endParaRPr lang="en-GB" sz="1300" dirty="0"/>
          </a:p>
          <a:p>
            <a:pPr marL="0" indent="0">
              <a:buNone/>
            </a:pPr>
            <a:endParaRPr lang="en-GB" sz="1800" dirty="0"/>
          </a:p>
        </p:txBody>
      </p:sp>
    </p:spTree>
    <p:extLst>
      <p:ext uri="{BB962C8B-B14F-4D97-AF65-F5344CB8AC3E}">
        <p14:creationId xmlns:p14="http://schemas.microsoft.com/office/powerpoint/2010/main" val="3639989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605" y="1635646"/>
            <a:ext cx="8767917" cy="1606576"/>
          </a:xfrm>
        </p:spPr>
        <p:txBody>
          <a:bodyPr>
            <a:normAutofit/>
          </a:bodyPr>
          <a:lstStyle/>
          <a:p>
            <a:r>
              <a:rPr lang="en-GB" sz="2800" dirty="0">
                <a:latin typeface="Nunito Sans" pitchFamily="2" charset="0"/>
              </a:rPr>
              <a:t>4a.</a:t>
            </a:r>
            <a:r>
              <a:rPr lang="en-GB" sz="2800" dirty="0">
                <a:latin typeface="Nunito Sans" pitchFamily="2" charset="0"/>
                <a:cs typeface="Arial"/>
              </a:rPr>
              <a:t> </a:t>
            </a:r>
            <a:r>
              <a:rPr lang="en-US" sz="2800" dirty="0">
                <a:latin typeface="Nunito Sans" pitchFamily="2" charset="0"/>
                <a:cs typeface="Arial"/>
              </a:rPr>
              <a:t>XRN 5818 – February 25 Major Release</a:t>
            </a:r>
            <a:br>
              <a:rPr lang="en-US" sz="2800" dirty="0">
                <a:latin typeface="Nunito Sans" pitchFamily="2" charset="0"/>
                <a:cs typeface="Arial"/>
              </a:rPr>
            </a:br>
            <a:br>
              <a:rPr lang="en-GB" i="1" dirty="0">
                <a:solidFill>
                  <a:srgbClr val="FF0000"/>
                </a:solidFill>
                <a:latin typeface="Nunito Sans" pitchFamily="2" charset="0"/>
              </a:rPr>
            </a:br>
            <a:endParaRPr lang="en-GB" dirty="0">
              <a:solidFill>
                <a:srgbClr val="FF0000"/>
              </a:solidFill>
              <a:latin typeface="Nunito Sans" pitchFamily="2" charset="0"/>
              <a:cs typeface="Arial"/>
            </a:endParaRPr>
          </a:p>
        </p:txBody>
      </p:sp>
      <p:sp>
        <p:nvSpPr>
          <p:cNvPr id="3" name="Rectangle 2">
            <a:extLst>
              <a:ext uri="{FF2B5EF4-FFF2-40B4-BE49-F238E27FC236}">
                <a16:creationId xmlns:a16="http://schemas.microsoft.com/office/drawing/2014/main" id="{97B7DF4B-0598-4EA1-A641-D4AD75B743A6}"/>
              </a:ext>
            </a:extLst>
          </p:cNvPr>
          <p:cNvSpPr/>
          <p:nvPr/>
        </p:nvSpPr>
        <p:spPr>
          <a:xfrm>
            <a:off x="4450813" y="2387084"/>
            <a:ext cx="242374" cy="369332"/>
          </a:xfrm>
          <a:prstGeom prst="rect">
            <a:avLst/>
          </a:prstGeom>
        </p:spPr>
        <p:txBody>
          <a:bodyPr wrap="none">
            <a:spAutoFit/>
          </a:bodyPr>
          <a:lstStyle/>
          <a:p>
            <a:r>
              <a:rPr lang="en-GB">
                <a:solidFill>
                  <a:srgbClr val="000000"/>
                </a:solidFill>
                <a:latin typeface="Times New Roman" panose="02020603050405020304" pitchFamily="18" charset="0"/>
              </a:rPr>
              <a:t> </a:t>
            </a:r>
            <a:endParaRPr lang="en-GB"/>
          </a:p>
        </p:txBody>
      </p:sp>
      <p:sp>
        <p:nvSpPr>
          <p:cNvPr id="4" name="Rectangle 3">
            <a:extLst>
              <a:ext uri="{FF2B5EF4-FFF2-40B4-BE49-F238E27FC236}">
                <a16:creationId xmlns:a16="http://schemas.microsoft.com/office/drawing/2014/main" id="{787B1FBB-3016-4F9B-A033-14B272ACB92A}"/>
              </a:ext>
            </a:extLst>
          </p:cNvPr>
          <p:cNvSpPr/>
          <p:nvPr/>
        </p:nvSpPr>
        <p:spPr>
          <a:xfrm>
            <a:off x="4450813" y="2387084"/>
            <a:ext cx="242374" cy="369332"/>
          </a:xfrm>
          <a:prstGeom prst="rect">
            <a:avLst/>
          </a:prstGeom>
        </p:spPr>
        <p:txBody>
          <a:bodyPr wrap="none">
            <a:spAutoFit/>
          </a:bodyPr>
          <a:lstStyle/>
          <a:p>
            <a:r>
              <a:rPr lang="en-GB">
                <a:solidFill>
                  <a:srgbClr val="000000"/>
                </a:solidFill>
                <a:latin typeface="Times New Roman" panose="02020603050405020304" pitchFamily="18" charset="0"/>
              </a:rPr>
              <a:t> </a:t>
            </a:r>
            <a:endParaRPr lang="en-GB"/>
          </a:p>
        </p:txBody>
      </p:sp>
      <p:sp>
        <p:nvSpPr>
          <p:cNvPr id="5" name="Rectangle 4">
            <a:extLst>
              <a:ext uri="{FF2B5EF4-FFF2-40B4-BE49-F238E27FC236}">
                <a16:creationId xmlns:a16="http://schemas.microsoft.com/office/drawing/2014/main" id="{A66459A1-FE68-4B9B-893D-0D6A7F3F5C9D}"/>
              </a:ext>
            </a:extLst>
          </p:cNvPr>
          <p:cNvSpPr/>
          <p:nvPr/>
        </p:nvSpPr>
        <p:spPr>
          <a:xfrm>
            <a:off x="4450813" y="2387084"/>
            <a:ext cx="242374" cy="369332"/>
          </a:xfrm>
          <a:prstGeom prst="rect">
            <a:avLst/>
          </a:prstGeom>
        </p:spPr>
        <p:txBody>
          <a:bodyPr wrap="none">
            <a:spAutoFit/>
          </a:bodyPr>
          <a:lstStyle/>
          <a:p>
            <a:r>
              <a:rPr lang="en-GB">
                <a:solidFill>
                  <a:srgbClr val="000000"/>
                </a:solidFill>
                <a:latin typeface="Times New Roman" panose="02020603050405020304" pitchFamily="18" charset="0"/>
              </a:rPr>
              <a:t> </a:t>
            </a:r>
            <a:endParaRPr lang="en-GB"/>
          </a:p>
        </p:txBody>
      </p:sp>
    </p:spTree>
    <p:extLst>
      <p:ext uri="{BB962C8B-B14F-4D97-AF65-F5344CB8AC3E}">
        <p14:creationId xmlns:p14="http://schemas.microsoft.com/office/powerpoint/2010/main" val="27461226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AC14-A788-4BAF-A545-1E87CADA7CD7}"/>
              </a:ext>
            </a:extLst>
          </p:cNvPr>
          <p:cNvSpPr>
            <a:spLocks noGrp="1"/>
          </p:cNvSpPr>
          <p:nvPr>
            <p:ph type="title"/>
          </p:nvPr>
        </p:nvSpPr>
        <p:spPr>
          <a:xfrm>
            <a:off x="457200" y="-74817"/>
            <a:ext cx="8229600" cy="637580"/>
          </a:xfrm>
        </p:spPr>
        <p:txBody>
          <a:bodyPr>
            <a:normAutofit/>
          </a:bodyPr>
          <a:lstStyle/>
          <a:p>
            <a:r>
              <a:rPr lang="en-US" sz="1600" dirty="0">
                <a:latin typeface="Nunito Sans (Headings)"/>
              </a:rPr>
              <a:t>XRN 5818 – February 25 Major Release- Status Update</a:t>
            </a:r>
            <a:endParaRPr lang="en-GB" sz="1600" dirty="0">
              <a:latin typeface="Nunito Sans (Headings)"/>
            </a:endParaRPr>
          </a:p>
        </p:txBody>
      </p:sp>
      <p:graphicFrame>
        <p:nvGraphicFramePr>
          <p:cNvPr id="6" name="Content Placeholder 3">
            <a:extLst>
              <a:ext uri="{FF2B5EF4-FFF2-40B4-BE49-F238E27FC236}">
                <a16:creationId xmlns:a16="http://schemas.microsoft.com/office/drawing/2014/main" id="{11E99246-8E70-DADC-B603-604DA5E5DF1D}"/>
              </a:ext>
            </a:extLst>
          </p:cNvPr>
          <p:cNvGraphicFramePr>
            <a:graphicFrameLocks/>
          </p:cNvGraphicFramePr>
          <p:nvPr/>
        </p:nvGraphicFramePr>
        <p:xfrm>
          <a:off x="0" y="415745"/>
          <a:ext cx="9144000" cy="4561884"/>
        </p:xfrm>
        <a:graphic>
          <a:graphicData uri="http://schemas.openxmlformats.org/drawingml/2006/table">
            <a:tbl>
              <a:tblPr firstRow="1" bandRow="1"/>
              <a:tblGrid>
                <a:gridCol w="1481351">
                  <a:extLst>
                    <a:ext uri="{9D8B030D-6E8A-4147-A177-3AD203B41FA5}">
                      <a16:colId xmlns:a16="http://schemas.microsoft.com/office/drawing/2014/main" val="20000"/>
                    </a:ext>
                  </a:extLst>
                </a:gridCol>
                <a:gridCol w="2673351">
                  <a:extLst>
                    <a:ext uri="{9D8B030D-6E8A-4147-A177-3AD203B41FA5}">
                      <a16:colId xmlns:a16="http://schemas.microsoft.com/office/drawing/2014/main" val="1347751506"/>
                    </a:ext>
                  </a:extLst>
                </a:gridCol>
                <a:gridCol w="191403">
                  <a:extLst>
                    <a:ext uri="{9D8B030D-6E8A-4147-A177-3AD203B41FA5}">
                      <a16:colId xmlns:a16="http://schemas.microsoft.com/office/drawing/2014/main" val="20002"/>
                    </a:ext>
                  </a:extLst>
                </a:gridCol>
                <a:gridCol w="2282085">
                  <a:extLst>
                    <a:ext uri="{9D8B030D-6E8A-4147-A177-3AD203B41FA5}">
                      <a16:colId xmlns:a16="http://schemas.microsoft.com/office/drawing/2014/main" val="2880710429"/>
                    </a:ext>
                  </a:extLst>
                </a:gridCol>
                <a:gridCol w="2515810">
                  <a:extLst>
                    <a:ext uri="{9D8B030D-6E8A-4147-A177-3AD203B41FA5}">
                      <a16:colId xmlns:a16="http://schemas.microsoft.com/office/drawing/2014/main" val="20003"/>
                    </a:ext>
                  </a:extLst>
                </a:gridCol>
              </a:tblGrid>
              <a:tr h="246470">
                <a:tc rowSpan="2">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endParaRPr lang="en-GB" sz="1050" kern="1200" baseline="0">
                        <a:solidFill>
                          <a:schemeClr val="bg1"/>
                        </a:solidFill>
                        <a:latin typeface="Arial"/>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algn="ctr"/>
                      <a:r>
                        <a:rPr lang="en-GB" sz="1050" b="1" i="0" dirty="0">
                          <a:solidFill>
                            <a:srgbClr val="FFFFFF"/>
                          </a:solidFill>
                          <a:latin typeface="+mn-lt"/>
                          <a:cs typeface="Arial"/>
                        </a:rPr>
                        <a:t>Overall</a:t>
                      </a:r>
                      <a:r>
                        <a:rPr lang="en-GB" sz="1050" b="1" i="0" baseline="0" dirty="0">
                          <a:solidFill>
                            <a:srgbClr val="FFFFFF"/>
                          </a:solidFill>
                          <a:latin typeface="+mn-lt"/>
                          <a:cs typeface="Arial"/>
                        </a:rPr>
                        <a:t> Project RAG Status</a:t>
                      </a:r>
                      <a:endParaRPr lang="en-GB" sz="1050" kern="1200" baseline="0" dirty="0">
                        <a:solidFill>
                          <a:schemeClr val="bg1"/>
                        </a:solidFill>
                        <a:latin typeface="Arial"/>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algn="ctr"/>
                      <a:endParaRPr lang="en-GB" sz="1800">
                        <a:solidFill>
                          <a:schemeClr val="tx1"/>
                        </a:solidFill>
                      </a:endParaRPr>
                    </a:p>
                  </a:txBody>
                  <a:tcPr marL="91435" marR="91435" marT="45718" marB="45718">
                    <a:lnL w="12700" cap="flat" cmpd="sng" algn="ctr">
                      <a:solidFill>
                        <a:sysClr val="windowText" lastClr="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endParaRPr lang="en-GB"/>
                    </a:p>
                  </a:txBody>
                  <a:tcPr/>
                </a:tc>
                <a:tc hMerge="1">
                  <a:txBody>
                    <a:bodyPr/>
                    <a:lstStyle/>
                    <a:p>
                      <a:pPr algn="ctr"/>
                      <a:endParaRPr lang="en-GB" sz="1600">
                        <a:solidFill>
                          <a:schemeClr val="tx1"/>
                        </a:solidFill>
                      </a:endParaRPr>
                    </a:p>
                  </a:txBody>
                  <a:tcPr marL="91435" marR="91435" marT="45724" marB="45724">
                    <a:lnL w="12700" cap="flat" cmpd="sng" algn="ctr">
                      <a:solidFill>
                        <a:sysClr val="windowText" lastClr="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extLst>
                  <a:ext uri="{0D108BD9-81ED-4DB2-BD59-A6C34878D82A}">
                    <a16:rowId xmlns:a16="http://schemas.microsoft.com/office/drawing/2014/main" val="10000"/>
                  </a:ext>
                </a:extLst>
              </a:tr>
              <a:tr h="246470">
                <a:tc vMerge="1">
                  <a:txBody>
                    <a:bodyPr/>
                    <a:lstStyle/>
                    <a:p>
                      <a:pPr algn="ctr"/>
                      <a:endParaRPr lang="en-GB" sz="1800"/>
                    </a:p>
                  </a:txBody>
                  <a:tcPr marL="91426" marR="91426" marT="45682" marB="456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050" b="1" dirty="0">
                          <a:solidFill>
                            <a:schemeClr val="bg1"/>
                          </a:solidFill>
                          <a:latin typeface="+mj-lt"/>
                          <a:cs typeface="Arial"/>
                        </a:rPr>
                        <a:t>Schedule</a:t>
                      </a:r>
                      <a:endParaRPr lang="en-GB" dirty="0">
                        <a:latin typeface="+mj-lt"/>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dirty="0">
                          <a:solidFill>
                            <a:schemeClr val="bg1"/>
                          </a:solidFill>
                          <a:latin typeface="+mj-lt"/>
                          <a:cs typeface="Arial"/>
                        </a:rPr>
                        <a:t>Risks and Issues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hMerge="1">
                  <a:txBody>
                    <a:bodyPr/>
                    <a:lstStyle/>
                    <a:p>
                      <a:pPr algn="ctr"/>
                      <a:endParaRPr lang="en-GB" sz="1050" b="1">
                        <a:solidFill>
                          <a:schemeClr val="bg1"/>
                        </a:solidFill>
                        <a:latin typeface="+mn-lt"/>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dirty="0">
                          <a:solidFill>
                            <a:schemeClr val="bg1"/>
                          </a:solidFill>
                          <a:latin typeface="+mj-lt"/>
                          <a:cs typeface="Arial"/>
                        </a:rPr>
                        <a:t>Cost</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extLst>
                  <a:ext uri="{0D108BD9-81ED-4DB2-BD59-A6C34878D82A}">
                    <a16:rowId xmlns:a16="http://schemas.microsoft.com/office/drawing/2014/main" val="10001"/>
                  </a:ext>
                </a:extLst>
              </a:tr>
              <a:tr h="24647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dirty="0">
                          <a:solidFill>
                            <a:schemeClr val="bg1"/>
                          </a:solidFill>
                          <a:latin typeface="+mj-lt"/>
                          <a:cs typeface="Arial"/>
                        </a:rPr>
                        <a:t>RAG</a:t>
                      </a:r>
                      <a:r>
                        <a:rPr lang="en-GB" sz="1050" b="1" baseline="0" dirty="0">
                          <a:solidFill>
                            <a:schemeClr val="bg1"/>
                          </a:solidFill>
                          <a:latin typeface="+mj-lt"/>
                          <a:cs typeface="Arial"/>
                        </a:rPr>
                        <a:t> Status</a:t>
                      </a:r>
                      <a:endParaRPr lang="en-GB" sz="1050" b="1" dirty="0">
                        <a:solidFill>
                          <a:schemeClr val="bg1"/>
                        </a:solidFill>
                        <a:latin typeface="+mj-lt"/>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a:txBody>
                    <a:bodyPr/>
                    <a:lstStyle/>
                    <a:p>
                      <a:pPr algn="ctr"/>
                      <a:endParaRPr lang="en-GB" sz="1050" b="1">
                        <a:solidFill>
                          <a:schemeClr val="bg1"/>
                        </a:solidFill>
                        <a:latin typeface="Arial"/>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grid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latinLnBrk="0" hangingPunct="1"/>
                      <a:endParaRPr lang="en-GB" sz="1050" b="1" kern="1200">
                        <a:solidFill>
                          <a:schemeClr val="bg1"/>
                        </a:solidFill>
                        <a:latin typeface="+mn-lt"/>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marL="0" algn="ctr" defTabSz="457200" rtl="0" eaLnBrk="1" latinLnBrk="0" hangingPunct="1"/>
                      <a:endParaRPr lang="en-GB" sz="1050" b="1" kern="1200">
                        <a:solidFill>
                          <a:schemeClr val="bg1"/>
                        </a:solidFill>
                        <a:latin typeface="+mn-lt"/>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latinLnBrk="0" hangingPunct="1"/>
                      <a:endParaRPr lang="en-GB" sz="1050" b="1" kern="1200">
                        <a:solidFill>
                          <a:schemeClr val="bg1"/>
                        </a:solidFill>
                        <a:latin typeface="Arial"/>
                        <a:ea typeface="+mn-ea"/>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0002"/>
                  </a:ext>
                </a:extLst>
              </a:tr>
              <a:tr h="246470">
                <a:tc gridSpan="5">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dirty="0">
                          <a:solidFill>
                            <a:schemeClr val="bg1"/>
                          </a:solidFill>
                          <a:latin typeface="+mn-lt"/>
                          <a:cs typeface="Arial"/>
                        </a:rPr>
                        <a:t>                                             </a:t>
                      </a:r>
                      <a:r>
                        <a:rPr lang="en-GB" sz="1050" b="1" dirty="0">
                          <a:solidFill>
                            <a:schemeClr val="bg1"/>
                          </a:solidFill>
                          <a:latin typeface="+mj-lt"/>
                          <a:cs typeface="Arial"/>
                        </a:rPr>
                        <a:t>Status</a:t>
                      </a:r>
                      <a:r>
                        <a:rPr lang="en-GB" sz="1050" b="1" baseline="0" dirty="0">
                          <a:solidFill>
                            <a:schemeClr val="bg1"/>
                          </a:solidFill>
                          <a:latin typeface="+mj-lt"/>
                          <a:cs typeface="Arial"/>
                        </a:rPr>
                        <a:t> Justification</a:t>
                      </a:r>
                      <a:endParaRPr lang="en-GB" dirty="0">
                        <a:latin typeface="+mj-lt"/>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hMerge="1">
                  <a:txBody>
                    <a:bodyPr/>
                    <a:lstStyle/>
                    <a:p>
                      <a:endParaRPr lang="en-GB"/>
                    </a:p>
                  </a:txBody>
                  <a:tcPr/>
                </a:tc>
                <a:tc hMerge="1">
                  <a:txBody>
                    <a:bodyPr/>
                    <a:lstStyle/>
                    <a:p>
                      <a:pPr algn="ctr"/>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solidFill>
                      <a:srgbClr val="FFC000"/>
                    </a:solidFil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tcPr>
                </a:tc>
                <a:extLst>
                  <a:ext uri="{0D108BD9-81ED-4DB2-BD59-A6C34878D82A}">
                    <a16:rowId xmlns:a16="http://schemas.microsoft.com/office/drawing/2014/main" val="10003"/>
                  </a:ext>
                </a:extLst>
              </a:tr>
              <a:tr h="256699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50" b="1" kern="1200" baseline="0" dirty="0">
                          <a:solidFill>
                            <a:schemeClr val="bg1"/>
                          </a:solidFill>
                          <a:latin typeface="+mj-lt"/>
                          <a:ea typeface="+mn-ea"/>
                          <a:cs typeface="Arial"/>
                        </a:rPr>
                        <a:t>Schedule</a:t>
                      </a:r>
                    </a:p>
                    <a:p>
                      <a:pPr algn="ctr"/>
                      <a:endParaRPr lang="en-GB" sz="1050" b="1" baseline="0">
                        <a:solidFill>
                          <a:schemeClr val="bg1"/>
                        </a:solidFill>
                        <a:latin typeface="+mn-lt"/>
                        <a:cs typeface="Arial" panose="020B0604020202020204" pitchFamily="34" charset="0"/>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2">
                  <a:txBody>
                    <a:bodyPr/>
                    <a:lstStyle/>
                    <a:p>
                      <a:pPr marL="0" marR="0" lvl="0" indent="0" eaLnBrk="1" fontAlgn="auto" latinLnBrk="0" hangingPunct="1">
                        <a:lnSpc>
                          <a:spcPct val="100000"/>
                        </a:lnSpc>
                        <a:spcBef>
                          <a:spcPts val="0"/>
                        </a:spcBef>
                        <a:spcAft>
                          <a:spcPts val="0"/>
                        </a:spcAft>
                        <a:buClrTx/>
                        <a:buSzTx/>
                        <a:buFont typeface="Arial" panose="020B0604020202020204" pitchFamily="34" charset="0"/>
                        <a:buNone/>
                      </a:pPr>
                      <a:r>
                        <a:rPr kumimoji="0" lang="en-US" sz="700" b="0" i="0" u="none" strike="noStrike" kern="0" cap="none" spc="0" normalizeH="0" baseline="0" dirty="0">
                          <a:ln>
                            <a:noFill/>
                          </a:ln>
                          <a:solidFill>
                            <a:srgbClr val="F5F5F5">
                              <a:lumMod val="10000"/>
                            </a:srgbClr>
                          </a:solidFill>
                          <a:effectLst/>
                          <a:uLnTx/>
                          <a:uFillTx/>
                          <a:latin typeface="+mj-lt"/>
                          <a:ea typeface="+mn-ea"/>
                          <a:cs typeface="Poppins"/>
                        </a:rPr>
                        <a:t>Overall release is tracking on target; Green,  BER approved at </a:t>
                      </a:r>
                      <a:r>
                        <a:rPr kumimoji="0" lang="en-US" sz="700" b="0" i="0" u="none" strike="noStrike" kern="0" cap="none" spc="0" normalizeH="0" baseline="0" dirty="0" err="1">
                          <a:ln>
                            <a:noFill/>
                          </a:ln>
                          <a:solidFill>
                            <a:srgbClr val="F5F5F5">
                              <a:lumMod val="10000"/>
                            </a:srgbClr>
                          </a:solidFill>
                          <a:effectLst/>
                          <a:uLnTx/>
                          <a:uFillTx/>
                          <a:latin typeface="+mj-lt"/>
                          <a:ea typeface="+mn-ea"/>
                          <a:cs typeface="Poppins"/>
                        </a:rPr>
                        <a:t>ChMC</a:t>
                      </a:r>
                      <a:r>
                        <a:rPr kumimoji="0" lang="en-US" sz="700" b="0" i="0" u="none" strike="noStrike" kern="0" cap="none" spc="0" normalizeH="0" baseline="0" dirty="0">
                          <a:ln>
                            <a:noFill/>
                          </a:ln>
                          <a:solidFill>
                            <a:srgbClr val="F5F5F5">
                              <a:lumMod val="10000"/>
                            </a:srgbClr>
                          </a:solidFill>
                          <a:effectLst/>
                          <a:uLnTx/>
                          <a:uFillTx/>
                          <a:latin typeface="+mj-lt"/>
                          <a:ea typeface="+mn-ea"/>
                          <a:cs typeface="Poppins"/>
                        </a:rPr>
                        <a:t> on 11/09. </a:t>
                      </a:r>
                    </a:p>
                    <a:p>
                      <a:pPr marL="0" marR="0" lvl="0" indent="0" eaLnBrk="1" fontAlgn="auto" latinLnBrk="0" hangingPunct="1">
                        <a:lnSpc>
                          <a:spcPct val="100000"/>
                        </a:lnSpc>
                        <a:spcBef>
                          <a:spcPts val="0"/>
                        </a:spcBef>
                        <a:spcAft>
                          <a:spcPts val="0"/>
                        </a:spcAft>
                        <a:buClrTx/>
                        <a:buSzTx/>
                        <a:buFont typeface="Arial" panose="020B0604020202020204" pitchFamily="34" charset="0"/>
                        <a:buNone/>
                      </a:pPr>
                      <a:endParaRPr kumimoji="0" lang="en-GB" sz="700" b="0" i="0" u="none" strike="noStrike" kern="0" cap="none" spc="0" normalizeH="0" baseline="0" dirty="0">
                        <a:ln>
                          <a:noFill/>
                        </a:ln>
                        <a:solidFill>
                          <a:srgbClr val="F5F5F5">
                            <a:lumMod val="10000"/>
                          </a:srgbClr>
                        </a:solidFill>
                        <a:effectLst/>
                        <a:uLnTx/>
                        <a:uFillTx/>
                        <a:latin typeface="+mj-lt"/>
                        <a:ea typeface="+mn-ea"/>
                        <a:cs typeface="Poppins"/>
                      </a:endParaRPr>
                    </a:p>
                    <a:p>
                      <a:pPr marL="0" marR="0" lvl="0" indent="0" eaLnBrk="1" fontAlgn="auto" latinLnBrk="0" hangingPunct="1">
                        <a:lnSpc>
                          <a:spcPct val="100000"/>
                        </a:lnSpc>
                        <a:spcBef>
                          <a:spcPts val="0"/>
                        </a:spcBef>
                        <a:spcAft>
                          <a:spcPts val="0"/>
                        </a:spcAft>
                        <a:buClrTx/>
                        <a:buSzTx/>
                        <a:buFont typeface="Arial" panose="020B0604020202020204" pitchFamily="34" charset="0"/>
                        <a:buNone/>
                      </a:pPr>
                      <a:r>
                        <a:rPr kumimoji="0" lang="en-GB" sz="700" b="1" i="0" u="none" strike="noStrike" kern="0" cap="none" spc="0" normalizeH="0" baseline="0" dirty="0">
                          <a:ln>
                            <a:noFill/>
                          </a:ln>
                          <a:solidFill>
                            <a:srgbClr val="F5F5F5">
                              <a:lumMod val="10000"/>
                            </a:srgbClr>
                          </a:solidFill>
                          <a:effectLst/>
                          <a:uLnTx/>
                          <a:uFillTx/>
                          <a:latin typeface="+mj-lt"/>
                          <a:ea typeface="+mn-ea"/>
                          <a:cs typeface="Poppins"/>
                        </a:rPr>
                        <a:t>Progress Update:</a:t>
                      </a:r>
                    </a:p>
                    <a:p>
                      <a:pPr marL="0" marR="0" lvl="0" indent="0" eaLnBrk="1" fontAlgn="auto" latinLnBrk="0" hangingPunct="1">
                        <a:lnSpc>
                          <a:spcPct val="100000"/>
                        </a:lnSpc>
                        <a:spcBef>
                          <a:spcPts val="0"/>
                        </a:spcBef>
                        <a:spcAft>
                          <a:spcPts val="0"/>
                        </a:spcAft>
                        <a:buClrTx/>
                        <a:buSzTx/>
                        <a:buFont typeface="Arial" panose="020B0604020202020204" pitchFamily="34" charset="0"/>
                        <a:buNone/>
                      </a:pPr>
                      <a:endParaRPr kumimoji="0" lang="en-GB" sz="700" b="1" i="0" u="none" strike="noStrike" kern="0" cap="none" spc="0" normalizeH="0" baseline="0" dirty="0">
                        <a:ln>
                          <a:noFill/>
                        </a:ln>
                        <a:solidFill>
                          <a:srgbClr val="F5F5F5">
                            <a:lumMod val="10000"/>
                          </a:srgbClr>
                        </a:solidFill>
                        <a:effectLst/>
                        <a:uLnTx/>
                        <a:uFillTx/>
                        <a:latin typeface="+mj-lt"/>
                        <a:ea typeface="+mn-ea"/>
                        <a:cs typeface="Poppin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dirty="0">
                          <a:ln>
                            <a:noFill/>
                          </a:ln>
                          <a:solidFill>
                            <a:srgbClr val="F5F5F5">
                              <a:lumMod val="10000"/>
                            </a:srgbClr>
                          </a:solidFill>
                          <a:effectLst/>
                          <a:uLnTx/>
                          <a:uFillTx/>
                          <a:latin typeface="+mj-lt"/>
                          <a:ea typeface="+mn-ea"/>
                          <a:cs typeface="Poppins"/>
                        </a:rPr>
                        <a:t>Detailed Design Change Pack approved at </a:t>
                      </a:r>
                      <a:r>
                        <a:rPr kumimoji="0" lang="en-GB" sz="700" b="0" i="0" u="none" strike="noStrike" kern="0" cap="none" spc="0" normalizeH="0" baseline="0" dirty="0" err="1">
                          <a:ln>
                            <a:noFill/>
                          </a:ln>
                          <a:solidFill>
                            <a:srgbClr val="F5F5F5">
                              <a:lumMod val="10000"/>
                            </a:srgbClr>
                          </a:solidFill>
                          <a:effectLst/>
                          <a:uLnTx/>
                          <a:uFillTx/>
                          <a:latin typeface="+mj-lt"/>
                          <a:ea typeface="+mn-ea"/>
                          <a:cs typeface="Poppins"/>
                        </a:rPr>
                        <a:t>ChMC</a:t>
                      </a:r>
                      <a:r>
                        <a:rPr kumimoji="0" lang="en-GB" sz="700" b="0" i="0" u="none" strike="noStrike" kern="0" cap="none" spc="0" normalizeH="0" baseline="0" dirty="0">
                          <a:ln>
                            <a:noFill/>
                          </a:ln>
                          <a:solidFill>
                            <a:srgbClr val="F5F5F5">
                              <a:lumMod val="10000"/>
                            </a:srgbClr>
                          </a:solidFill>
                          <a:effectLst/>
                          <a:uLnTx/>
                          <a:uFillTx/>
                          <a:latin typeface="+mj-lt"/>
                          <a:ea typeface="+mn-ea"/>
                          <a:cs typeface="Poppins"/>
                        </a:rPr>
                        <a:t> – 10/04/24.</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dirty="0">
                          <a:ln>
                            <a:noFill/>
                          </a:ln>
                          <a:solidFill>
                            <a:srgbClr val="F5F5F5">
                              <a:lumMod val="10000"/>
                            </a:srgbClr>
                          </a:solidFill>
                          <a:effectLst/>
                          <a:uLnTx/>
                          <a:uFillTx/>
                          <a:latin typeface="+mj-lt"/>
                          <a:ea typeface="+mn-ea"/>
                          <a:cs typeface="Poppins"/>
                        </a:rPr>
                        <a:t>Build Completed – 17/01/25</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dirty="0">
                          <a:ln>
                            <a:noFill/>
                          </a:ln>
                          <a:solidFill>
                            <a:srgbClr val="F5F5F5">
                              <a:lumMod val="10000"/>
                            </a:srgbClr>
                          </a:solidFill>
                          <a:effectLst/>
                          <a:uLnTx/>
                          <a:uFillTx/>
                          <a:latin typeface="+mj-lt"/>
                          <a:ea typeface="+mn-ea"/>
                          <a:cs typeface="Poppins"/>
                        </a:rPr>
                        <a:t>Training Sessions (Online) Completed – 04/02/25</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dirty="0">
                          <a:ln>
                            <a:noFill/>
                          </a:ln>
                          <a:solidFill>
                            <a:srgbClr val="F5F5F5">
                              <a:lumMod val="10000"/>
                            </a:srgbClr>
                          </a:solidFill>
                          <a:effectLst/>
                          <a:uLnTx/>
                          <a:uFillTx/>
                          <a:latin typeface="+mj-lt"/>
                          <a:ea typeface="+mn-ea"/>
                          <a:cs typeface="Poppins"/>
                        </a:rPr>
                        <a:t>Testing Completed – 21/02/25</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dirty="0">
                          <a:ln>
                            <a:noFill/>
                          </a:ln>
                          <a:solidFill>
                            <a:srgbClr val="F5F5F5">
                              <a:lumMod val="10000"/>
                            </a:srgbClr>
                          </a:solidFill>
                          <a:effectLst/>
                          <a:uLnTx/>
                          <a:uFillTx/>
                          <a:latin typeface="+mj-lt"/>
                          <a:ea typeface="+mn-ea"/>
                          <a:cs typeface="Poppins"/>
                        </a:rPr>
                        <a:t>Onetime Reconciliation Reports (before Go-Live) generated and sent to IGTs on 26/02/25</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dirty="0">
                          <a:ln>
                            <a:noFill/>
                          </a:ln>
                          <a:solidFill>
                            <a:srgbClr val="F5F5F5">
                              <a:lumMod val="10000"/>
                            </a:srgbClr>
                          </a:solidFill>
                          <a:effectLst/>
                          <a:uLnTx/>
                          <a:uFillTx/>
                          <a:latin typeface="+mj-lt"/>
                          <a:ea typeface="+mn-ea"/>
                          <a:cs typeface="Poppins"/>
                        </a:rPr>
                        <a:t>Pre-Implementation Activities in progress; complete by 27/02</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700" b="1" i="0" u="none" strike="noStrike" kern="0" cap="none" spc="0" normalizeH="0" baseline="0" dirty="0">
                        <a:ln>
                          <a:noFill/>
                        </a:ln>
                        <a:solidFill>
                          <a:srgbClr val="F5F5F5">
                            <a:lumMod val="10000"/>
                          </a:srgbClr>
                        </a:solidFill>
                        <a:effectLst/>
                        <a:uLnTx/>
                        <a:uFillTx/>
                        <a:latin typeface="+mn-lt"/>
                        <a:ea typeface="+mn-ea"/>
                        <a:cs typeface="Poppin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700" b="1" i="0" u="none" strike="noStrike" kern="0" cap="none" spc="0" normalizeH="0" baseline="0" dirty="0">
                          <a:ln>
                            <a:noFill/>
                          </a:ln>
                          <a:solidFill>
                            <a:srgbClr val="F5F5F5">
                              <a:lumMod val="10000"/>
                            </a:srgbClr>
                          </a:solidFill>
                          <a:effectLst/>
                          <a:uLnTx/>
                          <a:uFillTx/>
                          <a:latin typeface="+mj-lt"/>
                          <a:ea typeface="+mn-ea"/>
                          <a:cs typeface="Poppins"/>
                        </a:rPr>
                        <a:t>Upcoming Communications (Indicative):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700" b="0" i="0" u="none" strike="noStrike" kern="0" cap="none" spc="0" normalizeH="0" baseline="0" dirty="0">
                        <a:ln>
                          <a:noFill/>
                        </a:ln>
                        <a:solidFill>
                          <a:srgbClr val="F5F5F5">
                            <a:lumMod val="10000"/>
                          </a:srgbClr>
                        </a:solidFill>
                        <a:effectLst/>
                        <a:uLnTx/>
                        <a:uFillTx/>
                        <a:latin typeface="+mj-lt"/>
                        <a:ea typeface="+mn-ea"/>
                        <a:cs typeface="Poppin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700" b="0" i="0" u="none" strike="noStrike" kern="0" cap="none" spc="0" normalizeH="0" baseline="0" dirty="0">
                          <a:ln>
                            <a:noFill/>
                          </a:ln>
                          <a:solidFill>
                            <a:srgbClr val="F5F5F5">
                              <a:lumMod val="10000"/>
                            </a:srgbClr>
                          </a:solidFill>
                          <a:effectLst/>
                          <a:uLnTx/>
                          <a:uFillTx/>
                          <a:latin typeface="+mj-lt"/>
                          <a:ea typeface="+mn-ea"/>
                          <a:cs typeface="Poppins"/>
                        </a:rPr>
                        <a:t>Confirmation of Planned Implementation (Email/Web) –  27/02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700" b="0" i="0" u="none" strike="noStrike" kern="0" cap="none" spc="0" normalizeH="0" baseline="0" dirty="0">
                          <a:ln>
                            <a:noFill/>
                          </a:ln>
                          <a:solidFill>
                            <a:srgbClr val="F5F5F5">
                              <a:lumMod val="10000"/>
                            </a:srgbClr>
                          </a:solidFill>
                          <a:effectLst/>
                          <a:uLnTx/>
                          <a:uFillTx/>
                          <a:latin typeface="+mj-lt"/>
                          <a:ea typeface="+mn-ea"/>
                          <a:cs typeface="Poppins"/>
                        </a:rPr>
                        <a:t>Successful/Unsuccessful Implementation (Email/Web) – 28/02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700" b="0" i="0" u="none" strike="noStrike" kern="0" cap="none" spc="0" normalizeH="0" baseline="0" dirty="0">
                          <a:ln>
                            <a:noFill/>
                          </a:ln>
                          <a:solidFill>
                            <a:srgbClr val="F5F5F5">
                              <a:lumMod val="10000"/>
                            </a:srgbClr>
                          </a:solidFill>
                          <a:effectLst/>
                          <a:uLnTx/>
                          <a:uFillTx/>
                          <a:latin typeface="+mj-lt"/>
                          <a:ea typeface="+mn-ea"/>
                          <a:cs typeface="Poppins"/>
                        </a:rPr>
                        <a:t>CCR (ChMC Deck) – </a:t>
                      </a:r>
                      <a:r>
                        <a:rPr kumimoji="0" lang="en-US" sz="700" b="0" i="0" u="none" strike="noStrike" kern="0" cap="none" spc="0" normalizeH="0" baseline="0" dirty="0">
                          <a:ln>
                            <a:noFill/>
                          </a:ln>
                          <a:solidFill>
                            <a:srgbClr val="002060"/>
                          </a:solidFill>
                          <a:effectLst/>
                          <a:uLnTx/>
                          <a:uFillTx/>
                          <a:latin typeface="+mj-lt"/>
                          <a:ea typeface="+mn-ea"/>
                          <a:cs typeface="Poppins"/>
                        </a:rPr>
                        <a:t>30/04</a:t>
                      </a:r>
                      <a:endParaRPr lang="en-US" sz="700" b="1" i="0" u="none" strike="noStrike" kern="1200" cap="none" normalizeH="0" baseline="0" dirty="0">
                        <a:ln>
                          <a:noFill/>
                        </a:ln>
                        <a:solidFill>
                          <a:srgbClr val="002060"/>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700" b="1" i="0" u="none" strike="noStrike" kern="0" cap="none" spc="0" normalizeH="0" baseline="0" dirty="0">
                        <a:ln>
                          <a:noFill/>
                        </a:ln>
                        <a:solidFill>
                          <a:srgbClr val="F5F5F5">
                            <a:lumMod val="10000"/>
                          </a:srgbClr>
                        </a:solidFill>
                        <a:effectLst/>
                        <a:uLnTx/>
                        <a:uFillTx/>
                        <a:latin typeface="+mj-lt"/>
                        <a:ea typeface="+mn-ea"/>
                        <a:cs typeface="Poppin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700" b="1" i="0" u="none" strike="noStrike" kern="0" cap="none" spc="0" normalizeH="0" baseline="0" dirty="0">
                          <a:ln>
                            <a:noFill/>
                          </a:ln>
                          <a:solidFill>
                            <a:srgbClr val="000000"/>
                          </a:solidFill>
                          <a:effectLst/>
                          <a:uLnTx/>
                          <a:uFillTx/>
                          <a:latin typeface="+mj-lt"/>
                          <a:ea typeface="+mn-ea"/>
                          <a:cs typeface="Poppins"/>
                        </a:rPr>
                        <a:t>Decision in </a:t>
                      </a:r>
                      <a:r>
                        <a:rPr lang="en-GB" sz="700" b="1" i="0" u="none" strike="noStrike" kern="0" cap="none" spc="0" normalizeH="0" baseline="0" dirty="0">
                          <a:ln>
                            <a:noFill/>
                          </a:ln>
                          <a:solidFill>
                            <a:srgbClr val="000000"/>
                          </a:solidFill>
                          <a:effectLst/>
                          <a:uLnTx/>
                          <a:uFillTx/>
                          <a:latin typeface="+mj-lt"/>
                          <a:ea typeface="+mn-ea"/>
                          <a:cs typeface="Poppins"/>
                        </a:rPr>
                        <a:t>February</a:t>
                      </a:r>
                      <a:r>
                        <a:rPr kumimoji="0" lang="en-GB" sz="700" b="1" i="0" u="none" strike="noStrike" kern="0" cap="none" spc="0" normalizeH="0" baseline="0" dirty="0">
                          <a:ln>
                            <a:noFill/>
                          </a:ln>
                          <a:solidFill>
                            <a:srgbClr val="000000"/>
                          </a:solidFill>
                          <a:effectLst/>
                          <a:uLnTx/>
                          <a:uFillTx/>
                          <a:latin typeface="+mj-lt"/>
                          <a:ea typeface="+mn-ea"/>
                          <a:cs typeface="Poppins"/>
                        </a:rPr>
                        <a:t> ChMC: </a:t>
                      </a:r>
                      <a:r>
                        <a:rPr kumimoji="0" lang="en-GB" sz="700" b="0" i="0" u="none" strike="noStrike" kern="0" cap="none" spc="0" normalizeH="0" baseline="0" dirty="0">
                          <a:ln>
                            <a:noFill/>
                          </a:ln>
                          <a:solidFill>
                            <a:srgbClr val="000000"/>
                          </a:solidFill>
                          <a:effectLst/>
                          <a:uLnTx/>
                          <a:uFillTx/>
                          <a:latin typeface="+mj-lt"/>
                          <a:ea typeface="+mn-ea"/>
                          <a:cs typeface="Poppins"/>
                        </a:rPr>
                        <a:t>None</a:t>
                      </a: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indent="0" algn="l" defTabSz="914400" rtl="0" eaLnBrk="1" latinLnBrk="0" hangingPunct="1">
                        <a:buFont typeface="Arial" panose="020B0604020202020204" pitchFamily="34" charset="0"/>
                        <a:buNone/>
                      </a:pPr>
                      <a:endParaRPr lang="en-US" sz="700" b="0" kern="1200" baseline="0" dirty="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dirty="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dirty="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dirty="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dirty="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dirty="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dirty="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dirty="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dirty="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dirty="0">
                        <a:solidFill>
                          <a:srgbClr val="000000"/>
                        </a:solidFill>
                        <a:latin typeface="+mj-lt"/>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pPr>
                      <a:endParaRPr lang="en-GB" sz="700" b="0" kern="1200" baseline="0" dirty="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GB" sz="700" b="0" kern="1200" baseline="0" dirty="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GB" sz="700" b="0" kern="1200" baseline="0" dirty="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dirty="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dirty="0">
                          <a:solidFill>
                            <a:srgbClr val="000000"/>
                          </a:solidFill>
                          <a:latin typeface="+mj-lt"/>
                          <a:ea typeface="+mn-ea"/>
                          <a:cs typeface="Arial" panose="020B0604020202020204" pitchFamily="34" charset="0"/>
                        </a:rPr>
                        <a:t>​</a:t>
                      </a: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dirty="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dirty="0">
                          <a:solidFill>
                            <a:srgbClr val="000000"/>
                          </a:solidFill>
                          <a:latin typeface="+mj-lt"/>
                          <a:ea typeface="+mn-ea"/>
                          <a:cs typeface="Arial" panose="020B0604020202020204" pitchFamily="34" charset="0"/>
                        </a:rPr>
                        <a:t>    </a:t>
                      </a: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dirty="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dirty="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dirty="0">
                          <a:solidFill>
                            <a:srgbClr val="000000"/>
                          </a:solidFill>
                          <a:latin typeface="+mj-lt"/>
                          <a:ea typeface="+mn-ea"/>
                          <a:cs typeface="Arial" panose="020B0604020202020204" pitchFamily="34" charset="0"/>
                        </a:rPr>
                        <a:t> </a:t>
                      </a: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dirty="0">
                          <a:solidFill>
                            <a:srgbClr val="000000"/>
                          </a:solidFill>
                          <a:latin typeface="+mj-lt"/>
                          <a:ea typeface="+mn-ea"/>
                          <a:cs typeface="Arial" panose="020B0604020202020204" pitchFamily="34" charset="0"/>
                        </a:rPr>
                        <a:t>Implementation date of 28</a:t>
                      </a:r>
                      <a:r>
                        <a:rPr lang="en-US" sz="700" b="0" kern="1200" baseline="30000" dirty="0">
                          <a:solidFill>
                            <a:srgbClr val="000000"/>
                          </a:solidFill>
                          <a:latin typeface="+mj-lt"/>
                          <a:ea typeface="+mn-ea"/>
                          <a:cs typeface="Arial" panose="020B0604020202020204" pitchFamily="34" charset="0"/>
                        </a:rPr>
                        <a:t>th</a:t>
                      </a:r>
                      <a:r>
                        <a:rPr lang="en-US" sz="700" b="0" kern="1200" baseline="0" dirty="0">
                          <a:solidFill>
                            <a:srgbClr val="000000"/>
                          </a:solidFill>
                          <a:latin typeface="+mj-lt"/>
                          <a:ea typeface="+mn-ea"/>
                          <a:cs typeface="Arial" panose="020B0604020202020204" pitchFamily="34" charset="0"/>
                        </a:rPr>
                        <a:t> February, the contingency date is 07</a:t>
                      </a:r>
                      <a:r>
                        <a:rPr lang="en-US" sz="700" b="0" kern="1200" baseline="30000" dirty="0">
                          <a:solidFill>
                            <a:srgbClr val="000000"/>
                          </a:solidFill>
                          <a:latin typeface="+mj-lt"/>
                          <a:ea typeface="+mn-ea"/>
                          <a:cs typeface="Arial" panose="020B0604020202020204" pitchFamily="34" charset="0"/>
                        </a:rPr>
                        <a:t>th</a:t>
                      </a:r>
                      <a:r>
                        <a:rPr lang="en-US" sz="700" b="0" kern="1200" baseline="0" dirty="0">
                          <a:solidFill>
                            <a:srgbClr val="000000"/>
                          </a:solidFill>
                          <a:latin typeface="+mj-lt"/>
                          <a:ea typeface="+mn-ea"/>
                          <a:cs typeface="Arial" panose="020B0604020202020204" pitchFamily="34" charset="0"/>
                        </a:rPr>
                        <a:t> March.</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5"/>
                  </a:ext>
                </a:extLst>
              </a:tr>
              <a:tr h="367064">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baseline="0" dirty="0">
                          <a:solidFill>
                            <a:schemeClr val="bg1"/>
                          </a:solidFill>
                          <a:latin typeface="+mj-lt"/>
                          <a:cs typeface="Arial"/>
                        </a:rPr>
                        <a:t>Risks and Issues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700" b="0" i="0" u="none" strike="noStrike" kern="0" cap="none" spc="0" normalizeH="0" baseline="0" dirty="0">
                          <a:ln>
                            <a:noFill/>
                          </a:ln>
                          <a:solidFill>
                            <a:srgbClr val="F5F5F5">
                              <a:lumMod val="10000"/>
                            </a:srgbClr>
                          </a:solidFill>
                          <a:effectLst/>
                          <a:uLnTx/>
                          <a:uFillTx/>
                          <a:latin typeface="+mj-lt"/>
                          <a:ea typeface="+mn-ea"/>
                          <a:cs typeface="Poppins"/>
                        </a:rPr>
                        <a:t>None</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6"/>
                  </a:ext>
                </a:extLst>
              </a:tr>
              <a:tr h="24647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baseline="0" dirty="0">
                          <a:solidFill>
                            <a:schemeClr val="bg1"/>
                          </a:solidFill>
                          <a:latin typeface="+mn-lt"/>
                          <a:cs typeface="Arial"/>
                        </a:rPr>
                        <a:t>Cost</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u="none" strike="noStrike" kern="1200" noProof="0" dirty="0">
                          <a:solidFill>
                            <a:srgbClr val="000000"/>
                          </a:solidFill>
                          <a:effectLst/>
                          <a:latin typeface="Nunito sans"/>
                        </a:rPr>
                        <a:t>Forecast to complete delivery against approved BER </a:t>
                      </a:r>
                      <a:endParaRPr kumimoji="0" lang="en-US" sz="700" dirty="0">
                        <a:solidFill>
                          <a:srgbClr val="000000"/>
                        </a:solidFill>
                        <a:latin typeface="Nunito sans"/>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7"/>
                  </a:ext>
                </a:extLst>
              </a:tr>
              <a:tr h="395471">
                <a:tc>
                  <a:txBody>
                    <a:bodyPr/>
                    <a:lstStyle/>
                    <a:p>
                      <a:pPr algn="ctr"/>
                      <a:r>
                        <a:rPr lang="en-GB" sz="1050" b="1" baseline="0" dirty="0">
                          <a:solidFill>
                            <a:schemeClr val="bg1"/>
                          </a:solidFill>
                          <a:latin typeface="+mn-lt"/>
                          <a:cs typeface="Arial"/>
                        </a:rPr>
                        <a:t>Scope</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rtl="0" fontAlgn="base"/>
                      <a:r>
                        <a:rPr lang="en-GB" sz="700" b="0" i="0" u="none" strike="noStrike" kern="1200" dirty="0">
                          <a:solidFill>
                            <a:srgbClr val="000000"/>
                          </a:solidFill>
                          <a:effectLst/>
                          <a:latin typeface="+mj-lt"/>
                          <a:ea typeface="+mn-ea"/>
                          <a:cs typeface="+mn-cs"/>
                        </a:rPr>
                        <a:t>XRN5614 -</a:t>
                      </a:r>
                      <a:r>
                        <a:rPr lang="en-GB" sz="700" b="0" i="0" dirty="0">
                          <a:solidFill>
                            <a:srgbClr val="212529"/>
                          </a:solidFill>
                          <a:effectLst/>
                          <a:latin typeface="+mj-lt"/>
                        </a:rPr>
                        <a:t>Improving IGT SMP New Connection Process to support accurate and timely Supplier Registrations</a:t>
                      </a:r>
                      <a:r>
                        <a:rPr lang="en-GB" sz="700" b="0" i="0" u="none" strike="noStrike" kern="1200" dirty="0">
                          <a:solidFill>
                            <a:srgbClr val="000000"/>
                          </a:solidFill>
                          <a:effectLst/>
                          <a:latin typeface="+mj-lt"/>
                          <a:ea typeface="+mn-ea"/>
                          <a:cs typeface="+mn-cs"/>
                        </a:rPr>
                        <a:t> </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8"/>
                  </a:ext>
                </a:extLst>
              </a:tr>
            </a:tbl>
          </a:graphicData>
        </a:graphic>
      </p:graphicFrame>
      <p:grpSp>
        <p:nvGrpSpPr>
          <p:cNvPr id="5" name="Group 4">
            <a:extLst>
              <a:ext uri="{FF2B5EF4-FFF2-40B4-BE49-F238E27FC236}">
                <a16:creationId xmlns:a16="http://schemas.microsoft.com/office/drawing/2014/main" id="{F319A9DA-3D94-144E-B2A7-B37DFA98E6CC}"/>
              </a:ext>
            </a:extLst>
          </p:cNvPr>
          <p:cNvGrpSpPr/>
          <p:nvPr/>
        </p:nvGrpSpPr>
        <p:grpSpPr>
          <a:xfrm>
            <a:off x="4488163" y="3357004"/>
            <a:ext cx="2861652" cy="116226"/>
            <a:chOff x="4309575" y="3517379"/>
            <a:chExt cx="2861652" cy="200055"/>
          </a:xfrm>
        </p:grpSpPr>
        <p:grpSp>
          <p:nvGrpSpPr>
            <p:cNvPr id="7" name="Group 6">
              <a:extLst>
                <a:ext uri="{FF2B5EF4-FFF2-40B4-BE49-F238E27FC236}">
                  <a16:creationId xmlns:a16="http://schemas.microsoft.com/office/drawing/2014/main" id="{2AE9A869-F135-F66E-5C39-7D6C7F480BF5}"/>
                </a:ext>
              </a:extLst>
            </p:cNvPr>
            <p:cNvGrpSpPr/>
            <p:nvPr/>
          </p:nvGrpSpPr>
          <p:grpSpPr>
            <a:xfrm>
              <a:off x="4309575" y="3517379"/>
              <a:ext cx="741910" cy="200055"/>
              <a:chOff x="4089862" y="3477140"/>
              <a:chExt cx="741910" cy="200055"/>
            </a:xfrm>
          </p:grpSpPr>
          <p:sp>
            <p:nvSpPr>
              <p:cNvPr id="17" name="Oval 16">
                <a:extLst>
                  <a:ext uri="{FF2B5EF4-FFF2-40B4-BE49-F238E27FC236}">
                    <a16:creationId xmlns:a16="http://schemas.microsoft.com/office/drawing/2014/main" id="{A2E037A5-2243-89AD-87F2-2FE9909A5DDF}"/>
                  </a:ext>
                </a:extLst>
              </p:cNvPr>
              <p:cNvSpPr/>
              <p:nvPr/>
            </p:nvSpPr>
            <p:spPr>
              <a:xfrm>
                <a:off x="4089862" y="3562003"/>
                <a:ext cx="54033" cy="45719"/>
              </a:xfrm>
              <a:prstGeom prst="ellipse">
                <a:avLst/>
              </a:prstGeom>
              <a:solidFill>
                <a:sysClr val="windowText" lastClr="000000"/>
              </a:solidFill>
              <a:ln w="25400" cap="flat" cmpd="sng" algn="ctr">
                <a:solidFill>
                  <a:srgbClr val="3E5AA8">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8" name="TextBox 17">
                <a:extLst>
                  <a:ext uri="{FF2B5EF4-FFF2-40B4-BE49-F238E27FC236}">
                    <a16:creationId xmlns:a16="http://schemas.microsoft.com/office/drawing/2014/main" id="{7432D6A2-B1BE-4C57-F75F-2C7E9B52DE37}"/>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Complete</a:t>
                </a:r>
              </a:p>
            </p:txBody>
          </p:sp>
        </p:grpSp>
        <p:grpSp>
          <p:nvGrpSpPr>
            <p:cNvPr id="8" name="Group 7">
              <a:extLst>
                <a:ext uri="{FF2B5EF4-FFF2-40B4-BE49-F238E27FC236}">
                  <a16:creationId xmlns:a16="http://schemas.microsoft.com/office/drawing/2014/main" id="{505F0D84-38A9-9F7B-B15A-DD99225E4760}"/>
                </a:ext>
              </a:extLst>
            </p:cNvPr>
            <p:cNvGrpSpPr/>
            <p:nvPr/>
          </p:nvGrpSpPr>
          <p:grpSpPr>
            <a:xfrm>
              <a:off x="5080579" y="3517379"/>
              <a:ext cx="741910" cy="200055"/>
              <a:chOff x="4089862" y="3477140"/>
              <a:chExt cx="741910" cy="200055"/>
            </a:xfrm>
          </p:grpSpPr>
          <p:sp>
            <p:nvSpPr>
              <p:cNvPr id="15" name="Oval 14">
                <a:extLst>
                  <a:ext uri="{FF2B5EF4-FFF2-40B4-BE49-F238E27FC236}">
                    <a16:creationId xmlns:a16="http://schemas.microsoft.com/office/drawing/2014/main" id="{126E6969-2E8A-8378-ED0A-3E19FBD3E009}"/>
                  </a:ext>
                </a:extLst>
              </p:cNvPr>
              <p:cNvSpPr/>
              <p:nvPr/>
            </p:nvSpPr>
            <p:spPr>
              <a:xfrm>
                <a:off x="4089862" y="3562003"/>
                <a:ext cx="54033" cy="45719"/>
              </a:xfrm>
              <a:prstGeom prst="ellipse">
                <a:avLst/>
              </a:prstGeom>
              <a:solidFill>
                <a:srgbClr val="92D050"/>
              </a:solidFill>
              <a:ln w="25400" cap="flat" cmpd="sng" algn="ctr">
                <a:solidFill>
                  <a:srgbClr val="9CCB3B"/>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6" name="TextBox 15">
                <a:extLst>
                  <a:ext uri="{FF2B5EF4-FFF2-40B4-BE49-F238E27FC236}">
                    <a16:creationId xmlns:a16="http://schemas.microsoft.com/office/drawing/2014/main" id="{B81BDEAA-E26E-C435-72B8-FA88E6D6DF29}"/>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On Track</a:t>
                </a:r>
              </a:p>
            </p:txBody>
          </p:sp>
        </p:grpSp>
        <p:grpSp>
          <p:nvGrpSpPr>
            <p:cNvPr id="9" name="Group 8">
              <a:extLst>
                <a:ext uri="{FF2B5EF4-FFF2-40B4-BE49-F238E27FC236}">
                  <a16:creationId xmlns:a16="http://schemas.microsoft.com/office/drawing/2014/main" id="{622582E6-D5E5-0954-9EBD-A9492F144C34}"/>
                </a:ext>
              </a:extLst>
            </p:cNvPr>
            <p:cNvGrpSpPr/>
            <p:nvPr/>
          </p:nvGrpSpPr>
          <p:grpSpPr>
            <a:xfrm>
              <a:off x="5795473" y="3517379"/>
              <a:ext cx="741910" cy="200055"/>
              <a:chOff x="4089862" y="3477140"/>
              <a:chExt cx="741910" cy="200055"/>
            </a:xfrm>
          </p:grpSpPr>
          <p:sp>
            <p:nvSpPr>
              <p:cNvPr id="13" name="Oval 12">
                <a:extLst>
                  <a:ext uri="{FF2B5EF4-FFF2-40B4-BE49-F238E27FC236}">
                    <a16:creationId xmlns:a16="http://schemas.microsoft.com/office/drawing/2014/main" id="{D8AFBA22-54A7-1DA2-F314-6B56BED7AA7E}"/>
                  </a:ext>
                </a:extLst>
              </p:cNvPr>
              <p:cNvSpPr/>
              <p:nvPr/>
            </p:nvSpPr>
            <p:spPr>
              <a:xfrm>
                <a:off x="4089862" y="3562003"/>
                <a:ext cx="54033" cy="45719"/>
              </a:xfrm>
              <a:prstGeom prst="ellipse">
                <a:avLst/>
              </a:prstGeom>
              <a:solidFill>
                <a:srgbClr val="FFC000"/>
              </a:solidFill>
              <a:ln w="25400" cap="flat" cmpd="sng" algn="ctr">
                <a:solidFill>
                  <a:srgbClr val="FFC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4" name="TextBox 13">
                <a:extLst>
                  <a:ext uri="{FF2B5EF4-FFF2-40B4-BE49-F238E27FC236}">
                    <a16:creationId xmlns:a16="http://schemas.microsoft.com/office/drawing/2014/main" id="{1A7AA345-26B3-9D7F-1899-EF87BF463EA9}"/>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At Risk</a:t>
                </a:r>
              </a:p>
            </p:txBody>
          </p:sp>
        </p:grpSp>
        <p:grpSp>
          <p:nvGrpSpPr>
            <p:cNvPr id="10" name="Group 9">
              <a:extLst>
                <a:ext uri="{FF2B5EF4-FFF2-40B4-BE49-F238E27FC236}">
                  <a16:creationId xmlns:a16="http://schemas.microsoft.com/office/drawing/2014/main" id="{37190632-7CA2-2F8E-F8C4-304A549109B2}"/>
                </a:ext>
              </a:extLst>
            </p:cNvPr>
            <p:cNvGrpSpPr/>
            <p:nvPr/>
          </p:nvGrpSpPr>
          <p:grpSpPr>
            <a:xfrm>
              <a:off x="6429317" y="3517379"/>
              <a:ext cx="741910" cy="200055"/>
              <a:chOff x="4089862" y="3477140"/>
              <a:chExt cx="741910" cy="200055"/>
            </a:xfrm>
          </p:grpSpPr>
          <p:sp>
            <p:nvSpPr>
              <p:cNvPr id="11" name="Oval 10">
                <a:extLst>
                  <a:ext uri="{FF2B5EF4-FFF2-40B4-BE49-F238E27FC236}">
                    <a16:creationId xmlns:a16="http://schemas.microsoft.com/office/drawing/2014/main" id="{5CEF1D19-5A73-E070-CB78-3B05F22C67A5}"/>
                  </a:ext>
                </a:extLst>
              </p:cNvPr>
              <p:cNvSpPr/>
              <p:nvPr/>
            </p:nvSpPr>
            <p:spPr>
              <a:xfrm>
                <a:off x="4089862" y="3562003"/>
                <a:ext cx="54033" cy="45719"/>
              </a:xfrm>
              <a:prstGeom prst="ellipse">
                <a:avLst/>
              </a:prstGeom>
              <a:solidFill>
                <a:srgbClr val="FF0000"/>
              </a:solidFill>
              <a:ln w="25400" cap="flat" cmpd="sng" algn="ctr">
                <a:solidFill>
                  <a:srgbClr val="FF0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2" name="TextBox 11">
                <a:extLst>
                  <a:ext uri="{FF2B5EF4-FFF2-40B4-BE49-F238E27FC236}">
                    <a16:creationId xmlns:a16="http://schemas.microsoft.com/office/drawing/2014/main" id="{2705E117-E354-CD0D-15B6-C5223067F470}"/>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Overdue</a:t>
                </a:r>
              </a:p>
            </p:txBody>
          </p:sp>
        </p:grpSp>
      </p:grpSp>
      <p:sp>
        <p:nvSpPr>
          <p:cNvPr id="19" name="TextBox 18">
            <a:extLst>
              <a:ext uri="{FF2B5EF4-FFF2-40B4-BE49-F238E27FC236}">
                <a16:creationId xmlns:a16="http://schemas.microsoft.com/office/drawing/2014/main" id="{EDA08735-22EC-FFB1-EF86-D859C1E3B3EB}"/>
              </a:ext>
            </a:extLst>
          </p:cNvPr>
          <p:cNvSpPr txBox="1"/>
          <p:nvPr/>
        </p:nvSpPr>
        <p:spPr>
          <a:xfrm>
            <a:off x="0" y="4977629"/>
            <a:ext cx="1678665" cy="200055"/>
          </a:xfrm>
          <a:prstGeom prst="rect">
            <a:avLst/>
          </a:prstGeom>
          <a:noFill/>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srgbClr val="1D3E61"/>
                </a:solidFill>
                <a:effectLst/>
                <a:uLnTx/>
                <a:uFillTx/>
                <a:latin typeface="Nunito Sans"/>
                <a:ea typeface="+mn-ea"/>
                <a:cs typeface="+mn-cs"/>
              </a:rPr>
              <a:t>Slide updated on 26</a:t>
            </a:r>
            <a:r>
              <a:rPr kumimoji="0" lang="en-GB" sz="700" b="0" i="0" u="none" strike="noStrike" kern="1200" cap="none" spc="0" normalizeH="0" baseline="30000" noProof="0" dirty="0" err="1">
                <a:ln>
                  <a:noFill/>
                </a:ln>
                <a:solidFill>
                  <a:srgbClr val="1D3E61"/>
                </a:solidFill>
                <a:effectLst/>
                <a:uLnTx/>
                <a:uFillTx/>
                <a:latin typeface="Nunito Sans"/>
                <a:ea typeface="+mn-ea"/>
                <a:cs typeface="+mn-cs"/>
              </a:rPr>
              <a:t>th</a:t>
            </a:r>
            <a:r>
              <a:rPr kumimoji="0" lang="en-GB" sz="700" b="0" i="0" u="none" strike="noStrike" kern="1200" cap="none" spc="0" normalizeH="0" baseline="0" noProof="0" dirty="0">
                <a:ln>
                  <a:noFill/>
                </a:ln>
                <a:solidFill>
                  <a:srgbClr val="1D3E61"/>
                </a:solidFill>
                <a:effectLst/>
                <a:uLnTx/>
                <a:uFillTx/>
                <a:latin typeface="Nunito Sans"/>
                <a:ea typeface="+mn-ea"/>
                <a:cs typeface="+mn-cs"/>
              </a:rPr>
              <a:t> February 2025</a:t>
            </a:r>
            <a:endParaRPr kumimoji="0" lang="en-GB" sz="1800" b="0" i="0" u="none" strike="noStrike" kern="1200" cap="none" spc="0" normalizeH="0" baseline="0" noProof="0" dirty="0">
              <a:ln>
                <a:noFill/>
              </a:ln>
              <a:solidFill>
                <a:srgbClr val="1D3E61"/>
              </a:solidFill>
              <a:effectLst/>
              <a:uLnTx/>
              <a:uFillTx/>
              <a:latin typeface="Nunito Sans"/>
              <a:ea typeface="+mn-ea"/>
              <a:cs typeface="+mn-cs"/>
            </a:endParaRPr>
          </a:p>
        </p:txBody>
      </p:sp>
      <p:pic>
        <p:nvPicPr>
          <p:cNvPr id="4" name="Picture 3">
            <a:extLst>
              <a:ext uri="{FF2B5EF4-FFF2-40B4-BE49-F238E27FC236}">
                <a16:creationId xmlns:a16="http://schemas.microsoft.com/office/drawing/2014/main" id="{0A0110BB-DBC1-930A-0B00-B3A658A1A5AC}"/>
              </a:ext>
            </a:extLst>
          </p:cNvPr>
          <p:cNvPicPr>
            <a:picLocks/>
          </p:cNvPicPr>
          <p:nvPr/>
        </p:nvPicPr>
        <p:blipFill>
          <a:blip r:embed="rId3"/>
          <a:stretch>
            <a:fillRect/>
          </a:stretch>
        </p:blipFill>
        <p:spPr>
          <a:xfrm>
            <a:off x="4408626" y="1472565"/>
            <a:ext cx="4680000" cy="835200"/>
          </a:xfrm>
          <a:prstGeom prst="rect">
            <a:avLst/>
          </a:prstGeom>
        </p:spPr>
      </p:pic>
    </p:spTree>
    <p:extLst>
      <p:ext uri="{BB962C8B-B14F-4D97-AF65-F5344CB8AC3E}">
        <p14:creationId xmlns:p14="http://schemas.microsoft.com/office/powerpoint/2010/main" val="13276278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86012"/>
            <a:ext cx="7772400" cy="1102519"/>
          </a:xfrm>
        </p:spPr>
        <p:txBody>
          <a:bodyPr/>
          <a:lstStyle/>
          <a:p>
            <a:pPr algn="ctr"/>
            <a:r>
              <a:rPr lang="en-US" sz="2800" b="1" dirty="0">
                <a:solidFill>
                  <a:srgbClr val="3E5AA8"/>
                </a:solidFill>
                <a:latin typeface="Nunito Sans" pitchFamily="2" charset="0"/>
                <a:cs typeface="Arial"/>
              </a:rPr>
              <a:t>4b. XRN 5888 – Minor Release 14</a:t>
            </a:r>
          </a:p>
        </p:txBody>
      </p:sp>
      <p:sp>
        <p:nvSpPr>
          <p:cNvPr id="4" name="TextBox 3">
            <a:extLst>
              <a:ext uri="{FF2B5EF4-FFF2-40B4-BE49-F238E27FC236}">
                <a16:creationId xmlns:a16="http://schemas.microsoft.com/office/drawing/2014/main" id="{C313B00B-E016-379D-78C3-5B1398F21A08}"/>
              </a:ext>
            </a:extLst>
          </p:cNvPr>
          <p:cNvSpPr txBox="1"/>
          <p:nvPr/>
        </p:nvSpPr>
        <p:spPr>
          <a:xfrm>
            <a:off x="2286000" y="2387084"/>
            <a:ext cx="4572000" cy="369332"/>
          </a:xfrm>
          <a:prstGeom prst="rect">
            <a:avLst/>
          </a:prstGeom>
          <a:noFill/>
        </p:spPr>
        <p:txBody>
          <a:bodyPr wrap="square">
            <a:spAutoFit/>
          </a:bodyPr>
          <a:lstStyle/>
          <a:p>
            <a:r>
              <a:rPr lang="en-GB" dirty="0"/>
              <a:t> </a:t>
            </a:r>
          </a:p>
        </p:txBody>
      </p:sp>
      <p:sp>
        <p:nvSpPr>
          <p:cNvPr id="6" name="TextBox 5">
            <a:extLst>
              <a:ext uri="{FF2B5EF4-FFF2-40B4-BE49-F238E27FC236}">
                <a16:creationId xmlns:a16="http://schemas.microsoft.com/office/drawing/2014/main" id="{B854113C-7B2A-F05F-9446-421FDA8C5D24}"/>
              </a:ext>
            </a:extLst>
          </p:cNvPr>
          <p:cNvSpPr txBox="1"/>
          <p:nvPr/>
        </p:nvSpPr>
        <p:spPr>
          <a:xfrm>
            <a:off x="2286000" y="2387084"/>
            <a:ext cx="4572000" cy="369332"/>
          </a:xfrm>
          <a:prstGeom prst="rect">
            <a:avLst/>
          </a:prstGeom>
          <a:noFill/>
        </p:spPr>
        <p:txBody>
          <a:bodyPr wrap="square">
            <a:spAutoFit/>
          </a:bodyPr>
          <a:lstStyle/>
          <a:p>
            <a:r>
              <a:rPr lang="en-GB" dirty="0"/>
              <a:t> </a:t>
            </a:r>
          </a:p>
        </p:txBody>
      </p:sp>
    </p:spTree>
    <p:extLst>
      <p:ext uri="{BB962C8B-B14F-4D97-AF65-F5344CB8AC3E}">
        <p14:creationId xmlns:p14="http://schemas.microsoft.com/office/powerpoint/2010/main" val="21352098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AC14-A788-4BAF-A545-1E87CADA7CD7}"/>
              </a:ext>
            </a:extLst>
          </p:cNvPr>
          <p:cNvSpPr>
            <a:spLocks noGrp="1"/>
          </p:cNvSpPr>
          <p:nvPr>
            <p:ph type="title"/>
          </p:nvPr>
        </p:nvSpPr>
        <p:spPr>
          <a:xfrm>
            <a:off x="457200" y="-74817"/>
            <a:ext cx="8229600" cy="637580"/>
          </a:xfrm>
        </p:spPr>
        <p:txBody>
          <a:bodyPr>
            <a:normAutofit/>
          </a:bodyPr>
          <a:lstStyle/>
          <a:p>
            <a:r>
              <a:rPr lang="en-US" sz="1600" dirty="0">
                <a:latin typeface="Nunito Sans (Headings)"/>
              </a:rPr>
              <a:t>XRN 5888 – Minor Release 14 - Status Update</a:t>
            </a:r>
            <a:endParaRPr lang="en-GB" sz="1600" dirty="0">
              <a:latin typeface="Nunito Sans (Headings)"/>
            </a:endParaRPr>
          </a:p>
        </p:txBody>
      </p:sp>
      <p:sp>
        <p:nvSpPr>
          <p:cNvPr id="19" name="TextBox 18">
            <a:extLst>
              <a:ext uri="{FF2B5EF4-FFF2-40B4-BE49-F238E27FC236}">
                <a16:creationId xmlns:a16="http://schemas.microsoft.com/office/drawing/2014/main" id="{EDA08735-22EC-FFB1-EF86-D859C1E3B3EB}"/>
              </a:ext>
            </a:extLst>
          </p:cNvPr>
          <p:cNvSpPr txBox="1"/>
          <p:nvPr/>
        </p:nvSpPr>
        <p:spPr>
          <a:xfrm>
            <a:off x="0" y="4977629"/>
            <a:ext cx="1678665" cy="200055"/>
          </a:xfrm>
          <a:prstGeom prst="rect">
            <a:avLst/>
          </a:prstGeom>
          <a:noFill/>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srgbClr val="1D3E61"/>
                </a:solidFill>
                <a:effectLst/>
                <a:uLnTx/>
                <a:uFillTx/>
                <a:latin typeface="Nunito Sans"/>
                <a:ea typeface="+mn-ea"/>
                <a:cs typeface="+mn-cs"/>
              </a:rPr>
              <a:t>Slide updated on 25</a:t>
            </a:r>
            <a:r>
              <a:rPr kumimoji="0" lang="en-GB" sz="700" b="0" i="0" u="none" strike="noStrike" kern="1200" cap="none" spc="0" normalizeH="0" baseline="30000" noProof="0" dirty="0">
                <a:ln>
                  <a:noFill/>
                </a:ln>
                <a:solidFill>
                  <a:srgbClr val="1D3E61"/>
                </a:solidFill>
                <a:effectLst/>
                <a:uLnTx/>
                <a:uFillTx/>
                <a:latin typeface="Nunito Sans"/>
                <a:ea typeface="+mn-ea"/>
                <a:cs typeface="+mn-cs"/>
              </a:rPr>
              <a:t>th</a:t>
            </a:r>
            <a:r>
              <a:rPr kumimoji="0" lang="en-GB" sz="700" b="0" i="0" u="none" strike="noStrike" kern="1200" cap="none" spc="0" normalizeH="0" baseline="0" noProof="0" dirty="0">
                <a:ln>
                  <a:noFill/>
                </a:ln>
                <a:solidFill>
                  <a:srgbClr val="1D3E61"/>
                </a:solidFill>
                <a:effectLst/>
                <a:uLnTx/>
                <a:uFillTx/>
                <a:latin typeface="Nunito Sans"/>
                <a:ea typeface="+mn-ea"/>
                <a:cs typeface="+mn-cs"/>
              </a:rPr>
              <a:t> February 2025</a:t>
            </a:r>
            <a:endParaRPr kumimoji="0" lang="en-GB" sz="1800" b="0" i="0" u="none" strike="noStrike" kern="1200" cap="none" spc="0" normalizeH="0" baseline="0" noProof="0" dirty="0">
              <a:ln>
                <a:noFill/>
              </a:ln>
              <a:solidFill>
                <a:srgbClr val="1D3E61"/>
              </a:solidFill>
              <a:effectLst/>
              <a:uLnTx/>
              <a:uFillTx/>
              <a:latin typeface="Nunito Sans"/>
              <a:ea typeface="+mn-ea"/>
              <a:cs typeface="+mn-cs"/>
            </a:endParaRPr>
          </a:p>
        </p:txBody>
      </p:sp>
      <p:graphicFrame>
        <p:nvGraphicFramePr>
          <p:cNvPr id="3" name="Content Placeholder 3">
            <a:extLst>
              <a:ext uri="{FF2B5EF4-FFF2-40B4-BE49-F238E27FC236}">
                <a16:creationId xmlns:a16="http://schemas.microsoft.com/office/drawing/2014/main" id="{784C0896-AD1D-50A3-C673-B5A6951A4FB6}"/>
              </a:ext>
            </a:extLst>
          </p:cNvPr>
          <p:cNvGraphicFramePr>
            <a:graphicFrameLocks/>
          </p:cNvGraphicFramePr>
          <p:nvPr/>
        </p:nvGraphicFramePr>
        <p:xfrm>
          <a:off x="140816" y="378185"/>
          <a:ext cx="8611297" cy="4599444"/>
        </p:xfrm>
        <a:graphic>
          <a:graphicData uri="http://schemas.openxmlformats.org/drawingml/2006/table">
            <a:tbl>
              <a:tblPr firstRow="1" bandRow="1"/>
              <a:tblGrid>
                <a:gridCol w="1709057">
                  <a:extLst>
                    <a:ext uri="{9D8B030D-6E8A-4147-A177-3AD203B41FA5}">
                      <a16:colId xmlns:a16="http://schemas.microsoft.com/office/drawing/2014/main" val="20000"/>
                    </a:ext>
                  </a:extLst>
                </a:gridCol>
                <a:gridCol w="2278761">
                  <a:extLst>
                    <a:ext uri="{9D8B030D-6E8A-4147-A177-3AD203B41FA5}">
                      <a16:colId xmlns:a16="http://schemas.microsoft.com/office/drawing/2014/main" val="20001"/>
                    </a:ext>
                  </a:extLst>
                </a:gridCol>
                <a:gridCol w="2374136">
                  <a:extLst>
                    <a:ext uri="{9D8B030D-6E8A-4147-A177-3AD203B41FA5}">
                      <a16:colId xmlns:a16="http://schemas.microsoft.com/office/drawing/2014/main" val="20002"/>
                    </a:ext>
                  </a:extLst>
                </a:gridCol>
                <a:gridCol w="2249343">
                  <a:extLst>
                    <a:ext uri="{9D8B030D-6E8A-4147-A177-3AD203B41FA5}">
                      <a16:colId xmlns:a16="http://schemas.microsoft.com/office/drawing/2014/main" val="20003"/>
                    </a:ext>
                  </a:extLst>
                </a:gridCol>
              </a:tblGrid>
              <a:tr h="252523">
                <a:tc rowSpan="2">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endParaRPr lang="en-GB" sz="1050" kern="1200" baseline="0">
                        <a:solidFill>
                          <a:schemeClr val="bg1"/>
                        </a:solidFill>
                        <a:latin typeface="Arial"/>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3">
                  <a:txBody>
                    <a:bodyPr/>
                    <a:lstStyle/>
                    <a:p>
                      <a:pPr algn="ctr"/>
                      <a:r>
                        <a:rPr lang="en-GB" sz="1050" b="1" i="0" dirty="0">
                          <a:solidFill>
                            <a:srgbClr val="FFFFFF"/>
                          </a:solidFill>
                          <a:latin typeface="Nunito sans" pitchFamily="2" charset="0"/>
                          <a:cs typeface="Arial"/>
                        </a:rPr>
                        <a:t>Overall</a:t>
                      </a:r>
                      <a:r>
                        <a:rPr lang="en-GB" sz="1050" b="1" i="0" baseline="0" dirty="0">
                          <a:solidFill>
                            <a:srgbClr val="FFFFFF"/>
                          </a:solidFill>
                          <a:latin typeface="Nunito sans" pitchFamily="2" charset="0"/>
                          <a:cs typeface="Arial"/>
                        </a:rPr>
                        <a:t> Project RAG Status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algn="ctr"/>
                      <a:endParaRPr lang="en-GB" sz="1800">
                        <a:solidFill>
                          <a:schemeClr val="tx1"/>
                        </a:solidFill>
                      </a:endParaRPr>
                    </a:p>
                  </a:txBody>
                  <a:tcPr marL="91435" marR="91435"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pPr algn="ctr"/>
                      <a:endParaRPr lang="en-GB" sz="1600">
                        <a:solidFill>
                          <a:schemeClr val="tx1"/>
                        </a:solidFill>
                      </a:endParaRPr>
                    </a:p>
                  </a:txBody>
                  <a:tcPr marL="91435" marR="91435" marT="45724" marB="45724">
                    <a:lnL w="12700" cap="flat" cmpd="sng" algn="ctr">
                      <a:solidFill>
                        <a:sysClr val="windowText" lastClr="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extLst>
                  <a:ext uri="{0D108BD9-81ED-4DB2-BD59-A6C34878D82A}">
                    <a16:rowId xmlns:a16="http://schemas.microsoft.com/office/drawing/2014/main" val="10000"/>
                  </a:ext>
                </a:extLst>
              </a:tr>
              <a:tr h="249186">
                <a:tc vMerge="1">
                  <a:txBody>
                    <a:bodyPr/>
                    <a:lstStyle/>
                    <a:p>
                      <a:pPr algn="ctr"/>
                      <a:endParaRPr lang="en-GB" sz="1800"/>
                    </a:p>
                  </a:txBody>
                  <a:tcPr marL="91426" marR="91426" marT="45682" marB="456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050" b="1">
                          <a:solidFill>
                            <a:schemeClr val="bg1"/>
                          </a:solidFill>
                          <a:latin typeface="Nunito sans" pitchFamily="2" charset="0"/>
                          <a:cs typeface="Arial"/>
                        </a:rPr>
                        <a:t>Schedule</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Nunito sans" pitchFamily="2" charset="0"/>
                          <a:cs typeface="Arial"/>
                        </a:rPr>
                        <a:t>Risks and Issues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Nunito sans" pitchFamily="2" charset="0"/>
                          <a:cs typeface="Arial"/>
                        </a:rPr>
                        <a:t>Cost</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0001"/>
                  </a:ext>
                </a:extLst>
              </a:tr>
              <a:tr h="24918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Arial"/>
                          <a:cs typeface="Arial"/>
                        </a:rPr>
                        <a:t>RAG</a:t>
                      </a:r>
                      <a:r>
                        <a:rPr lang="en-GB" sz="1050" b="1" baseline="0">
                          <a:solidFill>
                            <a:schemeClr val="bg1"/>
                          </a:solidFill>
                          <a:latin typeface="Arial"/>
                          <a:cs typeface="Arial"/>
                        </a:rPr>
                        <a:t> Status</a:t>
                      </a:r>
                      <a:endParaRPr lang="en-GB" sz="1050" b="1">
                        <a:solidFill>
                          <a:schemeClr val="bg1"/>
                        </a:solidFill>
                        <a:latin typeface="Arial"/>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a:endParaRPr lang="en-GB" sz="1050" b="1" dirty="0">
                        <a:solidFill>
                          <a:schemeClr val="bg1"/>
                        </a:solidFill>
                        <a:latin typeface="+mn-lt"/>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latinLnBrk="0" hangingPunct="1"/>
                      <a:endParaRPr lang="en-GB" sz="1050" b="1" kern="1200" dirty="0">
                        <a:solidFill>
                          <a:schemeClr val="bg1"/>
                        </a:solidFill>
                        <a:latin typeface="Nunito sans" pitchFamily="2" charset="0"/>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latinLnBrk="0" hangingPunct="1"/>
                      <a:endParaRPr lang="en-GB" sz="1050" b="1" kern="1200">
                        <a:solidFill>
                          <a:schemeClr val="bg1"/>
                        </a:solidFill>
                        <a:latin typeface="Arial"/>
                        <a:ea typeface="+mn-ea"/>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0002"/>
                  </a:ext>
                </a:extLst>
              </a:tr>
              <a:tr h="301541">
                <a:tc gridSpan="4">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Nunito sans" pitchFamily="2" charset="0"/>
                          <a:cs typeface="Arial"/>
                        </a:rPr>
                        <a:t>                                             Status</a:t>
                      </a:r>
                      <a:r>
                        <a:rPr lang="en-GB" sz="1050" b="1" baseline="0">
                          <a:solidFill>
                            <a:schemeClr val="bg1"/>
                          </a:solidFill>
                          <a:latin typeface="Nunito sans" pitchFamily="2" charset="0"/>
                          <a:cs typeface="Arial"/>
                        </a:rPr>
                        <a:t> Justification</a:t>
                      </a:r>
                      <a:endParaRPr lang="en-GB">
                        <a:latin typeface="Nunito sans" pitchFamily="2" charset="0"/>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pPr algn="ctr"/>
                      <a:endParaRPr lang="en-GB">
                        <a:latin typeface="+mn-lt"/>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endParaRPr lang="en-GB"/>
                    </a:p>
                  </a:txBody>
                  <a:tcPr>
                    <a:solidFill>
                      <a:srgbClr val="FFC000"/>
                    </a:solid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tcPr>
                </a:tc>
                <a:extLst>
                  <a:ext uri="{0D108BD9-81ED-4DB2-BD59-A6C34878D82A}">
                    <a16:rowId xmlns:a16="http://schemas.microsoft.com/office/drawing/2014/main" val="10003"/>
                  </a:ext>
                </a:extLst>
              </a:tr>
              <a:tr h="2284703">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50" b="1" kern="1200" baseline="0">
                          <a:solidFill>
                            <a:schemeClr val="bg1"/>
                          </a:solidFill>
                          <a:latin typeface="Nunito sans" pitchFamily="2" charset="0"/>
                          <a:ea typeface="+mn-ea"/>
                          <a:cs typeface="Arial"/>
                        </a:rPr>
                        <a:t>Schedule</a:t>
                      </a:r>
                    </a:p>
                    <a:p>
                      <a:pPr algn="ctr"/>
                      <a:endParaRPr lang="en-GB" sz="1050" b="1" baseline="0">
                        <a:solidFill>
                          <a:schemeClr val="bg1"/>
                        </a:solidFill>
                        <a:latin typeface="Nunito sans" pitchFamily="2" charset="0"/>
                        <a:cs typeface="Arial" panose="020B0604020202020204" pitchFamily="34" charset="0"/>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3">
                  <a:txBody>
                    <a:bodyPr/>
                    <a:lstStyle/>
                    <a:p>
                      <a:pPr marL="0" indent="0" algn="l">
                        <a:buFont typeface="Arial" panose="020B0604020202020204" pitchFamily="34" charset="0"/>
                        <a:buNone/>
                      </a:pPr>
                      <a:r>
                        <a:rPr lang="en-GB" sz="700" b="0" i="0" u="none" strike="noStrike" kern="1200" cap="none" normalizeH="0" baseline="0" dirty="0">
                          <a:ln>
                            <a:noFill/>
                          </a:ln>
                          <a:solidFill>
                            <a:srgbClr val="000000"/>
                          </a:solidFill>
                          <a:effectLst/>
                          <a:latin typeface="Nunito sans"/>
                          <a:ea typeface="+mn-ea"/>
                          <a:cs typeface="+mn-cs"/>
                        </a:rPr>
                        <a:t>Overall release is tracking to a </a:t>
                      </a:r>
                      <a:r>
                        <a:rPr lang="en-GB" sz="700" b="1" i="0" u="none" strike="noStrike" kern="1200" cap="none" normalizeH="0" baseline="0" dirty="0">
                          <a:ln>
                            <a:noFill/>
                          </a:ln>
                          <a:solidFill>
                            <a:srgbClr val="000000"/>
                          </a:solidFill>
                          <a:effectLst/>
                          <a:latin typeface="Nunito sans"/>
                          <a:ea typeface="+mn-ea"/>
                          <a:cs typeface="+mn-cs"/>
                        </a:rPr>
                        <a:t>Green </a:t>
                      </a:r>
                      <a:r>
                        <a:rPr lang="en-GB" sz="700" b="0" i="0" u="none" strike="noStrike" kern="1200" cap="none" normalizeH="0" baseline="0" dirty="0">
                          <a:ln>
                            <a:noFill/>
                          </a:ln>
                          <a:solidFill>
                            <a:srgbClr val="000000"/>
                          </a:solidFill>
                          <a:effectLst/>
                          <a:latin typeface="Nunito sans"/>
                          <a:ea typeface="+mn-ea"/>
                          <a:cs typeface="+mn-cs"/>
                        </a:rPr>
                        <a:t>status. The 2 changes that form </a:t>
                      </a:r>
                      <a:r>
                        <a:rPr lang="en-GB" sz="700" b="0" i="0" u="none" strike="noStrike" kern="1200" cap="none" normalizeH="0" baseline="0" dirty="0" err="1">
                          <a:ln>
                            <a:noFill/>
                          </a:ln>
                          <a:solidFill>
                            <a:srgbClr val="000000"/>
                          </a:solidFill>
                          <a:effectLst/>
                          <a:latin typeface="Nunito sans"/>
                          <a:ea typeface="+mn-ea"/>
                          <a:cs typeface="+mn-cs"/>
                        </a:rPr>
                        <a:t>MiR</a:t>
                      </a:r>
                      <a:r>
                        <a:rPr lang="en-GB" sz="700" b="0" i="0" u="none" strike="noStrike" kern="1200" cap="none" normalizeH="0" baseline="0" dirty="0">
                          <a:ln>
                            <a:noFill/>
                          </a:ln>
                          <a:solidFill>
                            <a:srgbClr val="000000"/>
                          </a:solidFill>
                          <a:effectLst/>
                          <a:latin typeface="Nunito sans"/>
                          <a:ea typeface="+mn-ea"/>
                          <a:cs typeface="+mn-cs"/>
                        </a:rPr>
                        <a:t> 14 are due to commence Design by 28/02.</a:t>
                      </a:r>
                    </a:p>
                    <a:p>
                      <a:pPr marL="0" indent="0" algn="l">
                        <a:buFont typeface="Arial" panose="020B0604020202020204" pitchFamily="34" charset="0"/>
                        <a:buNone/>
                      </a:pPr>
                      <a:endParaRPr lang="en-GB" sz="700" b="0" i="0" u="none" strike="noStrike" kern="1200" cap="none" normalizeH="0" baseline="0" dirty="0">
                        <a:ln>
                          <a:noFill/>
                        </a:ln>
                        <a:solidFill>
                          <a:srgbClr val="000000"/>
                        </a:solidFill>
                        <a:effectLst/>
                        <a:latin typeface="Nunito sans"/>
                        <a:ea typeface="+mn-ea"/>
                        <a:cs typeface="+mn-cs"/>
                      </a:endParaRPr>
                    </a:p>
                    <a:p>
                      <a:pPr marL="0" indent="0" algn="l">
                        <a:buFont typeface="Arial" panose="020B0604020202020204" pitchFamily="34" charset="0"/>
                        <a:buNone/>
                      </a:pPr>
                      <a:r>
                        <a:rPr lang="en-GB" sz="700" b="0" i="0" u="none" strike="noStrike" kern="1200" cap="none" normalizeH="0" baseline="0" dirty="0">
                          <a:ln>
                            <a:noFill/>
                          </a:ln>
                          <a:solidFill>
                            <a:srgbClr val="000000"/>
                          </a:solidFill>
                          <a:effectLst/>
                          <a:latin typeface="Nunito sans"/>
                          <a:ea typeface="+mn-ea"/>
                          <a:cs typeface="+mn-cs"/>
                        </a:rPr>
                        <a:t>The original scope of </a:t>
                      </a:r>
                      <a:r>
                        <a:rPr lang="en-GB" sz="700" b="0" i="0" u="none" strike="noStrike" kern="1200" cap="none" normalizeH="0" baseline="0" dirty="0" err="1">
                          <a:ln>
                            <a:noFill/>
                          </a:ln>
                          <a:solidFill>
                            <a:srgbClr val="000000"/>
                          </a:solidFill>
                          <a:effectLst/>
                          <a:latin typeface="Nunito sans"/>
                          <a:ea typeface="+mn-ea"/>
                          <a:cs typeface="+mn-cs"/>
                        </a:rPr>
                        <a:t>MiR</a:t>
                      </a:r>
                      <a:r>
                        <a:rPr lang="en-GB" sz="700" b="0" i="0" u="none" strike="noStrike" kern="1200" cap="none" normalizeH="0" baseline="0" dirty="0">
                          <a:ln>
                            <a:noFill/>
                          </a:ln>
                          <a:solidFill>
                            <a:srgbClr val="000000"/>
                          </a:solidFill>
                          <a:effectLst/>
                          <a:latin typeface="Nunito sans"/>
                          <a:ea typeface="+mn-ea"/>
                          <a:cs typeface="+mn-cs"/>
                        </a:rPr>
                        <a:t> 14 was presented for information </a:t>
                      </a:r>
                      <a:r>
                        <a:rPr lang="en-GB" sz="700" b="0" kern="1200" dirty="0">
                          <a:solidFill>
                            <a:srgbClr val="000000"/>
                          </a:solidFill>
                          <a:effectLst/>
                          <a:latin typeface="Nunito sans"/>
                          <a:ea typeface="+mn-ea"/>
                          <a:cs typeface="Poppins"/>
                        </a:rPr>
                        <a:t>in February </a:t>
                      </a:r>
                      <a:r>
                        <a:rPr lang="en-GB" sz="700" b="0" kern="1200" dirty="0" err="1">
                          <a:solidFill>
                            <a:srgbClr val="000000"/>
                          </a:solidFill>
                          <a:effectLst/>
                          <a:latin typeface="Nunito sans"/>
                          <a:ea typeface="+mn-ea"/>
                          <a:cs typeface="Poppins"/>
                        </a:rPr>
                        <a:t>ChMC</a:t>
                      </a:r>
                      <a:r>
                        <a:rPr lang="en-GB" sz="700" b="0" kern="1200" dirty="0">
                          <a:solidFill>
                            <a:srgbClr val="000000"/>
                          </a:solidFill>
                          <a:effectLst/>
                          <a:latin typeface="Nunito sans"/>
                          <a:ea typeface="+mn-ea"/>
                          <a:cs typeface="Poppins"/>
                        </a:rPr>
                        <a:t>.. </a:t>
                      </a:r>
                    </a:p>
                    <a:p>
                      <a:pPr marL="0" indent="0" algn="l">
                        <a:buFont typeface="Arial" panose="020B0604020202020204" pitchFamily="34" charset="0"/>
                        <a:buNone/>
                      </a:pPr>
                      <a:endParaRPr lang="en-GB" sz="700" b="0" kern="1200" dirty="0">
                        <a:solidFill>
                          <a:srgbClr val="000000"/>
                        </a:solidFill>
                        <a:effectLst/>
                        <a:latin typeface="Nunito sans"/>
                        <a:ea typeface="+mn-ea"/>
                        <a:cs typeface="Poppins"/>
                      </a:endParaRPr>
                    </a:p>
                    <a:p>
                      <a:pPr marL="0" indent="0" algn="l">
                        <a:buFont typeface="Arial" panose="020B0604020202020204" pitchFamily="34" charset="0"/>
                        <a:buNone/>
                      </a:pPr>
                      <a:r>
                        <a:rPr lang="en-GB" sz="700" b="0" kern="1200" dirty="0">
                          <a:solidFill>
                            <a:srgbClr val="000000"/>
                          </a:solidFill>
                          <a:effectLst/>
                          <a:latin typeface="Nunito sans"/>
                          <a:ea typeface="+mn-ea"/>
                          <a:cs typeface="Poppins"/>
                        </a:rPr>
                        <a:t>The timeline to be confirmed for both XRNs associated to </a:t>
                      </a:r>
                      <a:r>
                        <a:rPr lang="en-GB" sz="700" b="0" kern="1200" dirty="0" err="1">
                          <a:solidFill>
                            <a:srgbClr val="000000"/>
                          </a:solidFill>
                          <a:effectLst/>
                          <a:latin typeface="Nunito sans"/>
                          <a:ea typeface="+mn-ea"/>
                          <a:cs typeface="Poppins"/>
                        </a:rPr>
                        <a:t>MiR</a:t>
                      </a:r>
                      <a:r>
                        <a:rPr lang="en-GB" sz="700" b="0" kern="1200" dirty="0">
                          <a:solidFill>
                            <a:srgbClr val="000000"/>
                          </a:solidFill>
                          <a:effectLst/>
                          <a:latin typeface="Nunito sans"/>
                          <a:ea typeface="+mn-ea"/>
                          <a:cs typeface="Poppins"/>
                        </a:rPr>
                        <a:t> 14 to be confirmed by 06/03, implementation is currently planned for May 2025. </a:t>
                      </a:r>
                    </a:p>
                    <a:p>
                      <a:pPr marL="0" indent="0" algn="l">
                        <a:buFont typeface="Arial" panose="020B0604020202020204" pitchFamily="34" charset="0"/>
                        <a:buNone/>
                      </a:pPr>
                      <a:endParaRPr lang="en-GB" sz="700" b="0" kern="1200" dirty="0">
                        <a:solidFill>
                          <a:srgbClr val="000000"/>
                        </a:solidFill>
                        <a:effectLst/>
                        <a:latin typeface="Nunito sans"/>
                        <a:ea typeface="+mn-ea"/>
                        <a:cs typeface="Poppins"/>
                      </a:endParaRPr>
                    </a:p>
                    <a:p>
                      <a:pPr marL="0" indent="0" algn="l">
                        <a:buFont typeface="Arial" panose="020B0604020202020204" pitchFamily="34" charset="0"/>
                        <a:buNone/>
                      </a:pPr>
                      <a:endParaRPr lang="en-US" sz="700" b="1" dirty="0">
                        <a:solidFill>
                          <a:srgbClr val="000000"/>
                        </a:solidFill>
                        <a:latin typeface="Nunito sans" pitchFamily="2" charset="0"/>
                      </a:endParaRPr>
                    </a:p>
                    <a:p>
                      <a:pPr marL="0" indent="0" algn="l">
                        <a:buFont typeface="Arial" panose="020B0604020202020204" pitchFamily="34" charset="0"/>
                        <a:buNone/>
                      </a:pPr>
                      <a:r>
                        <a:rPr lang="en-US" sz="700" b="1" dirty="0">
                          <a:solidFill>
                            <a:srgbClr val="000000"/>
                          </a:solidFill>
                          <a:latin typeface="Nunito sans"/>
                        </a:rPr>
                        <a:t>Progress update:</a:t>
                      </a:r>
                    </a:p>
                    <a:p>
                      <a:pPr marL="171450" indent="-171450" algn="l">
                        <a:buFont typeface="Arial" panose="020B0604020202020204" pitchFamily="34" charset="0"/>
                        <a:buChar char="•"/>
                      </a:pPr>
                      <a:r>
                        <a:rPr lang="en-US" sz="700" dirty="0">
                          <a:solidFill>
                            <a:srgbClr val="000000"/>
                          </a:solidFill>
                          <a:latin typeface="Nunito sans"/>
                        </a:rPr>
                        <a:t>Minor release 14 changes move into design by 28/02.</a:t>
                      </a:r>
                    </a:p>
                    <a:p>
                      <a:pPr marL="0" indent="0" algn="l">
                        <a:buNone/>
                      </a:pPr>
                      <a:endParaRPr lang="en-GB" sz="700" b="1" i="0" u="none" strike="noStrike" kern="1200" cap="none" normalizeH="0" baseline="0" dirty="0">
                        <a:ln>
                          <a:noFill/>
                        </a:ln>
                        <a:solidFill>
                          <a:srgbClr val="000000"/>
                        </a:solidFill>
                        <a:effectLst/>
                        <a:latin typeface="Nunito sans"/>
                        <a:ea typeface="+mn-ea"/>
                        <a:cs typeface="+mn-cs"/>
                      </a:endParaRPr>
                    </a:p>
                    <a:p>
                      <a:pPr marL="0" indent="0" algn="l">
                        <a:buNone/>
                      </a:pPr>
                      <a:endParaRPr lang="en-GB" sz="700" b="1" i="0" u="none" strike="noStrike" kern="1200" cap="none" normalizeH="0" baseline="0" dirty="0">
                        <a:ln>
                          <a:noFill/>
                        </a:ln>
                        <a:solidFill>
                          <a:srgbClr val="000000"/>
                        </a:solidFill>
                        <a:effectLst/>
                        <a:latin typeface="Nunito sans"/>
                        <a:ea typeface="+mn-ea"/>
                        <a:cs typeface="+mn-cs"/>
                      </a:endParaRPr>
                    </a:p>
                    <a:p>
                      <a:pPr marL="0" indent="0" algn="l">
                        <a:buNone/>
                      </a:pPr>
                      <a:r>
                        <a:rPr lang="en-GB" sz="700" b="1" i="0" u="none" strike="noStrike" kern="1200" cap="none" normalizeH="0" baseline="0" dirty="0">
                          <a:ln>
                            <a:noFill/>
                          </a:ln>
                          <a:solidFill>
                            <a:srgbClr val="000000"/>
                          </a:solidFill>
                          <a:effectLst/>
                          <a:latin typeface="Nunito sans"/>
                          <a:ea typeface="+mn-ea"/>
                          <a:cs typeface="+mn-cs"/>
                        </a:rPr>
                        <a:t>Decision in March </a:t>
                      </a:r>
                      <a:r>
                        <a:rPr lang="en-GB" sz="700" b="1" i="0" u="none" strike="noStrike" kern="1200" cap="none" normalizeH="0" baseline="0" dirty="0" err="1">
                          <a:ln>
                            <a:noFill/>
                          </a:ln>
                          <a:solidFill>
                            <a:srgbClr val="000000"/>
                          </a:solidFill>
                          <a:effectLst/>
                          <a:latin typeface="Nunito sans"/>
                          <a:ea typeface="+mn-ea"/>
                          <a:cs typeface="+mn-cs"/>
                        </a:rPr>
                        <a:t>ChMC</a:t>
                      </a:r>
                      <a:r>
                        <a:rPr lang="en-GB" sz="700" b="0" i="0" u="none" strike="noStrike" kern="1200" cap="none" normalizeH="0" baseline="0" dirty="0">
                          <a:ln>
                            <a:noFill/>
                          </a:ln>
                          <a:solidFill>
                            <a:srgbClr val="000000"/>
                          </a:solidFill>
                          <a:effectLst/>
                          <a:latin typeface="Nunito sans"/>
                          <a:ea typeface="+mn-ea"/>
                          <a:cs typeface="+mn-cs"/>
                        </a:rPr>
                        <a:t>: None</a:t>
                      </a: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indent="0" algn="l">
                        <a:buFont typeface="Arial" panose="020B0604020202020204" pitchFamily="34" charset="0"/>
                        <a:buNone/>
                      </a:pPr>
                      <a:endParaRPr lang="en-US" sz="800" dirty="0">
                        <a:latin typeface="Nunito sans" pitchFamily="2" charset="0"/>
                      </a:endParaRPr>
                    </a:p>
                    <a:p>
                      <a:pPr marL="0" indent="0" algn="l">
                        <a:buNone/>
                      </a:pPr>
                      <a:r>
                        <a:rPr lang="en-US" sz="700" dirty="0">
                          <a:latin typeface="Nunito sans" pitchFamily="2" charset="0"/>
                        </a:rPr>
                        <a:t>  </a:t>
                      </a:r>
                    </a:p>
                    <a:p>
                      <a:pPr marL="0" indent="0" algn="l">
                        <a:buNone/>
                      </a:pPr>
                      <a:endParaRPr lang="en-US" sz="700" dirty="0">
                        <a:latin typeface="Nunito sans" pitchFamily="2" charset="0"/>
                      </a:endParaRPr>
                    </a:p>
                    <a:p>
                      <a:pPr marL="0" indent="0" algn="l">
                        <a:buNone/>
                      </a:pPr>
                      <a:endParaRPr lang="en-US" sz="700" dirty="0">
                        <a:latin typeface="Nunito sans" pitchFamily="2" charset="0"/>
                      </a:endParaRPr>
                    </a:p>
                    <a:p>
                      <a:pPr marL="0" indent="0" algn="l">
                        <a:buNone/>
                      </a:pPr>
                      <a:endParaRPr lang="en-US" sz="700" dirty="0">
                        <a:latin typeface="Nunito sans" pitchFamily="2" charset="0"/>
                      </a:endParaRPr>
                    </a:p>
                    <a:p>
                      <a:pPr marL="0" indent="0" algn="l">
                        <a:buNone/>
                      </a:pPr>
                      <a:endParaRPr lang="en-US" sz="700" dirty="0">
                        <a:latin typeface="Nunito sans" pitchFamily="2" charset="0"/>
                      </a:endParaRPr>
                    </a:p>
                    <a:p>
                      <a:pPr marL="171450" indent="-171450" algn="l">
                        <a:buFont typeface="Arial" panose="020B0604020202020204" pitchFamily="34" charset="0"/>
                        <a:buChar char="•"/>
                      </a:pPr>
                      <a:endParaRPr lang="en-US" sz="800" dirty="0">
                        <a:latin typeface="Nunito sans" pitchFamily="2" charset="0"/>
                      </a:endParaRPr>
                    </a:p>
                    <a:p>
                      <a:pPr marL="0" indent="0" algn="l">
                        <a:buFont typeface="Arial" panose="020B0604020202020204" pitchFamily="34" charset="0"/>
                        <a:buNone/>
                      </a:pPr>
                      <a:endParaRPr lang="en-US" sz="800" dirty="0">
                        <a:latin typeface="Nunito sans" pitchFamily="2" charset="0"/>
                      </a:endParaRPr>
                    </a:p>
                    <a:p>
                      <a:pPr marL="0" indent="0" algn="l">
                        <a:buFont typeface="Arial" panose="020B0604020202020204" pitchFamily="34" charset="0"/>
                        <a:buNone/>
                      </a:pPr>
                      <a:endParaRPr lang="en-US" sz="800" dirty="0">
                        <a:latin typeface="Nunito sans" pitchFamily="2" charset="0"/>
                      </a:endParaRPr>
                    </a:p>
                    <a:p>
                      <a:pPr marL="171450" indent="-171450" algn="l">
                        <a:buFont typeface="Arial" panose="020B0604020202020204" pitchFamily="34" charset="0"/>
                        <a:buChar char="•"/>
                      </a:pPr>
                      <a:endParaRPr lang="en-US" sz="800" dirty="0">
                        <a:latin typeface="Nunito sans" pitchFamily="2" charset="0"/>
                      </a:endParaRPr>
                    </a:p>
                    <a:p>
                      <a:pPr marL="171450" indent="-171450" algn="l">
                        <a:buFont typeface="Arial" panose="020B0604020202020204" pitchFamily="34" charset="0"/>
                        <a:buChar char="•"/>
                      </a:pPr>
                      <a:endParaRPr lang="en-US" sz="800" dirty="0">
                        <a:latin typeface="Nunito sans" pitchFamily="2" charset="0"/>
                      </a:endParaRPr>
                    </a:p>
                    <a:p>
                      <a:pPr marL="0" indent="0" algn="l">
                        <a:buFont typeface="Arial" panose="020B0604020202020204" pitchFamily="34" charset="0"/>
                        <a:buNone/>
                      </a:pPr>
                      <a:endParaRPr lang="en-US" sz="800" dirty="0">
                        <a:latin typeface="Nunito sans" pitchFamily="2" charset="0"/>
                      </a:endParaRPr>
                    </a:p>
                    <a:p>
                      <a:pPr marL="0" indent="0" algn="l">
                        <a:buFont typeface="Arial" panose="020B0604020202020204" pitchFamily="34" charset="0"/>
                        <a:buNone/>
                      </a:pPr>
                      <a:endParaRPr lang="en-US" sz="800" dirty="0">
                        <a:latin typeface="Nunito sans" pitchFamily="2" charset="0"/>
                      </a:endParaRPr>
                    </a:p>
                    <a:p>
                      <a:pPr marL="0" indent="0" algn="l">
                        <a:buFont typeface="Arial" panose="020B0604020202020204" pitchFamily="34" charset="0"/>
                        <a:buNone/>
                      </a:pPr>
                      <a:r>
                        <a:rPr lang="en-US" sz="600" dirty="0">
                          <a:latin typeface="Nunito sans" pitchFamily="2" charset="0"/>
                        </a:rPr>
                        <a:t>        </a:t>
                      </a:r>
                    </a:p>
                    <a:p>
                      <a:pPr marL="0" indent="0" algn="l">
                        <a:buFont typeface="Arial" panose="020B0604020202020204" pitchFamily="34" charset="0"/>
                        <a:buNone/>
                      </a:pPr>
                      <a:endParaRPr lang="en-US" sz="600" dirty="0">
                        <a:latin typeface="Nunito sans" pitchFamily="2" charset="0"/>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5"/>
                  </a:ext>
                </a:extLst>
              </a:tr>
              <a:tr h="41661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baseline="0">
                          <a:solidFill>
                            <a:schemeClr val="bg1"/>
                          </a:solidFill>
                          <a:latin typeface="Nunito sans" pitchFamily="2" charset="0"/>
                          <a:cs typeface="Arial"/>
                        </a:rPr>
                        <a:t>Risks and Issues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3">
                  <a:txBody>
                    <a:bodyPr/>
                    <a:lstStyle/>
                    <a:p>
                      <a:pPr rtl="0"/>
                      <a:r>
                        <a:rPr lang="en-GB" sz="700" b="0" i="0" u="none" strike="noStrike" kern="1200" dirty="0">
                          <a:solidFill>
                            <a:srgbClr val="000000"/>
                          </a:solidFill>
                          <a:effectLst/>
                          <a:latin typeface="Nunito sans"/>
                          <a:ea typeface="+mn-ea"/>
                          <a:cs typeface="+mn-cs"/>
                        </a:rPr>
                        <a:t>N/A</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6"/>
                  </a:ext>
                </a:extLst>
              </a:tr>
              <a:tr h="24918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baseline="0">
                          <a:solidFill>
                            <a:schemeClr val="bg1"/>
                          </a:solidFill>
                          <a:latin typeface="Nunito sans" pitchFamily="2" charset="0"/>
                          <a:cs typeface="Arial"/>
                        </a:rPr>
                        <a:t>Cost</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3">
                  <a:txBody>
                    <a:bodyPr/>
                    <a:lstStyle/>
                    <a:p>
                      <a:pPr marL="0" lvl="0" indent="0">
                        <a:buNone/>
                      </a:pPr>
                      <a:r>
                        <a:rPr lang="en-US" sz="700" b="0" i="0" u="none" strike="noStrike" kern="1200" noProof="0" dirty="0">
                          <a:solidFill>
                            <a:srgbClr val="000000"/>
                          </a:solidFill>
                          <a:effectLst/>
                          <a:latin typeface="Nunito sans"/>
                        </a:rPr>
                        <a:t>Forecast to complete delivery against approved MTB funds</a:t>
                      </a:r>
                      <a:endParaRPr kumimoji="0" lang="en-US" sz="700" dirty="0">
                        <a:solidFill>
                          <a:srgbClr val="000000"/>
                        </a:solidFill>
                        <a:latin typeface="Nunito sans"/>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7"/>
                  </a:ext>
                </a:extLst>
              </a:tr>
              <a:tr h="596509">
                <a:tc>
                  <a:txBody>
                    <a:bodyPr/>
                    <a:lstStyle/>
                    <a:p>
                      <a:pPr algn="ctr"/>
                      <a:r>
                        <a:rPr lang="en-GB" sz="1050" b="1" baseline="0" dirty="0">
                          <a:solidFill>
                            <a:schemeClr val="bg1"/>
                          </a:solidFill>
                          <a:latin typeface="Nunito sans" pitchFamily="2" charset="0"/>
                          <a:cs typeface="Arial"/>
                        </a:rPr>
                        <a:t>Scope</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3">
                  <a:txBody>
                    <a:bodyPr/>
                    <a:lstStyle/>
                    <a:p>
                      <a:pPr rtl="0" fontAlgn="base"/>
                      <a:r>
                        <a:rPr lang="en-GB" sz="700" b="0" kern="1200" dirty="0">
                          <a:solidFill>
                            <a:srgbClr val="000000"/>
                          </a:solidFill>
                          <a:effectLst/>
                          <a:latin typeface="Nunito sans"/>
                          <a:ea typeface="+mn-ea"/>
                          <a:cs typeface="Poppins"/>
                        </a:rPr>
                        <a:t>XRN 5769 – Changes required to Broadcast Service (Minor ones)</a:t>
                      </a:r>
                    </a:p>
                    <a:p>
                      <a:pPr rtl="0" fontAlgn="base"/>
                      <a:r>
                        <a:rPr lang="en-GB" sz="700" b="0" kern="1200" dirty="0">
                          <a:solidFill>
                            <a:srgbClr val="000000"/>
                          </a:solidFill>
                          <a:effectLst/>
                          <a:latin typeface="Nunito sans"/>
                          <a:ea typeface="+mn-ea"/>
                          <a:cs typeface="Poppins"/>
                        </a:rPr>
                        <a:t>XRN5549 – Automation of the UK Link and Gemini Mismatch analysis and correction process</a:t>
                      </a:r>
                      <a:endParaRPr lang="en-US" sz="700" b="0" i="0" u="none" strike="noStrike" kern="1200" dirty="0">
                        <a:solidFill>
                          <a:srgbClr val="000000"/>
                        </a:solidFill>
                        <a:effectLst/>
                        <a:latin typeface="Nunito sans" pitchFamily="2" charset="0"/>
                        <a:ea typeface="+mn-ea"/>
                        <a:cs typeface="+mn-cs"/>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246406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136CE-4AC0-484B-B8EE-28D7078BC83D}"/>
              </a:ext>
            </a:extLst>
          </p:cNvPr>
          <p:cNvSpPr>
            <a:spLocks noGrp="1"/>
          </p:cNvSpPr>
          <p:nvPr>
            <p:ph type="ctrTitle"/>
          </p:nvPr>
        </p:nvSpPr>
        <p:spPr/>
        <p:txBody>
          <a:bodyPr/>
          <a:lstStyle/>
          <a:p>
            <a:r>
              <a:rPr lang="en-GB" dirty="0">
                <a:latin typeface="Nunito Sans"/>
                <a:cs typeface="Arial"/>
              </a:rPr>
              <a:t>2. </a:t>
            </a:r>
            <a:r>
              <a:rPr lang="en-GB" dirty="0"/>
              <a:t>Changes in Change Development </a:t>
            </a:r>
          </a:p>
        </p:txBody>
      </p:sp>
    </p:spTree>
    <p:extLst>
      <p:ext uri="{BB962C8B-B14F-4D97-AF65-F5344CB8AC3E}">
        <p14:creationId xmlns:p14="http://schemas.microsoft.com/office/powerpoint/2010/main" val="19047558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D7B81F-D1B8-F8CD-13E9-BCEC7F7C36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CA2E82-46E9-1FEE-0129-7E53D01BF10E}"/>
              </a:ext>
            </a:extLst>
          </p:cNvPr>
          <p:cNvSpPr>
            <a:spLocks noGrp="1"/>
          </p:cNvSpPr>
          <p:nvPr>
            <p:ph type="ctrTitle"/>
          </p:nvPr>
        </p:nvSpPr>
        <p:spPr>
          <a:xfrm>
            <a:off x="685800" y="1586012"/>
            <a:ext cx="7772400" cy="1102519"/>
          </a:xfrm>
        </p:spPr>
        <p:txBody>
          <a:bodyPr/>
          <a:lstStyle/>
          <a:p>
            <a:r>
              <a:rPr lang="en-US" sz="2800" dirty="0">
                <a:latin typeface="Nunito Sans" pitchFamily="2" charset="0"/>
                <a:cs typeface="Arial"/>
              </a:rPr>
              <a:t>4c. March 2025 DDP Update</a:t>
            </a:r>
          </a:p>
        </p:txBody>
      </p:sp>
      <p:sp>
        <p:nvSpPr>
          <p:cNvPr id="4" name="TextBox 3">
            <a:extLst>
              <a:ext uri="{FF2B5EF4-FFF2-40B4-BE49-F238E27FC236}">
                <a16:creationId xmlns:a16="http://schemas.microsoft.com/office/drawing/2014/main" id="{2AAE5319-6447-369B-DFC7-6183CFCD5FAD}"/>
              </a:ext>
            </a:extLst>
          </p:cNvPr>
          <p:cNvSpPr txBox="1"/>
          <p:nvPr/>
        </p:nvSpPr>
        <p:spPr>
          <a:xfrm>
            <a:off x="2286000" y="2387084"/>
            <a:ext cx="4572000" cy="369332"/>
          </a:xfrm>
          <a:prstGeom prst="rect">
            <a:avLst/>
          </a:prstGeom>
          <a:noFill/>
        </p:spPr>
        <p:txBody>
          <a:bodyPr wrap="square">
            <a:spAutoFit/>
          </a:bodyPr>
          <a:lstStyle/>
          <a:p>
            <a:r>
              <a:rPr lang="en-GB" dirty="0"/>
              <a:t> </a:t>
            </a:r>
          </a:p>
        </p:txBody>
      </p:sp>
    </p:spTree>
    <p:extLst>
      <p:ext uri="{BB962C8B-B14F-4D97-AF65-F5344CB8AC3E}">
        <p14:creationId xmlns:p14="http://schemas.microsoft.com/office/powerpoint/2010/main" val="39061827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F560235-461B-8B32-0CC6-476D88091D1E}"/>
              </a:ext>
            </a:extLst>
          </p:cNvPr>
          <p:cNvSpPr>
            <a:spLocks noGrp="1"/>
          </p:cNvSpPr>
          <p:nvPr>
            <p:ph type="title"/>
          </p:nvPr>
        </p:nvSpPr>
        <p:spPr>
          <a:xfrm>
            <a:off x="457200" y="123478"/>
            <a:ext cx="8229600" cy="637580"/>
          </a:xfrm>
        </p:spPr>
        <p:txBody>
          <a:bodyPr/>
          <a:lstStyle/>
          <a:p>
            <a:r>
              <a:rPr lang="en-GB" dirty="0">
                <a:latin typeface="+mj-lt"/>
              </a:rPr>
              <a:t>Agenda</a:t>
            </a:r>
          </a:p>
        </p:txBody>
      </p:sp>
      <p:sp>
        <p:nvSpPr>
          <p:cNvPr id="4" name="Content Placeholder 2">
            <a:extLst>
              <a:ext uri="{FF2B5EF4-FFF2-40B4-BE49-F238E27FC236}">
                <a16:creationId xmlns:a16="http://schemas.microsoft.com/office/drawing/2014/main" id="{EA558538-D3B3-BF0D-FA4A-9A4F5E1CC01A}"/>
              </a:ext>
            </a:extLst>
          </p:cNvPr>
          <p:cNvSpPr txBox="1">
            <a:spLocks/>
          </p:cNvSpPr>
          <p:nvPr/>
        </p:nvSpPr>
        <p:spPr>
          <a:xfrm>
            <a:off x="457200" y="1059582"/>
            <a:ext cx="8229600" cy="2520280"/>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rgbClr val="000000"/>
                </a:solidFill>
                <a:latin typeface="+mj-lt"/>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rgbClr val="000000"/>
                </a:solidFill>
                <a:latin typeface="+mj-lt"/>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rgbClr val="000000"/>
                </a:solidFill>
                <a:latin typeface="+mj-lt"/>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rgbClr val="000000"/>
                </a:solidFill>
                <a:latin typeface="+mj-lt"/>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rgbClr val="000000"/>
                </a:solidFill>
                <a:latin typeface="+mj-lt"/>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514350" marR="0" lvl="0" indent="-514350" algn="l" defTabSz="914400" rtl="0" eaLnBrk="1" fontAlgn="auto" latinLnBrk="0" hangingPunct="1">
              <a:lnSpc>
                <a:spcPct val="150000"/>
              </a:lnSpc>
              <a:spcBef>
                <a:spcPct val="20000"/>
              </a:spcBef>
              <a:spcAft>
                <a:spcPts val="0"/>
              </a:spcAft>
              <a:buClrTx/>
              <a:buSzTx/>
              <a:buFont typeface="Arial" panose="020B0604020202020204" pitchFamily="34" charset="0"/>
              <a:buAutoNum type="arabicPeriod"/>
              <a:tabLst/>
              <a:defRPr/>
            </a:pPr>
            <a:r>
              <a:rPr kumimoji="0" lang="en-GB" sz="1800" b="0" i="0" u="none" strike="noStrike" kern="1200" cap="none" spc="0" normalizeH="0" baseline="0" noProof="0" dirty="0">
                <a:ln>
                  <a:noFill/>
                </a:ln>
                <a:solidFill>
                  <a:srgbClr val="000000"/>
                </a:solidFill>
                <a:effectLst/>
                <a:uLnTx/>
                <a:uFillTx/>
                <a:latin typeface="Nunito Sans"/>
                <a:ea typeface="+mn-ea"/>
                <a:cs typeface="Poppins"/>
              </a:rPr>
              <a:t>Release Delivery</a:t>
            </a:r>
          </a:p>
          <a:p>
            <a:pPr marL="514350" marR="0" lvl="0" indent="-514350" algn="l" defTabSz="914400" rtl="0" eaLnBrk="1" fontAlgn="auto" latinLnBrk="0" hangingPunct="1">
              <a:lnSpc>
                <a:spcPct val="150000"/>
              </a:lnSpc>
              <a:spcBef>
                <a:spcPct val="20000"/>
              </a:spcBef>
              <a:spcAft>
                <a:spcPts val="0"/>
              </a:spcAft>
              <a:buClrTx/>
              <a:buSzTx/>
              <a:buFont typeface="Arial" panose="020B0604020202020204" pitchFamily="34" charset="0"/>
              <a:buAutoNum type="arabicPeriod"/>
              <a:tabLst/>
              <a:defRPr/>
            </a:pPr>
            <a:r>
              <a:rPr kumimoji="0" lang="en-GB" sz="1800" b="0" i="0" u="none" strike="noStrike" kern="1200" cap="none" spc="0" normalizeH="0" baseline="0" noProof="0" dirty="0">
                <a:ln>
                  <a:noFill/>
                </a:ln>
                <a:solidFill>
                  <a:srgbClr val="000000"/>
                </a:solidFill>
                <a:effectLst/>
                <a:uLnTx/>
                <a:uFillTx/>
                <a:latin typeface="Nunito Sans"/>
                <a:ea typeface="+mn-ea"/>
                <a:cs typeface="Poppins"/>
              </a:rPr>
              <a:t>Latest focus</a:t>
            </a:r>
          </a:p>
          <a:p>
            <a:pPr marL="514350" marR="0" lvl="0" indent="-514350" algn="l" defTabSz="914400" rtl="0" eaLnBrk="1" fontAlgn="auto" latinLnBrk="0" hangingPunct="1">
              <a:lnSpc>
                <a:spcPct val="150000"/>
              </a:lnSpc>
              <a:spcBef>
                <a:spcPct val="20000"/>
              </a:spcBef>
              <a:spcAft>
                <a:spcPts val="0"/>
              </a:spcAft>
              <a:buClrTx/>
              <a:buSzTx/>
              <a:buFont typeface="Arial" panose="020B0604020202020204" pitchFamily="34" charset="0"/>
              <a:buAutoNum type="arabicPeriod"/>
              <a:tabLst/>
              <a:defRPr/>
            </a:pPr>
            <a:r>
              <a:rPr kumimoji="0" lang="en-GB" sz="1800" b="0" i="0" u="none" strike="noStrike" kern="1200" cap="none" spc="0" normalizeH="0" baseline="0" noProof="0" dirty="0">
                <a:ln>
                  <a:noFill/>
                </a:ln>
                <a:solidFill>
                  <a:srgbClr val="000000"/>
                </a:solidFill>
                <a:effectLst/>
                <a:uLnTx/>
                <a:uFillTx/>
                <a:latin typeface="Nunito Sans"/>
                <a:ea typeface="+mn-ea"/>
                <a:cs typeface="Poppins"/>
              </a:rPr>
              <a:t>DDP Workgroup &amp; Contact information</a:t>
            </a:r>
          </a:p>
        </p:txBody>
      </p:sp>
    </p:spTree>
    <p:custDataLst>
      <p:tags r:id="rId1"/>
    </p:custDataLst>
    <p:extLst>
      <p:ext uri="{BB962C8B-B14F-4D97-AF65-F5344CB8AC3E}">
        <p14:creationId xmlns:p14="http://schemas.microsoft.com/office/powerpoint/2010/main" val="42485170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6">
            <a:extLst>
              <a:ext uri="{FF2B5EF4-FFF2-40B4-BE49-F238E27FC236}">
                <a16:creationId xmlns:a16="http://schemas.microsoft.com/office/drawing/2014/main" id="{E2016928-7991-C68A-64B4-7F2D708D59F6}"/>
              </a:ext>
            </a:extLst>
          </p:cNvPr>
          <p:cNvGraphicFramePr>
            <a:graphicFrameLocks noGrp="1"/>
          </p:cNvGraphicFramePr>
          <p:nvPr/>
        </p:nvGraphicFramePr>
        <p:xfrm>
          <a:off x="469841" y="411510"/>
          <a:ext cx="8424664" cy="4464495"/>
        </p:xfrm>
        <a:graphic>
          <a:graphicData uri="http://schemas.openxmlformats.org/drawingml/2006/table">
            <a:tbl>
              <a:tblPr firstRow="1" bandRow="1">
                <a:tableStyleId>{5940675A-B579-460E-94D1-54222C63F5DA}</a:tableStyleId>
              </a:tblPr>
              <a:tblGrid>
                <a:gridCol w="4032319">
                  <a:extLst>
                    <a:ext uri="{9D8B030D-6E8A-4147-A177-3AD203B41FA5}">
                      <a16:colId xmlns:a16="http://schemas.microsoft.com/office/drawing/2014/main" val="421334891"/>
                    </a:ext>
                  </a:extLst>
                </a:gridCol>
                <a:gridCol w="4392345">
                  <a:extLst>
                    <a:ext uri="{9D8B030D-6E8A-4147-A177-3AD203B41FA5}">
                      <a16:colId xmlns:a16="http://schemas.microsoft.com/office/drawing/2014/main" val="2119268424"/>
                    </a:ext>
                  </a:extLst>
                </a:gridCol>
              </a:tblGrid>
              <a:tr h="301290">
                <a:tc>
                  <a:txBody>
                    <a:bodyPr/>
                    <a:lstStyle/>
                    <a:p>
                      <a:pPr algn="ctr"/>
                      <a:r>
                        <a:rPr lang="en-GB" sz="1400" dirty="0">
                          <a:solidFill>
                            <a:srgbClr val="000000"/>
                          </a:solidFill>
                          <a:latin typeface="Nunito Sans" pitchFamily="2" charset="0"/>
                          <a:cs typeface="Poppins Medium" panose="00000600000000000000" pitchFamily="2" charset="0"/>
                        </a:rPr>
                        <a:t>Data Discovery Platform </a:t>
                      </a:r>
                    </a:p>
                  </a:txBody>
                  <a:tcPr marL="34288" marR="34288" marT="17144" marB="17144" anchor="ctr"/>
                </a:tc>
                <a:tc>
                  <a:txBody>
                    <a:bodyPr/>
                    <a:lstStyle/>
                    <a:p>
                      <a:pPr algn="ctr"/>
                      <a:r>
                        <a:rPr lang="en-GB" sz="1400" dirty="0">
                          <a:solidFill>
                            <a:schemeClr val="bg1"/>
                          </a:solidFill>
                          <a:latin typeface="Nunito Sans" pitchFamily="2" charset="0"/>
                          <a:cs typeface="Poppins Medium" panose="00000600000000000000" pitchFamily="2" charset="0"/>
                        </a:rPr>
                        <a:t>Release 1 Proposals for 2025-2026</a:t>
                      </a:r>
                    </a:p>
                  </a:txBody>
                  <a:tcPr marL="34288" marR="34288" marT="17144" marB="17144" anchor="ctr">
                    <a:solidFill>
                      <a:schemeClr val="tx1"/>
                    </a:solidFill>
                  </a:tcPr>
                </a:tc>
                <a:extLst>
                  <a:ext uri="{0D108BD9-81ED-4DB2-BD59-A6C34878D82A}">
                    <a16:rowId xmlns:a16="http://schemas.microsoft.com/office/drawing/2014/main" val="577186565"/>
                  </a:ext>
                </a:extLst>
              </a:tr>
              <a:tr h="2693719">
                <a:tc gridSpan="2">
                  <a:txBody>
                    <a:bodyPr/>
                    <a:lstStyle/>
                    <a:p>
                      <a:pPr marL="0" indent="0" algn="l">
                        <a:lnSpc>
                          <a:spcPct val="150000"/>
                        </a:lnSpc>
                        <a:buFont typeface="Arial" panose="020B0604020202020204" pitchFamily="34" charset="0"/>
                        <a:buNone/>
                      </a:pPr>
                      <a:endParaRPr lang="en-US" sz="1100" kern="1200" dirty="0">
                        <a:solidFill>
                          <a:srgbClr val="000000"/>
                        </a:solidFill>
                        <a:latin typeface="Nunito Sans" pitchFamily="2" charset="0"/>
                        <a:ea typeface="+mn-ea"/>
                        <a:cs typeface="Poppins Medium" panose="00000600000000000000" pitchFamily="2" charset="0"/>
                      </a:endParaRPr>
                    </a:p>
                    <a:p>
                      <a:pPr marL="0" indent="0" algn="l">
                        <a:buFont typeface="Arial" panose="020B0604020202020204" pitchFamily="34" charset="0"/>
                        <a:buNone/>
                      </a:pPr>
                      <a:endParaRPr lang="en-US" sz="1100" kern="1200" dirty="0">
                        <a:solidFill>
                          <a:srgbClr val="000000"/>
                        </a:solidFill>
                        <a:latin typeface="Nunito Sans" pitchFamily="2" charset="0"/>
                        <a:ea typeface="+mn-ea"/>
                        <a:cs typeface="Poppins Medium" panose="00000600000000000000" pitchFamily="2" charset="0"/>
                      </a:endParaRPr>
                    </a:p>
                    <a:p>
                      <a:pPr marL="0" indent="0" algn="l">
                        <a:buFont typeface="Arial" panose="020B0604020202020204" pitchFamily="34" charset="0"/>
                        <a:buNone/>
                      </a:pPr>
                      <a:endParaRPr lang="en-US" sz="1100" kern="1200" dirty="0">
                        <a:solidFill>
                          <a:srgbClr val="000000"/>
                        </a:solidFill>
                        <a:latin typeface="Nunito Sans" pitchFamily="2" charset="0"/>
                        <a:ea typeface="+mn-ea"/>
                        <a:cs typeface="Poppins Medium" panose="00000600000000000000" pitchFamily="2" charset="0"/>
                      </a:endParaRPr>
                    </a:p>
                  </a:txBody>
                  <a:tcPr marL="34290" marR="34290" marT="17145" marB="17145"/>
                </a:tc>
                <a:tc hMerge="1">
                  <a:txBody>
                    <a:bodyPr/>
                    <a:lstStyle/>
                    <a:p>
                      <a:endParaRPr lang="en-GB" dirty="0"/>
                    </a:p>
                  </a:txBody>
                  <a:tcPr/>
                </a:tc>
                <a:extLst>
                  <a:ext uri="{0D108BD9-81ED-4DB2-BD59-A6C34878D82A}">
                    <a16:rowId xmlns:a16="http://schemas.microsoft.com/office/drawing/2014/main" val="232056708"/>
                  </a:ext>
                </a:extLst>
              </a:tr>
              <a:tr h="1469486">
                <a:tc gridSpan="2">
                  <a:txBody>
                    <a:bodyPr/>
                    <a:lstStyle/>
                    <a:p>
                      <a:pPr algn="l"/>
                      <a:r>
                        <a:rPr lang="en-US" sz="1100" dirty="0">
                          <a:solidFill>
                            <a:srgbClr val="000000"/>
                          </a:solidFill>
                          <a:latin typeface="+mn-lt"/>
                          <a:cs typeface="Poppins Medium"/>
                        </a:rPr>
                        <a:t>Suggested Features for Release 1 2025 – 2026.</a:t>
                      </a:r>
                    </a:p>
                    <a:p>
                      <a:pPr algn="l"/>
                      <a:endParaRPr lang="en-US" sz="1100" dirty="0">
                        <a:solidFill>
                          <a:srgbClr val="000000"/>
                        </a:solidFill>
                        <a:latin typeface="+mn-lt"/>
                        <a:cs typeface="Poppins Medium"/>
                      </a:endParaRPr>
                    </a:p>
                  </a:txBody>
                  <a:tcPr marL="34290" marR="34290" marT="17145" marB="17145"/>
                </a:tc>
                <a:tc hMerge="1">
                  <a:txBody>
                    <a:bodyPr/>
                    <a:lstStyle/>
                    <a:p>
                      <a:endParaRPr lang="en-GB" dirty="0"/>
                    </a:p>
                  </a:txBody>
                  <a:tcPr/>
                </a:tc>
                <a:extLst>
                  <a:ext uri="{0D108BD9-81ED-4DB2-BD59-A6C34878D82A}">
                    <a16:rowId xmlns:a16="http://schemas.microsoft.com/office/drawing/2014/main" val="515802989"/>
                  </a:ext>
                </a:extLst>
              </a:tr>
            </a:tbl>
          </a:graphicData>
        </a:graphic>
      </p:graphicFrame>
      <p:graphicFrame>
        <p:nvGraphicFramePr>
          <p:cNvPr id="5" name="Table 4">
            <a:extLst>
              <a:ext uri="{FF2B5EF4-FFF2-40B4-BE49-F238E27FC236}">
                <a16:creationId xmlns:a16="http://schemas.microsoft.com/office/drawing/2014/main" id="{FC959C8D-29CD-6334-D0D5-BAF1E9396D89}"/>
              </a:ext>
            </a:extLst>
          </p:cNvPr>
          <p:cNvGraphicFramePr>
            <a:graphicFrameLocks noGrp="1"/>
          </p:cNvGraphicFramePr>
          <p:nvPr/>
        </p:nvGraphicFramePr>
        <p:xfrm>
          <a:off x="503548" y="1008541"/>
          <a:ext cx="8136904" cy="2306913"/>
        </p:xfrm>
        <a:graphic>
          <a:graphicData uri="http://schemas.openxmlformats.org/drawingml/2006/table">
            <a:tbl>
              <a:tblPr firstRow="1" bandRow="1">
                <a:tableStyleId>{5C22544A-7EE6-4342-B048-85BDC9FD1C3A}</a:tableStyleId>
              </a:tblPr>
              <a:tblGrid>
                <a:gridCol w="1200527">
                  <a:extLst>
                    <a:ext uri="{9D8B030D-6E8A-4147-A177-3AD203B41FA5}">
                      <a16:colId xmlns:a16="http://schemas.microsoft.com/office/drawing/2014/main" val="2298316380"/>
                    </a:ext>
                  </a:extLst>
                </a:gridCol>
                <a:gridCol w="2288122">
                  <a:extLst>
                    <a:ext uri="{9D8B030D-6E8A-4147-A177-3AD203B41FA5}">
                      <a16:colId xmlns:a16="http://schemas.microsoft.com/office/drawing/2014/main" val="3839179101"/>
                    </a:ext>
                  </a:extLst>
                </a:gridCol>
                <a:gridCol w="2349499">
                  <a:extLst>
                    <a:ext uri="{9D8B030D-6E8A-4147-A177-3AD203B41FA5}">
                      <a16:colId xmlns:a16="http://schemas.microsoft.com/office/drawing/2014/main" val="1270165055"/>
                    </a:ext>
                  </a:extLst>
                </a:gridCol>
                <a:gridCol w="2298756">
                  <a:extLst>
                    <a:ext uri="{9D8B030D-6E8A-4147-A177-3AD203B41FA5}">
                      <a16:colId xmlns:a16="http://schemas.microsoft.com/office/drawing/2014/main" val="1780023068"/>
                    </a:ext>
                  </a:extLst>
                </a:gridCol>
              </a:tblGrid>
              <a:tr h="279993">
                <a:tc>
                  <a:txBody>
                    <a:bodyPr/>
                    <a:lstStyle/>
                    <a:p>
                      <a:r>
                        <a:rPr lang="en-GB" sz="1100" dirty="0">
                          <a:solidFill>
                            <a:schemeClr val="tx1"/>
                          </a:solidFill>
                        </a:rPr>
                        <a:t>Goals:</a:t>
                      </a:r>
                    </a:p>
                  </a:txBody>
                  <a:tcPr>
                    <a:noFill/>
                  </a:tcPr>
                </a:tc>
                <a:tc>
                  <a:txBody>
                    <a:bodyPr/>
                    <a:lstStyle/>
                    <a:p>
                      <a:pPr algn="ctr"/>
                      <a:r>
                        <a:rPr lang="en-GB" sz="1100" dirty="0"/>
                        <a:t>Shippers</a:t>
                      </a:r>
                    </a:p>
                  </a:txBody>
                  <a:tcPr>
                    <a:solidFill>
                      <a:schemeClr val="tx1"/>
                    </a:solidFill>
                  </a:tcPr>
                </a:tc>
                <a:tc>
                  <a:txBody>
                    <a:bodyPr/>
                    <a:lstStyle/>
                    <a:p>
                      <a:pPr algn="ctr"/>
                      <a:r>
                        <a:rPr lang="en-GB" sz="1100" dirty="0"/>
                        <a:t>DNs</a:t>
                      </a:r>
                    </a:p>
                  </a:txBody>
                  <a:tcPr>
                    <a:solidFill>
                      <a:schemeClr val="tx1"/>
                    </a:solidFill>
                  </a:tcPr>
                </a:tc>
                <a:tc>
                  <a:txBody>
                    <a:bodyPr/>
                    <a:lstStyle/>
                    <a:p>
                      <a:pPr algn="ctr"/>
                      <a:r>
                        <a:rPr lang="en-GB" sz="1100" dirty="0"/>
                        <a:t>IGTs</a:t>
                      </a:r>
                    </a:p>
                  </a:txBody>
                  <a:tcPr>
                    <a:solidFill>
                      <a:schemeClr val="tx1"/>
                    </a:solidFill>
                  </a:tcPr>
                </a:tc>
                <a:extLst>
                  <a:ext uri="{0D108BD9-81ED-4DB2-BD59-A6C34878D82A}">
                    <a16:rowId xmlns:a16="http://schemas.microsoft.com/office/drawing/2014/main" val="79737713"/>
                  </a:ext>
                </a:extLst>
              </a:tr>
              <a:tr h="805455">
                <a:tc>
                  <a:txBody>
                    <a:bodyPr/>
                    <a:lstStyle/>
                    <a:p>
                      <a:pPr algn="ctr"/>
                      <a:r>
                        <a:rPr lang="en-GB" sz="1100" b="1" dirty="0">
                          <a:solidFill>
                            <a:schemeClr val="bg1"/>
                          </a:solidFill>
                        </a:rPr>
                        <a:t>Core</a:t>
                      </a:r>
                    </a:p>
                  </a:txBody>
                  <a:tcPr anchor="ctr">
                    <a:solidFill>
                      <a:schemeClr val="tx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schemeClr val="tx1">
                              <a:lumMod val="50000"/>
                            </a:schemeClr>
                          </a:solidFill>
                        </a:rPr>
                        <a:t>Corrected &amp; Uncorrected Reads display in relevant dashboards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schemeClr val="tx1">
                              <a:lumMod val="50000"/>
                            </a:schemeClr>
                          </a:solidFill>
                        </a:rPr>
                        <a:t>No Reads Industry Performance Analysis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schemeClr val="tx1">
                              <a:lumMod val="50000"/>
                            </a:schemeClr>
                          </a:solidFill>
                        </a:rPr>
                        <a:t>Industry Read Performance Analysis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latin typeface="+mn-lt"/>
                          <a:cs typeface="Poppins"/>
                        </a:rPr>
                        <a:t>Shipper Portfolio Dashboard Enhancements</a:t>
                      </a:r>
                      <a:endParaRPr lang="en-GB" sz="1100" b="0" dirty="0">
                        <a:solidFill>
                          <a:schemeClr val="tx1">
                            <a:lumMod val="50000"/>
                          </a:schemeClr>
                        </a:solidFill>
                      </a:endParaRP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schemeClr val="tx1"/>
                          </a:solidFill>
                        </a:rPr>
                        <a:t>Further Charging Simulation Reporting Enhancements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schemeClr val="tx1"/>
                          </a:solidFill>
                        </a:rPr>
                        <a:t>Charging and AQ insights: SOQ Trend Analysis</a:t>
                      </a:r>
                    </a:p>
                  </a:txBody>
                  <a:tcPr/>
                </a:tc>
                <a:tc>
                  <a:txBody>
                    <a:bodyPr/>
                    <a:lstStyle/>
                    <a:p>
                      <a:endParaRPr lang="en-GB" sz="1100" dirty="0">
                        <a:solidFill>
                          <a:schemeClr val="tx1"/>
                        </a:solidFill>
                      </a:endParaRPr>
                    </a:p>
                  </a:txBody>
                  <a:tcPr/>
                </a:tc>
                <a:extLst>
                  <a:ext uri="{0D108BD9-81ED-4DB2-BD59-A6C34878D82A}">
                    <a16:rowId xmlns:a16="http://schemas.microsoft.com/office/drawing/2014/main" val="1812495446"/>
                  </a:ext>
                </a:extLst>
              </a:tr>
              <a:tr h="406207">
                <a:tc>
                  <a:txBody>
                    <a:bodyPr/>
                    <a:lstStyle/>
                    <a:p>
                      <a:pPr algn="ctr"/>
                      <a:r>
                        <a:rPr lang="en-GB" sz="1100" b="1" dirty="0">
                          <a:solidFill>
                            <a:schemeClr val="bg1"/>
                          </a:solidFill>
                        </a:rPr>
                        <a:t>Stretch</a:t>
                      </a:r>
                    </a:p>
                  </a:txBody>
                  <a:tcPr anchor="ctr">
                    <a:solidFill>
                      <a:schemeClr val="tx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schemeClr val="tx1">
                              <a:lumMod val="50000"/>
                            </a:schemeClr>
                          </a:solidFill>
                        </a:rPr>
                        <a:t>AQ Scenario Analysis Reporting</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schemeClr val="tx1"/>
                          </a:solidFill>
                        </a:rPr>
                        <a:t>Charging Simulation Overview: Longer Time Series Analysis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solidFill>
                          <a:schemeClr val="tx1"/>
                        </a:solidFill>
                      </a:endParaRPr>
                    </a:p>
                  </a:txBody>
                  <a:tcPr/>
                </a:tc>
                <a:extLst>
                  <a:ext uri="{0D108BD9-81ED-4DB2-BD59-A6C34878D82A}">
                    <a16:rowId xmlns:a16="http://schemas.microsoft.com/office/drawing/2014/main" val="4037591063"/>
                  </a:ext>
                </a:extLst>
              </a:tr>
            </a:tbl>
          </a:graphicData>
        </a:graphic>
      </p:graphicFrame>
    </p:spTree>
    <p:extLst>
      <p:ext uri="{BB962C8B-B14F-4D97-AF65-F5344CB8AC3E}">
        <p14:creationId xmlns:p14="http://schemas.microsoft.com/office/powerpoint/2010/main" val="1445711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6">
            <a:extLst>
              <a:ext uri="{FF2B5EF4-FFF2-40B4-BE49-F238E27FC236}">
                <a16:creationId xmlns:a16="http://schemas.microsoft.com/office/drawing/2014/main" id="{E2016928-7991-C68A-64B4-7F2D708D59F6}"/>
              </a:ext>
            </a:extLst>
          </p:cNvPr>
          <p:cNvGraphicFramePr>
            <a:graphicFrameLocks noGrp="1"/>
          </p:cNvGraphicFramePr>
          <p:nvPr/>
        </p:nvGraphicFramePr>
        <p:xfrm>
          <a:off x="395808" y="627661"/>
          <a:ext cx="8424664" cy="4248346"/>
        </p:xfrm>
        <a:graphic>
          <a:graphicData uri="http://schemas.openxmlformats.org/drawingml/2006/table">
            <a:tbl>
              <a:tblPr firstRow="1" bandRow="1">
                <a:tableStyleId>{5940675A-B579-460E-94D1-54222C63F5DA}</a:tableStyleId>
              </a:tblPr>
              <a:tblGrid>
                <a:gridCol w="4032319">
                  <a:extLst>
                    <a:ext uri="{9D8B030D-6E8A-4147-A177-3AD203B41FA5}">
                      <a16:colId xmlns:a16="http://schemas.microsoft.com/office/drawing/2014/main" val="421334891"/>
                    </a:ext>
                  </a:extLst>
                </a:gridCol>
                <a:gridCol w="4392345">
                  <a:extLst>
                    <a:ext uri="{9D8B030D-6E8A-4147-A177-3AD203B41FA5}">
                      <a16:colId xmlns:a16="http://schemas.microsoft.com/office/drawing/2014/main" val="2119268424"/>
                    </a:ext>
                  </a:extLst>
                </a:gridCol>
              </a:tblGrid>
              <a:tr h="339143">
                <a:tc>
                  <a:txBody>
                    <a:bodyPr/>
                    <a:lstStyle/>
                    <a:p>
                      <a:pPr algn="ctr"/>
                      <a:r>
                        <a:rPr lang="en-GB" sz="1400" dirty="0">
                          <a:solidFill>
                            <a:srgbClr val="000000"/>
                          </a:solidFill>
                          <a:latin typeface="Nunito Sans" pitchFamily="2" charset="0"/>
                          <a:cs typeface="Poppins Medium" panose="00000600000000000000" pitchFamily="2" charset="0"/>
                        </a:rPr>
                        <a:t>Data Discovery Platform </a:t>
                      </a:r>
                    </a:p>
                  </a:txBody>
                  <a:tcPr marL="34288" marR="34288" marT="17144" marB="17144" anchor="ctr"/>
                </a:tc>
                <a:tc>
                  <a:txBody>
                    <a:bodyPr/>
                    <a:lstStyle/>
                    <a:p>
                      <a:pPr algn="ctr"/>
                      <a:r>
                        <a:rPr lang="en-GB" sz="1400" dirty="0">
                          <a:solidFill>
                            <a:schemeClr val="bg1"/>
                          </a:solidFill>
                          <a:latin typeface="Nunito Sans" pitchFamily="2" charset="0"/>
                          <a:cs typeface="Poppins Medium" panose="00000600000000000000" pitchFamily="2" charset="0"/>
                        </a:rPr>
                        <a:t>Release 6</a:t>
                      </a:r>
                    </a:p>
                  </a:txBody>
                  <a:tcPr marL="34288" marR="34288" marT="17144" marB="17144" anchor="ctr">
                    <a:solidFill>
                      <a:schemeClr val="tx1"/>
                    </a:solidFill>
                  </a:tcPr>
                </a:tc>
                <a:extLst>
                  <a:ext uri="{0D108BD9-81ED-4DB2-BD59-A6C34878D82A}">
                    <a16:rowId xmlns:a16="http://schemas.microsoft.com/office/drawing/2014/main" val="577186565"/>
                  </a:ext>
                </a:extLst>
              </a:tr>
              <a:tr h="2255225">
                <a:tc gridSpan="2">
                  <a:txBody>
                    <a:bodyPr/>
                    <a:lstStyle/>
                    <a:p>
                      <a:pPr marL="0" indent="0" algn="l">
                        <a:lnSpc>
                          <a:spcPct val="150000"/>
                        </a:lnSpc>
                        <a:buFont typeface="Arial" panose="020B0604020202020204" pitchFamily="34" charset="0"/>
                        <a:buNone/>
                      </a:pPr>
                      <a:endParaRPr lang="en-US" sz="1100" kern="1200" dirty="0">
                        <a:solidFill>
                          <a:srgbClr val="000000"/>
                        </a:solidFill>
                        <a:latin typeface="Nunito Sans" pitchFamily="2" charset="0"/>
                        <a:ea typeface="+mn-ea"/>
                        <a:cs typeface="Poppins Medium" panose="00000600000000000000" pitchFamily="2" charset="0"/>
                      </a:endParaRPr>
                    </a:p>
                    <a:p>
                      <a:pPr marL="0" indent="0" algn="l">
                        <a:buFont typeface="Arial" panose="020B0604020202020204" pitchFamily="34" charset="0"/>
                        <a:buNone/>
                      </a:pPr>
                      <a:endParaRPr lang="en-US" sz="1100" kern="1200" dirty="0">
                        <a:solidFill>
                          <a:srgbClr val="000000"/>
                        </a:solidFill>
                        <a:latin typeface="Nunito Sans" pitchFamily="2" charset="0"/>
                        <a:ea typeface="+mn-ea"/>
                        <a:cs typeface="Poppins Medium" panose="00000600000000000000" pitchFamily="2" charset="0"/>
                      </a:endParaRPr>
                    </a:p>
                    <a:p>
                      <a:pPr marL="0" indent="0" algn="l">
                        <a:buFont typeface="Arial" panose="020B0604020202020204" pitchFamily="34" charset="0"/>
                        <a:buNone/>
                      </a:pPr>
                      <a:endParaRPr lang="en-US" sz="1100" kern="1200" dirty="0">
                        <a:solidFill>
                          <a:srgbClr val="000000"/>
                        </a:solidFill>
                        <a:latin typeface="Nunito Sans" pitchFamily="2" charset="0"/>
                        <a:ea typeface="+mn-ea"/>
                        <a:cs typeface="Poppins Medium" panose="00000600000000000000" pitchFamily="2" charset="0"/>
                      </a:endParaRPr>
                    </a:p>
                  </a:txBody>
                  <a:tcPr marL="34290" marR="34290" marT="17145" marB="17145"/>
                </a:tc>
                <a:tc hMerge="1">
                  <a:txBody>
                    <a:bodyPr/>
                    <a:lstStyle/>
                    <a:p>
                      <a:endParaRPr lang="en-GB" dirty="0"/>
                    </a:p>
                  </a:txBody>
                  <a:tcPr/>
                </a:tc>
                <a:extLst>
                  <a:ext uri="{0D108BD9-81ED-4DB2-BD59-A6C34878D82A}">
                    <a16:rowId xmlns:a16="http://schemas.microsoft.com/office/drawing/2014/main" val="232056708"/>
                  </a:ext>
                </a:extLst>
              </a:tr>
              <a:tr h="1653978">
                <a:tc gridSpan="2">
                  <a:txBody>
                    <a:bodyPr/>
                    <a:lstStyle/>
                    <a:p>
                      <a:pPr algn="l"/>
                      <a:r>
                        <a:rPr lang="en-GB" sz="1100" b="1" dirty="0">
                          <a:solidFill>
                            <a:srgbClr val="000000"/>
                          </a:solidFill>
                          <a:latin typeface="Nunito Sans" pitchFamily="2" charset="0"/>
                          <a:cs typeface="Poppins Medium" panose="00000600000000000000" pitchFamily="2" charset="0"/>
                        </a:rPr>
                        <a:t>Update: </a:t>
                      </a:r>
                    </a:p>
                    <a:p>
                      <a:pPr marL="0" indent="0" algn="just">
                        <a:buFont typeface="Arial" panose="020B0604020202020204" pitchFamily="34" charset="0"/>
                        <a:buNone/>
                      </a:pPr>
                      <a:endParaRPr lang="en-GB" sz="1100" dirty="0">
                        <a:solidFill>
                          <a:srgbClr val="000000"/>
                        </a:solidFill>
                        <a:latin typeface="+mn-lt"/>
                        <a:cs typeface="Poppins Medium"/>
                      </a:endParaRPr>
                    </a:p>
                    <a:p>
                      <a:pPr marL="171450" indent="-171450" algn="just">
                        <a:buFont typeface="Arial" panose="020B0604020202020204" pitchFamily="34" charset="0"/>
                        <a:buChar char="•"/>
                      </a:pPr>
                      <a:r>
                        <a:rPr lang="en-US" sz="1100" dirty="0">
                          <a:solidFill>
                            <a:srgbClr val="000000"/>
                          </a:solidFill>
                          <a:latin typeface="+mn-lt"/>
                          <a:cs typeface="Poppins Medium"/>
                        </a:rPr>
                        <a:t>Release delivery is underway following ChMC prioritization agreement last month.</a:t>
                      </a:r>
                    </a:p>
                  </a:txBody>
                  <a:tcPr marL="34290" marR="34290" marT="17145" marB="17145"/>
                </a:tc>
                <a:tc hMerge="1">
                  <a:txBody>
                    <a:bodyPr/>
                    <a:lstStyle/>
                    <a:p>
                      <a:endParaRPr lang="en-GB" dirty="0"/>
                    </a:p>
                  </a:txBody>
                  <a:tcPr/>
                </a:tc>
                <a:extLst>
                  <a:ext uri="{0D108BD9-81ED-4DB2-BD59-A6C34878D82A}">
                    <a16:rowId xmlns:a16="http://schemas.microsoft.com/office/drawing/2014/main" val="515802989"/>
                  </a:ext>
                </a:extLst>
              </a:tr>
            </a:tbl>
          </a:graphicData>
        </a:graphic>
      </p:graphicFrame>
      <p:graphicFrame>
        <p:nvGraphicFramePr>
          <p:cNvPr id="5" name="Table 4">
            <a:extLst>
              <a:ext uri="{FF2B5EF4-FFF2-40B4-BE49-F238E27FC236}">
                <a16:creationId xmlns:a16="http://schemas.microsoft.com/office/drawing/2014/main" id="{FC959C8D-29CD-6334-D0D5-BAF1E9396D89}"/>
              </a:ext>
            </a:extLst>
          </p:cNvPr>
          <p:cNvGraphicFramePr>
            <a:graphicFrameLocks noGrp="1"/>
          </p:cNvGraphicFramePr>
          <p:nvPr/>
        </p:nvGraphicFramePr>
        <p:xfrm>
          <a:off x="503548" y="1008541"/>
          <a:ext cx="8136904" cy="2139273"/>
        </p:xfrm>
        <a:graphic>
          <a:graphicData uri="http://schemas.openxmlformats.org/drawingml/2006/table">
            <a:tbl>
              <a:tblPr firstRow="1" bandRow="1">
                <a:tableStyleId>{5C22544A-7EE6-4342-B048-85BDC9FD1C3A}</a:tableStyleId>
              </a:tblPr>
              <a:tblGrid>
                <a:gridCol w="1200527">
                  <a:extLst>
                    <a:ext uri="{9D8B030D-6E8A-4147-A177-3AD203B41FA5}">
                      <a16:colId xmlns:a16="http://schemas.microsoft.com/office/drawing/2014/main" val="2298316380"/>
                    </a:ext>
                  </a:extLst>
                </a:gridCol>
                <a:gridCol w="2288122">
                  <a:extLst>
                    <a:ext uri="{9D8B030D-6E8A-4147-A177-3AD203B41FA5}">
                      <a16:colId xmlns:a16="http://schemas.microsoft.com/office/drawing/2014/main" val="3839179101"/>
                    </a:ext>
                  </a:extLst>
                </a:gridCol>
                <a:gridCol w="2349499">
                  <a:extLst>
                    <a:ext uri="{9D8B030D-6E8A-4147-A177-3AD203B41FA5}">
                      <a16:colId xmlns:a16="http://schemas.microsoft.com/office/drawing/2014/main" val="1270165055"/>
                    </a:ext>
                  </a:extLst>
                </a:gridCol>
                <a:gridCol w="2298756">
                  <a:extLst>
                    <a:ext uri="{9D8B030D-6E8A-4147-A177-3AD203B41FA5}">
                      <a16:colId xmlns:a16="http://schemas.microsoft.com/office/drawing/2014/main" val="1780023068"/>
                    </a:ext>
                  </a:extLst>
                </a:gridCol>
              </a:tblGrid>
              <a:tr h="279993">
                <a:tc>
                  <a:txBody>
                    <a:bodyPr/>
                    <a:lstStyle/>
                    <a:p>
                      <a:r>
                        <a:rPr lang="en-GB" sz="1100" dirty="0">
                          <a:solidFill>
                            <a:schemeClr val="tx1"/>
                          </a:solidFill>
                        </a:rPr>
                        <a:t>Goals:</a:t>
                      </a:r>
                    </a:p>
                  </a:txBody>
                  <a:tcPr>
                    <a:noFill/>
                  </a:tcPr>
                </a:tc>
                <a:tc>
                  <a:txBody>
                    <a:bodyPr/>
                    <a:lstStyle/>
                    <a:p>
                      <a:pPr algn="ctr"/>
                      <a:r>
                        <a:rPr lang="en-GB" sz="1100" dirty="0"/>
                        <a:t>Shippers</a:t>
                      </a:r>
                    </a:p>
                  </a:txBody>
                  <a:tcPr>
                    <a:solidFill>
                      <a:schemeClr val="tx1"/>
                    </a:solidFill>
                  </a:tcPr>
                </a:tc>
                <a:tc>
                  <a:txBody>
                    <a:bodyPr/>
                    <a:lstStyle/>
                    <a:p>
                      <a:pPr algn="ctr"/>
                      <a:r>
                        <a:rPr lang="en-GB" sz="1100" dirty="0"/>
                        <a:t>DNs</a:t>
                      </a:r>
                    </a:p>
                  </a:txBody>
                  <a:tcPr>
                    <a:solidFill>
                      <a:schemeClr val="tx1"/>
                    </a:solidFill>
                  </a:tcPr>
                </a:tc>
                <a:tc>
                  <a:txBody>
                    <a:bodyPr/>
                    <a:lstStyle/>
                    <a:p>
                      <a:pPr algn="ctr"/>
                      <a:r>
                        <a:rPr lang="en-GB" sz="1100" dirty="0"/>
                        <a:t>IGTs</a:t>
                      </a:r>
                    </a:p>
                  </a:txBody>
                  <a:tcPr>
                    <a:solidFill>
                      <a:schemeClr val="tx1"/>
                    </a:solidFill>
                  </a:tcPr>
                </a:tc>
                <a:extLst>
                  <a:ext uri="{0D108BD9-81ED-4DB2-BD59-A6C34878D82A}">
                    <a16:rowId xmlns:a16="http://schemas.microsoft.com/office/drawing/2014/main" val="79737713"/>
                  </a:ext>
                </a:extLst>
              </a:tr>
              <a:tr h="805455">
                <a:tc>
                  <a:txBody>
                    <a:bodyPr/>
                    <a:lstStyle/>
                    <a:p>
                      <a:pPr algn="ctr"/>
                      <a:r>
                        <a:rPr lang="en-GB" sz="1100" b="1" dirty="0">
                          <a:solidFill>
                            <a:schemeClr val="bg1"/>
                          </a:solidFill>
                        </a:rPr>
                        <a:t>Core</a:t>
                      </a:r>
                    </a:p>
                  </a:txBody>
                  <a:tcPr anchor="ctr">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a:solidFill>
                            <a:schemeClr val="tx1">
                              <a:lumMod val="50000"/>
                            </a:schemeClr>
                          </a:solidFill>
                        </a:rPr>
                        <a:t>AQ </a:t>
                      </a:r>
                      <a:r>
                        <a:rPr lang="en-GB" sz="1050" dirty="0">
                          <a:solidFill>
                            <a:schemeClr val="tx1">
                              <a:lumMod val="50000"/>
                            </a:schemeClr>
                          </a:solidFill>
                        </a:rPr>
                        <a:t>Data</a:t>
                      </a:r>
                      <a:r>
                        <a:rPr lang="en-GB" sz="1100" dirty="0">
                          <a:solidFill>
                            <a:schemeClr val="tx1">
                              <a:lumMod val="50000"/>
                            </a:schemeClr>
                          </a:solidFill>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schemeClr val="tx1">
                              <a:lumMod val="50000"/>
                            </a:schemeClr>
                          </a:solidFill>
                        </a:rPr>
                        <a:t>AQ Trend Enhancements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schemeClr val="tx1">
                              <a:lumMod val="50000"/>
                            </a:schemeClr>
                          </a:solidFill>
                        </a:rPr>
                        <a:t>Portfolio Percentage Breakdown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schemeClr val="tx1">
                              <a:lumMod val="50000"/>
                            </a:schemeClr>
                          </a:solidFill>
                        </a:rPr>
                        <a:t>EUC Analysis improvements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rPr>
                        <a:t>DN Charging Improvements: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schemeClr val="tx1"/>
                          </a:solidFill>
                        </a:rPr>
                        <a:t>AQ Load band Summary Enhancement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schemeClr val="tx1"/>
                          </a:solidFill>
                        </a:rPr>
                        <a:t>Top 15 Invoicing Movements</a:t>
                      </a:r>
                    </a:p>
                  </a:txBody>
                  <a:tcPr/>
                </a:tc>
                <a:tc>
                  <a:txBody>
                    <a:bodyPr/>
                    <a:lstStyle/>
                    <a:p>
                      <a:r>
                        <a:rPr lang="en-GB" sz="1100">
                          <a:solidFill>
                            <a:schemeClr val="tx1"/>
                          </a:solidFill>
                        </a:rPr>
                        <a:t>IGT </a:t>
                      </a:r>
                      <a:r>
                        <a:rPr lang="en-GB" sz="1100" dirty="0">
                          <a:solidFill>
                            <a:schemeClr val="tx1"/>
                          </a:solidFill>
                        </a:rPr>
                        <a:t>MDD </a:t>
                      </a:r>
                      <a:r>
                        <a:rPr lang="en-GB" sz="1100">
                          <a:solidFill>
                            <a:schemeClr val="tx1"/>
                          </a:solidFill>
                        </a:rPr>
                        <a:t>Mismatch insight</a:t>
                      </a:r>
                      <a:endParaRPr lang="en-GB" sz="1100" dirty="0">
                        <a:solidFill>
                          <a:schemeClr val="tx1"/>
                        </a:solidFill>
                      </a:endParaRPr>
                    </a:p>
                  </a:txBody>
                  <a:tcPr/>
                </a:tc>
                <a:extLst>
                  <a:ext uri="{0D108BD9-81ED-4DB2-BD59-A6C34878D82A}">
                    <a16:rowId xmlns:a16="http://schemas.microsoft.com/office/drawing/2014/main" val="1812495446"/>
                  </a:ext>
                </a:extLst>
              </a:tr>
              <a:tr h="406207">
                <a:tc>
                  <a:txBody>
                    <a:bodyPr/>
                    <a:lstStyle/>
                    <a:p>
                      <a:pPr algn="ctr"/>
                      <a:r>
                        <a:rPr lang="en-GB" sz="1100" b="1" dirty="0">
                          <a:solidFill>
                            <a:schemeClr val="bg1"/>
                          </a:solidFill>
                        </a:rPr>
                        <a:t>Stretch</a:t>
                      </a:r>
                    </a:p>
                  </a:txBody>
                  <a:tcPr anchor="ctr">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a:solidFill>
                            <a:schemeClr val="tx1">
                              <a:lumMod val="50000"/>
                            </a:schemeClr>
                          </a:solidFill>
                        </a:rPr>
                        <a:t>(From R5) Shipper Pack: Must read industry performance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br>
                        <a:rPr lang="en-GB" sz="1100" dirty="0">
                          <a:solidFill>
                            <a:schemeClr val="tx1">
                              <a:lumMod val="50000"/>
                            </a:schemeClr>
                          </a:solidFill>
                        </a:rPr>
                      </a:br>
                      <a:r>
                        <a:rPr lang="en-GB" sz="1100" dirty="0">
                          <a:solidFill>
                            <a:schemeClr val="tx1">
                              <a:lumMod val="50000"/>
                            </a:schemeClr>
                          </a:solidFill>
                        </a:rPr>
                        <a:t>Meter Read Rejections Enhancements</a:t>
                      </a:r>
                    </a:p>
                  </a:txBody>
                  <a:tcPr/>
                </a:tc>
                <a:tc>
                  <a:txBody>
                    <a:bodyPr/>
                    <a:lstStyle/>
                    <a:p>
                      <a:r>
                        <a:rPr lang="en-GB" sz="1100" dirty="0">
                          <a:solidFill>
                            <a:schemeClr val="tx1"/>
                          </a:solidFill>
                        </a:rPr>
                        <a:t>Invoicing Data Refinements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solidFill>
                          <a:schemeClr val="tx1"/>
                        </a:solidFill>
                      </a:endParaRPr>
                    </a:p>
                  </a:txBody>
                  <a:tcPr/>
                </a:tc>
                <a:extLst>
                  <a:ext uri="{0D108BD9-81ED-4DB2-BD59-A6C34878D82A}">
                    <a16:rowId xmlns:a16="http://schemas.microsoft.com/office/drawing/2014/main" val="4037591063"/>
                  </a:ext>
                </a:extLst>
              </a:tr>
            </a:tbl>
          </a:graphicData>
        </a:graphic>
      </p:graphicFrame>
    </p:spTree>
    <p:extLst>
      <p:ext uri="{BB962C8B-B14F-4D97-AF65-F5344CB8AC3E}">
        <p14:creationId xmlns:p14="http://schemas.microsoft.com/office/powerpoint/2010/main" val="33778254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F560235-461B-8B32-0CC6-476D88091D1E}"/>
              </a:ext>
            </a:extLst>
          </p:cNvPr>
          <p:cNvSpPr>
            <a:spLocks noGrp="1"/>
          </p:cNvSpPr>
          <p:nvPr>
            <p:ph type="title"/>
          </p:nvPr>
        </p:nvSpPr>
        <p:spPr>
          <a:xfrm>
            <a:off x="323528" y="195486"/>
            <a:ext cx="8229600" cy="637580"/>
          </a:xfrm>
        </p:spPr>
        <p:txBody>
          <a:bodyPr/>
          <a:lstStyle/>
          <a:p>
            <a:r>
              <a:rPr lang="en-GB">
                <a:latin typeface="+mj-lt"/>
              </a:rPr>
              <a:t>DDP Assurance Workgroup</a:t>
            </a:r>
          </a:p>
        </p:txBody>
      </p:sp>
      <p:sp>
        <p:nvSpPr>
          <p:cNvPr id="4" name="Content Placeholder 2">
            <a:extLst>
              <a:ext uri="{FF2B5EF4-FFF2-40B4-BE49-F238E27FC236}">
                <a16:creationId xmlns:a16="http://schemas.microsoft.com/office/drawing/2014/main" id="{EA558538-D3B3-BF0D-FA4A-9A4F5E1CC01A}"/>
              </a:ext>
            </a:extLst>
          </p:cNvPr>
          <p:cNvSpPr txBox="1">
            <a:spLocks/>
          </p:cNvSpPr>
          <p:nvPr/>
        </p:nvSpPr>
        <p:spPr>
          <a:xfrm>
            <a:off x="251520" y="627534"/>
            <a:ext cx="8784976" cy="4104456"/>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anose="020B0604020202020204" pitchFamily="34" charset="0"/>
              <a:buChar char="•"/>
              <a:defRPr sz="2800" kern="1200">
                <a:solidFill>
                  <a:srgbClr val="000000"/>
                </a:solidFill>
                <a:latin typeface="+mj-lt"/>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rgbClr val="000000"/>
                </a:solidFill>
                <a:latin typeface="+mj-lt"/>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rgbClr val="000000"/>
                </a:solidFill>
                <a:latin typeface="+mj-lt"/>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rgbClr val="000000"/>
                </a:solidFill>
                <a:latin typeface="+mj-lt"/>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rgbClr val="000000"/>
                </a:solidFill>
                <a:latin typeface="+mj-lt"/>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auto" latinLnBrk="0" hangingPunct="1">
              <a:lnSpc>
                <a:spcPct val="150000"/>
              </a:lnSpc>
              <a:spcBef>
                <a:spcPct val="2000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0000"/>
                </a:solidFill>
                <a:effectLst/>
                <a:uLnTx/>
                <a:uFillTx/>
                <a:latin typeface="Nunito Sans"/>
                <a:ea typeface="+mn-ea"/>
                <a:cs typeface="Poppins"/>
              </a:rPr>
              <a:t>For all DDP Releases we would like to request volunteers from the DDP User community to sponsor planned features. </a:t>
            </a:r>
          </a:p>
          <a:p>
            <a:pPr marL="342900" marR="0" lvl="0" indent="-342900" algn="l" defTabSz="914400" rtl="0" eaLnBrk="1" fontAlgn="auto" latinLnBrk="0" hangingPunct="1">
              <a:lnSpc>
                <a:spcPct val="150000"/>
              </a:lnSpc>
              <a:spcBef>
                <a:spcPct val="2000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0000"/>
                </a:solidFill>
                <a:effectLst/>
                <a:uLnTx/>
                <a:uFillTx/>
                <a:latin typeface="Nunito Sans"/>
                <a:ea typeface="+mn-ea"/>
                <a:cs typeface="Poppins"/>
              </a:rPr>
              <a:t>The objective is to increase engagement in new Release features and help ensure we deliver features that meet the needs of our users.</a:t>
            </a:r>
          </a:p>
          <a:p>
            <a:pPr marL="342900" marR="0" lvl="0" indent="-342900" algn="l" defTabSz="914400" rtl="0" eaLnBrk="1" fontAlgn="auto" latinLnBrk="0" hangingPunct="1">
              <a:lnSpc>
                <a:spcPct val="150000"/>
              </a:lnSpc>
              <a:spcBef>
                <a:spcPct val="2000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0000"/>
                </a:solidFill>
                <a:effectLst/>
                <a:uLnTx/>
                <a:uFillTx/>
                <a:latin typeface="Nunito Sans"/>
                <a:ea typeface="+mn-ea"/>
                <a:cs typeface="Poppins"/>
              </a:rPr>
              <a:t>This would involve:</a:t>
            </a:r>
          </a:p>
          <a:p>
            <a:pPr marL="742950" marR="0" lvl="1" indent="-285750" algn="l" defTabSz="914400" rtl="0" eaLnBrk="1" fontAlgn="auto" latinLnBrk="0" hangingPunct="1">
              <a:lnSpc>
                <a:spcPct val="150000"/>
              </a:lnSpc>
              <a:spcBef>
                <a:spcPct val="2000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srgbClr val="000000"/>
                </a:solidFill>
                <a:effectLst/>
                <a:uLnTx/>
                <a:uFillTx/>
                <a:latin typeface="Nunito Sans"/>
                <a:ea typeface="+mn-ea"/>
                <a:cs typeface="Poppins"/>
              </a:rPr>
              <a:t>Contributing and supporting the relevant User Stories that sit behind proposed features, to promote benefits to wider industry</a:t>
            </a:r>
          </a:p>
          <a:p>
            <a:pPr marL="742950" marR="0" lvl="1" indent="-285750" algn="l" defTabSz="914400" rtl="0" eaLnBrk="1" fontAlgn="auto" latinLnBrk="0" hangingPunct="1">
              <a:lnSpc>
                <a:spcPct val="150000"/>
              </a:lnSpc>
              <a:spcBef>
                <a:spcPct val="2000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srgbClr val="000000"/>
                </a:solidFill>
                <a:effectLst/>
                <a:uLnTx/>
                <a:uFillTx/>
                <a:latin typeface="Nunito Sans"/>
                <a:ea typeface="+mn-ea"/>
                <a:cs typeface="Poppins"/>
              </a:rPr>
              <a:t>Testing and First Usage assurance of new/updated dashboard features, to confirm satisfaction with the delivered content </a:t>
            </a:r>
          </a:p>
          <a:p>
            <a:pPr marL="342900" marR="0" lvl="0" indent="-342900" algn="l" defTabSz="914400" rtl="0" eaLnBrk="1" fontAlgn="auto" latinLnBrk="0" hangingPunct="1">
              <a:lnSpc>
                <a:spcPct val="150000"/>
              </a:lnSpc>
              <a:spcBef>
                <a:spcPct val="2000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0000"/>
                </a:solidFill>
                <a:effectLst/>
                <a:uLnTx/>
                <a:uFillTx/>
                <a:latin typeface="Nunito Sans"/>
                <a:ea typeface="+mn-ea"/>
                <a:cs typeface="Poppins"/>
              </a:rPr>
              <a:t>For Release 5 we welcome all users to support first usage by assuring the new delivered features </a:t>
            </a:r>
          </a:p>
          <a:p>
            <a:pPr marL="342900" marR="0" lvl="0" indent="-342900" algn="l" defTabSz="914400" rtl="0" eaLnBrk="1" fontAlgn="auto" latinLnBrk="0" hangingPunct="1">
              <a:lnSpc>
                <a:spcPct val="150000"/>
              </a:lnSpc>
              <a:spcBef>
                <a:spcPct val="2000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0000"/>
                </a:solidFill>
                <a:effectLst/>
                <a:uLnTx/>
                <a:uFillTx/>
                <a:latin typeface="Nunito Sans"/>
                <a:ea typeface="+mn-ea"/>
                <a:cs typeface="Poppins"/>
              </a:rPr>
              <a:t>For Release 6 onwards we will seek sponsors at the beginning of the process </a:t>
            </a:r>
          </a:p>
          <a:p>
            <a:pPr marL="342900" marR="0" lvl="0" indent="-342900" algn="l" defTabSz="914400" rtl="0" eaLnBrk="1" fontAlgn="auto" latinLnBrk="0" hangingPunct="1">
              <a:lnSpc>
                <a:spcPct val="150000"/>
              </a:lnSpc>
              <a:spcBef>
                <a:spcPct val="2000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00000"/>
                </a:solidFill>
                <a:effectLst/>
                <a:uLnTx/>
                <a:uFillTx/>
                <a:latin typeface="Nunito Sans"/>
                <a:ea typeface="+mn-ea"/>
                <a:cs typeface="Poppins"/>
              </a:rPr>
              <a:t>Should you be able to support on Release 5 or 6 please contact the team via our operational email box account (</a:t>
            </a:r>
            <a:r>
              <a:rPr kumimoji="0" lang="en-GB" sz="1400" b="0" i="0" u="none" strike="noStrike" kern="1200" cap="none" spc="0" normalizeH="0" baseline="0" noProof="0" dirty="0">
                <a:ln>
                  <a:noFill/>
                </a:ln>
                <a:solidFill>
                  <a:srgbClr val="000000"/>
                </a:solidFill>
                <a:effectLst/>
                <a:uLnTx/>
                <a:uFillTx/>
                <a:latin typeface="Nunito Sans"/>
                <a:ea typeface="+mn-ea"/>
                <a:cs typeface="Arial" panose="020B0604020202020204" pitchFamily="34" charset="0"/>
                <a:hlinkClick r:id="rId3">
                  <a:extLst>
                    <a:ext uri="{A12FA001-AC4F-418D-AE19-62706E023703}">
                      <ahyp:hlinkClr xmlns:ahyp="http://schemas.microsoft.com/office/drawing/2018/hyperlinkcolor" val="tx"/>
                    </a:ext>
                  </a:extLst>
                </a:hlinkClick>
              </a:rPr>
              <a:t>ddp@xoserve.co.uk</a:t>
            </a:r>
            <a:r>
              <a:rPr kumimoji="0" lang="en-GB" sz="1400" b="0" i="0" u="none" strike="noStrike" kern="1200" cap="none" spc="0" normalizeH="0" baseline="0" noProof="0" dirty="0">
                <a:ln>
                  <a:noFill/>
                </a:ln>
                <a:solidFill>
                  <a:srgbClr val="000000"/>
                </a:solidFill>
                <a:effectLst/>
                <a:uLnTx/>
                <a:uFillTx/>
                <a:latin typeface="Nunito Sans"/>
                <a:ea typeface="+mn-ea"/>
                <a:cs typeface="Poppins"/>
              </a:rPr>
              <a:t>)</a:t>
            </a:r>
          </a:p>
        </p:txBody>
      </p:sp>
    </p:spTree>
    <p:custDataLst>
      <p:tags r:id="rId1"/>
    </p:custDataLst>
    <p:extLst>
      <p:ext uri="{BB962C8B-B14F-4D97-AF65-F5344CB8AC3E}">
        <p14:creationId xmlns:p14="http://schemas.microsoft.com/office/powerpoint/2010/main" val="10311369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62306-A3A0-B69C-84A4-3AB280D58D86}"/>
              </a:ext>
            </a:extLst>
          </p:cNvPr>
          <p:cNvSpPr>
            <a:spLocks noGrp="1"/>
          </p:cNvSpPr>
          <p:nvPr>
            <p:ph type="title"/>
          </p:nvPr>
        </p:nvSpPr>
        <p:spPr/>
        <p:txBody>
          <a:bodyPr/>
          <a:lstStyle/>
          <a:p>
            <a:r>
              <a:rPr lang="en-GB"/>
              <a:t>DDP Team Contact Details</a:t>
            </a:r>
          </a:p>
        </p:txBody>
      </p:sp>
      <p:sp>
        <p:nvSpPr>
          <p:cNvPr id="3" name="Content Placeholder 2">
            <a:extLst>
              <a:ext uri="{FF2B5EF4-FFF2-40B4-BE49-F238E27FC236}">
                <a16:creationId xmlns:a16="http://schemas.microsoft.com/office/drawing/2014/main" id="{93640C6A-B009-23FE-D6AA-70EE92184CD0}"/>
              </a:ext>
            </a:extLst>
          </p:cNvPr>
          <p:cNvSpPr>
            <a:spLocks noGrp="1"/>
          </p:cNvSpPr>
          <p:nvPr>
            <p:ph sz="half" idx="1"/>
          </p:nvPr>
        </p:nvSpPr>
        <p:spPr>
          <a:xfrm>
            <a:off x="251520" y="915566"/>
            <a:ext cx="8640960" cy="3960440"/>
          </a:xfrm>
        </p:spPr>
        <p:txBody>
          <a:bodyPr>
            <a:normAutofit fontScale="85000" lnSpcReduction="20000"/>
          </a:bodyPr>
          <a:lstStyle/>
          <a:p>
            <a:pPr marL="0" indent="0">
              <a:lnSpc>
                <a:spcPct val="114000"/>
              </a:lnSpc>
              <a:buNone/>
            </a:pPr>
            <a:r>
              <a:rPr lang="en-GB" sz="2300" b="1" dirty="0"/>
              <a:t>DDP Issues:</a:t>
            </a:r>
          </a:p>
          <a:p>
            <a:pPr>
              <a:lnSpc>
                <a:spcPct val="114000"/>
              </a:lnSpc>
            </a:pPr>
            <a:r>
              <a:rPr lang="en-GB" sz="2100" dirty="0"/>
              <a:t>If you have an issue relating to DDP which you require support with, please raise a ticket via ‘help and support’ on xoserve.com </a:t>
            </a:r>
            <a:r>
              <a:rPr lang="en-GB" sz="2100" dirty="0">
                <a:hlinkClick r:id="rId2"/>
              </a:rPr>
              <a:t>here</a:t>
            </a:r>
            <a:r>
              <a:rPr lang="en-GB" sz="2100" dirty="0"/>
              <a:t>.  This will ensure the issue is dealt with promptly and provides an audit trail</a:t>
            </a:r>
            <a:br>
              <a:rPr lang="en-GB" sz="1800" dirty="0"/>
            </a:br>
            <a:endParaRPr lang="en-GB" sz="1800" dirty="0"/>
          </a:p>
          <a:p>
            <a:pPr marL="0" indent="0">
              <a:lnSpc>
                <a:spcPct val="114000"/>
              </a:lnSpc>
              <a:buNone/>
            </a:pPr>
            <a:r>
              <a:rPr lang="en-GB" sz="2300" b="1" dirty="0"/>
              <a:t>DDP Queries / Development / Shipper Forum:</a:t>
            </a:r>
          </a:p>
          <a:p>
            <a:pPr>
              <a:lnSpc>
                <a:spcPct val="114000"/>
              </a:lnSpc>
            </a:pPr>
            <a:r>
              <a:rPr lang="en-GB" sz="2100" dirty="0"/>
              <a:t>If you have any queries, ideas or suggestions for future DDP features or questions relating to the DDP Shipper Forum please drop an email to the DDP Operational team via our box account: </a:t>
            </a:r>
            <a:r>
              <a:rPr lang="en-GB" sz="2100" dirty="0">
                <a:hlinkClick r:id="rId3">
                  <a:extLst>
                    <a:ext uri="{A12FA001-AC4F-418D-AE19-62706E023703}">
                      <ahyp:hlinkClr xmlns:ahyp="http://schemas.microsoft.com/office/drawing/2018/hyperlinkcolor" val="tx"/>
                    </a:ext>
                  </a:extLst>
                </a:hlinkClick>
              </a:rPr>
              <a:t>ddp@xoserve.co.uk</a:t>
            </a:r>
            <a:br>
              <a:rPr lang="en-GB" sz="2100" dirty="0"/>
            </a:br>
            <a:endParaRPr lang="en-GB" sz="2100" dirty="0"/>
          </a:p>
          <a:p>
            <a:pPr marL="0" indent="0">
              <a:lnSpc>
                <a:spcPct val="114000"/>
              </a:lnSpc>
              <a:buNone/>
            </a:pPr>
            <a:r>
              <a:rPr lang="en-GB" sz="2100" dirty="0"/>
              <a:t>For avoidance of doubt, if you have an issue with DDP, the quickest way for a resolution is to </a:t>
            </a:r>
            <a:r>
              <a:rPr lang="en-GB" sz="2100" dirty="0">
                <a:hlinkClick r:id="rId2"/>
              </a:rPr>
              <a:t>raise a ticket</a:t>
            </a:r>
            <a:br>
              <a:rPr lang="en-GB" sz="1800" dirty="0">
                <a:solidFill>
                  <a:srgbClr val="FF0000"/>
                </a:solidFill>
              </a:rPr>
            </a:br>
            <a:endParaRPr lang="en-GB" sz="1800" dirty="0"/>
          </a:p>
        </p:txBody>
      </p:sp>
    </p:spTree>
    <p:extLst>
      <p:ext uri="{BB962C8B-B14F-4D97-AF65-F5344CB8AC3E}">
        <p14:creationId xmlns:p14="http://schemas.microsoft.com/office/powerpoint/2010/main" val="17593473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BBF43-B9E1-4535-91B4-009F225C894A}"/>
              </a:ext>
            </a:extLst>
          </p:cNvPr>
          <p:cNvSpPr>
            <a:spLocks noGrp="1"/>
          </p:cNvSpPr>
          <p:nvPr>
            <p:ph type="ctrTitle"/>
          </p:nvPr>
        </p:nvSpPr>
        <p:spPr>
          <a:xfrm>
            <a:off x="685800" y="2020490"/>
            <a:ext cx="7772400" cy="1102519"/>
          </a:xfrm>
        </p:spPr>
        <p:txBody>
          <a:bodyPr/>
          <a:lstStyle/>
          <a:p>
            <a:r>
              <a:rPr lang="en-GB" dirty="0">
                <a:latin typeface="Nunito Sans" pitchFamily="2" charset="0"/>
                <a:ea typeface="Arial" panose="020B0604020202020204" pitchFamily="34" charset="0"/>
                <a:cs typeface="Times New Roman" panose="02020603050405020304" pitchFamily="18" charset="0"/>
              </a:rPr>
              <a:t>5. </a:t>
            </a:r>
            <a:r>
              <a:rPr lang="en-GB" dirty="0">
                <a:latin typeface="Nunito Sans" pitchFamily="2" charset="0"/>
              </a:rPr>
              <a:t>Change Pipeline </a:t>
            </a:r>
          </a:p>
        </p:txBody>
      </p:sp>
    </p:spTree>
    <p:extLst>
      <p:ext uri="{BB962C8B-B14F-4D97-AF65-F5344CB8AC3E}">
        <p14:creationId xmlns:p14="http://schemas.microsoft.com/office/powerpoint/2010/main" val="11305345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6742F3-C940-F74F-DA08-28D1CBC683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4D9018-B184-0E8B-AA6C-D38ECF47E697}"/>
              </a:ext>
            </a:extLst>
          </p:cNvPr>
          <p:cNvSpPr>
            <a:spLocks noGrp="1"/>
          </p:cNvSpPr>
          <p:nvPr>
            <p:ph type="title"/>
          </p:nvPr>
        </p:nvSpPr>
        <p:spPr>
          <a:xfrm>
            <a:off x="-18465" y="142977"/>
            <a:ext cx="9144000" cy="637580"/>
          </a:xfrm>
        </p:spPr>
        <p:txBody>
          <a:bodyPr>
            <a:normAutofit fontScale="90000"/>
          </a:bodyPr>
          <a:lstStyle/>
          <a:p>
            <a:r>
              <a:rPr lang="en-GB" dirty="0">
                <a:solidFill>
                  <a:schemeClr val="tx1"/>
                </a:solidFill>
              </a:rPr>
              <a:t>2025 Forward View - Change Delivery Plan</a:t>
            </a:r>
            <a:br>
              <a:rPr lang="en-GB" dirty="0">
                <a:solidFill>
                  <a:schemeClr val="tx1"/>
                </a:solidFill>
              </a:rPr>
            </a:br>
            <a:r>
              <a:rPr lang="en-GB" sz="1800" dirty="0">
                <a:solidFill>
                  <a:schemeClr val="tx1"/>
                </a:solidFill>
              </a:rPr>
              <a:t>January 25 – December 2025 </a:t>
            </a:r>
          </a:p>
        </p:txBody>
      </p:sp>
      <p:grpSp>
        <p:nvGrpSpPr>
          <p:cNvPr id="6" name="Group 5">
            <a:extLst>
              <a:ext uri="{FF2B5EF4-FFF2-40B4-BE49-F238E27FC236}">
                <a16:creationId xmlns:a16="http://schemas.microsoft.com/office/drawing/2014/main" id="{5A587616-9FD7-5A7D-41A5-4BDFEE96C55F}"/>
              </a:ext>
            </a:extLst>
          </p:cNvPr>
          <p:cNvGrpSpPr/>
          <p:nvPr/>
        </p:nvGrpSpPr>
        <p:grpSpPr>
          <a:xfrm>
            <a:off x="0" y="759894"/>
            <a:ext cx="9067364" cy="3526345"/>
            <a:chOff x="21207" y="962894"/>
            <a:chExt cx="9122793" cy="3405137"/>
          </a:xfrm>
        </p:grpSpPr>
        <p:sp>
          <p:nvSpPr>
            <p:cNvPr id="19" name="Rectangle 18">
              <a:extLst>
                <a:ext uri="{FF2B5EF4-FFF2-40B4-BE49-F238E27FC236}">
                  <a16:creationId xmlns:a16="http://schemas.microsoft.com/office/drawing/2014/main" id="{B42D378A-A5FE-ABE2-19C6-04A9361C9DCD}"/>
                </a:ext>
              </a:extLst>
            </p:cNvPr>
            <p:cNvSpPr/>
            <p:nvPr/>
          </p:nvSpPr>
          <p:spPr>
            <a:xfrm>
              <a:off x="70574" y="1260796"/>
              <a:ext cx="9057203" cy="31072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a:ln>
                  <a:noFill/>
                </a:ln>
                <a:solidFill>
                  <a:srgbClr val="1D3E61"/>
                </a:solidFill>
                <a:effectLst/>
                <a:uLnTx/>
                <a:uFillTx/>
                <a:latin typeface="Nunito Sans"/>
                <a:ea typeface="+mn-ea"/>
                <a:cs typeface="+mn-cs"/>
              </a:endParaRPr>
            </a:p>
          </p:txBody>
        </p:sp>
        <p:cxnSp>
          <p:nvCxnSpPr>
            <p:cNvPr id="10" name="Straight Connector 9">
              <a:extLst>
                <a:ext uri="{FF2B5EF4-FFF2-40B4-BE49-F238E27FC236}">
                  <a16:creationId xmlns:a16="http://schemas.microsoft.com/office/drawing/2014/main" id="{14FBEC61-65A5-667C-D926-0A14F6E70A4A}"/>
                </a:ext>
              </a:extLst>
            </p:cNvPr>
            <p:cNvCxnSpPr>
              <a:cxnSpLocks/>
            </p:cNvCxnSpPr>
            <p:nvPr/>
          </p:nvCxnSpPr>
          <p:spPr>
            <a:xfrm>
              <a:off x="107504" y="1249184"/>
              <a:ext cx="9036496" cy="1161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C541055-79D1-CD00-8767-FDE3C0621D55}"/>
                </a:ext>
              </a:extLst>
            </p:cNvPr>
            <p:cNvSpPr txBox="1"/>
            <p:nvPr/>
          </p:nvSpPr>
          <p:spPr>
            <a:xfrm>
              <a:off x="21207" y="966875"/>
              <a:ext cx="623889" cy="2526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3E5AA8"/>
                  </a:solidFill>
                  <a:effectLst/>
                  <a:uLnTx/>
                  <a:uFillTx/>
                  <a:latin typeface="Nunito Sans"/>
                  <a:ea typeface="+mn-ea"/>
                  <a:cs typeface="+mn-cs"/>
                </a:rPr>
                <a:t>Jan-25</a:t>
              </a:r>
            </a:p>
          </p:txBody>
        </p:sp>
        <p:sp>
          <p:nvSpPr>
            <p:cNvPr id="12" name="TextBox 11">
              <a:extLst>
                <a:ext uri="{FF2B5EF4-FFF2-40B4-BE49-F238E27FC236}">
                  <a16:creationId xmlns:a16="http://schemas.microsoft.com/office/drawing/2014/main" id="{5000AD3F-6B73-677C-20D7-DE47501245E3}"/>
                </a:ext>
              </a:extLst>
            </p:cNvPr>
            <p:cNvSpPr txBox="1"/>
            <p:nvPr/>
          </p:nvSpPr>
          <p:spPr>
            <a:xfrm>
              <a:off x="4165517" y="972794"/>
              <a:ext cx="705642" cy="2526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3E5AA8"/>
                  </a:solidFill>
                  <a:effectLst/>
                  <a:uLnTx/>
                  <a:uFillTx/>
                  <a:latin typeface="Nunito Sans"/>
                  <a:ea typeface="+mn-ea"/>
                  <a:cs typeface="+mn-cs"/>
                </a:rPr>
                <a:t>June-25</a:t>
              </a:r>
            </a:p>
          </p:txBody>
        </p:sp>
        <p:sp>
          <p:nvSpPr>
            <p:cNvPr id="13" name="Rectangle 12">
              <a:extLst>
                <a:ext uri="{FF2B5EF4-FFF2-40B4-BE49-F238E27FC236}">
                  <a16:creationId xmlns:a16="http://schemas.microsoft.com/office/drawing/2014/main" id="{89A49D1B-CA86-24EB-48AD-B80B101531CC}"/>
                </a:ext>
              </a:extLst>
            </p:cNvPr>
            <p:cNvSpPr/>
            <p:nvPr/>
          </p:nvSpPr>
          <p:spPr>
            <a:xfrm>
              <a:off x="114181" y="1759940"/>
              <a:ext cx="2835369" cy="422806"/>
            </a:xfrm>
            <a:prstGeom prst="rect">
              <a:avLst/>
            </a:prstGeom>
            <a:solidFill>
              <a:srgbClr val="0BF916"/>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1D3E61"/>
                  </a:solidFill>
                  <a:effectLst/>
                  <a:uLnTx/>
                  <a:uFillTx/>
                  <a:latin typeface="Nunito Sans"/>
                  <a:ea typeface="+mn-ea"/>
                  <a:cs typeface="+mn-cs"/>
                </a:rPr>
                <a:t>February 25 – Major Release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rgbClr val="1D3E61"/>
                  </a:solidFill>
                  <a:effectLst/>
                  <a:uLnTx/>
                  <a:uFillTx/>
                  <a:latin typeface="Nunito Sans"/>
                  <a:ea typeface="+mn-ea"/>
                  <a:cs typeface="+mn-cs"/>
                </a:rPr>
                <a:t>XRN5614</a:t>
              </a:r>
              <a:endParaRPr kumimoji="0" lang="en-GB" sz="1050" b="1" i="0" u="none" strike="noStrike" kern="1200" cap="none" spc="0" normalizeH="0" baseline="0" noProof="0" dirty="0">
                <a:ln>
                  <a:noFill/>
                </a:ln>
                <a:solidFill>
                  <a:srgbClr val="FF0000"/>
                </a:solidFill>
                <a:effectLst/>
                <a:uLnTx/>
                <a:uFillTx/>
                <a:latin typeface="Nunito Sans"/>
                <a:ea typeface="+mn-ea"/>
                <a:cs typeface="+mn-cs"/>
              </a:endParaRPr>
            </a:p>
          </p:txBody>
        </p:sp>
        <p:sp>
          <p:nvSpPr>
            <p:cNvPr id="22" name="TextBox 21">
              <a:extLst>
                <a:ext uri="{FF2B5EF4-FFF2-40B4-BE49-F238E27FC236}">
                  <a16:creationId xmlns:a16="http://schemas.microsoft.com/office/drawing/2014/main" id="{2B893568-A3DA-4A8D-E9EC-CC2633602BC7}"/>
                </a:ext>
              </a:extLst>
            </p:cNvPr>
            <p:cNvSpPr txBox="1"/>
            <p:nvPr/>
          </p:nvSpPr>
          <p:spPr>
            <a:xfrm>
              <a:off x="1878438" y="970202"/>
              <a:ext cx="817853" cy="2526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3E5AA8"/>
                  </a:solidFill>
                  <a:effectLst/>
                  <a:uLnTx/>
                  <a:uFillTx/>
                  <a:latin typeface="Nunito Sans"/>
                  <a:ea typeface="+mn-ea"/>
                  <a:cs typeface="+mn-cs"/>
                </a:rPr>
                <a:t>March-25</a:t>
              </a:r>
            </a:p>
          </p:txBody>
        </p:sp>
        <p:sp>
          <p:nvSpPr>
            <p:cNvPr id="23" name="TextBox 22">
              <a:extLst>
                <a:ext uri="{FF2B5EF4-FFF2-40B4-BE49-F238E27FC236}">
                  <a16:creationId xmlns:a16="http://schemas.microsoft.com/office/drawing/2014/main" id="{3B790868-C6EA-4CF3-91D9-FB47018A6B1F}"/>
                </a:ext>
              </a:extLst>
            </p:cNvPr>
            <p:cNvSpPr txBox="1"/>
            <p:nvPr/>
          </p:nvSpPr>
          <p:spPr>
            <a:xfrm>
              <a:off x="6354730" y="966020"/>
              <a:ext cx="667170" cy="2526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3E5AA8"/>
                  </a:solidFill>
                  <a:effectLst/>
                  <a:uLnTx/>
                  <a:uFillTx/>
                  <a:latin typeface="Nunito Sans"/>
                  <a:ea typeface="+mn-ea"/>
                  <a:cs typeface="+mn-cs"/>
                </a:rPr>
                <a:t>Sep-25</a:t>
              </a:r>
            </a:p>
          </p:txBody>
        </p:sp>
        <p:sp>
          <p:nvSpPr>
            <p:cNvPr id="26" name="TextBox 25">
              <a:extLst>
                <a:ext uri="{FF2B5EF4-FFF2-40B4-BE49-F238E27FC236}">
                  <a16:creationId xmlns:a16="http://schemas.microsoft.com/office/drawing/2014/main" id="{60349B26-24FC-9A81-9DAC-D214EF2EA14D}"/>
                </a:ext>
              </a:extLst>
            </p:cNvPr>
            <p:cNvSpPr txBox="1"/>
            <p:nvPr/>
          </p:nvSpPr>
          <p:spPr>
            <a:xfrm>
              <a:off x="8388825" y="962894"/>
              <a:ext cx="667170" cy="2526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3E5AA8"/>
                  </a:solidFill>
                  <a:effectLst/>
                  <a:uLnTx/>
                  <a:uFillTx/>
                  <a:latin typeface="Nunito Sans"/>
                  <a:ea typeface="+mn-ea"/>
                  <a:cs typeface="+mn-cs"/>
                </a:rPr>
                <a:t>Dec-25</a:t>
              </a:r>
            </a:p>
          </p:txBody>
        </p:sp>
        <p:sp>
          <p:nvSpPr>
            <p:cNvPr id="33" name="Rectangle 32">
              <a:extLst>
                <a:ext uri="{FF2B5EF4-FFF2-40B4-BE49-F238E27FC236}">
                  <a16:creationId xmlns:a16="http://schemas.microsoft.com/office/drawing/2014/main" id="{09E7EB3E-7332-B48B-220A-F747405F8E8F}"/>
                </a:ext>
              </a:extLst>
            </p:cNvPr>
            <p:cNvSpPr/>
            <p:nvPr/>
          </p:nvSpPr>
          <p:spPr>
            <a:xfrm>
              <a:off x="688195" y="2240639"/>
              <a:ext cx="5021417" cy="393655"/>
            </a:xfrm>
            <a:prstGeom prst="rect">
              <a:avLst/>
            </a:prstGeom>
            <a:solidFill>
              <a:schemeClr val="tx1">
                <a:lumMod val="40000"/>
                <a:lumOff val="60000"/>
              </a:schemeClr>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1D3E61"/>
                  </a:solidFill>
                  <a:effectLst/>
                  <a:uLnTx/>
                  <a:uFillTx/>
                  <a:latin typeface="Nunito Sans"/>
                  <a:ea typeface="+mn-ea"/>
                  <a:cs typeface="+mn-cs"/>
                </a:rPr>
                <a:t>June 25 – Major Release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1D3E61"/>
                  </a:solidFill>
                  <a:effectLst/>
                  <a:uLnTx/>
                  <a:uFillTx/>
                  <a:latin typeface="Nunito Sans"/>
                  <a:ea typeface="+mn-ea"/>
                  <a:cs typeface="+mn-cs"/>
                </a:rPr>
                <a:t>XRN5784, XRN5846</a:t>
              </a:r>
            </a:p>
          </p:txBody>
        </p:sp>
      </p:grpSp>
      <p:sp>
        <p:nvSpPr>
          <p:cNvPr id="18" name="Rechteck 4">
            <a:extLst>
              <a:ext uri="{FF2B5EF4-FFF2-40B4-BE49-F238E27FC236}">
                <a16:creationId xmlns:a16="http://schemas.microsoft.com/office/drawing/2014/main" id="{0FBEA040-D2F9-BEDE-A101-E28440E169CB}"/>
              </a:ext>
            </a:extLst>
          </p:cNvPr>
          <p:cNvSpPr/>
          <p:nvPr/>
        </p:nvSpPr>
        <p:spPr bwMode="gray">
          <a:xfrm>
            <a:off x="56688" y="4259434"/>
            <a:ext cx="6604012" cy="733294"/>
          </a:xfrm>
          <a:prstGeom prst="rect">
            <a:avLst/>
          </a:prstGeom>
          <a:noFill/>
          <a:ln w="28575" cap="flat"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marL="0" marR="0" lvl="0" indent="0" algn="ctr" defTabSz="685783" rtl="0" eaLnBrk="1" fontAlgn="auto" latinLnBrk="0" hangingPunct="1">
              <a:lnSpc>
                <a:spcPct val="100000"/>
              </a:lnSpc>
              <a:spcBef>
                <a:spcPts val="0"/>
              </a:spcBef>
              <a:spcAft>
                <a:spcPts val="0"/>
              </a:spcAft>
              <a:buClr>
                <a:srgbClr val="3C3732"/>
              </a:buClr>
              <a:buSzTx/>
              <a:buFontTx/>
              <a:buNone/>
              <a:tabLst/>
              <a:defRPr/>
            </a:pPr>
            <a:endParaRPr kumimoji="0" lang="en-GB" sz="900" b="0" i="0" u="none" strike="noStrike" kern="1200" cap="none" spc="0" normalizeH="0" baseline="0" noProof="0" err="1">
              <a:ln>
                <a:noFill/>
              </a:ln>
              <a:solidFill>
                <a:prstClr val="black"/>
              </a:solidFill>
              <a:effectLst/>
              <a:uLnTx/>
              <a:uFillTx/>
              <a:latin typeface="Nunito Sans"/>
              <a:ea typeface="+mn-ea"/>
              <a:cs typeface="+mn-cs"/>
            </a:endParaRPr>
          </a:p>
        </p:txBody>
      </p:sp>
      <p:sp>
        <p:nvSpPr>
          <p:cNvPr id="4" name="TextBox 3">
            <a:extLst>
              <a:ext uri="{FF2B5EF4-FFF2-40B4-BE49-F238E27FC236}">
                <a16:creationId xmlns:a16="http://schemas.microsoft.com/office/drawing/2014/main" id="{6F282B16-E372-032B-8F5E-6E7ADF70154E}"/>
              </a:ext>
            </a:extLst>
          </p:cNvPr>
          <p:cNvSpPr txBox="1"/>
          <p:nvPr/>
        </p:nvSpPr>
        <p:spPr>
          <a:xfrm>
            <a:off x="100270" y="4263446"/>
            <a:ext cx="6704445" cy="8463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700" b="0" i="1" u="none" strike="noStrike" kern="1200" cap="none" spc="0" normalizeH="0" baseline="0" noProof="0" dirty="0">
              <a:ln>
                <a:noFill/>
              </a:ln>
              <a:solidFill>
                <a:srgbClr val="3E5AA8"/>
              </a:solidFill>
              <a:effectLst/>
              <a:uLnTx/>
              <a:uFillTx/>
              <a:latin typeface="Nunito Sans"/>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dirty="0">
                <a:ln>
                  <a:noFill/>
                </a:ln>
                <a:solidFill>
                  <a:srgbClr val="3E5AA8"/>
                </a:solidFill>
                <a:effectLst/>
                <a:uLnTx/>
                <a:uFillTx/>
                <a:latin typeface="Nunito Sans"/>
                <a:ea typeface="+mn-ea"/>
                <a:cs typeface="+mn-cs"/>
              </a:rPr>
              <a:t>               =  Firm Implementation Date – Funding Approved by ChMC and / or Non-Negotiable Industry Implementation Date in place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dirty="0">
                <a:ln>
                  <a:noFill/>
                </a:ln>
                <a:solidFill>
                  <a:srgbClr val="3E5AA8"/>
                </a:solidFill>
                <a:effectLst/>
                <a:uLnTx/>
                <a:uFillTx/>
                <a:latin typeface="Nunito Sans"/>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dirty="0">
                <a:ln>
                  <a:noFill/>
                </a:ln>
                <a:solidFill>
                  <a:srgbClr val="3E5AA8"/>
                </a:solidFill>
                <a:effectLst/>
                <a:uLnTx/>
                <a:uFillTx/>
                <a:latin typeface="Nunito Sans"/>
                <a:ea typeface="+mn-ea"/>
                <a:cs typeface="+mn-cs"/>
              </a:rPr>
              <a:t>               =  Indicative / Target Implementation Date – Changes are planned for delivery – Funding and/or Implementation Date not yet approved by ChMC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dirty="0">
                <a:ln>
                  <a:noFill/>
                </a:ln>
                <a:solidFill>
                  <a:srgbClr val="3E5AA8"/>
                </a:solidFill>
                <a:effectLst/>
                <a:uLnTx/>
                <a:uFillTx/>
                <a:latin typeface="Nunito Sans"/>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dirty="0">
                <a:ln>
                  <a:noFill/>
                </a:ln>
                <a:solidFill>
                  <a:srgbClr val="3E5AA8"/>
                </a:solidFill>
                <a:effectLst/>
                <a:uLnTx/>
                <a:uFillTx/>
                <a:latin typeface="Nunito Sans"/>
                <a:ea typeface="+mn-ea"/>
                <a:cs typeface="+mn-cs"/>
              </a:rPr>
              <a:t>               = Implemented Change / Release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700" b="0" i="1" u="none" strike="noStrike" kern="1200" cap="none" spc="0" normalizeH="0" baseline="0" noProof="0" dirty="0">
              <a:ln>
                <a:noFill/>
              </a:ln>
              <a:solidFill>
                <a:srgbClr val="3E5AA8"/>
              </a:solidFill>
              <a:effectLst/>
              <a:uLnTx/>
              <a:uFillTx/>
              <a:latin typeface="Nunito Sans"/>
              <a:ea typeface="+mn-ea"/>
              <a:cs typeface="+mn-cs"/>
            </a:endParaRPr>
          </a:p>
        </p:txBody>
      </p:sp>
      <p:sp>
        <p:nvSpPr>
          <p:cNvPr id="38" name="Rectangle 37">
            <a:extLst>
              <a:ext uri="{FF2B5EF4-FFF2-40B4-BE49-F238E27FC236}">
                <a16:creationId xmlns:a16="http://schemas.microsoft.com/office/drawing/2014/main" id="{F029775B-C859-9ABF-B92E-7C934C7AEA18}"/>
              </a:ext>
            </a:extLst>
          </p:cNvPr>
          <p:cNvSpPr/>
          <p:nvPr/>
        </p:nvSpPr>
        <p:spPr>
          <a:xfrm>
            <a:off x="210938" y="4626081"/>
            <a:ext cx="264516" cy="94843"/>
          </a:xfrm>
          <a:prstGeom prst="rect">
            <a:avLst/>
          </a:prstGeom>
          <a:solidFill>
            <a:schemeClr val="accent3">
              <a:lumMod val="20000"/>
              <a:lumOff val="80000"/>
            </a:schemeClr>
          </a:solidFill>
          <a:ln>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a:ln>
                <a:noFill/>
              </a:ln>
              <a:solidFill>
                <a:srgbClr val="1D3E61"/>
              </a:solidFill>
              <a:effectLst/>
              <a:uLnTx/>
              <a:uFillTx/>
              <a:latin typeface="Nunito Sans"/>
              <a:ea typeface="+mn-ea"/>
              <a:cs typeface="+mn-cs"/>
            </a:endParaRPr>
          </a:p>
        </p:txBody>
      </p:sp>
      <p:sp>
        <p:nvSpPr>
          <p:cNvPr id="39" name="Rectangle 38">
            <a:extLst>
              <a:ext uri="{FF2B5EF4-FFF2-40B4-BE49-F238E27FC236}">
                <a16:creationId xmlns:a16="http://schemas.microsoft.com/office/drawing/2014/main" id="{5E68EFB8-04A2-343E-1403-C9520EC0F7EC}"/>
              </a:ext>
            </a:extLst>
          </p:cNvPr>
          <p:cNvSpPr/>
          <p:nvPr/>
        </p:nvSpPr>
        <p:spPr>
          <a:xfrm>
            <a:off x="210938" y="4441073"/>
            <a:ext cx="264516" cy="94844"/>
          </a:xfrm>
          <a:prstGeom prst="rect">
            <a:avLst/>
          </a:prstGeom>
          <a:solidFill>
            <a:schemeClr val="tx2">
              <a:lumMod val="40000"/>
              <a:lumOff val="60000"/>
            </a:schemeClr>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a:ln>
                <a:noFill/>
              </a:ln>
              <a:solidFill>
                <a:srgbClr val="1D3E61"/>
              </a:solidFill>
              <a:effectLst/>
              <a:uLnTx/>
              <a:uFillTx/>
              <a:latin typeface="Nunito Sans"/>
              <a:ea typeface="+mn-ea"/>
              <a:cs typeface="+mn-cs"/>
            </a:endParaRPr>
          </a:p>
        </p:txBody>
      </p:sp>
      <p:sp>
        <p:nvSpPr>
          <p:cNvPr id="5" name="TextBox 4">
            <a:extLst>
              <a:ext uri="{FF2B5EF4-FFF2-40B4-BE49-F238E27FC236}">
                <a16:creationId xmlns:a16="http://schemas.microsoft.com/office/drawing/2014/main" id="{FF92BD9A-8D46-FD9B-579F-E7E6DD0ECCC5}"/>
              </a:ext>
            </a:extLst>
          </p:cNvPr>
          <p:cNvSpPr txBox="1"/>
          <p:nvPr/>
        </p:nvSpPr>
        <p:spPr>
          <a:xfrm>
            <a:off x="25629" y="4214330"/>
            <a:ext cx="1944411" cy="22889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a:ln>
                  <a:noFill/>
                </a:ln>
                <a:solidFill>
                  <a:srgbClr val="3E5AA8"/>
                </a:solidFill>
                <a:effectLst/>
                <a:uLnTx/>
                <a:uFillTx/>
                <a:latin typeface="Nunito Sans"/>
                <a:ea typeface="+mn-ea"/>
                <a:cs typeface="+mn-cs"/>
              </a:rPr>
              <a:t>Delivery Key</a:t>
            </a:r>
          </a:p>
        </p:txBody>
      </p:sp>
      <p:sp>
        <p:nvSpPr>
          <p:cNvPr id="16" name="Rectangle 15">
            <a:extLst>
              <a:ext uri="{FF2B5EF4-FFF2-40B4-BE49-F238E27FC236}">
                <a16:creationId xmlns:a16="http://schemas.microsoft.com/office/drawing/2014/main" id="{D617994A-7E70-D9AE-E4C7-7ADC063A66D1}"/>
              </a:ext>
            </a:extLst>
          </p:cNvPr>
          <p:cNvSpPr/>
          <p:nvPr/>
        </p:nvSpPr>
        <p:spPr>
          <a:xfrm>
            <a:off x="2910551" y="1105585"/>
            <a:ext cx="1253242" cy="437510"/>
          </a:xfrm>
          <a:prstGeom prst="rect">
            <a:avLst/>
          </a:prstGeom>
          <a:solidFill>
            <a:schemeClr val="bg2"/>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1D3E61"/>
                </a:solidFill>
                <a:effectLst/>
                <a:uLnTx/>
                <a:uFillTx/>
                <a:latin typeface="Nunito Sans"/>
                <a:ea typeface="+mn-ea"/>
                <a:cs typeface="+mn-cs"/>
              </a:rPr>
              <a:t>Minor Release 14</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1D3E61"/>
                </a:solidFill>
                <a:effectLst/>
                <a:highlight>
                  <a:srgbClr val="FFFF00"/>
                </a:highlight>
                <a:uLnTx/>
                <a:uFillTx/>
                <a:latin typeface="Nunito Sans"/>
                <a:ea typeface="+mn-ea"/>
                <a:cs typeface="+mn-cs"/>
              </a:rPr>
              <a:t>XRN5888</a:t>
            </a:r>
            <a:endParaRPr kumimoji="0" lang="en-GB" sz="900" b="1" i="0" u="none" strike="noStrike" kern="1200" cap="none" spc="0" normalizeH="0" baseline="0" noProof="0" dirty="0">
              <a:ln>
                <a:noFill/>
              </a:ln>
              <a:solidFill>
                <a:srgbClr val="1D3E61"/>
              </a:solidFill>
              <a:effectLst/>
              <a:highlight>
                <a:srgbClr val="FFFF00"/>
              </a:highlight>
              <a:uLnTx/>
              <a:uFillTx/>
              <a:latin typeface="Nunito Sans"/>
              <a:ea typeface="+mn-ea"/>
              <a:cs typeface="+mn-cs"/>
            </a:endParaRPr>
          </a:p>
        </p:txBody>
      </p:sp>
      <p:sp>
        <p:nvSpPr>
          <p:cNvPr id="30" name="Rectangle 29">
            <a:extLst>
              <a:ext uri="{FF2B5EF4-FFF2-40B4-BE49-F238E27FC236}">
                <a16:creationId xmlns:a16="http://schemas.microsoft.com/office/drawing/2014/main" id="{89D5E618-E764-DCA7-6F15-F886E27DB89C}"/>
              </a:ext>
            </a:extLst>
          </p:cNvPr>
          <p:cNvSpPr/>
          <p:nvPr/>
        </p:nvSpPr>
        <p:spPr>
          <a:xfrm>
            <a:off x="5220072" y="1100036"/>
            <a:ext cx="1253242" cy="439525"/>
          </a:xfrm>
          <a:prstGeom prst="rect">
            <a:avLst/>
          </a:prstGeom>
          <a:solidFill>
            <a:schemeClr val="tx1">
              <a:lumMod val="40000"/>
              <a:lumOff val="60000"/>
            </a:schemeClr>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1D3E61"/>
                </a:solidFill>
                <a:effectLst/>
                <a:uLnTx/>
                <a:uFillTx/>
                <a:latin typeface="Nunito Sans"/>
                <a:ea typeface="+mn-ea"/>
                <a:cs typeface="+mn-cs"/>
              </a:rPr>
              <a:t>Minor Release 15</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a:ln>
                  <a:noFill/>
                </a:ln>
                <a:solidFill>
                  <a:srgbClr val="1D3E61"/>
                </a:solidFill>
                <a:effectLst/>
                <a:uLnTx/>
                <a:uFillTx/>
                <a:latin typeface="Nunito Sans"/>
                <a:ea typeface="+mn-ea"/>
                <a:cs typeface="+mn-cs"/>
              </a:rPr>
              <a:t>(TBC)</a:t>
            </a:r>
          </a:p>
        </p:txBody>
      </p:sp>
      <p:sp>
        <p:nvSpPr>
          <p:cNvPr id="3" name="TextBox 2">
            <a:extLst>
              <a:ext uri="{FF2B5EF4-FFF2-40B4-BE49-F238E27FC236}">
                <a16:creationId xmlns:a16="http://schemas.microsoft.com/office/drawing/2014/main" id="{6AD32B5D-F950-7BAD-B607-7ECD6B4E20EB}"/>
              </a:ext>
            </a:extLst>
          </p:cNvPr>
          <p:cNvSpPr txBox="1"/>
          <p:nvPr/>
        </p:nvSpPr>
        <p:spPr>
          <a:xfrm>
            <a:off x="-12039" y="4993614"/>
            <a:ext cx="1598515" cy="200055"/>
          </a:xfrm>
          <a:prstGeom prst="rect">
            <a:avLst/>
          </a:prstGeom>
          <a:noFill/>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srgbClr val="1D3E61"/>
                </a:solidFill>
                <a:effectLst/>
                <a:uLnTx/>
                <a:uFillTx/>
                <a:latin typeface="Nunito Sans"/>
                <a:ea typeface="+mn-ea"/>
                <a:cs typeface="+mn-cs"/>
              </a:rPr>
              <a:t>Slide produced 27</a:t>
            </a:r>
            <a:r>
              <a:rPr kumimoji="0" lang="en-GB" sz="700" b="0" i="0" u="none" strike="noStrike" kern="1200" cap="none" spc="0" normalizeH="0" baseline="30000" noProof="0" dirty="0">
                <a:ln>
                  <a:noFill/>
                </a:ln>
                <a:solidFill>
                  <a:srgbClr val="1D3E61"/>
                </a:solidFill>
                <a:effectLst/>
                <a:uLnTx/>
                <a:uFillTx/>
                <a:latin typeface="Nunito Sans"/>
                <a:ea typeface="+mn-ea"/>
                <a:cs typeface="+mn-cs"/>
              </a:rPr>
              <a:t>th</a:t>
            </a:r>
            <a:r>
              <a:rPr kumimoji="0" lang="en-GB" sz="700" b="0" i="0" u="none" strike="noStrike" kern="1200" cap="none" spc="0" normalizeH="0" baseline="0" noProof="0" dirty="0">
                <a:ln>
                  <a:noFill/>
                </a:ln>
                <a:solidFill>
                  <a:srgbClr val="1D3E61"/>
                </a:solidFill>
                <a:effectLst/>
                <a:uLnTx/>
                <a:uFillTx/>
                <a:latin typeface="Nunito Sans"/>
                <a:ea typeface="+mn-ea"/>
                <a:cs typeface="+mn-cs"/>
              </a:rPr>
              <a:t> February 2025</a:t>
            </a:r>
            <a:endParaRPr kumimoji="0" lang="en-GB" sz="1800" b="0" i="0" u="none" strike="noStrike" kern="1200" cap="none" spc="0" normalizeH="0" baseline="0" noProof="0" dirty="0">
              <a:ln>
                <a:noFill/>
              </a:ln>
              <a:solidFill>
                <a:srgbClr val="1D3E61"/>
              </a:solidFill>
              <a:effectLst/>
              <a:uLnTx/>
              <a:uFillTx/>
              <a:latin typeface="Nunito Sans"/>
              <a:ea typeface="+mn-ea"/>
              <a:cs typeface="+mn-cs"/>
            </a:endParaRPr>
          </a:p>
        </p:txBody>
      </p:sp>
      <p:sp>
        <p:nvSpPr>
          <p:cNvPr id="21" name="Rectangle 20">
            <a:extLst>
              <a:ext uri="{FF2B5EF4-FFF2-40B4-BE49-F238E27FC236}">
                <a16:creationId xmlns:a16="http://schemas.microsoft.com/office/drawing/2014/main" id="{1F682CE0-9D5A-C73B-B35B-D79D05743143}"/>
              </a:ext>
            </a:extLst>
          </p:cNvPr>
          <p:cNvSpPr/>
          <p:nvPr/>
        </p:nvSpPr>
        <p:spPr>
          <a:xfrm>
            <a:off x="210938" y="4840706"/>
            <a:ext cx="264516" cy="112519"/>
          </a:xfrm>
          <a:prstGeom prst="rect">
            <a:avLst/>
          </a:prstGeom>
          <a:solidFill>
            <a:srgbClr val="92D050"/>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a:ln>
                <a:noFill/>
              </a:ln>
              <a:solidFill>
                <a:srgbClr val="1D3E61"/>
              </a:solidFill>
              <a:effectLst/>
              <a:uLnTx/>
              <a:uFillTx/>
              <a:latin typeface="Nunito Sans"/>
              <a:ea typeface="+mn-ea"/>
              <a:cs typeface="+mn-cs"/>
            </a:endParaRPr>
          </a:p>
        </p:txBody>
      </p:sp>
      <p:sp>
        <p:nvSpPr>
          <p:cNvPr id="25" name="Rectangle 24">
            <a:extLst>
              <a:ext uri="{FF2B5EF4-FFF2-40B4-BE49-F238E27FC236}">
                <a16:creationId xmlns:a16="http://schemas.microsoft.com/office/drawing/2014/main" id="{1B1805F0-5467-3F32-F1BA-1922CAA5659E}"/>
              </a:ext>
            </a:extLst>
          </p:cNvPr>
          <p:cNvSpPr/>
          <p:nvPr/>
        </p:nvSpPr>
        <p:spPr>
          <a:xfrm>
            <a:off x="3635263" y="2563076"/>
            <a:ext cx="5415562" cy="407667"/>
          </a:xfrm>
          <a:prstGeom prst="rect">
            <a:avLst/>
          </a:prstGeom>
          <a:solidFill>
            <a:schemeClr val="tx1">
              <a:lumMod val="20000"/>
              <a:lumOff val="80000"/>
            </a:schemeClr>
          </a:solid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1D3E61"/>
                </a:solidFill>
                <a:effectLst/>
                <a:uLnTx/>
                <a:uFillTx/>
                <a:latin typeface="Nunito Sans"/>
                <a:ea typeface="+mn-ea"/>
                <a:cs typeface="+mn-cs"/>
              </a:rPr>
              <a:t>November 25 – Major Release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1D3E61"/>
                </a:solidFill>
                <a:effectLst/>
                <a:highlight>
                  <a:srgbClr val="FFFF00"/>
                </a:highlight>
                <a:uLnTx/>
                <a:uFillTx/>
                <a:latin typeface="Nunito Sans"/>
                <a:ea typeface="+mn-ea"/>
                <a:cs typeface="+mn-cs"/>
              </a:rPr>
              <a:t>XRN5702 | XRN5872 | Mod0890 </a:t>
            </a:r>
          </a:p>
        </p:txBody>
      </p:sp>
      <p:sp>
        <p:nvSpPr>
          <p:cNvPr id="27" name="Rectangle 26">
            <a:extLst>
              <a:ext uri="{FF2B5EF4-FFF2-40B4-BE49-F238E27FC236}">
                <a16:creationId xmlns:a16="http://schemas.microsoft.com/office/drawing/2014/main" id="{739ACB9E-04C2-DA7B-FCA2-76FAA7450F70}"/>
              </a:ext>
            </a:extLst>
          </p:cNvPr>
          <p:cNvSpPr/>
          <p:nvPr/>
        </p:nvSpPr>
        <p:spPr>
          <a:xfrm>
            <a:off x="6156176" y="3767930"/>
            <a:ext cx="2875598" cy="407667"/>
          </a:xfrm>
          <a:prstGeom prst="rect">
            <a:avLst/>
          </a:prstGeom>
          <a:solidFill>
            <a:schemeClr val="tx1">
              <a:lumMod val="20000"/>
              <a:lumOff val="80000"/>
            </a:schemeClr>
          </a:solid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1D3E61"/>
                </a:solidFill>
                <a:effectLst/>
                <a:uLnTx/>
                <a:uFillTx/>
                <a:latin typeface="Nunito Sans"/>
                <a:ea typeface="+mn-ea"/>
                <a:cs typeface="+mn-cs"/>
              </a:rPr>
              <a:t>February 26 - Major Release</a:t>
            </a:r>
          </a:p>
        </p:txBody>
      </p:sp>
      <p:sp>
        <p:nvSpPr>
          <p:cNvPr id="7" name="Rectangle 6">
            <a:extLst>
              <a:ext uri="{FF2B5EF4-FFF2-40B4-BE49-F238E27FC236}">
                <a16:creationId xmlns:a16="http://schemas.microsoft.com/office/drawing/2014/main" id="{162F6E55-7AA2-55CC-6AA7-B5EB6310F1FE}"/>
              </a:ext>
            </a:extLst>
          </p:cNvPr>
          <p:cNvSpPr/>
          <p:nvPr/>
        </p:nvSpPr>
        <p:spPr>
          <a:xfrm>
            <a:off x="92409" y="3045025"/>
            <a:ext cx="5540568" cy="618912"/>
          </a:xfrm>
          <a:prstGeom prst="rect">
            <a:avLst/>
          </a:prstGeom>
          <a:solidFill>
            <a:schemeClr val="tx1">
              <a:lumMod val="20000"/>
              <a:lumOff val="80000"/>
            </a:schemeClr>
          </a:solid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1D3E61"/>
                </a:solidFill>
                <a:effectLst/>
                <a:uLnTx/>
                <a:uFillTx/>
                <a:latin typeface="Nunito Sans"/>
                <a:ea typeface="+mn-ea"/>
                <a:cs typeface="+mn-cs"/>
              </a:rPr>
              <a:t>Adhoc Project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1D3E61"/>
                </a:solidFill>
                <a:effectLst/>
                <a:highlight>
                  <a:srgbClr val="FFFF00"/>
                </a:highlight>
                <a:uLnTx/>
                <a:uFillTx/>
                <a:latin typeface="Nunito Sans"/>
                <a:ea typeface="+mn-ea"/>
                <a:cs typeface="+mn-cs"/>
              </a:rPr>
              <a:t>XRN5851 – Procurement and Service Activities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1D3E61"/>
                </a:solidFill>
                <a:effectLst/>
                <a:highlight>
                  <a:srgbClr val="FFFF00"/>
                </a:highlight>
                <a:uLnTx/>
                <a:uFillTx/>
                <a:latin typeface="Nunito Sans"/>
                <a:ea typeface="+mn-ea"/>
                <a:cs typeface="+mn-cs"/>
              </a:rPr>
              <a:t>XRN5892 – Ring Fenced Budget for AUGE Value Add Services</a:t>
            </a:r>
          </a:p>
        </p:txBody>
      </p:sp>
      <p:sp>
        <p:nvSpPr>
          <p:cNvPr id="8" name="Rectangle 7">
            <a:extLst>
              <a:ext uri="{FF2B5EF4-FFF2-40B4-BE49-F238E27FC236}">
                <a16:creationId xmlns:a16="http://schemas.microsoft.com/office/drawing/2014/main" id="{5C0A3903-7269-7FC9-0AA7-B3184957DBB4}"/>
              </a:ext>
            </a:extLst>
          </p:cNvPr>
          <p:cNvSpPr/>
          <p:nvPr/>
        </p:nvSpPr>
        <p:spPr>
          <a:xfrm>
            <a:off x="7778532" y="1109553"/>
            <a:ext cx="1253242" cy="439525"/>
          </a:xfrm>
          <a:prstGeom prst="rect">
            <a:avLst/>
          </a:prstGeom>
          <a:solidFill>
            <a:schemeClr val="tx1">
              <a:lumMod val="40000"/>
              <a:lumOff val="60000"/>
            </a:schemeClr>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1D3E61"/>
                </a:solidFill>
                <a:effectLst/>
                <a:uLnTx/>
                <a:uFillTx/>
                <a:latin typeface="Nunito Sans"/>
                <a:ea typeface="+mn-ea"/>
                <a:cs typeface="+mn-cs"/>
              </a:rPr>
              <a:t>Minor Release 16</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a:ln>
                  <a:noFill/>
                </a:ln>
                <a:solidFill>
                  <a:srgbClr val="1D3E61"/>
                </a:solidFill>
                <a:effectLst/>
                <a:uLnTx/>
                <a:uFillTx/>
                <a:latin typeface="Nunito Sans"/>
                <a:ea typeface="+mn-ea"/>
                <a:cs typeface="+mn-cs"/>
              </a:rPr>
              <a:t>(TBC)</a:t>
            </a:r>
          </a:p>
        </p:txBody>
      </p:sp>
    </p:spTree>
    <p:extLst>
      <p:ext uri="{BB962C8B-B14F-4D97-AF65-F5344CB8AC3E}">
        <p14:creationId xmlns:p14="http://schemas.microsoft.com/office/powerpoint/2010/main" val="11072161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978CFA-0171-BC43-A290-9DC25077E0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473A47-4988-4B14-D270-4DDEBFE06126}"/>
              </a:ext>
            </a:extLst>
          </p:cNvPr>
          <p:cNvSpPr>
            <a:spLocks noGrp="1"/>
          </p:cNvSpPr>
          <p:nvPr>
            <p:ph type="title"/>
          </p:nvPr>
        </p:nvSpPr>
        <p:spPr>
          <a:xfrm>
            <a:off x="395536" y="39377"/>
            <a:ext cx="8147248" cy="434083"/>
          </a:xfrm>
        </p:spPr>
        <p:txBody>
          <a:bodyPr>
            <a:normAutofit/>
          </a:bodyPr>
          <a:lstStyle/>
          <a:p>
            <a:r>
              <a:rPr lang="en-GB" sz="1800" dirty="0">
                <a:cs typeface="Arial"/>
              </a:rPr>
              <a:t>Change Delivery Plan – January 2025 – December 2025 </a:t>
            </a:r>
            <a:endParaRPr lang="en-GB" sz="1800" dirty="0"/>
          </a:p>
        </p:txBody>
      </p:sp>
      <p:graphicFrame>
        <p:nvGraphicFramePr>
          <p:cNvPr id="4" name="Table 3">
            <a:extLst>
              <a:ext uri="{FF2B5EF4-FFF2-40B4-BE49-F238E27FC236}">
                <a16:creationId xmlns:a16="http://schemas.microsoft.com/office/drawing/2014/main" id="{2F3A8088-C16B-A8ED-7B3A-BB4F893B9880}"/>
              </a:ext>
            </a:extLst>
          </p:cNvPr>
          <p:cNvGraphicFramePr>
            <a:graphicFrameLocks noGrp="1"/>
          </p:cNvGraphicFramePr>
          <p:nvPr/>
        </p:nvGraphicFramePr>
        <p:xfrm>
          <a:off x="71039" y="452630"/>
          <a:ext cx="9014060" cy="4478973"/>
        </p:xfrm>
        <a:graphic>
          <a:graphicData uri="http://schemas.openxmlformats.org/drawingml/2006/table">
            <a:tbl>
              <a:tblPr firstRow="1" bandRow="1">
                <a:tableStyleId>{5C22544A-7EE6-4342-B048-85BDC9FD1C3A}</a:tableStyleId>
              </a:tblPr>
              <a:tblGrid>
                <a:gridCol w="478552">
                  <a:extLst>
                    <a:ext uri="{9D8B030D-6E8A-4147-A177-3AD203B41FA5}">
                      <a16:colId xmlns:a16="http://schemas.microsoft.com/office/drawing/2014/main" val="4236546890"/>
                    </a:ext>
                  </a:extLst>
                </a:gridCol>
                <a:gridCol w="2702860">
                  <a:extLst>
                    <a:ext uri="{9D8B030D-6E8A-4147-A177-3AD203B41FA5}">
                      <a16:colId xmlns:a16="http://schemas.microsoft.com/office/drawing/2014/main" val="324692026"/>
                    </a:ext>
                  </a:extLst>
                </a:gridCol>
                <a:gridCol w="720080">
                  <a:extLst>
                    <a:ext uri="{9D8B030D-6E8A-4147-A177-3AD203B41FA5}">
                      <a16:colId xmlns:a16="http://schemas.microsoft.com/office/drawing/2014/main" val="1901410971"/>
                    </a:ext>
                  </a:extLst>
                </a:gridCol>
                <a:gridCol w="792088">
                  <a:extLst>
                    <a:ext uri="{9D8B030D-6E8A-4147-A177-3AD203B41FA5}">
                      <a16:colId xmlns:a16="http://schemas.microsoft.com/office/drawing/2014/main" val="4189950786"/>
                    </a:ext>
                  </a:extLst>
                </a:gridCol>
                <a:gridCol w="792088">
                  <a:extLst>
                    <a:ext uri="{9D8B030D-6E8A-4147-A177-3AD203B41FA5}">
                      <a16:colId xmlns:a16="http://schemas.microsoft.com/office/drawing/2014/main" val="4137049686"/>
                    </a:ext>
                  </a:extLst>
                </a:gridCol>
                <a:gridCol w="720080">
                  <a:extLst>
                    <a:ext uri="{9D8B030D-6E8A-4147-A177-3AD203B41FA5}">
                      <a16:colId xmlns:a16="http://schemas.microsoft.com/office/drawing/2014/main" val="1519923765"/>
                    </a:ext>
                  </a:extLst>
                </a:gridCol>
                <a:gridCol w="1152128">
                  <a:extLst>
                    <a:ext uri="{9D8B030D-6E8A-4147-A177-3AD203B41FA5}">
                      <a16:colId xmlns:a16="http://schemas.microsoft.com/office/drawing/2014/main" val="3099399107"/>
                    </a:ext>
                  </a:extLst>
                </a:gridCol>
                <a:gridCol w="820848">
                  <a:extLst>
                    <a:ext uri="{9D8B030D-6E8A-4147-A177-3AD203B41FA5}">
                      <a16:colId xmlns:a16="http://schemas.microsoft.com/office/drawing/2014/main" val="796015746"/>
                    </a:ext>
                  </a:extLst>
                </a:gridCol>
                <a:gridCol w="835336">
                  <a:extLst>
                    <a:ext uri="{9D8B030D-6E8A-4147-A177-3AD203B41FA5}">
                      <a16:colId xmlns:a16="http://schemas.microsoft.com/office/drawing/2014/main" val="3560280781"/>
                    </a:ext>
                  </a:extLst>
                </a:gridCol>
              </a:tblGrid>
              <a:tr h="289821">
                <a:tc>
                  <a:txBody>
                    <a:bodyPr/>
                    <a:lstStyle/>
                    <a:p>
                      <a:r>
                        <a:rPr lang="en-GB" sz="900" dirty="0">
                          <a:latin typeface="+mj-lt"/>
                        </a:rPr>
                        <a:t>XRN</a:t>
                      </a:r>
                    </a:p>
                  </a:txBody>
                  <a:tcPr anchor="ctr">
                    <a:solidFill>
                      <a:schemeClr val="tx2"/>
                    </a:solidFill>
                  </a:tcPr>
                </a:tc>
                <a:tc>
                  <a:txBody>
                    <a:bodyPr/>
                    <a:lstStyle/>
                    <a:p>
                      <a:r>
                        <a:rPr lang="en-GB" sz="900" dirty="0">
                          <a:latin typeface="+mj-lt"/>
                        </a:rPr>
                        <a:t>Change Title </a:t>
                      </a:r>
                    </a:p>
                  </a:txBody>
                  <a:tcPr anchor="ctr">
                    <a:solidFill>
                      <a:schemeClr val="tx2"/>
                    </a:solidFill>
                  </a:tcPr>
                </a:tc>
                <a:tc>
                  <a:txBody>
                    <a:bodyPr/>
                    <a:lstStyle/>
                    <a:p>
                      <a:r>
                        <a:rPr lang="en-GB" sz="900" dirty="0">
                          <a:latin typeface="+mj-lt"/>
                        </a:rPr>
                        <a:t>Proposer</a:t>
                      </a:r>
                    </a:p>
                  </a:txBody>
                  <a:tcPr anchor="ctr">
                    <a:solidFill>
                      <a:schemeClr val="tx2"/>
                    </a:solidFill>
                  </a:tcPr>
                </a:tc>
                <a:tc>
                  <a:txBody>
                    <a:bodyPr/>
                    <a:lstStyle/>
                    <a:p>
                      <a:r>
                        <a:rPr lang="en-GB" sz="900" dirty="0">
                          <a:latin typeface="+mj-lt"/>
                        </a:rPr>
                        <a:t>Benefit / Impact</a:t>
                      </a:r>
                    </a:p>
                  </a:txBody>
                  <a:tcPr anchor="ctr">
                    <a:solidFill>
                      <a:schemeClr val="tx2"/>
                    </a:solidFill>
                  </a:tcPr>
                </a:tc>
                <a:tc>
                  <a:txBody>
                    <a:bodyPr/>
                    <a:lstStyle/>
                    <a:p>
                      <a:r>
                        <a:rPr lang="en-GB" sz="900" dirty="0">
                          <a:latin typeface="+mj-lt"/>
                        </a:rPr>
                        <a:t>Funding </a:t>
                      </a:r>
                    </a:p>
                  </a:txBody>
                  <a:tcPr anchor="ctr">
                    <a:solidFill>
                      <a:schemeClr val="tx2"/>
                    </a:solidFill>
                  </a:tcPr>
                </a:tc>
                <a:tc>
                  <a:txBody>
                    <a:bodyPr/>
                    <a:lstStyle/>
                    <a:p>
                      <a:r>
                        <a:rPr lang="en-GB" sz="900" dirty="0">
                          <a:latin typeface="+mj-lt"/>
                        </a:rPr>
                        <a:t>HLSO</a:t>
                      </a:r>
                    </a:p>
                    <a:p>
                      <a:r>
                        <a:rPr lang="en-GB" sz="900" dirty="0">
                          <a:latin typeface="+mj-lt"/>
                        </a:rPr>
                        <a:t>Max Cost</a:t>
                      </a:r>
                    </a:p>
                  </a:txBody>
                  <a:tcPr anchor="ctr">
                    <a:solidFill>
                      <a:schemeClr val="tx2"/>
                    </a:solidFill>
                  </a:tcPr>
                </a:tc>
                <a:tc>
                  <a:txBody>
                    <a:bodyPr/>
                    <a:lstStyle/>
                    <a:p>
                      <a:r>
                        <a:rPr lang="en-GB" sz="900" dirty="0">
                          <a:latin typeface="+mj-lt"/>
                        </a:rPr>
                        <a:t>Target Implementation   Date</a:t>
                      </a:r>
                    </a:p>
                  </a:txBody>
                  <a:tcPr anchor="ctr">
                    <a:solidFill>
                      <a:schemeClr val="tx2"/>
                    </a:solidFill>
                  </a:tcPr>
                </a:tc>
                <a:tc>
                  <a:txBody>
                    <a:bodyPr/>
                    <a:lstStyle/>
                    <a:p>
                      <a:r>
                        <a:rPr lang="en-GB" sz="900" dirty="0">
                          <a:latin typeface="+mj-lt"/>
                        </a:rPr>
                        <a:t>Release Type</a:t>
                      </a:r>
                    </a:p>
                  </a:txBody>
                  <a:tcPr anchor="ctr">
                    <a:solidFill>
                      <a:schemeClr val="tx2"/>
                    </a:solidFill>
                  </a:tcPr>
                </a:tc>
                <a:tc>
                  <a:txBody>
                    <a:bodyPr/>
                    <a:lstStyle/>
                    <a:p>
                      <a:r>
                        <a:rPr lang="en-GB" sz="900" dirty="0">
                          <a:latin typeface="+mj-lt"/>
                        </a:rPr>
                        <a:t>Firm / Indicative</a:t>
                      </a:r>
                    </a:p>
                  </a:txBody>
                  <a:tcPr anchor="ctr">
                    <a:solidFill>
                      <a:schemeClr val="tx2"/>
                    </a:solidFill>
                  </a:tcPr>
                </a:tc>
                <a:extLst>
                  <a:ext uri="{0D108BD9-81ED-4DB2-BD59-A6C34878D82A}">
                    <a16:rowId xmlns:a16="http://schemas.microsoft.com/office/drawing/2014/main" val="429165185"/>
                  </a:ext>
                </a:extLst>
              </a:tr>
              <a:tr h="406485">
                <a:tc>
                  <a:txBody>
                    <a:bodyPr/>
                    <a:lstStyle/>
                    <a:p>
                      <a:pPr algn="ctr"/>
                      <a:r>
                        <a:rPr lang="en-GB" sz="800" b="1" dirty="0">
                          <a:solidFill>
                            <a:schemeClr val="tx1"/>
                          </a:solidFill>
                          <a:latin typeface="+mj-lt"/>
                          <a:hlinkClick r:id="rId3">
                            <a:extLst>
                              <a:ext uri="{A12FA001-AC4F-418D-AE19-62706E023703}">
                                <ahyp:hlinkClr xmlns:ahyp="http://schemas.microsoft.com/office/drawing/2018/hyperlinkcolor" val="tx"/>
                              </a:ext>
                            </a:extLst>
                          </a:hlinkClick>
                        </a:rPr>
                        <a:t>5614</a:t>
                      </a:r>
                      <a:endParaRPr lang="en-GB" sz="800" b="1" dirty="0">
                        <a:solidFill>
                          <a:schemeClr val="tx1"/>
                        </a:solidFill>
                        <a:latin typeface="+mj-lt"/>
                      </a:endParaRPr>
                    </a:p>
                  </a:txBody>
                  <a:tcPr anchor="ctr">
                    <a:solidFill>
                      <a:schemeClr val="accent3"/>
                    </a:solidFill>
                  </a:tcPr>
                </a:tc>
                <a:tc>
                  <a:txBody>
                    <a:bodyPr/>
                    <a:lstStyle/>
                    <a:p>
                      <a:r>
                        <a:rPr lang="en-GB" sz="700" b="1" dirty="0">
                          <a:effectLst/>
                          <a:latin typeface="+mj-lt"/>
                          <a:ea typeface="Times New Roman" panose="02020603050405020304" pitchFamily="18" charset="0"/>
                        </a:rPr>
                        <a:t>Improving IGT SMP New Connection Process to support accurate and timely Supplier Registrations</a:t>
                      </a:r>
                      <a:endParaRPr lang="en-GB" sz="600" b="1" dirty="0">
                        <a:latin typeface="+mj-lt"/>
                      </a:endParaRPr>
                    </a:p>
                  </a:txBody>
                  <a:tcPr anchor="ctr">
                    <a:solidFill>
                      <a:schemeClr val="accent3"/>
                    </a:solidFill>
                  </a:tcPr>
                </a:tc>
                <a:tc>
                  <a:txBody>
                    <a:bodyPr/>
                    <a:lstStyle/>
                    <a:p>
                      <a:r>
                        <a:rPr lang="en-GB" sz="700" b="1" dirty="0">
                          <a:latin typeface="+mj-lt"/>
                        </a:rPr>
                        <a:t>BUUK</a:t>
                      </a:r>
                    </a:p>
                  </a:txBody>
                  <a:tcPr anchor="ctr">
                    <a:solidFill>
                      <a:schemeClr val="accent3"/>
                    </a:solidFill>
                  </a:tcPr>
                </a:tc>
                <a:tc>
                  <a:txBody>
                    <a:bodyPr/>
                    <a:lstStyle/>
                    <a:p>
                      <a:r>
                        <a:rPr lang="en-GB" sz="700" b="1" dirty="0">
                          <a:latin typeface="+mj-lt"/>
                        </a:rPr>
                        <a:t>Shipper</a:t>
                      </a:r>
                    </a:p>
                    <a:p>
                      <a:r>
                        <a:rPr lang="en-GB" sz="700" b="1" dirty="0">
                          <a:latin typeface="+mj-lt"/>
                        </a:rPr>
                        <a:t>IGT</a:t>
                      </a:r>
                    </a:p>
                  </a:txBody>
                  <a:tcPr anchor="ctr">
                    <a:solidFill>
                      <a:schemeClr val="accent3"/>
                    </a:solidFill>
                  </a:tcPr>
                </a:tc>
                <a:tc>
                  <a:txBody>
                    <a:bodyPr/>
                    <a:lstStyle/>
                    <a:p>
                      <a:r>
                        <a:rPr lang="en-GB" sz="700" b="1" dirty="0">
                          <a:latin typeface="+mj-lt"/>
                        </a:rPr>
                        <a:t>Shipper</a:t>
                      </a:r>
                    </a:p>
                    <a:p>
                      <a:r>
                        <a:rPr lang="en-GB" sz="700" b="1" dirty="0">
                          <a:latin typeface="+mj-lt"/>
                        </a:rPr>
                        <a:t>IGT</a:t>
                      </a:r>
                    </a:p>
                  </a:txBody>
                  <a:tcPr anchor="ctr">
                    <a:solidFill>
                      <a:schemeClr val="accent3"/>
                    </a:solidFill>
                  </a:tcPr>
                </a:tc>
                <a:tc>
                  <a:txBody>
                    <a:bodyPr/>
                    <a:lstStyle/>
                    <a:p>
                      <a:r>
                        <a:rPr lang="en-GB" sz="700" b="1" dirty="0">
                          <a:latin typeface="+mj-lt"/>
                        </a:rPr>
                        <a:t>*£120k</a:t>
                      </a:r>
                    </a:p>
                    <a:p>
                      <a:r>
                        <a:rPr lang="en-GB" sz="700" b="1" dirty="0">
                          <a:latin typeface="+mj-lt"/>
                        </a:rPr>
                        <a:t>revised following design</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28</a:t>
                      </a:r>
                      <a:r>
                        <a:rPr kumimoji="0" lang="en-GB" sz="700" b="1" i="0" u="none" strike="noStrike" kern="1200" cap="none" spc="0" normalizeH="0" baseline="30000" noProof="0" dirty="0">
                          <a:ln>
                            <a:noFill/>
                          </a:ln>
                          <a:solidFill>
                            <a:schemeClr val="tx1"/>
                          </a:solidFill>
                          <a:effectLst/>
                          <a:uLnTx/>
                          <a:uFillTx/>
                          <a:latin typeface="+mj-lt"/>
                          <a:ea typeface="+mn-ea"/>
                          <a:cs typeface="+mn-cs"/>
                        </a:rPr>
                        <a:t>th</a:t>
                      </a:r>
                      <a:r>
                        <a:rPr kumimoji="0" lang="en-GB" sz="700" b="1" i="0" u="none" strike="noStrike" kern="1200" cap="none" spc="0" normalizeH="0" baseline="0" noProof="0" dirty="0">
                          <a:ln>
                            <a:noFill/>
                          </a:ln>
                          <a:solidFill>
                            <a:schemeClr val="tx1"/>
                          </a:solidFill>
                          <a:effectLst/>
                          <a:uLnTx/>
                          <a:uFillTx/>
                          <a:latin typeface="+mj-lt"/>
                          <a:ea typeface="+mn-ea"/>
                          <a:cs typeface="+mn-cs"/>
                        </a:rPr>
                        <a:t> February 2025</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Major</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rgbClr val="1D3E61"/>
                          </a:solidFill>
                          <a:effectLst/>
                          <a:uLnTx/>
                          <a:uFillTx/>
                          <a:latin typeface="+mj-lt"/>
                          <a:ea typeface="+mn-ea"/>
                          <a:cs typeface="+mn-cs"/>
                        </a:rPr>
                        <a:t>Firm</a:t>
                      </a:r>
                    </a:p>
                  </a:txBody>
                  <a:tcPr anchor="ctr">
                    <a:solidFill>
                      <a:schemeClr val="accent3"/>
                    </a:solidFill>
                  </a:tcPr>
                </a:tc>
                <a:extLst>
                  <a:ext uri="{0D108BD9-81ED-4DB2-BD59-A6C34878D82A}">
                    <a16:rowId xmlns:a16="http://schemas.microsoft.com/office/drawing/2014/main" val="510552386"/>
                  </a:ext>
                </a:extLst>
              </a:tr>
              <a:tr h="303605">
                <a:tc>
                  <a:txBody>
                    <a:bodyPr/>
                    <a:lstStyle/>
                    <a:p>
                      <a:pPr algn="ctr"/>
                      <a:r>
                        <a:rPr lang="en-GB" sz="800" b="1" dirty="0">
                          <a:solidFill>
                            <a:schemeClr val="tx1"/>
                          </a:solidFill>
                          <a:highlight>
                            <a:srgbClr val="FFFF00"/>
                          </a:highlight>
                          <a:hlinkClick r:id="rId4">
                            <a:extLst>
                              <a:ext uri="{A12FA001-AC4F-418D-AE19-62706E023703}">
                                <ahyp:hlinkClr xmlns:ahyp="http://schemas.microsoft.com/office/drawing/2018/hyperlinkcolor" val="tx"/>
                              </a:ext>
                            </a:extLst>
                          </a:hlinkClick>
                        </a:rPr>
                        <a:t>5549</a:t>
                      </a:r>
                      <a:endParaRPr lang="en-GB" sz="800" b="1" kern="1200" dirty="0">
                        <a:solidFill>
                          <a:schemeClr val="tx1"/>
                        </a:solidFill>
                        <a:highlight>
                          <a:srgbClr val="FFFF00"/>
                        </a:highlight>
                        <a:latin typeface="+mn-lt"/>
                        <a:ea typeface="+mn-ea"/>
                        <a:cs typeface="+mn-cs"/>
                      </a:endParaRPr>
                    </a:p>
                  </a:txBody>
                  <a:tcPr anchor="ctr">
                    <a:solidFill>
                      <a:schemeClr val="accent1"/>
                    </a:solidFill>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n-GB" sz="700" b="1" i="0" kern="1200" dirty="0">
                          <a:solidFill>
                            <a:schemeClr val="dk1"/>
                          </a:solidFill>
                          <a:effectLst/>
                          <a:latin typeface="+mn-lt"/>
                          <a:ea typeface="+mn-ea"/>
                          <a:cs typeface="+mn-cs"/>
                        </a:rPr>
                        <a:t>Automation of the UK Link and Gemini mismatch analysis and correction process</a:t>
                      </a:r>
                      <a:endParaRPr lang="en-US" sz="700" b="1" i="0" kern="1200" dirty="0">
                        <a:solidFill>
                          <a:schemeClr val="dk1"/>
                        </a:solidFill>
                        <a:effectLst/>
                        <a:highlight>
                          <a:srgbClr val="FFFF00"/>
                        </a:highlight>
                        <a:latin typeface="+mn-lt"/>
                        <a:ea typeface="+mn-ea"/>
                        <a:cs typeface="+mn-cs"/>
                      </a:endParaRPr>
                    </a:p>
                  </a:txBody>
                  <a:tcPr marL="68580" marR="68580" marT="0" marB="0" anchor="ctr">
                    <a:solidFill>
                      <a:schemeClr val="bg2">
                        <a:lumMod val="20000"/>
                        <a:lumOff val="80000"/>
                      </a:schemeClr>
                    </a:solidFill>
                  </a:tcPr>
                </a:tc>
                <a:tc>
                  <a:txBody>
                    <a:bodyPr/>
                    <a:lstStyle/>
                    <a:p>
                      <a:r>
                        <a:rPr lang="en-GB" sz="700" b="1" dirty="0">
                          <a:latin typeface="+mj-lt"/>
                        </a:rPr>
                        <a:t>Xoserve</a:t>
                      </a:r>
                    </a:p>
                  </a:txBody>
                  <a:tcPr anchor="ctr">
                    <a:solidFill>
                      <a:schemeClr val="bg2">
                        <a:lumMod val="20000"/>
                        <a:lumOff val="80000"/>
                      </a:schemeClr>
                    </a:solidFill>
                  </a:tcPr>
                </a:tc>
                <a:tc>
                  <a:txBody>
                    <a:bodyPr/>
                    <a:lstStyle/>
                    <a:p>
                      <a:r>
                        <a:rPr lang="en-GB" sz="700" b="1" dirty="0">
                          <a:latin typeface="+mj-lt"/>
                        </a:rPr>
                        <a:t>CDSP</a:t>
                      </a:r>
                    </a:p>
                  </a:txBody>
                  <a:tcPr anchor="ctr">
                    <a:solidFill>
                      <a:schemeClr val="bg2">
                        <a:lumMod val="20000"/>
                        <a:lumOff val="80000"/>
                      </a:schemeClr>
                    </a:solidFill>
                  </a:tcPr>
                </a:tc>
                <a:tc>
                  <a:txBody>
                    <a:bodyPr/>
                    <a:lstStyle/>
                    <a:p>
                      <a:r>
                        <a:rPr lang="en-GB" sz="700" b="1" dirty="0">
                          <a:latin typeface="+mj-lt"/>
                        </a:rPr>
                        <a:t>N/A</a:t>
                      </a:r>
                    </a:p>
                  </a:txBody>
                  <a:tcPr anchor="ctr">
                    <a:solidFill>
                      <a:schemeClr val="bg2">
                        <a:lumMod val="20000"/>
                        <a:lumOff val="80000"/>
                      </a:schemeClr>
                    </a:solidFill>
                  </a:tcPr>
                </a:tc>
                <a:tc>
                  <a:txBody>
                    <a:bodyPr/>
                    <a:lstStyle/>
                    <a:p>
                      <a:r>
                        <a:rPr lang="en-GB" sz="700" b="1" dirty="0">
                          <a:latin typeface="+mj-lt"/>
                        </a:rPr>
                        <a:t>N/A</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May 2025</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Minor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rgbClr val="1D3E61"/>
                          </a:solidFill>
                          <a:effectLst/>
                          <a:uLnTx/>
                          <a:uFillTx/>
                          <a:latin typeface="+mj-lt"/>
                          <a:ea typeface="+mn-ea"/>
                          <a:cs typeface="+mn-cs"/>
                        </a:rPr>
                        <a:t>Indicative </a:t>
                      </a:r>
                    </a:p>
                  </a:txBody>
                  <a:tcPr anchor="ctr">
                    <a:solidFill>
                      <a:schemeClr val="bg2">
                        <a:lumMod val="20000"/>
                        <a:lumOff val="80000"/>
                      </a:schemeClr>
                    </a:solidFill>
                  </a:tcPr>
                </a:tc>
                <a:extLst>
                  <a:ext uri="{0D108BD9-81ED-4DB2-BD59-A6C34878D82A}">
                    <a16:rowId xmlns:a16="http://schemas.microsoft.com/office/drawing/2014/main" val="4193885681"/>
                  </a:ext>
                </a:extLst>
              </a:tr>
              <a:tr h="303605">
                <a:tc>
                  <a:txBody>
                    <a:bodyPr/>
                    <a:lstStyle/>
                    <a:p>
                      <a:pPr algn="ctr"/>
                      <a:r>
                        <a:rPr lang="en-GB" sz="800" b="1" dirty="0">
                          <a:solidFill>
                            <a:schemeClr val="tx1"/>
                          </a:solidFill>
                          <a:highlight>
                            <a:srgbClr val="FFFF00"/>
                          </a:highlight>
                          <a:hlinkClick r:id="rId4">
                            <a:extLst>
                              <a:ext uri="{A12FA001-AC4F-418D-AE19-62706E023703}">
                                <ahyp:hlinkClr xmlns:ahyp="http://schemas.microsoft.com/office/drawing/2018/hyperlinkcolor" val="tx"/>
                              </a:ext>
                            </a:extLst>
                          </a:hlinkClick>
                        </a:rPr>
                        <a:t>5769</a:t>
                      </a:r>
                      <a:endParaRPr lang="en-GB" sz="800" b="1" kern="1200" dirty="0">
                        <a:solidFill>
                          <a:schemeClr val="tx1"/>
                        </a:solidFill>
                        <a:highlight>
                          <a:srgbClr val="FFFF00"/>
                        </a:highlight>
                        <a:latin typeface="+mn-lt"/>
                        <a:ea typeface="+mn-ea"/>
                        <a:cs typeface="+mn-cs"/>
                      </a:endParaRPr>
                    </a:p>
                  </a:txBody>
                  <a:tcPr anchor="ctr">
                    <a:solidFill>
                      <a:schemeClr val="accent1"/>
                    </a:solidFill>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n-GB" sz="700" b="1" i="0" kern="1200" dirty="0">
                          <a:solidFill>
                            <a:schemeClr val="dk1"/>
                          </a:solidFill>
                          <a:effectLst/>
                          <a:latin typeface="+mn-lt"/>
                          <a:ea typeface="+mn-ea"/>
                          <a:cs typeface="+mn-cs"/>
                        </a:rPr>
                        <a:t>Changes required to Broadcast Service (minor changes</a:t>
                      </a:r>
                      <a:endParaRPr lang="en-US" sz="700" b="1" i="0" kern="1200" dirty="0">
                        <a:solidFill>
                          <a:schemeClr val="dk1"/>
                        </a:solidFill>
                        <a:effectLst/>
                        <a:highlight>
                          <a:srgbClr val="FFFF00"/>
                        </a:highlight>
                        <a:latin typeface="+mn-lt"/>
                        <a:ea typeface="+mn-ea"/>
                        <a:cs typeface="+mn-cs"/>
                      </a:endParaRPr>
                    </a:p>
                  </a:txBody>
                  <a:tcPr marL="68580" marR="68580" marT="0" marB="0" anchor="ctr">
                    <a:solidFill>
                      <a:schemeClr val="bg2">
                        <a:lumMod val="20000"/>
                        <a:lumOff val="80000"/>
                      </a:schemeClr>
                    </a:solidFill>
                  </a:tcPr>
                </a:tc>
                <a:tc>
                  <a:txBody>
                    <a:bodyPr/>
                    <a:lstStyle/>
                    <a:p>
                      <a:r>
                        <a:rPr lang="en-GB" sz="700" b="1" dirty="0">
                          <a:latin typeface="+mj-lt"/>
                        </a:rPr>
                        <a:t>Xoserve</a:t>
                      </a:r>
                    </a:p>
                  </a:txBody>
                  <a:tcPr anchor="ctr">
                    <a:solidFill>
                      <a:schemeClr val="bg2">
                        <a:lumMod val="20000"/>
                        <a:lumOff val="80000"/>
                      </a:schemeClr>
                    </a:solidFill>
                  </a:tcPr>
                </a:tc>
                <a:tc>
                  <a:txBody>
                    <a:bodyPr/>
                    <a:lstStyle/>
                    <a:p>
                      <a:r>
                        <a:rPr lang="en-GB" sz="700" b="1" dirty="0">
                          <a:latin typeface="+mj-lt"/>
                        </a:rPr>
                        <a:t>DN</a:t>
                      </a:r>
                    </a:p>
                    <a:p>
                      <a:r>
                        <a:rPr lang="en-GB" sz="700" b="1" dirty="0">
                          <a:latin typeface="+mj-lt"/>
                        </a:rPr>
                        <a:t>IGT</a:t>
                      </a:r>
                    </a:p>
                  </a:txBody>
                  <a:tcPr anchor="ctr">
                    <a:solidFill>
                      <a:schemeClr val="bg2">
                        <a:lumMod val="20000"/>
                        <a:lumOff val="80000"/>
                      </a:schemeClr>
                    </a:solidFill>
                  </a:tcPr>
                </a:tc>
                <a:tc>
                  <a:txBody>
                    <a:bodyPr/>
                    <a:lstStyle/>
                    <a:p>
                      <a:r>
                        <a:rPr lang="en-GB" sz="700" b="1" dirty="0">
                          <a:latin typeface="+mj-lt"/>
                        </a:rPr>
                        <a:t>N/A</a:t>
                      </a:r>
                    </a:p>
                  </a:txBody>
                  <a:tcPr anchor="ctr">
                    <a:solidFill>
                      <a:schemeClr val="bg2">
                        <a:lumMod val="20000"/>
                        <a:lumOff val="80000"/>
                      </a:schemeClr>
                    </a:solidFill>
                  </a:tcPr>
                </a:tc>
                <a:tc>
                  <a:txBody>
                    <a:bodyPr/>
                    <a:lstStyle/>
                    <a:p>
                      <a:r>
                        <a:rPr lang="en-GB" sz="700" b="1" dirty="0">
                          <a:latin typeface="+mj-lt"/>
                        </a:rPr>
                        <a:t>N/A</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May 2025</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Minor</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rgbClr val="1D3E61"/>
                          </a:solidFill>
                          <a:effectLst/>
                          <a:uLnTx/>
                          <a:uFillTx/>
                          <a:latin typeface="+mj-lt"/>
                          <a:ea typeface="+mn-ea"/>
                          <a:cs typeface="+mn-cs"/>
                        </a:rPr>
                        <a:t>Indicative </a:t>
                      </a:r>
                    </a:p>
                  </a:txBody>
                  <a:tcPr anchor="ctr">
                    <a:solidFill>
                      <a:schemeClr val="bg2">
                        <a:lumMod val="20000"/>
                        <a:lumOff val="80000"/>
                      </a:schemeClr>
                    </a:solidFill>
                  </a:tcPr>
                </a:tc>
                <a:extLst>
                  <a:ext uri="{0D108BD9-81ED-4DB2-BD59-A6C34878D82A}">
                    <a16:rowId xmlns:a16="http://schemas.microsoft.com/office/drawing/2014/main" val="3377840409"/>
                  </a:ext>
                </a:extLst>
              </a:tr>
              <a:tr h="303605">
                <a:tc>
                  <a:txBody>
                    <a:bodyPr/>
                    <a:lstStyle/>
                    <a:p>
                      <a:pPr algn="ctr"/>
                      <a:r>
                        <a:rPr lang="en-GB" sz="800" b="1" dirty="0">
                          <a:solidFill>
                            <a:schemeClr val="tx1"/>
                          </a:solidFill>
                          <a:hlinkClick r:id="rId5">
                            <a:extLst>
                              <a:ext uri="{A12FA001-AC4F-418D-AE19-62706E023703}">
                                <ahyp:hlinkClr xmlns:ahyp="http://schemas.microsoft.com/office/drawing/2018/hyperlinkcolor" val="tx"/>
                              </a:ext>
                            </a:extLst>
                          </a:hlinkClick>
                        </a:rPr>
                        <a:t>5784</a:t>
                      </a:r>
                      <a:endParaRPr lang="en-GB" sz="800" b="1" kern="1200" dirty="0">
                        <a:solidFill>
                          <a:schemeClr val="tx1"/>
                        </a:solidFill>
                        <a:latin typeface="+mn-lt"/>
                        <a:ea typeface="+mn-ea"/>
                        <a:cs typeface="+mn-cs"/>
                      </a:endParaRPr>
                    </a:p>
                  </a:txBody>
                  <a:tcPr anchor="ctr">
                    <a:solidFill>
                      <a:schemeClr val="accent1"/>
                    </a:solidFill>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n-US" sz="700" b="1" i="0" kern="1200" dirty="0">
                          <a:solidFill>
                            <a:schemeClr val="dk1"/>
                          </a:solidFill>
                          <a:effectLst/>
                          <a:latin typeface="+mn-lt"/>
                          <a:ea typeface="+mn-ea"/>
                          <a:cs typeface="+mn-cs"/>
                        </a:rPr>
                        <a:t>Mod0862 Amendments to the current Unidentified Gas Reconciliation Period arrangements</a:t>
                      </a:r>
                    </a:p>
                  </a:txBody>
                  <a:tcPr marL="68580" marR="68580" marT="0" marB="0" anchor="ctr">
                    <a:solidFill>
                      <a:schemeClr val="bg2">
                        <a:lumMod val="20000"/>
                        <a:lumOff val="80000"/>
                      </a:schemeClr>
                    </a:solidFill>
                  </a:tcPr>
                </a:tc>
                <a:tc>
                  <a:txBody>
                    <a:bodyPr/>
                    <a:lstStyle/>
                    <a:p>
                      <a:r>
                        <a:rPr lang="en-GB" sz="700" b="1" dirty="0">
                          <a:latin typeface="+mj-lt"/>
                        </a:rPr>
                        <a:t>SEFE</a:t>
                      </a:r>
                    </a:p>
                  </a:txBody>
                  <a:tcPr anchor="ctr">
                    <a:solidFill>
                      <a:schemeClr val="bg2">
                        <a:lumMod val="20000"/>
                        <a:lumOff val="80000"/>
                      </a:schemeClr>
                    </a:solidFill>
                  </a:tcPr>
                </a:tc>
                <a:tc>
                  <a:txBody>
                    <a:bodyPr/>
                    <a:lstStyle/>
                    <a:p>
                      <a:r>
                        <a:rPr lang="en-GB" sz="700" b="1" dirty="0">
                          <a:latin typeface="+mj-lt"/>
                        </a:rPr>
                        <a:t>Shipper</a:t>
                      </a:r>
                    </a:p>
                    <a:p>
                      <a:r>
                        <a:rPr lang="en-GB" sz="700" b="1" dirty="0">
                          <a:latin typeface="+mj-lt"/>
                        </a:rPr>
                        <a:t>DN</a:t>
                      </a:r>
                    </a:p>
                  </a:txBody>
                  <a:tcPr anchor="ctr">
                    <a:solidFill>
                      <a:schemeClr val="bg2">
                        <a:lumMod val="20000"/>
                        <a:lumOff val="80000"/>
                      </a:schemeClr>
                    </a:solidFill>
                  </a:tcPr>
                </a:tc>
                <a:tc>
                  <a:txBody>
                    <a:bodyPr/>
                    <a:lstStyle/>
                    <a:p>
                      <a:r>
                        <a:rPr lang="en-GB" sz="700" b="1" dirty="0">
                          <a:latin typeface="+mj-lt"/>
                        </a:rPr>
                        <a:t>Shipper</a:t>
                      </a:r>
                    </a:p>
                  </a:txBody>
                  <a:tcPr anchor="ctr">
                    <a:solidFill>
                      <a:schemeClr val="bg2">
                        <a:lumMod val="20000"/>
                        <a:lumOff val="80000"/>
                      </a:schemeClr>
                    </a:solidFill>
                  </a:tcPr>
                </a:tc>
                <a:tc>
                  <a:txBody>
                    <a:bodyPr/>
                    <a:lstStyle/>
                    <a:p>
                      <a:r>
                        <a:rPr lang="en-GB" sz="700" b="1" dirty="0">
                          <a:latin typeface="+mj-lt"/>
                        </a:rPr>
                        <a:t>£115k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27</a:t>
                      </a:r>
                      <a:r>
                        <a:rPr kumimoji="0" lang="en-GB" sz="700" b="1" i="0" u="none" strike="noStrike" kern="1200" cap="none" spc="0" normalizeH="0" baseline="30000" noProof="0" dirty="0">
                          <a:ln>
                            <a:noFill/>
                          </a:ln>
                          <a:solidFill>
                            <a:schemeClr val="tx1"/>
                          </a:solidFill>
                          <a:effectLst/>
                          <a:uLnTx/>
                          <a:uFillTx/>
                          <a:latin typeface="+mj-lt"/>
                          <a:ea typeface="+mn-ea"/>
                          <a:cs typeface="+mn-cs"/>
                        </a:rPr>
                        <a:t>th</a:t>
                      </a:r>
                      <a:r>
                        <a:rPr kumimoji="0" lang="en-GB" sz="700" b="1" i="0" u="none" strike="noStrike" kern="1200" cap="none" spc="0" normalizeH="0" baseline="0" noProof="0" dirty="0">
                          <a:ln>
                            <a:noFill/>
                          </a:ln>
                          <a:solidFill>
                            <a:schemeClr val="tx1"/>
                          </a:solidFill>
                          <a:effectLst/>
                          <a:uLnTx/>
                          <a:uFillTx/>
                          <a:latin typeface="+mj-lt"/>
                          <a:ea typeface="+mn-ea"/>
                          <a:cs typeface="+mn-cs"/>
                        </a:rPr>
                        <a:t> June 2025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Major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rgbClr val="1D3E61"/>
                          </a:solidFill>
                          <a:effectLst/>
                          <a:uLnTx/>
                          <a:uFillTx/>
                          <a:latin typeface="+mj-lt"/>
                          <a:ea typeface="+mn-ea"/>
                          <a:cs typeface="+mn-cs"/>
                        </a:rPr>
                        <a:t>Firm </a:t>
                      </a:r>
                    </a:p>
                  </a:txBody>
                  <a:tcPr anchor="ctr">
                    <a:solidFill>
                      <a:schemeClr val="bg2">
                        <a:lumMod val="20000"/>
                        <a:lumOff val="80000"/>
                      </a:schemeClr>
                    </a:solidFill>
                  </a:tcPr>
                </a:tc>
                <a:extLst>
                  <a:ext uri="{0D108BD9-81ED-4DB2-BD59-A6C34878D82A}">
                    <a16:rowId xmlns:a16="http://schemas.microsoft.com/office/drawing/2014/main" val="2449690027"/>
                  </a:ext>
                </a:extLst>
              </a:tr>
              <a:tr h="380608">
                <a:tc>
                  <a:txBody>
                    <a:bodyPr/>
                    <a:lstStyle/>
                    <a:p>
                      <a:pPr algn="ctr"/>
                      <a:r>
                        <a:rPr lang="en-GB" sz="800" b="1" dirty="0">
                          <a:solidFill>
                            <a:schemeClr val="tx1"/>
                          </a:solidFill>
                          <a:hlinkClick r:id="rId6">
                            <a:extLst>
                              <a:ext uri="{A12FA001-AC4F-418D-AE19-62706E023703}">
                                <ahyp:hlinkClr xmlns:ahyp="http://schemas.microsoft.com/office/drawing/2018/hyperlinkcolor" val="tx"/>
                              </a:ext>
                            </a:extLst>
                          </a:hlinkClick>
                        </a:rPr>
                        <a:t>5846</a:t>
                      </a:r>
                      <a:endParaRPr lang="en-GB" sz="800" b="1" dirty="0">
                        <a:solidFill>
                          <a:schemeClr val="tx1"/>
                        </a:solidFill>
                        <a:latin typeface="+mj-lt"/>
                      </a:endParaRPr>
                    </a:p>
                  </a:txBody>
                  <a:tcPr anchor="ctr">
                    <a:solidFill>
                      <a:schemeClr val="accent1"/>
                    </a:solidFill>
                  </a:tcPr>
                </a:tc>
                <a:tc>
                  <a:txBody>
                    <a:bodyPr/>
                    <a:lstStyle/>
                    <a:p>
                      <a:pPr>
                        <a:lnSpc>
                          <a:spcPct val="115000"/>
                        </a:lnSpc>
                        <a:spcAft>
                          <a:spcPts val="1000"/>
                        </a:spcAft>
                      </a:pPr>
                      <a:r>
                        <a:rPr lang="en-GB" sz="700" b="1" dirty="0">
                          <a:effectLst/>
                          <a:latin typeface="+mj-lt"/>
                          <a:ea typeface="Times New Roman" panose="02020603050405020304" pitchFamily="18" charset="0"/>
                          <a:cs typeface="Times New Roman" panose="02020603050405020304" pitchFamily="18" charset="0"/>
                        </a:rPr>
                        <a:t>Update to the Meter product table in UK link to support the Thermal Mass Meter type code</a:t>
                      </a:r>
                    </a:p>
                  </a:txBody>
                  <a:tcPr marL="68580" marR="68580" marT="0" marB="0" anchor="ctr">
                    <a:solidFill>
                      <a:schemeClr val="bg2">
                        <a:lumMod val="20000"/>
                        <a:lumOff val="80000"/>
                      </a:schemeClr>
                    </a:solidFill>
                  </a:tcPr>
                </a:tc>
                <a:tc>
                  <a:txBody>
                    <a:bodyPr/>
                    <a:lstStyle/>
                    <a:p>
                      <a:r>
                        <a:rPr lang="en-GB" sz="700" b="1" dirty="0">
                          <a:latin typeface="+mj-lt"/>
                        </a:rPr>
                        <a:t>Xoserve</a:t>
                      </a:r>
                    </a:p>
                  </a:txBody>
                  <a:tcPr anchor="ctr">
                    <a:solidFill>
                      <a:schemeClr val="bg2">
                        <a:lumMod val="20000"/>
                        <a:lumOff val="80000"/>
                      </a:schemeClr>
                    </a:solidFill>
                  </a:tcPr>
                </a:tc>
                <a:tc>
                  <a:txBody>
                    <a:bodyPr/>
                    <a:lstStyle/>
                    <a:p>
                      <a:r>
                        <a:rPr lang="en-GB" sz="700" b="1" dirty="0">
                          <a:latin typeface="+mj-lt"/>
                        </a:rPr>
                        <a:t>All</a:t>
                      </a:r>
                    </a:p>
                  </a:txBody>
                  <a:tcPr anchor="ctr">
                    <a:solidFill>
                      <a:schemeClr val="bg2">
                        <a:lumMod val="20000"/>
                        <a:lumOff val="80000"/>
                      </a:schemeClr>
                    </a:solidFill>
                  </a:tcPr>
                </a:tc>
                <a:tc>
                  <a:txBody>
                    <a:bodyPr/>
                    <a:lstStyle/>
                    <a:p>
                      <a:r>
                        <a:rPr lang="en-GB" sz="700" b="1" dirty="0">
                          <a:latin typeface="+mj-lt"/>
                        </a:rPr>
                        <a:t>TBC</a:t>
                      </a:r>
                    </a:p>
                  </a:txBody>
                  <a:tcPr anchor="ctr">
                    <a:solidFill>
                      <a:schemeClr val="bg2">
                        <a:lumMod val="20000"/>
                        <a:lumOff val="80000"/>
                      </a:schemeClr>
                    </a:solidFill>
                  </a:tcPr>
                </a:tc>
                <a:tc>
                  <a:txBody>
                    <a:bodyPr/>
                    <a:lstStyle/>
                    <a:p>
                      <a:r>
                        <a:rPr lang="en-GB" sz="700" b="1" dirty="0">
                          <a:latin typeface="+mj-lt"/>
                        </a:rPr>
                        <a:t>£100k</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27</a:t>
                      </a:r>
                      <a:r>
                        <a:rPr kumimoji="0" lang="en-GB" sz="700" b="1" i="0" u="none" strike="noStrike" kern="1200" cap="none" spc="0" normalizeH="0" baseline="30000" noProof="0" dirty="0">
                          <a:ln>
                            <a:noFill/>
                          </a:ln>
                          <a:solidFill>
                            <a:schemeClr val="tx1"/>
                          </a:solidFill>
                          <a:effectLst/>
                          <a:uLnTx/>
                          <a:uFillTx/>
                          <a:latin typeface="+mj-lt"/>
                          <a:ea typeface="+mn-ea"/>
                          <a:cs typeface="+mn-cs"/>
                        </a:rPr>
                        <a:t>th</a:t>
                      </a:r>
                      <a:r>
                        <a:rPr kumimoji="0" lang="en-GB" sz="700" b="1" i="0" u="none" strike="noStrike" kern="1200" cap="none" spc="0" normalizeH="0" baseline="0" noProof="0" dirty="0">
                          <a:ln>
                            <a:noFill/>
                          </a:ln>
                          <a:solidFill>
                            <a:schemeClr val="tx1"/>
                          </a:solidFill>
                          <a:effectLst/>
                          <a:uLnTx/>
                          <a:uFillTx/>
                          <a:latin typeface="+mj-lt"/>
                          <a:ea typeface="+mn-ea"/>
                          <a:cs typeface="+mn-cs"/>
                        </a:rPr>
                        <a:t> June 2025</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Major</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rgbClr val="1D3E61"/>
                          </a:solidFill>
                          <a:effectLst/>
                          <a:uLnTx/>
                          <a:uFillTx/>
                          <a:latin typeface="+mj-lt"/>
                          <a:ea typeface="+mn-ea"/>
                          <a:cs typeface="+mn-cs"/>
                        </a:rPr>
                        <a:t>Firm </a:t>
                      </a:r>
                    </a:p>
                  </a:txBody>
                  <a:tcPr anchor="ctr">
                    <a:solidFill>
                      <a:schemeClr val="bg2">
                        <a:lumMod val="20000"/>
                        <a:lumOff val="80000"/>
                      </a:schemeClr>
                    </a:solidFill>
                  </a:tcPr>
                </a:tc>
                <a:extLst>
                  <a:ext uri="{0D108BD9-81ED-4DB2-BD59-A6C34878D82A}">
                    <a16:rowId xmlns:a16="http://schemas.microsoft.com/office/drawing/2014/main" val="1607328695"/>
                  </a:ext>
                </a:extLst>
              </a:tr>
              <a:tr h="303605">
                <a:tc>
                  <a:txBody>
                    <a:bodyPr/>
                    <a:lstStyle/>
                    <a:p>
                      <a:pPr algn="ctr"/>
                      <a:r>
                        <a:rPr lang="en-GB" sz="800" b="1" u="none" dirty="0">
                          <a:solidFill>
                            <a:schemeClr val="tx1"/>
                          </a:solidFill>
                          <a:hlinkClick r:id="rId7">
                            <a:extLst>
                              <a:ext uri="{A12FA001-AC4F-418D-AE19-62706E023703}">
                                <ahyp:hlinkClr xmlns:ahyp="http://schemas.microsoft.com/office/drawing/2018/hyperlinkcolor" val="tx"/>
                              </a:ext>
                            </a:extLst>
                          </a:hlinkClick>
                        </a:rPr>
                        <a:t>5851</a:t>
                      </a:r>
                      <a:endParaRPr lang="en-GB" sz="800" b="1" u="none" dirty="0">
                        <a:solidFill>
                          <a:schemeClr val="tx1"/>
                        </a:solidFill>
                        <a:latin typeface="+mj-lt"/>
                      </a:endParaRPr>
                    </a:p>
                  </a:txBody>
                  <a:tcPr anchor="ctr">
                    <a:solidFill>
                      <a:schemeClr val="bg2">
                        <a:lumMod val="60000"/>
                        <a:lumOff val="40000"/>
                      </a:schemeClr>
                    </a:solidFill>
                  </a:tcPr>
                </a:tc>
                <a:tc>
                  <a:txBody>
                    <a:bodyPr/>
                    <a:lstStyle/>
                    <a:p>
                      <a:r>
                        <a:rPr lang="en-GB" sz="700" b="1" dirty="0">
                          <a:latin typeface="+mj-lt"/>
                        </a:rPr>
                        <a:t>Mod0868 Change to the current Allocation of Unidentified Gas Statement Frequency and Scope</a:t>
                      </a:r>
                    </a:p>
                  </a:txBody>
                  <a:tcPr anchor="ctr">
                    <a:solidFill>
                      <a:schemeClr val="bg2">
                        <a:lumMod val="20000"/>
                        <a:lumOff val="80000"/>
                      </a:schemeClr>
                    </a:solidFill>
                  </a:tcPr>
                </a:tc>
                <a:tc>
                  <a:txBody>
                    <a:bodyPr/>
                    <a:lstStyle/>
                    <a:p>
                      <a:r>
                        <a:rPr lang="en-GB" sz="700" b="1" dirty="0">
                          <a:latin typeface="+mj-lt"/>
                        </a:rPr>
                        <a:t>SEFE</a:t>
                      </a:r>
                    </a:p>
                  </a:txBody>
                  <a:tcPr anchor="ctr">
                    <a:solidFill>
                      <a:schemeClr val="bg2">
                        <a:lumMod val="20000"/>
                        <a:lumOff val="80000"/>
                      </a:schemeClr>
                    </a:solidFill>
                  </a:tcPr>
                </a:tc>
                <a:tc>
                  <a:txBody>
                    <a:bodyPr/>
                    <a:lstStyle/>
                    <a:p>
                      <a:r>
                        <a:rPr lang="en-GB" sz="700" b="1" dirty="0">
                          <a:latin typeface="+mj-lt"/>
                        </a:rPr>
                        <a:t>Shipper </a:t>
                      </a:r>
                    </a:p>
                  </a:txBody>
                  <a:tcPr anchor="ctr">
                    <a:solidFill>
                      <a:schemeClr val="bg2">
                        <a:lumMod val="20000"/>
                        <a:lumOff val="80000"/>
                      </a:schemeClr>
                    </a:solidFill>
                  </a:tcPr>
                </a:tc>
                <a:tc>
                  <a:txBody>
                    <a:bodyPr/>
                    <a:lstStyle/>
                    <a:p>
                      <a:r>
                        <a:rPr lang="en-GB" sz="700" b="1" dirty="0">
                          <a:latin typeface="+mj-lt"/>
                        </a:rPr>
                        <a:t>Shipper</a:t>
                      </a:r>
                    </a:p>
                  </a:txBody>
                  <a:tcPr anchor="ctr">
                    <a:solidFill>
                      <a:schemeClr val="bg2">
                        <a:lumMod val="20000"/>
                        <a:lumOff val="80000"/>
                      </a:schemeClr>
                    </a:solidFill>
                  </a:tcPr>
                </a:tc>
                <a:tc>
                  <a:txBody>
                    <a:bodyPr/>
                    <a:lstStyle/>
                    <a:p>
                      <a:r>
                        <a:rPr lang="en-GB" sz="700" b="1" dirty="0">
                          <a:latin typeface="+mj-lt"/>
                        </a:rPr>
                        <a:t>TBC</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June/July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*subject to modification approval</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Adhoc</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rgbClr val="1D3E61"/>
                          </a:solidFill>
                          <a:effectLst/>
                          <a:uLnTx/>
                          <a:uFillTx/>
                          <a:latin typeface="+mj-lt"/>
                          <a:ea typeface="+mn-ea"/>
                          <a:cs typeface="+mn-cs"/>
                        </a:rPr>
                        <a:t>Firm </a:t>
                      </a:r>
                    </a:p>
                  </a:txBody>
                  <a:tcPr anchor="ctr">
                    <a:solidFill>
                      <a:schemeClr val="bg2">
                        <a:lumMod val="20000"/>
                        <a:lumOff val="80000"/>
                      </a:schemeClr>
                    </a:solidFill>
                  </a:tcPr>
                </a:tc>
                <a:extLst>
                  <a:ext uri="{0D108BD9-81ED-4DB2-BD59-A6C34878D82A}">
                    <a16:rowId xmlns:a16="http://schemas.microsoft.com/office/drawing/2014/main" val="1079759497"/>
                  </a:ext>
                </a:extLst>
              </a:tr>
              <a:tr h="303605">
                <a:tc>
                  <a:txBody>
                    <a:bodyPr/>
                    <a:lstStyle/>
                    <a:p>
                      <a:pPr algn="ctr"/>
                      <a:r>
                        <a:rPr lang="en-GB" sz="800" b="1" dirty="0">
                          <a:solidFill>
                            <a:schemeClr val="tx1"/>
                          </a:solidFill>
                          <a:highlight>
                            <a:srgbClr val="FFFF00"/>
                          </a:highlight>
                          <a:hlinkClick r:id="rId8">
                            <a:extLst>
                              <a:ext uri="{A12FA001-AC4F-418D-AE19-62706E023703}">
                                <ahyp:hlinkClr xmlns:ahyp="http://schemas.microsoft.com/office/drawing/2018/hyperlinkcolor" val="tx"/>
                              </a:ext>
                            </a:extLst>
                          </a:hlinkClick>
                        </a:rPr>
                        <a:t>5892</a:t>
                      </a:r>
                      <a:endParaRPr lang="en-GB" sz="800" b="1" u="none" dirty="0">
                        <a:solidFill>
                          <a:schemeClr val="tx1"/>
                        </a:solidFill>
                        <a:highlight>
                          <a:srgbClr val="FFFF00"/>
                        </a:highlight>
                        <a:latin typeface="+mj-lt"/>
                      </a:endParaRPr>
                    </a:p>
                  </a:txBody>
                  <a:tcPr anchor="ctr">
                    <a:solidFill>
                      <a:schemeClr val="bg2">
                        <a:lumMod val="60000"/>
                        <a:lumOff val="40000"/>
                      </a:schemeClr>
                    </a:solidFill>
                  </a:tcPr>
                </a:tc>
                <a:tc>
                  <a:txBody>
                    <a:bodyPr/>
                    <a:lstStyle/>
                    <a:p>
                      <a:r>
                        <a:rPr lang="en-GB" sz="700" b="1" dirty="0">
                          <a:latin typeface="+mj-lt"/>
                        </a:rPr>
                        <a:t>Ring-fenced DSC Budget to support Allocation of Unidentified Gas Value-Add Activities</a:t>
                      </a:r>
                    </a:p>
                  </a:txBody>
                  <a:tcPr anchor="ctr">
                    <a:solidFill>
                      <a:schemeClr val="bg2">
                        <a:lumMod val="20000"/>
                        <a:lumOff val="80000"/>
                      </a:schemeClr>
                    </a:solidFill>
                  </a:tcPr>
                </a:tc>
                <a:tc>
                  <a:txBody>
                    <a:bodyPr/>
                    <a:lstStyle/>
                    <a:p>
                      <a:r>
                        <a:rPr lang="en-GB" sz="700" b="1" dirty="0">
                          <a:latin typeface="+mj-lt"/>
                        </a:rPr>
                        <a:t>SEFE</a:t>
                      </a:r>
                    </a:p>
                  </a:txBody>
                  <a:tcPr anchor="ctr">
                    <a:solidFill>
                      <a:schemeClr val="bg2">
                        <a:lumMod val="20000"/>
                        <a:lumOff val="80000"/>
                      </a:schemeClr>
                    </a:solidFill>
                  </a:tcPr>
                </a:tc>
                <a:tc>
                  <a:txBody>
                    <a:bodyPr/>
                    <a:lstStyle/>
                    <a:p>
                      <a:r>
                        <a:rPr lang="en-GB" sz="700" b="1" dirty="0">
                          <a:latin typeface="+mj-lt"/>
                        </a:rPr>
                        <a:t>Shipper</a:t>
                      </a:r>
                    </a:p>
                  </a:txBody>
                  <a:tcPr anchor="ctr">
                    <a:solidFill>
                      <a:schemeClr val="bg2">
                        <a:lumMod val="20000"/>
                        <a:lumOff val="80000"/>
                      </a:schemeClr>
                    </a:solidFill>
                  </a:tcPr>
                </a:tc>
                <a:tc>
                  <a:txBody>
                    <a:bodyPr/>
                    <a:lstStyle/>
                    <a:p>
                      <a:r>
                        <a:rPr lang="en-GB" sz="700" b="1" dirty="0">
                          <a:latin typeface="+mj-lt"/>
                        </a:rPr>
                        <a:t>Shipper</a:t>
                      </a:r>
                    </a:p>
                  </a:txBody>
                  <a:tcPr anchor="ctr">
                    <a:solidFill>
                      <a:schemeClr val="bg2">
                        <a:lumMod val="20000"/>
                        <a:lumOff val="80000"/>
                      </a:schemeClr>
                    </a:solidFill>
                  </a:tcPr>
                </a:tc>
                <a:tc>
                  <a:txBody>
                    <a:bodyPr/>
                    <a:lstStyle/>
                    <a:p>
                      <a:r>
                        <a:rPr lang="en-GB" sz="700" b="1" dirty="0">
                          <a:latin typeface="+mj-lt"/>
                        </a:rPr>
                        <a:t>TBC</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n-lt"/>
                          <a:ea typeface="+mn-ea"/>
                          <a:cs typeface="+mn-cs"/>
                        </a:rPr>
                        <a:t>June/July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n-lt"/>
                          <a:ea typeface="+mn-ea"/>
                          <a:cs typeface="+mn-cs"/>
                        </a:rPr>
                        <a:t>*subject to modification approval</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err="1">
                          <a:ln>
                            <a:noFill/>
                          </a:ln>
                          <a:solidFill>
                            <a:schemeClr val="tx1"/>
                          </a:solidFill>
                          <a:effectLst/>
                          <a:uLnTx/>
                          <a:uFillTx/>
                          <a:latin typeface="+mj-lt"/>
                          <a:ea typeface="+mn-ea"/>
                          <a:cs typeface="+mn-cs"/>
                        </a:rPr>
                        <a:t>Adhoc</a:t>
                      </a:r>
                      <a:r>
                        <a:rPr kumimoji="0" lang="en-GB" sz="700" b="1" i="0" u="none" strike="noStrike" kern="1200" cap="none" spc="0" normalizeH="0" baseline="0" noProof="0" dirty="0">
                          <a:ln>
                            <a:noFill/>
                          </a:ln>
                          <a:solidFill>
                            <a:schemeClr val="tx1"/>
                          </a:solidFill>
                          <a:effectLst/>
                          <a:uLnTx/>
                          <a:uFillTx/>
                          <a:latin typeface="+mj-lt"/>
                          <a:ea typeface="+mn-ea"/>
                          <a:cs typeface="+mn-cs"/>
                        </a:rPr>
                        <a:t>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rgbClr val="1D3E61"/>
                          </a:solidFill>
                          <a:effectLst/>
                          <a:uLnTx/>
                          <a:uFillTx/>
                          <a:latin typeface="+mj-lt"/>
                          <a:ea typeface="+mn-ea"/>
                          <a:cs typeface="+mn-cs"/>
                        </a:rPr>
                        <a:t>Firm</a:t>
                      </a:r>
                    </a:p>
                  </a:txBody>
                  <a:tcPr anchor="ctr">
                    <a:solidFill>
                      <a:schemeClr val="bg2">
                        <a:lumMod val="20000"/>
                        <a:lumOff val="80000"/>
                      </a:schemeClr>
                    </a:solidFill>
                  </a:tcPr>
                </a:tc>
                <a:extLst>
                  <a:ext uri="{0D108BD9-81ED-4DB2-BD59-A6C34878D82A}">
                    <a16:rowId xmlns:a16="http://schemas.microsoft.com/office/drawing/2014/main" val="1668406634"/>
                  </a:ext>
                </a:extLst>
              </a:tr>
              <a:tr h="157422">
                <a:tc>
                  <a:txBody>
                    <a:bodyPr/>
                    <a:lstStyle/>
                    <a:p>
                      <a:pPr algn="ctr"/>
                      <a:r>
                        <a:rPr lang="en-GB" sz="800" b="1" dirty="0">
                          <a:solidFill>
                            <a:schemeClr val="tx1"/>
                          </a:solidFill>
                          <a:hlinkClick r:id="rId9">
                            <a:extLst>
                              <a:ext uri="{A12FA001-AC4F-418D-AE19-62706E023703}">
                                <ahyp:hlinkClr xmlns:ahyp="http://schemas.microsoft.com/office/drawing/2018/hyperlinkcolor" val="tx"/>
                              </a:ext>
                            </a:extLst>
                          </a:hlinkClick>
                        </a:rPr>
                        <a:t>5702</a:t>
                      </a:r>
                      <a:endParaRPr lang="en-GB" sz="800" b="1" kern="1200" dirty="0">
                        <a:solidFill>
                          <a:schemeClr val="tx1"/>
                        </a:solidFill>
                        <a:latin typeface="+mn-lt"/>
                        <a:ea typeface="+mn-ea"/>
                        <a:cs typeface="+mn-cs"/>
                      </a:endParaRPr>
                    </a:p>
                  </a:txBody>
                  <a:tcPr anchor="ctr">
                    <a:solidFill>
                      <a:schemeClr val="bg2">
                        <a:lumMod val="60000"/>
                        <a:lumOff val="40000"/>
                      </a:schemeClr>
                    </a:solidFill>
                  </a:tcPr>
                </a:tc>
                <a:tc>
                  <a:txBody>
                    <a:bodyPr/>
                    <a:lstStyle/>
                    <a:p>
                      <a:pPr>
                        <a:lnSpc>
                          <a:spcPct val="115000"/>
                        </a:lnSpc>
                        <a:spcAft>
                          <a:spcPts val="1000"/>
                        </a:spcAft>
                      </a:pPr>
                      <a:r>
                        <a:rPr lang="en-US" sz="700" b="1" dirty="0">
                          <a:solidFill>
                            <a:schemeClr val="tx1"/>
                          </a:solidFill>
                          <a:effectLst/>
                          <a:latin typeface="+mj-lt"/>
                          <a:ea typeface="Times New Roman" panose="02020603050405020304" pitchFamily="18" charset="0"/>
                          <a:cs typeface="Times New Roman" panose="02020603050405020304" pitchFamily="18" charset="0"/>
                        </a:rPr>
                        <a:t>Mod0864S - Update to assess the replacement of Facsimile as a form of communication </a:t>
                      </a:r>
                      <a:endParaRPr lang="en-GB" sz="700" b="1"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2">
                        <a:lumMod val="20000"/>
                        <a:lumOff val="80000"/>
                      </a:schemeClr>
                    </a:solidFill>
                  </a:tcPr>
                </a:tc>
                <a:tc>
                  <a:txBody>
                    <a:bodyPr/>
                    <a:lstStyle/>
                    <a:p>
                      <a:r>
                        <a:rPr lang="en-GB" sz="700" b="1" dirty="0">
                          <a:latin typeface="+mj-lt"/>
                        </a:rPr>
                        <a:t>NGT</a:t>
                      </a:r>
                    </a:p>
                  </a:txBody>
                  <a:tcPr anchor="ctr">
                    <a:solidFill>
                      <a:schemeClr val="bg2">
                        <a:lumMod val="20000"/>
                        <a:lumOff val="80000"/>
                      </a:schemeClr>
                    </a:solidFill>
                  </a:tcPr>
                </a:tc>
                <a:tc>
                  <a:txBody>
                    <a:bodyPr/>
                    <a:lstStyle/>
                    <a:p>
                      <a:r>
                        <a:rPr lang="en-GB" sz="700" b="1" dirty="0">
                          <a:latin typeface="+mj-lt"/>
                        </a:rPr>
                        <a:t>All DSC Customers</a:t>
                      </a:r>
                    </a:p>
                  </a:txBody>
                  <a:tcPr anchor="ctr">
                    <a:solidFill>
                      <a:schemeClr val="bg2">
                        <a:lumMod val="20000"/>
                        <a:lumOff val="80000"/>
                      </a:schemeClr>
                    </a:solidFill>
                  </a:tcPr>
                </a:tc>
                <a:tc>
                  <a:txBody>
                    <a:bodyPr/>
                    <a:lstStyle/>
                    <a:p>
                      <a:r>
                        <a:rPr lang="en-GB" sz="700" b="1" dirty="0">
                          <a:latin typeface="+mj-lt"/>
                        </a:rPr>
                        <a:t>Shipper </a:t>
                      </a:r>
                    </a:p>
                    <a:p>
                      <a:r>
                        <a:rPr lang="en-GB" sz="700" b="1" dirty="0">
                          <a:latin typeface="+mj-lt"/>
                        </a:rPr>
                        <a:t>DN</a:t>
                      </a:r>
                    </a:p>
                  </a:txBody>
                  <a:tcPr anchor="ctr">
                    <a:solidFill>
                      <a:schemeClr val="bg2">
                        <a:lumMod val="20000"/>
                        <a:lumOff val="80000"/>
                      </a:schemeClr>
                    </a:solidFill>
                  </a:tcPr>
                </a:tc>
                <a:tc>
                  <a:txBody>
                    <a:bodyPr/>
                    <a:lstStyle/>
                    <a:p>
                      <a:r>
                        <a:rPr lang="en-GB" sz="700" b="1" kern="1200" dirty="0">
                          <a:solidFill>
                            <a:schemeClr val="dk1"/>
                          </a:solidFill>
                          <a:latin typeface="+mn-lt"/>
                          <a:ea typeface="+mn-ea"/>
                          <a:cs typeface="+mn-cs"/>
                        </a:rPr>
                        <a:t>£230k</a:t>
                      </a:r>
                    </a:p>
                    <a:p>
                      <a:r>
                        <a:rPr lang="en-GB" sz="700" b="1" kern="1200" dirty="0">
                          <a:solidFill>
                            <a:schemeClr val="dk1"/>
                          </a:solidFill>
                          <a:latin typeface="+mn-lt"/>
                          <a:ea typeface="+mn-ea"/>
                          <a:cs typeface="+mn-cs"/>
                        </a:rPr>
                        <a:t>*ROM est.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7</a:t>
                      </a:r>
                      <a:r>
                        <a:rPr kumimoji="0" lang="en-GB" sz="700" b="1" i="0" u="none" strike="noStrike" kern="1200" cap="none" spc="0" normalizeH="0" baseline="30000" noProof="0" dirty="0">
                          <a:ln>
                            <a:noFill/>
                          </a:ln>
                          <a:solidFill>
                            <a:schemeClr val="tx1"/>
                          </a:solidFill>
                          <a:effectLst/>
                          <a:uLnTx/>
                          <a:uFillTx/>
                          <a:latin typeface="+mj-lt"/>
                          <a:ea typeface="+mn-ea"/>
                          <a:cs typeface="+mn-cs"/>
                        </a:rPr>
                        <a:t>th</a:t>
                      </a:r>
                      <a:r>
                        <a:rPr kumimoji="0" lang="en-GB" sz="700" b="1" i="0" u="none" strike="noStrike" kern="1200" cap="none" spc="0" normalizeH="0" baseline="0" noProof="0" dirty="0">
                          <a:ln>
                            <a:noFill/>
                          </a:ln>
                          <a:solidFill>
                            <a:schemeClr val="tx1"/>
                          </a:solidFill>
                          <a:effectLst/>
                          <a:uLnTx/>
                          <a:uFillTx/>
                          <a:latin typeface="+mj-lt"/>
                          <a:ea typeface="+mn-ea"/>
                          <a:cs typeface="+mn-cs"/>
                        </a:rPr>
                        <a:t> November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*options being presented @ Feb ChMC</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Major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rgbClr val="1D3E61"/>
                          </a:solidFill>
                          <a:effectLst/>
                          <a:uLnTx/>
                          <a:uFillTx/>
                          <a:latin typeface="+mj-lt"/>
                          <a:ea typeface="+mn-ea"/>
                          <a:cs typeface="+mn-cs"/>
                        </a:rPr>
                        <a:t>Indicative </a:t>
                      </a:r>
                    </a:p>
                  </a:txBody>
                  <a:tcPr anchor="ctr">
                    <a:solidFill>
                      <a:schemeClr val="bg2">
                        <a:lumMod val="20000"/>
                        <a:lumOff val="80000"/>
                      </a:schemeClr>
                    </a:solidFill>
                  </a:tcPr>
                </a:tc>
                <a:extLst>
                  <a:ext uri="{0D108BD9-81ED-4DB2-BD59-A6C34878D82A}">
                    <a16:rowId xmlns:a16="http://schemas.microsoft.com/office/drawing/2014/main" val="1164534849"/>
                  </a:ext>
                </a:extLst>
              </a:tr>
              <a:tr h="231597">
                <a:tc>
                  <a:txBody>
                    <a:bodyPr/>
                    <a:lstStyle/>
                    <a:p>
                      <a:pPr algn="ctr"/>
                      <a:r>
                        <a:rPr lang="en-GB" sz="800" b="1" u="sng" dirty="0">
                          <a:solidFill>
                            <a:schemeClr val="tx1"/>
                          </a:solidFill>
                          <a:latin typeface="+mj-lt"/>
                        </a:rPr>
                        <a:t>5872</a:t>
                      </a:r>
                    </a:p>
                  </a:txBody>
                  <a:tcPr anchor="ctr">
                    <a:solidFill>
                      <a:schemeClr val="accent5">
                        <a:lumMod val="60000"/>
                        <a:lumOff val="40000"/>
                      </a:schemeClr>
                    </a:solidFill>
                  </a:tcPr>
                </a:tc>
                <a:tc>
                  <a:txBody>
                    <a:bodyPr/>
                    <a:lstStyle/>
                    <a:p>
                      <a:pPr>
                        <a:lnSpc>
                          <a:spcPct val="115000"/>
                        </a:lnSpc>
                        <a:spcAft>
                          <a:spcPts val="1000"/>
                        </a:spcAft>
                      </a:pPr>
                      <a:r>
                        <a:rPr lang="en-GB" sz="700" b="1" dirty="0">
                          <a:effectLst/>
                          <a:latin typeface="+mj-lt"/>
                          <a:ea typeface="Times New Roman" panose="02020603050405020304" pitchFamily="18" charset="0"/>
                          <a:cs typeface="Times New Roman" panose="02020603050405020304" pitchFamily="18" charset="0"/>
                        </a:rPr>
                        <a:t>Mod0876S Updates to the Annual Quantity (AQ) amendment process</a:t>
                      </a:r>
                    </a:p>
                  </a:txBody>
                  <a:tcPr marL="68580" marR="68580" marT="0" marB="0" anchor="ctr">
                    <a:solidFill>
                      <a:schemeClr val="accent5">
                        <a:lumMod val="60000"/>
                        <a:lumOff val="40000"/>
                      </a:schemeClr>
                    </a:solidFill>
                  </a:tcPr>
                </a:tc>
                <a:tc>
                  <a:txBody>
                    <a:bodyPr/>
                    <a:lstStyle/>
                    <a:p>
                      <a:r>
                        <a:rPr lang="en-GB" sz="700" b="1" dirty="0">
                          <a:latin typeface="+mj-lt"/>
                        </a:rPr>
                        <a:t>SEFE</a:t>
                      </a:r>
                    </a:p>
                  </a:txBody>
                  <a:tcPr anchor="ctr">
                    <a:solidFill>
                      <a:schemeClr val="accent5">
                        <a:lumMod val="60000"/>
                        <a:lumOff val="40000"/>
                      </a:schemeClr>
                    </a:solidFill>
                  </a:tcPr>
                </a:tc>
                <a:tc>
                  <a:txBody>
                    <a:bodyPr/>
                    <a:lstStyle/>
                    <a:p>
                      <a:r>
                        <a:rPr lang="en-GB" sz="700" b="1" dirty="0">
                          <a:latin typeface="+mj-lt"/>
                        </a:rPr>
                        <a:t>Shipper</a:t>
                      </a:r>
                    </a:p>
                    <a:p>
                      <a:r>
                        <a:rPr lang="en-GB" sz="700" b="1" dirty="0">
                          <a:latin typeface="+mj-lt"/>
                        </a:rPr>
                        <a:t>DN</a:t>
                      </a:r>
                    </a:p>
                  </a:txBody>
                  <a:tcPr anchor="ctr">
                    <a:solidFill>
                      <a:schemeClr val="accent5">
                        <a:lumMod val="60000"/>
                        <a:lumOff val="40000"/>
                      </a:schemeClr>
                    </a:solidFill>
                  </a:tcPr>
                </a:tc>
                <a:tc>
                  <a:txBody>
                    <a:bodyPr/>
                    <a:lstStyle/>
                    <a:p>
                      <a:r>
                        <a:rPr lang="en-GB" sz="700" b="1" dirty="0">
                          <a:latin typeface="+mj-lt"/>
                        </a:rPr>
                        <a:t>TBC</a:t>
                      </a:r>
                    </a:p>
                  </a:txBody>
                  <a:tcPr anchor="ctr">
                    <a:solidFill>
                      <a:schemeClr val="accent5">
                        <a:lumMod val="60000"/>
                        <a:lumOff val="40000"/>
                      </a:schemeClr>
                    </a:solidFill>
                  </a:tcPr>
                </a:tc>
                <a:tc>
                  <a:txBody>
                    <a:bodyPr/>
                    <a:lstStyle/>
                    <a:p>
                      <a:r>
                        <a:rPr lang="en-GB" sz="700" b="1" dirty="0">
                          <a:latin typeface="+mj-lt"/>
                        </a:rPr>
                        <a:t>£240k</a:t>
                      </a:r>
                    </a:p>
                    <a:p>
                      <a:r>
                        <a:rPr lang="en-GB" sz="700" b="1" dirty="0">
                          <a:latin typeface="+mj-lt"/>
                        </a:rPr>
                        <a:t>*ROM est.</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7</a:t>
                      </a:r>
                      <a:r>
                        <a:rPr kumimoji="0" lang="en-GB" sz="700" b="1" i="0" u="none" strike="noStrike" kern="1200" cap="none" spc="0" normalizeH="0" baseline="30000" noProof="0" dirty="0">
                          <a:ln>
                            <a:noFill/>
                          </a:ln>
                          <a:solidFill>
                            <a:schemeClr val="tx1"/>
                          </a:solidFill>
                          <a:effectLst/>
                          <a:uLnTx/>
                          <a:uFillTx/>
                          <a:latin typeface="+mj-lt"/>
                          <a:ea typeface="+mn-ea"/>
                          <a:cs typeface="+mn-cs"/>
                        </a:rPr>
                        <a:t>th</a:t>
                      </a:r>
                      <a:r>
                        <a:rPr kumimoji="0" lang="en-GB" sz="700" b="1" i="0" u="none" strike="noStrike" kern="1200" cap="none" spc="0" normalizeH="0" baseline="0" noProof="0" dirty="0">
                          <a:ln>
                            <a:noFill/>
                          </a:ln>
                          <a:solidFill>
                            <a:schemeClr val="tx1"/>
                          </a:solidFill>
                          <a:effectLst/>
                          <a:uLnTx/>
                          <a:uFillTx/>
                          <a:latin typeface="+mj-lt"/>
                          <a:ea typeface="+mn-ea"/>
                          <a:cs typeface="+mn-cs"/>
                        </a:rPr>
                        <a:t> November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n-lt"/>
                          <a:ea typeface="+mn-ea"/>
                          <a:cs typeface="+mn-cs"/>
                        </a:rPr>
                        <a:t>*subject to modification approval</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Major </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rgbClr val="1D3E61"/>
                          </a:solidFill>
                          <a:effectLst/>
                          <a:uLnTx/>
                          <a:uFillTx/>
                          <a:latin typeface="+mj-lt"/>
                          <a:ea typeface="+mn-ea"/>
                          <a:cs typeface="+mn-cs"/>
                        </a:rPr>
                        <a:t>Indicative </a:t>
                      </a:r>
                    </a:p>
                  </a:txBody>
                  <a:tcPr anchor="ctr">
                    <a:solidFill>
                      <a:schemeClr val="accent5">
                        <a:lumMod val="60000"/>
                        <a:lumOff val="40000"/>
                      </a:schemeClr>
                    </a:solidFill>
                  </a:tcPr>
                </a:tc>
                <a:extLst>
                  <a:ext uri="{0D108BD9-81ED-4DB2-BD59-A6C34878D82A}">
                    <a16:rowId xmlns:a16="http://schemas.microsoft.com/office/drawing/2014/main" val="2334790875"/>
                  </a:ext>
                </a:extLst>
              </a:tr>
              <a:tr h="313535">
                <a:tc>
                  <a:txBody>
                    <a:bodyPr/>
                    <a:lstStyle/>
                    <a:p>
                      <a:pPr algn="ctr"/>
                      <a:r>
                        <a:rPr lang="en-GB" sz="800" b="1" dirty="0">
                          <a:solidFill>
                            <a:schemeClr val="tx1"/>
                          </a:solidFill>
                          <a:latin typeface="+mj-lt"/>
                        </a:rPr>
                        <a:t>XXXX</a:t>
                      </a:r>
                    </a:p>
                  </a:txBody>
                  <a:tcPr anchor="ctr">
                    <a:solidFill>
                      <a:schemeClr val="accent5">
                        <a:lumMod val="60000"/>
                        <a:lumOff val="40000"/>
                      </a:schemeClr>
                    </a:solidFill>
                  </a:tcPr>
                </a:tc>
                <a:tc>
                  <a:txBody>
                    <a:bodyPr/>
                    <a:lstStyle/>
                    <a:p>
                      <a:pPr>
                        <a:lnSpc>
                          <a:spcPct val="115000"/>
                        </a:lnSpc>
                        <a:spcAft>
                          <a:spcPts val="1000"/>
                        </a:spcAft>
                      </a:pPr>
                      <a:r>
                        <a:rPr lang="en-GB" sz="700" b="1" kern="1200" dirty="0">
                          <a:solidFill>
                            <a:schemeClr val="dk1"/>
                          </a:solidFill>
                          <a:effectLst/>
                          <a:latin typeface="+mn-lt"/>
                          <a:ea typeface="Times New Roman" panose="02020603050405020304" pitchFamily="18" charset="0"/>
                          <a:cs typeface="Times New Roman" panose="02020603050405020304" pitchFamily="18" charset="0"/>
                        </a:rPr>
                        <a:t>Mod0890 – Update to AQ Correction Processes - Request for Adjustments (RFA) AQ Change</a:t>
                      </a:r>
                      <a:endParaRPr lang="en-GB" sz="700" b="1" dirty="0">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accent5">
                        <a:lumMod val="60000"/>
                        <a:lumOff val="40000"/>
                      </a:schemeClr>
                    </a:solidFill>
                  </a:tcPr>
                </a:tc>
                <a:tc>
                  <a:txBody>
                    <a:bodyPr/>
                    <a:lstStyle/>
                    <a:p>
                      <a:r>
                        <a:rPr lang="en-GB" sz="700" b="1" dirty="0">
                          <a:latin typeface="+mj-lt"/>
                        </a:rPr>
                        <a:t>Centrica</a:t>
                      </a:r>
                    </a:p>
                  </a:txBody>
                  <a:tcPr anchor="ctr">
                    <a:solidFill>
                      <a:schemeClr val="accent5">
                        <a:lumMod val="60000"/>
                        <a:lumOff val="40000"/>
                      </a:schemeClr>
                    </a:solidFill>
                  </a:tcPr>
                </a:tc>
                <a:tc>
                  <a:txBody>
                    <a:bodyPr/>
                    <a:lstStyle/>
                    <a:p>
                      <a:r>
                        <a:rPr lang="en-GB" sz="700" b="1" dirty="0">
                          <a:latin typeface="+mj-lt"/>
                        </a:rPr>
                        <a:t>Shipper </a:t>
                      </a:r>
                    </a:p>
                    <a:p>
                      <a:r>
                        <a:rPr lang="en-GB" sz="700" b="1" dirty="0">
                          <a:latin typeface="+mj-lt"/>
                        </a:rPr>
                        <a:t>DN</a:t>
                      </a:r>
                    </a:p>
                  </a:txBody>
                  <a:tcPr anchor="ctr">
                    <a:solidFill>
                      <a:schemeClr val="accent5">
                        <a:lumMod val="60000"/>
                        <a:lumOff val="40000"/>
                      </a:schemeClr>
                    </a:solidFill>
                  </a:tcPr>
                </a:tc>
                <a:tc>
                  <a:txBody>
                    <a:bodyPr/>
                    <a:lstStyle/>
                    <a:p>
                      <a:r>
                        <a:rPr lang="en-GB" sz="700" b="1" dirty="0">
                          <a:latin typeface="+mj-lt"/>
                        </a:rPr>
                        <a:t>TBC</a:t>
                      </a:r>
                    </a:p>
                  </a:txBody>
                  <a:tcPr anchor="ctr">
                    <a:solidFill>
                      <a:schemeClr val="accent5">
                        <a:lumMod val="60000"/>
                        <a:lumOff val="40000"/>
                      </a:schemeClr>
                    </a:solidFill>
                  </a:tcPr>
                </a:tc>
                <a:tc>
                  <a:txBody>
                    <a:bodyPr/>
                    <a:lstStyle/>
                    <a:p>
                      <a:r>
                        <a:rPr lang="en-GB" sz="700" b="1" dirty="0">
                          <a:latin typeface="+mj-lt"/>
                        </a:rPr>
                        <a:t>TBC</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n-lt"/>
                          <a:ea typeface="+mn-ea"/>
                          <a:cs typeface="+mn-cs"/>
                        </a:rPr>
                        <a:t>7</a:t>
                      </a:r>
                      <a:r>
                        <a:rPr kumimoji="0" lang="en-GB" sz="700" b="1" i="0" u="none" strike="noStrike" kern="1200" cap="none" spc="0" normalizeH="0" baseline="30000" noProof="0" dirty="0">
                          <a:ln>
                            <a:noFill/>
                          </a:ln>
                          <a:solidFill>
                            <a:schemeClr val="tx1"/>
                          </a:solidFill>
                          <a:effectLst/>
                          <a:uLnTx/>
                          <a:uFillTx/>
                          <a:latin typeface="+mn-lt"/>
                          <a:ea typeface="+mn-ea"/>
                          <a:cs typeface="+mn-cs"/>
                        </a:rPr>
                        <a:t>th</a:t>
                      </a:r>
                      <a:r>
                        <a:rPr kumimoji="0" lang="en-GB" sz="700" b="1" i="0" u="none" strike="noStrike" kern="1200" cap="none" spc="0" normalizeH="0" baseline="0" noProof="0" dirty="0">
                          <a:ln>
                            <a:noFill/>
                          </a:ln>
                          <a:solidFill>
                            <a:schemeClr val="tx1"/>
                          </a:solidFill>
                          <a:effectLst/>
                          <a:uLnTx/>
                          <a:uFillTx/>
                          <a:latin typeface="+mn-lt"/>
                          <a:ea typeface="+mn-ea"/>
                          <a:cs typeface="+mn-cs"/>
                        </a:rPr>
                        <a:t> November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n-lt"/>
                          <a:ea typeface="+mn-ea"/>
                          <a:cs typeface="+mn-cs"/>
                        </a:rPr>
                        <a:t>*subject to modification approval</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Major</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rgbClr val="1D3E61"/>
                          </a:solidFill>
                          <a:effectLst/>
                          <a:uLnTx/>
                          <a:uFillTx/>
                          <a:latin typeface="+mj-lt"/>
                          <a:ea typeface="+mn-ea"/>
                          <a:cs typeface="+mn-cs"/>
                        </a:rPr>
                        <a:t>Indicative </a:t>
                      </a:r>
                    </a:p>
                  </a:txBody>
                  <a:tcPr anchor="ctr">
                    <a:solidFill>
                      <a:schemeClr val="accent5">
                        <a:lumMod val="60000"/>
                        <a:lumOff val="40000"/>
                      </a:schemeClr>
                    </a:solidFill>
                  </a:tcPr>
                </a:tc>
                <a:extLst>
                  <a:ext uri="{0D108BD9-81ED-4DB2-BD59-A6C34878D82A}">
                    <a16:rowId xmlns:a16="http://schemas.microsoft.com/office/drawing/2014/main" val="342849037"/>
                  </a:ext>
                </a:extLst>
              </a:tr>
            </a:tbl>
          </a:graphicData>
        </a:graphic>
      </p:graphicFrame>
      <p:cxnSp>
        <p:nvCxnSpPr>
          <p:cNvPr id="5" name="Straight Connector 4">
            <a:extLst>
              <a:ext uri="{FF2B5EF4-FFF2-40B4-BE49-F238E27FC236}">
                <a16:creationId xmlns:a16="http://schemas.microsoft.com/office/drawing/2014/main" id="{2E25EEF3-7194-DBD0-31C4-8A2950158C7A}"/>
              </a:ext>
            </a:extLst>
          </p:cNvPr>
          <p:cNvCxnSpPr/>
          <p:nvPr/>
        </p:nvCxnSpPr>
        <p:spPr>
          <a:xfrm>
            <a:off x="64970" y="4083918"/>
            <a:ext cx="9014060" cy="0"/>
          </a:xfrm>
          <a:prstGeom prst="line">
            <a:avLst/>
          </a:prstGeom>
          <a:ln w="38100">
            <a:solidFill>
              <a:schemeClr val="tx1"/>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84904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8C3F791-AC34-4270-82D9-5B4FC58DD2B2}"/>
              </a:ext>
            </a:extLst>
          </p:cNvPr>
          <p:cNvGraphicFramePr>
            <a:graphicFrameLocks noGrp="1"/>
          </p:cNvGraphicFramePr>
          <p:nvPr/>
        </p:nvGraphicFramePr>
        <p:xfrm>
          <a:off x="35496" y="432782"/>
          <a:ext cx="9073008" cy="4681486"/>
        </p:xfrm>
        <a:graphic>
          <a:graphicData uri="http://schemas.openxmlformats.org/drawingml/2006/table">
            <a:tbl>
              <a:tblPr firstRow="1" bandRow="1">
                <a:tableStyleId>{5C22544A-7EE6-4342-B048-85BDC9FD1C3A}</a:tableStyleId>
              </a:tblPr>
              <a:tblGrid>
                <a:gridCol w="602831">
                  <a:extLst>
                    <a:ext uri="{9D8B030D-6E8A-4147-A177-3AD203B41FA5}">
                      <a16:colId xmlns:a16="http://schemas.microsoft.com/office/drawing/2014/main" val="4236546890"/>
                    </a:ext>
                  </a:extLst>
                </a:gridCol>
                <a:gridCol w="2151753">
                  <a:extLst>
                    <a:ext uri="{9D8B030D-6E8A-4147-A177-3AD203B41FA5}">
                      <a16:colId xmlns:a16="http://schemas.microsoft.com/office/drawing/2014/main" val="324692026"/>
                    </a:ext>
                  </a:extLst>
                </a:gridCol>
                <a:gridCol w="672423">
                  <a:extLst>
                    <a:ext uri="{9D8B030D-6E8A-4147-A177-3AD203B41FA5}">
                      <a16:colId xmlns:a16="http://schemas.microsoft.com/office/drawing/2014/main" val="1901410971"/>
                    </a:ext>
                  </a:extLst>
                </a:gridCol>
                <a:gridCol w="677449">
                  <a:extLst>
                    <a:ext uri="{9D8B030D-6E8A-4147-A177-3AD203B41FA5}">
                      <a16:colId xmlns:a16="http://schemas.microsoft.com/office/drawing/2014/main" val="4189950786"/>
                    </a:ext>
                  </a:extLst>
                </a:gridCol>
                <a:gridCol w="648072">
                  <a:extLst>
                    <a:ext uri="{9D8B030D-6E8A-4147-A177-3AD203B41FA5}">
                      <a16:colId xmlns:a16="http://schemas.microsoft.com/office/drawing/2014/main" val="4137049686"/>
                    </a:ext>
                  </a:extLst>
                </a:gridCol>
                <a:gridCol w="792088">
                  <a:extLst>
                    <a:ext uri="{9D8B030D-6E8A-4147-A177-3AD203B41FA5}">
                      <a16:colId xmlns:a16="http://schemas.microsoft.com/office/drawing/2014/main" val="1373389145"/>
                    </a:ext>
                  </a:extLst>
                </a:gridCol>
                <a:gridCol w="3528392">
                  <a:extLst>
                    <a:ext uri="{9D8B030D-6E8A-4147-A177-3AD203B41FA5}">
                      <a16:colId xmlns:a16="http://schemas.microsoft.com/office/drawing/2014/main" val="796015746"/>
                    </a:ext>
                  </a:extLst>
                </a:gridCol>
              </a:tblGrid>
              <a:tr h="371502">
                <a:tc>
                  <a:txBody>
                    <a:bodyPr/>
                    <a:lstStyle/>
                    <a:p>
                      <a:pPr algn="ctr"/>
                      <a:r>
                        <a:rPr lang="en-GB" sz="900" dirty="0">
                          <a:latin typeface="+mj-lt"/>
                        </a:rPr>
                        <a:t>XRN</a:t>
                      </a:r>
                    </a:p>
                  </a:txBody>
                  <a:tcPr anchor="ctr">
                    <a:solidFill>
                      <a:schemeClr val="tx2"/>
                    </a:solidFill>
                  </a:tcPr>
                </a:tc>
                <a:tc>
                  <a:txBody>
                    <a:bodyPr/>
                    <a:lstStyle/>
                    <a:p>
                      <a:r>
                        <a:rPr lang="en-GB" sz="900">
                          <a:latin typeface="+mj-lt"/>
                        </a:rPr>
                        <a:t>Change Title </a:t>
                      </a:r>
                    </a:p>
                  </a:txBody>
                  <a:tcPr anchor="ctr">
                    <a:solidFill>
                      <a:schemeClr val="tx2"/>
                    </a:solidFill>
                  </a:tcPr>
                </a:tc>
                <a:tc>
                  <a:txBody>
                    <a:bodyPr/>
                    <a:lstStyle/>
                    <a:p>
                      <a:r>
                        <a:rPr lang="en-GB" sz="900">
                          <a:latin typeface="+mj-lt"/>
                        </a:rPr>
                        <a:t>Proposer</a:t>
                      </a:r>
                    </a:p>
                  </a:txBody>
                  <a:tcPr anchor="ctr">
                    <a:solidFill>
                      <a:schemeClr val="tx2"/>
                    </a:solidFill>
                  </a:tcPr>
                </a:tc>
                <a:tc>
                  <a:txBody>
                    <a:bodyPr/>
                    <a:lstStyle/>
                    <a:p>
                      <a:r>
                        <a:rPr lang="en-GB" sz="900">
                          <a:latin typeface="+mj-lt"/>
                        </a:rPr>
                        <a:t>Benefit / Impact</a:t>
                      </a:r>
                    </a:p>
                  </a:txBody>
                  <a:tcPr anchor="ctr">
                    <a:solidFill>
                      <a:schemeClr val="tx2"/>
                    </a:solidFill>
                  </a:tcPr>
                </a:tc>
                <a:tc>
                  <a:txBody>
                    <a:bodyPr/>
                    <a:lstStyle/>
                    <a:p>
                      <a:r>
                        <a:rPr lang="en-GB" sz="900" dirty="0">
                          <a:latin typeface="+mj-lt"/>
                        </a:rPr>
                        <a:t>Funding </a:t>
                      </a:r>
                    </a:p>
                  </a:txBody>
                  <a:tcPr anchor="ctr">
                    <a:solidFill>
                      <a:schemeClr val="tx2"/>
                    </a:solidFill>
                  </a:tcPr>
                </a:tc>
                <a:tc>
                  <a:txBody>
                    <a:bodyPr/>
                    <a:lstStyle/>
                    <a:p>
                      <a:r>
                        <a:rPr lang="en-GB" sz="900" dirty="0">
                          <a:latin typeface="+mj-lt"/>
                        </a:rPr>
                        <a:t>Status</a:t>
                      </a:r>
                    </a:p>
                  </a:txBody>
                  <a:tcPr anchor="ctr">
                    <a:solidFill>
                      <a:schemeClr val="tx2"/>
                    </a:solidFill>
                  </a:tcPr>
                </a:tc>
                <a:tc>
                  <a:txBody>
                    <a:bodyPr/>
                    <a:lstStyle/>
                    <a:p>
                      <a:r>
                        <a:rPr lang="en-GB" sz="900" dirty="0">
                          <a:latin typeface="+mj-lt"/>
                        </a:rPr>
                        <a:t>March ‘25 - ChMC Update </a:t>
                      </a:r>
                    </a:p>
                  </a:txBody>
                  <a:tcPr anchor="ctr">
                    <a:solidFill>
                      <a:schemeClr val="tx2"/>
                    </a:solidFill>
                  </a:tcPr>
                </a:tc>
                <a:extLst>
                  <a:ext uri="{0D108BD9-81ED-4DB2-BD59-A6C34878D82A}">
                    <a16:rowId xmlns:a16="http://schemas.microsoft.com/office/drawing/2014/main" val="429165185"/>
                  </a:ext>
                </a:extLst>
              </a:tr>
              <a:tr h="216709">
                <a:tc>
                  <a:txBody>
                    <a:bodyPr/>
                    <a:lstStyle/>
                    <a:p>
                      <a:pPr algn="ctr"/>
                      <a:r>
                        <a:rPr lang="en-GB" sz="800" b="1" dirty="0">
                          <a:solidFill>
                            <a:schemeClr val="tx1"/>
                          </a:solidFill>
                          <a:latin typeface="+mn-lt"/>
                          <a:hlinkClick r:id="rId2">
                            <a:extLst>
                              <a:ext uri="{A12FA001-AC4F-418D-AE19-62706E023703}">
                                <ahyp:hlinkClr xmlns:ahyp="http://schemas.microsoft.com/office/drawing/2018/hyperlinkcolor" val="tx"/>
                              </a:ext>
                            </a:extLst>
                          </a:hlinkClick>
                        </a:rPr>
                        <a:t>5473</a:t>
                      </a:r>
                      <a:endParaRPr lang="en-GB" sz="800" b="1" dirty="0">
                        <a:solidFill>
                          <a:schemeClr val="tx1"/>
                        </a:solidFill>
                        <a:latin typeface="+mn-lt"/>
                      </a:endParaRPr>
                    </a:p>
                  </a:txBody>
                  <a:tcPr anchor="ctr">
                    <a:solidFill>
                      <a:schemeClr val="accent1"/>
                    </a:solidFill>
                  </a:tcPr>
                </a:tc>
                <a:tc>
                  <a:txBody>
                    <a:bodyPr/>
                    <a:lstStyle/>
                    <a:p>
                      <a:r>
                        <a:rPr lang="en-GB" sz="700" b="1" dirty="0">
                          <a:latin typeface="+mn-lt"/>
                        </a:rPr>
                        <a:t>Meter Asset Details Proactive Management Service </a:t>
                      </a:r>
                    </a:p>
                  </a:txBody>
                  <a:tcPr anchor="ctr">
                    <a:solidFill>
                      <a:schemeClr val="bg2">
                        <a:lumMod val="20000"/>
                        <a:lumOff val="80000"/>
                      </a:schemeClr>
                    </a:solidFill>
                  </a:tcPr>
                </a:tc>
                <a:tc>
                  <a:txBody>
                    <a:bodyPr/>
                    <a:lstStyle/>
                    <a:p>
                      <a:r>
                        <a:rPr lang="en-GB" sz="700" b="1" dirty="0">
                          <a:latin typeface="+mn-lt"/>
                        </a:rPr>
                        <a:t>CDSP</a:t>
                      </a:r>
                    </a:p>
                  </a:txBody>
                  <a:tcPr anchor="ctr">
                    <a:solidFill>
                      <a:schemeClr val="bg2">
                        <a:lumMod val="20000"/>
                        <a:lumOff val="80000"/>
                      </a:schemeClr>
                    </a:solidFill>
                  </a:tcPr>
                </a:tc>
                <a:tc>
                  <a:txBody>
                    <a:bodyPr/>
                    <a:lstStyle/>
                    <a:p>
                      <a:r>
                        <a:rPr lang="en-GB" sz="700" b="1" dirty="0">
                          <a:latin typeface="+mn-lt"/>
                        </a:rPr>
                        <a:t>Shipper</a:t>
                      </a:r>
                    </a:p>
                  </a:txBody>
                  <a:tcPr anchor="ctr">
                    <a:solidFill>
                      <a:schemeClr val="bg2">
                        <a:lumMod val="20000"/>
                        <a:lumOff val="80000"/>
                      </a:schemeClr>
                    </a:solidFill>
                  </a:tcPr>
                </a:tc>
                <a:tc>
                  <a:txBody>
                    <a:bodyPr/>
                    <a:lstStyle/>
                    <a:p>
                      <a:r>
                        <a:rPr lang="en-GB" sz="700" b="1" dirty="0">
                          <a:latin typeface="+mn-lt"/>
                        </a:rPr>
                        <a:t>Shipper</a:t>
                      </a:r>
                    </a:p>
                  </a:txBody>
                  <a:tcPr anchor="ctr">
                    <a:solidFill>
                      <a:schemeClr val="bg2">
                        <a:lumMod val="20000"/>
                        <a:lumOff val="80000"/>
                      </a:schemeClr>
                    </a:solidFill>
                  </a:tcPr>
                </a:tc>
                <a:tc>
                  <a:txBody>
                    <a:bodyPr/>
                    <a:lstStyle/>
                    <a:p>
                      <a:r>
                        <a:rPr lang="en-GB" sz="700" b="1" dirty="0">
                          <a:latin typeface="+mn-lt"/>
                        </a:rPr>
                        <a:t>Requirements</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n-lt"/>
                          <a:ea typeface="+mn-ea"/>
                          <a:cs typeface="+mn-cs"/>
                        </a:rPr>
                        <a:t>Use cases, data items and research being undertaken by development team ahead of options being presented to DSC members – target Q1 2025 update for DSC customers at DSG </a:t>
                      </a:r>
                    </a:p>
                  </a:txBody>
                  <a:tcPr anchor="ctr">
                    <a:solidFill>
                      <a:schemeClr val="bg2">
                        <a:lumMod val="20000"/>
                        <a:lumOff val="80000"/>
                      </a:schemeClr>
                    </a:solidFill>
                  </a:tcPr>
                </a:tc>
                <a:extLst>
                  <a:ext uri="{0D108BD9-81ED-4DB2-BD59-A6C34878D82A}">
                    <a16:rowId xmlns:a16="http://schemas.microsoft.com/office/drawing/2014/main" val="2748124393"/>
                  </a:ext>
                </a:extLst>
              </a:tr>
              <a:tr h="417939">
                <a:tc>
                  <a:txBody>
                    <a:bodyPr/>
                    <a:lstStyle/>
                    <a:p>
                      <a:pPr algn="ctr"/>
                      <a:r>
                        <a:rPr lang="en-GB" sz="800" b="1" dirty="0">
                          <a:solidFill>
                            <a:schemeClr val="tx1"/>
                          </a:solidFill>
                          <a:latin typeface="+mj-lt"/>
                          <a:hlinkClick r:id="rId3">
                            <a:extLst>
                              <a:ext uri="{A12FA001-AC4F-418D-AE19-62706E023703}">
                                <ahyp:hlinkClr xmlns:ahyp="http://schemas.microsoft.com/office/drawing/2018/hyperlinkcolor" val="tx"/>
                              </a:ext>
                            </a:extLst>
                          </a:hlinkClick>
                        </a:rPr>
                        <a:t>5569</a:t>
                      </a:r>
                      <a:endParaRPr lang="en-GB" sz="800" b="1" dirty="0">
                        <a:solidFill>
                          <a:schemeClr val="tx1"/>
                        </a:solidFill>
                        <a:latin typeface="+mj-lt"/>
                      </a:endParaRPr>
                    </a:p>
                  </a:txBody>
                  <a:tcPr anchor="ctr">
                    <a:solidFill>
                      <a:schemeClr val="accent1"/>
                    </a:solidFill>
                  </a:tcPr>
                </a:tc>
                <a:tc>
                  <a:txBody>
                    <a:bodyPr/>
                    <a:lstStyle/>
                    <a:p>
                      <a:r>
                        <a:rPr lang="en-GB" sz="700" b="1" dirty="0">
                          <a:latin typeface="+mj-lt"/>
                        </a:rPr>
                        <a:t>Contact Data Provision for IGT Customers </a:t>
                      </a:r>
                    </a:p>
                  </a:txBody>
                  <a:tcPr anchor="ctr">
                    <a:solidFill>
                      <a:schemeClr val="bg2">
                        <a:lumMod val="20000"/>
                        <a:lumOff val="80000"/>
                      </a:schemeClr>
                    </a:solidFill>
                  </a:tcPr>
                </a:tc>
                <a:tc>
                  <a:txBody>
                    <a:bodyPr/>
                    <a:lstStyle/>
                    <a:p>
                      <a:r>
                        <a:rPr lang="en-GB" sz="700" b="1" dirty="0">
                          <a:latin typeface="+mj-lt"/>
                        </a:rPr>
                        <a:t>BUUK</a:t>
                      </a:r>
                    </a:p>
                  </a:txBody>
                  <a:tcPr anchor="ctr">
                    <a:solidFill>
                      <a:schemeClr val="bg2">
                        <a:lumMod val="20000"/>
                        <a:lumOff val="80000"/>
                      </a:schemeClr>
                    </a:solidFill>
                  </a:tcPr>
                </a:tc>
                <a:tc>
                  <a:txBody>
                    <a:bodyPr/>
                    <a:lstStyle/>
                    <a:p>
                      <a:r>
                        <a:rPr lang="en-GB" sz="700" b="1" dirty="0">
                          <a:latin typeface="+mj-lt"/>
                        </a:rPr>
                        <a:t>IGT</a:t>
                      </a:r>
                    </a:p>
                  </a:txBody>
                  <a:tcPr anchor="ctr">
                    <a:solidFill>
                      <a:schemeClr val="bg2">
                        <a:lumMod val="20000"/>
                        <a:lumOff val="80000"/>
                      </a:schemeClr>
                    </a:solidFill>
                  </a:tcPr>
                </a:tc>
                <a:tc>
                  <a:txBody>
                    <a:bodyPr/>
                    <a:lstStyle/>
                    <a:p>
                      <a:r>
                        <a:rPr lang="en-GB" sz="700" b="1" dirty="0">
                          <a:latin typeface="+mj-lt"/>
                        </a:rPr>
                        <a:t>IGT</a:t>
                      </a:r>
                    </a:p>
                  </a:txBody>
                  <a:tcPr anchor="ctr">
                    <a:solidFill>
                      <a:schemeClr val="bg2">
                        <a:lumMod val="20000"/>
                        <a:lumOff val="80000"/>
                      </a:schemeClr>
                    </a:solidFill>
                  </a:tcPr>
                </a:tc>
                <a:tc>
                  <a:txBody>
                    <a:bodyPr/>
                    <a:lstStyle/>
                    <a:p>
                      <a:r>
                        <a:rPr lang="en-GB" sz="700" b="1" dirty="0">
                          <a:latin typeface="+mj-lt"/>
                        </a:rPr>
                        <a:t>Requirements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n-lt"/>
                          <a:ea typeface="+mn-ea"/>
                          <a:cs typeface="+mn-cs"/>
                        </a:rPr>
                        <a:t>Solution Options under development – Target February IGT consultation ahead of March ‘25 Change Pack </a:t>
                      </a:r>
                      <a:endParaRPr kumimoji="0" lang="en-GB" sz="700" b="1" i="0" u="none" strike="noStrike" kern="1200" cap="none" spc="0" normalizeH="0" baseline="0" noProof="0" dirty="0">
                        <a:ln>
                          <a:noFill/>
                        </a:ln>
                        <a:solidFill>
                          <a:schemeClr val="tx1"/>
                        </a:solidFill>
                        <a:effectLst/>
                        <a:uLnTx/>
                        <a:uFillTx/>
                        <a:latin typeface="+mj-lt"/>
                        <a:ea typeface="+mn-ea"/>
                        <a:cs typeface="+mn-cs"/>
                      </a:endParaRPr>
                    </a:p>
                  </a:txBody>
                  <a:tcPr anchor="ctr">
                    <a:solidFill>
                      <a:schemeClr val="bg2">
                        <a:lumMod val="20000"/>
                        <a:lumOff val="80000"/>
                      </a:schemeClr>
                    </a:solidFill>
                  </a:tcPr>
                </a:tc>
                <a:extLst>
                  <a:ext uri="{0D108BD9-81ED-4DB2-BD59-A6C34878D82A}">
                    <a16:rowId xmlns:a16="http://schemas.microsoft.com/office/drawing/2014/main" val="982682254"/>
                  </a:ext>
                </a:extLst>
              </a:tr>
              <a:tr h="417939">
                <a:tc>
                  <a:txBody>
                    <a:bodyPr/>
                    <a:lstStyle/>
                    <a:p>
                      <a:pPr algn="ctr"/>
                      <a:r>
                        <a:rPr lang="en-GB" sz="800" b="1" dirty="0">
                          <a:solidFill>
                            <a:schemeClr val="tx1"/>
                          </a:solidFill>
                          <a:hlinkClick r:id="rId4">
                            <a:extLst>
                              <a:ext uri="{A12FA001-AC4F-418D-AE19-62706E023703}">
                                <ahyp:hlinkClr xmlns:ahyp="http://schemas.microsoft.com/office/drawing/2018/hyperlinkcolor" val="tx"/>
                              </a:ext>
                            </a:extLst>
                          </a:hlinkClick>
                        </a:rPr>
                        <a:t>5806</a:t>
                      </a:r>
                      <a:endParaRPr lang="en-GB" sz="800" b="1" dirty="0">
                        <a:solidFill>
                          <a:schemeClr val="tx1"/>
                        </a:solidFill>
                        <a:latin typeface="+mj-lt"/>
                      </a:endParaRPr>
                    </a:p>
                  </a:txBody>
                  <a:tcPr anchor="ctr">
                    <a:solidFill>
                      <a:schemeClr val="accent1"/>
                    </a:solidFill>
                  </a:tcPr>
                </a:tc>
                <a:tc>
                  <a:txBody>
                    <a:bodyPr/>
                    <a:lstStyle/>
                    <a:p>
                      <a:r>
                        <a:rPr lang="en-US" sz="700" b="1" dirty="0">
                          <a:latin typeface="+mj-lt"/>
                        </a:rPr>
                        <a:t>CDSP Solution to enable exit of application of User Premises Termination Notice (UPTN)</a:t>
                      </a:r>
                      <a:endParaRPr lang="en-GB" sz="700" b="1" dirty="0">
                        <a:latin typeface="+mj-lt"/>
                      </a:endParaRPr>
                    </a:p>
                  </a:txBody>
                  <a:tcPr anchor="ctr">
                    <a:solidFill>
                      <a:schemeClr val="bg2">
                        <a:lumMod val="20000"/>
                        <a:lumOff val="80000"/>
                      </a:schemeClr>
                    </a:solidFill>
                  </a:tcPr>
                </a:tc>
                <a:tc>
                  <a:txBody>
                    <a:bodyPr/>
                    <a:lstStyle/>
                    <a:p>
                      <a:r>
                        <a:rPr lang="en-GB" sz="700" b="1" dirty="0">
                          <a:latin typeface="+mj-lt"/>
                        </a:rPr>
                        <a:t>NGT</a:t>
                      </a:r>
                    </a:p>
                  </a:txBody>
                  <a:tcPr anchor="ctr">
                    <a:solidFill>
                      <a:schemeClr val="bg2">
                        <a:lumMod val="20000"/>
                        <a:lumOff val="80000"/>
                      </a:schemeClr>
                    </a:solidFill>
                  </a:tcPr>
                </a:tc>
                <a:tc>
                  <a:txBody>
                    <a:bodyPr/>
                    <a:lstStyle/>
                    <a:p>
                      <a:r>
                        <a:rPr lang="en-GB" sz="700" b="1" dirty="0">
                          <a:latin typeface="+mj-lt"/>
                        </a:rPr>
                        <a:t>All DSC Customers</a:t>
                      </a:r>
                    </a:p>
                  </a:txBody>
                  <a:tcPr anchor="ctr">
                    <a:solidFill>
                      <a:schemeClr val="bg2">
                        <a:lumMod val="20000"/>
                        <a:lumOff val="80000"/>
                      </a:schemeClr>
                    </a:solidFill>
                  </a:tcPr>
                </a:tc>
                <a:tc>
                  <a:txBody>
                    <a:bodyPr/>
                    <a:lstStyle/>
                    <a:p>
                      <a:r>
                        <a:rPr lang="en-GB" sz="700" b="1" dirty="0">
                          <a:latin typeface="+mj-lt"/>
                        </a:rPr>
                        <a:t>TBC</a:t>
                      </a:r>
                    </a:p>
                  </a:txBody>
                  <a:tcPr anchor="ctr">
                    <a:solidFill>
                      <a:schemeClr val="bg2">
                        <a:lumMod val="20000"/>
                        <a:lumOff val="80000"/>
                      </a:schemeClr>
                    </a:solidFill>
                  </a:tcPr>
                </a:tc>
                <a:tc>
                  <a:txBody>
                    <a:bodyPr/>
                    <a:lstStyle/>
                    <a:p>
                      <a:r>
                        <a:rPr lang="en-GB" sz="700" b="1" dirty="0">
                          <a:latin typeface="+mj-lt"/>
                        </a:rPr>
                        <a:t>Analysis</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Change Proposal raised to analyse process and solution impacts that may be necessary to facilitate exit – analysis being planned in with relevant resource</a:t>
                      </a:r>
                    </a:p>
                  </a:txBody>
                  <a:tcPr anchor="ctr">
                    <a:solidFill>
                      <a:schemeClr val="bg2">
                        <a:lumMod val="20000"/>
                        <a:lumOff val="80000"/>
                      </a:schemeClr>
                    </a:solidFill>
                  </a:tcPr>
                </a:tc>
                <a:extLst>
                  <a:ext uri="{0D108BD9-81ED-4DB2-BD59-A6C34878D82A}">
                    <a16:rowId xmlns:a16="http://schemas.microsoft.com/office/drawing/2014/main" val="3474691466"/>
                  </a:ext>
                </a:extLst>
              </a:tr>
              <a:tr h="526294">
                <a:tc>
                  <a:txBody>
                    <a:bodyPr/>
                    <a:lstStyle/>
                    <a:p>
                      <a:pPr algn="ctr"/>
                      <a:r>
                        <a:rPr lang="en-GB" sz="800" b="1" dirty="0">
                          <a:solidFill>
                            <a:schemeClr val="tx1"/>
                          </a:solidFill>
                          <a:hlinkClick r:id="rId5">
                            <a:extLst>
                              <a:ext uri="{A12FA001-AC4F-418D-AE19-62706E023703}">
                                <ahyp:hlinkClr xmlns:ahyp="http://schemas.microsoft.com/office/drawing/2018/hyperlinkcolor" val="tx"/>
                              </a:ext>
                            </a:extLst>
                          </a:hlinkClick>
                        </a:rPr>
                        <a:t>5808</a:t>
                      </a:r>
                      <a:endParaRPr lang="en-GB" sz="800" b="1" dirty="0">
                        <a:solidFill>
                          <a:schemeClr val="tx1"/>
                        </a:solidFill>
                        <a:latin typeface="+mj-lt"/>
                      </a:endParaRPr>
                    </a:p>
                  </a:txBody>
                  <a:tcPr anchor="ctr">
                    <a:solidFill>
                      <a:schemeClr val="accent1"/>
                    </a:solidFill>
                  </a:tcPr>
                </a:tc>
                <a:tc>
                  <a:txBody>
                    <a:bodyPr/>
                    <a:lstStyle/>
                    <a:p>
                      <a:pPr>
                        <a:lnSpc>
                          <a:spcPct val="115000"/>
                        </a:lnSpc>
                        <a:spcAft>
                          <a:spcPts val="1000"/>
                        </a:spcAft>
                      </a:pPr>
                      <a:r>
                        <a:rPr lang="en-US" sz="700" b="1" dirty="0">
                          <a:effectLst/>
                          <a:latin typeface="+mj-lt"/>
                          <a:ea typeface="Times New Roman" panose="02020603050405020304" pitchFamily="18" charset="0"/>
                          <a:cs typeface="Times New Roman" panose="02020603050405020304" pitchFamily="18" charset="0"/>
                        </a:rPr>
                        <a:t>Providing Notification to DNs and IGTs for Capacity and Nomination Referrals Awaiting Action</a:t>
                      </a:r>
                      <a:endParaRPr lang="en-GB" sz="700" b="1" dirty="0">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2">
                        <a:lumMod val="20000"/>
                        <a:lumOff val="80000"/>
                      </a:schemeClr>
                    </a:solidFill>
                  </a:tcPr>
                </a:tc>
                <a:tc>
                  <a:txBody>
                    <a:bodyPr/>
                    <a:lstStyle/>
                    <a:p>
                      <a:r>
                        <a:rPr lang="en-GB" sz="700" b="1" dirty="0">
                          <a:latin typeface="+mj-lt"/>
                        </a:rPr>
                        <a:t>Cadent</a:t>
                      </a:r>
                    </a:p>
                  </a:txBody>
                  <a:tcPr anchor="ctr">
                    <a:solidFill>
                      <a:schemeClr val="bg2">
                        <a:lumMod val="20000"/>
                        <a:lumOff val="80000"/>
                      </a:schemeClr>
                    </a:solidFill>
                  </a:tcPr>
                </a:tc>
                <a:tc>
                  <a:txBody>
                    <a:bodyPr/>
                    <a:lstStyle/>
                    <a:p>
                      <a:r>
                        <a:rPr lang="en-GB" sz="700" b="1" dirty="0">
                          <a:latin typeface="+mj-lt"/>
                        </a:rPr>
                        <a:t>DN</a:t>
                      </a:r>
                    </a:p>
                    <a:p>
                      <a:r>
                        <a:rPr lang="en-GB" sz="700" b="1" dirty="0">
                          <a:latin typeface="+mj-lt"/>
                        </a:rPr>
                        <a:t>IGT</a:t>
                      </a:r>
                    </a:p>
                  </a:txBody>
                  <a:tcPr anchor="ctr">
                    <a:solidFill>
                      <a:schemeClr val="bg2">
                        <a:lumMod val="20000"/>
                        <a:lumOff val="80000"/>
                      </a:schemeClr>
                    </a:solidFill>
                  </a:tcPr>
                </a:tc>
                <a:tc>
                  <a:txBody>
                    <a:bodyPr/>
                    <a:lstStyle/>
                    <a:p>
                      <a:r>
                        <a:rPr lang="en-GB" sz="700" b="1" dirty="0">
                          <a:latin typeface="+mj-lt"/>
                        </a:rPr>
                        <a:t>DN</a:t>
                      </a:r>
                    </a:p>
                  </a:txBody>
                  <a:tcPr anchor="ctr">
                    <a:solidFill>
                      <a:schemeClr val="bg2">
                        <a:lumMod val="20000"/>
                        <a:lumOff val="80000"/>
                      </a:schemeClr>
                    </a:solidFill>
                  </a:tcPr>
                </a:tc>
                <a:tc>
                  <a:txBody>
                    <a:bodyPr/>
                    <a:lstStyle/>
                    <a:p>
                      <a:r>
                        <a:rPr lang="en-GB" sz="700" b="1" dirty="0">
                          <a:latin typeface="+mj-lt"/>
                        </a:rPr>
                        <a:t>Requirements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Engagement with DNs and IGTs held.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Requirements baselined October 2024, internal business requirements approved 9</a:t>
                      </a:r>
                      <a:r>
                        <a:rPr kumimoji="0" lang="en-GB" sz="700" b="1" i="0" u="none" strike="noStrike" kern="1200" cap="none" spc="0" normalizeH="0" baseline="30000" noProof="0" dirty="0">
                          <a:ln>
                            <a:noFill/>
                          </a:ln>
                          <a:solidFill>
                            <a:schemeClr val="tx1"/>
                          </a:solidFill>
                          <a:effectLst/>
                          <a:uLnTx/>
                          <a:uFillTx/>
                          <a:latin typeface="+mj-lt"/>
                          <a:ea typeface="+mn-ea"/>
                          <a:cs typeface="+mn-cs"/>
                        </a:rPr>
                        <a:t>th</a:t>
                      </a:r>
                      <a:r>
                        <a:rPr kumimoji="0" lang="en-GB" sz="700" b="1" i="0" u="none" strike="noStrike" kern="1200" cap="none" spc="0" normalizeH="0" baseline="0" noProof="0" dirty="0">
                          <a:ln>
                            <a:noFill/>
                          </a:ln>
                          <a:solidFill>
                            <a:schemeClr val="tx1"/>
                          </a:solidFill>
                          <a:effectLst/>
                          <a:uLnTx/>
                          <a:uFillTx/>
                          <a:latin typeface="+mj-lt"/>
                          <a:ea typeface="+mn-ea"/>
                          <a:cs typeface="+mn-cs"/>
                        </a:rPr>
                        <a:t> December.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n-lt"/>
                          <a:ea typeface="+mn-ea"/>
                          <a:cs typeface="+mn-cs"/>
                        </a:rPr>
                        <a:t>Solutions and designs under development – Target March 2025 consultation</a:t>
                      </a:r>
                    </a:p>
                  </a:txBody>
                  <a:tcPr anchor="ctr">
                    <a:solidFill>
                      <a:schemeClr val="bg2">
                        <a:lumMod val="20000"/>
                        <a:lumOff val="80000"/>
                      </a:schemeClr>
                    </a:solidFill>
                  </a:tcPr>
                </a:tc>
                <a:extLst>
                  <a:ext uri="{0D108BD9-81ED-4DB2-BD59-A6C34878D82A}">
                    <a16:rowId xmlns:a16="http://schemas.microsoft.com/office/drawing/2014/main" val="2974988522"/>
                  </a:ext>
                </a:extLst>
              </a:tr>
              <a:tr h="526294">
                <a:tc>
                  <a:txBody>
                    <a:bodyPr/>
                    <a:lstStyle/>
                    <a:p>
                      <a:pPr algn="ctr"/>
                      <a:r>
                        <a:rPr lang="en-GB" sz="800" b="1" dirty="0">
                          <a:solidFill>
                            <a:schemeClr val="tx1"/>
                          </a:solidFill>
                          <a:hlinkClick r:id="rId6">
                            <a:extLst>
                              <a:ext uri="{A12FA001-AC4F-418D-AE19-62706E023703}">
                                <ahyp:hlinkClr xmlns:ahyp="http://schemas.microsoft.com/office/drawing/2018/hyperlinkcolor" val="tx"/>
                              </a:ext>
                            </a:extLst>
                          </a:hlinkClick>
                        </a:rPr>
                        <a:t>5810</a:t>
                      </a:r>
                      <a:endParaRPr lang="en-GB" sz="800" b="1" dirty="0">
                        <a:solidFill>
                          <a:schemeClr val="tx1"/>
                        </a:solidFill>
                        <a:latin typeface="+mj-lt"/>
                      </a:endParaRPr>
                    </a:p>
                  </a:txBody>
                  <a:tcPr anchor="ctr">
                    <a:solidFill>
                      <a:schemeClr val="accent1"/>
                    </a:solidFill>
                  </a:tcPr>
                </a:tc>
                <a:tc>
                  <a:txBody>
                    <a:bodyPr/>
                    <a:lstStyle/>
                    <a:p>
                      <a:pPr>
                        <a:lnSpc>
                          <a:spcPct val="115000"/>
                        </a:lnSpc>
                        <a:spcAft>
                          <a:spcPts val="1000"/>
                        </a:spcAft>
                      </a:pPr>
                      <a:r>
                        <a:rPr lang="en-US" sz="700" b="1" dirty="0">
                          <a:effectLst/>
                          <a:latin typeface="+mj-lt"/>
                          <a:ea typeface="Times New Roman" panose="02020603050405020304" pitchFamily="18" charset="0"/>
                          <a:cs typeface="Times New Roman" panose="02020603050405020304" pitchFamily="18" charset="0"/>
                        </a:rPr>
                        <a:t>Theft of Gas (</a:t>
                      </a:r>
                      <a:r>
                        <a:rPr lang="en-US" sz="700" b="1" dirty="0" err="1">
                          <a:effectLst/>
                          <a:latin typeface="+mj-lt"/>
                          <a:ea typeface="Times New Roman" panose="02020603050405020304" pitchFamily="18" charset="0"/>
                          <a:cs typeface="Times New Roman" panose="02020603050405020304" pitchFamily="18" charset="0"/>
                        </a:rPr>
                        <a:t>ToG</a:t>
                      </a:r>
                      <a:r>
                        <a:rPr lang="en-US" sz="700" b="1" dirty="0">
                          <a:effectLst/>
                          <a:latin typeface="+mj-lt"/>
                          <a:ea typeface="Times New Roman" panose="02020603050405020304" pitchFamily="18" charset="0"/>
                          <a:cs typeface="Times New Roman" panose="02020603050405020304" pitchFamily="18" charset="0"/>
                        </a:rPr>
                        <a:t>) DN Calculation Tool</a:t>
                      </a:r>
                      <a:endParaRPr lang="en-GB" sz="700" b="1" dirty="0">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2">
                        <a:lumMod val="20000"/>
                        <a:lumOff val="80000"/>
                      </a:schemeClr>
                    </a:solidFill>
                  </a:tcPr>
                </a:tc>
                <a:tc>
                  <a:txBody>
                    <a:bodyPr/>
                    <a:lstStyle/>
                    <a:p>
                      <a:r>
                        <a:rPr lang="en-GB" sz="700" b="1" dirty="0">
                          <a:latin typeface="+mj-lt"/>
                        </a:rPr>
                        <a:t>Cadent</a:t>
                      </a:r>
                    </a:p>
                  </a:txBody>
                  <a:tcPr anchor="ctr">
                    <a:solidFill>
                      <a:schemeClr val="bg2">
                        <a:lumMod val="20000"/>
                        <a:lumOff val="80000"/>
                      </a:schemeClr>
                    </a:solidFill>
                  </a:tcPr>
                </a:tc>
                <a:tc>
                  <a:txBody>
                    <a:bodyPr/>
                    <a:lstStyle/>
                    <a:p>
                      <a:r>
                        <a:rPr lang="en-GB" sz="700" b="1" dirty="0">
                          <a:latin typeface="+mj-lt"/>
                        </a:rPr>
                        <a:t>DN</a:t>
                      </a:r>
                    </a:p>
                  </a:txBody>
                  <a:tcPr anchor="ctr">
                    <a:solidFill>
                      <a:schemeClr val="bg2">
                        <a:lumMod val="20000"/>
                        <a:lumOff val="80000"/>
                      </a:schemeClr>
                    </a:solidFill>
                  </a:tcPr>
                </a:tc>
                <a:tc>
                  <a:txBody>
                    <a:bodyPr/>
                    <a:lstStyle/>
                    <a:p>
                      <a:r>
                        <a:rPr lang="en-GB" sz="700" b="1" dirty="0">
                          <a:latin typeface="+mj-lt"/>
                        </a:rPr>
                        <a:t>DN</a:t>
                      </a:r>
                    </a:p>
                  </a:txBody>
                  <a:tcPr anchor="ctr">
                    <a:solidFill>
                      <a:schemeClr val="bg2">
                        <a:lumMod val="20000"/>
                        <a:lumOff val="80000"/>
                      </a:schemeClr>
                    </a:solidFill>
                  </a:tcPr>
                </a:tc>
                <a:tc>
                  <a:txBody>
                    <a:bodyPr/>
                    <a:lstStyle/>
                    <a:p>
                      <a:r>
                        <a:rPr lang="en-GB" sz="700" b="1" dirty="0">
                          <a:latin typeface="+mj-lt"/>
                        </a:rPr>
                        <a:t>Requirements</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Change Proposal raised by Cadent – Solution analysis and ongoing collaboration taking place between CDSP and DN representatives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Requirements signed off on 18</a:t>
                      </a:r>
                      <a:r>
                        <a:rPr kumimoji="0" lang="en-GB" sz="700" b="1" i="0" u="none" strike="noStrike" kern="1200" cap="none" spc="0" normalizeH="0" baseline="30000" noProof="0" dirty="0">
                          <a:ln>
                            <a:noFill/>
                          </a:ln>
                          <a:solidFill>
                            <a:schemeClr val="tx1"/>
                          </a:solidFill>
                          <a:effectLst/>
                          <a:uLnTx/>
                          <a:uFillTx/>
                          <a:latin typeface="+mj-lt"/>
                          <a:ea typeface="+mn-ea"/>
                          <a:cs typeface="+mn-cs"/>
                        </a:rPr>
                        <a:t>th</a:t>
                      </a:r>
                      <a:r>
                        <a:rPr kumimoji="0" lang="en-GB" sz="700" b="1" i="0" u="none" strike="noStrike" kern="1200" cap="none" spc="0" normalizeH="0" baseline="0" noProof="0" dirty="0">
                          <a:ln>
                            <a:noFill/>
                          </a:ln>
                          <a:solidFill>
                            <a:schemeClr val="tx1"/>
                          </a:solidFill>
                          <a:effectLst/>
                          <a:uLnTx/>
                          <a:uFillTx/>
                          <a:latin typeface="+mj-lt"/>
                          <a:ea typeface="+mn-ea"/>
                          <a:cs typeface="+mn-cs"/>
                        </a:rPr>
                        <a:t> December with subject matter experts.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Solution and designs under development – target March consultation. </a:t>
                      </a:r>
                    </a:p>
                  </a:txBody>
                  <a:tcPr anchor="ctr">
                    <a:solidFill>
                      <a:schemeClr val="bg2">
                        <a:lumMod val="20000"/>
                        <a:lumOff val="80000"/>
                      </a:schemeClr>
                    </a:solidFill>
                  </a:tcPr>
                </a:tc>
                <a:extLst>
                  <a:ext uri="{0D108BD9-81ED-4DB2-BD59-A6C34878D82A}">
                    <a16:rowId xmlns:a16="http://schemas.microsoft.com/office/drawing/2014/main" val="1362013151"/>
                  </a:ext>
                </a:extLst>
              </a:tr>
              <a:tr h="526294">
                <a:tc>
                  <a:txBody>
                    <a:bodyPr/>
                    <a:lstStyle/>
                    <a:p>
                      <a:pPr algn="ctr"/>
                      <a:r>
                        <a:rPr lang="en-GB" sz="800" b="1" u="sng" dirty="0">
                          <a:solidFill>
                            <a:schemeClr val="tx1"/>
                          </a:solidFill>
                          <a:highlight>
                            <a:srgbClr val="FFFF00"/>
                          </a:highlight>
                          <a:latin typeface="+mj-lt"/>
                        </a:rPr>
                        <a:t>5885</a:t>
                      </a:r>
                    </a:p>
                  </a:txBody>
                  <a:tcPr anchor="ctr">
                    <a:solidFill>
                      <a:schemeClr val="accent1"/>
                    </a:solidFill>
                  </a:tcPr>
                </a:tc>
                <a:tc>
                  <a:txBody>
                    <a:bodyPr/>
                    <a:lstStyle/>
                    <a:p>
                      <a:pPr>
                        <a:lnSpc>
                          <a:spcPct val="115000"/>
                        </a:lnSpc>
                        <a:spcAft>
                          <a:spcPts val="1000"/>
                        </a:spcAft>
                      </a:pPr>
                      <a:r>
                        <a:rPr lang="en-GB" sz="700" b="1" dirty="0">
                          <a:effectLst/>
                          <a:latin typeface="+mj-lt"/>
                          <a:ea typeface="Times New Roman" panose="02020603050405020304" pitchFamily="18" charset="0"/>
                          <a:cs typeface="Times New Roman" panose="02020603050405020304" pitchFamily="18" charset="0"/>
                        </a:rPr>
                        <a:t>Cease Provision of SC9 Files to Distribution Networks (DNs)</a:t>
                      </a:r>
                    </a:p>
                  </a:txBody>
                  <a:tcPr marL="68580" marR="68580" marT="0" marB="0" anchor="ctr">
                    <a:solidFill>
                      <a:schemeClr val="bg2">
                        <a:lumMod val="20000"/>
                        <a:lumOff val="80000"/>
                      </a:schemeClr>
                    </a:solidFill>
                  </a:tcPr>
                </a:tc>
                <a:tc>
                  <a:txBody>
                    <a:bodyPr/>
                    <a:lstStyle/>
                    <a:p>
                      <a:r>
                        <a:rPr lang="en-GB" sz="700" b="1" dirty="0">
                          <a:latin typeface="+mj-lt"/>
                        </a:rPr>
                        <a:t>Cadent </a:t>
                      </a:r>
                    </a:p>
                  </a:txBody>
                  <a:tcPr anchor="ctr">
                    <a:solidFill>
                      <a:schemeClr val="bg2">
                        <a:lumMod val="20000"/>
                        <a:lumOff val="80000"/>
                      </a:schemeClr>
                    </a:solidFill>
                  </a:tcPr>
                </a:tc>
                <a:tc>
                  <a:txBody>
                    <a:bodyPr/>
                    <a:lstStyle/>
                    <a:p>
                      <a:r>
                        <a:rPr lang="en-GB" sz="700" b="1" dirty="0">
                          <a:latin typeface="+mj-lt"/>
                        </a:rPr>
                        <a:t>DN</a:t>
                      </a:r>
                    </a:p>
                  </a:txBody>
                  <a:tcPr anchor="ctr">
                    <a:solidFill>
                      <a:schemeClr val="bg2">
                        <a:lumMod val="20000"/>
                        <a:lumOff val="80000"/>
                      </a:schemeClr>
                    </a:solidFill>
                  </a:tcPr>
                </a:tc>
                <a:tc>
                  <a:txBody>
                    <a:bodyPr/>
                    <a:lstStyle/>
                    <a:p>
                      <a:r>
                        <a:rPr lang="en-GB" sz="700" b="1" dirty="0">
                          <a:latin typeface="+mj-lt"/>
                        </a:rPr>
                        <a:t>DN</a:t>
                      </a:r>
                    </a:p>
                  </a:txBody>
                  <a:tcPr anchor="ctr">
                    <a:solidFill>
                      <a:schemeClr val="bg2">
                        <a:lumMod val="20000"/>
                        <a:lumOff val="80000"/>
                      </a:schemeClr>
                    </a:solidFill>
                  </a:tcPr>
                </a:tc>
                <a:tc>
                  <a:txBody>
                    <a:bodyPr/>
                    <a:lstStyle/>
                    <a:p>
                      <a:r>
                        <a:rPr lang="en-GB" sz="700" b="1" dirty="0">
                          <a:latin typeface="+mj-lt"/>
                        </a:rPr>
                        <a:t>Impact Assessment</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Change Proposal raised by Cadent on behalf of DNs – seeking to prevent SC9 files being delivered to DNs as these are no longer required.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Changes being impact assessed ahead of confirmation on next steps</a:t>
                      </a:r>
                    </a:p>
                  </a:txBody>
                  <a:tcPr anchor="ctr">
                    <a:solidFill>
                      <a:schemeClr val="bg2">
                        <a:lumMod val="20000"/>
                        <a:lumOff val="80000"/>
                      </a:schemeClr>
                    </a:solidFill>
                  </a:tcPr>
                </a:tc>
                <a:extLst>
                  <a:ext uri="{0D108BD9-81ED-4DB2-BD59-A6C34878D82A}">
                    <a16:rowId xmlns:a16="http://schemas.microsoft.com/office/drawing/2014/main" val="1404965711"/>
                  </a:ext>
                </a:extLst>
              </a:tr>
              <a:tr h="453394">
                <a:tc>
                  <a:txBody>
                    <a:bodyPr/>
                    <a:lstStyle/>
                    <a:p>
                      <a:pPr algn="ctr"/>
                      <a:r>
                        <a:rPr lang="en-GB" sz="800" b="1" dirty="0">
                          <a:solidFill>
                            <a:schemeClr val="tx1"/>
                          </a:solidFill>
                          <a:latin typeface="+mj-lt"/>
                        </a:rPr>
                        <a:t>XXXX</a:t>
                      </a:r>
                    </a:p>
                  </a:txBody>
                  <a:tcPr anchor="ctr">
                    <a:solidFill>
                      <a:schemeClr val="accent5">
                        <a:lumMod val="60000"/>
                        <a:lumOff val="40000"/>
                      </a:schemeClr>
                    </a:solidFill>
                  </a:tcPr>
                </a:tc>
                <a:tc>
                  <a:txBody>
                    <a:bodyPr/>
                    <a:lstStyle/>
                    <a:p>
                      <a:pPr>
                        <a:lnSpc>
                          <a:spcPct val="115000"/>
                        </a:lnSpc>
                        <a:spcAft>
                          <a:spcPts val="1000"/>
                        </a:spcAft>
                      </a:pPr>
                      <a:r>
                        <a:rPr lang="en-GB" sz="700" b="1" dirty="0">
                          <a:effectLst/>
                          <a:latin typeface="+mj-lt"/>
                          <a:ea typeface="Times New Roman" panose="02020603050405020304" pitchFamily="18" charset="0"/>
                          <a:cs typeface="Times New Roman" panose="02020603050405020304" pitchFamily="18" charset="0"/>
                        </a:rPr>
                        <a:t>Mod0884 – Extending the PC4 Read Submission Window</a:t>
                      </a:r>
                    </a:p>
                  </a:txBody>
                  <a:tcPr marL="68580" marR="68580" marT="0" marB="0" anchor="ctr">
                    <a:solidFill>
                      <a:schemeClr val="accent5">
                        <a:lumMod val="60000"/>
                        <a:lumOff val="40000"/>
                      </a:schemeClr>
                    </a:solidFill>
                  </a:tcPr>
                </a:tc>
                <a:tc>
                  <a:txBody>
                    <a:bodyPr/>
                    <a:lstStyle/>
                    <a:p>
                      <a:r>
                        <a:rPr lang="en-GB" sz="700" b="1" dirty="0">
                          <a:latin typeface="+mj-lt"/>
                        </a:rPr>
                        <a:t>OVO</a:t>
                      </a:r>
                    </a:p>
                  </a:txBody>
                  <a:tcPr anchor="ctr">
                    <a:solidFill>
                      <a:schemeClr val="accent5">
                        <a:lumMod val="60000"/>
                        <a:lumOff val="40000"/>
                      </a:schemeClr>
                    </a:solidFill>
                  </a:tcPr>
                </a:tc>
                <a:tc>
                  <a:txBody>
                    <a:bodyPr/>
                    <a:lstStyle/>
                    <a:p>
                      <a:r>
                        <a:rPr lang="en-GB" sz="700" b="1" dirty="0">
                          <a:latin typeface="+mj-lt"/>
                        </a:rPr>
                        <a:t>Shipper</a:t>
                      </a:r>
                    </a:p>
                    <a:p>
                      <a:r>
                        <a:rPr lang="en-GB" sz="700" b="1" dirty="0">
                          <a:latin typeface="+mj-lt"/>
                        </a:rPr>
                        <a:t>DN</a:t>
                      </a:r>
                    </a:p>
                    <a:p>
                      <a:r>
                        <a:rPr lang="en-GB" sz="700" b="1" dirty="0">
                          <a:latin typeface="+mj-lt"/>
                        </a:rPr>
                        <a:t>IGT</a:t>
                      </a:r>
                    </a:p>
                  </a:txBody>
                  <a:tcPr anchor="ctr">
                    <a:solidFill>
                      <a:schemeClr val="accent5">
                        <a:lumMod val="60000"/>
                        <a:lumOff val="40000"/>
                      </a:schemeClr>
                    </a:solidFill>
                  </a:tcPr>
                </a:tc>
                <a:tc>
                  <a:txBody>
                    <a:bodyPr/>
                    <a:lstStyle/>
                    <a:p>
                      <a:r>
                        <a:rPr lang="en-GB" sz="700" b="1" dirty="0">
                          <a:latin typeface="+mj-lt"/>
                        </a:rPr>
                        <a:t>TBC</a:t>
                      </a:r>
                    </a:p>
                  </a:txBody>
                  <a:tcPr anchor="ctr">
                    <a:solidFill>
                      <a:schemeClr val="accent5">
                        <a:lumMod val="60000"/>
                        <a:lumOff val="40000"/>
                      </a:schemeClr>
                    </a:solidFill>
                  </a:tcPr>
                </a:tc>
                <a:tc>
                  <a:txBody>
                    <a:bodyPr/>
                    <a:lstStyle/>
                    <a:p>
                      <a:r>
                        <a:rPr lang="en-GB" sz="700" b="1" kern="1200" dirty="0">
                          <a:solidFill>
                            <a:schemeClr val="dk1"/>
                          </a:solidFill>
                          <a:latin typeface="+mn-lt"/>
                          <a:ea typeface="+mn-ea"/>
                          <a:cs typeface="+mn-cs"/>
                        </a:rPr>
                        <a:t>Mod </a:t>
                      </a:r>
                    </a:p>
                    <a:p>
                      <a:r>
                        <a:rPr lang="en-GB" sz="700" b="1" kern="1200" dirty="0">
                          <a:solidFill>
                            <a:schemeClr val="dk1"/>
                          </a:solidFill>
                          <a:latin typeface="+mn-lt"/>
                          <a:ea typeface="+mn-ea"/>
                          <a:cs typeface="+mn-cs"/>
                        </a:rPr>
                        <a:t>Development</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n-lt"/>
                          <a:ea typeface="+mn-ea"/>
                          <a:cs typeface="+mn-cs"/>
                        </a:rPr>
                        <a:t>Added to change backlog for early visibility as potential that change will require development in 2025/26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n-lt"/>
                          <a:ea typeface="+mn-ea"/>
                          <a:cs typeface="+mn-cs"/>
                        </a:rPr>
                        <a:t>Anticipated Major UK Link Delivery in 2026 </a:t>
                      </a:r>
                    </a:p>
                  </a:txBody>
                  <a:tcPr anchor="ctr">
                    <a:solidFill>
                      <a:schemeClr val="accent5">
                        <a:lumMod val="60000"/>
                        <a:lumOff val="40000"/>
                      </a:schemeClr>
                    </a:solidFill>
                  </a:tcPr>
                </a:tc>
                <a:extLst>
                  <a:ext uri="{0D108BD9-81ED-4DB2-BD59-A6C34878D82A}">
                    <a16:rowId xmlns:a16="http://schemas.microsoft.com/office/drawing/2014/main" val="3235302678"/>
                  </a:ext>
                </a:extLst>
              </a:tr>
              <a:tr h="504056">
                <a:tc>
                  <a:txBody>
                    <a:bodyPr/>
                    <a:lstStyle/>
                    <a:p>
                      <a:pPr algn="ctr"/>
                      <a:r>
                        <a:rPr lang="en-GB" sz="800" b="1" dirty="0">
                          <a:solidFill>
                            <a:schemeClr val="tx1"/>
                          </a:solidFill>
                          <a:latin typeface="+mj-lt"/>
                        </a:rPr>
                        <a:t>XXXX</a:t>
                      </a:r>
                    </a:p>
                  </a:txBody>
                  <a:tcPr anchor="ctr">
                    <a:solidFill>
                      <a:schemeClr val="accent5">
                        <a:lumMod val="60000"/>
                        <a:lumOff val="40000"/>
                      </a:schemeClr>
                    </a:solidFill>
                  </a:tcPr>
                </a:tc>
                <a:tc>
                  <a:txBody>
                    <a:bodyPr/>
                    <a:lstStyle/>
                    <a:p>
                      <a:pPr>
                        <a:lnSpc>
                          <a:spcPct val="115000"/>
                        </a:lnSpc>
                        <a:spcAft>
                          <a:spcPts val="1000"/>
                        </a:spcAft>
                      </a:pPr>
                      <a:r>
                        <a:rPr lang="en-GB" sz="700" b="1" dirty="0">
                          <a:effectLst/>
                          <a:latin typeface="+mj-lt"/>
                          <a:ea typeface="Times New Roman" panose="02020603050405020304" pitchFamily="18" charset="0"/>
                          <a:cs typeface="Times New Roman" panose="02020603050405020304" pitchFamily="18" charset="0"/>
                        </a:rPr>
                        <a:t>Mod0886 - Amend the Code Cut-Off Date to a Rolling Period</a:t>
                      </a:r>
                    </a:p>
                  </a:txBody>
                  <a:tcPr marL="68580" marR="68580" marT="0" marB="0" anchor="ctr">
                    <a:solidFill>
                      <a:schemeClr val="accent5">
                        <a:lumMod val="60000"/>
                        <a:lumOff val="40000"/>
                      </a:schemeClr>
                    </a:solidFill>
                  </a:tcPr>
                </a:tc>
                <a:tc>
                  <a:txBody>
                    <a:bodyPr/>
                    <a:lstStyle/>
                    <a:p>
                      <a:r>
                        <a:rPr lang="en-GB" sz="700" b="1" dirty="0">
                          <a:latin typeface="+mj-lt"/>
                        </a:rPr>
                        <a:t>SSE</a:t>
                      </a:r>
                    </a:p>
                  </a:txBody>
                  <a:tcPr anchor="ctr">
                    <a:solidFill>
                      <a:schemeClr val="accent5">
                        <a:lumMod val="60000"/>
                        <a:lumOff val="40000"/>
                      </a:schemeClr>
                    </a:solidFill>
                  </a:tcPr>
                </a:tc>
                <a:tc>
                  <a:txBody>
                    <a:bodyPr/>
                    <a:lstStyle/>
                    <a:p>
                      <a:r>
                        <a:rPr lang="en-GB" sz="700" b="1" kern="1200" dirty="0">
                          <a:solidFill>
                            <a:schemeClr val="dk1"/>
                          </a:solidFill>
                          <a:latin typeface="+mn-lt"/>
                          <a:ea typeface="+mn-ea"/>
                          <a:cs typeface="+mn-cs"/>
                        </a:rPr>
                        <a:t>Shipper</a:t>
                      </a:r>
                    </a:p>
                    <a:p>
                      <a:r>
                        <a:rPr lang="en-GB" sz="700" b="1" kern="1200" dirty="0">
                          <a:solidFill>
                            <a:schemeClr val="dk1"/>
                          </a:solidFill>
                          <a:latin typeface="+mn-lt"/>
                          <a:ea typeface="+mn-ea"/>
                          <a:cs typeface="+mn-cs"/>
                        </a:rPr>
                        <a:t>DN</a:t>
                      </a:r>
                    </a:p>
                    <a:p>
                      <a:r>
                        <a:rPr lang="en-GB" sz="700" b="1" kern="1200" dirty="0">
                          <a:solidFill>
                            <a:schemeClr val="dk1"/>
                          </a:solidFill>
                          <a:latin typeface="+mn-lt"/>
                          <a:ea typeface="+mn-ea"/>
                          <a:cs typeface="+mn-cs"/>
                        </a:rPr>
                        <a:t>IGT</a:t>
                      </a:r>
                    </a:p>
                  </a:txBody>
                  <a:tcPr anchor="ctr">
                    <a:solidFill>
                      <a:schemeClr val="accent5">
                        <a:lumMod val="60000"/>
                        <a:lumOff val="40000"/>
                      </a:schemeClr>
                    </a:solidFill>
                  </a:tcPr>
                </a:tc>
                <a:tc>
                  <a:txBody>
                    <a:bodyPr/>
                    <a:lstStyle/>
                    <a:p>
                      <a:r>
                        <a:rPr lang="en-GB" sz="700" b="1" dirty="0">
                          <a:latin typeface="+mj-lt"/>
                        </a:rPr>
                        <a:t>TBC</a:t>
                      </a:r>
                    </a:p>
                  </a:txBody>
                  <a:tcPr anchor="ctr">
                    <a:solidFill>
                      <a:schemeClr val="accent5">
                        <a:lumMod val="60000"/>
                        <a:lumOff val="40000"/>
                      </a:schemeClr>
                    </a:solidFill>
                  </a:tcPr>
                </a:tc>
                <a:tc>
                  <a:txBody>
                    <a:bodyPr/>
                    <a:lstStyle/>
                    <a:p>
                      <a:r>
                        <a:rPr lang="en-GB" sz="700" b="1" kern="1200" dirty="0">
                          <a:solidFill>
                            <a:schemeClr val="dk1"/>
                          </a:solidFill>
                          <a:latin typeface="+mn-lt"/>
                          <a:ea typeface="+mn-ea"/>
                          <a:cs typeface="+mn-cs"/>
                        </a:rPr>
                        <a:t>Mod Development</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n-lt"/>
                          <a:ea typeface="+mn-ea"/>
                          <a:cs typeface="+mn-cs"/>
                        </a:rPr>
                        <a:t>Added to change backlog for early visibility as potential that change will require development in 2025/26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n-lt"/>
                          <a:ea typeface="+mn-ea"/>
                          <a:cs typeface="+mn-cs"/>
                        </a:rPr>
                        <a:t>Anticipated Minor / Adhoc UK Link Delivery </a:t>
                      </a:r>
                    </a:p>
                  </a:txBody>
                  <a:tcPr anchor="ctr">
                    <a:solidFill>
                      <a:schemeClr val="accent5">
                        <a:lumMod val="60000"/>
                        <a:lumOff val="40000"/>
                      </a:schemeClr>
                    </a:solidFill>
                  </a:tcPr>
                </a:tc>
                <a:extLst>
                  <a:ext uri="{0D108BD9-81ED-4DB2-BD59-A6C34878D82A}">
                    <a16:rowId xmlns:a16="http://schemas.microsoft.com/office/drawing/2014/main" val="843737222"/>
                  </a:ext>
                </a:extLst>
              </a:tr>
              <a:tr h="526294">
                <a:tc>
                  <a:txBody>
                    <a:bodyPr/>
                    <a:lstStyle/>
                    <a:p>
                      <a:pPr algn="ctr"/>
                      <a:r>
                        <a:rPr lang="en-GB" sz="800" b="1" dirty="0">
                          <a:solidFill>
                            <a:schemeClr val="tx1"/>
                          </a:solidFill>
                          <a:latin typeface="+mj-lt"/>
                        </a:rPr>
                        <a:t>XXXX</a:t>
                      </a:r>
                    </a:p>
                  </a:txBody>
                  <a:tcPr anchor="ctr">
                    <a:solidFill>
                      <a:schemeClr val="accent5">
                        <a:lumMod val="60000"/>
                        <a:lumOff val="40000"/>
                      </a:schemeClr>
                    </a:solidFill>
                  </a:tcPr>
                </a:tc>
                <a:tc>
                  <a:txBody>
                    <a:bodyPr/>
                    <a:lstStyle/>
                    <a:p>
                      <a:pPr>
                        <a:lnSpc>
                          <a:spcPct val="115000"/>
                        </a:lnSpc>
                        <a:spcAft>
                          <a:spcPts val="1000"/>
                        </a:spcAft>
                      </a:pPr>
                      <a:r>
                        <a:rPr lang="en-GB" sz="700" b="1" dirty="0">
                          <a:effectLst/>
                          <a:latin typeface="+mj-lt"/>
                          <a:ea typeface="Times New Roman" panose="02020603050405020304" pitchFamily="18" charset="0"/>
                          <a:cs typeface="Times New Roman" panose="02020603050405020304" pitchFamily="18" charset="0"/>
                        </a:rPr>
                        <a:t>Mod0896 – Reducing the current Code Cut-Off Date (Line in the Sand) from 3 to 4 years to 2 to 3 years</a:t>
                      </a:r>
                    </a:p>
                  </a:txBody>
                  <a:tcPr marL="68580" marR="68580" marT="0" marB="0" anchor="ctr">
                    <a:solidFill>
                      <a:schemeClr val="accent5">
                        <a:lumMod val="60000"/>
                        <a:lumOff val="40000"/>
                      </a:schemeClr>
                    </a:solidFill>
                  </a:tcPr>
                </a:tc>
                <a:tc>
                  <a:txBody>
                    <a:bodyPr/>
                    <a:lstStyle/>
                    <a:p>
                      <a:r>
                        <a:rPr lang="en-GB" sz="700" b="1" dirty="0">
                          <a:latin typeface="+mj-lt"/>
                        </a:rPr>
                        <a:t>SEFE</a:t>
                      </a:r>
                    </a:p>
                  </a:txBody>
                  <a:tcPr anchor="ctr">
                    <a:solidFill>
                      <a:schemeClr val="accent5">
                        <a:lumMod val="60000"/>
                        <a:lumOff val="40000"/>
                      </a:schemeClr>
                    </a:solidFill>
                  </a:tcPr>
                </a:tc>
                <a:tc>
                  <a:txBody>
                    <a:bodyPr/>
                    <a:lstStyle/>
                    <a:p>
                      <a:r>
                        <a:rPr lang="en-GB" sz="700" b="1" kern="1200" dirty="0">
                          <a:solidFill>
                            <a:schemeClr val="dk1"/>
                          </a:solidFill>
                          <a:latin typeface="+mn-lt"/>
                          <a:ea typeface="+mn-ea"/>
                          <a:cs typeface="+mn-cs"/>
                        </a:rPr>
                        <a:t>Shipper</a:t>
                      </a:r>
                    </a:p>
                    <a:p>
                      <a:r>
                        <a:rPr lang="en-GB" sz="700" b="1" kern="1200" dirty="0">
                          <a:solidFill>
                            <a:schemeClr val="dk1"/>
                          </a:solidFill>
                          <a:latin typeface="+mn-lt"/>
                          <a:ea typeface="+mn-ea"/>
                          <a:cs typeface="+mn-cs"/>
                        </a:rPr>
                        <a:t>DN</a:t>
                      </a:r>
                    </a:p>
                    <a:p>
                      <a:r>
                        <a:rPr lang="en-GB" sz="700" b="1" kern="1200" dirty="0">
                          <a:solidFill>
                            <a:schemeClr val="dk1"/>
                          </a:solidFill>
                          <a:latin typeface="+mn-lt"/>
                          <a:ea typeface="+mn-ea"/>
                          <a:cs typeface="+mn-cs"/>
                        </a:rPr>
                        <a:t>IGT</a:t>
                      </a:r>
                    </a:p>
                  </a:txBody>
                  <a:tcPr anchor="ctr">
                    <a:solidFill>
                      <a:schemeClr val="accent5">
                        <a:lumMod val="60000"/>
                        <a:lumOff val="40000"/>
                      </a:schemeClr>
                    </a:solidFill>
                  </a:tcPr>
                </a:tc>
                <a:tc>
                  <a:txBody>
                    <a:bodyPr/>
                    <a:lstStyle/>
                    <a:p>
                      <a:r>
                        <a:rPr lang="en-GB" sz="700" b="1" dirty="0">
                          <a:latin typeface="+mj-lt"/>
                        </a:rPr>
                        <a:t>TBC</a:t>
                      </a:r>
                    </a:p>
                  </a:txBody>
                  <a:tcPr anchor="ctr">
                    <a:solidFill>
                      <a:schemeClr val="accent5">
                        <a:lumMod val="60000"/>
                        <a:lumOff val="40000"/>
                      </a:schemeClr>
                    </a:solidFill>
                  </a:tcPr>
                </a:tc>
                <a:tc>
                  <a:txBody>
                    <a:bodyPr/>
                    <a:lstStyle/>
                    <a:p>
                      <a:r>
                        <a:rPr lang="en-GB" sz="700" b="1" kern="1200" dirty="0">
                          <a:solidFill>
                            <a:schemeClr val="dk1"/>
                          </a:solidFill>
                          <a:latin typeface="+mn-lt"/>
                          <a:ea typeface="+mn-ea"/>
                          <a:cs typeface="+mn-cs"/>
                        </a:rPr>
                        <a:t>Mod Development £50K</a:t>
                      </a:r>
                    </a:p>
                    <a:p>
                      <a:r>
                        <a:rPr lang="en-GB" sz="700" b="1" kern="1200" dirty="0">
                          <a:solidFill>
                            <a:schemeClr val="dk1"/>
                          </a:solidFill>
                          <a:latin typeface="+mn-lt"/>
                          <a:ea typeface="+mn-ea"/>
                          <a:cs typeface="+mn-cs"/>
                        </a:rPr>
                        <a:t>*ROM est.</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n-lt"/>
                          <a:ea typeface="+mn-ea"/>
                          <a:cs typeface="+mn-cs"/>
                        </a:rPr>
                        <a:t>Following analysis it has been confirmed that the Modification is now targeting a big bang implementation on 1</a:t>
                      </a:r>
                      <a:r>
                        <a:rPr kumimoji="0" lang="en-GB" sz="700" b="1" i="0" u="none" strike="noStrike" kern="1200" cap="none" spc="0" normalizeH="0" baseline="30000" noProof="0" dirty="0">
                          <a:ln>
                            <a:noFill/>
                          </a:ln>
                          <a:solidFill>
                            <a:schemeClr val="tx1"/>
                          </a:solidFill>
                          <a:effectLst/>
                          <a:uLnTx/>
                          <a:uFillTx/>
                          <a:latin typeface="+mn-lt"/>
                          <a:ea typeface="+mn-ea"/>
                          <a:cs typeface="+mn-cs"/>
                        </a:rPr>
                        <a:t>st</a:t>
                      </a:r>
                      <a:r>
                        <a:rPr kumimoji="0" lang="en-GB" sz="700" b="1" i="0" u="none" strike="noStrike" kern="1200" cap="none" spc="0" normalizeH="0" baseline="0" noProof="0" dirty="0">
                          <a:ln>
                            <a:noFill/>
                          </a:ln>
                          <a:solidFill>
                            <a:schemeClr val="tx1"/>
                          </a:solidFill>
                          <a:effectLst/>
                          <a:uLnTx/>
                          <a:uFillTx/>
                          <a:latin typeface="+mn-lt"/>
                          <a:ea typeface="+mn-ea"/>
                          <a:cs typeface="+mn-cs"/>
                        </a:rPr>
                        <a:t> April 26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n-lt"/>
                          <a:ea typeface="+mn-ea"/>
                          <a:cs typeface="+mn-cs"/>
                        </a:rPr>
                        <a:t>Anticipated Minor / Adhoc UK Link Delivery </a:t>
                      </a:r>
                    </a:p>
                  </a:txBody>
                  <a:tcPr anchor="ctr">
                    <a:solidFill>
                      <a:schemeClr val="accent5">
                        <a:lumMod val="60000"/>
                        <a:lumOff val="40000"/>
                      </a:schemeClr>
                    </a:solidFill>
                  </a:tcPr>
                </a:tc>
                <a:extLst>
                  <a:ext uri="{0D108BD9-81ED-4DB2-BD59-A6C34878D82A}">
                    <a16:rowId xmlns:a16="http://schemas.microsoft.com/office/drawing/2014/main" val="3529181085"/>
                  </a:ext>
                </a:extLst>
              </a:tr>
            </a:tbl>
          </a:graphicData>
        </a:graphic>
      </p:graphicFrame>
      <p:sp>
        <p:nvSpPr>
          <p:cNvPr id="6" name="Title 1">
            <a:extLst>
              <a:ext uri="{FF2B5EF4-FFF2-40B4-BE49-F238E27FC236}">
                <a16:creationId xmlns:a16="http://schemas.microsoft.com/office/drawing/2014/main" id="{EB9EF6E1-5529-4E9E-B15E-221F191B755F}"/>
              </a:ext>
            </a:extLst>
          </p:cNvPr>
          <p:cNvSpPr txBox="1">
            <a:spLocks/>
          </p:cNvSpPr>
          <p:nvPr/>
        </p:nvSpPr>
        <p:spPr>
          <a:xfrm>
            <a:off x="457200" y="123478"/>
            <a:ext cx="8229600" cy="377632"/>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2800" b="1" kern="1200">
                <a:solidFill>
                  <a:srgbClr val="3E5AA8"/>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000" b="1" i="0" u="none" strike="noStrike" kern="1200" cap="none" spc="0" normalizeH="0" baseline="0" noProof="0" dirty="0">
                <a:ln>
                  <a:noFill/>
                </a:ln>
                <a:solidFill>
                  <a:srgbClr val="3E5AA8"/>
                </a:solidFill>
                <a:effectLst/>
                <a:uLnTx/>
                <a:uFillTx/>
                <a:latin typeface="Nunito Sans"/>
                <a:ea typeface="+mj-ea"/>
                <a:cs typeface="Arial"/>
              </a:rPr>
              <a:t>Change Backlog – ‘In Progress’ Details</a:t>
            </a:r>
            <a:endParaRPr kumimoji="0" lang="en-GB" sz="2000" b="1" i="0" u="none" strike="noStrike" kern="1200" cap="none" spc="0" normalizeH="0" baseline="0" noProof="0" dirty="0">
              <a:ln>
                <a:noFill/>
              </a:ln>
              <a:solidFill>
                <a:srgbClr val="3E5AA8"/>
              </a:solidFill>
              <a:effectLst/>
              <a:uLnTx/>
              <a:uFillTx/>
              <a:latin typeface="Nunito Sans"/>
              <a:ea typeface="+mj-ea"/>
              <a:cs typeface="Arial" panose="020B0604020202020204" pitchFamily="34" charset="0"/>
            </a:endParaRPr>
          </a:p>
        </p:txBody>
      </p:sp>
      <p:cxnSp>
        <p:nvCxnSpPr>
          <p:cNvPr id="2" name="Straight Connector 1">
            <a:extLst>
              <a:ext uri="{FF2B5EF4-FFF2-40B4-BE49-F238E27FC236}">
                <a16:creationId xmlns:a16="http://schemas.microsoft.com/office/drawing/2014/main" id="{9B7E7016-5822-2AD2-82BB-E17F3BC3E3E1}"/>
              </a:ext>
            </a:extLst>
          </p:cNvPr>
          <p:cNvCxnSpPr>
            <a:cxnSpLocks/>
          </p:cNvCxnSpPr>
          <p:nvPr/>
        </p:nvCxnSpPr>
        <p:spPr>
          <a:xfrm>
            <a:off x="35496" y="3651870"/>
            <a:ext cx="9073008" cy="0"/>
          </a:xfrm>
          <a:prstGeom prst="line">
            <a:avLst/>
          </a:prstGeom>
          <a:ln w="38100">
            <a:solidFill>
              <a:schemeClr val="tx1"/>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9057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0" y="2139702"/>
            <a:ext cx="9144000" cy="971550"/>
          </a:xfrm>
        </p:spPr>
        <p:txBody>
          <a:bodyPr/>
          <a:lstStyle/>
          <a:p>
            <a:r>
              <a:rPr lang="en-GB" dirty="0"/>
              <a:t>2a. Change Proposal – For Initial Overview of the Change</a:t>
            </a:r>
            <a:endParaRPr lang="en-GB" sz="2800" dirty="0"/>
          </a:p>
        </p:txBody>
      </p:sp>
    </p:spTree>
    <p:extLst>
      <p:ext uri="{BB962C8B-B14F-4D97-AF65-F5344CB8AC3E}">
        <p14:creationId xmlns:p14="http://schemas.microsoft.com/office/powerpoint/2010/main" val="2960401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1B738D59-151C-45B1-B664-B9E1132CA4D9}"/>
              </a:ext>
            </a:extLst>
          </p:cNvPr>
          <p:cNvGraphicFramePr>
            <a:graphicFrameLocks noGrp="1"/>
          </p:cNvGraphicFramePr>
          <p:nvPr>
            <p:ph idx="1"/>
          </p:nvPr>
        </p:nvGraphicFramePr>
        <p:xfrm>
          <a:off x="63612" y="433891"/>
          <a:ext cx="8808496" cy="2529840"/>
        </p:xfrm>
        <a:graphic>
          <a:graphicData uri="http://schemas.openxmlformats.org/drawingml/2006/table">
            <a:tbl>
              <a:tblPr firstRow="1" bandRow="1">
                <a:tableStyleId>{5C22544A-7EE6-4342-B048-85BDC9FD1C3A}</a:tableStyleId>
              </a:tblPr>
              <a:tblGrid>
                <a:gridCol w="473054">
                  <a:extLst>
                    <a:ext uri="{9D8B030D-6E8A-4147-A177-3AD203B41FA5}">
                      <a16:colId xmlns:a16="http://schemas.microsoft.com/office/drawing/2014/main" val="2275419473"/>
                    </a:ext>
                  </a:extLst>
                </a:gridCol>
                <a:gridCol w="2500828">
                  <a:extLst>
                    <a:ext uri="{9D8B030D-6E8A-4147-A177-3AD203B41FA5}">
                      <a16:colId xmlns:a16="http://schemas.microsoft.com/office/drawing/2014/main" val="1591318838"/>
                    </a:ext>
                  </a:extLst>
                </a:gridCol>
                <a:gridCol w="769485">
                  <a:extLst>
                    <a:ext uri="{9D8B030D-6E8A-4147-A177-3AD203B41FA5}">
                      <a16:colId xmlns:a16="http://schemas.microsoft.com/office/drawing/2014/main" val="1195572633"/>
                    </a:ext>
                  </a:extLst>
                </a:gridCol>
                <a:gridCol w="769485">
                  <a:extLst>
                    <a:ext uri="{9D8B030D-6E8A-4147-A177-3AD203B41FA5}">
                      <a16:colId xmlns:a16="http://schemas.microsoft.com/office/drawing/2014/main" val="3980059432"/>
                    </a:ext>
                  </a:extLst>
                </a:gridCol>
                <a:gridCol w="746409">
                  <a:extLst>
                    <a:ext uri="{9D8B030D-6E8A-4147-A177-3AD203B41FA5}">
                      <a16:colId xmlns:a16="http://schemas.microsoft.com/office/drawing/2014/main" val="3979732778"/>
                    </a:ext>
                  </a:extLst>
                </a:gridCol>
                <a:gridCol w="746409">
                  <a:extLst>
                    <a:ext uri="{9D8B030D-6E8A-4147-A177-3AD203B41FA5}">
                      <a16:colId xmlns:a16="http://schemas.microsoft.com/office/drawing/2014/main" val="3134480581"/>
                    </a:ext>
                  </a:extLst>
                </a:gridCol>
                <a:gridCol w="1022998">
                  <a:extLst>
                    <a:ext uri="{9D8B030D-6E8A-4147-A177-3AD203B41FA5}">
                      <a16:colId xmlns:a16="http://schemas.microsoft.com/office/drawing/2014/main" val="4044127467"/>
                    </a:ext>
                  </a:extLst>
                </a:gridCol>
                <a:gridCol w="1779828">
                  <a:extLst>
                    <a:ext uri="{9D8B030D-6E8A-4147-A177-3AD203B41FA5}">
                      <a16:colId xmlns:a16="http://schemas.microsoft.com/office/drawing/2014/main" val="3927855727"/>
                    </a:ext>
                  </a:extLst>
                </a:gridCol>
              </a:tblGrid>
              <a:tr h="430013">
                <a:tc>
                  <a:txBody>
                    <a:bodyPr/>
                    <a:lstStyle/>
                    <a:p>
                      <a:r>
                        <a:rPr lang="en-GB" sz="900"/>
                        <a:t>XRN</a:t>
                      </a:r>
                    </a:p>
                  </a:txBody>
                  <a:tcPr anchor="ctr">
                    <a:solidFill>
                      <a:schemeClr val="tx2"/>
                    </a:solidFill>
                  </a:tcPr>
                </a:tc>
                <a:tc>
                  <a:txBody>
                    <a:bodyPr/>
                    <a:lstStyle/>
                    <a:p>
                      <a:r>
                        <a:rPr lang="en-GB" sz="900"/>
                        <a:t>Change Title </a:t>
                      </a:r>
                    </a:p>
                  </a:txBody>
                  <a:tcPr anchor="ctr">
                    <a:solidFill>
                      <a:schemeClr val="tx2"/>
                    </a:solidFill>
                  </a:tcPr>
                </a:tc>
                <a:tc>
                  <a:txBody>
                    <a:bodyPr/>
                    <a:lstStyle/>
                    <a:p>
                      <a:r>
                        <a:rPr lang="en-GB" sz="900"/>
                        <a:t>Proposer</a:t>
                      </a:r>
                    </a:p>
                  </a:txBody>
                  <a:tcPr anchor="ctr">
                    <a:solidFill>
                      <a:schemeClr val="tx2"/>
                    </a:solidFill>
                  </a:tcPr>
                </a:tc>
                <a:tc>
                  <a:txBody>
                    <a:bodyPr/>
                    <a:lstStyle/>
                    <a:p>
                      <a:r>
                        <a:rPr lang="en-GB" sz="900"/>
                        <a:t>Benefit / Impact</a:t>
                      </a:r>
                    </a:p>
                  </a:txBody>
                  <a:tcPr anchor="ctr">
                    <a:solidFill>
                      <a:schemeClr val="tx2"/>
                    </a:solidFill>
                  </a:tcPr>
                </a:tc>
                <a:tc>
                  <a:txBody>
                    <a:bodyPr/>
                    <a:lstStyle/>
                    <a:p>
                      <a:r>
                        <a:rPr lang="en-GB" sz="900"/>
                        <a:t>Funding </a:t>
                      </a:r>
                    </a:p>
                  </a:txBody>
                  <a:tcPr anchor="ctr">
                    <a:solidFill>
                      <a:schemeClr val="tx2"/>
                    </a:solidFill>
                  </a:tcPr>
                </a:tc>
                <a:tc>
                  <a:txBody>
                    <a:bodyPr/>
                    <a:lstStyle/>
                    <a:p>
                      <a:r>
                        <a:rPr lang="en-GB" sz="900"/>
                        <a:t>HLSO</a:t>
                      </a:r>
                    </a:p>
                    <a:p>
                      <a:r>
                        <a:rPr lang="en-GB" sz="900"/>
                        <a:t>Max Cost</a:t>
                      </a:r>
                    </a:p>
                  </a:txBody>
                  <a:tcPr anchor="ctr">
                    <a:solidFill>
                      <a:schemeClr val="tx2"/>
                    </a:solidFill>
                  </a:tcPr>
                </a:tc>
                <a:tc>
                  <a:txBody>
                    <a:bodyPr/>
                    <a:lstStyle/>
                    <a:p>
                      <a:r>
                        <a:rPr lang="en-GB" sz="800"/>
                        <a:t>Target Implementation   Date</a:t>
                      </a:r>
                    </a:p>
                  </a:txBody>
                  <a:tcPr anchor="ctr">
                    <a:solidFill>
                      <a:schemeClr val="tx2"/>
                    </a:solidFill>
                  </a:tcPr>
                </a:tc>
                <a:tc>
                  <a:txBody>
                    <a:bodyPr/>
                    <a:lstStyle/>
                    <a:p>
                      <a:r>
                        <a:rPr lang="en-GB" sz="900" dirty="0"/>
                        <a:t>March ‘25 ChMC Update</a:t>
                      </a:r>
                    </a:p>
                  </a:txBody>
                  <a:tcPr anchor="ctr">
                    <a:solidFill>
                      <a:schemeClr val="tx2"/>
                    </a:solidFill>
                  </a:tcPr>
                </a:tc>
                <a:extLst>
                  <a:ext uri="{0D108BD9-81ED-4DB2-BD59-A6C34878D82A}">
                    <a16:rowId xmlns:a16="http://schemas.microsoft.com/office/drawing/2014/main" val="2775786245"/>
                  </a:ext>
                </a:extLst>
              </a:tr>
              <a:tr h="274880">
                <a:tc>
                  <a:txBody>
                    <a:bodyPr/>
                    <a:lstStyle/>
                    <a:p>
                      <a:pPr algn="ctr"/>
                      <a:r>
                        <a:rPr lang="en-GB" sz="800" b="1" dirty="0">
                          <a:solidFill>
                            <a:schemeClr val="tx1"/>
                          </a:solidFill>
                          <a:latin typeface="+mj-lt"/>
                          <a:hlinkClick r:id="rId2">
                            <a:extLst>
                              <a:ext uri="{A12FA001-AC4F-418D-AE19-62706E023703}">
                                <ahyp:hlinkClr xmlns:ahyp="http://schemas.microsoft.com/office/drawing/2018/hyperlinkcolor" val="tx"/>
                              </a:ext>
                            </a:extLst>
                          </a:hlinkClick>
                        </a:rPr>
                        <a:t>5616</a:t>
                      </a:r>
                      <a:endParaRPr lang="en-GB" sz="800" b="1" dirty="0">
                        <a:solidFill>
                          <a:schemeClr val="tx1"/>
                        </a:solidFill>
                        <a:latin typeface="+mj-lt"/>
                      </a:endParaRPr>
                    </a:p>
                  </a:txBody>
                  <a:tcPr anchor="ctr">
                    <a:solidFill>
                      <a:schemeClr val="bg1">
                        <a:lumMod val="85000"/>
                      </a:schemeClr>
                    </a:solidFill>
                  </a:tcPr>
                </a:tc>
                <a:tc>
                  <a:txBody>
                    <a:bodyPr/>
                    <a:lstStyle/>
                    <a:p>
                      <a:pPr>
                        <a:lnSpc>
                          <a:spcPct val="115000"/>
                        </a:lnSpc>
                        <a:spcAft>
                          <a:spcPts val="1000"/>
                        </a:spcAft>
                      </a:pPr>
                      <a:r>
                        <a:rPr lang="en-GB" sz="700" b="1" dirty="0">
                          <a:effectLst/>
                          <a:latin typeface="+mj-lt"/>
                          <a:ea typeface="Times New Roman" panose="02020603050405020304" pitchFamily="18" charset="0"/>
                          <a:cs typeface="Arial" panose="020B0604020202020204" pitchFamily="34" charset="0"/>
                        </a:rPr>
                        <a:t>CSEP Annual Quantity Capacity Management  </a:t>
                      </a:r>
                      <a:endParaRPr lang="en-GB" sz="700" b="1" dirty="0">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1">
                        <a:lumMod val="85000"/>
                      </a:schemeClr>
                    </a:solidFill>
                  </a:tcPr>
                </a:tc>
                <a:tc>
                  <a:txBody>
                    <a:bodyPr/>
                    <a:lstStyle/>
                    <a:p>
                      <a:r>
                        <a:rPr lang="en-GB" sz="700" b="1" dirty="0">
                          <a:latin typeface="+mj-lt"/>
                        </a:rPr>
                        <a:t>WWU</a:t>
                      </a:r>
                    </a:p>
                  </a:txBody>
                  <a:tcPr anchor="ctr">
                    <a:solidFill>
                      <a:schemeClr val="bg1">
                        <a:lumMod val="85000"/>
                      </a:schemeClr>
                    </a:solidFill>
                  </a:tcPr>
                </a:tc>
                <a:tc>
                  <a:txBody>
                    <a:bodyPr/>
                    <a:lstStyle/>
                    <a:p>
                      <a:r>
                        <a:rPr lang="en-GB" sz="700" b="1" dirty="0">
                          <a:latin typeface="+mj-lt"/>
                        </a:rPr>
                        <a:t>DN</a:t>
                      </a:r>
                    </a:p>
                    <a:p>
                      <a:r>
                        <a:rPr lang="en-GB" sz="700" b="1" dirty="0">
                          <a:latin typeface="+mj-lt"/>
                        </a:rPr>
                        <a:t>IGT</a:t>
                      </a:r>
                    </a:p>
                    <a:p>
                      <a:r>
                        <a:rPr lang="en-GB" sz="700" b="1" dirty="0">
                          <a:latin typeface="+mj-lt"/>
                        </a:rPr>
                        <a:t>Shipper</a:t>
                      </a:r>
                    </a:p>
                  </a:txBody>
                  <a:tcPr anchor="ctr">
                    <a:solidFill>
                      <a:schemeClr val="bg1">
                        <a:lumMod val="85000"/>
                      </a:schemeClr>
                    </a:solidFill>
                  </a:tcPr>
                </a:tc>
                <a:tc>
                  <a:txBody>
                    <a:bodyPr/>
                    <a:lstStyle/>
                    <a:p>
                      <a:r>
                        <a:rPr lang="en-GB" sz="700" b="1" dirty="0">
                          <a:latin typeface="+mj-lt"/>
                        </a:rPr>
                        <a:t>DN</a:t>
                      </a:r>
                    </a:p>
                    <a:p>
                      <a:r>
                        <a:rPr lang="en-GB" sz="700" b="1" dirty="0">
                          <a:latin typeface="+mj-lt"/>
                        </a:rPr>
                        <a:t>IGT</a:t>
                      </a:r>
                    </a:p>
                  </a:txBody>
                  <a:tcPr anchor="ctr">
                    <a:solidFill>
                      <a:schemeClr val="bg1">
                        <a:lumMod val="85000"/>
                      </a:schemeClr>
                    </a:solidFill>
                  </a:tcPr>
                </a:tc>
                <a:tc>
                  <a:txBody>
                    <a:bodyPr/>
                    <a:lstStyle/>
                    <a:p>
                      <a:r>
                        <a:rPr lang="en-GB" sz="700" b="1" dirty="0">
                          <a:latin typeface="+mj-lt"/>
                        </a:rPr>
                        <a:t>*£260k revised following design</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n-lt"/>
                          <a:ea typeface="+mn-ea"/>
                          <a:cs typeface="+mn-cs"/>
                        </a:rPr>
                        <a:t>Tbc</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j-lt"/>
                          <a:ea typeface="+mn-ea"/>
                          <a:cs typeface="+mn-cs"/>
                        </a:rPr>
                        <a:t>Agreed following September ChMC that change would be placed on hold whilst data cleansing activities were progressed – change to be revisited in January with DNs / IGTs</a:t>
                      </a:r>
                    </a:p>
                  </a:txBody>
                  <a:tcPr anchor="ctr">
                    <a:solidFill>
                      <a:schemeClr val="bg1">
                        <a:lumMod val="85000"/>
                      </a:schemeClr>
                    </a:solidFill>
                  </a:tcPr>
                </a:tc>
                <a:extLst>
                  <a:ext uri="{0D108BD9-81ED-4DB2-BD59-A6C34878D82A}">
                    <a16:rowId xmlns:a16="http://schemas.microsoft.com/office/drawing/2014/main" val="3343487963"/>
                  </a:ext>
                </a:extLst>
              </a:tr>
              <a:tr h="274880">
                <a:tc>
                  <a:txBody>
                    <a:bodyPr/>
                    <a:lstStyle/>
                    <a:p>
                      <a:pPr algn="ctr"/>
                      <a:r>
                        <a:rPr lang="en-GB" sz="800" b="1" dirty="0">
                          <a:solidFill>
                            <a:schemeClr val="tx1"/>
                          </a:solidFill>
                          <a:latin typeface="+mj-lt"/>
                          <a:hlinkClick r:id="rId3">
                            <a:extLst>
                              <a:ext uri="{A12FA001-AC4F-418D-AE19-62706E023703}">
                                <ahyp:hlinkClr xmlns:ahyp="http://schemas.microsoft.com/office/drawing/2018/hyperlinkcolor" val="tx"/>
                              </a:ext>
                            </a:extLst>
                          </a:hlinkClick>
                        </a:rPr>
                        <a:t>5546</a:t>
                      </a:r>
                      <a:endParaRPr lang="en-GB" sz="800" b="1" dirty="0">
                        <a:solidFill>
                          <a:schemeClr val="tx1"/>
                        </a:solidFill>
                        <a:latin typeface="+mj-lt"/>
                      </a:endParaRPr>
                    </a:p>
                  </a:txBody>
                  <a:tcPr anchor="ctr">
                    <a:solidFill>
                      <a:schemeClr val="bg1">
                        <a:lumMod val="85000"/>
                      </a:schemeClr>
                    </a:solidFill>
                  </a:tcPr>
                </a:tc>
                <a:tc>
                  <a:txBody>
                    <a:bodyPr/>
                    <a:lstStyle/>
                    <a:p>
                      <a:r>
                        <a:rPr lang="en-US" sz="700" b="1" dirty="0">
                          <a:latin typeface="+mj-lt"/>
                        </a:rPr>
                        <a:t>Resolution of Address Interactions between DCC and CDSP</a:t>
                      </a:r>
                      <a:endParaRPr lang="en-GB" sz="700" b="1" dirty="0">
                        <a:latin typeface="+mj-lt"/>
                      </a:endParaRPr>
                    </a:p>
                  </a:txBody>
                  <a:tcPr anchor="ctr">
                    <a:solidFill>
                      <a:schemeClr val="bg1">
                        <a:lumMod val="85000"/>
                      </a:schemeClr>
                    </a:solidFill>
                  </a:tcPr>
                </a:tc>
                <a:tc>
                  <a:txBody>
                    <a:bodyPr/>
                    <a:lstStyle/>
                    <a:p>
                      <a:r>
                        <a:rPr lang="en-GB" sz="700" b="1" dirty="0">
                          <a:latin typeface="+mj-lt"/>
                        </a:rPr>
                        <a:t>Xoserve</a:t>
                      </a:r>
                    </a:p>
                  </a:txBody>
                  <a:tcPr anchor="ctr">
                    <a:solidFill>
                      <a:schemeClr val="bg1">
                        <a:lumMod val="85000"/>
                      </a:schemeClr>
                    </a:solidFill>
                  </a:tcPr>
                </a:tc>
                <a:tc>
                  <a:txBody>
                    <a:bodyPr/>
                    <a:lstStyle/>
                    <a:p>
                      <a:r>
                        <a:rPr lang="en-GB" sz="700" b="1" dirty="0">
                          <a:latin typeface="+mj-lt"/>
                        </a:rPr>
                        <a:t>DN</a:t>
                      </a:r>
                    </a:p>
                    <a:p>
                      <a:r>
                        <a:rPr lang="en-GB" sz="700" b="1" dirty="0">
                          <a:latin typeface="+mj-lt"/>
                        </a:rPr>
                        <a:t>IGT</a:t>
                      </a:r>
                    </a:p>
                    <a:p>
                      <a:r>
                        <a:rPr lang="en-GB" sz="700" b="1" dirty="0">
                          <a:latin typeface="+mj-lt"/>
                        </a:rPr>
                        <a:t>Shipper</a:t>
                      </a:r>
                    </a:p>
                  </a:txBody>
                  <a:tcPr anchor="ctr">
                    <a:solidFill>
                      <a:schemeClr val="bg1">
                        <a:lumMod val="85000"/>
                      </a:schemeClr>
                    </a:solidFill>
                  </a:tcPr>
                </a:tc>
                <a:tc>
                  <a:txBody>
                    <a:bodyPr/>
                    <a:lstStyle/>
                    <a:p>
                      <a:r>
                        <a:rPr lang="en-GB" sz="700" b="1" dirty="0">
                          <a:latin typeface="+mj-lt"/>
                        </a:rPr>
                        <a:t>Shipper</a:t>
                      </a:r>
                    </a:p>
                  </a:txBody>
                  <a:tcPr anchor="ctr">
                    <a:solidFill>
                      <a:schemeClr val="bg1">
                        <a:lumMod val="85000"/>
                      </a:schemeClr>
                    </a:solidFill>
                  </a:tcPr>
                </a:tc>
                <a:tc>
                  <a:txBody>
                    <a:bodyPr/>
                    <a:lstStyle/>
                    <a:p>
                      <a:r>
                        <a:rPr lang="en-GB" sz="700" b="1" dirty="0">
                          <a:latin typeface="+mj-lt"/>
                        </a:rPr>
                        <a:t>N/A</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n-lt"/>
                          <a:ea typeface="+mn-ea"/>
                          <a:cs typeface="+mn-cs"/>
                        </a:rPr>
                        <a:t>N/A</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n-lt"/>
                          <a:ea typeface="+mn-ea"/>
                          <a:cs typeface="+mn-cs"/>
                        </a:rPr>
                        <a:t>N/A – performing analysis on data extracts provided by DCC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n-lt"/>
                          <a:ea typeface="+mn-ea"/>
                          <a:cs typeface="+mn-cs"/>
                        </a:rPr>
                        <a:t>Next steps to be confirmed once analysis is concluded</a:t>
                      </a:r>
                    </a:p>
                  </a:txBody>
                  <a:tcPr anchor="ctr">
                    <a:solidFill>
                      <a:schemeClr val="bg1">
                        <a:lumMod val="85000"/>
                      </a:schemeClr>
                    </a:solidFill>
                  </a:tcPr>
                </a:tc>
                <a:extLst>
                  <a:ext uri="{0D108BD9-81ED-4DB2-BD59-A6C34878D82A}">
                    <a16:rowId xmlns:a16="http://schemas.microsoft.com/office/drawing/2014/main" val="3899493859"/>
                  </a:ext>
                </a:extLst>
              </a:tr>
              <a:tr h="274880">
                <a:tc>
                  <a:txBody>
                    <a:bodyPr/>
                    <a:lstStyle/>
                    <a:p>
                      <a:pPr algn="ctr"/>
                      <a:r>
                        <a:rPr lang="en-GB" sz="800" b="1" dirty="0">
                          <a:solidFill>
                            <a:schemeClr val="tx1"/>
                          </a:solidFill>
                          <a:latin typeface="+mn-lt"/>
                          <a:hlinkClick r:id="rId4">
                            <a:extLst>
                              <a:ext uri="{A12FA001-AC4F-418D-AE19-62706E023703}">
                                <ahyp:hlinkClr xmlns:ahyp="http://schemas.microsoft.com/office/drawing/2018/hyperlinkcolor" val="tx"/>
                              </a:ext>
                            </a:extLst>
                          </a:hlinkClick>
                        </a:rPr>
                        <a:t>5471</a:t>
                      </a:r>
                      <a:endParaRPr lang="en-GB" sz="800" b="1" dirty="0">
                        <a:solidFill>
                          <a:schemeClr val="tx1"/>
                        </a:solidFill>
                        <a:latin typeface="+mn-lt"/>
                      </a:endParaRPr>
                    </a:p>
                  </a:txBody>
                  <a:tcPr anchor="ctr">
                    <a:solidFill>
                      <a:schemeClr val="bg1">
                        <a:lumMod val="85000"/>
                      </a:schemeClr>
                    </a:solidFill>
                  </a:tcPr>
                </a:tc>
                <a:tc>
                  <a:txBody>
                    <a:bodyPr/>
                    <a:lstStyle/>
                    <a:p>
                      <a:r>
                        <a:rPr lang="en-GB" sz="700" b="1">
                          <a:latin typeface="+mn-lt"/>
                        </a:rPr>
                        <a:t>DSC Core Customer Access to Data</a:t>
                      </a:r>
                    </a:p>
                  </a:txBody>
                  <a:tcPr anchor="ctr">
                    <a:solidFill>
                      <a:schemeClr val="bg1">
                        <a:lumMod val="85000"/>
                      </a:schemeClr>
                    </a:solidFill>
                  </a:tcPr>
                </a:tc>
                <a:tc>
                  <a:txBody>
                    <a:bodyPr/>
                    <a:lstStyle/>
                    <a:p>
                      <a:r>
                        <a:rPr lang="en-GB" sz="700" b="1">
                          <a:latin typeface="+mn-lt"/>
                        </a:rPr>
                        <a:t>CDSP</a:t>
                      </a:r>
                    </a:p>
                  </a:txBody>
                  <a:tcPr anchor="ctr">
                    <a:solidFill>
                      <a:schemeClr val="bg1">
                        <a:lumMod val="85000"/>
                      </a:schemeClr>
                    </a:solidFill>
                  </a:tcPr>
                </a:tc>
                <a:tc>
                  <a:txBody>
                    <a:bodyPr/>
                    <a:lstStyle/>
                    <a:p>
                      <a:r>
                        <a:rPr lang="en-GB" sz="700" b="1">
                          <a:latin typeface="+mn-lt"/>
                        </a:rPr>
                        <a:t>Shipper</a:t>
                      </a:r>
                    </a:p>
                    <a:p>
                      <a:r>
                        <a:rPr lang="en-GB" sz="700" b="1">
                          <a:latin typeface="+mn-lt"/>
                        </a:rPr>
                        <a:t>DN</a:t>
                      </a:r>
                    </a:p>
                    <a:p>
                      <a:r>
                        <a:rPr lang="en-GB" sz="700" b="1">
                          <a:latin typeface="+mn-lt"/>
                        </a:rPr>
                        <a:t>IGT</a:t>
                      </a:r>
                    </a:p>
                  </a:txBody>
                  <a:tcPr anchor="ctr">
                    <a:solidFill>
                      <a:schemeClr val="bg1">
                        <a:lumMod val="85000"/>
                      </a:schemeClr>
                    </a:solidFill>
                  </a:tcPr>
                </a:tc>
                <a:tc>
                  <a:txBody>
                    <a:bodyPr/>
                    <a:lstStyle/>
                    <a:p>
                      <a:r>
                        <a:rPr lang="en-GB" sz="700" b="1">
                          <a:latin typeface="+mn-lt"/>
                        </a:rPr>
                        <a:t>IGT</a:t>
                      </a:r>
                    </a:p>
                    <a:p>
                      <a:r>
                        <a:rPr lang="en-GB" sz="700" b="1">
                          <a:latin typeface="+mn-lt"/>
                        </a:rPr>
                        <a:t>Shipper</a:t>
                      </a:r>
                    </a:p>
                    <a:p>
                      <a:r>
                        <a:rPr lang="en-GB" sz="700" b="1">
                          <a:latin typeface="+mn-lt"/>
                        </a:rPr>
                        <a:t>DN</a:t>
                      </a:r>
                    </a:p>
                  </a:txBody>
                  <a:tcPr anchor="ctr">
                    <a:solidFill>
                      <a:schemeClr val="bg1">
                        <a:lumMod val="85000"/>
                      </a:schemeClr>
                    </a:solidFill>
                  </a:tcPr>
                </a:tc>
                <a:tc>
                  <a:txBody>
                    <a:bodyPr/>
                    <a:lstStyle/>
                    <a:p>
                      <a:r>
                        <a:rPr lang="en-GB" sz="700" b="1">
                          <a:latin typeface="+mn-lt"/>
                        </a:rPr>
                        <a:t>Tbc</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Tbc</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n-lt"/>
                          <a:ea typeface="+mn-ea"/>
                          <a:cs typeface="+mn-cs"/>
                        </a:rPr>
                        <a:t>Low Priority – CDSP raised Change Proposal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700" b="1" i="0" u="none" strike="noStrike" kern="1200" cap="none" spc="0" normalizeH="0" baseline="0" noProof="0" dirty="0">
                        <a:ln>
                          <a:noFill/>
                        </a:ln>
                        <a:solidFill>
                          <a:schemeClr val="tx1"/>
                        </a:solidFill>
                        <a:effectLst/>
                        <a:uLnTx/>
                        <a:uFillTx/>
                        <a:latin typeface="+mn-lt"/>
                        <a:ea typeface="+mn-ea"/>
                        <a:cs typeface="+mn-cs"/>
                      </a:endParaRPr>
                    </a:p>
                  </a:txBody>
                  <a:tcPr anchor="ctr">
                    <a:solidFill>
                      <a:schemeClr val="bg1">
                        <a:lumMod val="85000"/>
                      </a:schemeClr>
                    </a:solidFill>
                  </a:tcPr>
                </a:tc>
                <a:extLst>
                  <a:ext uri="{0D108BD9-81ED-4DB2-BD59-A6C34878D82A}">
                    <a16:rowId xmlns:a16="http://schemas.microsoft.com/office/drawing/2014/main" val="728929541"/>
                  </a:ext>
                </a:extLst>
              </a:tr>
              <a:tr h="360040">
                <a:tc>
                  <a:txBody>
                    <a:bodyPr/>
                    <a:lstStyle/>
                    <a:p>
                      <a:pPr algn="ctr"/>
                      <a:r>
                        <a:rPr lang="en-GB" sz="800" b="1">
                          <a:solidFill>
                            <a:schemeClr val="tx1"/>
                          </a:solidFill>
                          <a:hlinkClick r:id="rId5">
                            <a:extLst>
                              <a:ext uri="{A12FA001-AC4F-418D-AE19-62706E023703}">
                                <ahyp:hlinkClr xmlns:ahyp="http://schemas.microsoft.com/office/drawing/2018/hyperlinkcolor" val="tx"/>
                              </a:ext>
                            </a:extLst>
                          </a:hlinkClick>
                        </a:rPr>
                        <a:t>5701</a:t>
                      </a:r>
                      <a:endParaRPr lang="en-GB" sz="800" b="1">
                        <a:solidFill>
                          <a:schemeClr val="tx1"/>
                        </a:solidFill>
                        <a:latin typeface="+mn-lt"/>
                      </a:endParaRPr>
                    </a:p>
                  </a:txBody>
                  <a:tcPr anchor="ctr">
                    <a:solidFill>
                      <a:schemeClr val="bg1">
                        <a:lumMod val="85000"/>
                      </a:schemeClr>
                    </a:solidFill>
                  </a:tcPr>
                </a:tc>
                <a:tc>
                  <a:txBody>
                    <a:bodyPr/>
                    <a:lstStyle/>
                    <a:p>
                      <a:r>
                        <a:rPr lang="en-US" sz="700" b="1">
                          <a:solidFill>
                            <a:schemeClr val="tx1"/>
                          </a:solidFill>
                          <a:latin typeface="+mn-lt"/>
                        </a:rPr>
                        <a:t>Establishing the Independent Shrinkage Charge and the Independent Shrinkage Expert (Modification 0843 / IGT 165)</a:t>
                      </a:r>
                      <a:endParaRPr lang="en-GB" sz="700" b="1">
                        <a:solidFill>
                          <a:schemeClr val="tx1"/>
                        </a:solidFill>
                        <a:latin typeface="+mn-lt"/>
                      </a:endParaRPr>
                    </a:p>
                  </a:txBody>
                  <a:tcPr anchor="ctr">
                    <a:solidFill>
                      <a:schemeClr val="bg1">
                        <a:lumMod val="85000"/>
                      </a:schemeClr>
                    </a:solidFill>
                  </a:tcPr>
                </a:tc>
                <a:tc>
                  <a:txBody>
                    <a:bodyPr/>
                    <a:lstStyle/>
                    <a:p>
                      <a:r>
                        <a:rPr lang="en-GB" sz="700" b="1">
                          <a:latin typeface="+mn-lt"/>
                        </a:rPr>
                        <a:t>OVO</a:t>
                      </a:r>
                    </a:p>
                  </a:txBody>
                  <a:tcPr anchor="ctr">
                    <a:solidFill>
                      <a:schemeClr val="bg1">
                        <a:lumMod val="85000"/>
                      </a:schemeClr>
                    </a:solidFill>
                  </a:tcPr>
                </a:tc>
                <a:tc>
                  <a:txBody>
                    <a:bodyPr/>
                    <a:lstStyle/>
                    <a:p>
                      <a:r>
                        <a:rPr lang="en-GB" sz="700" b="1">
                          <a:latin typeface="+mn-lt"/>
                        </a:rPr>
                        <a:t>Shipper</a:t>
                      </a:r>
                    </a:p>
                    <a:p>
                      <a:r>
                        <a:rPr lang="en-GB" sz="700" b="1">
                          <a:latin typeface="+mn-lt"/>
                        </a:rPr>
                        <a:t>DN</a:t>
                      </a:r>
                    </a:p>
                    <a:p>
                      <a:r>
                        <a:rPr lang="en-GB" sz="700" b="1">
                          <a:latin typeface="+mn-lt"/>
                        </a:rPr>
                        <a:t>IGT</a:t>
                      </a:r>
                    </a:p>
                  </a:txBody>
                  <a:tcPr anchor="ctr">
                    <a:solidFill>
                      <a:schemeClr val="bg1">
                        <a:lumMod val="85000"/>
                      </a:schemeClr>
                    </a:solidFill>
                  </a:tcPr>
                </a:tc>
                <a:tc>
                  <a:txBody>
                    <a:bodyPr/>
                    <a:lstStyle/>
                    <a:p>
                      <a:r>
                        <a:rPr lang="en-GB" sz="700" b="1">
                          <a:latin typeface="+mn-lt"/>
                        </a:rPr>
                        <a:t>DN </a:t>
                      </a:r>
                    </a:p>
                    <a:p>
                      <a:r>
                        <a:rPr lang="en-GB" sz="700" b="1">
                          <a:latin typeface="+mn-lt"/>
                        </a:rPr>
                        <a:t>IGT</a:t>
                      </a:r>
                    </a:p>
                  </a:txBody>
                  <a:tcPr anchor="ctr">
                    <a:solidFill>
                      <a:schemeClr val="bg1">
                        <a:lumMod val="85000"/>
                      </a:schemeClr>
                    </a:solidFill>
                  </a:tcPr>
                </a:tc>
                <a:tc>
                  <a:txBody>
                    <a:bodyPr/>
                    <a:lstStyle/>
                    <a:p>
                      <a:r>
                        <a:rPr lang="en-GB" sz="700" b="1">
                          <a:latin typeface="+mn-lt"/>
                        </a:rPr>
                        <a:t>Tbc</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Tbc</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dirty="0">
                          <a:ln>
                            <a:noFill/>
                          </a:ln>
                          <a:solidFill>
                            <a:schemeClr val="tx1"/>
                          </a:solidFill>
                          <a:effectLst/>
                          <a:uLnTx/>
                          <a:uFillTx/>
                          <a:latin typeface="+mn-lt"/>
                          <a:ea typeface="+mn-ea"/>
                          <a:cs typeface="+mn-cs"/>
                        </a:rPr>
                        <a:t>Continue to support regulatory development and provide update to ChMC once status of Modification changes  </a:t>
                      </a:r>
                    </a:p>
                  </a:txBody>
                  <a:tcPr anchor="ctr">
                    <a:solidFill>
                      <a:schemeClr val="bg1">
                        <a:lumMod val="85000"/>
                      </a:schemeClr>
                    </a:solidFill>
                  </a:tcPr>
                </a:tc>
                <a:extLst>
                  <a:ext uri="{0D108BD9-81ED-4DB2-BD59-A6C34878D82A}">
                    <a16:rowId xmlns:a16="http://schemas.microsoft.com/office/drawing/2014/main" val="4140517815"/>
                  </a:ext>
                </a:extLst>
              </a:tr>
            </a:tbl>
          </a:graphicData>
        </a:graphic>
      </p:graphicFrame>
      <p:sp>
        <p:nvSpPr>
          <p:cNvPr id="5" name="Title 1">
            <a:extLst>
              <a:ext uri="{FF2B5EF4-FFF2-40B4-BE49-F238E27FC236}">
                <a16:creationId xmlns:a16="http://schemas.microsoft.com/office/drawing/2014/main" id="{313471BF-15C9-4F69-80B8-9D297D4C536E}"/>
              </a:ext>
            </a:extLst>
          </p:cNvPr>
          <p:cNvSpPr>
            <a:spLocks noGrp="1"/>
          </p:cNvSpPr>
          <p:nvPr>
            <p:ph type="title"/>
          </p:nvPr>
        </p:nvSpPr>
        <p:spPr>
          <a:xfrm>
            <a:off x="539552" y="51470"/>
            <a:ext cx="8229600" cy="434083"/>
          </a:xfrm>
        </p:spPr>
        <p:txBody>
          <a:bodyPr>
            <a:normAutofit/>
          </a:bodyPr>
          <a:lstStyle/>
          <a:p>
            <a:r>
              <a:rPr lang="en-GB" sz="2000" dirty="0">
                <a:latin typeface="Arial"/>
                <a:cs typeface="Arial"/>
              </a:rPr>
              <a:t>Change Backlog – On Hold Details</a:t>
            </a:r>
            <a:endParaRPr lang="en-GB" sz="2000" dirty="0"/>
          </a:p>
        </p:txBody>
      </p:sp>
    </p:spTree>
    <p:extLst>
      <p:ext uri="{BB962C8B-B14F-4D97-AF65-F5344CB8AC3E}">
        <p14:creationId xmlns:p14="http://schemas.microsoft.com/office/powerpoint/2010/main" val="34649514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F64D1-DD4B-479C-8274-060EA4CFB223}"/>
              </a:ext>
            </a:extLst>
          </p:cNvPr>
          <p:cNvSpPr>
            <a:spLocks noGrp="1"/>
          </p:cNvSpPr>
          <p:nvPr>
            <p:ph type="title"/>
          </p:nvPr>
        </p:nvSpPr>
        <p:spPr>
          <a:xfrm>
            <a:off x="-18465" y="142977"/>
            <a:ext cx="9144000" cy="637580"/>
          </a:xfrm>
        </p:spPr>
        <p:txBody>
          <a:bodyPr>
            <a:normAutofit/>
          </a:bodyPr>
          <a:lstStyle/>
          <a:p>
            <a:r>
              <a:rPr lang="en-GB" sz="2000">
                <a:solidFill>
                  <a:schemeClr val="tx2"/>
                </a:solidFill>
                <a:cs typeface="Arial"/>
              </a:rPr>
              <a:t>DSC Change Pack Consultation Plan</a:t>
            </a:r>
            <a:r>
              <a:rPr lang="en-GB" sz="1400">
                <a:solidFill>
                  <a:schemeClr val="tx2"/>
                </a:solidFill>
                <a:cs typeface="Arial"/>
              </a:rPr>
              <a:t> </a:t>
            </a:r>
            <a:br>
              <a:rPr lang="en-GB" sz="1400">
                <a:solidFill>
                  <a:schemeClr val="tx2"/>
                </a:solidFill>
                <a:cs typeface="Arial"/>
              </a:rPr>
            </a:br>
            <a:r>
              <a:rPr lang="en-GB" sz="900">
                <a:solidFill>
                  <a:schemeClr val="tx2"/>
                </a:solidFill>
                <a:cs typeface="Arial"/>
              </a:rPr>
              <a:t>(2 month view)</a:t>
            </a:r>
            <a:endParaRPr lang="en-GB" sz="900">
              <a:solidFill>
                <a:schemeClr val="tx2"/>
              </a:solidFill>
            </a:endParaRPr>
          </a:p>
        </p:txBody>
      </p:sp>
      <p:grpSp>
        <p:nvGrpSpPr>
          <p:cNvPr id="6" name="Group 5">
            <a:extLst>
              <a:ext uri="{FF2B5EF4-FFF2-40B4-BE49-F238E27FC236}">
                <a16:creationId xmlns:a16="http://schemas.microsoft.com/office/drawing/2014/main" id="{9C3B95EE-A6E7-49AF-9FEF-CF37768AB3FD}"/>
              </a:ext>
            </a:extLst>
          </p:cNvPr>
          <p:cNvGrpSpPr/>
          <p:nvPr/>
        </p:nvGrpSpPr>
        <p:grpSpPr>
          <a:xfrm>
            <a:off x="89695" y="666692"/>
            <a:ext cx="8878310" cy="3526346"/>
            <a:chOff x="21207" y="962894"/>
            <a:chExt cx="9164120" cy="3405138"/>
          </a:xfrm>
        </p:grpSpPr>
        <p:sp>
          <p:nvSpPr>
            <p:cNvPr id="19" name="Rectangle 18"/>
            <p:cNvSpPr/>
            <p:nvPr/>
          </p:nvSpPr>
          <p:spPr>
            <a:xfrm>
              <a:off x="21207" y="1249184"/>
              <a:ext cx="9161914" cy="311884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rgbClr val="1D3E61"/>
                </a:solidFill>
                <a:effectLst/>
                <a:uLnTx/>
                <a:uFillTx/>
                <a:latin typeface="Nunito Sans"/>
                <a:ea typeface="+mn-ea"/>
                <a:cs typeface="+mn-cs"/>
              </a:endParaRPr>
            </a:p>
          </p:txBody>
        </p:sp>
        <p:cxnSp>
          <p:nvCxnSpPr>
            <p:cNvPr id="10" name="Straight Connector 9"/>
            <p:cNvCxnSpPr>
              <a:cxnSpLocks/>
            </p:cNvCxnSpPr>
            <p:nvPr/>
          </p:nvCxnSpPr>
          <p:spPr>
            <a:xfrm>
              <a:off x="107504" y="1249184"/>
              <a:ext cx="9036496" cy="1161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0669" y="966875"/>
              <a:ext cx="776722" cy="2526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3E5AA8"/>
                  </a:solidFill>
                  <a:effectLst/>
                  <a:uLnTx/>
                  <a:uFillTx/>
                  <a:latin typeface="Nunito Sans"/>
                  <a:ea typeface="+mn-ea"/>
                  <a:cs typeface="+mn-cs"/>
                </a:rPr>
                <a:t>Mar – 25</a:t>
              </a:r>
            </a:p>
          </p:txBody>
        </p:sp>
        <p:sp>
          <p:nvSpPr>
            <p:cNvPr id="12" name="TextBox 11"/>
            <p:cNvSpPr txBox="1"/>
            <p:nvPr/>
          </p:nvSpPr>
          <p:spPr>
            <a:xfrm>
              <a:off x="4229691" y="981922"/>
              <a:ext cx="839361" cy="2526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3E5AA8"/>
                  </a:solidFill>
                  <a:effectLst/>
                  <a:uLnTx/>
                  <a:uFillTx/>
                  <a:latin typeface="Nunito Sans"/>
                  <a:ea typeface="+mn-ea"/>
                  <a:cs typeface="+mn-cs"/>
                </a:rPr>
                <a:t>April - 25</a:t>
              </a:r>
            </a:p>
          </p:txBody>
        </p:sp>
        <p:sp>
          <p:nvSpPr>
            <p:cNvPr id="26" name="TextBox 25">
              <a:extLst>
                <a:ext uri="{FF2B5EF4-FFF2-40B4-BE49-F238E27FC236}">
                  <a16:creationId xmlns:a16="http://schemas.microsoft.com/office/drawing/2014/main" id="{C7A0A5D6-667D-460C-BCF1-EB2CE7D08F82}"/>
                </a:ext>
              </a:extLst>
            </p:cNvPr>
            <p:cNvSpPr txBox="1"/>
            <p:nvPr/>
          </p:nvSpPr>
          <p:spPr>
            <a:xfrm>
              <a:off x="8388824" y="962894"/>
              <a:ext cx="796503" cy="2526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3E5AA8"/>
                  </a:solidFill>
                  <a:effectLst/>
                  <a:uLnTx/>
                  <a:uFillTx/>
                  <a:latin typeface="Nunito Sans"/>
                  <a:ea typeface="+mn-ea"/>
                  <a:cs typeface="+mn-cs"/>
                </a:rPr>
                <a:t>May – 25</a:t>
              </a:r>
            </a:p>
          </p:txBody>
        </p:sp>
      </p:grpSp>
      <p:grpSp>
        <p:nvGrpSpPr>
          <p:cNvPr id="8" name="Group 7">
            <a:extLst>
              <a:ext uri="{FF2B5EF4-FFF2-40B4-BE49-F238E27FC236}">
                <a16:creationId xmlns:a16="http://schemas.microsoft.com/office/drawing/2014/main" id="{920E6F46-7EF3-41C5-A90C-CA05722EC5B9}"/>
              </a:ext>
            </a:extLst>
          </p:cNvPr>
          <p:cNvGrpSpPr/>
          <p:nvPr/>
        </p:nvGrpSpPr>
        <p:grpSpPr>
          <a:xfrm>
            <a:off x="0" y="4230233"/>
            <a:ext cx="6804247" cy="780226"/>
            <a:chOff x="39751" y="4317697"/>
            <a:chExt cx="6804247" cy="687937"/>
          </a:xfrm>
        </p:grpSpPr>
        <p:sp>
          <p:nvSpPr>
            <p:cNvPr id="18" name="Rechteck 4"/>
            <p:cNvSpPr/>
            <p:nvPr/>
          </p:nvSpPr>
          <p:spPr bwMode="gray">
            <a:xfrm>
              <a:off x="95971" y="4350297"/>
              <a:ext cx="6604012" cy="654882"/>
            </a:xfrm>
            <a:prstGeom prst="rect">
              <a:avLst/>
            </a:prstGeom>
            <a:noFill/>
            <a:ln w="28575" cap="flat"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marL="0" marR="0" lvl="0" indent="0" algn="ctr" defTabSz="685783" rtl="0" eaLnBrk="1" fontAlgn="auto" latinLnBrk="0" hangingPunct="1">
                <a:lnSpc>
                  <a:spcPct val="100000"/>
                </a:lnSpc>
                <a:spcBef>
                  <a:spcPts val="0"/>
                </a:spcBef>
                <a:spcAft>
                  <a:spcPts val="0"/>
                </a:spcAft>
                <a:buClr>
                  <a:srgbClr val="3C3732"/>
                </a:buClr>
                <a:buSzTx/>
                <a:buFontTx/>
                <a:buNone/>
                <a:tabLst/>
                <a:defRPr/>
              </a:pPr>
              <a:endParaRPr kumimoji="0" lang="en-GB" sz="900" b="0" i="0" u="none" strike="noStrike" kern="1200" cap="none" spc="0" normalizeH="0" baseline="0" noProof="0" err="1">
                <a:ln>
                  <a:noFill/>
                </a:ln>
                <a:solidFill>
                  <a:prstClr val="black"/>
                </a:solidFill>
                <a:effectLst/>
                <a:uLnTx/>
                <a:uFillTx/>
                <a:latin typeface="Nunito Sans"/>
                <a:ea typeface="+mn-ea"/>
                <a:cs typeface="+mn-cs"/>
              </a:endParaRPr>
            </a:p>
          </p:txBody>
        </p:sp>
        <p:sp>
          <p:nvSpPr>
            <p:cNvPr id="4" name="TextBox 3"/>
            <p:cNvSpPr txBox="1"/>
            <p:nvPr/>
          </p:nvSpPr>
          <p:spPr>
            <a:xfrm>
              <a:off x="139553" y="4354343"/>
              <a:ext cx="6704445" cy="65129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700" b="0" i="1" u="none" strike="noStrike" kern="1200" cap="none" spc="0" normalizeH="0" baseline="0" noProof="0">
                <a:ln>
                  <a:noFill/>
                </a:ln>
                <a:solidFill>
                  <a:srgbClr val="3E5AA8"/>
                </a:solidFill>
                <a:effectLst/>
                <a:uLnTx/>
                <a:uFillTx/>
                <a:latin typeface="Nunito Sans"/>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a:ln>
                    <a:noFill/>
                  </a:ln>
                  <a:solidFill>
                    <a:srgbClr val="3E5AA8"/>
                  </a:solidFill>
                  <a:effectLst/>
                  <a:uLnTx/>
                  <a:uFillTx/>
                  <a:latin typeface="Nunito Sans"/>
                  <a:ea typeface="+mn-ea"/>
                  <a:cs typeface="+mn-cs"/>
                </a:rPr>
                <a:t>              =  Design Change Pack for Consultation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a:ln>
                    <a:noFill/>
                  </a:ln>
                  <a:solidFill>
                    <a:srgbClr val="3E5AA8"/>
                  </a:solidFill>
                  <a:effectLst/>
                  <a:uLnTx/>
                  <a:uFillTx/>
                  <a:latin typeface="Nunito Sans"/>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a:ln>
                    <a:noFill/>
                  </a:ln>
                  <a:solidFill>
                    <a:srgbClr val="3E5AA8"/>
                  </a:solidFill>
                  <a:effectLst/>
                  <a:uLnTx/>
                  <a:uFillTx/>
                  <a:latin typeface="Nunito Sans"/>
                  <a:ea typeface="+mn-ea"/>
                  <a:cs typeface="+mn-cs"/>
                </a:rPr>
                <a:t>              =  Solution Option Change Pack for Consultation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700" b="0" i="1" u="none" strike="noStrike" kern="1200" cap="none" spc="0" normalizeH="0" baseline="0" noProof="0">
                <a:ln>
                  <a:noFill/>
                </a:ln>
                <a:solidFill>
                  <a:srgbClr val="3E5AA8"/>
                </a:solidFill>
                <a:effectLst/>
                <a:uLnTx/>
                <a:uFillTx/>
                <a:latin typeface="Nunito Sans"/>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a:ln>
                    <a:noFill/>
                  </a:ln>
                  <a:solidFill>
                    <a:srgbClr val="3E5AA8"/>
                  </a:solidFill>
                  <a:effectLst/>
                  <a:uLnTx/>
                  <a:uFillTx/>
                  <a:latin typeface="Nunito Sans"/>
                  <a:ea typeface="+mn-ea"/>
                  <a:cs typeface="+mn-cs"/>
                </a:rPr>
                <a:t>              =  For Information Change Pack </a:t>
              </a:r>
            </a:p>
          </p:txBody>
        </p:sp>
        <p:sp>
          <p:nvSpPr>
            <p:cNvPr id="38" name="Rectangle 37">
              <a:extLst>
                <a:ext uri="{FF2B5EF4-FFF2-40B4-BE49-F238E27FC236}">
                  <a16:creationId xmlns:a16="http://schemas.microsoft.com/office/drawing/2014/main" id="{CC1537F1-BD3A-463C-9E1A-F5AE2835A0B4}"/>
                </a:ext>
              </a:extLst>
            </p:cNvPr>
            <p:cNvSpPr/>
            <p:nvPr/>
          </p:nvSpPr>
          <p:spPr>
            <a:xfrm>
              <a:off x="241415" y="4670641"/>
              <a:ext cx="264516" cy="84701"/>
            </a:xfrm>
            <a:prstGeom prst="rect">
              <a:avLst/>
            </a:prstGeom>
            <a:solidFill>
              <a:schemeClr val="accent3">
                <a:lumMod val="20000"/>
                <a:lumOff val="80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a:ln>
                  <a:noFill/>
                </a:ln>
                <a:solidFill>
                  <a:srgbClr val="1D3E61"/>
                </a:solidFill>
                <a:effectLst/>
                <a:uLnTx/>
                <a:uFillTx/>
                <a:latin typeface="Nunito Sans"/>
                <a:ea typeface="+mn-ea"/>
                <a:cs typeface="+mn-cs"/>
              </a:endParaRPr>
            </a:p>
          </p:txBody>
        </p:sp>
        <p:sp>
          <p:nvSpPr>
            <p:cNvPr id="39" name="Rectangle 38">
              <a:extLst>
                <a:ext uri="{FF2B5EF4-FFF2-40B4-BE49-F238E27FC236}">
                  <a16:creationId xmlns:a16="http://schemas.microsoft.com/office/drawing/2014/main" id="{FFB2F77C-DBB2-4E1B-8CBB-8E76E585AC92}"/>
                </a:ext>
              </a:extLst>
            </p:cNvPr>
            <p:cNvSpPr/>
            <p:nvPr/>
          </p:nvSpPr>
          <p:spPr>
            <a:xfrm>
              <a:off x="250221" y="4485134"/>
              <a:ext cx="264516" cy="84702"/>
            </a:xfrm>
            <a:prstGeom prst="rect">
              <a:avLst/>
            </a:prstGeom>
            <a:solidFill>
              <a:schemeClr val="tx2">
                <a:lumMod val="40000"/>
                <a:lumOff val="60000"/>
              </a:schemeClr>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a:ln>
                  <a:noFill/>
                </a:ln>
                <a:solidFill>
                  <a:srgbClr val="1D3E61"/>
                </a:solidFill>
                <a:effectLst/>
                <a:uLnTx/>
                <a:uFillTx/>
                <a:latin typeface="Nunito Sans"/>
                <a:ea typeface="+mn-ea"/>
                <a:cs typeface="+mn-cs"/>
              </a:endParaRPr>
            </a:p>
          </p:txBody>
        </p:sp>
        <p:sp>
          <p:nvSpPr>
            <p:cNvPr id="5" name="TextBox 4">
              <a:extLst>
                <a:ext uri="{FF2B5EF4-FFF2-40B4-BE49-F238E27FC236}">
                  <a16:creationId xmlns:a16="http://schemas.microsoft.com/office/drawing/2014/main" id="{51B8C1C9-68D5-4122-BBBF-2CF9BB5E367C}"/>
                </a:ext>
              </a:extLst>
            </p:cNvPr>
            <p:cNvSpPr txBox="1"/>
            <p:nvPr/>
          </p:nvSpPr>
          <p:spPr>
            <a:xfrm>
              <a:off x="39751" y="4317697"/>
              <a:ext cx="1944411"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srgbClr val="3E5AA8"/>
                  </a:solidFill>
                  <a:effectLst/>
                  <a:uLnTx/>
                  <a:uFillTx/>
                  <a:latin typeface="Nunito Sans"/>
                  <a:ea typeface="+mn-ea"/>
                  <a:cs typeface="+mn-cs"/>
                </a:rPr>
                <a:t>Delivery Key</a:t>
              </a:r>
            </a:p>
          </p:txBody>
        </p:sp>
      </p:grpSp>
      <p:sp>
        <p:nvSpPr>
          <p:cNvPr id="40" name="TextBox 39">
            <a:extLst>
              <a:ext uri="{FF2B5EF4-FFF2-40B4-BE49-F238E27FC236}">
                <a16:creationId xmlns:a16="http://schemas.microsoft.com/office/drawing/2014/main" id="{2CF2454D-4CAC-425A-9B7C-46154DF707B6}"/>
              </a:ext>
            </a:extLst>
          </p:cNvPr>
          <p:cNvSpPr txBox="1"/>
          <p:nvPr/>
        </p:nvSpPr>
        <p:spPr>
          <a:xfrm>
            <a:off x="-12039" y="4993614"/>
            <a:ext cx="1598515" cy="200055"/>
          </a:xfrm>
          <a:prstGeom prst="rect">
            <a:avLst/>
          </a:prstGeom>
          <a:noFill/>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srgbClr val="1D3E61"/>
                </a:solidFill>
                <a:effectLst/>
                <a:uLnTx/>
                <a:uFillTx/>
                <a:latin typeface="Nunito Sans"/>
                <a:ea typeface="+mn-ea"/>
                <a:cs typeface="+mn-cs"/>
              </a:rPr>
              <a:t>Slide produced 27</a:t>
            </a:r>
            <a:r>
              <a:rPr kumimoji="0" lang="en-GB" sz="700" b="0" i="0" u="none" strike="noStrike" kern="1200" cap="none" spc="0" normalizeH="0" baseline="30000" noProof="0" dirty="0">
                <a:ln>
                  <a:noFill/>
                </a:ln>
                <a:solidFill>
                  <a:srgbClr val="1D3E61"/>
                </a:solidFill>
                <a:effectLst/>
                <a:uLnTx/>
                <a:uFillTx/>
                <a:latin typeface="Nunito Sans"/>
                <a:ea typeface="+mn-ea"/>
                <a:cs typeface="+mn-cs"/>
              </a:rPr>
              <a:t>th</a:t>
            </a:r>
            <a:r>
              <a:rPr kumimoji="0" lang="en-GB" sz="700" b="0" i="0" u="none" strike="noStrike" kern="1200" cap="none" spc="0" normalizeH="0" baseline="0" noProof="0" dirty="0">
                <a:ln>
                  <a:noFill/>
                </a:ln>
                <a:solidFill>
                  <a:srgbClr val="1D3E61"/>
                </a:solidFill>
                <a:effectLst/>
                <a:uLnTx/>
                <a:uFillTx/>
                <a:latin typeface="Nunito Sans"/>
                <a:ea typeface="+mn-ea"/>
                <a:cs typeface="+mn-cs"/>
              </a:rPr>
              <a:t> February 2025</a:t>
            </a:r>
            <a:endParaRPr kumimoji="0" lang="en-GB" sz="1800" b="0" i="0" u="none" strike="noStrike" kern="1200" cap="none" spc="0" normalizeH="0" baseline="0" noProof="0" dirty="0">
              <a:ln>
                <a:noFill/>
              </a:ln>
              <a:solidFill>
                <a:srgbClr val="1D3E61"/>
              </a:solidFill>
              <a:effectLst/>
              <a:uLnTx/>
              <a:uFillTx/>
              <a:latin typeface="Nunito Sans"/>
              <a:ea typeface="+mn-ea"/>
              <a:cs typeface="+mn-cs"/>
            </a:endParaRPr>
          </a:p>
        </p:txBody>
      </p:sp>
      <p:sp>
        <p:nvSpPr>
          <p:cNvPr id="44" name="Rectangle 43">
            <a:extLst>
              <a:ext uri="{FF2B5EF4-FFF2-40B4-BE49-F238E27FC236}">
                <a16:creationId xmlns:a16="http://schemas.microsoft.com/office/drawing/2014/main" id="{DAFEE9CF-B4A0-4BE0-9DED-B3B680B0ED80}"/>
              </a:ext>
            </a:extLst>
          </p:cNvPr>
          <p:cNvSpPr/>
          <p:nvPr/>
        </p:nvSpPr>
        <p:spPr>
          <a:xfrm>
            <a:off x="201664" y="4846175"/>
            <a:ext cx="264516" cy="112519"/>
          </a:xfrm>
          <a:prstGeom prst="rect">
            <a:avLst/>
          </a:prstGeom>
          <a:solidFill>
            <a:srgbClr val="92D050"/>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a:ln>
                <a:noFill/>
              </a:ln>
              <a:solidFill>
                <a:srgbClr val="1D3E61"/>
              </a:solidFill>
              <a:effectLst/>
              <a:uLnTx/>
              <a:uFillTx/>
              <a:latin typeface="Nunito Sans"/>
              <a:ea typeface="+mn-ea"/>
              <a:cs typeface="+mn-cs"/>
            </a:endParaRPr>
          </a:p>
        </p:txBody>
      </p:sp>
      <p:sp>
        <p:nvSpPr>
          <p:cNvPr id="3" name="TextBox 2">
            <a:extLst>
              <a:ext uri="{FF2B5EF4-FFF2-40B4-BE49-F238E27FC236}">
                <a16:creationId xmlns:a16="http://schemas.microsoft.com/office/drawing/2014/main" id="{6F7D9D8D-13DB-33CC-FC22-0FC1041B7216}"/>
              </a:ext>
            </a:extLst>
          </p:cNvPr>
          <p:cNvSpPr txBox="1"/>
          <p:nvPr/>
        </p:nvSpPr>
        <p:spPr>
          <a:xfrm>
            <a:off x="89695" y="1024360"/>
            <a:ext cx="4287395" cy="298994"/>
          </a:xfrm>
          <a:prstGeom prst="rect">
            <a:avLst/>
          </a:prstGeom>
          <a:solidFill>
            <a:schemeClr val="accent1"/>
          </a:solidFill>
          <a:ln w="1905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algn="ctr" fontAlgn="base">
              <a:defRPr sz="800" b="1">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1D3E61"/>
                </a:solidFill>
                <a:effectLst/>
                <a:uLnTx/>
                <a:uFillTx/>
                <a:latin typeface="Nunito Sans"/>
                <a:ea typeface="+mn-ea"/>
                <a:cs typeface="+mn-cs"/>
              </a:rPr>
              <a:t>XRN5569 - Contact Data Provision for IGT Customers </a:t>
            </a:r>
          </a:p>
        </p:txBody>
      </p:sp>
      <p:sp>
        <p:nvSpPr>
          <p:cNvPr id="9" name="TextBox 8">
            <a:extLst>
              <a:ext uri="{FF2B5EF4-FFF2-40B4-BE49-F238E27FC236}">
                <a16:creationId xmlns:a16="http://schemas.microsoft.com/office/drawing/2014/main" id="{5B63CD09-9247-71F5-77BF-99EFD903C7ED}"/>
              </a:ext>
            </a:extLst>
          </p:cNvPr>
          <p:cNvSpPr txBox="1"/>
          <p:nvPr/>
        </p:nvSpPr>
        <p:spPr>
          <a:xfrm>
            <a:off x="90335" y="1419012"/>
            <a:ext cx="4287395" cy="298994"/>
          </a:xfrm>
          <a:prstGeom prst="rect">
            <a:avLst/>
          </a:prstGeom>
          <a:solidFill>
            <a:schemeClr val="accent1"/>
          </a:solidFill>
          <a:ln w="1905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algn="ctr" fontAlgn="base">
              <a:defRPr sz="800" b="1">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1D3E61"/>
                </a:solidFill>
                <a:effectLst/>
                <a:uLnTx/>
                <a:uFillTx/>
                <a:latin typeface="Nunito Sans"/>
                <a:ea typeface="+mn-ea"/>
                <a:cs typeface="+mn-cs"/>
              </a:rPr>
              <a:t>XRN5808 - Providing Notification to DNs and IGTs for Capacity and Nomination Referrals Awaiting Action</a:t>
            </a:r>
          </a:p>
        </p:txBody>
      </p:sp>
      <p:sp>
        <p:nvSpPr>
          <p:cNvPr id="13" name="TextBox 12">
            <a:extLst>
              <a:ext uri="{FF2B5EF4-FFF2-40B4-BE49-F238E27FC236}">
                <a16:creationId xmlns:a16="http://schemas.microsoft.com/office/drawing/2014/main" id="{1CA86FE0-AD5F-E39B-509A-752041D99259}"/>
              </a:ext>
            </a:extLst>
          </p:cNvPr>
          <p:cNvSpPr txBox="1"/>
          <p:nvPr/>
        </p:nvSpPr>
        <p:spPr>
          <a:xfrm>
            <a:off x="4482440" y="1014291"/>
            <a:ext cx="4287395" cy="298994"/>
          </a:xfrm>
          <a:prstGeom prst="rect">
            <a:avLst/>
          </a:prstGeom>
          <a:solidFill>
            <a:schemeClr val="accent1"/>
          </a:solidFill>
          <a:ln w="1905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algn="ctr" fontAlgn="base">
              <a:defRPr sz="800" b="1">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ctr" defTabSz="914400" rtl="0" eaLnBrk="1" fontAlgn="base"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srgbClr val="1D3E61"/>
              </a:solidFill>
              <a:effectLst/>
              <a:uLnTx/>
              <a:uFillTx/>
              <a:latin typeface="Nunito Sans"/>
              <a:ea typeface="+mn-ea"/>
              <a:cs typeface="+mn-cs"/>
            </a:endParaRPr>
          </a:p>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1D3E61"/>
                </a:solidFill>
                <a:effectLst/>
                <a:uLnTx/>
                <a:uFillTx/>
                <a:latin typeface="Nunito Sans"/>
                <a:ea typeface="+mn-ea"/>
                <a:cs typeface="+mn-cs"/>
              </a:rPr>
              <a:t>XRN5810 - Theft of Gas (</a:t>
            </a:r>
            <a:r>
              <a:rPr kumimoji="0" lang="en-GB" sz="800" b="1" i="0" u="none" strike="noStrike" kern="1200" cap="none" spc="0" normalizeH="0" baseline="0" noProof="0" dirty="0" err="1">
                <a:ln>
                  <a:noFill/>
                </a:ln>
                <a:solidFill>
                  <a:srgbClr val="1D3E61"/>
                </a:solidFill>
                <a:effectLst/>
                <a:uLnTx/>
                <a:uFillTx/>
                <a:latin typeface="Nunito Sans"/>
                <a:ea typeface="+mn-ea"/>
                <a:cs typeface="+mn-cs"/>
              </a:rPr>
              <a:t>ToG</a:t>
            </a:r>
            <a:r>
              <a:rPr kumimoji="0" lang="en-GB" sz="800" b="1" i="0" u="none" strike="noStrike" kern="1200" cap="none" spc="0" normalizeH="0" baseline="0" noProof="0" dirty="0">
                <a:ln>
                  <a:noFill/>
                </a:ln>
                <a:solidFill>
                  <a:srgbClr val="1D3E61"/>
                </a:solidFill>
                <a:effectLst/>
                <a:uLnTx/>
                <a:uFillTx/>
                <a:latin typeface="Nunito Sans"/>
                <a:ea typeface="+mn-ea"/>
                <a:cs typeface="+mn-cs"/>
              </a:rPr>
              <a:t>) DN Calculation Tool</a:t>
            </a:r>
          </a:p>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1D3E61"/>
                </a:solidFill>
                <a:effectLst/>
                <a:uLnTx/>
                <a:uFillTx/>
                <a:latin typeface="Nunito Sans"/>
                <a:ea typeface="+mn-ea"/>
                <a:cs typeface="+mn-cs"/>
              </a:rPr>
              <a:t> </a:t>
            </a:r>
          </a:p>
        </p:txBody>
      </p:sp>
      <p:sp>
        <p:nvSpPr>
          <p:cNvPr id="14" name="TextBox 13">
            <a:extLst>
              <a:ext uri="{FF2B5EF4-FFF2-40B4-BE49-F238E27FC236}">
                <a16:creationId xmlns:a16="http://schemas.microsoft.com/office/drawing/2014/main" id="{0DA13EB6-D52D-D605-9B7C-50EE02E04654}"/>
              </a:ext>
            </a:extLst>
          </p:cNvPr>
          <p:cNvSpPr txBox="1"/>
          <p:nvPr/>
        </p:nvSpPr>
        <p:spPr>
          <a:xfrm>
            <a:off x="4482439" y="1419012"/>
            <a:ext cx="4287395" cy="298994"/>
          </a:xfrm>
          <a:prstGeom prst="rect">
            <a:avLst/>
          </a:prstGeom>
          <a:solidFill>
            <a:schemeClr val="tx1">
              <a:lumMod val="40000"/>
              <a:lumOff val="60000"/>
            </a:schemeClr>
          </a:solidFill>
          <a:ln w="1905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algn="ctr" fontAlgn="base">
              <a:defRPr sz="800" b="1">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ctr" defTabSz="914400" rtl="0" eaLnBrk="1" fontAlgn="base"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srgbClr val="1D3E61"/>
              </a:solidFill>
              <a:effectLst/>
              <a:uLnTx/>
              <a:uFillTx/>
              <a:latin typeface="Nunito Sans"/>
              <a:ea typeface="+mn-ea"/>
              <a:cs typeface="+mn-cs"/>
            </a:endParaRPr>
          </a:p>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rgbClr val="1D3E61"/>
                </a:solidFill>
                <a:effectLst/>
                <a:uLnTx/>
                <a:uFillTx/>
                <a:latin typeface="Nunito Sans"/>
                <a:ea typeface="+mn-ea"/>
                <a:cs typeface="+mn-cs"/>
              </a:rPr>
              <a:t>XRN5872 - Mod0876S Updates to the Annual Quantity (AQ) amendment process</a:t>
            </a:r>
          </a:p>
          <a:p>
            <a:pPr marL="0" marR="0" lvl="0" indent="0" algn="ctr" defTabSz="914400" rtl="0" eaLnBrk="1" fontAlgn="base"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a:ln>
                <a:noFill/>
              </a:ln>
              <a:solidFill>
                <a:srgbClr val="1D3E61"/>
              </a:solidFill>
              <a:effectLst/>
              <a:uLnTx/>
              <a:uFillTx/>
              <a:latin typeface="Nunito Sans"/>
              <a:ea typeface="+mn-ea"/>
              <a:cs typeface="+mn-cs"/>
            </a:endParaRPr>
          </a:p>
        </p:txBody>
      </p:sp>
    </p:spTree>
    <p:extLst>
      <p:ext uri="{BB962C8B-B14F-4D97-AF65-F5344CB8AC3E}">
        <p14:creationId xmlns:p14="http://schemas.microsoft.com/office/powerpoint/2010/main" val="36055889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20490"/>
            <a:ext cx="7772400" cy="1102519"/>
          </a:xfrm>
        </p:spPr>
        <p:txBody>
          <a:bodyPr>
            <a:normAutofit/>
          </a:bodyPr>
          <a:lstStyle/>
          <a:p>
            <a:r>
              <a:rPr lang="en-US" dirty="0">
                <a:latin typeface="Nunito Sans" pitchFamily="2" charset="0"/>
              </a:rPr>
              <a:t>6. AOB</a:t>
            </a:r>
            <a:endParaRPr lang="en-GB" dirty="0">
              <a:latin typeface="Nunito Sans" pitchFamily="2" charset="0"/>
            </a:endParaRPr>
          </a:p>
        </p:txBody>
      </p:sp>
    </p:spTree>
    <p:extLst>
      <p:ext uri="{BB962C8B-B14F-4D97-AF65-F5344CB8AC3E}">
        <p14:creationId xmlns:p14="http://schemas.microsoft.com/office/powerpoint/2010/main" val="36322026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20490"/>
            <a:ext cx="7772400" cy="1102519"/>
          </a:xfrm>
        </p:spPr>
        <p:txBody>
          <a:bodyPr/>
          <a:lstStyle/>
          <a:p>
            <a:r>
              <a:rPr lang="en-GB" dirty="0">
                <a:latin typeface="Nunito Sans" pitchFamily="2" charset="0"/>
              </a:rPr>
              <a:t>Annex – For Information</a:t>
            </a:r>
          </a:p>
        </p:txBody>
      </p:sp>
    </p:spTree>
    <p:extLst>
      <p:ext uri="{BB962C8B-B14F-4D97-AF65-F5344CB8AC3E}">
        <p14:creationId xmlns:p14="http://schemas.microsoft.com/office/powerpoint/2010/main" val="2788549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BEF12-2900-45F1-A7A7-34BA420DC63C}"/>
              </a:ext>
            </a:extLst>
          </p:cNvPr>
          <p:cNvSpPr>
            <a:spLocks noGrp="1"/>
          </p:cNvSpPr>
          <p:nvPr>
            <p:ph type="ctrTitle"/>
          </p:nvPr>
        </p:nvSpPr>
        <p:spPr>
          <a:xfrm>
            <a:off x="685800" y="1419623"/>
            <a:ext cx="7772400" cy="1152128"/>
          </a:xfrm>
        </p:spPr>
        <p:txBody>
          <a:bodyPr/>
          <a:lstStyle/>
          <a:p>
            <a:r>
              <a:rPr lang="en-GB" dirty="0">
                <a:latin typeface="Nunito Sans" pitchFamily="2" charset="0"/>
              </a:rPr>
              <a:t>7. DSC Change Management Committee Update</a:t>
            </a:r>
          </a:p>
        </p:txBody>
      </p:sp>
      <p:sp>
        <p:nvSpPr>
          <p:cNvPr id="3" name="Subtitle 2">
            <a:extLst>
              <a:ext uri="{FF2B5EF4-FFF2-40B4-BE49-F238E27FC236}">
                <a16:creationId xmlns:a16="http://schemas.microsoft.com/office/drawing/2014/main" id="{C8FCCEDF-41C6-4367-8F85-51F09C80FF74}"/>
              </a:ext>
            </a:extLst>
          </p:cNvPr>
          <p:cNvSpPr>
            <a:spLocks noGrp="1"/>
          </p:cNvSpPr>
          <p:nvPr>
            <p:ph type="subTitle" idx="1"/>
          </p:nvPr>
        </p:nvSpPr>
        <p:spPr>
          <a:xfrm>
            <a:off x="1371600" y="2859782"/>
            <a:ext cx="6400800" cy="593204"/>
          </a:xfrm>
        </p:spPr>
        <p:txBody>
          <a:bodyPr>
            <a:normAutofit/>
          </a:bodyPr>
          <a:lstStyle/>
          <a:p>
            <a:r>
              <a:rPr lang="en-GB" b="1" dirty="0">
                <a:solidFill>
                  <a:srgbClr val="84B8DA"/>
                </a:solidFill>
                <a:latin typeface="Nunito Sans" pitchFamily="2" charset="0"/>
                <a:cs typeface="Arial"/>
              </a:rPr>
              <a:t>ChMC Wednesday 12</a:t>
            </a:r>
            <a:r>
              <a:rPr lang="en-GB" b="1" baseline="30000" dirty="0">
                <a:solidFill>
                  <a:srgbClr val="84B8DA"/>
                </a:solidFill>
                <a:latin typeface="Nunito Sans" pitchFamily="2" charset="0"/>
                <a:cs typeface="Arial"/>
              </a:rPr>
              <a:t>th</a:t>
            </a:r>
            <a:r>
              <a:rPr lang="en-GB" b="1" dirty="0">
                <a:solidFill>
                  <a:srgbClr val="84B8DA"/>
                </a:solidFill>
                <a:latin typeface="Nunito Sans" pitchFamily="2" charset="0"/>
                <a:cs typeface="Arial"/>
              </a:rPr>
              <a:t> March Meeting</a:t>
            </a:r>
            <a:endParaRPr lang="en-GB" b="1" dirty="0">
              <a:solidFill>
                <a:srgbClr val="84B8DA"/>
              </a:solidFill>
              <a:latin typeface="Nunito Sans" pitchFamily="2" charset="0"/>
            </a:endParaRPr>
          </a:p>
        </p:txBody>
      </p:sp>
      <p:sp>
        <p:nvSpPr>
          <p:cNvPr id="4" name="AutoShape 2" descr="https://ukc-powerpoint.officeapps.live.com/pods/GetClipboardImage.ashx?Id=229b1ac3-7138-442d-ad65-040a55cd7da3&amp;DC=GUK2&amp;wdoverrides=GetClipboardImageEnabled:true">
            <a:extLst>
              <a:ext uri="{FF2B5EF4-FFF2-40B4-BE49-F238E27FC236}">
                <a16:creationId xmlns:a16="http://schemas.microsoft.com/office/drawing/2014/main" id="{4D58D713-76EF-4E8A-8678-6769774BB161}"/>
              </a:ext>
            </a:extLst>
          </p:cNvPr>
          <p:cNvSpPr>
            <a:spLocks noChangeAspect="1" noChangeArrowheads="1"/>
          </p:cNvSpPr>
          <p:nvPr/>
        </p:nvSpPr>
        <p:spPr bwMode="auto">
          <a:xfrm>
            <a:off x="4419600" y="24193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4195093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05A22-0B23-4EAC-BE47-298E634DBF41}"/>
              </a:ext>
            </a:extLst>
          </p:cNvPr>
          <p:cNvSpPr>
            <a:spLocks noGrp="1"/>
          </p:cNvSpPr>
          <p:nvPr>
            <p:ph type="title"/>
          </p:nvPr>
        </p:nvSpPr>
        <p:spPr>
          <a:xfrm>
            <a:off x="457200" y="251225"/>
            <a:ext cx="8229600" cy="637580"/>
          </a:xfrm>
        </p:spPr>
        <p:txBody>
          <a:bodyPr>
            <a:noAutofit/>
          </a:bodyPr>
          <a:lstStyle/>
          <a:p>
            <a:r>
              <a:rPr lang="en-GB" dirty="0">
                <a:latin typeface="Nunito Sans" pitchFamily="2" charset="0"/>
              </a:rPr>
              <a:t>Change Management Committee Update –12.03.25 ChMC Meeting</a:t>
            </a:r>
          </a:p>
        </p:txBody>
      </p:sp>
      <p:sp>
        <p:nvSpPr>
          <p:cNvPr id="3" name="TextBox 2">
            <a:extLst>
              <a:ext uri="{FF2B5EF4-FFF2-40B4-BE49-F238E27FC236}">
                <a16:creationId xmlns:a16="http://schemas.microsoft.com/office/drawing/2014/main" id="{3ED903A0-EED6-9C3D-D297-2D4DCBD3CDE5}"/>
              </a:ext>
            </a:extLst>
          </p:cNvPr>
          <p:cNvSpPr txBox="1"/>
          <p:nvPr/>
        </p:nvSpPr>
        <p:spPr>
          <a:xfrm>
            <a:off x="1336813" y="1887607"/>
            <a:ext cx="601483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t>The Change Management Committee post meeting update can be found </a:t>
            </a:r>
            <a:r>
              <a:rPr lang="en-GB" dirty="0">
                <a:hlinkClick r:id="rId2"/>
              </a:rPr>
              <a:t>here</a:t>
            </a:r>
            <a:r>
              <a:rPr lang="en-GB" dirty="0"/>
              <a:t>. </a:t>
            </a:r>
            <a:r>
              <a:rPr lang="en-US" dirty="0"/>
              <a:t>​</a:t>
            </a:r>
          </a:p>
        </p:txBody>
      </p:sp>
    </p:spTree>
    <p:extLst>
      <p:ext uri="{BB962C8B-B14F-4D97-AF65-F5344CB8AC3E}">
        <p14:creationId xmlns:p14="http://schemas.microsoft.com/office/powerpoint/2010/main" val="4996538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BCEE7-A512-459F-9D6D-115FFD04B2EB}"/>
              </a:ext>
            </a:extLst>
          </p:cNvPr>
          <p:cNvSpPr>
            <a:spLocks noGrp="1"/>
          </p:cNvSpPr>
          <p:nvPr>
            <p:ph type="ctrTitle"/>
          </p:nvPr>
        </p:nvSpPr>
        <p:spPr>
          <a:xfrm>
            <a:off x="685800" y="2020490"/>
            <a:ext cx="7772400" cy="1102519"/>
          </a:xfrm>
        </p:spPr>
        <p:txBody>
          <a:bodyPr/>
          <a:lstStyle/>
          <a:p>
            <a:r>
              <a:rPr lang="en-GB" dirty="0">
                <a:latin typeface="Nunito Sans" pitchFamily="2" charset="0"/>
              </a:rPr>
              <a:t>8. REC Change Update</a:t>
            </a:r>
          </a:p>
        </p:txBody>
      </p:sp>
    </p:spTree>
    <p:extLst>
      <p:ext uri="{BB962C8B-B14F-4D97-AF65-F5344CB8AC3E}">
        <p14:creationId xmlns:p14="http://schemas.microsoft.com/office/powerpoint/2010/main" val="31056553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069976" y="2085975"/>
            <a:ext cx="5004048" cy="971550"/>
          </a:xfrm>
        </p:spPr>
        <p:txBody>
          <a:bodyPr>
            <a:normAutofit/>
          </a:bodyPr>
          <a:lstStyle/>
          <a:p>
            <a:r>
              <a:rPr lang="en-GB" dirty="0">
                <a:latin typeface="Nunito Sans" pitchFamily="2" charset="0"/>
              </a:rPr>
              <a:t>9</a:t>
            </a:r>
            <a:r>
              <a:rPr lang="en-GB" dirty="0">
                <a:solidFill>
                  <a:srgbClr val="3E5AA8"/>
                </a:solidFill>
                <a:latin typeface="Nunito Sans" pitchFamily="2" charset="0"/>
              </a:rPr>
              <a:t>. Portfolio Delivery</a:t>
            </a:r>
          </a:p>
        </p:txBody>
      </p:sp>
    </p:spTree>
    <p:extLst>
      <p:ext uri="{BB962C8B-B14F-4D97-AF65-F5344CB8AC3E}">
        <p14:creationId xmlns:p14="http://schemas.microsoft.com/office/powerpoint/2010/main" val="7292554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5486"/>
            <a:ext cx="8229600" cy="637580"/>
          </a:xfrm>
        </p:spPr>
        <p:txBody>
          <a:bodyPr>
            <a:normAutofit/>
          </a:bodyPr>
          <a:lstStyle/>
          <a:p>
            <a:r>
              <a:rPr lang="en-GB" dirty="0">
                <a:latin typeface="Nunito Sans" pitchFamily="2" charset="0"/>
              </a:rPr>
              <a:t>9. Portfolio Delivery Overview POAP </a:t>
            </a:r>
          </a:p>
        </p:txBody>
      </p:sp>
      <p:sp>
        <p:nvSpPr>
          <p:cNvPr id="3" name="Content Placeholder 2"/>
          <p:cNvSpPr>
            <a:spLocks noGrp="1"/>
          </p:cNvSpPr>
          <p:nvPr>
            <p:ph idx="1"/>
          </p:nvPr>
        </p:nvSpPr>
        <p:spPr>
          <a:xfrm>
            <a:off x="467544" y="1491630"/>
            <a:ext cx="8229600" cy="504056"/>
          </a:xfrm>
        </p:spPr>
        <p:txBody>
          <a:bodyPr vert="horz" lIns="91440" tIns="45720" rIns="91440" bIns="45720" rtlCol="0" anchor="t">
            <a:normAutofit/>
          </a:bodyPr>
          <a:lstStyle/>
          <a:p>
            <a:r>
              <a:rPr lang="en-GB" sz="2000" dirty="0">
                <a:latin typeface="+mn-lt"/>
                <a:cs typeface="Arial"/>
              </a:rPr>
              <a:t>The POAP is available</a:t>
            </a:r>
            <a:r>
              <a:rPr lang="en-GB" sz="2000" dirty="0">
                <a:solidFill>
                  <a:srgbClr val="FF0000"/>
                </a:solidFill>
                <a:latin typeface="+mn-lt"/>
                <a:cs typeface="Arial"/>
              </a:rPr>
              <a:t> </a:t>
            </a:r>
            <a:r>
              <a:rPr lang="en-GB" sz="2000" dirty="0">
                <a:solidFill>
                  <a:srgbClr val="0000FF"/>
                </a:solidFill>
                <a:latin typeface="+mn-lt"/>
                <a:cs typeface="Arial"/>
                <a:hlinkClick r:id="rId2"/>
              </a:rPr>
              <a:t>here.</a:t>
            </a:r>
            <a:endParaRPr lang="en-GB" sz="2000" dirty="0">
              <a:solidFill>
                <a:srgbClr val="0000FF"/>
              </a:solidFill>
              <a:latin typeface="+mn-lt"/>
              <a:cs typeface="Arial"/>
              <a:hlinkClick r:id="rId3"/>
            </a:endParaRPr>
          </a:p>
        </p:txBody>
      </p:sp>
    </p:spTree>
    <p:extLst>
      <p:ext uri="{BB962C8B-B14F-4D97-AF65-F5344CB8AC3E}">
        <p14:creationId xmlns:p14="http://schemas.microsoft.com/office/powerpoint/2010/main" val="1812168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637580"/>
          </a:xfrm>
        </p:spPr>
        <p:txBody>
          <a:bodyPr>
            <a:normAutofit fontScale="90000"/>
          </a:bodyPr>
          <a:lstStyle/>
          <a:p>
            <a:br>
              <a:rPr lang="en-GB" dirty="0"/>
            </a:br>
            <a:r>
              <a:rPr lang="en-GB" sz="3100" dirty="0">
                <a:latin typeface="Nunito Sans" pitchFamily="2" charset="0"/>
              </a:rPr>
              <a:t>2a. Change Proposal – For Initial Overview of the Change</a:t>
            </a:r>
            <a:endParaRPr lang="en-GB" dirty="0">
              <a:latin typeface="Nunito Sans" pitchFamily="2" charset="0"/>
            </a:endParaRPr>
          </a:p>
        </p:txBody>
      </p:sp>
      <p:sp>
        <p:nvSpPr>
          <p:cNvPr id="3" name="Content Placeholder 2">
            <a:extLst>
              <a:ext uri="{FF2B5EF4-FFF2-40B4-BE49-F238E27FC236}">
                <a16:creationId xmlns:a16="http://schemas.microsoft.com/office/drawing/2014/main" id="{B66CA091-3C23-442D-B398-37744016E0CF}"/>
              </a:ext>
            </a:extLst>
          </p:cNvPr>
          <p:cNvSpPr>
            <a:spLocks noGrp="1"/>
          </p:cNvSpPr>
          <p:nvPr>
            <p:ph idx="1"/>
          </p:nvPr>
        </p:nvSpPr>
        <p:spPr>
          <a:xfrm>
            <a:off x="395536" y="1779662"/>
            <a:ext cx="8229600" cy="3036886"/>
          </a:xfrm>
        </p:spPr>
        <p:txBody>
          <a:bodyPr vert="horz" lIns="91440" tIns="45720" rIns="91440" bIns="45720" rtlCol="0" anchor="t">
            <a:normAutofit/>
          </a:bodyPr>
          <a:lstStyle/>
          <a:p>
            <a:pPr marL="0" indent="0">
              <a:buNone/>
            </a:pPr>
            <a:r>
              <a:rPr lang="en-US" sz="1800" dirty="0">
                <a:solidFill>
                  <a:srgbClr val="000000"/>
                </a:solidFill>
                <a:effectLst/>
                <a:latin typeface="Nunito Sans" pitchFamily="2" charset="0"/>
                <a:ea typeface="Arial" panose="020B0604020202020204" pitchFamily="34" charset="0"/>
                <a:cs typeface="Times New Roman" panose="02020603050405020304" pitchFamily="18" charset="0"/>
              </a:rPr>
              <a:t>2a.i. </a:t>
            </a:r>
            <a:r>
              <a:rPr lang="en-GB" sz="1800" dirty="0">
                <a:effectLst/>
                <a:latin typeface="Arial" panose="020B0604020202020204" pitchFamily="34" charset="0"/>
                <a:ea typeface="Times New Roman" panose="02020603050405020304" pitchFamily="18" charset="0"/>
                <a:cs typeface="Times New Roman" panose="02020603050405020304" pitchFamily="18" charset="0"/>
              </a:rPr>
              <a:t>XRN 5892 Ring-fenced DSC Budget to support Allocation of Unidentified Gas Value-Add Activities</a:t>
            </a:r>
            <a:endParaRPr lang="en-US" sz="1800" dirty="0">
              <a:solidFill>
                <a:srgbClr val="000000"/>
              </a:solidFill>
              <a:effectLst/>
              <a:latin typeface="Nunito Sans" pitchFamily="2" charset="0"/>
              <a:ea typeface="Arial" panose="020B0604020202020204" pitchFamily="34" charset="0"/>
              <a:cs typeface="Times New Roman" panose="02020603050405020304" pitchFamily="18" charset="0"/>
            </a:endParaRPr>
          </a:p>
          <a:p>
            <a:endParaRPr lang="en-US" sz="1800" dirty="0">
              <a:latin typeface="Nunito Sans" pitchFamily="2" charset="0"/>
              <a:cs typeface="Arial"/>
            </a:endParaRPr>
          </a:p>
        </p:txBody>
      </p:sp>
    </p:spTree>
    <p:extLst>
      <p:ext uri="{BB962C8B-B14F-4D97-AF65-F5344CB8AC3E}">
        <p14:creationId xmlns:p14="http://schemas.microsoft.com/office/powerpoint/2010/main" val="3518986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992361A3-B29A-CC94-79FE-50871E1B98CD}"/>
              </a:ext>
            </a:extLst>
          </p:cNvPr>
          <p:cNvGraphicFramePr>
            <a:graphicFrameLocks noGrp="1"/>
          </p:cNvGraphicFramePr>
          <p:nvPr>
            <p:ph idx="1"/>
          </p:nvPr>
        </p:nvGraphicFramePr>
        <p:xfrm>
          <a:off x="168030" y="753578"/>
          <a:ext cx="5858128" cy="1818172"/>
        </p:xfrm>
        <a:graphic>
          <a:graphicData uri="http://schemas.openxmlformats.org/drawingml/2006/table">
            <a:tbl>
              <a:tblPr firstRow="1" bandRow="1">
                <a:tableStyleId>{E8B1032C-EA38-4F05-BA0D-38AFFFC7BED3}</a:tableStyleId>
              </a:tblPr>
              <a:tblGrid>
                <a:gridCol w="3141640">
                  <a:extLst>
                    <a:ext uri="{9D8B030D-6E8A-4147-A177-3AD203B41FA5}">
                      <a16:colId xmlns:a16="http://schemas.microsoft.com/office/drawing/2014/main" val="460105067"/>
                    </a:ext>
                  </a:extLst>
                </a:gridCol>
                <a:gridCol w="2716488">
                  <a:extLst>
                    <a:ext uri="{9D8B030D-6E8A-4147-A177-3AD203B41FA5}">
                      <a16:colId xmlns:a16="http://schemas.microsoft.com/office/drawing/2014/main" val="4029205917"/>
                    </a:ext>
                  </a:extLst>
                </a:gridCol>
              </a:tblGrid>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bg1"/>
                          </a:solidFill>
                          <a:latin typeface="+mn-lt"/>
                          <a:ea typeface="+mn-ea"/>
                          <a:cs typeface="+mn-cs"/>
                        </a:rPr>
                        <a:t>Customer Parties</a:t>
                      </a: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bg1"/>
                          </a:solidFill>
                          <a:latin typeface="+mn-lt"/>
                          <a:ea typeface="+mn-ea"/>
                          <a:cs typeface="+mn-cs"/>
                        </a:rPr>
                        <a:t>Impacted parties</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2249441976"/>
                  </a:ext>
                </a:extLst>
              </a:tr>
              <a:tr h="2488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rgbClr val="000000"/>
                          </a:solidFill>
                          <a:latin typeface="+mn-lt"/>
                          <a:ea typeface="+mn-ea"/>
                          <a:cs typeface="+mn-cs"/>
                        </a:rPr>
                        <a:t>Shipper</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rgbClr val="000000"/>
                          </a:solidFill>
                          <a:latin typeface="+mn-lt"/>
                          <a:ea typeface="+mn-ea"/>
                          <a:cs typeface="+mn-cs"/>
                        </a:rPr>
                        <a:t>X</a:t>
                      </a:r>
                      <a:endParaRPr lang="en-GB" sz="1200" b="1" kern="1200" dirty="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880511865"/>
                  </a:ext>
                </a:extLst>
              </a:tr>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rgbClr val="000000"/>
                          </a:solidFill>
                          <a:latin typeface="+mn-lt"/>
                          <a:ea typeface="+mn-ea"/>
                          <a:cs typeface="+mn-cs"/>
                        </a:rPr>
                        <a:t>Distribution Network Operators (DNOs)</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769579802"/>
                  </a:ext>
                </a:extLst>
              </a:tr>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rgbClr val="000000"/>
                          </a:solidFill>
                          <a:latin typeface="+mn-lt"/>
                          <a:ea typeface="+mn-ea"/>
                          <a:cs typeface="+mn-cs"/>
                        </a:rPr>
                        <a:t>National Gas Transmission</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dirty="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513173348"/>
                  </a:ext>
                </a:extLst>
              </a:tr>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rgbClr val="000000"/>
                          </a:solidFill>
                          <a:latin typeface="+mn-lt"/>
                          <a:ea typeface="+mn-ea"/>
                          <a:cs typeface="+mn-cs"/>
                        </a:rPr>
                        <a:t>IGTs</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2735908724"/>
                  </a:ext>
                </a:extLst>
              </a:tr>
              <a:tr h="238037">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rgbClr val="000000"/>
                          </a:solidFill>
                          <a:latin typeface="+mn-lt"/>
                          <a:ea typeface="+mn-ea"/>
                          <a:cs typeface="+mn-cs"/>
                        </a:rPr>
                        <a:t>This vote is to approve the change into development </a:t>
                      </a:r>
                      <a:endParaRPr lang="en-GB" sz="1200" b="1" kern="1200" dirty="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hMerge="1">
                  <a:txBody>
                    <a:bodyPr/>
                    <a:lstStyle/>
                    <a:p>
                      <a:pPr algn="l"/>
                      <a:endParaRPr lang="en-GB" sz="1000" b="0" kern="1200" baseline="0">
                        <a:solidFill>
                          <a:schemeClr val="tx1"/>
                        </a:solidFill>
                        <a:latin typeface="Arial" panose="020B0604020202020204" pitchFamily="34" charset="0"/>
                        <a:ea typeface="+mn-ea"/>
                        <a:cs typeface="Arial" panose="020B0604020202020204" pitchFamily="34" charset="0"/>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987585170"/>
                  </a:ext>
                </a:extLst>
              </a:tr>
            </a:tbl>
          </a:graphicData>
        </a:graphic>
      </p:graphicFrame>
      <p:sp>
        <p:nvSpPr>
          <p:cNvPr id="8" name="Title 1">
            <a:extLst>
              <a:ext uri="{FF2B5EF4-FFF2-40B4-BE49-F238E27FC236}">
                <a16:creationId xmlns:a16="http://schemas.microsoft.com/office/drawing/2014/main" id="{6F560235-461B-8B32-0CC6-476D88091D1E}"/>
              </a:ext>
            </a:extLst>
          </p:cNvPr>
          <p:cNvSpPr>
            <a:spLocks noGrp="1"/>
          </p:cNvSpPr>
          <p:nvPr>
            <p:ph type="title"/>
          </p:nvPr>
        </p:nvSpPr>
        <p:spPr>
          <a:xfrm>
            <a:off x="35496" y="154050"/>
            <a:ext cx="9073008" cy="558092"/>
          </a:xfrm>
        </p:spPr>
        <p:txBody>
          <a:bodyPr>
            <a:normAutofit fontScale="90000"/>
          </a:bodyPr>
          <a:lstStyle/>
          <a:p>
            <a:r>
              <a:rPr lang="en-US" sz="2200" dirty="0">
                <a:cs typeface="Arial"/>
              </a:rPr>
              <a:t>XRN5892  Ring-fenced DSC Budget to support Allocation of Unidentified Gas Value-Add Activities</a:t>
            </a:r>
          </a:p>
        </p:txBody>
      </p:sp>
      <p:graphicFrame>
        <p:nvGraphicFramePr>
          <p:cNvPr id="4" name="Table 3">
            <a:extLst>
              <a:ext uri="{FF2B5EF4-FFF2-40B4-BE49-F238E27FC236}">
                <a16:creationId xmlns:a16="http://schemas.microsoft.com/office/drawing/2014/main" id="{0F42AD10-A34F-4CCB-D99F-A96354C819E4}"/>
              </a:ext>
            </a:extLst>
          </p:cNvPr>
          <p:cNvGraphicFramePr>
            <a:graphicFrameLocks noGrp="1"/>
          </p:cNvGraphicFramePr>
          <p:nvPr/>
        </p:nvGraphicFramePr>
        <p:xfrm>
          <a:off x="161229" y="2643759"/>
          <a:ext cx="8821542" cy="1089515"/>
        </p:xfrm>
        <a:graphic>
          <a:graphicData uri="http://schemas.openxmlformats.org/drawingml/2006/table">
            <a:tbl>
              <a:tblPr firstRow="1" bandRow="1">
                <a:tableStyleId>{E8B1032C-EA38-4F05-BA0D-38AFFFC7BED3}</a:tableStyleId>
              </a:tblPr>
              <a:tblGrid>
                <a:gridCol w="8821542">
                  <a:extLst>
                    <a:ext uri="{9D8B030D-6E8A-4147-A177-3AD203B41FA5}">
                      <a16:colId xmlns:a16="http://schemas.microsoft.com/office/drawing/2014/main" val="20000"/>
                    </a:ext>
                  </a:extLst>
                </a:gridCol>
              </a:tblGrid>
              <a:tr h="2031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bg1"/>
                          </a:solidFill>
                          <a:latin typeface="+mn-lt"/>
                          <a:ea typeface="+mn-ea"/>
                          <a:cs typeface="+mn-cs"/>
                        </a:rPr>
                        <a:t>Change</a:t>
                      </a:r>
                      <a:r>
                        <a:rPr lang="en-GB" sz="1100" b="1" kern="1200" baseline="0" dirty="0">
                          <a:solidFill>
                            <a:schemeClr val="bg1"/>
                          </a:solidFill>
                          <a:latin typeface="+mn-lt"/>
                          <a:ea typeface="+mn-ea"/>
                          <a:cs typeface="+mn-cs"/>
                        </a:rPr>
                        <a:t> Description</a:t>
                      </a:r>
                      <a:endParaRPr lang="en-GB" sz="1100" b="1" u="sng" kern="1200" dirty="0">
                        <a:solidFill>
                          <a:schemeClr val="bg1"/>
                        </a:solidFill>
                        <a:latin typeface="+mn-lt"/>
                        <a:ea typeface="+mn-ea"/>
                        <a:cs typeface="+mn-cs"/>
                      </a:endParaRP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FCBC55"/>
                    </a:solidFill>
                  </a:tcPr>
                </a:tc>
                <a:extLst>
                  <a:ext uri="{0D108BD9-81ED-4DB2-BD59-A6C34878D82A}">
                    <a16:rowId xmlns:a16="http://schemas.microsoft.com/office/drawing/2014/main" val="10000"/>
                  </a:ext>
                </a:extLst>
              </a:tr>
              <a:tr h="886405">
                <a:tc>
                  <a:txBody>
                    <a:bodyPr/>
                    <a:lstStyle/>
                    <a:p>
                      <a:r>
                        <a:rPr lang="en-US" sz="1200" b="0" i="0" kern="1200" dirty="0">
                          <a:solidFill>
                            <a:schemeClr val="tx1"/>
                          </a:solidFill>
                          <a:effectLst/>
                          <a:latin typeface="+mn-lt"/>
                          <a:ea typeface="+mn-ea"/>
                          <a:cs typeface="+mn-cs"/>
                        </a:rPr>
                        <a:t>The purpose of this Change Proposal is to allocate a ring-fenced budget for AUG Value-Add Activities which are a new activity assigned to the AUGE because of Modification 0868. Without a ring-fenced budget, the AUGE will not have the funds to carry out new activities (please see the Change Proposal for more detail) which fall into three areas: Market Engagement, Discovery Activities and UIG Reduction Initiatives which could help meet net zero objectives.</a:t>
                      </a:r>
                      <a:endParaRPr lang="en-US" sz="1200" b="0" kern="1200" dirty="0">
                        <a:solidFill>
                          <a:srgbClr val="000000"/>
                        </a:solidFill>
                        <a:latin typeface="+mn-lt"/>
                        <a:ea typeface="+mn-ea"/>
                        <a:cs typeface="+mn-cs"/>
                      </a:endParaRPr>
                    </a:p>
                  </a:txBody>
                  <a:tcPr marL="180000">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5" name="Table 4">
            <a:extLst>
              <a:ext uri="{FF2B5EF4-FFF2-40B4-BE49-F238E27FC236}">
                <a16:creationId xmlns:a16="http://schemas.microsoft.com/office/drawing/2014/main" id="{D75CB8B0-64D9-731D-2D61-8E46226E83C4}"/>
              </a:ext>
            </a:extLst>
          </p:cNvPr>
          <p:cNvGraphicFramePr>
            <a:graphicFrameLocks noGrp="1"/>
          </p:cNvGraphicFramePr>
          <p:nvPr/>
        </p:nvGraphicFramePr>
        <p:xfrm>
          <a:off x="154428" y="3805283"/>
          <a:ext cx="8821542" cy="834904"/>
        </p:xfrm>
        <a:graphic>
          <a:graphicData uri="http://schemas.openxmlformats.org/drawingml/2006/table">
            <a:tbl>
              <a:tblPr firstRow="1" bandRow="1">
                <a:tableStyleId>{E8B1032C-EA38-4F05-BA0D-38AFFFC7BED3}</a:tableStyleId>
              </a:tblPr>
              <a:tblGrid>
                <a:gridCol w="3403766">
                  <a:extLst>
                    <a:ext uri="{9D8B030D-6E8A-4147-A177-3AD203B41FA5}">
                      <a16:colId xmlns:a16="http://schemas.microsoft.com/office/drawing/2014/main" val="20000"/>
                    </a:ext>
                  </a:extLst>
                </a:gridCol>
                <a:gridCol w="5417776">
                  <a:extLst>
                    <a:ext uri="{9D8B030D-6E8A-4147-A177-3AD203B41FA5}">
                      <a16:colId xmlns:a16="http://schemas.microsoft.com/office/drawing/2014/main" val="20001"/>
                    </a:ext>
                  </a:extLst>
                </a:gridCol>
              </a:tblGrid>
              <a:tr h="4234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bg1"/>
                          </a:solidFill>
                          <a:latin typeface="+mn-lt"/>
                          <a:ea typeface="+mn-ea"/>
                          <a:cs typeface="+mn-cs"/>
                        </a:rPr>
                        <a:t>DSC Service Area Associated Funding Split</a:t>
                      </a: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6440A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kern="1200" dirty="0">
                          <a:solidFill>
                            <a:srgbClr val="000000"/>
                          </a:solidFill>
                          <a:latin typeface="+mn-lt"/>
                          <a:ea typeface="+mn-ea"/>
                          <a:cs typeface="+mn-cs"/>
                        </a:rPr>
                        <a:t>N/A</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0"/>
                  </a:ext>
                </a:extLst>
              </a:tr>
              <a:tr h="318681">
                <a:tc>
                  <a:txBody>
                    <a:bodyPr/>
                    <a:lstStyle/>
                    <a:p>
                      <a:pPr marL="0" marR="0" lvl="0" indent="0" algn="l" rtl="0" eaLnBrk="1" fontAlgn="auto" latinLnBrk="0" hangingPunct="1">
                        <a:lnSpc>
                          <a:spcPct val="100000"/>
                        </a:lnSpc>
                        <a:spcBef>
                          <a:spcPts val="0"/>
                        </a:spcBef>
                        <a:spcAft>
                          <a:spcPts val="0"/>
                        </a:spcAft>
                        <a:buClrTx/>
                        <a:buSzTx/>
                        <a:buFontTx/>
                        <a:buNone/>
                      </a:pPr>
                      <a:r>
                        <a:rPr lang="en-GB" sz="1100" b="1" kern="1200" dirty="0">
                          <a:solidFill>
                            <a:schemeClr val="bg1"/>
                          </a:solidFill>
                          <a:latin typeface="+mn-lt"/>
                          <a:ea typeface="+mn-ea"/>
                          <a:cs typeface="+mn-cs"/>
                        </a:rPr>
                        <a:t>Proposed Funding split from Proposer</a:t>
                      </a: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6440A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kern="1200" dirty="0">
                          <a:solidFill>
                            <a:srgbClr val="000000"/>
                          </a:solidFill>
                          <a:latin typeface="+mn-lt"/>
                          <a:ea typeface="+mn-ea"/>
                          <a:cs typeface="+mn-cs"/>
                        </a:rPr>
                        <a:t>Funding of AUGE and associated Value Add Activities has been confirmed to be a 100% Shipper responsibility.</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graphicFrame>
        <p:nvGraphicFramePr>
          <p:cNvPr id="15" name="Table 15">
            <a:extLst>
              <a:ext uri="{FF2B5EF4-FFF2-40B4-BE49-F238E27FC236}">
                <a16:creationId xmlns:a16="http://schemas.microsoft.com/office/drawing/2014/main" id="{A42150A8-2999-1C5F-B1D5-8456AC554378}"/>
              </a:ext>
            </a:extLst>
          </p:cNvPr>
          <p:cNvGraphicFramePr>
            <a:graphicFrameLocks noGrp="1"/>
          </p:cNvGraphicFramePr>
          <p:nvPr/>
        </p:nvGraphicFramePr>
        <p:xfrm>
          <a:off x="6150765" y="753578"/>
          <a:ext cx="2825205" cy="1807308"/>
        </p:xfrm>
        <a:graphic>
          <a:graphicData uri="http://schemas.openxmlformats.org/drawingml/2006/table">
            <a:tbl>
              <a:tblPr>
                <a:tableStyleId>{616DA210-FB5B-4158-B5E0-FEB733F419BA}</a:tableStyleId>
              </a:tblPr>
              <a:tblGrid>
                <a:gridCol w="1330044">
                  <a:extLst>
                    <a:ext uri="{9D8B030D-6E8A-4147-A177-3AD203B41FA5}">
                      <a16:colId xmlns:a16="http://schemas.microsoft.com/office/drawing/2014/main" val="2998317924"/>
                    </a:ext>
                  </a:extLst>
                </a:gridCol>
                <a:gridCol w="1495161">
                  <a:extLst>
                    <a:ext uri="{9D8B030D-6E8A-4147-A177-3AD203B41FA5}">
                      <a16:colId xmlns:a16="http://schemas.microsoft.com/office/drawing/2014/main" val="2110112030"/>
                    </a:ext>
                  </a:extLst>
                </a:gridCol>
              </a:tblGrid>
              <a:tr h="4436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bg1"/>
                          </a:solidFill>
                          <a:latin typeface="+mn-lt"/>
                          <a:ea typeface="+mn-ea"/>
                          <a:cs typeface="+mn-cs"/>
                        </a:rPr>
                        <a:t>Change Type</a:t>
                      </a:r>
                    </a:p>
                  </a:txBody>
                  <a:tcPr marT="0" marB="0" anchor="ctr">
                    <a:solidFill>
                      <a:srgbClr val="56CF9E"/>
                    </a:solidFill>
                  </a:tcPr>
                </a:tc>
                <a:tc>
                  <a:txBody>
                    <a:bodyPr/>
                    <a:lstStyle/>
                    <a:p>
                      <a:r>
                        <a:rPr lang="en-US" sz="1200" b="0" kern="1200" dirty="0">
                          <a:solidFill>
                            <a:srgbClr val="000000"/>
                          </a:solidFill>
                          <a:latin typeface="+mn-lt"/>
                          <a:ea typeface="+mn-ea"/>
                          <a:cs typeface="+mn-cs"/>
                        </a:rPr>
                        <a:t>Regulatory</a:t>
                      </a:r>
                    </a:p>
                  </a:txBody>
                  <a:tcPr anchor="ctr"/>
                </a:tc>
                <a:extLst>
                  <a:ext uri="{0D108BD9-81ED-4DB2-BD59-A6C34878D82A}">
                    <a16:rowId xmlns:a16="http://schemas.microsoft.com/office/drawing/2014/main" val="1522058585"/>
                  </a:ext>
                </a:extLst>
              </a:tr>
              <a:tr h="4545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bg1"/>
                          </a:solidFill>
                          <a:latin typeface="+mn-lt"/>
                          <a:ea typeface="+mn-ea"/>
                          <a:cs typeface="+mn-cs"/>
                        </a:rPr>
                        <a:t>Priority</a:t>
                      </a:r>
                    </a:p>
                  </a:txBody>
                  <a:tcPr marT="0" marB="0" anchor="ctr">
                    <a:solidFill>
                      <a:srgbClr val="56CF9E"/>
                    </a:solidFill>
                  </a:tcPr>
                </a:tc>
                <a:tc>
                  <a:txBody>
                    <a:bodyPr/>
                    <a:lstStyle/>
                    <a:p>
                      <a:r>
                        <a:rPr lang="en-US" sz="1200" b="0" kern="1200" dirty="0">
                          <a:solidFill>
                            <a:srgbClr val="000000"/>
                          </a:solidFill>
                          <a:latin typeface="+mn-lt"/>
                          <a:ea typeface="+mn-ea"/>
                          <a:cs typeface="+mn-cs"/>
                        </a:rPr>
                        <a:t>High</a:t>
                      </a:r>
                    </a:p>
                  </a:txBody>
                  <a:tcPr anchor="ctr"/>
                </a:tc>
                <a:extLst>
                  <a:ext uri="{0D108BD9-81ED-4DB2-BD59-A6C34878D82A}">
                    <a16:rowId xmlns:a16="http://schemas.microsoft.com/office/drawing/2014/main" val="1504131133"/>
                  </a:ext>
                </a:extLst>
              </a:tr>
              <a:tr h="4545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bg1"/>
                          </a:solidFill>
                          <a:latin typeface="+mn-lt"/>
                          <a:ea typeface="+mn-ea"/>
                          <a:cs typeface="+mn-cs"/>
                        </a:rPr>
                        <a:t>Proposer</a:t>
                      </a:r>
                    </a:p>
                  </a:txBody>
                  <a:tcPr marT="0" marB="0" anchor="ctr">
                    <a:solidFill>
                      <a:srgbClr val="56CF9E"/>
                    </a:solidFill>
                  </a:tcPr>
                </a:tc>
                <a:tc>
                  <a:txBody>
                    <a:bodyPr/>
                    <a:lstStyle/>
                    <a:p>
                      <a:r>
                        <a:rPr lang="en-US" sz="1200" b="0" kern="1200" dirty="0">
                          <a:solidFill>
                            <a:srgbClr val="000000"/>
                          </a:solidFill>
                          <a:latin typeface="+mn-lt"/>
                          <a:ea typeface="+mn-ea"/>
                          <a:cs typeface="+mn-cs"/>
                        </a:rPr>
                        <a:t>SEFE Energy</a:t>
                      </a:r>
                    </a:p>
                  </a:txBody>
                  <a:tcPr anchor="ctr"/>
                </a:tc>
                <a:extLst>
                  <a:ext uri="{0D108BD9-81ED-4DB2-BD59-A6C34878D82A}">
                    <a16:rowId xmlns:a16="http://schemas.microsoft.com/office/drawing/2014/main" val="226082518"/>
                  </a:ext>
                </a:extLst>
              </a:tr>
              <a:tr h="4545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bg1"/>
                          </a:solidFill>
                          <a:latin typeface="+mn-lt"/>
                          <a:ea typeface="+mn-ea"/>
                          <a:cs typeface="+mn-cs"/>
                        </a:rPr>
                        <a:t>Change Proposal</a:t>
                      </a:r>
                    </a:p>
                  </a:txBody>
                  <a:tcPr marT="0" marB="0" anchor="ctr">
                    <a:solidFill>
                      <a:srgbClr val="56CF9E"/>
                    </a:solidFill>
                  </a:tcPr>
                </a:tc>
                <a:tc>
                  <a:txBody>
                    <a:bodyPr/>
                    <a:lstStyle/>
                    <a:p>
                      <a:r>
                        <a:rPr lang="en-GB" sz="1200" dirty="0">
                          <a:solidFill>
                            <a:srgbClr val="000000"/>
                          </a:solidFill>
                          <a:hlinkClick r:id="rId2"/>
                        </a:rPr>
                        <a:t>Link to CP</a:t>
                      </a:r>
                      <a:endParaRPr lang="en-GB" sz="1200" dirty="0">
                        <a:solidFill>
                          <a:srgbClr val="000000"/>
                        </a:solidFill>
                      </a:endParaRPr>
                    </a:p>
                  </a:txBody>
                  <a:tcPr anchor="ctr"/>
                </a:tc>
                <a:extLst>
                  <a:ext uri="{0D108BD9-81ED-4DB2-BD59-A6C34878D82A}">
                    <a16:rowId xmlns:a16="http://schemas.microsoft.com/office/drawing/2014/main" val="4142360913"/>
                  </a:ext>
                </a:extLst>
              </a:tr>
            </a:tbl>
          </a:graphicData>
        </a:graphic>
      </p:graphicFrame>
    </p:spTree>
    <p:extLst>
      <p:ext uri="{BB962C8B-B14F-4D97-AF65-F5344CB8AC3E}">
        <p14:creationId xmlns:p14="http://schemas.microsoft.com/office/powerpoint/2010/main" val="1488277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3580A-470E-4799-92F7-2B1D081B14E4}"/>
              </a:ext>
            </a:extLst>
          </p:cNvPr>
          <p:cNvSpPr>
            <a:spLocks noGrp="1"/>
          </p:cNvSpPr>
          <p:nvPr>
            <p:ph type="ctrTitle"/>
          </p:nvPr>
        </p:nvSpPr>
        <p:spPr>
          <a:xfrm>
            <a:off x="685800" y="1923678"/>
            <a:ext cx="7772400" cy="1102519"/>
          </a:xfrm>
        </p:spPr>
        <p:txBody>
          <a:bodyPr/>
          <a:lstStyle/>
          <a:p>
            <a:r>
              <a:rPr lang="en-GB"/>
              <a:t>2b. Change Proposal Initial View Representations</a:t>
            </a:r>
          </a:p>
        </p:txBody>
      </p:sp>
    </p:spTree>
    <p:extLst>
      <p:ext uri="{BB962C8B-B14F-4D97-AF65-F5344CB8AC3E}">
        <p14:creationId xmlns:p14="http://schemas.microsoft.com/office/powerpoint/2010/main" val="4216839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64EF3-D405-4996-A1AE-2CD9B0ECA430}"/>
              </a:ext>
            </a:extLst>
          </p:cNvPr>
          <p:cNvSpPr>
            <a:spLocks noGrp="1"/>
          </p:cNvSpPr>
          <p:nvPr>
            <p:ph type="title"/>
          </p:nvPr>
        </p:nvSpPr>
        <p:spPr>
          <a:xfrm>
            <a:off x="379879" y="190713"/>
            <a:ext cx="8384241" cy="637580"/>
          </a:xfrm>
        </p:spPr>
        <p:txBody>
          <a:bodyPr>
            <a:noAutofit/>
          </a:bodyPr>
          <a:lstStyle/>
          <a:p>
            <a:r>
              <a:rPr lang="en-GB" dirty="0">
                <a:latin typeface="Nunito Sans" pitchFamily="2" charset="0"/>
              </a:rPr>
              <a:t>2b. Change Proposal Initial View Representations</a:t>
            </a:r>
          </a:p>
        </p:txBody>
      </p:sp>
      <p:sp>
        <p:nvSpPr>
          <p:cNvPr id="3" name="Content Placeholder 2">
            <a:extLst>
              <a:ext uri="{FF2B5EF4-FFF2-40B4-BE49-F238E27FC236}">
                <a16:creationId xmlns:a16="http://schemas.microsoft.com/office/drawing/2014/main" id="{699A9963-61E2-4857-A58D-01E399BF73F8}"/>
              </a:ext>
            </a:extLst>
          </p:cNvPr>
          <p:cNvSpPr>
            <a:spLocks noGrp="1"/>
          </p:cNvSpPr>
          <p:nvPr>
            <p:ph idx="1"/>
          </p:nvPr>
        </p:nvSpPr>
        <p:spPr>
          <a:xfrm>
            <a:off x="395536" y="1275606"/>
            <a:ext cx="8229600" cy="2952328"/>
          </a:xfrm>
        </p:spPr>
        <p:txBody>
          <a:bodyPr vert="horz" lIns="91440" tIns="45720" rIns="91440" bIns="45720" rtlCol="0" anchor="t">
            <a:normAutofit/>
          </a:bodyPr>
          <a:lstStyle/>
          <a:p>
            <a:pPr marL="0" indent="0">
              <a:buNone/>
            </a:pPr>
            <a:r>
              <a:rPr lang="en-GB" sz="1800" dirty="0">
                <a:effectLst/>
                <a:latin typeface="Nunito Sans" pitchFamily="2" charset="0"/>
                <a:ea typeface="Times New Roman" panose="02020603050405020304" pitchFamily="18" charset="0"/>
              </a:rPr>
              <a:t>None fo</a:t>
            </a:r>
            <a:r>
              <a:rPr lang="en-GB" sz="1800" dirty="0">
                <a:latin typeface="Nunito Sans" pitchFamily="2" charset="0"/>
                <a:ea typeface="Times New Roman" panose="02020603050405020304" pitchFamily="18" charset="0"/>
              </a:rPr>
              <a:t>r this meeting.</a:t>
            </a:r>
            <a:endParaRPr lang="en-GB" sz="2000" dirty="0">
              <a:latin typeface="Nunito Sans" pitchFamily="2" charset="0"/>
            </a:endParaRPr>
          </a:p>
        </p:txBody>
      </p:sp>
    </p:spTree>
    <p:extLst>
      <p:ext uri="{BB962C8B-B14F-4D97-AF65-F5344CB8AC3E}">
        <p14:creationId xmlns:p14="http://schemas.microsoft.com/office/powerpoint/2010/main" val="3193761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755576" y="2139702"/>
            <a:ext cx="7524328" cy="971550"/>
          </a:xfrm>
        </p:spPr>
        <p:txBody>
          <a:bodyPr/>
          <a:lstStyle/>
          <a:p>
            <a:r>
              <a:rPr lang="en-GB" dirty="0">
                <a:latin typeface="Nunito Sans" pitchFamily="2" charset="0"/>
              </a:rPr>
              <a:t>2c. Undergoing Solution Options Impact Assessment Review</a:t>
            </a:r>
            <a:endParaRPr lang="en-GB" sz="2800" dirty="0">
              <a:solidFill>
                <a:srgbClr val="3E5AA8"/>
              </a:solidFill>
              <a:latin typeface="Nunito Sans" pitchFamily="2" charset="0"/>
            </a:endParaRPr>
          </a:p>
        </p:txBody>
      </p:sp>
    </p:spTree>
    <p:extLst>
      <p:ext uri="{BB962C8B-B14F-4D97-AF65-F5344CB8AC3E}">
        <p14:creationId xmlns:p14="http://schemas.microsoft.com/office/powerpoint/2010/main" val="26886374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Custom 2">
      <a:dk1>
        <a:srgbClr val="1D3E61"/>
      </a:dk1>
      <a:lt1>
        <a:sysClr val="window" lastClr="FFFFFF"/>
      </a:lt1>
      <a:dk2>
        <a:srgbClr val="3E5AA8"/>
      </a:dk2>
      <a:lt2>
        <a:srgbClr val="84B8DA"/>
      </a:lt2>
      <a:accent1>
        <a:srgbClr val="B1D6E8"/>
      </a:accent1>
      <a:accent2>
        <a:srgbClr val="6440A3"/>
      </a:accent2>
      <a:accent3>
        <a:srgbClr val="56CF9E"/>
      </a:accent3>
      <a:accent4>
        <a:srgbClr val="E65761"/>
      </a:accent4>
      <a:accent5>
        <a:srgbClr val="FCBC55"/>
      </a:accent5>
      <a:accent6>
        <a:srgbClr val="379196"/>
      </a:accent6>
      <a:hlink>
        <a:srgbClr val="40D1F5"/>
      </a:hlink>
      <a:folHlink>
        <a:srgbClr val="D2232A"/>
      </a:folHlink>
    </a:clrScheme>
    <a:fontScheme name="Xoserve">
      <a:majorFont>
        <a:latin typeface="Nunito Sans"/>
        <a:ea typeface=""/>
        <a:cs typeface=""/>
      </a:majorFont>
      <a:minorFont>
        <a:latin typeface="Nunito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6B8233D5DF9DD4695A1650997F69565" ma:contentTypeVersion="10" ma:contentTypeDescription="Create a new document." ma:contentTypeScope="" ma:versionID="9bb24f4b0ccab5efc90373cccdb9be1a">
  <xsd:schema xmlns:xsd="http://www.w3.org/2001/XMLSchema" xmlns:xs="http://www.w3.org/2001/XMLSchema" xmlns:p="http://schemas.microsoft.com/office/2006/metadata/properties" xmlns:ns2="2aea91f8-6f9b-4cea-a9ea-2669ae9cb0b8" xmlns:ns3="103fba77-31dd-4780-83f9-c54f26c3a260" targetNamespace="http://schemas.microsoft.com/office/2006/metadata/properties" ma:root="true" ma:fieldsID="94100c5f7431ee56abb4c74309bac3ec" ns2:_="" ns3:_="">
    <xsd:import namespace="2aea91f8-6f9b-4cea-a9ea-2669ae9cb0b8"/>
    <xsd:import namespace="103fba77-31dd-4780-83f9-c54f26c3a26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bjectDetectorVersions"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ea91f8-6f9b-4cea-a9ea-2669ae9cb0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03fba77-31dd-4780-83f9-c54f26c3a26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26CA555-216C-4261-AF87-A8E955167736}">
  <ds:schemaRefs>
    <ds:schemaRef ds:uri="2a440afa-4252-4117-9df7-ecb9da4d8559"/>
    <ds:schemaRef ds:uri="http://purl.org/dc/dcmitype/"/>
    <ds:schemaRef ds:uri="http://purl.org/dc/elements/1.1/"/>
    <ds:schemaRef ds:uri="http://schemas.openxmlformats.org/package/2006/metadata/core-properties"/>
    <ds:schemaRef ds:uri="63c1b528-3b6b-4cf2-b13d-93236319d35a"/>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http://purl.org/dc/terms/"/>
    <ds:schemaRef ds:uri="1ac242c6-bb80-4e2c-8d94-752da52e3643"/>
    <ds:schemaRef ds:uri="334d22e6-bd48-42c0-8478-53ab374ca1ce"/>
    <ds:schemaRef ds:uri="5844fa40-a696-4ac9-bd38-c0330d295109"/>
    <ds:schemaRef ds:uri="c78a4dae-5fc0-4ed3-ad80-da51122ab114"/>
  </ds:schemaRefs>
</ds:datastoreItem>
</file>

<file path=customXml/itemProps2.xml><?xml version="1.0" encoding="utf-8"?>
<ds:datastoreItem xmlns:ds="http://schemas.openxmlformats.org/officeDocument/2006/customXml" ds:itemID="{EA728B58-601E-4027-AF0C-C2329912A912}">
  <ds:schemaRefs>
    <ds:schemaRef ds:uri="http://schemas.microsoft.com/sharepoint/v3/contenttype/forms"/>
  </ds:schemaRefs>
</ds:datastoreItem>
</file>

<file path=customXml/itemProps3.xml><?xml version="1.0" encoding="utf-8"?>
<ds:datastoreItem xmlns:ds="http://schemas.openxmlformats.org/officeDocument/2006/customXml" ds:itemID="{93046684-A295-4301-9AB4-2415167E25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aea91f8-6f9b-4cea-a9ea-2669ae9cb0b8"/>
    <ds:schemaRef ds:uri="103fba77-31dd-4780-83f9-c54f26c3a2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4674</Words>
  <Application>Microsoft Office PowerPoint</Application>
  <PresentationFormat>On-screen Show (16:9)</PresentationFormat>
  <Paragraphs>775</Paragraphs>
  <Slides>48</Slides>
  <Notes>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48</vt:i4>
      </vt:variant>
    </vt:vector>
  </HeadingPairs>
  <TitlesOfParts>
    <vt:vector size="58" baseType="lpstr">
      <vt:lpstr>Calibri</vt:lpstr>
      <vt:lpstr>Nunito Sans</vt:lpstr>
      <vt:lpstr>Aptos</vt:lpstr>
      <vt:lpstr>Poppins</vt:lpstr>
      <vt:lpstr>Nunito Sans</vt:lpstr>
      <vt:lpstr>Avenir Next LT Pro</vt:lpstr>
      <vt:lpstr>Nunito Sans (Headings)</vt:lpstr>
      <vt:lpstr>Arial</vt:lpstr>
      <vt:lpstr>Times New Roman</vt:lpstr>
      <vt:lpstr>Office Theme</vt:lpstr>
      <vt:lpstr>DSC Delivery Sub-Group</vt:lpstr>
      <vt:lpstr>1b. Previous DSG Meeting Minutes and Action Updates </vt:lpstr>
      <vt:lpstr>2. Changes in Change Development </vt:lpstr>
      <vt:lpstr>2a. Change Proposal – For Initial Overview of the Change</vt:lpstr>
      <vt:lpstr> 2a. Change Proposal – For Initial Overview of the Change</vt:lpstr>
      <vt:lpstr>XRN5892  Ring-fenced DSC Budget to support Allocation of Unidentified Gas Value-Add Activities</vt:lpstr>
      <vt:lpstr>2b. Change Proposal Initial View Representations</vt:lpstr>
      <vt:lpstr>2b. Change Proposal Initial View Representations</vt:lpstr>
      <vt:lpstr>2c. Undergoing Solution Options Impact Assessment Review</vt:lpstr>
      <vt:lpstr>2c. Undergoing Solution Options Impact Assessment Review</vt:lpstr>
      <vt:lpstr>XRN5808 – Providing Notification to DNs/ IGTs for Referrals Awaiting Action</vt:lpstr>
      <vt:lpstr>PowerPoint Presentation</vt:lpstr>
      <vt:lpstr>PowerPoint Presentation</vt:lpstr>
      <vt:lpstr>Customer Requirements</vt:lpstr>
      <vt:lpstr>Customer Requirements</vt:lpstr>
      <vt:lpstr>Solution Overview</vt:lpstr>
      <vt:lpstr>PowerPoint Presentation</vt:lpstr>
      <vt:lpstr>PowerPoint Presentation</vt:lpstr>
      <vt:lpstr>PowerPoint Presentation</vt:lpstr>
      <vt:lpstr>PowerPoint Presentation</vt:lpstr>
      <vt:lpstr>3. Changes in Detailed Design </vt:lpstr>
      <vt:lpstr>3a. Design Considerations</vt:lpstr>
      <vt:lpstr>3b. Requirements Clarification </vt:lpstr>
      <vt:lpstr>4. Release/Project Updates</vt:lpstr>
      <vt:lpstr>4. Release/Project Updates</vt:lpstr>
      <vt:lpstr>4a. XRN 5818 – February 25 Major Release  </vt:lpstr>
      <vt:lpstr>XRN 5818 – February 25 Major Release- Status Update</vt:lpstr>
      <vt:lpstr>4b. XRN 5888 – Minor Release 14</vt:lpstr>
      <vt:lpstr>XRN 5888 – Minor Release 14 - Status Update</vt:lpstr>
      <vt:lpstr>4c. March 2025 DDP Update</vt:lpstr>
      <vt:lpstr>Agenda</vt:lpstr>
      <vt:lpstr>PowerPoint Presentation</vt:lpstr>
      <vt:lpstr>PowerPoint Presentation</vt:lpstr>
      <vt:lpstr>DDP Assurance Workgroup</vt:lpstr>
      <vt:lpstr>DDP Team Contact Details</vt:lpstr>
      <vt:lpstr>5. Change Pipeline </vt:lpstr>
      <vt:lpstr>2025 Forward View - Change Delivery Plan January 25 – December 2025 </vt:lpstr>
      <vt:lpstr>Change Delivery Plan – January 2025 – December 2025 </vt:lpstr>
      <vt:lpstr>PowerPoint Presentation</vt:lpstr>
      <vt:lpstr>Change Backlog – On Hold Details</vt:lpstr>
      <vt:lpstr>DSC Change Pack Consultation Plan  (2 month view)</vt:lpstr>
      <vt:lpstr>6. AOB</vt:lpstr>
      <vt:lpstr>Annex – For Information</vt:lpstr>
      <vt:lpstr>7. DSC Change Management Committee Update</vt:lpstr>
      <vt:lpstr>Change Management Committee Update –12.03.25 ChMC Meeting</vt:lpstr>
      <vt:lpstr>8. REC Change Update</vt:lpstr>
      <vt:lpstr>9. Portfolio Delivery</vt:lpstr>
      <vt:lpstr>9. Portfolio Delivery Overview POAP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this template</dc:title>
  <dc:creator/>
  <cp:lastModifiedBy/>
  <cp:revision>31</cp:revision>
  <dcterms:created xsi:type="dcterms:W3CDTF">2020-08-12T15:25:03Z</dcterms:created>
  <dcterms:modified xsi:type="dcterms:W3CDTF">2025-03-17T11:43:29Z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0x01010026B8233D5DF9DD4695A1650997F69565</vt:lpwstr>
  </property>
  <property fmtid="{D5CDD505-2E9C-101B-9397-08002B2CF9AE}" pid="3" name="ppcDepartment">
    <vt:lpwstr>53;#Communications|4eb75792-310c-4340-9b16-fa97df071d2d</vt:lpwstr>
  </property>
  <property fmtid="{D5CDD505-2E9C-101B-9397-08002B2CF9AE}" pid="4" name="DocumentType">
    <vt:lpwstr>70;#Template|aa851b79-e671-40ab-aebb-d6113815f54a</vt:lpwstr>
  </property>
  <property fmtid="{D5CDD505-2E9C-101B-9397-08002B2CF9AE}" pid="5" name="MediaServiceImageTags">
    <vt:lpwstr/>
  </property>
</Properties>
</file>