
<file path=[Content_Types].xml><?xml version="1.0" encoding="utf-8"?>
<Types xmlns="http://schemas.openxmlformats.org/package/2006/content-types">
  <Default Extension="emf" ContentType="image/x-emf"/>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p:sldMasterIdLst>
    <p:sldMasterId id="2147483648" r:id="rId4"/>
    <p:sldMasterId id="2147483658" r:id="rId5"/>
  </p:sldMasterIdLst>
  <p:notesMasterIdLst>
    <p:notesMasterId r:id="rId63"/>
  </p:notesMasterIdLst>
  <p:handoutMasterIdLst>
    <p:handoutMasterId r:id="rId64"/>
  </p:handoutMasterIdLst>
  <p:sldIdLst>
    <p:sldId id="1053" r:id="rId6"/>
    <p:sldId id="1156" r:id="rId7"/>
    <p:sldId id="1473" r:id="rId8"/>
    <p:sldId id="1141" r:id="rId9"/>
    <p:sldId id="1474" r:id="rId10"/>
    <p:sldId id="2076137794" r:id="rId11"/>
    <p:sldId id="2076137874" r:id="rId12"/>
    <p:sldId id="1517" r:id="rId13"/>
    <p:sldId id="1518" r:id="rId14"/>
    <p:sldId id="1485" r:id="rId15"/>
    <p:sldId id="359" r:id="rId16"/>
    <p:sldId id="1144" r:id="rId17"/>
    <p:sldId id="354" r:id="rId18"/>
    <p:sldId id="1476" r:id="rId19"/>
    <p:sldId id="1477" r:id="rId20"/>
    <p:sldId id="2076137879" r:id="rId21"/>
    <p:sldId id="315" r:id="rId22"/>
    <p:sldId id="316" r:id="rId23"/>
    <p:sldId id="317" r:id="rId24"/>
    <p:sldId id="2076137880" r:id="rId25"/>
    <p:sldId id="320" r:id="rId26"/>
    <p:sldId id="2076137755" r:id="rId27"/>
    <p:sldId id="1140" r:id="rId28"/>
    <p:sldId id="650" r:id="rId29"/>
    <p:sldId id="301" r:id="rId30"/>
    <p:sldId id="302" r:id="rId31"/>
    <p:sldId id="2076137783" r:id="rId32"/>
    <p:sldId id="2076137875" r:id="rId33"/>
    <p:sldId id="2076137785" r:id="rId34"/>
    <p:sldId id="2076137878" r:id="rId35"/>
    <p:sldId id="2076137822" r:id="rId36"/>
    <p:sldId id="2076137876" r:id="rId37"/>
    <p:sldId id="2076137796" r:id="rId38"/>
    <p:sldId id="2076137877" r:id="rId39"/>
    <p:sldId id="2076137820" r:id="rId40"/>
    <p:sldId id="2076137827" r:id="rId41"/>
    <p:sldId id="2076137829" r:id="rId42"/>
    <p:sldId id="1559" r:id="rId43"/>
    <p:sldId id="2012" r:id="rId44"/>
    <p:sldId id="899" r:id="rId45"/>
    <p:sldId id="896" r:id="rId46"/>
    <p:sldId id="901" r:id="rId47"/>
    <p:sldId id="903" r:id="rId48"/>
    <p:sldId id="902" r:id="rId49"/>
    <p:sldId id="900" r:id="rId50"/>
    <p:sldId id="894" r:id="rId51"/>
    <p:sldId id="898" r:id="rId52"/>
    <p:sldId id="2058" r:id="rId53"/>
    <p:sldId id="2076137881" r:id="rId54"/>
    <p:sldId id="1722" r:id="rId55"/>
    <p:sldId id="1763" r:id="rId56"/>
    <p:sldId id="3454" r:id="rId57"/>
    <p:sldId id="2076137767" r:id="rId58"/>
    <p:sldId id="305" r:id="rId59"/>
    <p:sldId id="310" r:id="rId60"/>
    <p:sldId id="1139" r:id="rId61"/>
    <p:sldId id="982" r:id="rId62"/>
  </p:sldIdLst>
  <p:sldSz cx="9144000" cy="5143500" type="screen16x9"/>
  <p:notesSz cx="6858000" cy="9144000"/>
  <p:embeddedFontLst>
    <p:embeddedFont>
      <p:font typeface="Avenir Next LT Pro" panose="020B0504020202020204" pitchFamily="34" charset="0"/>
      <p:regular r:id="rId65"/>
      <p:bold r:id="rId66"/>
      <p:italic r:id="rId67"/>
      <p:boldItalic r:id="rId68"/>
    </p:embeddedFont>
    <p:embeddedFont>
      <p:font typeface="Nunito Sans" pitchFamily="2" charset="0"/>
      <p:regular r:id="rId69"/>
      <p:bold r:id="rId70"/>
      <p:italic r:id="rId71"/>
      <p:boldItalic r:id="rId72"/>
    </p:embeddedFont>
    <p:embeddedFont>
      <p:font typeface="Nunito Sans" pitchFamily="2" charset="0"/>
      <p:regular r:id="rId69"/>
      <p:bold r:id="rId70"/>
      <p:italic r:id="rId71"/>
      <p:boldItalic r:id="rId7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1D6E8"/>
    <a:srgbClr val="40D1F5"/>
    <a:srgbClr val="3E5AA8"/>
    <a:srgbClr val="D75733"/>
    <a:srgbClr val="F5835D"/>
    <a:srgbClr val="84B8DA"/>
    <a:srgbClr val="FFFFFF"/>
    <a:srgbClr val="9C4877"/>
    <a:srgbClr val="2B80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45F0DD-1473-45EB-B733-C807990E38C8}" v="4" dt="2024-12-16T09:19:12.5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880" y="44"/>
      </p:cViewPr>
      <p:guideLst>
        <p:guide orient="horz" pos="1620"/>
        <p:guide pos="2880"/>
      </p:guideLst>
    </p:cSldViewPr>
  </p:slideViewPr>
  <p:notesTextViewPr>
    <p:cViewPr>
      <p:scale>
        <a:sx n="1" d="1"/>
        <a:sy n="1" d="1"/>
      </p:scale>
      <p:origin x="0" y="0"/>
    </p:cViewPr>
  </p:notesTextViewPr>
  <p:notesViewPr>
    <p:cSldViewPr>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notesMaster" Target="notesMasters/notesMaster1.xml"/><Relationship Id="rId68" Type="http://schemas.openxmlformats.org/officeDocument/2006/relationships/font" Target="fonts/font4.fntdata"/><Relationship Id="rId16" Type="http://schemas.openxmlformats.org/officeDocument/2006/relationships/slide" Target="slides/slide1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font" Target="fonts/font2.fntdata"/><Relationship Id="rId74" Type="http://schemas.openxmlformats.org/officeDocument/2006/relationships/viewProps" Target="viewProps.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handoutMaster" Target="handoutMasters/handoutMaster1.xml"/><Relationship Id="rId69" Type="http://schemas.openxmlformats.org/officeDocument/2006/relationships/font" Target="fonts/font5.fntdata"/><Relationship Id="rId77"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font" Target="fonts/font8.fntdata"/><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font" Target="fonts/font3.fntdata"/><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font" Target="fonts/font6.fntdata"/><Relationship Id="rId75"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font" Target="fonts/font1.fntdata"/><Relationship Id="rId7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tableStyles" Target="tableStyles.xml"/><Relationship Id="rId7" Type="http://schemas.openxmlformats.org/officeDocument/2006/relationships/slide" Target="slides/slide2.xml"/><Relationship Id="rId71" Type="http://schemas.openxmlformats.org/officeDocument/2006/relationships/font" Target="fonts/font7.fntdata"/><Relationship Id="rId2" Type="http://schemas.openxmlformats.org/officeDocument/2006/relationships/customXml" Target="../customXml/item2.xml"/><Relationship Id="rId29" Type="http://schemas.openxmlformats.org/officeDocument/2006/relationships/slide" Target="slides/slide2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58AE68-B2C4-407B-A853-67ABA7BBDB7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A2F355C-8E16-4484-8D33-9BD23C2FD2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FE0485-080A-4727-9301-4C8F7C1A81A4}" type="datetimeFigureOut">
              <a:rPr lang="en-GB" smtClean="0"/>
              <a:t>16/12/24</a:t>
            </a:fld>
            <a:endParaRPr lang="en-GB"/>
          </a:p>
        </p:txBody>
      </p:sp>
      <p:sp>
        <p:nvSpPr>
          <p:cNvPr id="4" name="Footer Placeholder 3">
            <a:extLst>
              <a:ext uri="{FF2B5EF4-FFF2-40B4-BE49-F238E27FC236}">
                <a16:creationId xmlns:a16="http://schemas.microsoft.com/office/drawing/2014/main" id="{CE12E68C-3A87-4053-9F42-3E9448407B2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0181A81-4B97-4D4A-9BBA-92EDE09D3EE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89CC6B-C00A-48E6-B507-224DD12FC6A4}" type="slidenum">
              <a:rPr lang="en-GB" smtClean="0"/>
              <a:t>‹#›</a:t>
            </a:fld>
            <a:endParaRPr lang="en-GB"/>
          </a:p>
        </p:txBody>
      </p:sp>
    </p:spTree>
    <p:extLst>
      <p:ext uri="{BB962C8B-B14F-4D97-AF65-F5344CB8AC3E}">
        <p14:creationId xmlns:p14="http://schemas.microsoft.com/office/powerpoint/2010/main" val="41140385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CC7C86-2D66-4C55-8F99-E153512351BA}" type="datetimeFigureOut">
              <a:rPr lang="en-GB" smtClean="0"/>
              <a:t>16/12/24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2357B9-A31F-4FC7-A38A-70DF36F645F3}" type="slidenum">
              <a:rPr lang="en-GB" smtClean="0"/>
              <a:t>‹#›</a:t>
            </a:fld>
            <a:endParaRPr lang="en-GB"/>
          </a:p>
        </p:txBody>
      </p:sp>
    </p:spTree>
    <p:extLst>
      <p:ext uri="{BB962C8B-B14F-4D97-AF65-F5344CB8AC3E}">
        <p14:creationId xmlns:p14="http://schemas.microsoft.com/office/powerpoint/2010/main" val="792964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96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87FA10-2E4C-4EE8-35C9-2FBA54A2AC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E3DD74-19D0-AEE1-B86C-7B788EC49E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D022F1-FD74-4A75-DF1A-2BF610849DBA}"/>
              </a:ext>
            </a:extLst>
          </p:cNvPr>
          <p:cNvSpPr>
            <a:spLocks noGrp="1"/>
          </p:cNvSpPr>
          <p:nvPr>
            <p:ph type="body" idx="1"/>
          </p:nvPr>
        </p:nvSpPr>
        <p:spPr/>
        <p:txBody>
          <a:bodyPr/>
          <a:lstStyle/>
          <a:p>
            <a:r>
              <a:rPr lang="en-GB"/>
              <a:t>New processes – Addendum process, holding sow process, Finance/FPG process, cancellations/deferrals, sow plan , CI, escalation</a:t>
            </a:r>
          </a:p>
        </p:txBody>
      </p:sp>
      <p:sp>
        <p:nvSpPr>
          <p:cNvPr id="4" name="Slide Number Placeholder 3">
            <a:extLst>
              <a:ext uri="{FF2B5EF4-FFF2-40B4-BE49-F238E27FC236}">
                <a16:creationId xmlns:a16="http://schemas.microsoft.com/office/drawing/2014/main" id="{155D6D28-ADE7-198F-0D06-0295C22E422F}"/>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055546-1F37-45E2-9D04-C4ED9198F3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589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66483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049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B9A49-C70F-EA87-3C6F-3EB87373565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1FDF99-747B-5330-0E01-11BBCAD9AD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F51A34-BCC5-6177-6B05-CC14CD77CE03}"/>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647CE2AA-C453-310E-C6A6-7DD8B3D0B12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2357B9-A31F-4FC7-A38A-70DF36F645F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022282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lvl1pPr>
              <a:defRPr>
                <a:latin typeface="+mj-lt"/>
              </a:defRPr>
            </a:lvl1pPr>
          </a:lstStyle>
          <a:p>
            <a:r>
              <a:rPr lang="en-US" dirty="0"/>
              <a:t>Click to edit Master title style</a:t>
            </a:r>
            <a:endParaRPr lang="en-GB"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b="1">
                <a:solidFill>
                  <a:srgbClr val="B1D6E8"/>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pic>
        <p:nvPicPr>
          <p:cNvPr id="6" name="Picture 5">
            <a:extLst>
              <a:ext uri="{FF2B5EF4-FFF2-40B4-BE49-F238E27FC236}">
                <a16:creationId xmlns:a16="http://schemas.microsoft.com/office/drawing/2014/main" id="{4DD740E7-5DD5-F9E8-309A-E335A2456B6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35217" y="495035"/>
            <a:ext cx="3130547" cy="492539"/>
          </a:xfrm>
          <a:prstGeom prst="rect">
            <a:avLst/>
          </a:prstGeom>
        </p:spPr>
      </p:pic>
    </p:spTree>
    <p:extLst>
      <p:ext uri="{BB962C8B-B14F-4D97-AF65-F5344CB8AC3E}">
        <p14:creationId xmlns:p14="http://schemas.microsoft.com/office/powerpoint/2010/main" val="3130393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ADE05-54FE-C559-EA6E-DCE5DCEA5C6C}"/>
              </a:ext>
            </a:extLst>
          </p:cNvPr>
          <p:cNvSpPr>
            <a:spLocks noGrp="1"/>
          </p:cNvSpPr>
          <p:nvPr>
            <p:ph type="ctrTitle"/>
          </p:nvPr>
        </p:nvSpPr>
        <p:spPr>
          <a:xfrm>
            <a:off x="1143000" y="841772"/>
            <a:ext cx="6858000" cy="1790700"/>
          </a:xfrm>
        </p:spPr>
        <p:txBody>
          <a:bodyPr anchor="b"/>
          <a:lstStyle>
            <a:lvl1pPr algn="ctr">
              <a:defRPr sz="4500"/>
            </a:lvl1pPr>
          </a:lstStyle>
          <a:p>
            <a:r>
              <a:rPr lang="en-GB"/>
              <a:t>Click to edit Master title style</a:t>
            </a:r>
          </a:p>
        </p:txBody>
      </p:sp>
      <p:sp>
        <p:nvSpPr>
          <p:cNvPr id="3" name="Subtitle 2">
            <a:extLst>
              <a:ext uri="{FF2B5EF4-FFF2-40B4-BE49-F238E27FC236}">
                <a16:creationId xmlns:a16="http://schemas.microsoft.com/office/drawing/2014/main" id="{441D8C29-77BD-05D0-CB20-796079EBBD39}"/>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p>
        </p:txBody>
      </p:sp>
      <p:sp>
        <p:nvSpPr>
          <p:cNvPr id="4" name="Date Placeholder 3">
            <a:extLst>
              <a:ext uri="{FF2B5EF4-FFF2-40B4-BE49-F238E27FC236}">
                <a16:creationId xmlns:a16="http://schemas.microsoft.com/office/drawing/2014/main" id="{3330A750-1887-4080-7968-1662A92C2D61}"/>
              </a:ext>
            </a:extLst>
          </p:cNvPr>
          <p:cNvSpPr>
            <a:spLocks noGrp="1"/>
          </p:cNvSpPr>
          <p:nvPr>
            <p:ph type="dt" sz="half" idx="10"/>
          </p:nvPr>
        </p:nvSpPr>
        <p:spPr/>
        <p:txBody>
          <a:bodyPr/>
          <a:lstStyle/>
          <a:p>
            <a:fld id="{05E8D3E0-BA82-44D9-87BC-B26FA68D2C4C}" type="datetimeFigureOut">
              <a:rPr lang="en-GB" smtClean="0"/>
              <a:t>16/12/24</a:t>
            </a:fld>
            <a:endParaRPr lang="en-GB"/>
          </a:p>
        </p:txBody>
      </p:sp>
      <p:sp>
        <p:nvSpPr>
          <p:cNvPr id="5" name="Footer Placeholder 4">
            <a:extLst>
              <a:ext uri="{FF2B5EF4-FFF2-40B4-BE49-F238E27FC236}">
                <a16:creationId xmlns:a16="http://schemas.microsoft.com/office/drawing/2014/main" id="{608C83EA-E8EF-EA69-8DEF-7629E507D6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DAADBF-5A7F-E377-A8AB-03B8B24EC46C}"/>
              </a:ext>
            </a:extLst>
          </p:cNvPr>
          <p:cNvSpPr>
            <a:spLocks noGrp="1"/>
          </p:cNvSpPr>
          <p:nvPr>
            <p:ph type="sldNum" sz="quarter" idx="12"/>
          </p:nvPr>
        </p:nvSpPr>
        <p:spPr/>
        <p:txBody>
          <a:bodyPr/>
          <a:lstStyle/>
          <a:p>
            <a:fld id="{B1BDA87A-C850-4BEB-9813-0BA52DACA275}" type="slidenum">
              <a:rPr lang="en-GB" smtClean="0"/>
              <a:t>‹#›</a:t>
            </a:fld>
            <a:endParaRPr lang="en-GB"/>
          </a:p>
        </p:txBody>
      </p:sp>
    </p:spTree>
    <p:extLst>
      <p:ext uri="{BB962C8B-B14F-4D97-AF65-F5344CB8AC3E}">
        <p14:creationId xmlns:p14="http://schemas.microsoft.com/office/powerpoint/2010/main" val="2654661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solidFill>
                  <a:srgbClr val="000000"/>
                </a:solidFill>
                <a:latin typeface="+mj-lt"/>
              </a:defRPr>
            </a:lvl1pPr>
            <a:lvl2pPr>
              <a:defRPr>
                <a:solidFill>
                  <a:srgbClr val="000000"/>
                </a:solidFill>
                <a:latin typeface="+mj-lt"/>
              </a:defRPr>
            </a:lvl2pPr>
            <a:lvl3pPr>
              <a:defRPr>
                <a:solidFill>
                  <a:srgbClr val="000000"/>
                </a:solidFill>
                <a:latin typeface="+mj-lt"/>
              </a:defRPr>
            </a:lvl3pPr>
            <a:lvl4pPr>
              <a:defRPr>
                <a:solidFill>
                  <a:srgbClr val="000000"/>
                </a:solidFill>
                <a:latin typeface="+mj-lt"/>
              </a:defRPr>
            </a:lvl4pPr>
            <a:lvl5pPr>
              <a:defRPr>
                <a:solidFill>
                  <a:srgbClr val="000000"/>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31192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atin typeface="+mj-lt"/>
              </a:defRPr>
            </a:lvl1pPr>
          </a:lstStyle>
          <a:p>
            <a:r>
              <a:rPr lang="en-US" dirty="0"/>
              <a:t>Click to edit Master title style</a:t>
            </a:r>
            <a:endParaRPr lang="en-GB"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4187301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a:t>Click to edit Master title style</a:t>
            </a:r>
            <a:endParaRPr lang="en-GB" dirty="0"/>
          </a:p>
        </p:txBody>
      </p:sp>
      <p:sp>
        <p:nvSpPr>
          <p:cNvPr id="3" name="Content Placeholder 2"/>
          <p:cNvSpPr>
            <a:spLocks noGrp="1"/>
          </p:cNvSpPr>
          <p:nvPr>
            <p:ph sz="half" idx="1"/>
          </p:nvPr>
        </p:nvSpPr>
        <p:spPr>
          <a:xfrm>
            <a:off x="457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900113"/>
            <a:ext cx="4038600" cy="2545556"/>
          </a:xfrm>
        </p:spPr>
        <p:txBody>
          <a:bodyPr/>
          <a:lstStyle>
            <a:lvl1pPr>
              <a:defRPr sz="2800">
                <a:solidFill>
                  <a:srgbClr val="000000"/>
                </a:solidFill>
                <a:latin typeface="+mj-lt"/>
              </a:defRPr>
            </a:lvl1pPr>
            <a:lvl2pPr>
              <a:defRPr sz="2400">
                <a:solidFill>
                  <a:srgbClr val="000000"/>
                </a:solidFill>
                <a:latin typeface="+mj-lt"/>
              </a:defRPr>
            </a:lvl2pPr>
            <a:lvl3pPr>
              <a:defRPr sz="2000">
                <a:solidFill>
                  <a:srgbClr val="000000"/>
                </a:solidFill>
                <a:latin typeface="+mj-lt"/>
              </a:defRPr>
            </a:lvl3pPr>
            <a:lvl4pPr>
              <a:defRPr sz="1800">
                <a:solidFill>
                  <a:srgbClr val="000000"/>
                </a:solidFill>
                <a:latin typeface="+mj-lt"/>
              </a:defRPr>
            </a:lvl4pPr>
            <a:lvl5pPr>
              <a:defRPr sz="1800">
                <a:solidFill>
                  <a:srgbClr val="000000"/>
                </a:solidFill>
                <a:latin typeface="+mj-lt"/>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86550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51335"/>
            <a:ext cx="4040188"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solidFill>
                  <a:srgbClr val="000000"/>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solidFill>
                  <a:srgbClr val="000000"/>
                </a:solidFill>
                <a:latin typeface="+mj-lt"/>
              </a:defRPr>
            </a:lvl1pPr>
            <a:lvl2pPr>
              <a:defRPr sz="2000">
                <a:solidFill>
                  <a:srgbClr val="000000"/>
                </a:solidFill>
                <a:latin typeface="+mj-lt"/>
              </a:defRPr>
            </a:lvl2pPr>
            <a:lvl3pPr>
              <a:defRPr sz="1800">
                <a:solidFill>
                  <a:srgbClr val="000000"/>
                </a:solidFill>
                <a:latin typeface="+mj-lt"/>
              </a:defRPr>
            </a:lvl3pPr>
            <a:lvl4pPr>
              <a:defRPr sz="1600">
                <a:solidFill>
                  <a:srgbClr val="000000"/>
                </a:solidFill>
                <a:latin typeface="+mj-lt"/>
              </a:defRPr>
            </a:lvl4pPr>
            <a:lvl5pPr>
              <a:defRPr sz="1600">
                <a:solidFill>
                  <a:srgbClr val="000000"/>
                </a:solidFill>
                <a:latin typeface="+mj-lt"/>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lvl1pPr>
              <a:defRPr>
                <a:latin typeface="+mj-lt"/>
              </a:defRPr>
            </a:lvl1pPr>
          </a:lstStyle>
          <a:p>
            <a:r>
              <a:rPr lang="en-US" dirty="0"/>
              <a:t>Click to edit Master title style</a:t>
            </a:r>
            <a:endParaRPr lang="en-GB" dirty="0"/>
          </a:p>
        </p:txBody>
      </p:sp>
    </p:spTree>
    <p:extLst>
      <p:ext uri="{BB962C8B-B14F-4D97-AF65-F5344CB8AC3E}">
        <p14:creationId xmlns:p14="http://schemas.microsoft.com/office/powerpoint/2010/main" val="311809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a:t>Click to edit Master title style</a:t>
            </a:r>
            <a:endParaRPr lang="en-GB" dirty="0"/>
          </a:p>
        </p:txBody>
      </p:sp>
    </p:spTree>
    <p:extLst>
      <p:ext uri="{BB962C8B-B14F-4D97-AF65-F5344CB8AC3E}">
        <p14:creationId xmlns:p14="http://schemas.microsoft.com/office/powerpoint/2010/main" val="288121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7238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atin typeface="+mj-lt"/>
              </a:defRPr>
            </a:lvl1pPr>
          </a:lstStyle>
          <a:p>
            <a:r>
              <a:rPr lang="en-US" dirty="0"/>
              <a:t>Click to edit Master title style</a:t>
            </a:r>
            <a:endParaRPr lang="en-GB" dirty="0"/>
          </a:p>
        </p:txBody>
      </p:sp>
      <p:sp>
        <p:nvSpPr>
          <p:cNvPr id="3" name="Content Placeholder 2"/>
          <p:cNvSpPr>
            <a:spLocks noGrp="1"/>
          </p:cNvSpPr>
          <p:nvPr>
            <p:ph idx="1"/>
          </p:nvPr>
        </p:nvSpPr>
        <p:spPr>
          <a:xfrm>
            <a:off x="3575050" y="204788"/>
            <a:ext cx="5111750" cy="4389835"/>
          </a:xfrm>
        </p:spPr>
        <p:txBody>
          <a:bodyPr/>
          <a:lstStyle>
            <a:lvl1pPr>
              <a:defRPr sz="3200">
                <a:solidFill>
                  <a:srgbClr val="000000"/>
                </a:solidFill>
                <a:latin typeface="+mj-lt"/>
              </a:defRPr>
            </a:lvl1pPr>
            <a:lvl2pPr>
              <a:defRPr sz="2800">
                <a:solidFill>
                  <a:srgbClr val="000000"/>
                </a:solidFill>
                <a:latin typeface="+mj-lt"/>
              </a:defRPr>
            </a:lvl2pPr>
            <a:lvl3pPr>
              <a:defRPr sz="2400">
                <a:solidFill>
                  <a:srgbClr val="000000"/>
                </a:solidFill>
                <a:latin typeface="+mj-lt"/>
              </a:defRPr>
            </a:lvl3pPr>
            <a:lvl4pPr>
              <a:defRPr sz="2000">
                <a:solidFill>
                  <a:srgbClr val="000000"/>
                </a:solidFill>
                <a:latin typeface="+mj-lt"/>
              </a:defRPr>
            </a:lvl4pPr>
            <a:lvl5pPr>
              <a:defRPr sz="2000">
                <a:solidFill>
                  <a:srgbClr val="000000"/>
                </a:solidFill>
                <a:latin typeface="+mj-lt"/>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solidFill>
                  <a:srgbClr val="000000"/>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48075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atin typeface="+mj-lt"/>
              </a:defRPr>
            </a:lvl1pPr>
          </a:lstStyle>
          <a:p>
            <a:r>
              <a:rPr lang="en-US" dirty="0"/>
              <a:t>Click to edit Master title style</a:t>
            </a:r>
            <a:endParaRPr lang="en-GB"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solidFill>
                  <a:srgbClr val="000000"/>
                </a:solidFill>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176421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23478"/>
            <a:ext cx="8229600" cy="63758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059582"/>
            <a:ext cx="8229600" cy="367240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279291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600" kern="1200">
          <a:solidFill>
            <a:schemeClr val="tx1"/>
          </a:solidFill>
          <a:latin typeface="Avenir Next LT Pro" panose="020B05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venir Next LT Pro" panose="020B05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1"/>
          </a:solidFill>
          <a:latin typeface="Avenir Next LT Pro" panose="020B05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venir Next LT Pro" panose="020B05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FE06FB-33D3-B28D-2280-4ED689FCF224}"/>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B03DD0AA-0F18-685F-D265-0D5FCD1ED85B}"/>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AC31993-C76F-41DF-5D0F-D0171BF1F6A5}"/>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5E8D3E0-BA82-44D9-87BC-B26FA68D2C4C}" type="datetimeFigureOut">
              <a:rPr lang="en-GB" smtClean="0"/>
              <a:t>16/12/24</a:t>
            </a:fld>
            <a:endParaRPr lang="en-GB"/>
          </a:p>
        </p:txBody>
      </p:sp>
      <p:sp>
        <p:nvSpPr>
          <p:cNvPr id="5" name="Footer Placeholder 4">
            <a:extLst>
              <a:ext uri="{FF2B5EF4-FFF2-40B4-BE49-F238E27FC236}">
                <a16:creationId xmlns:a16="http://schemas.microsoft.com/office/drawing/2014/main" id="{1045557C-EFA2-3796-702C-64A1DB1E4D6E}"/>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CEDC2D4-7249-4A54-D5C9-58B72F94B3CF}"/>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B1BDA87A-C850-4BEB-9813-0BA52DACA275}" type="slidenum">
              <a:rPr lang="en-GB" smtClean="0"/>
              <a:t>‹#›</a:t>
            </a:fld>
            <a:endParaRPr lang="en-GB"/>
          </a:p>
        </p:txBody>
      </p:sp>
    </p:spTree>
    <p:extLst>
      <p:ext uri="{BB962C8B-B14F-4D97-AF65-F5344CB8AC3E}">
        <p14:creationId xmlns:p14="http://schemas.microsoft.com/office/powerpoint/2010/main" val="377026539"/>
      </p:ext>
    </p:extLst>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Excel_Worksheet.xlsx"/><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xoserve.com/calendar/dsc-delivery-sub-group-16-december-202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www.xoserve.com/change/change-packs/3328-vo-po-december-change-pack-2024"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8" Type="http://schemas.openxmlformats.org/officeDocument/2006/relationships/hyperlink" Target="https://www.xoserve.com/change/customer-change-register/xrn-5727-minor-release-12/" TargetMode="External"/><Relationship Id="rId13" Type="http://schemas.openxmlformats.org/officeDocument/2006/relationships/hyperlink" Target="https://www.xoserve.com/change/customer-change-register/xrn-5573-updates-to-the-priority-consumer-process-as-designated-by-the-secretary-of-state-for-business-energy-and-industrial-strategy-beis-urgent/" TargetMode="External"/><Relationship Id="rId3" Type="http://schemas.openxmlformats.org/officeDocument/2006/relationships/hyperlink" Target="https://www.xoserve.com/change/customer-change-register/xrn-5665-dn-annual-connection-aq-review-process/" TargetMode="External"/><Relationship Id="rId7" Type="http://schemas.openxmlformats.org/officeDocument/2006/relationships/hyperlink" Target="https://www.xoserve.com/change/customer-change-register/xrn-5607-update-to-the-aq-correction-processes-modification-0816s/" TargetMode="External"/><Relationship Id="rId12" Type="http://schemas.openxmlformats.org/officeDocument/2006/relationships/hyperlink" Target="https://www.xoserve.com/change/customer-change-register/xrn5675-implementation-of-0836s-resolution-of-missing-messages-following-central-switching-service-implementation-and-integration-with-rec-change-r0067-and-modification-0855-settlement-adjustments-for-supply-meter-points-impacted-by-the-ce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xoserve.com/change/customer-change-register/xrn-5605-amendments-to-the-must-read-process-igt159v/" TargetMode="External"/><Relationship Id="rId11" Type="http://schemas.openxmlformats.org/officeDocument/2006/relationships/hyperlink" Target="https://www.xoserve.com/change/customer-change-register/xrn-5732-inclusion-of-igt-mprns-into-specified-existing-dsc-processes/" TargetMode="External"/><Relationship Id="rId5" Type="http://schemas.openxmlformats.org/officeDocument/2006/relationships/hyperlink" Target="https://www.xoserve.com/change/customer-change-register/xrn-5604-shipper-agreed-read-sar-exceptions-process-modification-0811s/" TargetMode="External"/><Relationship Id="rId10" Type="http://schemas.openxmlformats.org/officeDocument/2006/relationships/hyperlink" Target="https://www.xoserve.com/change/customer-change-register/xrn-5771-amendments-to-demand-side-response-dsr-arrangements-modification-0866/" TargetMode="External"/><Relationship Id="rId4" Type="http://schemas.openxmlformats.org/officeDocument/2006/relationships/hyperlink" Target="https://www.xoserve.com/change/customer-change-register/xrn-5690-creating-a-loadable-billing-calendar-file-for-dsc-customers/" TargetMode="External"/><Relationship Id="rId9" Type="http://schemas.openxmlformats.org/officeDocument/2006/relationships/hyperlink" Target="https://www.xoserve.com/change/customer-change-register/xrn-5695-revision-of-virtual-last-resort-user-and-contingent-procurement-of-supplier-demand-event-triggers-modification-0854/"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www.xoserve.com/change/customer-change-register/xrn-5720-gateway-delivery-for-rpc-backing-data-igt173/" TargetMode="External"/><Relationship Id="rId3" Type="http://schemas.openxmlformats.org/officeDocument/2006/relationships/hyperlink" Target="https://www.xoserve.com/change/customer-change-register/xrn5815-new-performance-assurance-framework-administrator-pafa-service-contract-procurement-2024/" TargetMode="External"/><Relationship Id="rId7" Type="http://schemas.openxmlformats.org/officeDocument/2006/relationships/hyperlink" Target="https://www.xoserve.com/change/customer-change-register/xrn-5615-establishingamending-a-gas-vacant-site-process-modification-08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xoserve.com/change/customer-change-register/xrn-5835-extending-the-scope-of-existing-ring-fenced-dsc-change-budget-funds-to-cater-for-performance-assurance-committee-discretional-activities/" TargetMode="External"/><Relationship Id="rId5" Type="http://schemas.openxmlformats.org/officeDocument/2006/relationships/hyperlink" Target="https://www.xoserve.com/change/customer-change-register/xrn-5795-business-plan-information-rules-independent-assurance/" TargetMode="External"/><Relationship Id="rId4" Type="http://schemas.openxmlformats.org/officeDocument/2006/relationships/hyperlink" Target="https://www.xoserve.com/change/customer-change-register/xrn-5793-platform-to-support-performance-assurance-committee-pac/" TargetMode="External"/><Relationship Id="rId9" Type="http://schemas.openxmlformats.org/officeDocument/2006/relationships/hyperlink" Target="https://www.xoserve.com/change/change-proposals/xrn-5585-flow-weighted-average-calorific-value-phase-2-service-improvements/"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8" Type="http://schemas.openxmlformats.org/officeDocument/2006/relationships/hyperlink" Target="https://www.xoserve.com/change/customer-change-register/xrn-5851-modification-0868-change-to-the-current-allocation-of-unidentified-gas-statement-frequency-and-scope/" TargetMode="External"/><Relationship Id="rId3" Type="http://schemas.openxmlformats.org/officeDocument/2006/relationships/hyperlink" Target="https://www.xoserve.com/change/customer-change-register/xrn-5614-improving-igt-smp-new-connection-process-to-support-accurate-and-timely-supplier-registrations/" TargetMode="External"/><Relationship Id="rId7" Type="http://schemas.openxmlformats.org/officeDocument/2006/relationships/hyperlink" Target="https://www.xoserve.com/change/customer-change-register/xrn-5846-new-allowable-value-m-thermal-mass-for-meter-type-code-h10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xoserve.com/change/customer-change-register/xrn-5784-modification-0862-amendments-to-the-current-unidentified-gas-reconciliation-period-arrangements/" TargetMode="External"/><Relationship Id="rId5" Type="http://schemas.openxmlformats.org/officeDocument/2006/relationships/hyperlink" Target="https://www.xoserve.com/change/customer-change-register/xrn-5702-update-to-assess-the-replacement-of-facsimile-as-a-form-of-communication/" TargetMode="External"/><Relationship Id="rId4" Type="http://schemas.openxmlformats.org/officeDocument/2006/relationships/hyperlink" Target="https://www.xoserve.com/change/customer-change-register/xrn-5616-csep-annual-quantity-capacity-management/"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www.xoserve.com/change/change-proposals/xrn-5569-contact-data-provision-for-igt-customers/" TargetMode="External"/><Relationship Id="rId3" Type="http://schemas.openxmlformats.org/officeDocument/2006/relationships/hyperlink" Target="https://www.xoserve.com/change/customer-change-register/xrn-5702-update-to-assess-the-replacement-of-facsimile-as-a-form-of-communication/" TargetMode="External"/><Relationship Id="rId7" Type="http://schemas.openxmlformats.org/officeDocument/2006/relationships/hyperlink" Target="https://www.xoserve.com/change/change-proposals/xrn-5473-meter-asset-detail-proactive-monitoring-service/" TargetMode="External"/><Relationship Id="rId2" Type="http://schemas.openxmlformats.org/officeDocument/2006/relationships/hyperlink" Target="https://www.xoserve.com/change/change-proposals/xrn-5546-resolution-of-address-interactions-between-dcc-and-cdsp/" TargetMode="External"/><Relationship Id="rId1" Type="http://schemas.openxmlformats.org/officeDocument/2006/relationships/slideLayout" Target="../slideLayouts/slideLayout2.xml"/><Relationship Id="rId6" Type="http://schemas.openxmlformats.org/officeDocument/2006/relationships/hyperlink" Target="https://www.xoserve.com/change/customer-change-register/xrn-5851-modification-0868-change-to-the-current-allocation-of-unidentified-gas-statement-frequency-and-scope/" TargetMode="External"/><Relationship Id="rId11" Type="http://schemas.openxmlformats.org/officeDocument/2006/relationships/hyperlink" Target="https://www.xoserve.com/change/customer-change-register/xrn5810-theft-of-gas-tog-dn-calculation-tool/" TargetMode="External"/><Relationship Id="rId5" Type="http://schemas.openxmlformats.org/officeDocument/2006/relationships/hyperlink" Target="https://www.xoserve.com/change/customer-change-register/xrn-5846-new-allowable-value-m-thermal-mass-for-meter-type-code-h100/" TargetMode="External"/><Relationship Id="rId10" Type="http://schemas.openxmlformats.org/officeDocument/2006/relationships/hyperlink" Target="https://www.xoserve.com/change/customer-change-register/xrn-5808-providing-notification-to-dns-and-igts-for-capacity-and-nomination-referrals-awaiting-action/" TargetMode="External"/><Relationship Id="rId4" Type="http://schemas.openxmlformats.org/officeDocument/2006/relationships/hyperlink" Target="https://www.xoserve.com/change/customer-change-register/xrn-5784-modification-0862-amendments-to-the-current-unidentified-gas-reconciliation-period-arrangements/" TargetMode="External"/><Relationship Id="rId9" Type="http://schemas.openxmlformats.org/officeDocument/2006/relationships/hyperlink" Target="https://www.xoserve.com/change/customer-change-register/xrn5806-cdsp-solution-to-enable-exit-of-application-of-user-premises-termination-notice-uptn/"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xoserve.com/change/change-proposals/xrn-5471-services-to-release-data-to-unc-parties/" TargetMode="External"/><Relationship Id="rId2" Type="http://schemas.openxmlformats.org/officeDocument/2006/relationships/hyperlink" Target="https://www.xoserve.com/change/customer-change-register/xrn-5616-csep-annual-quantity-capacity-management/" TargetMode="External"/><Relationship Id="rId1" Type="http://schemas.openxmlformats.org/officeDocument/2006/relationships/slideLayout" Target="../slideLayouts/slideLayout2.xml"/><Relationship Id="rId4" Type="http://schemas.openxmlformats.org/officeDocument/2006/relationships/hyperlink" Target="https://www.xoserve.com/change/customer-change-register/xrn-5701-establishing-the-independent-shrinkage-charge-and-the-independent-shrinkage-expert-modification-0843-igt-165/"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hyperlink" Target="https://www.ofgem.gov.uk/decision/supplier-guaranteed-standards-performance-gsop-payment-uplif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hyperlink" Target="https://umbraco.xoserve.com/media/m4fbuolu/chmc-post-meeting-brief-11th-december-2024.pdf"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8" Type="http://schemas.openxmlformats.org/officeDocument/2006/relationships/hyperlink" Target="https://recportal.co.uk/group/guest/-/improvements-to-failed-to-deliver-css-messages?p_l_back_url=%2Fsearch%3Fp_l_back_url%3D%252Fsearch%253Fq%253Dr0092%26q%3Dr0080" TargetMode="External"/><Relationship Id="rId3" Type="http://schemas.openxmlformats.org/officeDocument/2006/relationships/hyperlink" Target="Introduction%20of%20classification-based%20access%20model" TargetMode="External"/><Relationship Id="rId7" Type="http://schemas.openxmlformats.org/officeDocument/2006/relationships/hyperlink" Target="https://recportal.co.uk/en/group/guest/-/introducing-a-process-to-provide-updates-during-fault-resolutions?p_l_back_url=%2Fen%2Fsearch%3Fp_l_back_url%3D%252Fen%252Fsearch%253Fp_l_back_url%253D%25252Fen%25252Fsearch%25253Fp_l_back_url%25253D%2525252Fen%2525252Fsearch%2525253Fp_l_back_url%2525253D%252525252Fen%252525252Fsearch%252525253Fp_l_back_url%252525253D%25252525252Fen%25252525252Fsearch%25252525253Fp_l_back_url%25252525253D%2525252525252Fen%2525252525252Fsearch%2525252525253Fp_l_back_url%2525252525253D%252525252525252Fen%252525252525252Fsearch%252525252525253Fq%252525252525253DI0223%25252525252526q%2525252525253DI0218%252525252526q%25252525253DI0219%2525252526q%252525253DI0223%25252526q%2525253DI0175%252526q%25253DR0169%2526q%253DR0178%26q%3DI0197" TargetMode="External"/><Relationship Id="rId2" Type="http://schemas.openxmlformats.org/officeDocument/2006/relationships/hyperlink" Target="https://recportal.co.uk/group/guest/-/search-ges-api-using-meter-serial-number?p_l_back_url=%2Fsearch%3Fp_l_back_url%3D%252Fsearch%253Fp_l_back_url%253D%25252Fsearch%25253Fp_l_back_url%25253D%2525252Fsearch%2525253Fp_l_back_url%2525253D%252525252Fsearch%252525253Fq%252525253Dr0148%25252526q%2525253DR0105%252526q%25253DR0142%2526q%253Dr0167%26q%3Dr0120" TargetMode="External"/><Relationship Id="rId1" Type="http://schemas.openxmlformats.org/officeDocument/2006/relationships/slideLayout" Target="../slideLayouts/slideLayout4.xml"/><Relationship Id="rId6" Type="http://schemas.openxmlformats.org/officeDocument/2006/relationships/hyperlink" Target="https://recportal.co.uk/group/guest/-/improvements-to-css-business-process-logic?p_l_back_url=%2Fsearch%3Fp_l_back_url%3D%252Fsearch%253Fp_l_back_url%253D%25252Fsearch%25253Fp_l_back_url%25253D%2525252Fsearch%2525253Fp_l_back_url%2525253D%252525252Fsearch%252525253Fq%252525253Dr0169%25252526q%2525253DI0172%252526q%25253DI0184%2526q%253Di0186%26q%3Dr0178" TargetMode="External"/><Relationship Id="rId11" Type="http://schemas.openxmlformats.org/officeDocument/2006/relationships/hyperlink" Target="https://recportal.co.uk/group/guest/-/css-retry-strategy" TargetMode="External"/><Relationship Id="rId5" Type="http://schemas.openxmlformats.org/officeDocument/2006/relationships/hyperlink" Target="https://recportal.co.uk/en/group/guest/-/introduction-of-end-of-gate-closure-notifications?p_l_back_url=%2Fen%2Fsearch%3Fp_l_back_url%3D%252Fen%252Fsearch%253Fp_l_back_url%253D%25252Fen%25252Fsearch%25253Fp_l_back_url%25253D%2525252Fen%2525252Fsearch%2525253Fp_l_back_url%2525253D%252525252Fen%252525252Fsearch%252525253Fp_l_back_url%252525253D%25252525252Fen%25252525252Fsearch%25252525253Fp_l_back_url%25252525253D%2525252525252Fen%2525252525252Fsearch%2525252525253Fp_l_back_url%2525252525253D%252525252525252Fen%252525252525252Fsearch%252525252525253Fp_l_back_url%252525252525253D%25252525252525252Fen%25252525252525252Fsearch%25252525252525253Fp_l_back_url%25252525252525253D%2525252525252525252Fen%2525252525252525252Fsearch%2525252525252525253Fp_l_back_url%2525252525252525253D%252525252525252525252Fen%252525252525252525252Fsearch%252525252525252525253Fp_l_back_url%252525252525252525253D%25252525252525252525252Fen%25252525252525252525252Fsearch%25252525252525252525253Fq%25252525252525252525253DI0223%2525252525252525252526q%252525252525252525253DI0218%25252525252525252526q%2525252525252525253DI0219%252525252525252526q%25252525252525253DI0223%2525252525252526q%252525252525253DI0175%25252525252526q%2525252525253DR0169%252525252526q%25252525253DR0178%2525252526q%252525253DI0197%25252526q%2525253Di0198%252526q%25253DI0172%2526q%253Di0199%26q%3Dr0169" TargetMode="External"/><Relationship Id="rId10" Type="http://schemas.openxmlformats.org/officeDocument/2006/relationships/hyperlink" Target="https://recportal.co.uk/group/guest/-/clarify-obligations-on-meter-exchanges-that-occur-close-to-cos-gas-only?p_l_back_url=%2Fsearch%3Fp_l_back_url%3D%252Fsearch%253Fp_l_back_url%253D%25252Fsearch%25253Fp_l_back_url%25253D%2525252Fsearch%2525253F_com_liferay_knowledge_base_web_portlet_SearchPortlet_redirect%2525253Dhttps%252525253A%252525252F%252525252Frecportal.co.uk%252525253A443%252525252Frec-wiki-landing%252525253Fp_p_id%252525253Dcom_liferay_knowledge_base_web_portlet_SearchPortlet%2525252526p_p_lifecycle%252525253D0%2525252526p_p_state%252525253Dmaximized%2525252526p_p_mode%252525253Dview%2525252526_com_liferay_knowledge_base_web_portlet_SearchPortlet_mvcPath%252525253D%25252525252Fsearch%25252525252Fsearch.jsp%2525252526_com_liferay_knowledge_base_web_portlet_SearchPortlet_keywords%252525253DMAU%2525252526_com_liferay_knowledge_base_web_portlet_SearchPortlet_formDate%252525253D1713176725078%25252526q%2525253Dr0094%252526q%25253Dr0139%2526q%253Dr0120%26q%3Dr0094" TargetMode="External"/><Relationship Id="rId4" Type="http://schemas.openxmlformats.org/officeDocument/2006/relationships/hyperlink" Target="https://recportal.co.uk/group/guest/-/theft-detection-incentive-scheme-tdis-reporting-periods" TargetMode="External"/><Relationship Id="rId9" Type="http://schemas.openxmlformats.org/officeDocument/2006/relationships/hyperlink" Target="https://recportal.co.uk/group/guest/-/dcc-service-level-agreements-for-the-switching-incentive-regime-1?p_l_back_url=%2Fsearch%3Fp_l_back_url%3D%252Fsearch%253Fp_l_back_url%253D%25252Fsearch%25253Fp_l_back_url%25253D%2525252Fsearch%2525253Fp_l_back_url%2525253D%252525252Fsearch%252525253Fp_l_back_url%252525253D%25252525252Fsearch%25252525253Fp_l_back_url%25252525253D%2525252525252Fsearch%2525252525253Fp_l_back_url%2525252525253D%252525252525252Fsearch%252525252525253Fp_l_back_url%252525252525253D%25252525252525252Fsearch%25252525252525253Fp_l_back_url%25252525252525253D%2525252525252525252Fsearch%2525252525252525253Fp_l_back_url%2525252525252525253D%252525252525252525252Fsearch%252525252525252525253Fp_l_back_url%252525252525252525253D%25252525252525252525252Fsearch%25252525252525252525253Fp_l_back_url%25252525252525252525253D%2525252525252525252525252Fsearch%2525252525252525252525253Fp_l_back_url%2525252525252525252525253D%252525252525252525252525252Fsearch%252525252525252525252525253Fq%252525252525252525252525253DR0158%25252525252525252525252526q%2525252525252525252525253DR0056%252525252525252525252526q%25252525252525252525253Dr0071%2525252525252525252526q%252525252525252525253Dr0120%25252525252525252526q%2525252525252525253Dr0153%252525252525252526q%25252525252525253DR0148%2525252525252526q%252525252525253Dr0153%25252525252526q%2525252525253DR0120%252525252526q%25252525253Dr0148%2525252526q%252525253DR0120%25252526q%2525253Dr0153%252526q%25253Dr0158%2526q%253DR0092%26q%3Dr0092a"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recportal.co.uk/group/guest/-/a-process-in-the-code-that-requires-the-supplier/shipper-to-validate-and-enrich-the-data-from-the-mem-prior-to-this-being-updated-in-cdsp?p_l_back_url=%2Fsearch%3Fp_l_back_url%3D%252Fsearch%253Fp_l_back_url%253D%25252Fsearch%25253Fp_l_back_url%25253D%2525252Fsearch%2525253Fp_l_back_url%2525253D%252525252Fsearch%252525253Fp_l_back_url%252525253D%25252525252Fsearch%25252525253Fp_l_back_url%25252525253D%2525252525252Fsearch%2525252525253Fq%2525252525253Dr0056%252525252526q%25252525253DI0173%2525252526q%252525253Di0174%25252526q%2525253DI0175%252526q%25253Di0176%2526q%253Di0195%26q%3Di0196" TargetMode="External"/><Relationship Id="rId13" Type="http://schemas.openxmlformats.org/officeDocument/2006/relationships/hyperlink" Target="https://recportal.co.uk/en/group/guest/-/reconciliation-of-unallocatable-transactions-review?p_l_back_url=%2Fen%2Fsearch%3Fp_l_back_url%3D%252Fen%252Fsearch%253Fp_l_back_url%253D%25252Fen%25252Fsearch%25253Fp_l_back_url%25253D%2525252Fen%2525252Fsearch%2525253Fq%2525253DI0223%252526q%25253DI0218%2526q%253DI0219%26q%3DI0223" TargetMode="External"/><Relationship Id="rId3" Type="http://schemas.openxmlformats.org/officeDocument/2006/relationships/hyperlink" Target="https://recportal.co.uk/group/guest/-/improvements-to-the-theft-detection-incentive-scheme-tdis-?p_l_back_url=%2Fsearch%3Fp_l_back_url%3D%252Fsearch%253Fq%253Dr0056%26q%3DI0173" TargetMode="External"/><Relationship Id="rId7" Type="http://schemas.openxmlformats.org/officeDocument/2006/relationships/hyperlink" Target="https://recportal.co.uk/group/guest/-/non-dual-fuel-gas-psr-customer?p_l_back_url=%2Fsearch%3Fp_l_back_url%3D%252Fsearch%253Fp_l_back_url%253D%25252Fsearch%25253Fp_l_back_url%25253D%2525252Fsearch%2525253Fq%2525253Dr0169%252526q%25253DI0172%2526q%253DI0184%26q%3Di0186" TargetMode="External"/><Relationship Id="rId12" Type="http://schemas.openxmlformats.org/officeDocument/2006/relationships/hyperlink" Target="https://recportal.co.uk/group/guest/-/stranded-rmps-in-defunct-suppliers?p_l_back_url=%2Fsearch%3Fp_l_back_url%3D%252Fsearch%253Fp_l_back_url%253D%25252Fsearch%25253Fp_l_back_url%25253D%2525252Fsearch%2525253Fq%2525253Dr0080%252526q%25253Dr0092%2526q%253DR0092%26q%3Di0219" TargetMode="External"/><Relationship Id="rId2" Type="http://schemas.openxmlformats.org/officeDocument/2006/relationships/hyperlink" Target="https://recportal.co.uk/group/guest/-/meter-commissioning-process-review-to-eliminate-issues-related-to-new-builds-and-similar-situations?p_l_back_url=%2Fsearch%3Fp_l_back_url%3D%252Fsearch%253Fq%253Dr0169%26q%3DI0172" TargetMode="External"/><Relationship Id="rId1" Type="http://schemas.openxmlformats.org/officeDocument/2006/relationships/slideLayout" Target="../slideLayouts/slideLayout4.xml"/><Relationship Id="rId6" Type="http://schemas.openxmlformats.org/officeDocument/2006/relationships/hyperlink" Target="https://recportal.co.uk/group/guest/-/creation-of-an-energy-theft-detection-and-resolution-body?p_l_back_url=%2Fsearch%3Fp_l_back_url%3D%252Fsearch%253Fp_l_back_url%253D%25252Fsearch%25253Fp_l_back_url%25253D%2525252Fsearch%2525253Fp_l_back_url%2525253D%252525252Fsearch%252525253Fq%252525253Dr0056%25252526q%2525253DI0173%252526q%25253Di0174%2526q%253DI0175%26q%3Di0176" TargetMode="External"/><Relationship Id="rId11" Type="http://schemas.openxmlformats.org/officeDocument/2006/relationships/hyperlink" Target="https://recportal.co.uk/group/guest/-/proposal-to-enable-broader-use-of-retail-energy-location-rel-data-for-non-switching-applications" TargetMode="External"/><Relationship Id="rId5" Type="http://schemas.openxmlformats.org/officeDocument/2006/relationships/hyperlink" Target="https://recportal.co.uk/group/guest/-/introducing-a-reasonable-endeavours-scheme-within-the-rec?p_l_back_url=%2Fsearch%3Fp_l_back_url%3D%252Fsearch%253Fp_l_back_url%253D%25252Fsearch%25253Fp_l_back_url%25253D%2525252Fsearch%2525253Fq%2525253Dr0056%252526q%25253DI0173%2526q%253Di0174%26q%3DI0175" TargetMode="External"/><Relationship Id="rId10" Type="http://schemas.openxmlformats.org/officeDocument/2006/relationships/hyperlink" Target="Improving%20address%20management%20targets" TargetMode="External"/><Relationship Id="rId4" Type="http://schemas.openxmlformats.org/officeDocument/2006/relationships/hyperlink" Target="https://recportal.co.uk/group/guest/-/mandating-ettos-follow-up?p_l_back_url=%2Fsearch%3Fp_l_back_url%3D%252Fsearch%253Fp_l_back_url%253D%25252Fsearch%25253Fq%25253Dr0056%2526q%253DI0173%26q%3Di0174" TargetMode="External"/><Relationship Id="rId9" Type="http://schemas.openxmlformats.org/officeDocument/2006/relationships/hyperlink" Target="https://recportal.co.uk/en/group/guest/-/introducing-a-process-to-provide-updates-during-fault-resolutions?p_l_back_url=%2Fen%2Fsearch%3Fp_l_back_url%3D%252Fen%252Fsearch%253Fp_l_back_url%253D%25252Fen%25252Fsearch%25253Fp_l_back_url%25253D%2525252Fen%2525252Fsearch%2525253Fp_l_back_url%2525253D%252525252Fen%252525252Fsearch%252525253Fp_l_back_url%252525253D%25252525252Fen%25252525252Fsearch%25252525253Fp_l_back_url%25252525253D%2525252525252Fen%2525252525252Fsearch%2525252525253Fp_l_back_url%2525252525253D%252525252525252Fen%252525252525252Fsearch%252525252525253Fq%252525252525253DI0223%25252525252526q%2525252525253DI0218%252525252526q%25252525253DI0219%2525252526q%252525253DI0223%25252526q%2525253DI0175%252526q%25253DR0169%2526q%253DR0178%26q%3DI0197"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s://www.xoserve.com/calendar/dsc-delivery-sub-group-24-october-2022/" TargetMode="External"/><Relationship Id="rId2" Type="http://schemas.openxmlformats.org/officeDocument/2006/relationships/hyperlink" Target="https://umbraco.xoserve.com/media/botpw3b4/chmc-portfolio-poap-2024-11-28-v10.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xoserve.com/change/customer-change-register/xrn-57811-unc-modification-0872s-single-sided-nominations-for-clearing-houses-of-gas-exchange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www.xoserve.com/change/customer-change-register/xrn-5858-ddp-release-5-20242025/"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Nunito Sans" pitchFamily="2" charset="0"/>
              </a:rPr>
              <a:t>DSC Delivery Sub-Group</a:t>
            </a:r>
          </a:p>
        </p:txBody>
      </p:sp>
      <p:sp>
        <p:nvSpPr>
          <p:cNvPr id="3" name="Subtitle 2"/>
          <p:cNvSpPr>
            <a:spLocks noGrp="1"/>
          </p:cNvSpPr>
          <p:nvPr>
            <p:ph type="subTitle" idx="1"/>
          </p:nvPr>
        </p:nvSpPr>
        <p:spPr>
          <a:xfrm>
            <a:off x="1371600" y="2914650"/>
            <a:ext cx="6400800" cy="558466"/>
          </a:xfrm>
        </p:spPr>
        <p:txBody>
          <a:bodyPr vert="horz" lIns="91440" tIns="45720" rIns="91440" bIns="45720" rtlCol="0" anchor="t">
            <a:normAutofit/>
          </a:bodyPr>
          <a:lstStyle/>
          <a:p>
            <a:r>
              <a:rPr lang="en-GB" dirty="0">
                <a:solidFill>
                  <a:srgbClr val="84B8DA"/>
                </a:solidFill>
                <a:latin typeface="Nunito Sans" pitchFamily="2" charset="0"/>
                <a:cs typeface="Arial"/>
              </a:rPr>
              <a:t>Monday 16</a:t>
            </a:r>
            <a:r>
              <a:rPr lang="en-GB" baseline="30000" dirty="0">
                <a:solidFill>
                  <a:srgbClr val="84B8DA"/>
                </a:solidFill>
                <a:latin typeface="Nunito Sans" pitchFamily="2" charset="0"/>
                <a:cs typeface="Arial"/>
              </a:rPr>
              <a:t>th</a:t>
            </a:r>
            <a:r>
              <a:rPr lang="en-GB" dirty="0">
                <a:solidFill>
                  <a:srgbClr val="84B8DA"/>
                </a:solidFill>
                <a:latin typeface="Nunito Sans" pitchFamily="2" charset="0"/>
                <a:cs typeface="Arial"/>
              </a:rPr>
              <a:t> December 2024</a:t>
            </a:r>
          </a:p>
        </p:txBody>
      </p:sp>
    </p:spTree>
    <p:extLst>
      <p:ext uri="{BB962C8B-B14F-4D97-AF65-F5344CB8AC3E}">
        <p14:creationId xmlns:p14="http://schemas.microsoft.com/office/powerpoint/2010/main" val="1974301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465E4-8C83-F927-C627-3653116477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9A1C4-2638-F6EA-A7D3-44DB1992552E}"/>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XRN5846 - New allowable value (M - Thermal Mass) for Meter Type Code (H100)</a:t>
            </a:r>
          </a:p>
        </p:txBody>
      </p:sp>
      <p:sp>
        <p:nvSpPr>
          <p:cNvPr id="3" name="TextBox 2">
            <a:extLst>
              <a:ext uri="{FF2B5EF4-FFF2-40B4-BE49-F238E27FC236}">
                <a16:creationId xmlns:a16="http://schemas.microsoft.com/office/drawing/2014/main" id="{C7CA9BD8-D12C-7071-7319-6FD81313F69A}"/>
              </a:ext>
            </a:extLst>
          </p:cNvPr>
          <p:cNvSpPr txBox="1"/>
          <p:nvPr/>
        </p:nvSpPr>
        <p:spPr>
          <a:xfrm>
            <a:off x="457200" y="1148283"/>
            <a:ext cx="8062265" cy="2297296"/>
          </a:xfrm>
          <a:prstGeom prst="rect">
            <a:avLst/>
          </a:prstGeom>
          <a:noFill/>
        </p:spPr>
        <p:txBody>
          <a:bodyPr wrap="square" rtlCol="0">
            <a:spAutoFit/>
          </a:bodyPr>
          <a:lstStyle/>
          <a:p>
            <a:pPr marL="171450" indent="-171450" algn="just">
              <a:lnSpc>
                <a:spcPct val="115000"/>
              </a:lnSpc>
              <a:spcAft>
                <a:spcPts val="1000"/>
              </a:spcAft>
              <a:buFont typeface="Arial" panose="020B0604020202020204" pitchFamily="34" charset="0"/>
              <a:buChar char="•"/>
            </a:pPr>
            <a:r>
              <a:rPr lang="en-GB" sz="1200" dirty="0">
                <a:solidFill>
                  <a:srgbClr val="000000"/>
                </a:solidFill>
                <a:cs typeface="Calibri" panose="020F0502020204030204" pitchFamily="34" charset="0"/>
              </a:rPr>
              <a:t>Change proposal XRN5846 has been raised to add ‘M’ as an allowable value in all inbound and outbound files where the field Meter Type Code is utilised</a:t>
            </a:r>
          </a:p>
          <a:p>
            <a:pPr marL="171450" indent="-171450" algn="just">
              <a:lnSpc>
                <a:spcPct val="115000"/>
              </a:lnSpc>
              <a:spcAft>
                <a:spcPts val="1000"/>
              </a:spcAft>
              <a:buFont typeface="Arial" panose="020B0604020202020204" pitchFamily="34" charset="0"/>
              <a:buChar char="•"/>
            </a:pPr>
            <a:endParaRPr lang="en-GB" sz="1200" dirty="0">
              <a:solidFill>
                <a:srgbClr val="000000"/>
              </a:solidFill>
              <a:cs typeface="Calibri" panose="020F0502020204030204" pitchFamily="34" charset="0"/>
            </a:endParaRPr>
          </a:p>
          <a:p>
            <a:pPr marL="171450" indent="-171450" algn="just">
              <a:lnSpc>
                <a:spcPct val="115000"/>
              </a:lnSpc>
              <a:spcAft>
                <a:spcPts val="1000"/>
              </a:spcAft>
              <a:buFont typeface="Arial" panose="020B0604020202020204" pitchFamily="34" charset="0"/>
              <a:buChar char="•"/>
            </a:pPr>
            <a:r>
              <a:rPr lang="en-GB" sz="1200" dirty="0">
                <a:solidFill>
                  <a:srgbClr val="000000"/>
                </a:solidFill>
                <a:cs typeface="Calibri" panose="020F0502020204030204" pitchFamily="34" charset="0"/>
              </a:rPr>
              <a:t>As part of the H100 project thermal mass meters will be used and a new Meter Type Code is required to identify these. The allowable value ‘M’ has been added to the Meter Type Code (A0026) field Market Domain Data (MDD) Meter Product General and now CDSP systems must be updated to reflect this</a:t>
            </a:r>
          </a:p>
          <a:p>
            <a:pPr marL="171450" indent="-171450" algn="just">
              <a:lnSpc>
                <a:spcPct val="115000"/>
              </a:lnSpc>
              <a:spcAft>
                <a:spcPts val="1000"/>
              </a:spcAft>
              <a:buFont typeface="Arial" panose="020B0604020202020204" pitchFamily="34" charset="0"/>
              <a:buChar char="•"/>
            </a:pPr>
            <a:endParaRPr lang="en-GB" sz="1200" dirty="0">
              <a:solidFill>
                <a:srgbClr val="000000"/>
              </a:solidFill>
              <a:cs typeface="Calibri" panose="020F0502020204030204" pitchFamily="34" charset="0"/>
            </a:endParaRPr>
          </a:p>
          <a:p>
            <a:pPr marL="171450" indent="-171450" algn="just">
              <a:lnSpc>
                <a:spcPct val="115000"/>
              </a:lnSpc>
              <a:spcAft>
                <a:spcPts val="1000"/>
              </a:spcAft>
              <a:buFont typeface="Arial" panose="020B0604020202020204" pitchFamily="34" charset="0"/>
              <a:buChar char="•"/>
            </a:pPr>
            <a:r>
              <a:rPr lang="en-GB" sz="1200" dirty="0">
                <a:solidFill>
                  <a:srgbClr val="000000"/>
                </a:solidFill>
                <a:cs typeface="Calibri" panose="020F0502020204030204" pitchFamily="34" charset="0"/>
              </a:rPr>
              <a:t>Customer level requirements have been drafted, provided to the proposer, and submitted for impact assessment</a:t>
            </a:r>
          </a:p>
        </p:txBody>
      </p:sp>
      <p:graphicFrame>
        <p:nvGraphicFramePr>
          <p:cNvPr id="4" name="Object 3">
            <a:extLst>
              <a:ext uri="{FF2B5EF4-FFF2-40B4-BE49-F238E27FC236}">
                <a16:creationId xmlns:a16="http://schemas.microsoft.com/office/drawing/2014/main" id="{521AC891-3C04-30E9-55A7-2FA7FEC83625}"/>
              </a:ext>
            </a:extLst>
          </p:cNvPr>
          <p:cNvGraphicFramePr>
            <a:graphicFrameLocks noChangeAspect="1"/>
          </p:cNvGraphicFramePr>
          <p:nvPr/>
        </p:nvGraphicFramePr>
        <p:xfrm>
          <a:off x="3974600" y="3806036"/>
          <a:ext cx="1194799" cy="1008112"/>
        </p:xfrm>
        <a:graphic>
          <a:graphicData uri="http://schemas.openxmlformats.org/presentationml/2006/ole">
            <mc:AlternateContent xmlns:mc="http://schemas.openxmlformats.org/markup-compatibility/2006">
              <mc:Choice xmlns:v="urn:schemas-microsoft-com:vml" Requires="v">
                <p:oleObj name="Worksheet" showAsIcon="1" r:id="rId2" imgW="914400" imgH="771525" progId="Excel.Sheet.12">
                  <p:embed/>
                </p:oleObj>
              </mc:Choice>
              <mc:Fallback>
                <p:oleObj name="Worksheet" showAsIcon="1" r:id="rId2" imgW="914400" imgH="771525" progId="Excel.Sheet.12">
                  <p:embed/>
                  <p:pic>
                    <p:nvPicPr>
                      <p:cNvPr id="4" name="Object 3">
                        <a:extLst>
                          <a:ext uri="{FF2B5EF4-FFF2-40B4-BE49-F238E27FC236}">
                            <a16:creationId xmlns:a16="http://schemas.microsoft.com/office/drawing/2014/main" id="{521AC891-3C04-30E9-55A7-2FA7FEC83625}"/>
                          </a:ext>
                        </a:extLst>
                      </p:cNvPr>
                      <p:cNvPicPr/>
                      <p:nvPr/>
                    </p:nvPicPr>
                    <p:blipFill>
                      <a:blip r:embed="rId3"/>
                      <a:stretch>
                        <a:fillRect/>
                      </a:stretch>
                    </p:blipFill>
                    <p:spPr>
                      <a:xfrm>
                        <a:off x="3974600" y="3806036"/>
                        <a:ext cx="1194799" cy="1008112"/>
                      </a:xfrm>
                      <a:prstGeom prst="rect">
                        <a:avLst/>
                      </a:prstGeom>
                    </p:spPr>
                  </p:pic>
                </p:oleObj>
              </mc:Fallback>
            </mc:AlternateContent>
          </a:graphicData>
        </a:graphic>
      </p:graphicFrame>
    </p:spTree>
    <p:extLst>
      <p:ext uri="{BB962C8B-B14F-4D97-AF65-F5344CB8AC3E}">
        <p14:creationId xmlns:p14="http://schemas.microsoft.com/office/powerpoint/2010/main" val="441525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FD376-51B9-42F4-A4FF-7B6B628E7BDC}"/>
              </a:ext>
            </a:extLst>
          </p:cNvPr>
          <p:cNvSpPr>
            <a:spLocks noGrp="1"/>
          </p:cNvSpPr>
          <p:nvPr>
            <p:ph type="title"/>
          </p:nvPr>
        </p:nvSpPr>
        <p:spPr/>
        <p:txBody>
          <a:bodyPr/>
          <a:lstStyle/>
          <a:p>
            <a:r>
              <a:rPr lang="en-GB" sz="2800" dirty="0"/>
              <a:t>Next Steps</a:t>
            </a:r>
            <a:endParaRPr lang="en-GB" dirty="0"/>
          </a:p>
        </p:txBody>
      </p:sp>
      <p:sp>
        <p:nvSpPr>
          <p:cNvPr id="3" name="Content Placeholder 2">
            <a:extLst>
              <a:ext uri="{FF2B5EF4-FFF2-40B4-BE49-F238E27FC236}">
                <a16:creationId xmlns:a16="http://schemas.microsoft.com/office/drawing/2014/main" id="{6948833F-B892-4445-AF7E-81F2CAD2CD95}"/>
              </a:ext>
            </a:extLst>
          </p:cNvPr>
          <p:cNvSpPr>
            <a:spLocks noGrp="1"/>
          </p:cNvSpPr>
          <p:nvPr>
            <p:ph idx="1"/>
          </p:nvPr>
        </p:nvSpPr>
        <p:spPr/>
        <p:txBody>
          <a:bodyPr>
            <a:normAutofit/>
          </a:bodyPr>
          <a:lstStyle/>
          <a:p>
            <a:r>
              <a:rPr lang="en-US" sz="1600" dirty="0"/>
              <a:t>Any comments are welcomed on the customer requirements presented</a:t>
            </a:r>
          </a:p>
          <a:p>
            <a:endParaRPr lang="en-US" sz="1600" dirty="0"/>
          </a:p>
          <a:p>
            <a:r>
              <a:rPr lang="en-US" sz="1600" dirty="0"/>
              <a:t>The CDSP will continue the initial impact assessments based on them</a:t>
            </a:r>
          </a:p>
          <a:p>
            <a:endParaRPr lang="en-US" sz="1600" dirty="0"/>
          </a:p>
          <a:p>
            <a:r>
              <a:rPr lang="en-US" sz="1600" dirty="0"/>
              <a:t>Lower-level internal CDSP requirements will be developed to meet the customer requirements</a:t>
            </a:r>
          </a:p>
          <a:p>
            <a:endParaRPr lang="en-US" sz="1600" dirty="0"/>
          </a:p>
          <a:p>
            <a:r>
              <a:rPr lang="en-US" sz="1600" dirty="0"/>
              <a:t>Either, High Level Solution Options (HLSO) or a Detailed Design, will be generated and presented back to industry stakeholders</a:t>
            </a:r>
          </a:p>
        </p:txBody>
      </p:sp>
    </p:spTree>
    <p:extLst>
      <p:ext uri="{BB962C8B-B14F-4D97-AF65-F5344CB8AC3E}">
        <p14:creationId xmlns:p14="http://schemas.microsoft.com/office/powerpoint/2010/main" val="3365831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55576" y="2139702"/>
            <a:ext cx="7524328" cy="971550"/>
          </a:xfrm>
        </p:spPr>
        <p:txBody>
          <a:bodyPr/>
          <a:lstStyle/>
          <a:p>
            <a:r>
              <a:rPr lang="en-GB" dirty="0">
                <a:latin typeface="Nunito Sans" pitchFamily="2" charset="0"/>
              </a:rPr>
              <a:t>2c. Undergoing Solution Options Impact Assessment Review</a:t>
            </a:r>
            <a:endParaRPr lang="en-GB" sz="2800" dirty="0">
              <a:solidFill>
                <a:srgbClr val="3E5AA8"/>
              </a:solidFill>
              <a:latin typeface="Nunito Sans" pitchFamily="2" charset="0"/>
            </a:endParaRPr>
          </a:p>
        </p:txBody>
      </p:sp>
    </p:spTree>
    <p:extLst>
      <p:ext uri="{BB962C8B-B14F-4D97-AF65-F5344CB8AC3E}">
        <p14:creationId xmlns:p14="http://schemas.microsoft.com/office/powerpoint/2010/main" val="2688637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E0797-1BD2-49B0-B4D2-168376D70078}"/>
              </a:ext>
            </a:extLst>
          </p:cNvPr>
          <p:cNvSpPr>
            <a:spLocks noGrp="1"/>
          </p:cNvSpPr>
          <p:nvPr>
            <p:ph type="title"/>
          </p:nvPr>
        </p:nvSpPr>
        <p:spPr>
          <a:xfrm>
            <a:off x="457200" y="278120"/>
            <a:ext cx="8229600" cy="871604"/>
          </a:xfrm>
        </p:spPr>
        <p:txBody>
          <a:bodyPr>
            <a:noAutofit/>
          </a:bodyPr>
          <a:lstStyle/>
          <a:p>
            <a:r>
              <a:rPr lang="en-US" dirty="0">
                <a:latin typeface="Nunito Sans" pitchFamily="2" charset="0"/>
              </a:rPr>
              <a:t>2c. Undergoing Solution Options Impact Assessment Review</a:t>
            </a:r>
            <a:endParaRPr lang="en-GB" dirty="0">
              <a:latin typeface="Nunito Sans" pitchFamily="2" charset="0"/>
            </a:endParaRPr>
          </a:p>
        </p:txBody>
      </p:sp>
      <p:sp>
        <p:nvSpPr>
          <p:cNvPr id="3" name="Content Placeholder 2">
            <a:extLst>
              <a:ext uri="{FF2B5EF4-FFF2-40B4-BE49-F238E27FC236}">
                <a16:creationId xmlns:a16="http://schemas.microsoft.com/office/drawing/2014/main" id="{E17F2AD3-FD66-458E-B436-E4332D0C29DD}"/>
              </a:ext>
            </a:extLst>
          </p:cNvPr>
          <p:cNvSpPr>
            <a:spLocks noGrp="1"/>
          </p:cNvSpPr>
          <p:nvPr>
            <p:ph idx="1"/>
          </p:nvPr>
        </p:nvSpPr>
        <p:spPr>
          <a:xfrm>
            <a:off x="457200" y="1667434"/>
            <a:ext cx="8229600" cy="3064555"/>
          </a:xfrm>
        </p:spPr>
        <p:txBody>
          <a:bodyPr>
            <a:normAutofit/>
          </a:bodyPr>
          <a:lstStyle/>
          <a:p>
            <a:r>
              <a:rPr lang="en-GB" sz="1800" dirty="0">
                <a:latin typeface="Nunito Sans" pitchFamily="2" charset="0"/>
              </a:rPr>
              <a:t>None for this meeting.</a:t>
            </a:r>
            <a:endParaRPr lang="en-GB" sz="2000" dirty="0"/>
          </a:p>
          <a:p>
            <a:endParaRPr lang="en-US" sz="2000" dirty="0"/>
          </a:p>
        </p:txBody>
      </p:sp>
    </p:spTree>
    <p:extLst>
      <p:ext uri="{BB962C8B-B14F-4D97-AF65-F5344CB8AC3E}">
        <p14:creationId xmlns:p14="http://schemas.microsoft.com/office/powerpoint/2010/main" val="97106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E8D98-433C-4031-AB95-B1E61DB1A717}"/>
              </a:ext>
            </a:extLst>
          </p:cNvPr>
          <p:cNvSpPr>
            <a:spLocks noGrp="1"/>
          </p:cNvSpPr>
          <p:nvPr>
            <p:ph type="ctrTitle"/>
          </p:nvPr>
        </p:nvSpPr>
        <p:spPr>
          <a:xfrm>
            <a:off x="685800" y="2020490"/>
            <a:ext cx="7772400" cy="1102519"/>
          </a:xfrm>
        </p:spPr>
        <p:txBody>
          <a:bodyPr/>
          <a:lstStyle/>
          <a:p>
            <a:r>
              <a:rPr lang="en-GB" dirty="0">
                <a:latin typeface="Nunito Sans" pitchFamily="2" charset="0"/>
              </a:rPr>
              <a:t>3. Changes in Detailed Design </a:t>
            </a:r>
          </a:p>
        </p:txBody>
      </p:sp>
    </p:spTree>
    <p:extLst>
      <p:ext uri="{BB962C8B-B14F-4D97-AF65-F5344CB8AC3E}">
        <p14:creationId xmlns:p14="http://schemas.microsoft.com/office/powerpoint/2010/main" val="1192076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3a. Design Considerations</a:t>
            </a: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915566"/>
            <a:ext cx="8229600" cy="3528392"/>
          </a:xfrm>
        </p:spPr>
        <p:txBody>
          <a:bodyPr>
            <a:normAutofit/>
          </a:bodyPr>
          <a:lstStyle/>
          <a:p>
            <a:pPr>
              <a:lnSpc>
                <a:spcPct val="115000"/>
              </a:lnSpc>
              <a:spcBef>
                <a:spcPts val="0"/>
              </a:spcBef>
              <a:defRPr/>
            </a:pPr>
            <a:r>
              <a:rPr lang="en-US" sz="1800" dirty="0"/>
              <a:t>3a. - XRN 5702 – Update to assess the replacement of Facsimile as a form of communication – Modification 0864S</a:t>
            </a:r>
            <a:r>
              <a:rPr lang="en-US" sz="1800" dirty="0">
                <a:latin typeface="Nunito Sans" pitchFamily="2" charset="0"/>
              </a:rPr>
              <a:t>.</a:t>
            </a:r>
          </a:p>
          <a:p>
            <a:pPr>
              <a:lnSpc>
                <a:spcPct val="115000"/>
              </a:lnSpc>
              <a:spcBef>
                <a:spcPts val="0"/>
              </a:spcBef>
              <a:defRPr/>
            </a:pPr>
            <a:endParaRPr lang="en-US" sz="1800" dirty="0">
              <a:solidFill>
                <a:srgbClr val="000000"/>
              </a:solidFill>
              <a:latin typeface="Nunito Sans" pitchFamily="2" charset="0"/>
            </a:endParaRPr>
          </a:p>
        </p:txBody>
      </p:sp>
    </p:spTree>
    <p:extLst>
      <p:ext uri="{BB962C8B-B14F-4D97-AF65-F5344CB8AC3E}">
        <p14:creationId xmlns:p14="http://schemas.microsoft.com/office/powerpoint/2010/main" val="1319062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563638"/>
            <a:ext cx="7772400" cy="1102519"/>
          </a:xfrm>
        </p:spPr>
        <p:txBody>
          <a:bodyPr>
            <a:normAutofit fontScale="90000"/>
          </a:bodyPr>
          <a:lstStyle/>
          <a:p>
            <a:r>
              <a:rPr lang="en-US" dirty="0">
                <a:latin typeface="+mn-lt"/>
                <a:cs typeface="Arial"/>
              </a:rPr>
              <a:t>XRN5702 – </a:t>
            </a:r>
            <a:r>
              <a:rPr lang="en-GB" dirty="0">
                <a:latin typeface="+mn-lt"/>
                <a:cs typeface="Arial"/>
              </a:rPr>
              <a:t>Update to assess the replacement of Facsimile as a form of communication (Modification 0864S)</a:t>
            </a:r>
          </a:p>
        </p:txBody>
      </p:sp>
      <p:sp>
        <p:nvSpPr>
          <p:cNvPr id="5" name="Subtitle 4">
            <a:extLst>
              <a:ext uri="{FF2B5EF4-FFF2-40B4-BE49-F238E27FC236}">
                <a16:creationId xmlns:a16="http://schemas.microsoft.com/office/drawing/2014/main" id="{96E170B4-7018-5901-2EA2-D8D51F09BC7B}"/>
              </a:ext>
            </a:extLst>
          </p:cNvPr>
          <p:cNvSpPr>
            <a:spLocks noGrp="1"/>
          </p:cNvSpPr>
          <p:nvPr>
            <p:ph type="subTitle" idx="1"/>
          </p:nvPr>
        </p:nvSpPr>
        <p:spPr/>
        <p:txBody>
          <a:bodyPr>
            <a:normAutofit/>
          </a:bodyPr>
          <a:lstStyle/>
          <a:p>
            <a:r>
              <a:rPr lang="en-GB" dirty="0">
                <a:solidFill>
                  <a:schemeClr val="bg2"/>
                </a:solidFill>
                <a:latin typeface="+mn-lt"/>
              </a:rPr>
              <a:t>Detailed Design</a:t>
            </a:r>
            <a:endParaRPr lang="en-GB" b="1" dirty="0">
              <a:solidFill>
                <a:schemeClr val="bg2"/>
              </a:solidFill>
              <a:latin typeface="+mn-lt"/>
            </a:endParaRPr>
          </a:p>
        </p:txBody>
      </p:sp>
    </p:spTree>
    <p:extLst>
      <p:ext uri="{BB962C8B-B14F-4D97-AF65-F5344CB8AC3E}">
        <p14:creationId xmlns:p14="http://schemas.microsoft.com/office/powerpoint/2010/main" val="332979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Background</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987574"/>
            <a:ext cx="8062265" cy="3442609"/>
          </a:xfrm>
          <a:prstGeom prst="rect">
            <a:avLst/>
          </a:prstGeom>
          <a:noFill/>
        </p:spPr>
        <p:txBody>
          <a:bodyPr wrap="square" rtlCol="0">
            <a:spAutoFit/>
          </a:bodyPr>
          <a:lstStyle/>
          <a:p>
            <a:pPr algn="just">
              <a:lnSpc>
                <a:spcPct val="115000"/>
              </a:lnSpc>
              <a:spcAft>
                <a:spcPts val="1000"/>
              </a:spcAft>
            </a:pPr>
            <a:r>
              <a:rPr lang="en-GB" sz="1400" dirty="0">
                <a:solidFill>
                  <a:srgbClr val="000000"/>
                </a:solidFill>
                <a:cs typeface="Calibri" panose="020F0502020204030204" pitchFamily="34" charset="0"/>
              </a:rPr>
              <a:t>Change XRN5702 has been raised to deliver the requirements of Modification 0864. Modification 0864 Update of UNC Code Communication Methods (removal of facsimile/fax) has been raised as it seeks to align obligated Code Communication methods with future communication network changes, attributable to national PSTN decommissioning, and the subsequent retirement of fax devices.  </a:t>
            </a:r>
          </a:p>
          <a:p>
            <a:pPr algn="just">
              <a:lnSpc>
                <a:spcPct val="107000"/>
              </a:lnSpc>
              <a:spcAft>
                <a:spcPts val="1000"/>
              </a:spcAft>
            </a:pPr>
            <a:r>
              <a:rPr lang="en-GB" sz="1400" dirty="0">
                <a:solidFill>
                  <a:srgbClr val="000000"/>
                </a:solidFill>
                <a:cs typeface="Calibri" panose="020F0502020204030204" pitchFamily="34" charset="0"/>
              </a:rPr>
              <a:t>CDSP currently stores FAX as an alternate communication type received as part of registration requests and contact updates from Shippers. Post XRN5702 implementation, FAX will be rejected if provided as a communication type and INT (Email) will be accepted as an alternate communication type, along with mandatory Telephone information. </a:t>
            </a:r>
          </a:p>
          <a:p>
            <a:pPr marL="342900" indent="-342900">
              <a:lnSpc>
                <a:spcPct val="107000"/>
              </a:lnSpc>
              <a:spcAft>
                <a:spcPts val="1000"/>
              </a:spcAft>
              <a:buFont typeface="Symbol" panose="05050102010706020507" pitchFamily="18" charset="2"/>
              <a:buChar char=""/>
            </a:pPr>
            <a:endParaRPr lang="en-GB" sz="1400" dirty="0">
              <a:solidFill>
                <a:srgbClr val="000000"/>
              </a:solidFill>
              <a:cs typeface="Calibri" panose="020F0502020204030204" pitchFamily="34" charset="0"/>
            </a:endParaRPr>
          </a:p>
          <a:p>
            <a:pPr marL="342900" lvl="0" indent="-342900">
              <a:lnSpc>
                <a:spcPct val="107000"/>
              </a:lnSpc>
              <a:spcAft>
                <a:spcPts val="1000"/>
              </a:spcAft>
              <a:buFont typeface="Symbol" panose="05050102010706020507" pitchFamily="18" charset="2"/>
              <a:buChar char=""/>
            </a:pPr>
            <a:endParaRPr lang="en-GB" sz="1400" dirty="0">
              <a:solidFill>
                <a:srgbClr val="000000"/>
              </a:solidFill>
              <a:cs typeface="Calibri" panose="020F0502020204030204" pitchFamily="34" charset="0"/>
            </a:endParaRPr>
          </a:p>
          <a:p>
            <a:pPr lvl="1"/>
            <a:endParaRPr lang="en-GB" sz="1400" dirty="0">
              <a:solidFill>
                <a:srgbClr val="000000"/>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426470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Detailed Design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843558"/>
            <a:ext cx="8062265" cy="3854901"/>
          </a:xfrm>
          <a:prstGeom prst="rect">
            <a:avLst/>
          </a:prstGeom>
          <a:noFill/>
        </p:spPr>
        <p:txBody>
          <a:bodyPr wrap="square" rtlCol="0">
            <a:spAutoFit/>
          </a:bodyPr>
          <a:lstStyle/>
          <a:p>
            <a:r>
              <a:rPr lang="en-GB" sz="1200" dirty="0">
                <a:solidFill>
                  <a:srgbClr val="000000"/>
                </a:solidFill>
                <a:ea typeface="Calibri" panose="020F0502020204030204" pitchFamily="34" charset="0"/>
                <a:cs typeface="Calibri" panose="020F0502020204030204" pitchFamily="34" charset="0"/>
              </a:rPr>
              <a:t>The XRN5702 Detailed Design Change Pack contains further details of the change and is summarised here:</a:t>
            </a:r>
          </a:p>
          <a:p>
            <a:endParaRPr lang="en-GB" sz="1200" dirty="0">
              <a:solidFill>
                <a:srgbClr val="000000"/>
              </a:solidFill>
              <a:ea typeface="Calibri" panose="020F0502020204030204" pitchFamily="34" charset="0"/>
              <a:cs typeface="Calibri" panose="020F0502020204030204" pitchFamily="34" charset="0"/>
            </a:endParaRPr>
          </a:p>
          <a:p>
            <a:r>
              <a:rPr lang="en-GB" sz="1050" u="sng" dirty="0">
                <a:solidFill>
                  <a:srgbClr val="000000"/>
                </a:solidFill>
                <a:cs typeface="Calibri" panose="020F0502020204030204" pitchFamily="34" charset="0"/>
              </a:rPr>
              <a:t>File Format Updates</a:t>
            </a:r>
          </a:p>
          <a:p>
            <a:pPr lvl="1"/>
            <a:r>
              <a:rPr lang="en-GB" sz="1050" dirty="0">
                <a:solidFill>
                  <a:srgbClr val="000000"/>
                </a:solidFill>
                <a:cs typeface="Calibri" panose="020F0502020204030204" pitchFamily="34" charset="0"/>
              </a:rPr>
              <a:t>Registration and Contact Data</a:t>
            </a:r>
          </a:p>
          <a:p>
            <a:pPr marL="742950" lvl="1" indent="-285750">
              <a:buFont typeface="Arial" panose="020B0604020202020204" pitchFamily="34" charset="0"/>
              <a:buChar char="•"/>
            </a:pPr>
            <a:r>
              <a:rPr lang="en-GB" sz="1050" dirty="0">
                <a:solidFill>
                  <a:srgbClr val="000000"/>
                </a:solidFill>
                <a:cs typeface="Calibri" panose="020F0502020204030204" pitchFamily="34" charset="0"/>
              </a:rPr>
              <a:t>‘FAX’ is removed, and ‘INT’ (Email) is added, as an allowable value within the S67 record segments (multiple related files)</a:t>
            </a:r>
          </a:p>
          <a:p>
            <a:pPr marL="742950" lvl="1" indent="-285750">
              <a:buFont typeface="Arial" panose="020B0604020202020204" pitchFamily="34" charset="0"/>
              <a:buChar char="•"/>
            </a:pPr>
            <a:r>
              <a:rPr lang="en-GB" sz="1050" dirty="0">
                <a:solidFill>
                  <a:srgbClr val="000000"/>
                </a:solidFill>
                <a:cs typeface="Calibri" panose="020F0502020204030204" pitchFamily="34" charset="0"/>
              </a:rPr>
              <a:t>File format structure change to remove Field CONTACT_FAX_ NUMBER from the U87 record in the SNO and SNR files</a:t>
            </a:r>
          </a:p>
          <a:p>
            <a:pPr lvl="1"/>
            <a:endParaRPr lang="en-GB" sz="1050" dirty="0">
              <a:solidFill>
                <a:srgbClr val="000000"/>
              </a:solidFill>
              <a:cs typeface="Calibri" panose="020F0502020204030204" pitchFamily="34" charset="0"/>
            </a:endParaRPr>
          </a:p>
          <a:p>
            <a:pPr lvl="1"/>
            <a:r>
              <a:rPr lang="en-GB" sz="1050" dirty="0">
                <a:solidFill>
                  <a:srgbClr val="000000"/>
                </a:solidFill>
                <a:cs typeface="Calibri" panose="020F0502020204030204" pitchFamily="34" charset="0"/>
              </a:rPr>
              <a:t>DN and IGT Portfolio Files</a:t>
            </a:r>
          </a:p>
          <a:p>
            <a:pPr marL="742950" lvl="1" indent="-285750">
              <a:buFont typeface="Arial" panose="020B0604020202020204" pitchFamily="34" charset="0"/>
              <a:buChar char="•"/>
            </a:pPr>
            <a:r>
              <a:rPr lang="en-GB" sz="1050" dirty="0">
                <a:solidFill>
                  <a:srgbClr val="000000"/>
                </a:solidFill>
                <a:cs typeface="Calibri" panose="020F0502020204030204" pitchFamily="34" charset="0"/>
              </a:rPr>
              <a:t>File format structure changes</a:t>
            </a:r>
          </a:p>
          <a:p>
            <a:pPr marL="1200150" lvl="2" indent="-285750">
              <a:buFont typeface="Arial" panose="020B0604020202020204" pitchFamily="34" charset="0"/>
              <a:buChar char="•"/>
            </a:pPr>
            <a:r>
              <a:rPr lang="en-GB" sz="1050" dirty="0">
                <a:solidFill>
                  <a:srgbClr val="000000"/>
                </a:solidFill>
                <a:cs typeface="Calibri" panose="020F0502020204030204" pitchFamily="34" charset="0"/>
              </a:rPr>
              <a:t>EDL/EQL - ELA_IDENTITY field Length increased to 241 within the B39 record to accommodate Email address</a:t>
            </a:r>
          </a:p>
          <a:p>
            <a:pPr marL="1200150" lvl="2" indent="-285750">
              <a:buFont typeface="Arial" panose="020B0604020202020204" pitchFamily="34" charset="0"/>
              <a:buChar char="•"/>
            </a:pPr>
            <a:r>
              <a:rPr lang="en-GB" sz="1050" dirty="0">
                <a:solidFill>
                  <a:srgbClr val="000000"/>
                </a:solidFill>
                <a:cs typeface="Calibri" panose="020F0502020204030204" pitchFamily="34" charset="0"/>
              </a:rPr>
              <a:t>IDL/IQL - COMMUNICATION_IDENTITY field Length increased to 241 within the B46 record to accommodate Email address</a:t>
            </a:r>
          </a:p>
          <a:p>
            <a:pPr marL="1657350" lvl="3" indent="-285750">
              <a:buFont typeface="Arial" panose="020B0604020202020204" pitchFamily="34" charset="0"/>
              <a:buChar char="•"/>
            </a:pPr>
            <a:r>
              <a:rPr lang="en-GB" sz="1050" dirty="0">
                <a:solidFill>
                  <a:srgbClr val="000000"/>
                </a:solidFill>
                <a:cs typeface="Calibri" panose="020F0502020204030204" pitchFamily="34" charset="0"/>
              </a:rPr>
              <a:t>CONT_ELECTRONIC_COMM_TYPE updated to allow ‘INT’ (Email) as an allowable value with ‘FAX’ removed</a:t>
            </a:r>
          </a:p>
          <a:p>
            <a:pPr marL="1200150" lvl="2" indent="-285750">
              <a:buFont typeface="Arial" panose="020B0604020202020204" pitchFamily="34" charset="0"/>
              <a:buChar char="•"/>
            </a:pPr>
            <a:r>
              <a:rPr lang="en-GB" sz="1050" dirty="0">
                <a:solidFill>
                  <a:srgbClr val="000000"/>
                </a:solidFill>
                <a:cs typeface="Calibri" panose="020F0502020204030204" pitchFamily="34" charset="0"/>
              </a:rPr>
              <a:t>EWS - ELA_IDENTITY field Length increased to 241 within the E24 record to accommodate Email address</a:t>
            </a:r>
          </a:p>
          <a:p>
            <a:pPr marL="1657350" lvl="3" indent="-285750">
              <a:buFont typeface="Arial" panose="020B0604020202020204" pitchFamily="34" charset="0"/>
              <a:buChar char="•"/>
            </a:pPr>
            <a:r>
              <a:rPr lang="en-GB" sz="1050" dirty="0">
                <a:solidFill>
                  <a:srgbClr val="000000"/>
                </a:solidFill>
                <a:cs typeface="Calibri" panose="020F0502020204030204" pitchFamily="34" charset="0"/>
              </a:rPr>
              <a:t>ELA_TYPE updated to allow ‘INT’ (Email) as an allowable value with ‘FAX’ removed</a:t>
            </a:r>
          </a:p>
          <a:p>
            <a:endParaRPr lang="en-GB" sz="1050" dirty="0">
              <a:solidFill>
                <a:srgbClr val="000000"/>
              </a:solidFill>
              <a:cs typeface="Calibri" panose="020F0502020204030204" pitchFamily="34" charset="0"/>
            </a:endParaRPr>
          </a:p>
          <a:p>
            <a:endParaRPr lang="en-GB" sz="1050" u="sng" dirty="0">
              <a:solidFill>
                <a:srgbClr val="000000"/>
              </a:solidFill>
              <a:cs typeface="Calibri" panose="020F0502020204030204" pitchFamily="34" charset="0"/>
            </a:endParaRPr>
          </a:p>
          <a:p>
            <a:r>
              <a:rPr lang="en-GB" sz="1050" u="sng" dirty="0">
                <a:solidFill>
                  <a:srgbClr val="000000"/>
                </a:solidFill>
                <a:cs typeface="Calibri" panose="020F0502020204030204" pitchFamily="34" charset="0"/>
              </a:rPr>
              <a:t>Proposed Email Validations</a:t>
            </a:r>
          </a:p>
          <a:p>
            <a:pPr marL="742950" lvl="1" indent="-285750">
              <a:buFont typeface="Arial" panose="020B0604020202020204" pitchFamily="34" charset="0"/>
              <a:buChar char="•"/>
            </a:pPr>
            <a:r>
              <a:rPr lang="en-GB" sz="1050" dirty="0">
                <a:solidFill>
                  <a:srgbClr val="000000"/>
                </a:solidFill>
                <a:cs typeface="Calibri" panose="020F0502020204030204" pitchFamily="34" charset="0"/>
              </a:rPr>
              <a:t>Email format validations to be added in processes handling Emergency contacts in the S67 Segment, to ensure any data stored is in a valid email structure i.e. local_part@domain.com</a:t>
            </a:r>
          </a:p>
          <a:p>
            <a:pPr marL="1200150" lvl="2" indent="-285750">
              <a:buFont typeface="Arial" panose="020B0604020202020204" pitchFamily="34" charset="0"/>
              <a:buChar char="•"/>
            </a:pPr>
            <a:r>
              <a:rPr lang="en-GB" sz="1050" dirty="0">
                <a:solidFill>
                  <a:srgbClr val="000000"/>
                </a:solidFill>
                <a:cs typeface="Calibri" panose="020F0502020204030204" pitchFamily="34" charset="0"/>
              </a:rPr>
              <a:t>Please refer to the change pack for full details</a:t>
            </a:r>
          </a:p>
        </p:txBody>
      </p:sp>
    </p:spTree>
    <p:extLst>
      <p:ext uri="{BB962C8B-B14F-4D97-AF65-F5344CB8AC3E}">
        <p14:creationId xmlns:p14="http://schemas.microsoft.com/office/powerpoint/2010/main" val="2494358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Detailed Design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771550"/>
            <a:ext cx="8062265" cy="3308598"/>
          </a:xfrm>
          <a:prstGeom prst="rect">
            <a:avLst/>
          </a:prstGeom>
          <a:noFill/>
        </p:spPr>
        <p:txBody>
          <a:bodyPr wrap="square" rtlCol="0">
            <a:spAutoFit/>
          </a:bodyPr>
          <a:lstStyle/>
          <a:p>
            <a:r>
              <a:rPr lang="en-GB" sz="1200" u="sng" dirty="0">
                <a:solidFill>
                  <a:srgbClr val="000000"/>
                </a:solidFill>
                <a:cs typeface="Calibri" panose="020F0502020204030204" pitchFamily="34" charset="0"/>
              </a:rPr>
              <a:t>Proposed New Rejections</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Two new rejections CTT00049 and CTT00050 will be introduced</a:t>
            </a:r>
          </a:p>
          <a:p>
            <a:pPr marL="742950" lvl="1" indent="-285750">
              <a:buFont typeface="Arial" panose="020B0604020202020204" pitchFamily="34" charset="0"/>
              <a:buChar char="•"/>
            </a:pPr>
            <a:endParaRPr lang="en-GB" sz="1100" dirty="0">
              <a:solidFill>
                <a:srgbClr val="000000"/>
              </a:solidFill>
              <a:cs typeface="Calibri" panose="020F0502020204030204" pitchFamily="34" charset="0"/>
            </a:endParaRPr>
          </a:p>
          <a:p>
            <a:pPr marL="742950" lvl="1" indent="-285750">
              <a:buFont typeface="Arial" panose="020B0604020202020204" pitchFamily="34" charset="0"/>
              <a:buChar char="•"/>
            </a:pPr>
            <a:endParaRPr lang="en-GB" sz="1400" dirty="0">
              <a:solidFill>
                <a:srgbClr val="000000"/>
              </a:solidFill>
              <a:cs typeface="Calibri" panose="020F0502020204030204" pitchFamily="34" charset="0"/>
            </a:endParaRPr>
          </a:p>
          <a:p>
            <a:endParaRPr lang="en-GB" sz="1400" dirty="0">
              <a:solidFill>
                <a:srgbClr val="000000"/>
              </a:solidFill>
              <a:cs typeface="Calibri" panose="020F0502020204030204" pitchFamily="34" charset="0"/>
            </a:endParaRPr>
          </a:p>
          <a:p>
            <a:endParaRPr lang="en-GB" sz="1400" dirty="0">
              <a:solidFill>
                <a:srgbClr val="000000"/>
              </a:solidFill>
              <a:cs typeface="Calibri" panose="020F0502020204030204" pitchFamily="34" charset="0"/>
            </a:endParaRPr>
          </a:p>
          <a:p>
            <a:endParaRPr lang="en-GB" sz="1400" dirty="0">
              <a:solidFill>
                <a:srgbClr val="000000"/>
              </a:solidFill>
              <a:cs typeface="Calibri" panose="020F0502020204030204" pitchFamily="34" charset="0"/>
            </a:endParaRPr>
          </a:p>
          <a:p>
            <a:endParaRPr lang="en-GB" sz="1400" dirty="0">
              <a:solidFill>
                <a:srgbClr val="000000"/>
              </a:solidFill>
              <a:cs typeface="Calibri" panose="020F0502020204030204" pitchFamily="34" charset="0"/>
            </a:endParaRPr>
          </a:p>
          <a:p>
            <a:endParaRPr lang="en-GB" sz="1200" u="sng" dirty="0">
              <a:solidFill>
                <a:srgbClr val="000000"/>
              </a:solidFill>
              <a:cs typeface="Calibri" panose="020F0502020204030204" pitchFamily="34" charset="0"/>
            </a:endParaRPr>
          </a:p>
          <a:p>
            <a:endParaRPr lang="en-GB" sz="1200" u="sng" dirty="0">
              <a:solidFill>
                <a:srgbClr val="000000"/>
              </a:solidFill>
              <a:cs typeface="Calibri" panose="020F0502020204030204" pitchFamily="34" charset="0"/>
            </a:endParaRPr>
          </a:p>
          <a:p>
            <a:r>
              <a:rPr lang="en-GB" sz="1200" u="sng" dirty="0" err="1">
                <a:solidFill>
                  <a:srgbClr val="000000"/>
                </a:solidFill>
                <a:cs typeface="Calibri" panose="020F0502020204030204" pitchFamily="34" charset="0"/>
              </a:rPr>
              <a:t>SwitchStream</a:t>
            </a:r>
            <a:endParaRPr lang="en-GB" sz="1200" u="sng" dirty="0">
              <a:solidFill>
                <a:srgbClr val="000000"/>
              </a:solidFill>
              <a:cs typeface="Calibri" panose="020F0502020204030204" pitchFamily="34" charset="0"/>
            </a:endParaRP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‘FAX’ will be removed and ‘INT’ for Email will be added as an allowable value in CONT_ELECTRONIC_COMM_TYPE field of the S67 record segment within the below inbound files</a:t>
            </a:r>
          </a:p>
          <a:p>
            <a:pPr marL="1200150" lvl="2" indent="-285750">
              <a:buFont typeface="Arial" panose="020B0604020202020204" pitchFamily="34" charset="0"/>
              <a:buChar char="•"/>
            </a:pPr>
            <a:r>
              <a:rPr lang="en-GB" sz="1100" dirty="0">
                <a:solidFill>
                  <a:srgbClr val="000000"/>
                </a:solidFill>
                <a:cs typeface="Calibri" panose="020F0502020204030204" pitchFamily="34" charset="0"/>
              </a:rPr>
              <a:t>Impacted files defined within the change pack</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Changes to allow ‘@’ as a special character to support submission of an email data in the existing CONTACT_ELECTRONIC_ADDRESS TYPE attribute within S67 record, used in CNF file.</a:t>
            </a:r>
          </a:p>
          <a:p>
            <a:pPr marL="742950" lvl="1" indent="-285750">
              <a:buFont typeface="Arial" panose="020B0604020202020204" pitchFamily="34" charset="0"/>
              <a:buChar char="•"/>
            </a:pPr>
            <a:endParaRPr lang="en-GB" sz="1400" dirty="0">
              <a:solidFill>
                <a:srgbClr val="000000"/>
              </a:solidFill>
              <a:cs typeface="Calibri" panose="020F0502020204030204" pitchFamily="34" charset="0"/>
            </a:endParaRPr>
          </a:p>
        </p:txBody>
      </p:sp>
      <p:graphicFrame>
        <p:nvGraphicFramePr>
          <p:cNvPr id="6" name="Table 5">
            <a:extLst>
              <a:ext uri="{FF2B5EF4-FFF2-40B4-BE49-F238E27FC236}">
                <a16:creationId xmlns:a16="http://schemas.microsoft.com/office/drawing/2014/main" id="{EBF459F0-6222-EA49-54F8-9ABFAB13AC6E}"/>
              </a:ext>
            </a:extLst>
          </p:cNvPr>
          <p:cNvGraphicFramePr>
            <a:graphicFrameLocks noGrp="1"/>
          </p:cNvGraphicFramePr>
          <p:nvPr/>
        </p:nvGraphicFramePr>
        <p:xfrm>
          <a:off x="1331640" y="1275606"/>
          <a:ext cx="6096000" cy="1071880"/>
        </p:xfrm>
        <a:graphic>
          <a:graphicData uri="http://schemas.openxmlformats.org/drawingml/2006/table">
            <a:tbl>
              <a:tblPr firstRow="1" bandRow="1">
                <a:tableStyleId>{7E9639D4-E3E2-4D34-9284-5A2195B3D0D7}</a:tableStyleId>
              </a:tblPr>
              <a:tblGrid>
                <a:gridCol w="936104">
                  <a:extLst>
                    <a:ext uri="{9D8B030D-6E8A-4147-A177-3AD203B41FA5}">
                      <a16:colId xmlns:a16="http://schemas.microsoft.com/office/drawing/2014/main" val="54953944"/>
                    </a:ext>
                  </a:extLst>
                </a:gridCol>
                <a:gridCol w="1872208">
                  <a:extLst>
                    <a:ext uri="{9D8B030D-6E8A-4147-A177-3AD203B41FA5}">
                      <a16:colId xmlns:a16="http://schemas.microsoft.com/office/drawing/2014/main" val="3730993841"/>
                    </a:ext>
                  </a:extLst>
                </a:gridCol>
                <a:gridCol w="3287688">
                  <a:extLst>
                    <a:ext uri="{9D8B030D-6E8A-4147-A177-3AD203B41FA5}">
                      <a16:colId xmlns:a16="http://schemas.microsoft.com/office/drawing/2014/main" val="2974717996"/>
                    </a:ext>
                  </a:extLst>
                </a:gridCol>
              </a:tblGrid>
              <a:tr h="370840">
                <a:tc>
                  <a:txBody>
                    <a:bodyPr/>
                    <a:lstStyle/>
                    <a:p>
                      <a:pPr algn="l"/>
                      <a:r>
                        <a:rPr lang="en-GB" sz="1000" dirty="0">
                          <a:solidFill>
                            <a:schemeClr val="bg1"/>
                          </a:solidFill>
                          <a:latin typeface="+mn-lt"/>
                        </a:rPr>
                        <a:t>Rejection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l">
                        <a:lnSpc>
                          <a:spcPct val="115000"/>
                        </a:lnSpc>
                        <a:tabLst>
                          <a:tab pos="4629150" algn="l"/>
                        </a:tabLst>
                      </a:pPr>
                      <a:r>
                        <a:rPr lang="en-GB" sz="1000" dirty="0">
                          <a:solidFill>
                            <a:schemeClr val="bg1"/>
                          </a:solidFill>
                          <a:effectLst/>
                          <a:latin typeface="+mn-lt"/>
                          <a:ea typeface="Times New Roman" panose="02020603050405020304" pitchFamily="18" charset="0"/>
                          <a:cs typeface="Times New Roman" panose="02020603050405020304" pitchFamily="18" charset="0"/>
                        </a:rPr>
                        <a:t>Rejection Reason Description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l">
                        <a:lnSpc>
                          <a:spcPct val="115000"/>
                        </a:lnSpc>
                        <a:spcAft>
                          <a:spcPts val="1000"/>
                        </a:spcAft>
                        <a:tabLst>
                          <a:tab pos="4629150" algn="l"/>
                        </a:tabLst>
                      </a:pPr>
                      <a:r>
                        <a:rPr lang="en-GB" sz="1000" dirty="0">
                          <a:solidFill>
                            <a:schemeClr val="bg1"/>
                          </a:solidFill>
                          <a:effectLst/>
                          <a:latin typeface="+mn-lt"/>
                          <a:ea typeface="Times New Roman" panose="02020603050405020304" pitchFamily="18" charset="0"/>
                          <a:cs typeface="Times New Roman" panose="02020603050405020304" pitchFamily="18" charset="0"/>
                        </a:rPr>
                        <a:t>Applicable Files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2083105"/>
                  </a:ext>
                </a:extLst>
              </a:tr>
              <a:tr h="370840">
                <a:tc>
                  <a:txBody>
                    <a:bodyPr/>
                    <a:lstStyle/>
                    <a:p>
                      <a:pPr marL="0" algn="l" defTabSz="914400" rtl="0" eaLnBrk="1" latinLnBrk="0" hangingPunct="1">
                        <a:lnSpc>
                          <a:spcPct val="115000"/>
                        </a:lnSpc>
                        <a:tabLst>
                          <a:tab pos="4629150" algn="l"/>
                        </a:tabLst>
                      </a:pPr>
                      <a:r>
                        <a:rPr lang="en-GB" sz="1000" kern="1200" dirty="0">
                          <a:solidFill>
                            <a:schemeClr val="tx1"/>
                          </a:solidFill>
                          <a:effectLst/>
                          <a:latin typeface="+mn-lt"/>
                          <a:ea typeface="+mn-ea"/>
                          <a:cs typeface="Times New Roman" panose="02020603050405020304" pitchFamily="18" charset="0"/>
                        </a:rPr>
                        <a:t>CTT00049</a:t>
                      </a:r>
                    </a:p>
                  </a:txBody>
                  <a:tcPr marL="72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15000"/>
                        </a:lnSpc>
                        <a:spcAft>
                          <a:spcPts val="1000"/>
                        </a:spcAft>
                        <a:tabLst>
                          <a:tab pos="4629150" algn="l"/>
                        </a:tabLst>
                      </a:pPr>
                      <a:r>
                        <a:rPr lang="en-GB" sz="1000" kern="1200" dirty="0">
                          <a:solidFill>
                            <a:schemeClr val="tx1"/>
                          </a:solidFill>
                          <a:effectLst/>
                          <a:latin typeface="+mn-lt"/>
                          <a:ea typeface="+mn-ea"/>
                          <a:cs typeface="Times New Roman" panose="02020603050405020304" pitchFamily="18" charset="0"/>
                        </a:rPr>
                        <a:t>Invalid communication contact type</a:t>
                      </a:r>
                    </a:p>
                  </a:txBody>
                  <a:tcPr marL="72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algn="l" defTabSz="914400" rtl="0" eaLnBrk="1" latinLnBrk="0" hangingPunct="1"/>
                      <a:r>
                        <a:rPr lang="en-GB" sz="1000" kern="1200" dirty="0">
                          <a:solidFill>
                            <a:schemeClr val="tx1"/>
                          </a:solidFill>
                          <a:effectLst/>
                          <a:latin typeface="+mn-lt"/>
                          <a:ea typeface="+mn-ea"/>
                          <a:cs typeface="Times New Roman" panose="02020603050405020304" pitchFamily="18" charset="0"/>
                        </a:rPr>
                        <a:t>Rejection sent in segment S72 in </a:t>
                      </a:r>
                    </a:p>
                    <a:p>
                      <a:pPr marL="0" algn="l" defTabSz="914400" rtl="0" eaLnBrk="1" latinLnBrk="0" hangingPunct="1"/>
                      <a:r>
                        <a:rPr lang="en-GB" sz="1000" kern="1200" dirty="0">
                          <a:solidFill>
                            <a:schemeClr val="tx1"/>
                          </a:solidFill>
                          <a:effectLst/>
                          <a:latin typeface="+mn-lt"/>
                          <a:ea typeface="+mn-ea"/>
                          <a:cs typeface="Times New Roman" panose="02020603050405020304" pitchFamily="18" charset="0"/>
                        </a:rPr>
                        <a:t>The following response files: CFR, BRR, CRS, OCI, CTR</a:t>
                      </a:r>
                    </a:p>
                    <a:p>
                      <a:pPr marL="0" algn="l" defTabSz="914400" rtl="0" eaLnBrk="1" latinLnBrk="0" hangingPunct="1"/>
                      <a:endParaRPr lang="en-GB" sz="1000" kern="1200" dirty="0">
                        <a:solidFill>
                          <a:schemeClr val="tx1"/>
                        </a:solidFill>
                        <a:effectLst/>
                        <a:latin typeface="+mn-lt"/>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9573041"/>
                  </a:ext>
                </a:extLst>
              </a:tr>
              <a:tr h="266432">
                <a:tc>
                  <a:txBody>
                    <a:bodyPr/>
                    <a:lstStyle/>
                    <a:p>
                      <a:pPr marL="0" algn="l" defTabSz="914400" rtl="0" eaLnBrk="1" latinLnBrk="0" hangingPunct="1">
                        <a:lnSpc>
                          <a:spcPct val="115000"/>
                        </a:lnSpc>
                        <a:tabLst>
                          <a:tab pos="4629150" algn="l"/>
                        </a:tabLst>
                      </a:pPr>
                      <a:r>
                        <a:rPr lang="en-GB" sz="1000" kern="1200" dirty="0">
                          <a:solidFill>
                            <a:schemeClr val="tx1"/>
                          </a:solidFill>
                          <a:effectLst/>
                          <a:latin typeface="+mn-lt"/>
                          <a:ea typeface="+mn-ea"/>
                          <a:cs typeface="Times New Roman" panose="02020603050405020304" pitchFamily="18" charset="0"/>
                        </a:rPr>
                        <a:t>CTT00050</a:t>
                      </a:r>
                    </a:p>
                  </a:txBody>
                  <a:tcPr marL="72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lnSpc>
                          <a:spcPct val="115000"/>
                        </a:lnSpc>
                        <a:spcAft>
                          <a:spcPts val="1000"/>
                        </a:spcAft>
                        <a:tabLst>
                          <a:tab pos="4629150" algn="l"/>
                        </a:tabLst>
                      </a:pPr>
                      <a:r>
                        <a:rPr lang="en-GB" sz="1000" kern="1200" dirty="0">
                          <a:solidFill>
                            <a:schemeClr val="tx1"/>
                          </a:solidFill>
                          <a:effectLst/>
                          <a:latin typeface="+mn-lt"/>
                          <a:ea typeface="+mn-ea"/>
                          <a:cs typeface="Times New Roman" panose="02020603050405020304" pitchFamily="18" charset="0"/>
                        </a:rPr>
                        <a:t>Invalid contact email format</a:t>
                      </a:r>
                    </a:p>
                  </a:txBody>
                  <a:tcPr marL="7200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a:endParaRPr lang="en-GB" sz="900" dirty="0">
                        <a:solidFill>
                          <a:schemeClr val="bg1"/>
                        </a:solidFill>
                        <a:latin typeface="+mn-lt"/>
                      </a:endParaRPr>
                    </a:p>
                  </a:txBody>
                  <a:tcPr/>
                </a:tc>
                <a:extLst>
                  <a:ext uri="{0D108BD9-81ED-4DB2-BD59-A6C34878D82A}">
                    <a16:rowId xmlns:a16="http://schemas.microsoft.com/office/drawing/2014/main" val="970823149"/>
                  </a:ext>
                </a:extLst>
              </a:tr>
            </a:tbl>
          </a:graphicData>
        </a:graphic>
      </p:graphicFrame>
    </p:spTree>
    <p:extLst>
      <p:ext uri="{BB962C8B-B14F-4D97-AF65-F5344CB8AC3E}">
        <p14:creationId xmlns:p14="http://schemas.microsoft.com/office/powerpoint/2010/main" val="261826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637580"/>
          </a:xfrm>
        </p:spPr>
        <p:txBody>
          <a:bodyPr>
            <a:noAutofit/>
          </a:bodyPr>
          <a:lstStyle/>
          <a:p>
            <a:r>
              <a:rPr lang="en-GB" dirty="0">
                <a:latin typeface="Nunito Sans" pitchFamily="2" charset="0"/>
              </a:rPr>
              <a:t>1b. Previous DSG Meeting Minutes and Action Updates </a:t>
            </a:r>
          </a:p>
        </p:txBody>
      </p:sp>
      <p:sp>
        <p:nvSpPr>
          <p:cNvPr id="3" name="Content Placeholder 2"/>
          <p:cNvSpPr>
            <a:spLocks noGrp="1"/>
          </p:cNvSpPr>
          <p:nvPr>
            <p:ph idx="1"/>
          </p:nvPr>
        </p:nvSpPr>
        <p:spPr>
          <a:xfrm>
            <a:off x="457200" y="1532964"/>
            <a:ext cx="8229600" cy="3199025"/>
          </a:xfrm>
        </p:spPr>
        <p:txBody>
          <a:bodyPr>
            <a:normAutofit/>
          </a:bodyPr>
          <a:lstStyle/>
          <a:p>
            <a:r>
              <a:rPr lang="en-GB" sz="1800" dirty="0">
                <a:latin typeface="Nunito Sans" pitchFamily="2" charset="0"/>
              </a:rPr>
              <a:t>The DSG Actions Log will be published on the DSG pages of </a:t>
            </a:r>
            <a:r>
              <a:rPr lang="en-GB" sz="1800" dirty="0">
                <a:solidFill>
                  <a:srgbClr val="0000FF"/>
                </a:solidFill>
                <a:latin typeface="Nunito Sans" pitchFamily="2" charset="0"/>
                <a:hlinkClick r:id="rId2"/>
              </a:rPr>
              <a:t>Xoserve.com</a:t>
            </a:r>
            <a:endParaRPr lang="en-GB" sz="1800" dirty="0">
              <a:solidFill>
                <a:srgbClr val="0000FF"/>
              </a:solidFill>
              <a:latin typeface="Nunito Sans" pitchFamily="2" charset="0"/>
            </a:endParaRPr>
          </a:p>
        </p:txBody>
      </p:sp>
    </p:spTree>
    <p:extLst>
      <p:ext uri="{BB962C8B-B14F-4D97-AF65-F5344CB8AC3E}">
        <p14:creationId xmlns:p14="http://schemas.microsoft.com/office/powerpoint/2010/main" val="237511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Detailed Design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771550"/>
            <a:ext cx="8062265" cy="3354765"/>
          </a:xfrm>
          <a:prstGeom prst="rect">
            <a:avLst/>
          </a:prstGeom>
          <a:noFill/>
        </p:spPr>
        <p:txBody>
          <a:bodyPr wrap="square" rtlCol="0">
            <a:spAutoFit/>
          </a:bodyPr>
          <a:lstStyle/>
          <a:p>
            <a:r>
              <a:rPr lang="en-GB" sz="1200" u="sng" dirty="0">
                <a:solidFill>
                  <a:srgbClr val="000000"/>
                </a:solidFill>
                <a:cs typeface="Calibri" panose="020F0502020204030204" pitchFamily="34" charset="0"/>
              </a:rPr>
              <a:t>CSS Registrations via API</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Existing APIs for CSS flows will be amended to add ‘INT’ (Email) as an allowable value and remove ‘FAX’ from the validation list. Post this change if any BRN request is received via API and has communication type as ‘FAX’, an error message will be generated from API and the Shipper will be notified with the validation error message ’Request cannot be processed because supplied parameters are invalid’</a:t>
            </a:r>
          </a:p>
          <a:p>
            <a:pPr marL="742950" lvl="1" indent="-285750">
              <a:buFont typeface="Arial" panose="020B0604020202020204" pitchFamily="34" charset="0"/>
              <a:buChar char="•"/>
            </a:pPr>
            <a:endParaRPr lang="en-GB" sz="1100" dirty="0">
              <a:solidFill>
                <a:srgbClr val="000000"/>
              </a:solidFill>
              <a:cs typeface="Calibri" panose="020F0502020204030204" pitchFamily="34" charset="0"/>
            </a:endParaRPr>
          </a:p>
          <a:p>
            <a:endParaRPr lang="en-GB" sz="1200" u="sng" dirty="0">
              <a:solidFill>
                <a:srgbClr val="000000"/>
              </a:solidFill>
              <a:cs typeface="Calibri" panose="020F0502020204030204" pitchFamily="34" charset="0"/>
            </a:endParaRPr>
          </a:p>
          <a:p>
            <a:r>
              <a:rPr lang="en-GB" sz="1200" u="sng" dirty="0">
                <a:solidFill>
                  <a:srgbClr val="000000"/>
                </a:solidFill>
                <a:cs typeface="Calibri" panose="020F0502020204030204" pitchFamily="34" charset="0"/>
              </a:rPr>
              <a:t>Report Updates</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Existing contact reports will be amended to remove fax and include email data within the report headings and data</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Proposed new annual report to Shippers and IGTs to provide a view of MPRNs within their respective portfolios that meet the criteria for emergency contact details and if that has been provided</a:t>
            </a:r>
          </a:p>
          <a:p>
            <a:pPr marL="1200150" lvl="2" indent="-285750">
              <a:buFont typeface="Arial" panose="020B0604020202020204" pitchFamily="34" charset="0"/>
              <a:buChar char="•"/>
            </a:pPr>
            <a:r>
              <a:rPr lang="en-GB" sz="1100" dirty="0">
                <a:solidFill>
                  <a:srgbClr val="000000"/>
                </a:solidFill>
                <a:cs typeface="Calibri" panose="020F0502020204030204" pitchFamily="34" charset="0"/>
              </a:rPr>
              <a:t>This is a proposed process enhancement to help customers identify any missing emergency contact information</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Existing weekly contact report to DNs to be updated to include additional data attributes to reflect if mandatory emergency details/email is available for each Supply Meter Points</a:t>
            </a:r>
          </a:p>
          <a:p>
            <a:pPr marL="1200150" lvl="2" indent="-285750">
              <a:buFont typeface="Arial" panose="020B0604020202020204" pitchFamily="34" charset="0"/>
              <a:buChar char="•"/>
            </a:pPr>
            <a:r>
              <a:rPr lang="en-GB" sz="1100" dirty="0">
                <a:solidFill>
                  <a:srgbClr val="000000"/>
                </a:solidFill>
                <a:cs typeface="Calibri" panose="020F0502020204030204" pitchFamily="34" charset="0"/>
              </a:rPr>
              <a:t>This is a proposed process enhancement</a:t>
            </a:r>
          </a:p>
          <a:p>
            <a:pPr marL="742950" lvl="1" indent="-285750">
              <a:buFont typeface="Arial" panose="020B0604020202020204" pitchFamily="34" charset="0"/>
              <a:buChar char="•"/>
            </a:pPr>
            <a:r>
              <a:rPr lang="en-GB" sz="1100" dirty="0">
                <a:solidFill>
                  <a:srgbClr val="000000"/>
                </a:solidFill>
                <a:cs typeface="Calibri" panose="020F0502020204030204" pitchFamily="34" charset="0"/>
              </a:rPr>
              <a:t>A one-off report is proposed to provide Shipper customers with all active fax entries within the existing UK Link system that will be end dated as part of this change</a:t>
            </a:r>
          </a:p>
        </p:txBody>
      </p:sp>
    </p:spTree>
    <p:extLst>
      <p:ext uri="{BB962C8B-B14F-4D97-AF65-F5344CB8AC3E}">
        <p14:creationId xmlns:p14="http://schemas.microsoft.com/office/powerpoint/2010/main" val="4250587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2B74-63BA-7174-F7E8-A6DEB6818266}"/>
              </a:ext>
            </a:extLst>
          </p:cNvPr>
          <p:cNvSpPr txBox="1">
            <a:spLocks/>
          </p:cNvSpPr>
          <p:nvPr/>
        </p:nvSpPr>
        <p:spPr>
          <a:xfrm>
            <a:off x="457200" y="123478"/>
            <a:ext cx="8229600" cy="637580"/>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Detailed Design Summary</a:t>
            </a:r>
          </a:p>
        </p:txBody>
      </p:sp>
      <p:sp>
        <p:nvSpPr>
          <p:cNvPr id="3" name="TextBox 2">
            <a:extLst>
              <a:ext uri="{FF2B5EF4-FFF2-40B4-BE49-F238E27FC236}">
                <a16:creationId xmlns:a16="http://schemas.microsoft.com/office/drawing/2014/main" id="{42FF35FB-4273-4A9C-4B10-19CA26C9904E}"/>
              </a:ext>
            </a:extLst>
          </p:cNvPr>
          <p:cNvSpPr txBox="1"/>
          <p:nvPr/>
        </p:nvSpPr>
        <p:spPr>
          <a:xfrm>
            <a:off x="470175" y="771550"/>
            <a:ext cx="8062265" cy="1281698"/>
          </a:xfrm>
          <a:prstGeom prst="rect">
            <a:avLst/>
          </a:prstGeom>
          <a:noFill/>
        </p:spPr>
        <p:txBody>
          <a:bodyPr wrap="square" lIns="91440" tIns="45720" rIns="91440" bIns="45720" rtlCol="0" anchor="t">
            <a:spAutoFit/>
          </a:bodyPr>
          <a:lstStyle/>
          <a:p>
            <a:pPr>
              <a:lnSpc>
                <a:spcPct val="115000"/>
              </a:lnSpc>
              <a:tabLst>
                <a:tab pos="4629150" algn="l"/>
              </a:tabLst>
            </a:pPr>
            <a:r>
              <a:rPr lang="en-GB" sz="1400" b="1" dirty="0">
                <a:solidFill>
                  <a:srgbClr val="000000"/>
                </a:solidFill>
                <a:cs typeface="Calibri" panose="020F0502020204030204" pitchFamily="34" charset="0"/>
              </a:rPr>
              <a:t>Next Steps:</a:t>
            </a:r>
            <a:endParaRPr lang="en-GB" sz="1400" b="1">
              <a:solidFill>
                <a:srgbClr val="000000"/>
              </a:solidFill>
              <a:cs typeface="Calibri" panose="020F0502020204030204" pitchFamily="34" charset="0"/>
            </a:endParaRPr>
          </a:p>
          <a:p>
            <a:pPr marL="742950" lvl="1" indent="-285750">
              <a:buFont typeface="Arial" panose="020B0604020202020204" pitchFamily="34" charset="0"/>
              <a:buChar char="•"/>
            </a:pPr>
            <a:endParaRPr lang="en-GB" sz="1100" dirty="0">
              <a:solidFill>
                <a:srgbClr val="000000"/>
              </a:solidFill>
              <a:cs typeface="Calibri" panose="020F0502020204030204" pitchFamily="34" charset="0"/>
            </a:endParaRPr>
          </a:p>
          <a:p>
            <a:pPr marL="175895" indent="-175895">
              <a:lnSpc>
                <a:spcPct val="115000"/>
              </a:lnSpc>
              <a:spcBef>
                <a:spcPts val="0"/>
              </a:spcBef>
              <a:buFont typeface="Arial" panose="020B0604020202020204" pitchFamily="34" charset="0"/>
              <a:buChar char="•"/>
              <a:tabLst>
                <a:tab pos="4629150" algn="l"/>
              </a:tabLst>
            </a:pPr>
            <a:r>
              <a:rPr lang="en-GB" sz="1100" dirty="0">
                <a:solidFill>
                  <a:srgbClr val="000000"/>
                </a:solidFill>
                <a:cs typeface="Calibri"/>
              </a:rPr>
              <a:t>The Detailed Design Change Pack (DDCP) was issued for consultation on 13</a:t>
            </a:r>
            <a:r>
              <a:rPr lang="en-GB" sz="1100" baseline="30000" dirty="0">
                <a:solidFill>
                  <a:srgbClr val="000000"/>
                </a:solidFill>
                <a:cs typeface="Calibri"/>
              </a:rPr>
              <a:t>th</a:t>
            </a:r>
            <a:r>
              <a:rPr lang="en-GB" sz="1100" dirty="0">
                <a:solidFill>
                  <a:srgbClr val="000000"/>
                </a:solidFill>
                <a:cs typeface="Calibri"/>
              </a:rPr>
              <a:t> December.</a:t>
            </a:r>
          </a:p>
          <a:p>
            <a:pPr marL="633095" lvl="1" indent="-175895">
              <a:lnSpc>
                <a:spcPct val="115000"/>
              </a:lnSpc>
              <a:buFont typeface="Courier New" panose="02070309020205020404" pitchFamily="49" charset="0"/>
              <a:buChar char="o"/>
              <a:tabLst>
                <a:tab pos="4629150" algn="l"/>
              </a:tabLst>
            </a:pPr>
            <a:r>
              <a:rPr lang="en-GB" sz="1100" dirty="0">
                <a:solidFill>
                  <a:srgbClr val="000000"/>
                </a:solidFill>
                <a:cs typeface="Calibri" panose="020F0502020204030204" pitchFamily="34" charset="0"/>
              </a:rPr>
              <a:t>For reference, the pack is located </a:t>
            </a:r>
            <a:r>
              <a:rPr lang="en-GB" sz="1100" dirty="0">
                <a:solidFill>
                  <a:srgbClr val="000000"/>
                </a:solidFill>
                <a:cs typeface="Calibri" panose="020F0502020204030204" pitchFamily="34" charset="0"/>
                <a:hlinkClick r:id="rId2"/>
              </a:rPr>
              <a:t>here</a:t>
            </a:r>
            <a:endParaRPr lang="en-GB" sz="1100" dirty="0">
              <a:solidFill>
                <a:srgbClr val="000000"/>
              </a:solidFill>
              <a:cs typeface="Calibri" panose="020F0502020204030204" pitchFamily="34" charset="0"/>
            </a:endParaRPr>
          </a:p>
          <a:p>
            <a:pPr lvl="1">
              <a:lnSpc>
                <a:spcPct val="115000"/>
              </a:lnSpc>
              <a:tabLst>
                <a:tab pos="4629150" algn="l"/>
              </a:tabLst>
            </a:pPr>
            <a:endParaRPr lang="en-GB" sz="1100" dirty="0">
              <a:solidFill>
                <a:srgbClr val="000000"/>
              </a:solidFill>
              <a:cs typeface="Calibri" panose="020F0502020204030204" pitchFamily="34" charset="0"/>
            </a:endParaRPr>
          </a:p>
          <a:p>
            <a:pPr marL="171450" indent="-171450">
              <a:lnSpc>
                <a:spcPct val="115000"/>
              </a:lnSpc>
              <a:buFont typeface="Arial" panose="020B0604020202020204" pitchFamily="34" charset="0"/>
              <a:buChar char="•"/>
              <a:tabLst>
                <a:tab pos="4629150" algn="l"/>
              </a:tabLst>
            </a:pPr>
            <a:r>
              <a:rPr lang="en-GB" sz="1100" dirty="0">
                <a:solidFill>
                  <a:srgbClr val="000000"/>
                </a:solidFill>
                <a:cs typeface="Calibri" panose="020F0502020204030204" pitchFamily="34" charset="0"/>
              </a:rPr>
              <a:t>All parties will vote on the outcome of the DDCP consultation at Change Management Committee (ChMC) in January 2025</a:t>
            </a:r>
          </a:p>
        </p:txBody>
      </p:sp>
    </p:spTree>
    <p:extLst>
      <p:ext uri="{BB962C8B-B14F-4D97-AF65-F5344CB8AC3E}">
        <p14:creationId xmlns:p14="http://schemas.microsoft.com/office/powerpoint/2010/main" val="25127316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79EC6-E323-4CA9-86C6-AA6E7B93E00C}"/>
              </a:ext>
            </a:extLst>
          </p:cNvPr>
          <p:cNvSpPr>
            <a:spLocks noGrp="1"/>
          </p:cNvSpPr>
          <p:nvPr>
            <p:ph type="title"/>
          </p:nvPr>
        </p:nvSpPr>
        <p:spPr/>
        <p:txBody>
          <a:bodyPr/>
          <a:lstStyle/>
          <a:p>
            <a:r>
              <a:rPr lang="en-GB">
                <a:latin typeface="Nunito Sans"/>
                <a:cs typeface="Arial"/>
              </a:rPr>
              <a:t>3b. Requirements Clarification </a:t>
            </a:r>
            <a:endParaRPr lang="en-GB" dirty="0">
              <a:latin typeface="Nunito Sans" pitchFamily="2" charset="0"/>
            </a:endParaRPr>
          </a:p>
        </p:txBody>
      </p:sp>
      <p:sp>
        <p:nvSpPr>
          <p:cNvPr id="3" name="Content Placeholder 2">
            <a:extLst>
              <a:ext uri="{FF2B5EF4-FFF2-40B4-BE49-F238E27FC236}">
                <a16:creationId xmlns:a16="http://schemas.microsoft.com/office/drawing/2014/main" id="{FBBE51D2-41DE-4CB0-A89C-2F83A1212BD6}"/>
              </a:ext>
            </a:extLst>
          </p:cNvPr>
          <p:cNvSpPr>
            <a:spLocks noGrp="1"/>
          </p:cNvSpPr>
          <p:nvPr>
            <p:ph idx="1"/>
          </p:nvPr>
        </p:nvSpPr>
        <p:spPr>
          <a:xfrm>
            <a:off x="457200" y="1236518"/>
            <a:ext cx="8229600" cy="3207440"/>
          </a:xfrm>
        </p:spPr>
        <p:txBody>
          <a:bodyPr>
            <a:normAutofit/>
          </a:bodyPr>
          <a:lstStyle/>
          <a:p>
            <a:pPr>
              <a:lnSpc>
                <a:spcPct val="115000"/>
              </a:lnSpc>
              <a:spcBef>
                <a:spcPts val="0"/>
              </a:spcBef>
              <a:defRPr/>
            </a:pPr>
            <a:r>
              <a:rPr lang="en-GB" sz="1800" dirty="0">
                <a:latin typeface="Nunito Sans" pitchFamily="2" charset="0"/>
              </a:rPr>
              <a:t>3b.i. – None for this meeting</a:t>
            </a:r>
            <a:endParaRPr lang="en-US" sz="2000" b="0" i="0" u="none" strike="noStrike" dirty="0">
              <a:solidFill>
                <a:srgbClr val="000000"/>
              </a:solidFill>
              <a:effectLst/>
              <a:latin typeface="Arial" panose="020B0604020202020204" pitchFamily="34" charset="0"/>
            </a:endParaRPr>
          </a:p>
          <a:p>
            <a:pPr>
              <a:lnSpc>
                <a:spcPct val="115000"/>
              </a:lnSpc>
              <a:spcBef>
                <a:spcPts val="0"/>
              </a:spcBef>
              <a:defRPr/>
            </a:pPr>
            <a:endParaRPr lang="en-US" sz="2000" dirty="0"/>
          </a:p>
          <a:p>
            <a:pPr>
              <a:lnSpc>
                <a:spcPct val="115000"/>
              </a:lnSpc>
              <a:spcBef>
                <a:spcPts val="0"/>
              </a:spcBef>
              <a:defRPr/>
            </a:pPr>
            <a:endParaRPr lang="en-US" sz="2000" u="none" strike="noStrike" dirty="0">
              <a:effectLst/>
            </a:endParaRPr>
          </a:p>
          <a:p>
            <a:pPr>
              <a:lnSpc>
                <a:spcPct val="115000"/>
              </a:lnSpc>
              <a:spcBef>
                <a:spcPts val="0"/>
              </a:spcBef>
              <a:defRPr/>
            </a:pPr>
            <a:endParaRPr lang="en-US" sz="2000" dirty="0"/>
          </a:p>
          <a:p>
            <a:pPr>
              <a:lnSpc>
                <a:spcPct val="115000"/>
              </a:lnSpc>
              <a:spcBef>
                <a:spcPts val="0"/>
              </a:spcBef>
              <a:defRPr/>
            </a:pPr>
            <a:endParaRPr lang="en-GB" sz="2000" u="none" strike="noStrike" dirty="0">
              <a:effectLst/>
            </a:endParaRPr>
          </a:p>
          <a:p>
            <a:pPr>
              <a:lnSpc>
                <a:spcPct val="115000"/>
              </a:lnSpc>
              <a:spcBef>
                <a:spcPts val="0"/>
              </a:spcBef>
              <a:defRPr/>
            </a:pPr>
            <a:endParaRPr lang="en-GB" sz="2000" u="none" strike="noStrike" dirty="0">
              <a:effectLst/>
            </a:endParaRPr>
          </a:p>
          <a:p>
            <a:pPr marL="0" indent="0">
              <a:lnSpc>
                <a:spcPct val="115000"/>
              </a:lnSpc>
              <a:spcBef>
                <a:spcPts val="0"/>
              </a:spcBef>
              <a:buNone/>
              <a:defRPr/>
            </a:pPr>
            <a:endParaRPr lang="en-GB" sz="2000" b="0" i="0" u="none" strike="noStrike" dirty="0">
              <a:solidFill>
                <a:srgbClr val="000000"/>
              </a:solidFill>
              <a:effectLst/>
              <a:latin typeface="Arial" panose="020B0604020202020204" pitchFamily="34" charset="0"/>
            </a:endParaRPr>
          </a:p>
          <a:p>
            <a:pPr>
              <a:lnSpc>
                <a:spcPct val="115000"/>
              </a:lnSpc>
              <a:spcBef>
                <a:spcPts val="0"/>
              </a:spcBef>
              <a:defRPr/>
            </a:pPr>
            <a:endParaRPr lang="en-GB" sz="2000" dirty="0">
              <a:solidFill>
                <a:srgbClr val="000000"/>
              </a:solidFill>
            </a:endParaRPr>
          </a:p>
        </p:txBody>
      </p:sp>
    </p:spTree>
    <p:extLst>
      <p:ext uri="{BB962C8B-B14F-4D97-AF65-F5344CB8AC3E}">
        <p14:creationId xmlns:p14="http://schemas.microsoft.com/office/powerpoint/2010/main" val="2741812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dirty="0">
                <a:latin typeface="Nunito Sans" pitchFamily="2" charset="0"/>
              </a:rPr>
              <a:t>4. Release/Project Updates</a:t>
            </a:r>
            <a:endParaRPr lang="en-GB" sz="2800" dirty="0">
              <a:solidFill>
                <a:srgbClr val="3E5AA8"/>
              </a:solidFill>
              <a:latin typeface="Nunito Sans" pitchFamily="2" charset="0"/>
            </a:endParaRPr>
          </a:p>
        </p:txBody>
      </p:sp>
    </p:spTree>
    <p:extLst>
      <p:ext uri="{BB962C8B-B14F-4D97-AF65-F5344CB8AC3E}">
        <p14:creationId xmlns:p14="http://schemas.microsoft.com/office/powerpoint/2010/main" val="635024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Nunito Sans" pitchFamily="2" charset="0"/>
              </a:rPr>
              <a:t>4. Release/Project Updates</a:t>
            </a:r>
          </a:p>
        </p:txBody>
      </p:sp>
      <p:sp>
        <p:nvSpPr>
          <p:cNvPr id="3" name="Subtitle 2"/>
          <p:cNvSpPr>
            <a:spLocks noGrp="1"/>
          </p:cNvSpPr>
          <p:nvPr>
            <p:ph idx="1"/>
          </p:nvPr>
        </p:nvSpPr>
        <p:spPr/>
        <p:txBody>
          <a:bodyPr>
            <a:normAutofit/>
          </a:bodyPr>
          <a:lstStyle/>
          <a:p>
            <a:r>
              <a:rPr lang="en-GB" sz="1800" dirty="0">
                <a:latin typeface="Nunito Sans" pitchFamily="2" charset="0"/>
              </a:rPr>
              <a:t>4a. June 25 Major Release proposed scope</a:t>
            </a:r>
          </a:p>
          <a:p>
            <a:r>
              <a:rPr lang="en-GB" sz="1800" dirty="0">
                <a:latin typeface="Nunito Sans" pitchFamily="2" charset="0"/>
              </a:rPr>
              <a:t>4b. XRN5778 November 24 Major Release – Implementation Update</a:t>
            </a:r>
          </a:p>
          <a:p>
            <a:r>
              <a:rPr lang="en-GB" sz="1800" dirty="0">
                <a:latin typeface="Nunito Sans" pitchFamily="2" charset="0"/>
              </a:rPr>
              <a:t>4c. XRN5825 Minor Release drop 13</a:t>
            </a:r>
          </a:p>
          <a:p>
            <a:r>
              <a:rPr lang="en-GB" sz="1800" dirty="0">
                <a:latin typeface="Nunito Sans" pitchFamily="2" charset="0"/>
              </a:rPr>
              <a:t>4d. XRN5818 February 25 Major Release Update </a:t>
            </a:r>
          </a:p>
          <a:p>
            <a:r>
              <a:rPr lang="en-GB" sz="1800" dirty="0">
                <a:latin typeface="Nunito Sans" pitchFamily="2" charset="0"/>
              </a:rPr>
              <a:t>4e. DDP Update</a:t>
            </a:r>
          </a:p>
          <a:p>
            <a:pPr marL="0" indent="0">
              <a:buNone/>
            </a:pPr>
            <a:endParaRPr lang="en-GB" sz="1800" dirty="0">
              <a:latin typeface="Nunito Sans" pitchFamily="2" charset="0"/>
              <a:cs typeface="Arial"/>
            </a:endParaRPr>
          </a:p>
          <a:p>
            <a:pPr marL="0" indent="0">
              <a:buNone/>
            </a:pPr>
            <a:endParaRPr lang="en-GB" sz="1800" dirty="0">
              <a:latin typeface="Nunito Sans" pitchFamily="2" charset="0"/>
            </a:endParaRPr>
          </a:p>
          <a:p>
            <a:pPr lvl="1">
              <a:buFontTx/>
              <a:buChar char="-"/>
            </a:pPr>
            <a:endParaRPr lang="en-GB" sz="1300" dirty="0"/>
          </a:p>
          <a:p>
            <a:pPr marL="0" indent="0">
              <a:buNone/>
            </a:pPr>
            <a:endParaRPr lang="en-GB" sz="1800" dirty="0"/>
          </a:p>
        </p:txBody>
      </p:sp>
    </p:spTree>
    <p:extLst>
      <p:ext uri="{BB962C8B-B14F-4D97-AF65-F5344CB8AC3E}">
        <p14:creationId xmlns:p14="http://schemas.microsoft.com/office/powerpoint/2010/main" val="363998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563638"/>
            <a:ext cx="7772400" cy="1102519"/>
          </a:xfrm>
        </p:spPr>
        <p:txBody>
          <a:bodyPr/>
          <a:lstStyle/>
          <a:p>
            <a:r>
              <a:rPr lang="en-US" dirty="0">
                <a:latin typeface="+mj-lt"/>
                <a:cs typeface="Arial"/>
              </a:rPr>
              <a:t>4a. June 25 Major Release</a:t>
            </a:r>
            <a:endParaRPr lang="en-GB" dirty="0">
              <a:latin typeface="+mj-lt"/>
            </a:endParaRPr>
          </a:p>
        </p:txBody>
      </p:sp>
      <p:sp>
        <p:nvSpPr>
          <p:cNvPr id="5" name="Subtitle 4">
            <a:extLst>
              <a:ext uri="{FF2B5EF4-FFF2-40B4-BE49-F238E27FC236}">
                <a16:creationId xmlns:a16="http://schemas.microsoft.com/office/drawing/2014/main" id="{96E170B4-7018-5901-2EA2-D8D51F09BC7B}"/>
              </a:ext>
            </a:extLst>
          </p:cNvPr>
          <p:cNvSpPr>
            <a:spLocks noGrp="1"/>
          </p:cNvSpPr>
          <p:nvPr>
            <p:ph type="subTitle" idx="1"/>
          </p:nvPr>
        </p:nvSpPr>
        <p:spPr/>
        <p:txBody>
          <a:bodyPr vert="horz" lIns="91440" tIns="45720" rIns="91440" bIns="45720" rtlCol="0" anchor="t">
            <a:normAutofit/>
          </a:bodyPr>
          <a:lstStyle/>
          <a:p>
            <a:r>
              <a:rPr lang="en-GB" b="1">
                <a:solidFill>
                  <a:schemeClr val="bg2"/>
                </a:solidFill>
                <a:latin typeface="+mn-lt"/>
                <a:cs typeface="Arial"/>
              </a:rPr>
              <a:t>Scope for Information</a:t>
            </a:r>
            <a:endParaRPr lang="en-GB" b="1">
              <a:solidFill>
                <a:schemeClr val="bg2"/>
              </a:solidFill>
              <a:latin typeface="+mn-lt"/>
            </a:endParaRPr>
          </a:p>
        </p:txBody>
      </p:sp>
    </p:spTree>
    <p:extLst>
      <p:ext uri="{BB962C8B-B14F-4D97-AF65-F5344CB8AC3E}">
        <p14:creationId xmlns:p14="http://schemas.microsoft.com/office/powerpoint/2010/main" val="32897968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B71C3-A7E0-783E-1C3B-C8E43F844AF0}"/>
              </a:ext>
            </a:extLst>
          </p:cNvPr>
          <p:cNvSpPr txBox="1">
            <a:spLocks/>
          </p:cNvSpPr>
          <p:nvPr/>
        </p:nvSpPr>
        <p:spPr>
          <a:xfrm>
            <a:off x="457200" y="123477"/>
            <a:ext cx="8229600" cy="498688"/>
          </a:xfrm>
          <a:prstGeom prst="rect">
            <a:avLst/>
          </a:prstGeom>
        </p:spPr>
        <p:txBody>
          <a:bodyPr>
            <a:normAutofit fontScale="97500" lnSpcReduction="10000"/>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a:ln>
                  <a:noFill/>
                </a:ln>
                <a:solidFill>
                  <a:srgbClr val="3E5AA8"/>
                </a:solidFill>
                <a:effectLst/>
                <a:uLnTx/>
                <a:uFillTx/>
                <a:latin typeface="Arial"/>
                <a:ea typeface="+mj-ea"/>
                <a:cs typeface="Arial"/>
              </a:rPr>
              <a:t>Proposed Scope </a:t>
            </a:r>
            <a:endParaRPr kumimoji="0" lang="en-GB" sz="2800" b="1" i="0" u="none" strike="noStrike" kern="1200" cap="none" spc="0" normalizeH="0" baseline="0" noProof="0">
              <a:ln>
                <a:noFill/>
              </a:ln>
              <a:solidFill>
                <a:srgbClr val="3E5AA8"/>
              </a:solidFill>
              <a:effectLst/>
              <a:uLnTx/>
              <a:uFillTx/>
              <a:latin typeface="Avenir Next LT Pro" panose="020B0504020202020204" pitchFamily="34" charset="0"/>
              <a:ea typeface="+mj-ea"/>
              <a:cs typeface="Arial" panose="020B0604020202020204" pitchFamily="34" charset="0"/>
            </a:endParaRPr>
          </a:p>
        </p:txBody>
      </p:sp>
      <p:graphicFrame>
        <p:nvGraphicFramePr>
          <p:cNvPr id="3" name="Table 4">
            <a:extLst>
              <a:ext uri="{FF2B5EF4-FFF2-40B4-BE49-F238E27FC236}">
                <a16:creationId xmlns:a16="http://schemas.microsoft.com/office/drawing/2014/main" id="{1022BC5F-2625-2728-927C-80895A030922}"/>
              </a:ext>
            </a:extLst>
          </p:cNvPr>
          <p:cNvGraphicFramePr>
            <a:graphicFrameLocks/>
          </p:cNvGraphicFramePr>
          <p:nvPr/>
        </p:nvGraphicFramePr>
        <p:xfrm>
          <a:off x="215591" y="622164"/>
          <a:ext cx="8712062" cy="556728"/>
        </p:xfrm>
        <a:graphic>
          <a:graphicData uri="http://schemas.openxmlformats.org/drawingml/2006/table">
            <a:tbl>
              <a:tblPr firstRow="1" bandRow="1">
                <a:tableStyleId>{5C22544A-7EE6-4342-B048-85BDC9FD1C3A}</a:tableStyleId>
              </a:tblPr>
              <a:tblGrid>
                <a:gridCol w="3650165">
                  <a:extLst>
                    <a:ext uri="{9D8B030D-6E8A-4147-A177-3AD203B41FA5}">
                      <a16:colId xmlns:a16="http://schemas.microsoft.com/office/drawing/2014/main" val="3885288750"/>
                    </a:ext>
                  </a:extLst>
                </a:gridCol>
                <a:gridCol w="5061897">
                  <a:extLst>
                    <a:ext uri="{9D8B030D-6E8A-4147-A177-3AD203B41FA5}">
                      <a16:colId xmlns:a16="http://schemas.microsoft.com/office/drawing/2014/main" val="2666035350"/>
                    </a:ext>
                  </a:extLst>
                </a:gridCol>
              </a:tblGrid>
              <a:tr h="278364">
                <a:tc>
                  <a:txBody>
                    <a:bodyPr/>
                    <a:lstStyle/>
                    <a:p>
                      <a:r>
                        <a:rPr lang="en-GB" sz="900">
                          <a:solidFill>
                            <a:schemeClr val="bg1"/>
                          </a:solidFill>
                        </a:rPr>
                        <a:t>Release </a:t>
                      </a:r>
                    </a:p>
                  </a:txBody>
                  <a:tcPr marL="72000" marR="72000" marT="36000" marB="36000" anchor="ctr">
                    <a:solidFill>
                      <a:schemeClr val="tx2"/>
                    </a:solidFill>
                  </a:tcPr>
                </a:tc>
                <a:tc>
                  <a:txBody>
                    <a:bodyPr/>
                    <a:lstStyle/>
                    <a:p>
                      <a:r>
                        <a:rPr lang="en-GB" sz="900">
                          <a:solidFill>
                            <a:srgbClr val="3E5AA8"/>
                          </a:solidFill>
                        </a:rPr>
                        <a:t>June 25 Major Release </a:t>
                      </a:r>
                    </a:p>
                  </a:txBody>
                  <a:tcPr marL="72000" marR="72000" marT="36000" marB="36000" anchor="ctr">
                    <a:solidFill>
                      <a:schemeClr val="accent1"/>
                    </a:solidFill>
                  </a:tcPr>
                </a:tc>
                <a:extLst>
                  <a:ext uri="{0D108BD9-81ED-4DB2-BD59-A6C34878D82A}">
                    <a16:rowId xmlns:a16="http://schemas.microsoft.com/office/drawing/2014/main" val="4084182278"/>
                  </a:ext>
                </a:extLst>
              </a:tr>
              <a:tr h="278364">
                <a:tc>
                  <a:txBody>
                    <a:bodyPr/>
                    <a:lstStyle/>
                    <a:p>
                      <a:r>
                        <a:rPr lang="en-GB" sz="900" b="1">
                          <a:solidFill>
                            <a:schemeClr val="bg1"/>
                          </a:solidFill>
                        </a:rPr>
                        <a:t>Implementation Date &amp; Contingency Date</a:t>
                      </a:r>
                    </a:p>
                  </a:txBody>
                  <a:tcPr marL="72000" marR="72000" marT="36000" marB="36000" anchor="ctr">
                    <a:solidFill>
                      <a:schemeClr val="tx2"/>
                    </a:solidFill>
                  </a:tcPr>
                </a:tc>
                <a:tc>
                  <a:txBody>
                    <a:bodyPr/>
                    <a:lstStyle/>
                    <a:p>
                      <a:r>
                        <a:rPr lang="en-GB" sz="900">
                          <a:solidFill>
                            <a:srgbClr val="3E5AA8"/>
                          </a:solidFill>
                        </a:rPr>
                        <a:t>Implementation Date: 27</a:t>
                      </a:r>
                      <a:r>
                        <a:rPr lang="en-GB" sz="900" baseline="30000">
                          <a:solidFill>
                            <a:srgbClr val="3E5AA8"/>
                          </a:solidFill>
                        </a:rPr>
                        <a:t>th</a:t>
                      </a:r>
                      <a:r>
                        <a:rPr lang="en-GB" sz="900">
                          <a:solidFill>
                            <a:srgbClr val="3E5AA8"/>
                          </a:solidFill>
                        </a:rPr>
                        <a:t> June 2025 Contingency Date: 4</a:t>
                      </a:r>
                      <a:r>
                        <a:rPr lang="en-GB" sz="900" baseline="30000">
                          <a:solidFill>
                            <a:srgbClr val="3E5AA8"/>
                          </a:solidFill>
                        </a:rPr>
                        <a:t>th</a:t>
                      </a:r>
                      <a:r>
                        <a:rPr lang="en-GB" sz="900">
                          <a:solidFill>
                            <a:srgbClr val="3E5AA8"/>
                          </a:solidFill>
                        </a:rPr>
                        <a:t> July 2025</a:t>
                      </a:r>
                    </a:p>
                  </a:txBody>
                  <a:tcPr marL="72000" marR="72000" marT="36000" marB="36000" anchor="ctr">
                    <a:solidFill>
                      <a:schemeClr val="accent1"/>
                    </a:solidFill>
                  </a:tcPr>
                </a:tc>
                <a:extLst>
                  <a:ext uri="{0D108BD9-81ED-4DB2-BD59-A6C34878D82A}">
                    <a16:rowId xmlns:a16="http://schemas.microsoft.com/office/drawing/2014/main" val="1909645996"/>
                  </a:ext>
                </a:extLst>
              </a:tr>
            </a:tbl>
          </a:graphicData>
        </a:graphic>
      </p:graphicFrame>
      <p:graphicFrame>
        <p:nvGraphicFramePr>
          <p:cNvPr id="5" name="Table 4">
            <a:extLst>
              <a:ext uri="{FF2B5EF4-FFF2-40B4-BE49-F238E27FC236}">
                <a16:creationId xmlns:a16="http://schemas.microsoft.com/office/drawing/2014/main" id="{EF50ABA4-0D50-8DEF-4999-F70BABBBE6F2}"/>
              </a:ext>
            </a:extLst>
          </p:cNvPr>
          <p:cNvGraphicFramePr>
            <a:graphicFrameLocks/>
          </p:cNvGraphicFramePr>
          <p:nvPr/>
        </p:nvGraphicFramePr>
        <p:xfrm>
          <a:off x="216348" y="1203598"/>
          <a:ext cx="8711305" cy="1617461"/>
        </p:xfrm>
        <a:graphic>
          <a:graphicData uri="http://schemas.openxmlformats.org/drawingml/2006/table">
            <a:tbl>
              <a:tblPr firstRow="1" bandRow="1">
                <a:tableStyleId>{5C22544A-7EE6-4342-B048-85BDC9FD1C3A}</a:tableStyleId>
              </a:tblPr>
              <a:tblGrid>
                <a:gridCol w="428917">
                  <a:extLst>
                    <a:ext uri="{9D8B030D-6E8A-4147-A177-3AD203B41FA5}">
                      <a16:colId xmlns:a16="http://schemas.microsoft.com/office/drawing/2014/main" val="3885288750"/>
                    </a:ext>
                  </a:extLst>
                </a:gridCol>
                <a:gridCol w="2110030">
                  <a:extLst>
                    <a:ext uri="{9D8B030D-6E8A-4147-A177-3AD203B41FA5}">
                      <a16:colId xmlns:a16="http://schemas.microsoft.com/office/drawing/2014/main" val="2666035350"/>
                    </a:ext>
                  </a:extLst>
                </a:gridCol>
                <a:gridCol w="952608">
                  <a:extLst>
                    <a:ext uri="{9D8B030D-6E8A-4147-A177-3AD203B41FA5}">
                      <a16:colId xmlns:a16="http://schemas.microsoft.com/office/drawing/2014/main" val="2207084505"/>
                    </a:ext>
                  </a:extLst>
                </a:gridCol>
                <a:gridCol w="720080">
                  <a:extLst>
                    <a:ext uri="{9D8B030D-6E8A-4147-A177-3AD203B41FA5}">
                      <a16:colId xmlns:a16="http://schemas.microsoft.com/office/drawing/2014/main" val="3233469831"/>
                    </a:ext>
                  </a:extLst>
                </a:gridCol>
                <a:gridCol w="504056">
                  <a:extLst>
                    <a:ext uri="{9D8B030D-6E8A-4147-A177-3AD203B41FA5}">
                      <a16:colId xmlns:a16="http://schemas.microsoft.com/office/drawing/2014/main" val="3264185382"/>
                    </a:ext>
                  </a:extLst>
                </a:gridCol>
                <a:gridCol w="739418">
                  <a:extLst>
                    <a:ext uri="{9D8B030D-6E8A-4147-A177-3AD203B41FA5}">
                      <a16:colId xmlns:a16="http://schemas.microsoft.com/office/drawing/2014/main" val="745820958"/>
                    </a:ext>
                  </a:extLst>
                </a:gridCol>
                <a:gridCol w="781406">
                  <a:extLst>
                    <a:ext uri="{9D8B030D-6E8A-4147-A177-3AD203B41FA5}">
                      <a16:colId xmlns:a16="http://schemas.microsoft.com/office/drawing/2014/main" val="2494587996"/>
                    </a:ext>
                  </a:extLst>
                </a:gridCol>
                <a:gridCol w="742336">
                  <a:extLst>
                    <a:ext uri="{9D8B030D-6E8A-4147-A177-3AD203B41FA5}">
                      <a16:colId xmlns:a16="http://schemas.microsoft.com/office/drawing/2014/main" val="3315029670"/>
                    </a:ext>
                  </a:extLst>
                </a:gridCol>
                <a:gridCol w="1093968">
                  <a:extLst>
                    <a:ext uri="{9D8B030D-6E8A-4147-A177-3AD203B41FA5}">
                      <a16:colId xmlns:a16="http://schemas.microsoft.com/office/drawing/2014/main" val="4031302906"/>
                    </a:ext>
                  </a:extLst>
                </a:gridCol>
                <a:gridCol w="638486">
                  <a:extLst>
                    <a:ext uri="{9D8B030D-6E8A-4147-A177-3AD203B41FA5}">
                      <a16:colId xmlns:a16="http://schemas.microsoft.com/office/drawing/2014/main" val="2181164614"/>
                    </a:ext>
                  </a:extLst>
                </a:gridCol>
              </a:tblGrid>
              <a:tr h="533752">
                <a:tc>
                  <a:txBody>
                    <a:bodyPr/>
                    <a:lstStyle/>
                    <a:p>
                      <a:pPr algn="ctr">
                        <a:spcAft>
                          <a:spcPts val="0"/>
                        </a:spcAft>
                      </a:pPr>
                      <a:r>
                        <a:rPr lang="en-GB" sz="900"/>
                        <a:t>XRN</a:t>
                      </a:r>
                    </a:p>
                  </a:txBody>
                  <a:tcPr marL="72000" marR="72000" marT="36000" marB="36000" anchor="ctr">
                    <a:solidFill>
                      <a:schemeClr val="tx2"/>
                    </a:solidFill>
                  </a:tcPr>
                </a:tc>
                <a:tc>
                  <a:txBody>
                    <a:bodyPr/>
                    <a:lstStyle/>
                    <a:p>
                      <a:pPr>
                        <a:spcAft>
                          <a:spcPts val="0"/>
                        </a:spcAft>
                      </a:pPr>
                      <a:r>
                        <a:rPr lang="en-GB" sz="900"/>
                        <a:t>Title</a:t>
                      </a:r>
                    </a:p>
                  </a:txBody>
                  <a:tcPr marL="72000" marR="72000" marT="36000" marB="36000" anchor="ctr">
                    <a:solidFill>
                      <a:schemeClr val="tx2"/>
                    </a:solidFill>
                  </a:tcPr>
                </a:tc>
                <a:tc>
                  <a:txBody>
                    <a:bodyPr/>
                    <a:lstStyle/>
                    <a:p>
                      <a:pPr algn="ctr">
                        <a:spcAft>
                          <a:spcPts val="0"/>
                        </a:spcAft>
                      </a:pPr>
                      <a:r>
                        <a:rPr lang="en-GB" sz="900"/>
                        <a:t>Proposer</a:t>
                      </a:r>
                    </a:p>
                  </a:txBody>
                  <a:tcPr marL="36000" marR="36000" marT="36000" marB="36000" anchor="ctr">
                    <a:solidFill>
                      <a:schemeClr val="tx2"/>
                    </a:solidFill>
                  </a:tcPr>
                </a:tc>
                <a:tc>
                  <a:txBody>
                    <a:bodyPr/>
                    <a:lstStyle/>
                    <a:p>
                      <a:pPr algn="ctr">
                        <a:spcAft>
                          <a:spcPts val="0"/>
                        </a:spcAft>
                      </a:pPr>
                      <a:r>
                        <a:rPr lang="en-GB" sz="900"/>
                        <a:t>Benefitting</a:t>
                      </a:r>
                    </a:p>
                  </a:txBody>
                  <a:tcPr marL="36000" marR="36000" marT="36000" marB="36000" anchor="ctr">
                    <a:solidFill>
                      <a:schemeClr val="tx2"/>
                    </a:solidFill>
                  </a:tcPr>
                </a:tc>
                <a:tc>
                  <a:txBody>
                    <a:bodyPr/>
                    <a:lstStyle/>
                    <a:p>
                      <a:pPr algn="ctr">
                        <a:spcAft>
                          <a:spcPts val="0"/>
                        </a:spcAft>
                      </a:pPr>
                      <a:r>
                        <a:rPr lang="en-GB" sz="900"/>
                        <a:t>Funded</a:t>
                      </a:r>
                    </a:p>
                    <a:p>
                      <a:pPr algn="ctr">
                        <a:spcAft>
                          <a:spcPts val="0"/>
                        </a:spcAft>
                      </a:pPr>
                      <a:r>
                        <a:rPr lang="en-GB" sz="900"/>
                        <a:t>by</a:t>
                      </a:r>
                    </a:p>
                  </a:txBody>
                  <a:tcPr marL="36000" marR="36000" marT="36000" marB="36000" anchor="ctr">
                    <a:solidFill>
                      <a:schemeClr val="tx2"/>
                    </a:solidFill>
                  </a:tcPr>
                </a:tc>
                <a:tc>
                  <a:txBody>
                    <a:bodyPr/>
                    <a:lstStyle/>
                    <a:p>
                      <a:pPr algn="ctr">
                        <a:spcAft>
                          <a:spcPts val="0"/>
                        </a:spcAft>
                      </a:pPr>
                      <a:r>
                        <a:rPr lang="en-GB" sz="900"/>
                        <a:t> Cost estimate</a:t>
                      </a:r>
                    </a:p>
                  </a:txBody>
                  <a:tcPr marL="36000" marR="36000" marT="36000" marB="36000" anchor="ctr">
                    <a:solidFill>
                      <a:schemeClr val="tx2"/>
                    </a:solidFill>
                  </a:tcPr>
                </a:tc>
                <a:tc>
                  <a:txBody>
                    <a:bodyPr/>
                    <a:lstStyle/>
                    <a:p>
                      <a:pPr algn="ctr">
                        <a:spcAft>
                          <a:spcPts val="0"/>
                        </a:spcAft>
                      </a:pPr>
                      <a:r>
                        <a:rPr lang="en-GB" sz="900"/>
                        <a:t>System components</a:t>
                      </a:r>
                    </a:p>
                  </a:txBody>
                  <a:tcPr marL="36000" marR="36000" marT="36000" marB="36000" anchor="ctr">
                    <a:solidFill>
                      <a:schemeClr val="tx2"/>
                    </a:solidFill>
                  </a:tcPr>
                </a:tc>
                <a:tc>
                  <a:txBody>
                    <a:bodyPr/>
                    <a:lstStyle/>
                    <a:p>
                      <a:pPr algn="ctr">
                        <a:spcAft>
                          <a:spcPts val="0"/>
                        </a:spcAft>
                      </a:pPr>
                      <a:r>
                        <a:rPr lang="en-GB" sz="900"/>
                        <a:t>Solution option approved</a:t>
                      </a:r>
                    </a:p>
                  </a:txBody>
                  <a:tcPr marL="36000" marR="36000" marT="36000" marB="36000" anchor="ctr">
                    <a:solidFill>
                      <a:schemeClr val="tx2"/>
                    </a:solidFill>
                  </a:tcPr>
                </a:tc>
                <a:tc>
                  <a:txBody>
                    <a:bodyPr/>
                    <a:lstStyle/>
                    <a:p>
                      <a:pPr algn="ctr">
                        <a:spcAft>
                          <a:spcPts val="0"/>
                        </a:spcAft>
                      </a:pPr>
                      <a:r>
                        <a:rPr lang="en-GB" sz="900"/>
                        <a:t>Design status</a:t>
                      </a:r>
                    </a:p>
                  </a:txBody>
                  <a:tcPr marL="36000" marR="36000" marT="36000" marB="36000" anchor="ctr">
                    <a:solidFill>
                      <a:schemeClr val="tx2"/>
                    </a:solidFill>
                  </a:tcPr>
                </a:tc>
                <a:tc>
                  <a:txBody>
                    <a:bodyPr/>
                    <a:lstStyle/>
                    <a:p>
                      <a:pPr algn="ctr">
                        <a:spcAft>
                          <a:spcPts val="0"/>
                        </a:spcAft>
                      </a:pPr>
                      <a:r>
                        <a:rPr lang="en-GB" sz="900"/>
                        <a:t>BER approval</a:t>
                      </a:r>
                    </a:p>
                  </a:txBody>
                  <a:tcPr marL="36000" marR="36000" marT="36000" marB="36000" anchor="ctr">
                    <a:solidFill>
                      <a:schemeClr val="tx2"/>
                    </a:solidFill>
                  </a:tcPr>
                </a:tc>
                <a:extLst>
                  <a:ext uri="{0D108BD9-81ED-4DB2-BD59-A6C34878D82A}">
                    <a16:rowId xmlns:a16="http://schemas.microsoft.com/office/drawing/2014/main" val="3477755440"/>
                  </a:ext>
                </a:extLst>
              </a:tr>
              <a:tr h="452029">
                <a:tc>
                  <a:txBody>
                    <a:bodyPr/>
                    <a:lstStyle/>
                    <a:p>
                      <a:pPr algn="ctr">
                        <a:spcAft>
                          <a:spcPts val="0"/>
                        </a:spcAft>
                      </a:pPr>
                      <a:r>
                        <a:rPr lang="en-GB" sz="800">
                          <a:solidFill>
                            <a:srgbClr val="3E5AA8"/>
                          </a:solidFill>
                        </a:rPr>
                        <a:t>5702</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i="0" kern="1200">
                          <a:solidFill>
                            <a:schemeClr val="tx2"/>
                          </a:solidFill>
                          <a:effectLst/>
                          <a:latin typeface="Nunito Sans (Body)"/>
                          <a:ea typeface="+mn-ea"/>
                          <a:cs typeface="+mn-cs"/>
                        </a:rPr>
                        <a:t>Update to assess the replacement of Facsimile as a form of communication (Modification 0864S)</a:t>
                      </a:r>
                      <a:endParaRPr lang="en-GB" sz="800">
                        <a:solidFill>
                          <a:srgbClr val="3E5AA8"/>
                        </a:solidFill>
                      </a:endParaRPr>
                    </a:p>
                  </a:txBody>
                  <a:tcPr marL="72000" marR="72000" marT="36000" marB="36000" anchor="ctr">
                    <a:solidFill>
                      <a:schemeClr val="accent1"/>
                    </a:solidFill>
                  </a:tcPr>
                </a:tc>
                <a:tc>
                  <a:txBody>
                    <a:bodyPr/>
                    <a:lstStyle/>
                    <a:p>
                      <a:pPr>
                        <a:spcAft>
                          <a:spcPts val="0"/>
                        </a:spcAft>
                      </a:pPr>
                      <a:r>
                        <a:rPr lang="en-GB" sz="800">
                          <a:solidFill>
                            <a:srgbClr val="3E5AA8"/>
                          </a:solidFill>
                        </a:rPr>
                        <a:t>National Gas Transmission</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a:solidFill>
                            <a:srgbClr val="3E5AA8"/>
                          </a:solidFill>
                        </a:rPr>
                        <a:t>Shipper, DNO, IGT, NGT</a:t>
                      </a:r>
                    </a:p>
                  </a:txBody>
                  <a:tcPr marL="72000" marR="72000" marT="36000" marB="36000" anchor="ctr">
                    <a:solidFill>
                      <a:schemeClr val="accent1"/>
                    </a:solidFill>
                  </a:tcPr>
                </a:tc>
                <a:tc>
                  <a:txBody>
                    <a:bodyPr/>
                    <a:lstStyle/>
                    <a:p>
                      <a:pP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£150-£250k</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In progress</a:t>
                      </a:r>
                    </a:p>
                    <a:p>
                      <a:pPr algn="ctr">
                        <a:spcAft>
                          <a:spcPts val="0"/>
                        </a:spcAft>
                      </a:pPr>
                      <a:r>
                        <a:rPr lang="en-GB" sz="800">
                          <a:solidFill>
                            <a:srgbClr val="3E5AA8"/>
                          </a:solidFill>
                        </a:rPr>
                        <a:t>Design approval planned Jan </a:t>
                      </a:r>
                      <a:r>
                        <a:rPr lang="en-GB" sz="800" err="1">
                          <a:solidFill>
                            <a:srgbClr val="3E5AA8"/>
                          </a:solidFill>
                        </a:rPr>
                        <a:t>ChMC</a:t>
                      </a:r>
                      <a:endParaRPr lang="en-GB" sz="800">
                        <a:solidFill>
                          <a:srgbClr val="3E5AA8"/>
                        </a:solidFill>
                      </a:endParaRPr>
                    </a:p>
                  </a:txBody>
                  <a:tcPr marL="72000" marR="72000" marT="36000" marB="36000" anchor="ctr">
                    <a:solidFill>
                      <a:schemeClr val="accent1"/>
                    </a:solidFill>
                  </a:tcPr>
                </a:tc>
                <a:tc>
                  <a:txBody>
                    <a:bodyPr/>
                    <a:lstStyle/>
                    <a:p>
                      <a:pPr algn="ctr">
                        <a:spcAft>
                          <a:spcPts val="0"/>
                        </a:spcAft>
                      </a:pPr>
                      <a:r>
                        <a:rPr lang="en-GB" sz="800">
                          <a:solidFill>
                            <a:srgbClr val="3E5AA8"/>
                          </a:solidFill>
                        </a:rPr>
                        <a:t> February </a:t>
                      </a:r>
                      <a:r>
                        <a:rPr lang="en-GB" sz="800" err="1">
                          <a:solidFill>
                            <a:srgbClr val="3E5AA8"/>
                          </a:solidFill>
                        </a:rPr>
                        <a:t>ChMC</a:t>
                      </a:r>
                      <a:r>
                        <a:rPr lang="en-GB" sz="800">
                          <a:solidFill>
                            <a:srgbClr val="3E5AA8"/>
                          </a:solidFill>
                        </a:rPr>
                        <a:t> approval</a:t>
                      </a:r>
                    </a:p>
                  </a:txBody>
                  <a:tcPr marL="72000" marR="72000" marT="36000" marB="36000" anchor="ctr">
                    <a:solidFill>
                      <a:schemeClr val="accent1"/>
                    </a:solidFill>
                  </a:tcPr>
                </a:tc>
                <a:extLst>
                  <a:ext uri="{0D108BD9-81ED-4DB2-BD59-A6C34878D82A}">
                    <a16:rowId xmlns:a16="http://schemas.microsoft.com/office/drawing/2014/main" val="3259878738"/>
                  </a:ext>
                </a:extLst>
              </a:tr>
              <a:tr h="399449">
                <a:tc>
                  <a:txBody>
                    <a:bodyPr/>
                    <a:lstStyle/>
                    <a:p>
                      <a:pPr algn="ctr">
                        <a:spcAft>
                          <a:spcPts val="0"/>
                        </a:spcAft>
                      </a:pPr>
                      <a:r>
                        <a:rPr lang="en-GB" sz="800">
                          <a:solidFill>
                            <a:srgbClr val="3E5AA8"/>
                          </a:solidFill>
                        </a:rPr>
                        <a:t>5784</a:t>
                      </a:r>
                    </a:p>
                  </a:txBody>
                  <a:tcPr marL="72000" marR="72000" marT="36000" marB="36000" anchor="ctr">
                    <a:solidFill>
                      <a:schemeClr val="accent1"/>
                    </a:solidFill>
                  </a:tcPr>
                </a:tc>
                <a:tc>
                  <a:txBody>
                    <a:bodyPr/>
                    <a:lstStyle/>
                    <a:p>
                      <a:pPr>
                        <a:spcAft>
                          <a:spcPts val="0"/>
                        </a:spcAft>
                      </a:pPr>
                      <a:r>
                        <a:rPr lang="en-GB" sz="800">
                          <a:solidFill>
                            <a:schemeClr val="tx2"/>
                          </a:solidFill>
                        </a:rPr>
                        <a:t>Modification 0862 Amendments to the current Unidentified Gas Reconciliation Period arrangements </a:t>
                      </a:r>
                    </a:p>
                  </a:txBody>
                  <a:tcPr marL="72000" marR="72000" marT="36000" marB="36000" anchor="ctr">
                    <a:solidFill>
                      <a:schemeClr val="accent1"/>
                    </a:solidFill>
                  </a:tcPr>
                </a:tc>
                <a:tc>
                  <a:txBody>
                    <a:bodyPr/>
                    <a:lstStyle/>
                    <a:p>
                      <a:pPr>
                        <a:spcAft>
                          <a:spcPts val="0"/>
                        </a:spcAft>
                      </a:pPr>
                      <a:r>
                        <a:rPr lang="en-GB" sz="800">
                          <a:solidFill>
                            <a:srgbClr val="3E5AA8"/>
                          </a:solidFill>
                        </a:rPr>
                        <a:t>SEFE Energy</a:t>
                      </a:r>
                    </a:p>
                  </a:txBody>
                  <a:tcPr marL="72000" marR="72000" marT="36000" marB="36000" anchor="ctr">
                    <a:solidFill>
                      <a:schemeClr val="accent1"/>
                    </a:solidFill>
                  </a:tcPr>
                </a:tc>
                <a:tc>
                  <a:txBody>
                    <a:bodyPr/>
                    <a:lstStyle/>
                    <a:p>
                      <a:pPr>
                        <a:spcAft>
                          <a:spcPts val="0"/>
                        </a:spcAft>
                      </a:pPr>
                      <a:r>
                        <a:rPr lang="en-GB" sz="800">
                          <a:solidFill>
                            <a:srgbClr val="3E5AA8"/>
                          </a:solidFill>
                        </a:rPr>
                        <a:t>Shipper, DNO, NGT</a:t>
                      </a:r>
                    </a:p>
                  </a:txBody>
                  <a:tcPr marL="72000" marR="72000" marT="36000" marB="36000" anchor="ctr">
                    <a:solidFill>
                      <a:schemeClr val="accent1"/>
                    </a:solidFill>
                  </a:tcPr>
                </a:tc>
                <a:tc>
                  <a:txBody>
                    <a:bodyPr/>
                    <a:lstStyle/>
                    <a:p>
                      <a:pPr>
                        <a:spcAft>
                          <a:spcPts val="0"/>
                        </a:spcAft>
                      </a:pPr>
                      <a:r>
                        <a:rPr lang="en-US" sz="800">
                          <a:solidFill>
                            <a:srgbClr val="3E5AA8"/>
                          </a:solidFill>
                        </a:rPr>
                        <a:t>S</a:t>
                      </a:r>
                      <a:r>
                        <a:rPr lang="en-GB" sz="800">
                          <a:solidFill>
                            <a:srgbClr val="3E5AA8"/>
                          </a:solidFill>
                        </a:rPr>
                        <a:t>hipper</a:t>
                      </a:r>
                    </a:p>
                  </a:txBody>
                  <a:tcPr marL="72000" marR="72000" marT="36000" marB="36000" anchor="ctr">
                    <a:solidFill>
                      <a:schemeClr val="accent1"/>
                    </a:solidFill>
                  </a:tcPr>
                </a:tc>
                <a:tc>
                  <a:txBody>
                    <a:bodyPr/>
                    <a:lstStyle/>
                    <a:p>
                      <a:pPr algn="ctr">
                        <a:spcAft>
                          <a:spcPts val="0"/>
                        </a:spcAft>
                      </a:pPr>
                      <a:r>
                        <a:rPr lang="en-GB" sz="800">
                          <a:solidFill>
                            <a:srgbClr val="3E5AA8"/>
                          </a:solidFill>
                        </a:rPr>
                        <a:t>£85-£115k</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Design approval planned Dec ChMC</a:t>
                      </a:r>
                    </a:p>
                  </a:txBody>
                  <a:tcPr marL="72000" marR="72000" marT="36000" marB="36000" anchor="ctr">
                    <a:solidFill>
                      <a:schemeClr val="accent1"/>
                    </a:solidFill>
                  </a:tcPr>
                </a:tc>
                <a:tc>
                  <a:txBody>
                    <a:bodyPr/>
                    <a:lstStyle/>
                    <a:p>
                      <a:pPr algn="ctr">
                        <a:spcAft>
                          <a:spcPts val="0"/>
                        </a:spcAft>
                      </a:pPr>
                      <a:r>
                        <a:rPr lang="en-GB" sz="800">
                          <a:solidFill>
                            <a:srgbClr val="3E5AA8"/>
                          </a:solidFill>
                        </a:rPr>
                        <a:t>February </a:t>
                      </a:r>
                      <a:r>
                        <a:rPr lang="en-GB" sz="800" err="1">
                          <a:solidFill>
                            <a:srgbClr val="3E5AA8"/>
                          </a:solidFill>
                        </a:rPr>
                        <a:t>ChMC</a:t>
                      </a:r>
                      <a:r>
                        <a:rPr lang="en-GB" sz="800">
                          <a:solidFill>
                            <a:srgbClr val="3E5AA8"/>
                          </a:solidFill>
                        </a:rPr>
                        <a:t> approval</a:t>
                      </a:r>
                    </a:p>
                  </a:txBody>
                  <a:tcPr marL="72000" marR="72000" marT="36000" marB="36000" anchor="ctr">
                    <a:solidFill>
                      <a:schemeClr val="accent1"/>
                    </a:solidFill>
                  </a:tcPr>
                </a:tc>
                <a:extLst>
                  <a:ext uri="{0D108BD9-81ED-4DB2-BD59-A6C34878D82A}">
                    <a16:rowId xmlns:a16="http://schemas.microsoft.com/office/drawing/2014/main" val="2650279862"/>
                  </a:ext>
                </a:extLst>
              </a:tr>
              <a:tr h="193618">
                <a:tc gridSpan="5">
                  <a:txBody>
                    <a:bodyPr/>
                    <a:lstStyle/>
                    <a:p>
                      <a:pPr algn="r" fontAlgn="auto">
                        <a:spcAft>
                          <a:spcPts val="0"/>
                        </a:spcAft>
                      </a:pPr>
                      <a:r>
                        <a:rPr lang="en-GB" sz="800" b="1">
                          <a:solidFill>
                            <a:srgbClr val="3E5AA8"/>
                          </a:solidFill>
                          <a:effectLst/>
                          <a:latin typeface="+mn-lt"/>
                          <a:cs typeface="Times New Roman" panose="02020603050405020304" pitchFamily="18" charset="0"/>
                        </a:rPr>
                        <a:t>Total</a:t>
                      </a: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fontAlgn="auto">
                        <a:spcAft>
                          <a:spcPts val="0"/>
                        </a:spcAft>
                      </a:pPr>
                      <a:r>
                        <a:rPr lang="en-GB" sz="900" b="1">
                          <a:solidFill>
                            <a:srgbClr val="3E5AA8"/>
                          </a:solidFill>
                          <a:effectLst/>
                          <a:latin typeface="+mn-lt"/>
                          <a:ea typeface="Calibri" panose="020F0502020204030204" pitchFamily="34" charset="0"/>
                          <a:cs typeface="Times New Roman" panose="02020603050405020304" pitchFamily="18" charset="0"/>
                        </a:rPr>
                        <a:t>Total</a:t>
                      </a:r>
                    </a:p>
                  </a:txBody>
                  <a:tcPr marL="72000" marR="72000" marT="36000" marB="36000" anchor="ctr">
                    <a:solidFill>
                      <a:schemeClr val="accent1"/>
                    </a:solidFill>
                  </a:tcPr>
                </a:tc>
                <a:tc gridSpan="5">
                  <a:txBody>
                    <a:bodyPr/>
                    <a:lstStyle/>
                    <a:p>
                      <a:pPr algn="l" fontAlgn="auto">
                        <a:spcAft>
                          <a:spcPts val="0"/>
                        </a:spcAft>
                      </a:pPr>
                      <a:r>
                        <a:rPr lang="en-GB" sz="800" b="1">
                          <a:solidFill>
                            <a:srgbClr val="3E5AA8"/>
                          </a:solidFill>
                          <a:effectLst/>
                          <a:latin typeface="+mn-lt"/>
                          <a:ea typeface="Calibri" panose="020F0502020204030204" pitchFamily="34" charset="0"/>
                          <a:cs typeface="Times New Roman"/>
                        </a:rPr>
                        <a:t>£235 - £365k</a:t>
                      </a:r>
                    </a:p>
                  </a:txBody>
                  <a:tcPr marL="72000" marR="72000" marT="36000" marB="36000" anchor="ctr">
                    <a:solidFill>
                      <a:schemeClr val="accent1"/>
                    </a:solidFill>
                  </a:tcPr>
                </a:tc>
                <a:tc hMerge="1">
                  <a:txBody>
                    <a:bodyPr/>
                    <a:lstStyle/>
                    <a:p>
                      <a:pPr algn="ctr" fontAlgn="auto">
                        <a:spcAft>
                          <a:spcPts val="0"/>
                        </a:spcAft>
                      </a:pPr>
                      <a:endParaRPr lang="en-GB" sz="900" b="1">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extLst>
                  <a:ext uri="{0D108BD9-81ED-4DB2-BD59-A6C34878D82A}">
                    <a16:rowId xmlns:a16="http://schemas.microsoft.com/office/drawing/2014/main" val="2403960223"/>
                  </a:ext>
                </a:extLst>
              </a:tr>
            </a:tbl>
          </a:graphicData>
        </a:graphic>
      </p:graphicFrame>
      <p:graphicFrame>
        <p:nvGraphicFramePr>
          <p:cNvPr id="6" name="Table 4">
            <a:extLst>
              <a:ext uri="{FF2B5EF4-FFF2-40B4-BE49-F238E27FC236}">
                <a16:creationId xmlns:a16="http://schemas.microsoft.com/office/drawing/2014/main" id="{B9B4637E-D681-1BF7-3674-CC46BFDB1F1B}"/>
              </a:ext>
            </a:extLst>
          </p:cNvPr>
          <p:cNvGraphicFramePr>
            <a:graphicFrameLocks/>
          </p:cNvGraphicFramePr>
          <p:nvPr/>
        </p:nvGraphicFramePr>
        <p:xfrm>
          <a:off x="215591" y="4371950"/>
          <a:ext cx="8712062" cy="625216"/>
        </p:xfrm>
        <a:graphic>
          <a:graphicData uri="http://schemas.openxmlformats.org/drawingml/2006/table">
            <a:tbl>
              <a:tblPr firstRow="1" bandRow="1">
                <a:tableStyleId>{5C22544A-7EE6-4342-B048-85BDC9FD1C3A}</a:tableStyleId>
              </a:tblPr>
              <a:tblGrid>
                <a:gridCol w="661638">
                  <a:extLst>
                    <a:ext uri="{9D8B030D-6E8A-4147-A177-3AD203B41FA5}">
                      <a16:colId xmlns:a16="http://schemas.microsoft.com/office/drawing/2014/main" val="3885288750"/>
                    </a:ext>
                  </a:extLst>
                </a:gridCol>
                <a:gridCol w="8050424">
                  <a:extLst>
                    <a:ext uri="{9D8B030D-6E8A-4147-A177-3AD203B41FA5}">
                      <a16:colId xmlns:a16="http://schemas.microsoft.com/office/drawing/2014/main" val="1090101794"/>
                    </a:ext>
                  </a:extLst>
                </a:gridCol>
              </a:tblGrid>
              <a:tr h="278896">
                <a:tc>
                  <a:txBody>
                    <a:bodyPr/>
                    <a:lstStyle/>
                    <a:p>
                      <a:pPr lvl="0" algn="l"/>
                      <a:r>
                        <a:rPr lang="en-GB" sz="900">
                          <a:solidFill>
                            <a:schemeClr val="bg1"/>
                          </a:solidFill>
                        </a:rPr>
                        <a:t>Note: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lvl="0" algn="l"/>
                      <a:r>
                        <a:rPr lang="en-GB" sz="900">
                          <a:solidFill>
                            <a:schemeClr val="bg1"/>
                          </a:solidFill>
                        </a:rPr>
                        <a:t>Scope is for information only – delivery costs for XRN5702 may be subject to update pending completion of Detailed Design process, XRNs 5702 &amp; 5784 are firm contenders, further clarity is required for XRNs 5846 &amp; 5616b - an updated Scope will be submitted to January </a:t>
                      </a:r>
                      <a:r>
                        <a:rPr lang="en-GB" sz="900" err="1">
                          <a:solidFill>
                            <a:schemeClr val="bg1"/>
                          </a:solidFill>
                        </a:rPr>
                        <a:t>ChMC</a:t>
                      </a:r>
                      <a:r>
                        <a:rPr lang="en-GB" sz="900">
                          <a:solidFill>
                            <a:schemeClr val="bg1"/>
                          </a:solidFill>
                        </a:rPr>
                        <a:t> for Decision.</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3074061721"/>
                  </a:ext>
                </a:extLst>
              </a:tr>
              <a:tr h="278896">
                <a:tc>
                  <a:txBody>
                    <a:bodyPr/>
                    <a:lstStyle/>
                    <a:p>
                      <a:pPr lvl="0" algn="l"/>
                      <a:r>
                        <a:rPr lang="en-GB" sz="900" b="1" i="0" baseline="0">
                          <a:solidFill>
                            <a:schemeClr val="bg1"/>
                          </a:solidFill>
                        </a:rPr>
                        <a:t>Decision:</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tc>
                  <a:txBody>
                    <a:bodyPr/>
                    <a:lstStyle/>
                    <a:p>
                      <a:pPr lvl="0" algn="l"/>
                      <a:r>
                        <a:rPr lang="en-GB" sz="900" b="1" i="0" baseline="0">
                          <a:solidFill>
                            <a:schemeClr val="bg1"/>
                          </a:solidFill>
                        </a:rPr>
                        <a:t>None.</a:t>
                      </a: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2400879181"/>
                  </a:ext>
                </a:extLst>
              </a:tr>
            </a:tbl>
          </a:graphicData>
        </a:graphic>
      </p:graphicFrame>
      <p:graphicFrame>
        <p:nvGraphicFramePr>
          <p:cNvPr id="7" name="Table 6">
            <a:extLst>
              <a:ext uri="{FF2B5EF4-FFF2-40B4-BE49-F238E27FC236}">
                <a16:creationId xmlns:a16="http://schemas.microsoft.com/office/drawing/2014/main" id="{EDC456AF-BDDF-5D45-A7CD-AE66F63D1819}"/>
              </a:ext>
            </a:extLst>
          </p:cNvPr>
          <p:cNvGraphicFramePr>
            <a:graphicFrameLocks/>
          </p:cNvGraphicFramePr>
          <p:nvPr/>
        </p:nvGraphicFramePr>
        <p:xfrm>
          <a:off x="221273" y="2819030"/>
          <a:ext cx="8711305" cy="1514609"/>
        </p:xfrm>
        <a:graphic>
          <a:graphicData uri="http://schemas.openxmlformats.org/drawingml/2006/table">
            <a:tbl>
              <a:tblPr firstRow="1" bandRow="1">
                <a:tableStyleId>{5C22544A-7EE6-4342-B048-85BDC9FD1C3A}</a:tableStyleId>
              </a:tblPr>
              <a:tblGrid>
                <a:gridCol w="428917">
                  <a:extLst>
                    <a:ext uri="{9D8B030D-6E8A-4147-A177-3AD203B41FA5}">
                      <a16:colId xmlns:a16="http://schemas.microsoft.com/office/drawing/2014/main" val="3885288750"/>
                    </a:ext>
                  </a:extLst>
                </a:gridCol>
                <a:gridCol w="2110030">
                  <a:extLst>
                    <a:ext uri="{9D8B030D-6E8A-4147-A177-3AD203B41FA5}">
                      <a16:colId xmlns:a16="http://schemas.microsoft.com/office/drawing/2014/main" val="2666035350"/>
                    </a:ext>
                  </a:extLst>
                </a:gridCol>
                <a:gridCol w="952608">
                  <a:extLst>
                    <a:ext uri="{9D8B030D-6E8A-4147-A177-3AD203B41FA5}">
                      <a16:colId xmlns:a16="http://schemas.microsoft.com/office/drawing/2014/main" val="2207084505"/>
                    </a:ext>
                  </a:extLst>
                </a:gridCol>
                <a:gridCol w="720080">
                  <a:extLst>
                    <a:ext uri="{9D8B030D-6E8A-4147-A177-3AD203B41FA5}">
                      <a16:colId xmlns:a16="http://schemas.microsoft.com/office/drawing/2014/main" val="3233469831"/>
                    </a:ext>
                  </a:extLst>
                </a:gridCol>
                <a:gridCol w="504056">
                  <a:extLst>
                    <a:ext uri="{9D8B030D-6E8A-4147-A177-3AD203B41FA5}">
                      <a16:colId xmlns:a16="http://schemas.microsoft.com/office/drawing/2014/main" val="3264185382"/>
                    </a:ext>
                  </a:extLst>
                </a:gridCol>
                <a:gridCol w="739418">
                  <a:extLst>
                    <a:ext uri="{9D8B030D-6E8A-4147-A177-3AD203B41FA5}">
                      <a16:colId xmlns:a16="http://schemas.microsoft.com/office/drawing/2014/main" val="745820958"/>
                    </a:ext>
                  </a:extLst>
                </a:gridCol>
                <a:gridCol w="781406">
                  <a:extLst>
                    <a:ext uri="{9D8B030D-6E8A-4147-A177-3AD203B41FA5}">
                      <a16:colId xmlns:a16="http://schemas.microsoft.com/office/drawing/2014/main" val="2494587996"/>
                    </a:ext>
                  </a:extLst>
                </a:gridCol>
                <a:gridCol w="742336">
                  <a:extLst>
                    <a:ext uri="{9D8B030D-6E8A-4147-A177-3AD203B41FA5}">
                      <a16:colId xmlns:a16="http://schemas.microsoft.com/office/drawing/2014/main" val="3315029670"/>
                    </a:ext>
                  </a:extLst>
                </a:gridCol>
                <a:gridCol w="1093968">
                  <a:extLst>
                    <a:ext uri="{9D8B030D-6E8A-4147-A177-3AD203B41FA5}">
                      <a16:colId xmlns:a16="http://schemas.microsoft.com/office/drawing/2014/main" val="4031302906"/>
                    </a:ext>
                  </a:extLst>
                </a:gridCol>
                <a:gridCol w="638486">
                  <a:extLst>
                    <a:ext uri="{9D8B030D-6E8A-4147-A177-3AD203B41FA5}">
                      <a16:colId xmlns:a16="http://schemas.microsoft.com/office/drawing/2014/main" val="2181164614"/>
                    </a:ext>
                  </a:extLst>
                </a:gridCol>
              </a:tblGrid>
              <a:tr h="441168">
                <a:tc>
                  <a:txBody>
                    <a:bodyPr/>
                    <a:lstStyle/>
                    <a:p>
                      <a:pPr algn="ctr">
                        <a:spcAft>
                          <a:spcPts val="0"/>
                        </a:spcAft>
                      </a:pPr>
                      <a:r>
                        <a:rPr lang="en-GB" sz="900"/>
                        <a:t>XRN</a:t>
                      </a:r>
                    </a:p>
                  </a:txBody>
                  <a:tcPr marL="72000" marR="72000" marT="36000" marB="36000" anchor="ctr">
                    <a:solidFill>
                      <a:schemeClr val="tx2"/>
                    </a:solidFill>
                  </a:tcPr>
                </a:tc>
                <a:tc>
                  <a:txBody>
                    <a:bodyPr/>
                    <a:lstStyle/>
                    <a:p>
                      <a:pPr>
                        <a:spcAft>
                          <a:spcPts val="0"/>
                        </a:spcAft>
                      </a:pPr>
                      <a:r>
                        <a:rPr lang="en-GB" sz="900"/>
                        <a:t>Title</a:t>
                      </a:r>
                    </a:p>
                  </a:txBody>
                  <a:tcPr marL="72000" marR="72000" marT="36000" marB="36000" anchor="ctr">
                    <a:solidFill>
                      <a:schemeClr val="tx2"/>
                    </a:solidFill>
                  </a:tcPr>
                </a:tc>
                <a:tc>
                  <a:txBody>
                    <a:bodyPr/>
                    <a:lstStyle/>
                    <a:p>
                      <a:pPr algn="ctr">
                        <a:spcAft>
                          <a:spcPts val="0"/>
                        </a:spcAft>
                      </a:pPr>
                      <a:r>
                        <a:rPr lang="en-GB" sz="900"/>
                        <a:t>Proposer</a:t>
                      </a:r>
                    </a:p>
                  </a:txBody>
                  <a:tcPr marL="36000" marR="36000" marT="36000" marB="36000" anchor="ctr">
                    <a:solidFill>
                      <a:schemeClr val="tx2"/>
                    </a:solidFill>
                  </a:tcPr>
                </a:tc>
                <a:tc>
                  <a:txBody>
                    <a:bodyPr/>
                    <a:lstStyle/>
                    <a:p>
                      <a:pPr algn="ctr">
                        <a:spcAft>
                          <a:spcPts val="0"/>
                        </a:spcAft>
                      </a:pPr>
                      <a:r>
                        <a:rPr lang="en-GB" sz="900"/>
                        <a:t>Benefitting</a:t>
                      </a:r>
                    </a:p>
                  </a:txBody>
                  <a:tcPr marL="36000" marR="36000" marT="36000" marB="36000" anchor="ctr">
                    <a:solidFill>
                      <a:schemeClr val="tx2"/>
                    </a:solidFill>
                  </a:tcPr>
                </a:tc>
                <a:tc>
                  <a:txBody>
                    <a:bodyPr/>
                    <a:lstStyle/>
                    <a:p>
                      <a:pPr algn="ctr">
                        <a:spcAft>
                          <a:spcPts val="0"/>
                        </a:spcAft>
                      </a:pPr>
                      <a:r>
                        <a:rPr lang="en-GB" sz="900"/>
                        <a:t>Funded</a:t>
                      </a:r>
                    </a:p>
                    <a:p>
                      <a:pPr algn="ctr">
                        <a:spcAft>
                          <a:spcPts val="0"/>
                        </a:spcAft>
                      </a:pPr>
                      <a:r>
                        <a:rPr lang="en-GB" sz="900"/>
                        <a:t>by</a:t>
                      </a:r>
                    </a:p>
                  </a:txBody>
                  <a:tcPr marL="36000" marR="36000" marT="36000" marB="36000" anchor="ctr">
                    <a:solidFill>
                      <a:schemeClr val="tx2"/>
                    </a:solidFill>
                  </a:tcPr>
                </a:tc>
                <a:tc>
                  <a:txBody>
                    <a:bodyPr/>
                    <a:lstStyle/>
                    <a:p>
                      <a:pPr algn="ctr">
                        <a:spcAft>
                          <a:spcPts val="0"/>
                        </a:spcAft>
                      </a:pPr>
                      <a:r>
                        <a:rPr lang="en-GB" sz="900"/>
                        <a:t> Cost estimate</a:t>
                      </a:r>
                    </a:p>
                  </a:txBody>
                  <a:tcPr marL="36000" marR="36000" marT="36000" marB="36000" anchor="ctr">
                    <a:solidFill>
                      <a:schemeClr val="tx2"/>
                    </a:solidFill>
                  </a:tcPr>
                </a:tc>
                <a:tc>
                  <a:txBody>
                    <a:bodyPr/>
                    <a:lstStyle/>
                    <a:p>
                      <a:pPr algn="ctr">
                        <a:spcAft>
                          <a:spcPts val="0"/>
                        </a:spcAft>
                      </a:pPr>
                      <a:r>
                        <a:rPr lang="en-GB" sz="900"/>
                        <a:t>System components</a:t>
                      </a:r>
                    </a:p>
                  </a:txBody>
                  <a:tcPr marL="36000" marR="36000" marT="36000" marB="36000" anchor="ctr">
                    <a:solidFill>
                      <a:schemeClr val="tx2"/>
                    </a:solidFill>
                  </a:tcPr>
                </a:tc>
                <a:tc>
                  <a:txBody>
                    <a:bodyPr/>
                    <a:lstStyle/>
                    <a:p>
                      <a:pPr algn="ctr">
                        <a:spcAft>
                          <a:spcPts val="0"/>
                        </a:spcAft>
                      </a:pPr>
                      <a:r>
                        <a:rPr lang="en-GB" sz="900"/>
                        <a:t>Solution option approved</a:t>
                      </a:r>
                    </a:p>
                  </a:txBody>
                  <a:tcPr marL="36000" marR="36000" marT="36000" marB="36000" anchor="ctr">
                    <a:solidFill>
                      <a:schemeClr val="tx2"/>
                    </a:solidFill>
                  </a:tcPr>
                </a:tc>
                <a:tc>
                  <a:txBody>
                    <a:bodyPr/>
                    <a:lstStyle/>
                    <a:p>
                      <a:pPr algn="ctr">
                        <a:spcAft>
                          <a:spcPts val="0"/>
                        </a:spcAft>
                      </a:pPr>
                      <a:r>
                        <a:rPr lang="en-GB" sz="900"/>
                        <a:t>Design status</a:t>
                      </a:r>
                    </a:p>
                  </a:txBody>
                  <a:tcPr marL="36000" marR="36000" marT="36000" marB="36000" anchor="ctr">
                    <a:solidFill>
                      <a:schemeClr val="tx2"/>
                    </a:solidFill>
                  </a:tcPr>
                </a:tc>
                <a:tc>
                  <a:txBody>
                    <a:bodyPr/>
                    <a:lstStyle/>
                    <a:p>
                      <a:pPr algn="ctr">
                        <a:spcAft>
                          <a:spcPts val="0"/>
                        </a:spcAft>
                      </a:pPr>
                      <a:r>
                        <a:rPr lang="en-GB" sz="900"/>
                        <a:t>BER approval</a:t>
                      </a:r>
                    </a:p>
                  </a:txBody>
                  <a:tcPr marL="36000" marR="36000" marT="36000" marB="36000" anchor="ctr">
                    <a:solidFill>
                      <a:schemeClr val="tx2"/>
                    </a:solidFill>
                  </a:tcPr>
                </a:tc>
                <a:extLst>
                  <a:ext uri="{0D108BD9-81ED-4DB2-BD59-A6C34878D82A}">
                    <a16:rowId xmlns:a16="http://schemas.microsoft.com/office/drawing/2014/main" val="3477755440"/>
                  </a:ext>
                </a:extLst>
              </a:tr>
              <a:tr h="257337">
                <a:tc>
                  <a:txBody>
                    <a:bodyPr/>
                    <a:lstStyle/>
                    <a:p>
                      <a:pPr algn="ctr">
                        <a:spcAft>
                          <a:spcPts val="0"/>
                        </a:spcAft>
                      </a:pPr>
                      <a:r>
                        <a:rPr lang="en-GB" sz="800">
                          <a:solidFill>
                            <a:srgbClr val="3E5AA8"/>
                          </a:solidFill>
                        </a:rPr>
                        <a:t>5846</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3E5AA8"/>
                          </a:solidFill>
                          <a:effectLst/>
                          <a:uLnTx/>
                          <a:uFillTx/>
                          <a:latin typeface="+mn-lt"/>
                          <a:ea typeface="+mn-ea"/>
                          <a:cs typeface="+mn-cs"/>
                        </a:rPr>
                        <a:t>New allowable value (‘M’ - Thermal Mass) for Meter Type Code (H100)</a:t>
                      </a:r>
                      <a:endParaRPr lang="en-GB" sz="800">
                        <a:solidFill>
                          <a:srgbClr val="3E5AA8"/>
                        </a:solidFill>
                      </a:endParaRPr>
                    </a:p>
                  </a:txBody>
                  <a:tcPr marL="72000" marR="72000" marT="36000" marB="36000" anchor="ctr">
                    <a:solidFill>
                      <a:schemeClr val="accent1"/>
                    </a:solidFill>
                  </a:tcPr>
                </a:tc>
                <a:tc>
                  <a:txBody>
                    <a:bodyPr/>
                    <a:lstStyle/>
                    <a:p>
                      <a:pPr>
                        <a:spcAft>
                          <a:spcPts val="0"/>
                        </a:spcAft>
                      </a:pPr>
                      <a:r>
                        <a:rPr lang="en-GB" sz="800">
                          <a:solidFill>
                            <a:srgbClr val="3E5AA8"/>
                          </a:solidFill>
                        </a:rPr>
                        <a:t>Xoserve</a:t>
                      </a:r>
                    </a:p>
                  </a:txBody>
                  <a:tcPr marL="72000" marR="72000" marT="36000" marB="36000"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a:solidFill>
                            <a:srgbClr val="3E5AA8"/>
                          </a:solidFill>
                        </a:rPr>
                        <a:t>Shipper, DNO, IGT, NGT</a:t>
                      </a:r>
                    </a:p>
                  </a:txBody>
                  <a:tcPr marL="72000" marR="72000" marT="36000" marB="36000" anchor="ctr">
                    <a:solidFill>
                      <a:schemeClr val="accent1"/>
                    </a:solidFill>
                  </a:tcPr>
                </a:tc>
                <a:tc>
                  <a:txBody>
                    <a:bodyPr/>
                    <a:lstStyle/>
                    <a:p>
                      <a:pP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TBC</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Proposed to move straight into design</a:t>
                      </a:r>
                    </a:p>
                  </a:txBody>
                  <a:tcPr marL="72000" marR="72000" marT="36000" marB="36000" anchor="ctr">
                    <a:solidFill>
                      <a:schemeClr val="accent1"/>
                    </a:solidFill>
                  </a:tcPr>
                </a:tc>
                <a:tc>
                  <a:txBody>
                    <a:bodyPr/>
                    <a:lstStyle/>
                    <a:p>
                      <a:pPr algn="ctr">
                        <a:spcAft>
                          <a:spcPts val="0"/>
                        </a:spcAft>
                      </a:pPr>
                      <a:r>
                        <a:rPr lang="en-GB" sz="800">
                          <a:solidFill>
                            <a:srgbClr val="3E5AA8"/>
                          </a:solidFill>
                        </a:rPr>
                        <a:t> tbc</a:t>
                      </a:r>
                    </a:p>
                  </a:txBody>
                  <a:tcPr marL="72000" marR="72000" marT="36000" marB="36000" anchor="ctr">
                    <a:solidFill>
                      <a:schemeClr val="accent1"/>
                    </a:solidFill>
                  </a:tcPr>
                </a:tc>
                <a:extLst>
                  <a:ext uri="{0D108BD9-81ED-4DB2-BD59-A6C34878D82A}">
                    <a16:rowId xmlns:a16="http://schemas.microsoft.com/office/drawing/2014/main" val="3259878738"/>
                  </a:ext>
                </a:extLst>
              </a:tr>
              <a:tr h="399449">
                <a:tc>
                  <a:txBody>
                    <a:bodyPr/>
                    <a:lstStyle/>
                    <a:p>
                      <a:pPr algn="ctr">
                        <a:spcAft>
                          <a:spcPts val="0"/>
                        </a:spcAft>
                      </a:pPr>
                      <a:r>
                        <a:rPr lang="en-GB" sz="800">
                          <a:solidFill>
                            <a:srgbClr val="3E5AA8"/>
                          </a:solidFill>
                        </a:rPr>
                        <a:t>5616b</a:t>
                      </a:r>
                    </a:p>
                  </a:txBody>
                  <a:tcPr marL="72000" marR="72000" marT="36000" marB="36000" anchor="ctr">
                    <a:solidFill>
                      <a:schemeClr val="accent1"/>
                    </a:solidFill>
                  </a:tcPr>
                </a:tc>
                <a:tc>
                  <a:txBody>
                    <a:bodyPr/>
                    <a:lstStyle/>
                    <a:p>
                      <a:pPr>
                        <a:spcAft>
                          <a:spcPts val="0"/>
                        </a:spcAft>
                      </a:pPr>
                      <a:r>
                        <a:rPr lang="en-US" sz="800">
                          <a:solidFill>
                            <a:schemeClr val="tx2"/>
                          </a:solidFill>
                        </a:rPr>
                        <a:t>CSEP Annual Quantity Capacity Management</a:t>
                      </a:r>
                      <a:endParaRPr lang="en-GB" sz="800">
                        <a:solidFill>
                          <a:schemeClr val="tx2"/>
                        </a:solidFill>
                      </a:endParaRPr>
                    </a:p>
                  </a:txBody>
                  <a:tcPr marL="72000" marR="72000" marT="36000" marB="36000" anchor="ctr">
                    <a:solidFill>
                      <a:schemeClr val="accent1"/>
                    </a:solidFill>
                  </a:tcPr>
                </a:tc>
                <a:tc>
                  <a:txBody>
                    <a:bodyPr/>
                    <a:lstStyle/>
                    <a:p>
                      <a:pPr>
                        <a:spcAft>
                          <a:spcPts val="0"/>
                        </a:spcAft>
                      </a:pPr>
                      <a:r>
                        <a:rPr lang="en-GB" sz="800">
                          <a:solidFill>
                            <a:srgbClr val="3E5AA8"/>
                          </a:solidFill>
                        </a:rPr>
                        <a:t>Wales &amp; West Utilities</a:t>
                      </a:r>
                    </a:p>
                  </a:txBody>
                  <a:tcPr marL="72000" marR="72000" marT="36000" marB="36000" anchor="ctr">
                    <a:solidFill>
                      <a:schemeClr val="accent1"/>
                    </a:solidFill>
                  </a:tcPr>
                </a:tc>
                <a:tc>
                  <a:txBody>
                    <a:bodyPr/>
                    <a:lstStyle/>
                    <a:p>
                      <a:pPr>
                        <a:spcAft>
                          <a:spcPts val="0"/>
                        </a:spcAft>
                      </a:pPr>
                      <a:r>
                        <a:rPr lang="en-GB" sz="800">
                          <a:solidFill>
                            <a:srgbClr val="3E5AA8"/>
                          </a:solidFill>
                        </a:rPr>
                        <a:t> DNO, IGT</a:t>
                      </a:r>
                    </a:p>
                  </a:txBody>
                  <a:tcPr marL="72000" marR="72000" marT="36000" marB="36000" anchor="ctr">
                    <a:solidFill>
                      <a:schemeClr val="accent1"/>
                    </a:solidFill>
                  </a:tcPr>
                </a:tc>
                <a:tc>
                  <a:txBody>
                    <a:bodyPr/>
                    <a:lstStyle/>
                    <a:p>
                      <a:pPr>
                        <a:spcAft>
                          <a:spcPts val="0"/>
                        </a:spcAft>
                      </a:pPr>
                      <a:r>
                        <a:rPr lang="en-GB" sz="800">
                          <a:solidFill>
                            <a:srgbClr val="3E5AA8"/>
                          </a:solidFill>
                        </a:rPr>
                        <a:t>DNO, IGT</a:t>
                      </a:r>
                    </a:p>
                  </a:txBody>
                  <a:tcPr marL="72000" marR="72000" marT="36000" marB="36000" anchor="ctr">
                    <a:solidFill>
                      <a:schemeClr val="accent1"/>
                    </a:solidFill>
                  </a:tcPr>
                </a:tc>
                <a:tc>
                  <a:txBody>
                    <a:bodyPr/>
                    <a:lstStyle/>
                    <a:p>
                      <a:pPr algn="ctr">
                        <a:spcAft>
                          <a:spcPts val="0"/>
                        </a:spcAft>
                      </a:pPr>
                      <a:r>
                        <a:rPr lang="en-GB" sz="800">
                          <a:solidFill>
                            <a:srgbClr val="3E5AA8"/>
                          </a:solidFill>
                        </a:rPr>
                        <a:t>£319-£385k</a:t>
                      </a:r>
                    </a:p>
                  </a:txBody>
                  <a:tcPr marL="72000" marR="72000" marT="36000" marB="36000" anchor="ctr">
                    <a:solidFill>
                      <a:schemeClr val="accent1"/>
                    </a:solidFill>
                  </a:tcPr>
                </a:tc>
                <a:tc>
                  <a:txBody>
                    <a:bodyPr/>
                    <a:lstStyle/>
                    <a:p>
                      <a:pPr algn="ctr">
                        <a:spcAft>
                          <a:spcPts val="0"/>
                        </a:spcAft>
                      </a:pPr>
                      <a:r>
                        <a:rPr lang="en-GB" sz="800">
                          <a:solidFill>
                            <a:srgbClr val="3E5AA8"/>
                          </a:solidFill>
                        </a:rPr>
                        <a:t>UK Link</a:t>
                      </a:r>
                    </a:p>
                  </a:txBody>
                  <a:tcPr marL="72000" marR="72000" marT="36000" marB="36000" anchor="ctr">
                    <a:solidFill>
                      <a:schemeClr val="accent1"/>
                    </a:solidFill>
                  </a:tcPr>
                </a:tc>
                <a:tc>
                  <a:txBody>
                    <a:bodyPr/>
                    <a:lstStyle/>
                    <a:p>
                      <a:pPr algn="ctr">
                        <a:spcAft>
                          <a:spcPts val="0"/>
                        </a:spcAft>
                      </a:pPr>
                      <a:r>
                        <a:rPr lang="en-GB" sz="800">
                          <a:solidFill>
                            <a:srgbClr val="3E5AA8"/>
                          </a:solidFill>
                        </a:rPr>
                        <a:t>N/A</a:t>
                      </a:r>
                    </a:p>
                  </a:txBody>
                  <a:tcPr marL="72000" marR="72000" marT="36000" marB="36000" anchor="ctr">
                    <a:solidFill>
                      <a:schemeClr val="accent1"/>
                    </a:solidFill>
                  </a:tcPr>
                </a:tc>
                <a:tc>
                  <a:txBody>
                    <a:bodyPr/>
                    <a:lstStyle/>
                    <a:p>
                      <a:pPr algn="ctr">
                        <a:spcAft>
                          <a:spcPts val="0"/>
                        </a:spcAft>
                      </a:pPr>
                      <a:r>
                        <a:rPr lang="en-GB" sz="800">
                          <a:solidFill>
                            <a:srgbClr val="3E5AA8"/>
                          </a:solidFill>
                        </a:rPr>
                        <a:t>DDCP Published 12/08/24</a:t>
                      </a:r>
                    </a:p>
                  </a:txBody>
                  <a:tcPr marL="72000" marR="72000" marT="36000" marB="36000" anchor="ctr">
                    <a:solidFill>
                      <a:schemeClr val="accent1"/>
                    </a:solidFill>
                  </a:tcPr>
                </a:tc>
                <a:tc>
                  <a:txBody>
                    <a:bodyPr/>
                    <a:lstStyle/>
                    <a:p>
                      <a:pPr algn="ctr">
                        <a:spcAft>
                          <a:spcPts val="0"/>
                        </a:spcAft>
                      </a:pPr>
                      <a:r>
                        <a:rPr lang="en-GB" sz="800">
                          <a:solidFill>
                            <a:srgbClr val="3E5AA8"/>
                          </a:solidFill>
                        </a:rPr>
                        <a:t>tbc</a:t>
                      </a:r>
                    </a:p>
                  </a:txBody>
                  <a:tcPr marL="72000" marR="72000" marT="36000" marB="36000" anchor="ctr">
                    <a:solidFill>
                      <a:schemeClr val="accent1"/>
                    </a:solidFill>
                  </a:tcPr>
                </a:tc>
                <a:extLst>
                  <a:ext uri="{0D108BD9-81ED-4DB2-BD59-A6C34878D82A}">
                    <a16:rowId xmlns:a16="http://schemas.microsoft.com/office/drawing/2014/main" val="2650279862"/>
                  </a:ext>
                </a:extLst>
              </a:tr>
              <a:tr h="193618">
                <a:tc gridSpan="5">
                  <a:txBody>
                    <a:bodyPr/>
                    <a:lstStyle/>
                    <a:p>
                      <a:pPr algn="r" fontAlgn="auto">
                        <a:spcAft>
                          <a:spcPts val="0"/>
                        </a:spcAft>
                      </a:pPr>
                      <a:r>
                        <a:rPr lang="en-GB" sz="800" b="1">
                          <a:solidFill>
                            <a:srgbClr val="3E5AA8"/>
                          </a:solidFill>
                          <a:effectLst/>
                          <a:latin typeface="+mn-lt"/>
                          <a:cs typeface="Times New Roman" panose="02020603050405020304" pitchFamily="18" charset="0"/>
                        </a:rPr>
                        <a:t>Total</a:t>
                      </a: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fontAlgn="auto">
                        <a:spcAft>
                          <a:spcPts val="0"/>
                        </a:spcAft>
                      </a:pPr>
                      <a:endParaRPr lang="en-GB" sz="900">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fontAlgn="auto">
                        <a:spcAft>
                          <a:spcPts val="0"/>
                        </a:spcAft>
                      </a:pPr>
                      <a:r>
                        <a:rPr lang="en-GB" sz="900" b="1">
                          <a:solidFill>
                            <a:srgbClr val="3E5AA8"/>
                          </a:solidFill>
                          <a:effectLst/>
                          <a:latin typeface="+mn-lt"/>
                          <a:ea typeface="Calibri" panose="020F0502020204030204" pitchFamily="34" charset="0"/>
                          <a:cs typeface="Times New Roman" panose="02020603050405020304" pitchFamily="18" charset="0"/>
                        </a:rPr>
                        <a:t>Total</a:t>
                      </a:r>
                    </a:p>
                  </a:txBody>
                  <a:tcPr marL="72000" marR="72000" marT="36000" marB="36000" anchor="ctr">
                    <a:solidFill>
                      <a:schemeClr val="accent1"/>
                    </a:solidFill>
                  </a:tcPr>
                </a:tc>
                <a:tc gridSpan="5">
                  <a:txBody>
                    <a:bodyPr/>
                    <a:lstStyle/>
                    <a:p>
                      <a:pPr algn="l" fontAlgn="auto">
                        <a:spcAft>
                          <a:spcPts val="0"/>
                        </a:spcAft>
                      </a:pPr>
                      <a:r>
                        <a:rPr lang="en-GB" sz="800" b="1">
                          <a:solidFill>
                            <a:srgbClr val="3E5AA8"/>
                          </a:solidFill>
                          <a:effectLst/>
                          <a:latin typeface="+mn-lt"/>
                          <a:ea typeface="Calibri" panose="020F0502020204030204" pitchFamily="34" charset="0"/>
                          <a:cs typeface="Times New Roman"/>
                        </a:rPr>
                        <a:t>tbc</a:t>
                      </a:r>
                    </a:p>
                  </a:txBody>
                  <a:tcPr marL="72000" marR="72000" marT="36000" marB="36000" anchor="ctr">
                    <a:solidFill>
                      <a:schemeClr val="accent1"/>
                    </a:solidFill>
                  </a:tcPr>
                </a:tc>
                <a:tc hMerge="1">
                  <a:txBody>
                    <a:bodyPr/>
                    <a:lstStyle/>
                    <a:p>
                      <a:pPr algn="ctr" fontAlgn="auto">
                        <a:spcAft>
                          <a:spcPts val="0"/>
                        </a:spcAft>
                      </a:pPr>
                      <a:endParaRPr lang="en-GB" sz="900" b="1">
                        <a:solidFill>
                          <a:srgbClr val="3E5AA8"/>
                        </a:solidFill>
                        <a:effectLst/>
                        <a:latin typeface="+mn-lt"/>
                        <a:ea typeface="Calibri" panose="020F0502020204030204" pitchFamily="34" charset="0"/>
                        <a:cs typeface="Times New Roman" panose="02020603050405020304" pitchFamily="18" charset="0"/>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tc hMerge="1">
                  <a:txBody>
                    <a:bodyPr/>
                    <a:lstStyle/>
                    <a:p>
                      <a:pPr algn="ctr">
                        <a:spcAft>
                          <a:spcPts val="0"/>
                        </a:spcAft>
                      </a:pPr>
                      <a:endParaRPr lang="en-GB" sz="900">
                        <a:solidFill>
                          <a:srgbClr val="3E5AA8"/>
                        </a:solidFill>
                      </a:endParaRPr>
                    </a:p>
                  </a:txBody>
                  <a:tcPr marL="72000" marR="72000" marT="36000" marB="36000" anchor="ctr">
                    <a:solidFill>
                      <a:schemeClr val="accent1"/>
                    </a:solidFill>
                  </a:tcPr>
                </a:tc>
                <a:extLst>
                  <a:ext uri="{0D108BD9-81ED-4DB2-BD59-A6C34878D82A}">
                    <a16:rowId xmlns:a16="http://schemas.microsoft.com/office/drawing/2014/main" val="2403960223"/>
                  </a:ext>
                </a:extLst>
              </a:tr>
            </a:tbl>
          </a:graphicData>
        </a:graphic>
      </p:graphicFrame>
    </p:spTree>
    <p:extLst>
      <p:ext uri="{BB962C8B-B14F-4D97-AF65-F5344CB8AC3E}">
        <p14:creationId xmlns:p14="http://schemas.microsoft.com/office/powerpoint/2010/main" val="158677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dirty="0">
                <a:cs typeface="Arial"/>
              </a:rPr>
              <a:t>4b. November 2024</a:t>
            </a:r>
            <a:r>
              <a:rPr lang="en-US" dirty="0">
                <a:latin typeface="+mj-lt"/>
                <a:cs typeface="Arial"/>
              </a:rPr>
              <a:t> Major Release</a:t>
            </a:r>
            <a:endParaRPr lang="en-GB" dirty="0">
              <a:latin typeface="+mj-lt"/>
            </a:endParaRPr>
          </a:p>
        </p:txBody>
      </p:sp>
    </p:spTree>
    <p:extLst>
      <p:ext uri="{BB962C8B-B14F-4D97-AF65-F5344CB8AC3E}">
        <p14:creationId xmlns:p14="http://schemas.microsoft.com/office/powerpoint/2010/main" val="683348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XRN5778 – November 24 Major Release- Status Update</a:t>
            </a:r>
            <a:endParaRPr lang="en-GB" sz="160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415747"/>
          <a:ext cx="9143997" cy="4602032"/>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0">
                  <a:extLst>
                    <a:ext uri="{9D8B030D-6E8A-4147-A177-3AD203B41FA5}">
                      <a16:colId xmlns:a16="http://schemas.microsoft.com/office/drawing/2014/main" val="1347751506"/>
                    </a:ext>
                  </a:extLst>
                </a:gridCol>
                <a:gridCol w="234461">
                  <a:extLst>
                    <a:ext uri="{9D8B030D-6E8A-4147-A177-3AD203B41FA5}">
                      <a16:colId xmlns:a16="http://schemas.microsoft.com/office/drawing/2014/main" val="20002"/>
                    </a:ext>
                  </a:extLst>
                </a:gridCol>
                <a:gridCol w="2239026">
                  <a:extLst>
                    <a:ext uri="{9D8B030D-6E8A-4147-A177-3AD203B41FA5}">
                      <a16:colId xmlns:a16="http://schemas.microsoft.com/office/drawing/2014/main" val="2880710429"/>
                    </a:ext>
                  </a:extLst>
                </a:gridCol>
                <a:gridCol w="2515809">
                  <a:extLst>
                    <a:ext uri="{9D8B030D-6E8A-4147-A177-3AD203B41FA5}">
                      <a16:colId xmlns:a16="http://schemas.microsoft.com/office/drawing/2014/main" val="20003"/>
                    </a:ext>
                  </a:extLst>
                </a:gridCol>
              </a:tblGrid>
              <a:tr h="187619">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a:solidFill>
                            <a:srgbClr val="FFFFFF"/>
                          </a:solidFill>
                          <a:latin typeface="+mn-lt"/>
                          <a:cs typeface="Arial"/>
                        </a:rPr>
                        <a:t>Overall</a:t>
                      </a:r>
                      <a:r>
                        <a:rPr lang="en-GB" sz="1050" b="1" i="0" baseline="0">
                          <a:solidFill>
                            <a:srgbClr val="FFFFFF"/>
                          </a:solidFill>
                          <a:latin typeface="+mn-lt"/>
                          <a:cs typeface="Arial"/>
                        </a:rPr>
                        <a:t> Project RAG Status</a:t>
                      </a: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187619">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mj-lt"/>
                          <a:cs typeface="Arial"/>
                        </a:rPr>
                        <a:t>Schedule</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18761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RAG</a:t>
                      </a:r>
                      <a:r>
                        <a:rPr lang="en-GB" sz="1050" b="1" baseline="0">
                          <a:solidFill>
                            <a:schemeClr val="bg1"/>
                          </a:solidFill>
                          <a:latin typeface="+mj-lt"/>
                          <a:cs typeface="Arial"/>
                        </a:rPr>
                        <a:t> Status</a:t>
                      </a:r>
                      <a:endParaRPr lang="en-GB" sz="1050" b="1">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187619">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n-lt"/>
                          <a:cs typeface="Arial"/>
                        </a:rPr>
                        <a:t>                                             </a:t>
                      </a:r>
                      <a:r>
                        <a:rPr lang="en-GB" sz="1050" b="1">
                          <a:solidFill>
                            <a:schemeClr val="bg1"/>
                          </a:solidFill>
                          <a:latin typeface="+mj-lt"/>
                          <a:cs typeface="Arial"/>
                        </a:rPr>
                        <a:t>Status</a:t>
                      </a:r>
                      <a:r>
                        <a:rPr lang="en-GB" sz="1050" b="1" baseline="0">
                          <a:solidFill>
                            <a:schemeClr val="bg1"/>
                          </a:solidFill>
                          <a:latin typeface="+mj-lt"/>
                          <a:cs typeface="Arial"/>
                        </a:rPr>
                        <a:t> Justification</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42083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a:ln>
                            <a:noFill/>
                          </a:ln>
                          <a:solidFill>
                            <a:srgbClr val="000000"/>
                          </a:solidFill>
                          <a:effectLst/>
                          <a:uLnTx/>
                          <a:uFillTx/>
                          <a:latin typeface="+mj-lt"/>
                          <a:ea typeface="+mn-ea"/>
                          <a:cs typeface="Poppins"/>
                        </a:rPr>
                        <a:t>Overall release is tracking on target; Green,  BER approved at </a:t>
                      </a:r>
                      <a:r>
                        <a:rPr kumimoji="0" lang="en-US" sz="700" b="0" i="0" u="none" strike="noStrike" kern="0" cap="none" spc="0" normalizeH="0" baseline="0" err="1">
                          <a:ln>
                            <a:noFill/>
                          </a:ln>
                          <a:solidFill>
                            <a:srgbClr val="000000"/>
                          </a:solidFill>
                          <a:effectLst/>
                          <a:uLnTx/>
                          <a:uFillTx/>
                          <a:latin typeface="+mj-lt"/>
                          <a:ea typeface="+mn-ea"/>
                          <a:cs typeface="Poppins"/>
                        </a:rPr>
                        <a:t>ChMC</a:t>
                      </a:r>
                      <a:r>
                        <a:rPr kumimoji="0" lang="en-US" sz="700" b="0" i="0" u="none" strike="noStrike" kern="0" cap="none" spc="0" normalizeH="0" baseline="0">
                          <a:ln>
                            <a:noFill/>
                          </a:ln>
                          <a:solidFill>
                            <a:srgbClr val="000000"/>
                          </a:solidFill>
                          <a:effectLst/>
                          <a:uLnTx/>
                          <a:uFillTx/>
                          <a:latin typeface="+mj-lt"/>
                          <a:ea typeface="+mn-ea"/>
                          <a:cs typeface="Poppins"/>
                        </a:rPr>
                        <a:t> on 12/06. </a:t>
                      </a:r>
                      <a:r>
                        <a:rPr lang="en-US" sz="700" b="0" i="0" u="none" strike="noStrike" kern="0" cap="none" spc="0" normalizeH="0" baseline="0">
                          <a:ln>
                            <a:noFill/>
                          </a:ln>
                          <a:solidFill>
                            <a:srgbClr val="000000"/>
                          </a:solidFill>
                          <a:effectLst/>
                          <a:uLnTx/>
                          <a:uFillTx/>
                          <a:latin typeface="+mj-lt"/>
                          <a:ea typeface="+mn-ea"/>
                          <a:cs typeface="Poppins"/>
                        </a:rPr>
                        <a:t>XRN5615</a:t>
                      </a:r>
                      <a:r>
                        <a:rPr kumimoji="0" lang="en-US" sz="700" b="0" i="0" u="none" strike="noStrike" kern="0" cap="none" spc="0" normalizeH="0" baseline="0">
                          <a:ln>
                            <a:noFill/>
                          </a:ln>
                          <a:solidFill>
                            <a:srgbClr val="000000"/>
                          </a:solidFill>
                          <a:effectLst/>
                          <a:uLnTx/>
                          <a:uFillTx/>
                          <a:latin typeface="+mj-lt"/>
                          <a:ea typeface="+mn-ea"/>
                          <a:cs typeface="Poppins"/>
                        </a:rPr>
                        <a:t>, </a:t>
                      </a:r>
                      <a:r>
                        <a:rPr lang="en-US" sz="700" b="0" i="0" u="none" strike="noStrike" kern="0" cap="none" spc="0" normalizeH="0" baseline="0">
                          <a:ln>
                            <a:noFill/>
                          </a:ln>
                          <a:solidFill>
                            <a:srgbClr val="000000"/>
                          </a:solidFill>
                          <a:effectLst/>
                          <a:uLnTx/>
                          <a:uFillTx/>
                          <a:latin typeface="+mj-lt"/>
                          <a:ea typeface="+mn-ea"/>
                          <a:cs typeface="Poppins"/>
                        </a:rPr>
                        <a:t>XRN5720</a:t>
                      </a:r>
                      <a:r>
                        <a:rPr kumimoji="0" lang="en-US" sz="700" b="0" i="0" u="none" strike="noStrike" kern="0" cap="none" spc="0" normalizeH="0" baseline="0">
                          <a:ln>
                            <a:noFill/>
                          </a:ln>
                          <a:solidFill>
                            <a:srgbClr val="000000"/>
                          </a:solidFill>
                          <a:effectLst/>
                          <a:uLnTx/>
                          <a:uFillTx/>
                          <a:latin typeface="+mj-lt"/>
                          <a:ea typeface="+mn-ea"/>
                          <a:cs typeface="Poppins"/>
                        </a:rPr>
                        <a:t> and </a:t>
                      </a:r>
                      <a:r>
                        <a:rPr lang="en-US" sz="700" b="0" i="0" u="none" strike="noStrike" kern="0" cap="none" spc="0" normalizeH="0" baseline="0">
                          <a:ln>
                            <a:noFill/>
                          </a:ln>
                          <a:solidFill>
                            <a:srgbClr val="000000"/>
                          </a:solidFill>
                          <a:effectLst/>
                          <a:uLnTx/>
                          <a:uFillTx/>
                          <a:latin typeface="+mj-lt"/>
                          <a:ea typeface="+mn-ea"/>
                          <a:cs typeface="Poppins"/>
                        </a:rPr>
                        <a:t>XRN5585</a:t>
                      </a:r>
                      <a:r>
                        <a:rPr kumimoji="0" lang="en-US" sz="700" b="0" i="0" u="none" strike="noStrike" kern="0" cap="none" spc="0" normalizeH="0" baseline="0">
                          <a:ln>
                            <a:noFill/>
                          </a:ln>
                          <a:solidFill>
                            <a:srgbClr val="000000"/>
                          </a:solidFill>
                          <a:effectLst/>
                          <a:uLnTx/>
                          <a:uFillTx/>
                          <a:latin typeface="+mj-lt"/>
                          <a:ea typeface="+mn-ea"/>
                          <a:cs typeface="Poppins"/>
                        </a:rPr>
                        <a:t> have all been successfully implemented. </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Progress Update:</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Implementation for all XRNs in scope completed – 12/11</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Post implementation support in progress due to complete – 13/12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First usage evidence under review by Business Process consultants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solidFill>
                          <a:effectLst/>
                          <a:uLnTx/>
                          <a:uFillTx/>
                          <a:latin typeface="+mj-lt"/>
                          <a:ea typeface="+mn-ea"/>
                          <a:cs typeface="Poppins"/>
                        </a:rPr>
                        <a:t>Knowledge transfer session in progress, </a:t>
                      </a:r>
                      <a:r>
                        <a:rPr lang="en-GB" sz="700" b="0" i="0" u="none" strike="noStrike" kern="0" cap="none" spc="0" normalizeH="0" baseline="0">
                          <a:ln>
                            <a:noFill/>
                          </a:ln>
                          <a:solidFill>
                            <a:srgbClr val="F5F5F5"/>
                          </a:solidFill>
                          <a:effectLst/>
                          <a:uLnTx/>
                          <a:uFillTx/>
                          <a:latin typeface="+mj-lt"/>
                          <a:ea typeface="+mn-ea"/>
                          <a:cs typeface="Poppins"/>
                        </a:rPr>
                        <a:t>due</a:t>
                      </a:r>
                      <a:r>
                        <a:rPr kumimoji="0" lang="en-GB" sz="700" b="0" i="0" u="none" strike="noStrike" kern="0" cap="none" spc="0" normalizeH="0" baseline="0">
                          <a:ln>
                            <a:noFill/>
                          </a:ln>
                          <a:solidFill>
                            <a:srgbClr val="F5F5F5"/>
                          </a:solidFill>
                          <a:effectLst/>
                          <a:uLnTx/>
                          <a:uFillTx/>
                          <a:latin typeface="+mj-lt"/>
                          <a:ea typeface="+mn-ea"/>
                          <a:cs typeface="Poppins"/>
                        </a:rPr>
                        <a:t> to complete – 06/12</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0" i="0" u="none" strike="noStrike" kern="0" cap="none" spc="0" normalizeH="0" baseline="0">
                        <a:ln>
                          <a:noFill/>
                        </a:ln>
                        <a:solidFill>
                          <a:srgbClr val="000000"/>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solidFill>
                          <a:effectLst/>
                          <a:uLnTx/>
                          <a:uFillTx/>
                          <a:latin typeface="+mj-lt"/>
                          <a:ea typeface="+mn-ea"/>
                          <a:cs typeface="Poppins"/>
                        </a:rPr>
                        <a:t>Implementation prep on track for all changes in scope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a:ln>
                            <a:noFill/>
                          </a:ln>
                          <a:solidFill>
                            <a:srgbClr val="F5F5F5">
                              <a:lumMod val="10000"/>
                            </a:srgbClr>
                          </a:solidFill>
                          <a:effectLst/>
                          <a:uLnTx/>
                          <a:uFillTx/>
                          <a:latin typeface="+mj-lt"/>
                          <a:ea typeface="+mn-ea"/>
                          <a:cs typeface="Poppins"/>
                        </a:rPr>
                        <a:t>Upcoming Communications: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CCR (</a:t>
                      </a:r>
                      <a:r>
                        <a:rPr kumimoji="0" lang="en-US"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a:ln>
                            <a:noFill/>
                          </a:ln>
                          <a:solidFill>
                            <a:srgbClr val="F5F5F5">
                              <a:lumMod val="10000"/>
                            </a:srgbClr>
                          </a:solidFill>
                          <a:effectLst/>
                          <a:uLnTx/>
                          <a:uFillTx/>
                          <a:latin typeface="+mj-lt"/>
                          <a:ea typeface="+mn-ea"/>
                          <a:cs typeface="Poppins"/>
                        </a:rPr>
                        <a:t> Deck) – 12/03</a:t>
                      </a:r>
                      <a:endParaRPr lang="en-US" sz="700" b="1" i="0" u="none" strike="noStrike" kern="1200" cap="none" normalizeH="0" baseline="0">
                        <a:ln>
                          <a:noFill/>
                        </a:ln>
                        <a:solidFill>
                          <a:schemeClr val="tx1"/>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Decision in December </a:t>
                      </a:r>
                      <a:r>
                        <a:rPr kumimoji="0" lang="en-GB" sz="700" b="1" i="0" u="none" strike="noStrike" kern="0" cap="none" spc="0" normalizeH="0" baseline="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of 08</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November for XRN5615 and XRN5720, the contingency date is 15</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November</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for XRN5585 - FWACV2 – 12</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November, </a:t>
                      </a:r>
                      <a:r>
                        <a:rPr lang="en-US" sz="700" b="0" kern="1200" baseline="0">
                          <a:solidFill>
                            <a:srgbClr val="000000"/>
                          </a:solidFill>
                          <a:latin typeface="+mn-lt"/>
                          <a:ea typeface="+mn-ea"/>
                          <a:cs typeface="Arial" panose="020B0604020202020204" pitchFamily="34" charset="0"/>
                        </a:rPr>
                        <a:t>the contingency date is 19</a:t>
                      </a:r>
                      <a:r>
                        <a:rPr lang="en-US" sz="700" b="0" kern="1200" baseline="30000">
                          <a:solidFill>
                            <a:srgbClr val="000000"/>
                          </a:solidFill>
                          <a:latin typeface="+mn-lt"/>
                          <a:ea typeface="+mn-ea"/>
                          <a:cs typeface="Arial" panose="020B0604020202020204" pitchFamily="34" charset="0"/>
                        </a:rPr>
                        <a:t>th</a:t>
                      </a:r>
                      <a:r>
                        <a:rPr lang="en-US" sz="700" b="0" kern="1200" baseline="0">
                          <a:solidFill>
                            <a:srgbClr val="000000"/>
                          </a:solidFill>
                          <a:latin typeface="+mn-lt"/>
                          <a:ea typeface="+mn-ea"/>
                          <a:cs typeface="Arial" panose="020B0604020202020204" pitchFamily="34" charset="0"/>
                        </a:rPr>
                        <a:t> November</a:t>
                      </a:r>
                      <a:endParaRPr lang="en-US" sz="700" b="0" kern="1200" baseline="0">
                        <a:solidFill>
                          <a:srgbClr val="000000"/>
                        </a:solidFill>
                        <a:latin typeface="+mj-lt"/>
                        <a:ea typeface="+mn-ea"/>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18888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18761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a:solidFill>
                            <a:srgbClr val="000000"/>
                          </a:solidFill>
                          <a:effectLst/>
                          <a:latin typeface="Nunito sans"/>
                        </a:rPr>
                        <a:t>Forecast to complete delivery against approved BER </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18985">
                <a:tc>
                  <a:txBody>
                    <a:bodyPr/>
                    <a:lstStyle/>
                    <a:p>
                      <a:pPr algn="ctr"/>
                      <a:r>
                        <a:rPr lang="en-GB" sz="1050" b="1" baseline="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a:solidFill>
                            <a:srgbClr val="000000"/>
                          </a:solidFill>
                          <a:effectLst/>
                          <a:latin typeface="+mj-lt"/>
                          <a:ea typeface="+mn-ea"/>
                          <a:cs typeface="+mn-cs"/>
                        </a:rPr>
                        <a:t>XRN5585 - Flow Weighted Average Calorific Value - Phase 2 Service Improvements (FWACV2)</a:t>
                      </a:r>
                    </a:p>
                    <a:p>
                      <a:pPr rtl="0" fontAlgn="base"/>
                      <a:r>
                        <a:rPr lang="en-GB" sz="700" b="0" i="0" u="none" strike="noStrike" kern="1200">
                          <a:solidFill>
                            <a:srgbClr val="000000"/>
                          </a:solidFill>
                          <a:effectLst/>
                          <a:latin typeface="+mj-lt"/>
                          <a:ea typeface="+mn-ea"/>
                          <a:cs typeface="+mn-cs"/>
                        </a:rPr>
                        <a:t>XRN5615 - Establishing/Amending a Gas Vacant Site Process (Modification 0819) </a:t>
                      </a:r>
                    </a:p>
                    <a:p>
                      <a:pPr rtl="0" fontAlgn="base"/>
                      <a:r>
                        <a:rPr lang="en-GB" sz="700" b="0" i="0" u="none" strike="noStrike" kern="1200">
                          <a:solidFill>
                            <a:srgbClr val="000000"/>
                          </a:solidFill>
                          <a:effectLst/>
                          <a:latin typeface="+mj-lt"/>
                          <a:ea typeface="+mn-ea"/>
                          <a:cs typeface="+mn-cs"/>
                        </a:rPr>
                        <a:t>XRN5720 - Modification IGT 173 Gateway delivery for RPC backing data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73957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26</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November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pic>
        <p:nvPicPr>
          <p:cNvPr id="20" name="Picture 19">
            <a:extLst>
              <a:ext uri="{FF2B5EF4-FFF2-40B4-BE49-F238E27FC236}">
                <a16:creationId xmlns:a16="http://schemas.microsoft.com/office/drawing/2014/main" id="{900FECB8-2899-3D26-7FF5-75DBBD51F11B}"/>
              </a:ext>
            </a:extLst>
          </p:cNvPr>
          <p:cNvPicPr>
            <a:picLocks noChangeAspect="1"/>
          </p:cNvPicPr>
          <p:nvPr/>
        </p:nvPicPr>
        <p:blipFill>
          <a:blip r:embed="rId3"/>
          <a:stretch>
            <a:fillRect/>
          </a:stretch>
        </p:blipFill>
        <p:spPr>
          <a:xfrm>
            <a:off x="4488163" y="1699464"/>
            <a:ext cx="4529441" cy="1070732"/>
          </a:xfrm>
          <a:prstGeom prst="rect">
            <a:avLst/>
          </a:prstGeom>
        </p:spPr>
      </p:pic>
    </p:spTree>
    <p:extLst>
      <p:ext uri="{BB962C8B-B14F-4D97-AF65-F5344CB8AC3E}">
        <p14:creationId xmlns:p14="http://schemas.microsoft.com/office/powerpoint/2010/main" val="2162940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sz="2800" dirty="0">
                <a:latin typeface="+mn-lt"/>
              </a:rPr>
              <a:t>4c. Minor Release 13 Update </a:t>
            </a:r>
            <a:endParaRPr lang="en-GB" dirty="0">
              <a:latin typeface="+mj-lt"/>
            </a:endParaRPr>
          </a:p>
        </p:txBody>
      </p:sp>
    </p:spTree>
    <p:extLst>
      <p:ext uri="{BB962C8B-B14F-4D97-AF65-F5344CB8AC3E}">
        <p14:creationId xmlns:p14="http://schemas.microsoft.com/office/powerpoint/2010/main" val="23469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136CE-4AC0-484B-B8EE-28D7078BC83D}"/>
              </a:ext>
            </a:extLst>
          </p:cNvPr>
          <p:cNvSpPr>
            <a:spLocks noGrp="1"/>
          </p:cNvSpPr>
          <p:nvPr>
            <p:ph type="ctrTitle"/>
          </p:nvPr>
        </p:nvSpPr>
        <p:spPr/>
        <p:txBody>
          <a:bodyPr/>
          <a:lstStyle/>
          <a:p>
            <a:r>
              <a:rPr lang="en-GB" dirty="0">
                <a:latin typeface="Nunito Sans"/>
                <a:cs typeface="Arial"/>
              </a:rPr>
              <a:t>2. </a:t>
            </a:r>
            <a:r>
              <a:rPr lang="en-GB" dirty="0"/>
              <a:t>Changes in Change Development </a:t>
            </a:r>
          </a:p>
        </p:txBody>
      </p:sp>
    </p:spTree>
    <p:extLst>
      <p:ext uri="{BB962C8B-B14F-4D97-AF65-F5344CB8AC3E}">
        <p14:creationId xmlns:p14="http://schemas.microsoft.com/office/powerpoint/2010/main" val="19047558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XRN5825 – Minor Release 13 - Status Update</a:t>
            </a:r>
            <a:endParaRPr lang="en-GB" sz="1600">
              <a:latin typeface="Nunito Sans (Headings)"/>
            </a:endParaRPr>
          </a:p>
        </p:txBody>
      </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532792"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26</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Nov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graphicFrame>
        <p:nvGraphicFramePr>
          <p:cNvPr id="3" name="Content Placeholder 3">
            <a:extLst>
              <a:ext uri="{FF2B5EF4-FFF2-40B4-BE49-F238E27FC236}">
                <a16:creationId xmlns:a16="http://schemas.microsoft.com/office/drawing/2014/main" id="{784C0896-AD1D-50A3-C673-B5A6951A4FB6}"/>
              </a:ext>
            </a:extLst>
          </p:cNvPr>
          <p:cNvGraphicFramePr>
            <a:graphicFrameLocks/>
          </p:cNvGraphicFramePr>
          <p:nvPr/>
        </p:nvGraphicFramePr>
        <p:xfrm>
          <a:off x="140817" y="378186"/>
          <a:ext cx="8624274" cy="4616393"/>
        </p:xfrm>
        <a:graphic>
          <a:graphicData uri="http://schemas.openxmlformats.org/drawingml/2006/table">
            <a:tbl>
              <a:tblPr firstRow="1" bandRow="1"/>
              <a:tblGrid>
                <a:gridCol w="1679374">
                  <a:extLst>
                    <a:ext uri="{9D8B030D-6E8A-4147-A177-3AD203B41FA5}">
                      <a16:colId xmlns:a16="http://schemas.microsoft.com/office/drawing/2014/main" val="20000"/>
                    </a:ext>
                  </a:extLst>
                </a:gridCol>
                <a:gridCol w="2239183">
                  <a:extLst>
                    <a:ext uri="{9D8B030D-6E8A-4147-A177-3AD203B41FA5}">
                      <a16:colId xmlns:a16="http://schemas.microsoft.com/office/drawing/2014/main" val="20001"/>
                    </a:ext>
                  </a:extLst>
                </a:gridCol>
                <a:gridCol w="180525">
                  <a:extLst>
                    <a:ext uri="{9D8B030D-6E8A-4147-A177-3AD203B41FA5}">
                      <a16:colId xmlns:a16="http://schemas.microsoft.com/office/drawing/2014/main" val="20002"/>
                    </a:ext>
                  </a:extLst>
                </a:gridCol>
                <a:gridCol w="2152376">
                  <a:extLst>
                    <a:ext uri="{9D8B030D-6E8A-4147-A177-3AD203B41FA5}">
                      <a16:colId xmlns:a16="http://schemas.microsoft.com/office/drawing/2014/main" val="2880710429"/>
                    </a:ext>
                  </a:extLst>
                </a:gridCol>
                <a:gridCol w="2372816">
                  <a:extLst>
                    <a:ext uri="{9D8B030D-6E8A-4147-A177-3AD203B41FA5}">
                      <a16:colId xmlns:a16="http://schemas.microsoft.com/office/drawing/2014/main" val="20003"/>
                    </a:ext>
                  </a:extLst>
                </a:gridCol>
              </a:tblGrid>
              <a:tr h="222452">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algn="ctr"/>
                      <a:r>
                        <a:rPr lang="en-GB" sz="1050" b="1" i="0">
                          <a:solidFill>
                            <a:srgbClr val="FFFFFF"/>
                          </a:solidFill>
                          <a:latin typeface="Nunito sans" pitchFamily="2" charset="0"/>
                          <a:cs typeface="Arial"/>
                        </a:rPr>
                        <a:t>Overall</a:t>
                      </a:r>
                      <a:r>
                        <a:rPr lang="en-GB" sz="1050" b="1" i="0" baseline="0">
                          <a:solidFill>
                            <a:srgbClr val="FFFFFF"/>
                          </a:solidFill>
                          <a:latin typeface="Nunito sans" pitchFamily="2" charset="0"/>
                          <a:cs typeface="Arial"/>
                        </a:rPr>
                        <a:t> Project RAG Status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22452">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Nunito sans"/>
                          <a:cs typeface="Arial"/>
                        </a:rPr>
                        <a:t>Schedule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10001"/>
                  </a:ext>
                </a:extLst>
              </a:tr>
              <a:tr h="22245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Arial"/>
                          <a:cs typeface="Arial"/>
                        </a:rPr>
                        <a:t>RAG</a:t>
                      </a:r>
                      <a:r>
                        <a:rPr lang="en-GB" sz="1050" b="1" baseline="0">
                          <a:solidFill>
                            <a:schemeClr val="bg1"/>
                          </a:solidFill>
                          <a:latin typeface="Arial"/>
                          <a:cs typeface="Arial"/>
                        </a:rPr>
                        <a:t> Status</a:t>
                      </a:r>
                      <a:endParaRPr lang="en-GB" sz="1050" b="1">
                        <a:solidFill>
                          <a:schemeClr val="bg1"/>
                        </a:solidFill>
                        <a:latin typeface="Arial"/>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a:endParaRPr lang="en-GB" sz="1050" b="1">
                        <a:solidFill>
                          <a:schemeClr val="bg1"/>
                        </a:solidFill>
                        <a:latin typeface="+mn-lt"/>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Nunito sans" pitchFamily="2" charset="0"/>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198">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Nunito sans"/>
                          <a:cs typeface="Arial"/>
                        </a:rPr>
                        <a:t>                                             Status</a:t>
                      </a:r>
                      <a:r>
                        <a:rPr lang="en-GB" sz="1050" b="1" baseline="0">
                          <a:solidFill>
                            <a:schemeClr val="bg1"/>
                          </a:solidFill>
                          <a:latin typeface="Nunito sans"/>
                          <a:cs typeface="Arial"/>
                        </a:rPr>
                        <a:t> Justification</a:t>
                      </a:r>
                      <a:endParaRPr lang="en-GB">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hMerge="1">
                  <a:txBody>
                    <a:bodyPr/>
                    <a:lstStyle/>
                    <a:p>
                      <a:pPr algn="ctr"/>
                      <a:endParaRPr lang="en-GB">
                        <a:latin typeface="+mn-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GB"/>
                    </a:p>
                  </a:txBody>
                  <a:tcPr>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58768">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Nunito sans"/>
                          <a:ea typeface="+mn-ea"/>
                          <a:cs typeface="Arial"/>
                        </a:rPr>
                        <a:t>Schedule</a:t>
                      </a:r>
                    </a:p>
                    <a:p>
                      <a:pPr algn="ctr"/>
                      <a:endParaRPr lang="en-GB" sz="1050" b="1" baseline="0">
                        <a:solidFill>
                          <a:schemeClr val="bg1"/>
                        </a:solidFill>
                        <a:latin typeface="Nunito sans" pitchFamily="2" charset="0"/>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2">
                  <a:txBody>
                    <a:bodyPr/>
                    <a:lstStyle/>
                    <a:p>
                      <a:pPr marL="0" indent="0" algn="l">
                        <a:buFont typeface="Arial" panose="020B0604020202020204" pitchFamily="34" charset="0"/>
                        <a:buNone/>
                      </a:pPr>
                      <a:r>
                        <a:rPr lang="en-GB" sz="700" b="0" i="0" u="none" strike="noStrike" kern="1200" cap="none" normalizeH="0" baseline="0">
                          <a:ln>
                            <a:noFill/>
                          </a:ln>
                          <a:solidFill>
                            <a:srgbClr val="000000"/>
                          </a:solidFill>
                          <a:effectLst/>
                          <a:latin typeface="Nunito sans"/>
                          <a:ea typeface="+mn-ea"/>
                          <a:cs typeface="+mn-cs"/>
                        </a:rPr>
                        <a:t>Overall release is tracking to a </a:t>
                      </a:r>
                      <a:r>
                        <a:rPr lang="en-GB" sz="700" b="1" i="0" u="none" strike="noStrike" kern="1200" cap="none" normalizeH="0" baseline="0">
                          <a:ln>
                            <a:noFill/>
                          </a:ln>
                          <a:solidFill>
                            <a:srgbClr val="000000"/>
                          </a:solidFill>
                          <a:effectLst/>
                          <a:latin typeface="Nunito sans"/>
                          <a:ea typeface="+mn-ea"/>
                          <a:cs typeface="+mn-cs"/>
                        </a:rPr>
                        <a:t>Green </a:t>
                      </a:r>
                      <a:r>
                        <a:rPr lang="en-GB" sz="700" b="0" i="0" u="none" strike="noStrike" kern="1200" cap="none" normalizeH="0" baseline="0">
                          <a:ln>
                            <a:noFill/>
                          </a:ln>
                          <a:solidFill>
                            <a:srgbClr val="000000"/>
                          </a:solidFill>
                          <a:effectLst/>
                          <a:latin typeface="Nunito sans"/>
                          <a:ea typeface="+mn-ea"/>
                          <a:cs typeface="+mn-cs"/>
                        </a:rPr>
                        <a:t>status.</a:t>
                      </a:r>
                    </a:p>
                    <a:p>
                      <a:pPr marL="0" indent="0" algn="l">
                        <a:buFont typeface="Arial" panose="020B0604020202020204" pitchFamily="34" charset="0"/>
                        <a:buNone/>
                      </a:pPr>
                      <a:endParaRPr lang="en-GB" sz="700" b="0" i="0" u="none" strike="noStrike" kern="1200" cap="none" normalizeH="0" baseline="0">
                        <a:ln>
                          <a:noFill/>
                        </a:ln>
                        <a:solidFill>
                          <a:srgbClr val="000000"/>
                        </a:solidFill>
                        <a:effectLst/>
                        <a:latin typeface="Nunito sans"/>
                        <a:ea typeface="+mn-ea"/>
                        <a:cs typeface="+mn-cs"/>
                      </a:endParaRPr>
                    </a:p>
                    <a:p>
                      <a:pPr marL="0" indent="0" algn="l">
                        <a:buFont typeface="Arial" panose="020B0604020202020204" pitchFamily="34" charset="0"/>
                        <a:buNone/>
                      </a:pPr>
                      <a:r>
                        <a:rPr lang="en-GB" sz="700" b="0" i="0" u="none" strike="noStrike" kern="1200" cap="none" normalizeH="0" baseline="0">
                          <a:ln>
                            <a:noFill/>
                          </a:ln>
                          <a:solidFill>
                            <a:srgbClr val="000000"/>
                          </a:solidFill>
                          <a:effectLst/>
                          <a:latin typeface="Nunito sans"/>
                          <a:ea typeface="+mn-ea"/>
                          <a:cs typeface="+mn-cs"/>
                        </a:rPr>
                        <a:t>The scope of </a:t>
                      </a:r>
                      <a:r>
                        <a:rPr lang="en-GB" sz="700" b="0" i="0" u="none" strike="noStrike" kern="1200" cap="none" normalizeH="0" baseline="0" err="1">
                          <a:ln>
                            <a:noFill/>
                          </a:ln>
                          <a:solidFill>
                            <a:srgbClr val="000000"/>
                          </a:solidFill>
                          <a:effectLst/>
                          <a:latin typeface="Nunito sans"/>
                          <a:ea typeface="+mn-ea"/>
                          <a:cs typeface="+mn-cs"/>
                        </a:rPr>
                        <a:t>MiR</a:t>
                      </a:r>
                      <a:r>
                        <a:rPr lang="en-GB" sz="700" b="0" i="0" u="none" strike="noStrike" kern="1200" cap="none" normalizeH="0" baseline="0">
                          <a:ln>
                            <a:noFill/>
                          </a:ln>
                          <a:solidFill>
                            <a:srgbClr val="000000"/>
                          </a:solidFill>
                          <a:effectLst/>
                          <a:latin typeface="Nunito sans"/>
                          <a:ea typeface="+mn-ea"/>
                          <a:cs typeface="+mn-cs"/>
                        </a:rPr>
                        <a:t> 13 was presented for information </a:t>
                      </a:r>
                      <a:r>
                        <a:rPr lang="en-GB" sz="700" b="0" kern="1200">
                          <a:solidFill>
                            <a:srgbClr val="000000"/>
                          </a:solidFill>
                          <a:effectLst/>
                          <a:latin typeface="Nunito sans"/>
                          <a:ea typeface="+mn-ea"/>
                          <a:cs typeface="Poppins"/>
                        </a:rPr>
                        <a:t>in October ChMC, &amp; there are no external changes associated with this release, therefore, a detailed design change pack will not be issued. </a:t>
                      </a:r>
                    </a:p>
                    <a:p>
                      <a:pPr marL="0" indent="0" algn="l">
                        <a:buFont typeface="Arial" panose="020B0604020202020204" pitchFamily="34" charset="0"/>
                        <a:buNone/>
                      </a:pPr>
                      <a:endParaRPr lang="en-GB" sz="700" b="0" kern="1200">
                        <a:solidFill>
                          <a:srgbClr val="000000"/>
                        </a:solidFill>
                        <a:effectLst/>
                        <a:latin typeface="Nunito sans"/>
                        <a:ea typeface="+mn-ea"/>
                        <a:cs typeface="Poppins"/>
                      </a:endParaRPr>
                    </a:p>
                    <a:p>
                      <a:pPr marL="0" indent="0" algn="l">
                        <a:buFont typeface="Arial" panose="020B0604020202020204" pitchFamily="34" charset="0"/>
                        <a:buNone/>
                      </a:pPr>
                      <a:r>
                        <a:rPr lang="en-GB" sz="700" b="0" kern="1200">
                          <a:solidFill>
                            <a:srgbClr val="000000"/>
                          </a:solidFill>
                          <a:effectLst/>
                          <a:latin typeface="Nunito sans"/>
                          <a:ea typeface="+mn-ea"/>
                          <a:cs typeface="Poppins"/>
                        </a:rPr>
                        <a:t>The project is currently in its test phase and preparation for implementation – with </a:t>
                      </a:r>
                      <a:r>
                        <a:rPr lang="en-GB" sz="700" b="0" kern="1200">
                          <a:solidFill>
                            <a:schemeClr val="tx1">
                              <a:lumMod val="50000"/>
                            </a:schemeClr>
                          </a:solidFill>
                          <a:effectLst/>
                          <a:latin typeface="Nunito sans"/>
                          <a:ea typeface="+mn-ea"/>
                          <a:cs typeface="Poppins"/>
                        </a:rPr>
                        <a:t>Implementation  on track for 06/12.</a:t>
                      </a:r>
                    </a:p>
                    <a:p>
                      <a:pPr marL="0" indent="0" algn="l">
                        <a:buFont typeface="Arial" panose="020B0604020202020204" pitchFamily="34" charset="0"/>
                        <a:buNone/>
                      </a:pPr>
                      <a:endParaRPr lang="en-US" sz="700" b="1">
                        <a:solidFill>
                          <a:srgbClr val="000000"/>
                        </a:solidFill>
                        <a:latin typeface="Nunito sans" pitchFamily="2" charset="0"/>
                      </a:endParaRPr>
                    </a:p>
                    <a:p>
                      <a:pPr marL="0" indent="0" algn="l">
                        <a:buFont typeface="Arial" panose="020B0604020202020204" pitchFamily="34" charset="0"/>
                        <a:buNone/>
                      </a:pPr>
                      <a:r>
                        <a:rPr lang="en-US" sz="700" b="1">
                          <a:solidFill>
                            <a:srgbClr val="000000"/>
                          </a:solidFill>
                          <a:latin typeface="Nunito sans"/>
                        </a:rPr>
                        <a:t>Progress update:</a:t>
                      </a:r>
                    </a:p>
                    <a:p>
                      <a:pPr marL="171450" indent="-171450" algn="l">
                        <a:buFont typeface="Arial" panose="020B0604020202020204" pitchFamily="34" charset="0"/>
                        <a:buChar char="•"/>
                      </a:pPr>
                      <a:r>
                        <a:rPr lang="en-US" sz="700">
                          <a:solidFill>
                            <a:srgbClr val="000000"/>
                          </a:solidFill>
                          <a:latin typeface="Nunito sans"/>
                        </a:rPr>
                        <a:t>Minor release 13 Performance testing (5576) &amp; Parallel Run (5794) commenced on 18/11.</a:t>
                      </a:r>
                    </a:p>
                    <a:p>
                      <a:pPr marL="171450" lvl="0" indent="-171450" algn="l">
                        <a:buFont typeface="Arial" panose="020B0604020202020204" pitchFamily="34" charset="0"/>
                        <a:buChar char="•"/>
                      </a:pPr>
                      <a:endParaRPr lang="en-US" sz="700">
                        <a:solidFill>
                          <a:srgbClr val="000000"/>
                        </a:solidFill>
                        <a:latin typeface="Nunito sans"/>
                      </a:endParaRPr>
                    </a:p>
                    <a:p>
                      <a:pPr lvl="0">
                        <a:buNone/>
                      </a:pPr>
                      <a:r>
                        <a:rPr lang="en-US" sz="700" b="1" i="0" u="none" strike="noStrike" noProof="0">
                          <a:solidFill>
                            <a:srgbClr val="000000"/>
                          </a:solidFill>
                          <a:latin typeface="Nunito Sans"/>
                        </a:rPr>
                        <a:t>Upcoming Communications:</a:t>
                      </a:r>
                      <a:r>
                        <a:rPr lang="en-US" sz="700" b="0" i="0" u="none" strike="noStrike" noProof="0">
                          <a:solidFill>
                            <a:srgbClr val="000000"/>
                          </a:solidFill>
                          <a:latin typeface="Nunito Sans"/>
                        </a:rPr>
                        <a:t> </a:t>
                      </a:r>
                      <a:endParaRPr lang="en-US" sz="700" b="0" i="0" u="none" strike="noStrike" noProof="0">
                        <a:solidFill>
                          <a:srgbClr val="1D3E61"/>
                        </a:solidFill>
                        <a:latin typeface="Nunito Sans"/>
                      </a:endParaRPr>
                    </a:p>
                    <a:p>
                      <a:pPr marL="171450" lvl="0" indent="-171450">
                        <a:buClr>
                          <a:srgbClr val="1D3E61"/>
                        </a:buClr>
                        <a:buFont typeface="Arial,Sans-Serif"/>
                        <a:buChar char="•"/>
                      </a:pPr>
                      <a:r>
                        <a:rPr lang="en-US" sz="700" b="0" i="0" u="none" strike="noStrike" noProof="0">
                          <a:solidFill>
                            <a:srgbClr val="000000"/>
                          </a:solidFill>
                          <a:latin typeface="Nunito Sans"/>
                        </a:rPr>
                        <a:t>Confirmation of Planned Implementation (Email/Web) – 05/12 </a:t>
                      </a:r>
                      <a:endParaRPr lang="en-US" sz="700" b="0" i="0" u="none" strike="noStrike" noProof="0">
                        <a:solidFill>
                          <a:srgbClr val="1D3E61"/>
                        </a:solidFill>
                        <a:latin typeface="Nunito Sans"/>
                      </a:endParaRPr>
                    </a:p>
                    <a:p>
                      <a:pPr marL="171450" lvl="0" indent="-171450">
                        <a:buClr>
                          <a:srgbClr val="1D3E61"/>
                        </a:buClr>
                        <a:buFont typeface="Arial,Sans-Serif"/>
                        <a:buChar char="•"/>
                      </a:pPr>
                      <a:r>
                        <a:rPr lang="en-US" sz="700" b="0" i="0" u="none" strike="noStrike" noProof="0">
                          <a:solidFill>
                            <a:srgbClr val="000000"/>
                          </a:solidFill>
                          <a:latin typeface="Nunito Sans"/>
                        </a:rPr>
                        <a:t>Successful/Unsuccessful Implementation (Email/Web) – </a:t>
                      </a:r>
                      <a:endParaRPr lang="en-US" sz="700" b="0" i="0" u="none" strike="noStrike" noProof="0">
                        <a:solidFill>
                          <a:srgbClr val="1D3E61"/>
                        </a:solidFill>
                        <a:latin typeface="Nunito Sans"/>
                      </a:endParaRPr>
                    </a:p>
                    <a:p>
                      <a:pPr marL="171450" lvl="0" indent="-171450">
                        <a:buClr>
                          <a:srgbClr val="1D3E61"/>
                        </a:buClr>
                        <a:buFont typeface="Arial,Sans-Serif"/>
                        <a:buChar char="•"/>
                      </a:pPr>
                      <a:r>
                        <a:rPr lang="en-US" sz="700" b="0" i="0" u="none" strike="noStrike" noProof="0">
                          <a:solidFill>
                            <a:srgbClr val="000000"/>
                          </a:solidFill>
                          <a:latin typeface="Nunito Sans"/>
                        </a:rPr>
                        <a:t>CCR (ChMC Deck) – 12/02</a:t>
                      </a:r>
                      <a:endParaRPr lang="en-US"/>
                    </a:p>
                    <a:p>
                      <a:pPr marL="0" indent="0" algn="l">
                        <a:buNone/>
                      </a:pPr>
                      <a:endParaRPr lang="en-GB" sz="700" b="1" i="0" u="none" strike="noStrike" kern="1200" cap="none" normalizeH="0" baseline="0">
                        <a:ln>
                          <a:noFill/>
                        </a:ln>
                        <a:solidFill>
                          <a:srgbClr val="000000"/>
                        </a:solidFill>
                        <a:effectLst/>
                        <a:latin typeface="Nunito sans"/>
                        <a:ea typeface="+mn-ea"/>
                        <a:cs typeface="+mn-cs"/>
                      </a:endParaRPr>
                    </a:p>
                    <a:p>
                      <a:pPr marL="0" indent="0" algn="l">
                        <a:buNone/>
                      </a:pPr>
                      <a:endParaRPr lang="en-GB" sz="700" b="1" i="0" u="none" strike="noStrike" kern="1200" cap="none" normalizeH="0" baseline="0">
                        <a:ln>
                          <a:noFill/>
                        </a:ln>
                        <a:solidFill>
                          <a:srgbClr val="000000"/>
                        </a:solidFill>
                        <a:effectLst/>
                        <a:latin typeface="Nunito sans"/>
                        <a:ea typeface="+mn-ea"/>
                        <a:cs typeface="+mn-cs"/>
                      </a:endParaRPr>
                    </a:p>
                    <a:p>
                      <a:pPr marL="0" indent="0" algn="l">
                        <a:buNone/>
                      </a:pPr>
                      <a:r>
                        <a:rPr lang="en-GB" sz="700" b="1" i="0" u="none" strike="noStrike" kern="1200" cap="none" normalizeH="0" baseline="0">
                          <a:ln>
                            <a:noFill/>
                          </a:ln>
                          <a:solidFill>
                            <a:srgbClr val="000000"/>
                          </a:solidFill>
                          <a:effectLst/>
                          <a:latin typeface="Nunito sans"/>
                          <a:ea typeface="+mn-ea"/>
                          <a:cs typeface="+mn-cs"/>
                        </a:rPr>
                        <a:t>Decision in December ChMC</a:t>
                      </a:r>
                      <a:r>
                        <a:rPr lang="en-GB" sz="700" b="0" i="0" u="none" strike="noStrike" kern="1200" cap="none" normalizeH="0" baseline="0">
                          <a:ln>
                            <a:noFill/>
                          </a:ln>
                          <a:solidFill>
                            <a:srgbClr val="000000"/>
                          </a:solidFill>
                          <a:effectLst/>
                          <a:latin typeface="Nunito sans"/>
                          <a:ea typeface="+mn-ea"/>
                          <a:cs typeface="+mn-c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a:buFont typeface="Arial" panose="020B0604020202020204" pitchFamily="34" charset="0"/>
                        <a:buNone/>
                      </a:pPr>
                      <a:endParaRPr lang="en-US" sz="800">
                        <a:latin typeface="Nunito sans" pitchFamily="2" charset="0"/>
                      </a:endParaRPr>
                    </a:p>
                    <a:p>
                      <a:pPr marL="0" indent="0" algn="l">
                        <a:buNone/>
                      </a:pPr>
                      <a:r>
                        <a:rPr lang="en-US" sz="700">
                          <a:latin typeface="Nunito sans" pitchFamily="2" charset="0"/>
                        </a:rPr>
                        <a:t>  </a:t>
                      </a: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0" indent="0" algn="l">
                        <a:buNone/>
                      </a:pPr>
                      <a:endParaRPr lang="en-US" sz="7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171450" indent="-171450" algn="l">
                        <a:buFont typeface="Arial" panose="020B0604020202020204" pitchFamily="34" charset="0"/>
                        <a:buChar char="•"/>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endParaRPr lang="en-US" sz="800">
                        <a:latin typeface="Nunito sans" pitchFamily="2" charset="0"/>
                      </a:endParaRPr>
                    </a:p>
                    <a:p>
                      <a:pPr marL="0" indent="0" algn="l">
                        <a:buFont typeface="Arial" panose="020B0604020202020204" pitchFamily="34" charset="0"/>
                        <a:buNone/>
                      </a:pPr>
                      <a:r>
                        <a:rPr lang="en-US" sz="600">
                          <a:latin typeface="Nunito sans" pitchFamily="2" charset="0"/>
                        </a:rPr>
                        <a:t>        </a:t>
                      </a:r>
                    </a:p>
                    <a:p>
                      <a:pPr marL="0" indent="0" algn="l">
                        <a:buFont typeface="Arial" panose="020B0604020202020204" pitchFamily="34" charset="0"/>
                        <a:buNone/>
                      </a:pPr>
                      <a:endParaRPr lang="en-US" sz="600">
                        <a:latin typeface="Nunito sans" pitchFamily="2" charset="0"/>
                      </a:endParaRPr>
                    </a:p>
                    <a:p>
                      <a:pPr marL="0" indent="0" algn="l">
                        <a:buFont typeface="Arial" panose="020B0604020202020204" pitchFamily="34" charset="0"/>
                        <a:buNone/>
                      </a:pPr>
                      <a:endParaRPr lang="en-US" sz="600">
                        <a:latin typeface="Nunito sans" pitchFamily="2" charset="0"/>
                      </a:endParaRPr>
                    </a:p>
                    <a:p>
                      <a:pPr marL="0" indent="0" algn="l">
                        <a:buFont typeface="Arial" panose="020B0604020202020204" pitchFamily="34" charset="0"/>
                        <a:buNone/>
                      </a:pPr>
                      <a:r>
                        <a:rPr lang="en-US" sz="600">
                          <a:latin typeface="Nunito sans" pitchFamily="2" charset="0"/>
                        </a:rPr>
                        <a:t>  </a:t>
                      </a:r>
                      <a:r>
                        <a:rPr lang="en-US" sz="600" b="0" i="0" u="none" strike="noStrike" kern="1200">
                          <a:solidFill>
                            <a:srgbClr val="000000"/>
                          </a:solidFill>
                          <a:effectLst/>
                          <a:latin typeface="Nunito sans" pitchFamily="2" charset="0"/>
                          <a:ea typeface="+mn-ea"/>
                          <a:cs typeface="+mn-cs"/>
                        </a:rPr>
                        <a:t>Implementation </a:t>
                      </a:r>
                      <a:r>
                        <a:rPr lang="en-US" sz="600" b="0" i="0" u="none" strike="noStrike" kern="1200">
                          <a:solidFill>
                            <a:schemeClr val="tx1">
                              <a:lumMod val="50000"/>
                            </a:schemeClr>
                          </a:solidFill>
                          <a:effectLst/>
                          <a:latin typeface="Nunito sans" pitchFamily="2" charset="0"/>
                          <a:ea typeface="+mn-ea"/>
                          <a:cs typeface="+mn-cs"/>
                        </a:rPr>
                        <a:t>date of 6</a:t>
                      </a:r>
                      <a:r>
                        <a:rPr lang="en-US" sz="600" b="0" i="0" u="none" strike="noStrike" kern="1200" baseline="30000">
                          <a:solidFill>
                            <a:schemeClr val="tx1">
                              <a:lumMod val="50000"/>
                            </a:schemeClr>
                          </a:solidFill>
                          <a:effectLst/>
                          <a:latin typeface="Nunito sans" pitchFamily="2" charset="0"/>
                          <a:ea typeface="+mn-ea"/>
                          <a:cs typeface="+mn-cs"/>
                        </a:rPr>
                        <a:t>th</a:t>
                      </a:r>
                      <a:r>
                        <a:rPr lang="en-US" sz="600" b="0" i="0" u="none" strike="noStrike" kern="1200">
                          <a:solidFill>
                            <a:schemeClr val="tx1">
                              <a:lumMod val="50000"/>
                            </a:schemeClr>
                          </a:solidFill>
                          <a:effectLst/>
                          <a:latin typeface="Nunito sans" pitchFamily="2" charset="0"/>
                          <a:ea typeface="+mn-ea"/>
                          <a:cs typeface="+mn-cs"/>
                        </a:rPr>
                        <a:t> Dec, the contingency date is 13</a:t>
                      </a:r>
                      <a:r>
                        <a:rPr lang="en-US" sz="600" b="0" i="0" u="none" strike="noStrike" kern="1200" baseline="30000">
                          <a:solidFill>
                            <a:schemeClr val="tx1">
                              <a:lumMod val="50000"/>
                            </a:schemeClr>
                          </a:solidFill>
                          <a:effectLst/>
                          <a:latin typeface="Nunito sans" pitchFamily="2" charset="0"/>
                          <a:ea typeface="+mn-ea"/>
                          <a:cs typeface="+mn-cs"/>
                        </a:rPr>
                        <a:t>th</a:t>
                      </a:r>
                      <a:r>
                        <a:rPr lang="en-US" sz="600" b="0" i="0" u="none" strike="noStrike" kern="1200">
                          <a:solidFill>
                            <a:schemeClr val="tx1">
                              <a:lumMod val="50000"/>
                            </a:schemeClr>
                          </a:solidFill>
                          <a:effectLst/>
                          <a:latin typeface="Nunito sans" pitchFamily="2" charset="0"/>
                          <a:ea typeface="+mn-ea"/>
                          <a:cs typeface="+mn-cs"/>
                        </a:rPr>
                        <a:t> Dec.</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40147">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rtl="0"/>
                      <a:r>
                        <a:rPr lang="en-GB" sz="700" b="0" i="0" u="none" strike="noStrike" kern="1200">
                          <a:solidFill>
                            <a:srgbClr val="000000"/>
                          </a:solidFill>
                          <a:effectLst/>
                          <a:latin typeface="Nunito sans"/>
                          <a:ea typeface="+mn-ea"/>
                          <a:cs typeface="+mn-cs"/>
                        </a:rPr>
                        <a:t>N/A</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2245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Nunito sans"/>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marL="0" lvl="0" indent="0">
                        <a:buNone/>
                      </a:pPr>
                      <a:r>
                        <a:rPr lang="en-US" sz="700" b="0" i="0" u="none" strike="noStrike" kern="1200" noProof="0">
                          <a:solidFill>
                            <a:srgbClr val="000000"/>
                          </a:solidFill>
                          <a:effectLst/>
                          <a:latin typeface="Nunito sans"/>
                        </a:rPr>
                        <a:t>Forecast to complete delivery against approved MTB funds</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487028">
                <a:tc>
                  <a:txBody>
                    <a:bodyPr/>
                    <a:lstStyle/>
                    <a:p>
                      <a:pPr algn="ctr"/>
                      <a:r>
                        <a:rPr lang="en-GB" sz="1050" b="1" baseline="0">
                          <a:solidFill>
                            <a:schemeClr val="bg1"/>
                          </a:solidFill>
                          <a:latin typeface="Nunito sans" pitchFamily="2" charset="0"/>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4">
                  <a:txBody>
                    <a:bodyPr/>
                    <a:lstStyle/>
                    <a:p>
                      <a:pPr rtl="0" fontAlgn="base"/>
                      <a:r>
                        <a:rPr lang="en-GB" sz="700" b="0" kern="1200">
                          <a:solidFill>
                            <a:srgbClr val="000000"/>
                          </a:solidFill>
                          <a:effectLst/>
                          <a:latin typeface="Nunito sans"/>
                          <a:ea typeface="+mn-ea"/>
                          <a:cs typeface="Poppins"/>
                        </a:rPr>
                        <a:t>XRN 5576 – Winter Consumption Calculations for Class 4 sites with AMR fitted</a:t>
                      </a:r>
                    </a:p>
                    <a:p>
                      <a:pPr rtl="0" fontAlgn="base"/>
                      <a:r>
                        <a:rPr lang="en-GB" sz="700" b="0" kern="1200">
                          <a:solidFill>
                            <a:srgbClr val="000000"/>
                          </a:solidFill>
                          <a:effectLst/>
                          <a:latin typeface="Nunito sans"/>
                          <a:ea typeface="+mn-ea"/>
                          <a:cs typeface="Poppins"/>
                        </a:rPr>
                        <a:t>XRN5794 – Weather API V2</a:t>
                      </a:r>
                      <a:endParaRPr lang="en-US" sz="700" b="0" i="0" u="none" strike="noStrike" kern="1200">
                        <a:solidFill>
                          <a:srgbClr val="000000"/>
                        </a:solidFill>
                        <a:effectLst/>
                        <a:latin typeface="Nunito sans" pitchFamily="2" charset="0"/>
                        <a:ea typeface="+mn-ea"/>
                        <a:cs typeface="+mn-c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21" name="Group 20">
            <a:extLst>
              <a:ext uri="{FF2B5EF4-FFF2-40B4-BE49-F238E27FC236}">
                <a16:creationId xmlns:a16="http://schemas.microsoft.com/office/drawing/2014/main" id="{DE4A6700-1BD3-8AA2-306A-79A6A980F6A6}"/>
              </a:ext>
            </a:extLst>
          </p:cNvPr>
          <p:cNvGrpSpPr/>
          <p:nvPr/>
        </p:nvGrpSpPr>
        <p:grpSpPr>
          <a:xfrm>
            <a:off x="5032292" y="3109886"/>
            <a:ext cx="2843369" cy="184666"/>
            <a:chOff x="4309575" y="3532768"/>
            <a:chExt cx="2843369" cy="184666"/>
          </a:xfrm>
        </p:grpSpPr>
        <p:grpSp>
          <p:nvGrpSpPr>
            <p:cNvPr id="22" name="Group 21">
              <a:extLst>
                <a:ext uri="{FF2B5EF4-FFF2-40B4-BE49-F238E27FC236}">
                  <a16:creationId xmlns:a16="http://schemas.microsoft.com/office/drawing/2014/main" id="{6698B2A5-E3A0-53CE-C982-312BFB403643}"/>
                </a:ext>
              </a:extLst>
            </p:cNvPr>
            <p:cNvGrpSpPr/>
            <p:nvPr/>
          </p:nvGrpSpPr>
          <p:grpSpPr>
            <a:xfrm>
              <a:off x="4309575" y="3532768"/>
              <a:ext cx="741910" cy="184666"/>
              <a:chOff x="4089862" y="3492529"/>
              <a:chExt cx="741910" cy="184666"/>
            </a:xfrm>
          </p:grpSpPr>
          <p:sp>
            <p:nvSpPr>
              <p:cNvPr id="32" name="Oval 31">
                <a:extLst>
                  <a:ext uri="{FF2B5EF4-FFF2-40B4-BE49-F238E27FC236}">
                    <a16:creationId xmlns:a16="http://schemas.microsoft.com/office/drawing/2014/main" id="{1F441D85-EDB0-FB4E-0EEE-A6538DFBEBD2}"/>
                  </a:ext>
                </a:extLst>
              </p:cNvPr>
              <p:cNvSpPr/>
              <p:nvPr/>
            </p:nvSpPr>
            <p:spPr>
              <a:xfrm>
                <a:off x="4089862" y="3562003"/>
                <a:ext cx="54033" cy="45719"/>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33" name="TextBox 32">
                <a:extLst>
                  <a:ext uri="{FF2B5EF4-FFF2-40B4-BE49-F238E27FC236}">
                    <a16:creationId xmlns:a16="http://schemas.microsoft.com/office/drawing/2014/main" id="{0D2044D6-3C06-07B6-7CEC-EB3DBE0CC6F3}"/>
                  </a:ext>
                </a:extLst>
              </p:cNvPr>
              <p:cNvSpPr txBox="1"/>
              <p:nvPr/>
            </p:nvSpPr>
            <p:spPr>
              <a:xfrm>
                <a:off x="4116878"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Complete</a:t>
                </a:r>
              </a:p>
            </p:txBody>
          </p:sp>
        </p:grpSp>
        <p:grpSp>
          <p:nvGrpSpPr>
            <p:cNvPr id="23" name="Group 22">
              <a:extLst>
                <a:ext uri="{FF2B5EF4-FFF2-40B4-BE49-F238E27FC236}">
                  <a16:creationId xmlns:a16="http://schemas.microsoft.com/office/drawing/2014/main" id="{01D105A2-663D-5194-BC5C-CE08520F3939}"/>
                </a:ext>
              </a:extLst>
            </p:cNvPr>
            <p:cNvGrpSpPr/>
            <p:nvPr/>
          </p:nvGrpSpPr>
          <p:grpSpPr>
            <a:xfrm>
              <a:off x="5080579" y="3532768"/>
              <a:ext cx="741910" cy="184666"/>
              <a:chOff x="4089862" y="3492529"/>
              <a:chExt cx="741910" cy="184666"/>
            </a:xfrm>
          </p:grpSpPr>
          <p:sp>
            <p:nvSpPr>
              <p:cNvPr id="30" name="Oval 29">
                <a:extLst>
                  <a:ext uri="{FF2B5EF4-FFF2-40B4-BE49-F238E27FC236}">
                    <a16:creationId xmlns:a16="http://schemas.microsoft.com/office/drawing/2014/main" id="{6852FAB1-F307-864F-2A97-927B8FE82EBA}"/>
                  </a:ext>
                </a:extLst>
              </p:cNvPr>
              <p:cNvSpPr/>
              <p:nvPr/>
            </p:nvSpPr>
            <p:spPr>
              <a:xfrm>
                <a:off x="4089862" y="3562003"/>
                <a:ext cx="54033"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31" name="TextBox 30">
                <a:extLst>
                  <a:ext uri="{FF2B5EF4-FFF2-40B4-BE49-F238E27FC236}">
                    <a16:creationId xmlns:a16="http://schemas.microsoft.com/office/drawing/2014/main" id="{56A64039-AAE0-250E-59B1-37D430A67F24}"/>
                  </a:ext>
                </a:extLst>
              </p:cNvPr>
              <p:cNvSpPr txBox="1"/>
              <p:nvPr/>
            </p:nvSpPr>
            <p:spPr>
              <a:xfrm>
                <a:off x="4116878"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On Track</a:t>
                </a:r>
              </a:p>
            </p:txBody>
          </p:sp>
        </p:grpSp>
        <p:grpSp>
          <p:nvGrpSpPr>
            <p:cNvPr id="24" name="Group 23">
              <a:extLst>
                <a:ext uri="{FF2B5EF4-FFF2-40B4-BE49-F238E27FC236}">
                  <a16:creationId xmlns:a16="http://schemas.microsoft.com/office/drawing/2014/main" id="{58D1EDFC-F9AE-7FBC-708D-D4AAD366B48F}"/>
                </a:ext>
              </a:extLst>
            </p:cNvPr>
            <p:cNvGrpSpPr/>
            <p:nvPr/>
          </p:nvGrpSpPr>
          <p:grpSpPr>
            <a:xfrm>
              <a:off x="5795473" y="3532768"/>
              <a:ext cx="740684" cy="184666"/>
              <a:chOff x="4089862" y="3492529"/>
              <a:chExt cx="740684" cy="184666"/>
            </a:xfrm>
          </p:grpSpPr>
          <p:sp>
            <p:nvSpPr>
              <p:cNvPr id="28" name="Oval 27">
                <a:extLst>
                  <a:ext uri="{FF2B5EF4-FFF2-40B4-BE49-F238E27FC236}">
                    <a16:creationId xmlns:a16="http://schemas.microsoft.com/office/drawing/2014/main" id="{B39623AA-4C2A-8F3C-2454-26CD155B734F}"/>
                  </a:ext>
                </a:extLst>
              </p:cNvPr>
              <p:cNvSpPr/>
              <p:nvPr/>
            </p:nvSpPr>
            <p:spPr>
              <a:xfrm>
                <a:off x="4089862" y="3562003"/>
                <a:ext cx="54033" cy="45719"/>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29" name="TextBox 28">
                <a:extLst>
                  <a:ext uri="{FF2B5EF4-FFF2-40B4-BE49-F238E27FC236}">
                    <a16:creationId xmlns:a16="http://schemas.microsoft.com/office/drawing/2014/main" id="{064C41FA-54B8-6EC4-0883-95059B785E03}"/>
                  </a:ext>
                </a:extLst>
              </p:cNvPr>
              <p:cNvSpPr txBox="1"/>
              <p:nvPr/>
            </p:nvSpPr>
            <p:spPr>
              <a:xfrm>
                <a:off x="4115652"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At Risk</a:t>
                </a:r>
              </a:p>
            </p:txBody>
          </p:sp>
        </p:grpSp>
        <p:grpSp>
          <p:nvGrpSpPr>
            <p:cNvPr id="25" name="Group 24">
              <a:extLst>
                <a:ext uri="{FF2B5EF4-FFF2-40B4-BE49-F238E27FC236}">
                  <a16:creationId xmlns:a16="http://schemas.microsoft.com/office/drawing/2014/main" id="{44E4EB13-E935-9040-6FA8-A62F248A90A1}"/>
                </a:ext>
              </a:extLst>
            </p:cNvPr>
            <p:cNvGrpSpPr/>
            <p:nvPr/>
          </p:nvGrpSpPr>
          <p:grpSpPr>
            <a:xfrm>
              <a:off x="6429317" y="3532768"/>
              <a:ext cx="723627" cy="184666"/>
              <a:chOff x="4089862" y="3492529"/>
              <a:chExt cx="723627" cy="184666"/>
            </a:xfrm>
          </p:grpSpPr>
          <p:sp>
            <p:nvSpPr>
              <p:cNvPr id="26" name="Oval 25">
                <a:extLst>
                  <a:ext uri="{FF2B5EF4-FFF2-40B4-BE49-F238E27FC236}">
                    <a16:creationId xmlns:a16="http://schemas.microsoft.com/office/drawing/2014/main" id="{38EAAB63-9118-D31D-5662-0CB276EC3CF0}"/>
                  </a:ext>
                </a:extLst>
              </p:cNvPr>
              <p:cNvSpPr/>
              <p:nvPr/>
            </p:nvSpPr>
            <p:spPr>
              <a:xfrm>
                <a:off x="4089862" y="3562003"/>
                <a:ext cx="54033"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a:ln>
                    <a:noFill/>
                  </a:ln>
                  <a:solidFill>
                    <a:prstClr val="white"/>
                  </a:solidFill>
                  <a:effectLst/>
                  <a:uLnTx/>
                  <a:uFillTx/>
                  <a:latin typeface="Nunito Sans"/>
                  <a:ea typeface="+mn-ea"/>
                  <a:cs typeface="+mn-cs"/>
                </a:endParaRPr>
              </a:p>
            </p:txBody>
          </p:sp>
          <p:sp>
            <p:nvSpPr>
              <p:cNvPr id="27" name="TextBox 26">
                <a:extLst>
                  <a:ext uri="{FF2B5EF4-FFF2-40B4-BE49-F238E27FC236}">
                    <a16:creationId xmlns:a16="http://schemas.microsoft.com/office/drawing/2014/main" id="{8448B7E8-077C-F6F3-674A-E9DB10BA46DB}"/>
                  </a:ext>
                </a:extLst>
              </p:cNvPr>
              <p:cNvSpPr txBox="1"/>
              <p:nvPr/>
            </p:nvSpPr>
            <p:spPr>
              <a:xfrm>
                <a:off x="4098595" y="3492529"/>
                <a:ext cx="714894" cy="18466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600" b="0" i="0" u="none" strike="noStrike" kern="1200" cap="none" spc="0" normalizeH="0" baseline="0" noProof="0">
                    <a:ln>
                      <a:noFill/>
                    </a:ln>
                    <a:solidFill>
                      <a:srgbClr val="000000"/>
                    </a:solidFill>
                    <a:effectLst/>
                    <a:uLnTx/>
                    <a:uFillTx/>
                    <a:latin typeface="Nunito Sans"/>
                    <a:ea typeface="+mn-ea"/>
                    <a:cs typeface="+mn-cs"/>
                  </a:rPr>
                  <a:t>Overdue</a:t>
                </a:r>
              </a:p>
            </p:txBody>
          </p:sp>
        </p:grpSp>
      </p:grpSp>
      <p:pic>
        <p:nvPicPr>
          <p:cNvPr id="5" name="Picture 4">
            <a:extLst>
              <a:ext uri="{FF2B5EF4-FFF2-40B4-BE49-F238E27FC236}">
                <a16:creationId xmlns:a16="http://schemas.microsoft.com/office/drawing/2014/main" id="{2DE0AAA6-F46B-BB06-B4F2-D4AD32129639}"/>
              </a:ext>
            </a:extLst>
          </p:cNvPr>
          <p:cNvPicPr>
            <a:picLocks noChangeAspect="1"/>
          </p:cNvPicPr>
          <p:nvPr/>
        </p:nvPicPr>
        <p:blipFill>
          <a:blip r:embed="rId3"/>
          <a:stretch>
            <a:fillRect/>
          </a:stretch>
        </p:blipFill>
        <p:spPr>
          <a:xfrm>
            <a:off x="4354291" y="1519210"/>
            <a:ext cx="4332510" cy="1460095"/>
          </a:xfrm>
          <a:prstGeom prst="rect">
            <a:avLst/>
          </a:prstGeom>
        </p:spPr>
      </p:pic>
    </p:spTree>
    <p:extLst>
      <p:ext uri="{BB962C8B-B14F-4D97-AF65-F5344CB8AC3E}">
        <p14:creationId xmlns:p14="http://schemas.microsoft.com/office/powerpoint/2010/main" val="16237433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US" dirty="0">
                <a:cs typeface="Arial"/>
              </a:rPr>
              <a:t>4d. February 2025</a:t>
            </a:r>
            <a:r>
              <a:rPr lang="en-US" dirty="0">
                <a:latin typeface="+mj-lt"/>
                <a:cs typeface="Arial"/>
              </a:rPr>
              <a:t> Major Release Update</a:t>
            </a:r>
            <a:endParaRPr lang="en-GB" dirty="0">
              <a:latin typeface="+mj-lt"/>
            </a:endParaRPr>
          </a:p>
        </p:txBody>
      </p:sp>
    </p:spTree>
    <p:extLst>
      <p:ext uri="{BB962C8B-B14F-4D97-AF65-F5344CB8AC3E}">
        <p14:creationId xmlns:p14="http://schemas.microsoft.com/office/powerpoint/2010/main" val="1031180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74817"/>
            <a:ext cx="8229600" cy="637580"/>
          </a:xfrm>
        </p:spPr>
        <p:txBody>
          <a:bodyPr>
            <a:normAutofit/>
          </a:bodyPr>
          <a:lstStyle/>
          <a:p>
            <a:r>
              <a:rPr lang="en-US" sz="1600">
                <a:latin typeface="Nunito Sans (Headings)"/>
              </a:rPr>
              <a:t>XRN5818 – February 25 Major Release- Status Update</a:t>
            </a:r>
            <a:endParaRPr lang="en-GB" sz="1600">
              <a:latin typeface="Nunito Sans (Headings)"/>
            </a:endParaRPr>
          </a:p>
        </p:txBody>
      </p:sp>
      <p:graphicFrame>
        <p:nvGraphicFramePr>
          <p:cNvPr id="6" name="Content Placeholder 3">
            <a:extLst>
              <a:ext uri="{FF2B5EF4-FFF2-40B4-BE49-F238E27FC236}">
                <a16:creationId xmlns:a16="http://schemas.microsoft.com/office/drawing/2014/main" id="{11E99246-8E70-DADC-B603-604DA5E5DF1D}"/>
              </a:ext>
            </a:extLst>
          </p:cNvPr>
          <p:cNvGraphicFramePr>
            <a:graphicFrameLocks/>
          </p:cNvGraphicFramePr>
          <p:nvPr/>
        </p:nvGraphicFramePr>
        <p:xfrm>
          <a:off x="0" y="415745"/>
          <a:ext cx="9144000" cy="4561884"/>
        </p:xfrm>
        <a:graphic>
          <a:graphicData uri="http://schemas.openxmlformats.org/drawingml/2006/table">
            <a:tbl>
              <a:tblPr firstRow="1" bandRow="1"/>
              <a:tblGrid>
                <a:gridCol w="1481351">
                  <a:extLst>
                    <a:ext uri="{9D8B030D-6E8A-4147-A177-3AD203B41FA5}">
                      <a16:colId xmlns:a16="http://schemas.microsoft.com/office/drawing/2014/main" val="20000"/>
                    </a:ext>
                  </a:extLst>
                </a:gridCol>
                <a:gridCol w="2673351">
                  <a:extLst>
                    <a:ext uri="{9D8B030D-6E8A-4147-A177-3AD203B41FA5}">
                      <a16:colId xmlns:a16="http://schemas.microsoft.com/office/drawing/2014/main" val="1347751506"/>
                    </a:ext>
                  </a:extLst>
                </a:gridCol>
                <a:gridCol w="191403">
                  <a:extLst>
                    <a:ext uri="{9D8B030D-6E8A-4147-A177-3AD203B41FA5}">
                      <a16:colId xmlns:a16="http://schemas.microsoft.com/office/drawing/2014/main" val="20002"/>
                    </a:ext>
                  </a:extLst>
                </a:gridCol>
                <a:gridCol w="2282085">
                  <a:extLst>
                    <a:ext uri="{9D8B030D-6E8A-4147-A177-3AD203B41FA5}">
                      <a16:colId xmlns:a16="http://schemas.microsoft.com/office/drawing/2014/main" val="2880710429"/>
                    </a:ext>
                  </a:extLst>
                </a:gridCol>
                <a:gridCol w="2515810">
                  <a:extLst>
                    <a:ext uri="{9D8B030D-6E8A-4147-A177-3AD203B41FA5}">
                      <a16:colId xmlns:a16="http://schemas.microsoft.com/office/drawing/2014/main" val="20003"/>
                    </a:ext>
                  </a:extLst>
                </a:gridCol>
              </a:tblGrid>
              <a:tr h="246470">
                <a:tc rowSpan="2">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algn="ctr"/>
                      <a:r>
                        <a:rPr lang="en-GB" sz="1050" b="1" i="0">
                          <a:solidFill>
                            <a:srgbClr val="FFFFFF"/>
                          </a:solidFill>
                          <a:latin typeface="+mn-lt"/>
                          <a:cs typeface="Arial"/>
                        </a:rPr>
                        <a:t>Overall</a:t>
                      </a:r>
                      <a:r>
                        <a:rPr lang="en-GB" sz="1050" b="1" i="0" baseline="0">
                          <a:solidFill>
                            <a:srgbClr val="FFFFFF"/>
                          </a:solidFill>
                          <a:latin typeface="+mn-lt"/>
                          <a:cs typeface="Arial"/>
                        </a:rPr>
                        <a:t> Project RAG Status</a:t>
                      </a:r>
                      <a:endParaRPr lang="en-GB" sz="1050" kern="1200" baseline="0">
                        <a:solidFill>
                          <a:schemeClr val="bg1"/>
                        </a:solidFill>
                        <a:latin typeface="Arial"/>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algn="ctr"/>
                      <a:endParaRPr lang="en-GB" sz="1800">
                        <a:solidFill>
                          <a:schemeClr val="tx1"/>
                        </a:solidFill>
                      </a:endParaRPr>
                    </a:p>
                  </a:txBody>
                  <a:tcPr marL="91435" marR="91435" marT="45718" marB="45718">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tc hMerge="1">
                  <a:txBody>
                    <a:bodyPr/>
                    <a:lstStyle/>
                    <a:p>
                      <a:endParaRPr lang="en-GB"/>
                    </a:p>
                  </a:txBody>
                  <a:tcPr/>
                </a:tc>
                <a:tc hMerge="1">
                  <a:txBody>
                    <a:bodyPr/>
                    <a:lstStyle/>
                    <a:p>
                      <a:pPr algn="ctr"/>
                      <a:endParaRPr lang="en-GB" sz="1600">
                        <a:solidFill>
                          <a:schemeClr val="tx1"/>
                        </a:solidFill>
                      </a:endParaRPr>
                    </a:p>
                  </a:txBody>
                  <a:tcPr marL="91435" marR="91435" marT="45724" marB="45724">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val="10000"/>
                  </a:ext>
                </a:extLst>
              </a:tr>
              <a:tr h="246470">
                <a:tc vMerge="1">
                  <a:txBody>
                    <a:bodyPr/>
                    <a:lstStyle/>
                    <a:p>
                      <a:pPr algn="ctr"/>
                      <a:endParaRPr lang="en-GB" sz="1800"/>
                    </a:p>
                  </a:txBody>
                  <a:tcPr marL="91426" marR="91426"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sz="1050" b="1">
                          <a:solidFill>
                            <a:schemeClr val="bg1"/>
                          </a:solidFill>
                          <a:latin typeface="+mj-lt"/>
                          <a:cs typeface="Arial"/>
                        </a:rPr>
                        <a:t>Schedule</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pPr algn="ctr"/>
                      <a:endParaRPr lang="en-GB" sz="1050" b="1">
                        <a:solidFill>
                          <a:schemeClr val="bg1"/>
                        </a:solidFill>
                        <a:latin typeface="+mn-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extLst>
                  <a:ext uri="{0D108BD9-81ED-4DB2-BD59-A6C34878D82A}">
                    <a16:rowId xmlns:a16="http://schemas.microsoft.com/office/drawing/2014/main" val="10001"/>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j-lt"/>
                          <a:cs typeface="Arial"/>
                        </a:rPr>
                        <a:t>RAG</a:t>
                      </a:r>
                      <a:r>
                        <a:rPr lang="en-GB" sz="1050" b="1" baseline="0">
                          <a:solidFill>
                            <a:schemeClr val="bg1"/>
                          </a:solidFill>
                          <a:latin typeface="+mj-lt"/>
                          <a:cs typeface="Arial"/>
                        </a:rPr>
                        <a:t> Status</a:t>
                      </a:r>
                      <a:endParaRPr lang="en-GB" sz="1050" b="1">
                        <a:solidFill>
                          <a:schemeClr val="bg1"/>
                        </a:solidFill>
                        <a:latin typeface="+mj-lt"/>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a:txBody>
                    <a:bodyPr/>
                    <a:lstStyle/>
                    <a:p>
                      <a:pPr algn="ctr"/>
                      <a:endParaRPr lang="en-GB" sz="1050" b="1">
                        <a:solidFill>
                          <a:schemeClr val="bg1"/>
                        </a:solidFill>
                        <a:latin typeface="Arial"/>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gridSpan="2">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hMerge="1">
                  <a:txBody>
                    <a:bodyPr/>
                    <a:lstStyle/>
                    <a:p>
                      <a:pPr marL="0" algn="ctr" defTabSz="457200" rtl="0" eaLnBrk="1" latinLnBrk="0" hangingPunct="1"/>
                      <a:endParaRPr lang="en-GB" sz="1050" b="1" kern="1200">
                        <a:solidFill>
                          <a:schemeClr val="bg1"/>
                        </a:solidFill>
                        <a:latin typeface="+mn-lt"/>
                        <a:ea typeface="+mn-ea"/>
                        <a:cs typeface="Arial"/>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457200" rtl="0" eaLnBrk="1" latinLnBrk="0" hangingPunct="1"/>
                      <a:endParaRPr lang="en-GB" sz="1050" b="1" kern="1200">
                        <a:solidFill>
                          <a:schemeClr val="bg1"/>
                        </a:solidFill>
                        <a:latin typeface="Arial"/>
                        <a:ea typeface="+mn-ea"/>
                        <a:cs typeface="Arial"/>
                      </a:endParaRP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00B050"/>
                    </a:solidFill>
                  </a:tcPr>
                </a:tc>
                <a:extLst>
                  <a:ext uri="{0D108BD9-81ED-4DB2-BD59-A6C34878D82A}">
                    <a16:rowId xmlns:a16="http://schemas.microsoft.com/office/drawing/2014/main" val="10002"/>
                  </a:ext>
                </a:extLst>
              </a:tr>
              <a:tr h="246470">
                <a:tc gridSpan="5">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a:solidFill>
                            <a:schemeClr val="bg1"/>
                          </a:solidFill>
                          <a:latin typeface="+mn-lt"/>
                          <a:cs typeface="Arial"/>
                        </a:rPr>
                        <a:t>                                             </a:t>
                      </a:r>
                      <a:r>
                        <a:rPr lang="en-GB" sz="1050" b="1">
                          <a:solidFill>
                            <a:schemeClr val="bg1"/>
                          </a:solidFill>
                          <a:latin typeface="+mj-lt"/>
                          <a:cs typeface="Arial"/>
                        </a:rPr>
                        <a:t>Status</a:t>
                      </a:r>
                      <a:r>
                        <a:rPr lang="en-GB" sz="1050" b="1" baseline="0">
                          <a:solidFill>
                            <a:schemeClr val="bg1"/>
                          </a:solidFill>
                          <a:latin typeface="+mj-lt"/>
                          <a:cs typeface="Arial"/>
                        </a:rPr>
                        <a:t> Justification</a:t>
                      </a:r>
                      <a:endParaRPr lang="en-GB">
                        <a:latin typeface="+mj-lt"/>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hMerge="1">
                  <a:txBody>
                    <a:bodyPr/>
                    <a:lstStyle/>
                    <a:p>
                      <a:endParaRPr lang="en-GB"/>
                    </a:p>
                  </a:txBody>
                  <a:tcPr/>
                </a:tc>
                <a:tc hMerge="1">
                  <a:txBody>
                    <a:bodyPr/>
                    <a:lstStyle/>
                    <a:p>
                      <a:pPr algn="ctr"/>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solidFill>
                      <a:srgbClr val="FFC000"/>
                    </a:solidFil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3"/>
                  </a:ext>
                </a:extLst>
              </a:tr>
              <a:tr h="256699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50" b="1" kern="1200" baseline="0">
                          <a:solidFill>
                            <a:schemeClr val="bg1"/>
                          </a:solidFill>
                          <a:latin typeface="+mj-lt"/>
                          <a:ea typeface="+mn-ea"/>
                          <a:cs typeface="Arial"/>
                        </a:rPr>
                        <a:t>Schedule</a:t>
                      </a:r>
                    </a:p>
                    <a:p>
                      <a:pPr algn="ctr"/>
                      <a:endParaRPr lang="en-GB" sz="1050" b="1" baseline="0">
                        <a:solidFill>
                          <a:schemeClr val="bg1"/>
                        </a:solidFill>
                        <a:latin typeface="+mn-lt"/>
                        <a:cs typeface="Arial" panose="020B0604020202020204" pitchFamily="34" charset="0"/>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2">
                  <a:txBody>
                    <a:bodyPr/>
                    <a:lstStyle/>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Overall release is tracking on target; Green,  BER approved at </a:t>
                      </a:r>
                      <a:r>
                        <a:rPr kumimoji="0" lang="en-US"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US" sz="700" b="0" i="0" u="none" strike="noStrike" kern="0" cap="none" spc="0" normalizeH="0" baseline="0">
                          <a:ln>
                            <a:noFill/>
                          </a:ln>
                          <a:solidFill>
                            <a:srgbClr val="F5F5F5">
                              <a:lumMod val="10000"/>
                            </a:srgbClr>
                          </a:solidFill>
                          <a:effectLst/>
                          <a:uLnTx/>
                          <a:uFillTx/>
                          <a:latin typeface="+mj-lt"/>
                          <a:ea typeface="+mn-ea"/>
                          <a:cs typeface="Poppins"/>
                        </a:rPr>
                        <a:t> on 11/09. </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0"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eaLnBrk="1" fontAlgn="auto" latinLnBrk="0" hangingPunct="1">
                        <a:lnSpc>
                          <a:spcPct val="100000"/>
                        </a:lnSpc>
                        <a:spcBef>
                          <a:spcPts val="0"/>
                        </a:spcBef>
                        <a:spcAft>
                          <a:spcPts val="0"/>
                        </a:spcAft>
                        <a:buClrTx/>
                        <a:buSzTx/>
                        <a:buFont typeface="Arial" panose="020B0604020202020204" pitchFamily="34" charset="0"/>
                        <a:buNone/>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Progress Update:</a:t>
                      </a:r>
                    </a:p>
                    <a:p>
                      <a:pPr marL="0" marR="0" lvl="0" indent="0" eaLnBrk="1" fontAlgn="auto" latinLnBrk="0" hangingPunct="1">
                        <a:lnSpc>
                          <a:spcPct val="100000"/>
                        </a:lnSpc>
                        <a:spcBef>
                          <a:spcPts val="0"/>
                        </a:spcBef>
                        <a:spcAft>
                          <a:spcPts val="0"/>
                        </a:spcAft>
                        <a:buClrTx/>
                        <a:buSzTx/>
                        <a:buFont typeface="Arial" panose="020B0604020202020204" pitchFamily="34" charset="0"/>
                        <a:buNone/>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Detailed Design Change Pack approved at </a:t>
                      </a:r>
                      <a:r>
                        <a:rPr kumimoji="0" lang="en-GB" sz="700" b="0" i="0" u="none" strike="noStrike" kern="0" cap="none" spc="0" normalizeH="0" baseline="0" err="1">
                          <a:ln>
                            <a:noFill/>
                          </a:ln>
                          <a:solidFill>
                            <a:srgbClr val="F5F5F5">
                              <a:lumMod val="10000"/>
                            </a:srgbClr>
                          </a:solidFill>
                          <a:effectLst/>
                          <a:uLnTx/>
                          <a:uFillTx/>
                          <a:latin typeface="+mj-lt"/>
                          <a:ea typeface="+mn-ea"/>
                          <a:cs typeface="Poppins"/>
                        </a:rPr>
                        <a:t>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 10/04/24.</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700" b="0" i="0" u="none" strike="noStrike" kern="0" cap="none" spc="0" normalizeH="0" baseline="0">
                          <a:ln>
                            <a:noFill/>
                          </a:ln>
                          <a:solidFill>
                            <a:srgbClr val="F5F5F5">
                              <a:lumMod val="10000"/>
                            </a:srgbClr>
                          </a:solidFill>
                          <a:effectLst/>
                          <a:uLnTx/>
                          <a:uFillTx/>
                          <a:latin typeface="+mj-lt"/>
                          <a:ea typeface="+mn-ea"/>
                          <a:cs typeface="Poppins"/>
                        </a:rPr>
                        <a:t>Build to commence – 16/12/24.</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n-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1" i="0" u="none" strike="noStrike" kern="0" cap="none" spc="0" normalizeH="0" baseline="0">
                          <a:ln>
                            <a:noFill/>
                          </a:ln>
                          <a:solidFill>
                            <a:srgbClr val="F5F5F5">
                              <a:lumMod val="10000"/>
                            </a:srgbClr>
                          </a:solidFill>
                          <a:effectLst/>
                          <a:uLnTx/>
                          <a:uFillTx/>
                          <a:latin typeface="+mj-lt"/>
                          <a:ea typeface="+mn-ea"/>
                          <a:cs typeface="Poppins"/>
                        </a:rPr>
                        <a:t>Upcoming Communications (Indicative):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sz="700" b="0" i="0" u="none" strike="noStrike" kern="0" cap="none" spc="0" normalizeH="0" baseline="0">
                        <a:ln>
                          <a:noFill/>
                        </a:ln>
                        <a:solidFill>
                          <a:srgbClr val="F5F5F5">
                            <a:lumMod val="10000"/>
                          </a:srgbClr>
                        </a:solidFill>
                        <a:effectLst/>
                        <a:uLnTx/>
                        <a:uFillTx/>
                        <a:latin typeface="+mj-lt"/>
                        <a:ea typeface="+mn-ea"/>
                        <a:cs typeface="Poppi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Implementation Approach/Plan (CHMC Deck) - </a:t>
                      </a:r>
                      <a:r>
                        <a:rPr kumimoji="0" lang="en-US" sz="700" b="0" i="0" u="none" strike="noStrike" kern="0" cap="none" spc="0" normalizeH="0" baseline="0">
                          <a:ln>
                            <a:noFill/>
                          </a:ln>
                          <a:solidFill>
                            <a:srgbClr val="002060"/>
                          </a:solidFill>
                          <a:effectLst/>
                          <a:uLnTx/>
                          <a:uFillTx/>
                          <a:latin typeface="+mj-lt"/>
                          <a:ea typeface="+mn-ea"/>
                          <a:cs typeface="Poppins"/>
                        </a:rPr>
                        <a:t>12/02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Customer Awareness Session (Online Meeting) – tbc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Confirmation of Planned Implementation (Email/Web) –  27/02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Successful/Unsuccessful Implementation (Email/Web) – 28/02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CCR (ChMC Deck) – </a:t>
                      </a:r>
                      <a:r>
                        <a:rPr kumimoji="0" lang="en-US" sz="700" b="0" i="0" u="none" strike="noStrike" kern="0" cap="none" spc="0" normalizeH="0" baseline="0">
                          <a:ln>
                            <a:noFill/>
                          </a:ln>
                          <a:solidFill>
                            <a:srgbClr val="002060"/>
                          </a:solidFill>
                          <a:effectLst/>
                          <a:uLnTx/>
                          <a:uFillTx/>
                          <a:latin typeface="+mj-lt"/>
                          <a:ea typeface="+mn-ea"/>
                          <a:cs typeface="Poppins"/>
                        </a:rPr>
                        <a:t>30/04</a:t>
                      </a:r>
                      <a:endParaRPr lang="en-US" sz="700" b="1" i="0" u="none" strike="noStrike" kern="1200" cap="none" normalizeH="0" baseline="0">
                        <a:ln>
                          <a:noFill/>
                        </a:ln>
                        <a:solidFill>
                          <a:srgbClr val="002060"/>
                        </a:solidFill>
                        <a:effectLst/>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700" b="1" i="0" u="none" strike="noStrike" kern="0" cap="none" spc="0" normalizeH="0" baseline="0">
                        <a:ln>
                          <a:noFill/>
                        </a:ln>
                        <a:solidFill>
                          <a:srgbClr val="F5F5F5">
                            <a:lumMod val="10000"/>
                          </a:srgbClr>
                        </a:solidFill>
                        <a:effectLst/>
                        <a:uLnTx/>
                        <a:uFillTx/>
                        <a:latin typeface="+mj-lt"/>
                        <a:ea typeface="+mn-ea"/>
                        <a:cs typeface="Poppin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700" b="1" i="0" u="none" strike="noStrike" kern="0" cap="none" spc="0" normalizeH="0" baseline="0">
                          <a:ln>
                            <a:noFill/>
                          </a:ln>
                          <a:solidFill>
                            <a:srgbClr val="F5F5F5">
                              <a:lumMod val="10000"/>
                            </a:srgbClr>
                          </a:solidFill>
                          <a:effectLst/>
                          <a:uLnTx/>
                          <a:uFillTx/>
                          <a:latin typeface="+mj-lt"/>
                          <a:ea typeface="+mn-ea"/>
                          <a:cs typeface="Poppins"/>
                        </a:rPr>
                        <a:t>Decision in December ChMC</a:t>
                      </a:r>
                      <a:r>
                        <a:rPr kumimoji="0" lang="en-GB" sz="700" b="0" i="0" u="none" strike="noStrike" kern="0" cap="none" spc="0" normalizeH="0" baseline="0">
                          <a:ln>
                            <a:noFill/>
                          </a:ln>
                          <a:solidFill>
                            <a:srgbClr val="F5F5F5">
                              <a:lumMod val="10000"/>
                            </a:srgbClr>
                          </a:solidFill>
                          <a:effectLst/>
                          <a:uLnTx/>
                          <a:uFillTx/>
                          <a:latin typeface="+mj-lt"/>
                          <a:ea typeface="+mn-ea"/>
                          <a:cs typeface="Poppins"/>
                        </a:rPr>
                        <a:t>: None</a:t>
                      </a:r>
                    </a:p>
                  </a:txBody>
                  <a:tcPr marL="68570" marR="68570" marT="34262" marB="34262">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marL="0" indent="0" algn="l" defTabSz="914400" rtl="0" eaLnBrk="1" latinLnBrk="0" hangingPunct="1">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indent="-171450" algn="l" defTabSz="914400" rtl="0" eaLnBrk="1" latinLnBrk="0" hangingPunct="1">
                        <a:buFont typeface="Arial" panose="020B0604020202020204" pitchFamily="34" charset="0"/>
                        <a:buChar char="•"/>
                      </a:pPr>
                      <a:endParaRPr lang="en-US" sz="700" b="0" kern="1200" baseline="0">
                        <a:solidFill>
                          <a:srgbClr val="000000"/>
                        </a:solidFill>
                        <a:latin typeface="+mj-lt"/>
                        <a:ea typeface="+mn-ea"/>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GB"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endParaRPr lang="en-US" sz="700" b="0" kern="1200" baseline="0">
                        <a:solidFill>
                          <a:srgbClr val="000000"/>
                        </a:solidFill>
                        <a:latin typeface="+mj-lt"/>
                        <a:ea typeface="+mn-ea"/>
                        <a:cs typeface="Arial" panose="020B0604020202020204" pitchFamily="34" charset="0"/>
                      </a:endParaRP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 </a:t>
                      </a:r>
                    </a:p>
                    <a:p>
                      <a:pPr marL="0" marR="0" lvl="0" indent="0" algn="l" defTabSz="914400" rtl="0" eaLnBrk="1" latinLnBrk="0" hangingPunct="1">
                        <a:lnSpc>
                          <a:spcPct val="100000"/>
                        </a:lnSpc>
                        <a:spcBef>
                          <a:spcPts val="0"/>
                        </a:spcBef>
                        <a:spcAft>
                          <a:spcPts val="0"/>
                        </a:spcAft>
                        <a:buClrTx/>
                        <a:buSzTx/>
                        <a:buFont typeface="Arial" panose="020B0604020202020204" pitchFamily="34" charset="0"/>
                        <a:buNone/>
                      </a:pPr>
                      <a:r>
                        <a:rPr lang="en-US" sz="700" b="0" kern="1200" baseline="0">
                          <a:solidFill>
                            <a:srgbClr val="000000"/>
                          </a:solidFill>
                          <a:latin typeface="+mj-lt"/>
                          <a:ea typeface="+mn-ea"/>
                          <a:cs typeface="Arial" panose="020B0604020202020204" pitchFamily="34" charset="0"/>
                        </a:rPr>
                        <a:t>Implementation date of 28</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February, the contingency date is 07</a:t>
                      </a:r>
                      <a:r>
                        <a:rPr lang="en-US" sz="700" b="0" kern="1200" baseline="30000">
                          <a:solidFill>
                            <a:srgbClr val="000000"/>
                          </a:solidFill>
                          <a:latin typeface="+mj-lt"/>
                          <a:ea typeface="+mn-ea"/>
                          <a:cs typeface="Arial" panose="020B0604020202020204" pitchFamily="34" charset="0"/>
                        </a:rPr>
                        <a:t>th</a:t>
                      </a:r>
                      <a:r>
                        <a:rPr lang="en-US" sz="700" b="0" kern="1200" baseline="0">
                          <a:solidFill>
                            <a:srgbClr val="000000"/>
                          </a:solidFill>
                          <a:latin typeface="+mj-lt"/>
                          <a:ea typeface="+mn-ea"/>
                          <a:cs typeface="Arial" panose="020B0604020202020204" pitchFamily="34" charset="0"/>
                        </a:rPr>
                        <a:t> March.</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5"/>
                  </a:ext>
                </a:extLst>
              </a:tr>
              <a:tr h="367064">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j-lt"/>
                          <a:cs typeface="Arial"/>
                        </a:rPr>
                        <a:t>Risks and Issues</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700" b="0" i="0" u="none" strike="noStrike" kern="0" cap="none" spc="0" normalizeH="0" baseline="0">
                          <a:ln>
                            <a:noFill/>
                          </a:ln>
                          <a:solidFill>
                            <a:srgbClr val="F5F5F5">
                              <a:lumMod val="10000"/>
                            </a:srgbClr>
                          </a:solidFill>
                          <a:effectLst/>
                          <a:uLnTx/>
                          <a:uFillTx/>
                          <a:latin typeface="+mj-lt"/>
                          <a:ea typeface="+mn-ea"/>
                          <a:cs typeface="Poppins"/>
                        </a:rPr>
                        <a:t>None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6"/>
                  </a:ext>
                </a:extLst>
              </a:tr>
              <a:tr h="24647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GB" sz="1050" b="1" baseline="0">
                          <a:solidFill>
                            <a:schemeClr val="bg1"/>
                          </a:solidFill>
                          <a:latin typeface="+mn-lt"/>
                          <a:cs typeface="Arial"/>
                        </a:rPr>
                        <a:t>Cost</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0" i="0" u="none" strike="noStrike" kern="1200" noProof="0">
                          <a:solidFill>
                            <a:srgbClr val="000000"/>
                          </a:solidFill>
                          <a:effectLst/>
                          <a:latin typeface="Nunito sans"/>
                        </a:rPr>
                        <a:t>Forecast to complete delivery against approved BER </a:t>
                      </a:r>
                      <a:endParaRPr kumimoji="0" lang="en-US" sz="700">
                        <a:solidFill>
                          <a:srgbClr val="000000"/>
                        </a:solidFill>
                        <a:latin typeface="Nunito sans"/>
                      </a:endParaRP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7"/>
                  </a:ext>
                </a:extLst>
              </a:tr>
              <a:tr h="395471">
                <a:tc>
                  <a:txBody>
                    <a:bodyPr/>
                    <a:lstStyle/>
                    <a:p>
                      <a:pPr algn="ctr"/>
                      <a:r>
                        <a:rPr lang="en-GB" sz="1050" b="1" baseline="0">
                          <a:solidFill>
                            <a:schemeClr val="bg1"/>
                          </a:solidFill>
                          <a:latin typeface="+mn-lt"/>
                          <a:cs typeface="Arial"/>
                        </a:rPr>
                        <a:t>Scope</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3E5AA8"/>
                    </a:solidFill>
                  </a:tcPr>
                </a:tc>
                <a:tc gridSpan="4">
                  <a:txBody>
                    <a:bodyPr/>
                    <a:lstStyle/>
                    <a:p>
                      <a:pPr rtl="0" fontAlgn="base"/>
                      <a:r>
                        <a:rPr lang="en-GB" sz="700" b="0" i="0" u="none" strike="noStrike" kern="1200">
                          <a:solidFill>
                            <a:srgbClr val="000000"/>
                          </a:solidFill>
                          <a:effectLst/>
                          <a:latin typeface="+mj-lt"/>
                          <a:ea typeface="+mn-ea"/>
                          <a:cs typeface="+mn-cs"/>
                        </a:rPr>
                        <a:t>XRN5614 -</a:t>
                      </a:r>
                      <a:r>
                        <a:rPr lang="en-GB" sz="700" b="0" i="0">
                          <a:solidFill>
                            <a:srgbClr val="212529"/>
                          </a:solidFill>
                          <a:effectLst/>
                          <a:latin typeface="+mj-lt"/>
                        </a:rPr>
                        <a:t>Improving IGT SMP New Connection Process to support accurate and timely Supplier Registrations</a:t>
                      </a:r>
                      <a:r>
                        <a:rPr lang="en-GB" sz="700" b="0" i="0" u="none" strike="noStrike" kern="1200">
                          <a:solidFill>
                            <a:srgbClr val="000000"/>
                          </a:solidFill>
                          <a:effectLst/>
                          <a:latin typeface="+mj-lt"/>
                          <a:ea typeface="+mn-ea"/>
                          <a:cs typeface="+mn-cs"/>
                        </a:rPr>
                        <a:t> </a:t>
                      </a:r>
                    </a:p>
                  </a:txBody>
                  <a:tcPr marL="68570" marR="68570" marT="34262" marB="34262"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tc hMerge="1">
                  <a:txBody>
                    <a:bodyPr/>
                    <a:lstStyle/>
                    <a:p>
                      <a:endParaRPr lang="en-GB"/>
                    </a:p>
                  </a:txBody>
                  <a:tcPr/>
                </a:tc>
                <a:tc hMerge="1">
                  <a:txBody>
                    <a:bodyPr/>
                    <a:lstStyle/>
                    <a:p>
                      <a:endParaRPr lang="en-GB"/>
                    </a:p>
                  </a:txBody>
                  <a:tcPr>
                    <a:lnL w="12700" cap="flat" cmpd="sng" algn="ctr">
                      <a:solidFill>
                        <a:sysClr val="windowText" lastClr="000000"/>
                      </a:solidFill>
                      <a:prstDash val="solid"/>
                      <a:round/>
                      <a:headEnd type="none" w="med" len="med"/>
                      <a:tailEnd type="none" w="med" len="med"/>
                    </a:lnL>
                  </a:tcPr>
                </a:tc>
                <a:extLst>
                  <a:ext uri="{0D108BD9-81ED-4DB2-BD59-A6C34878D82A}">
                    <a16:rowId xmlns:a16="http://schemas.microsoft.com/office/drawing/2014/main" val="10008"/>
                  </a:ext>
                </a:extLst>
              </a:tr>
            </a:tbl>
          </a:graphicData>
        </a:graphic>
      </p:graphicFrame>
      <p:grpSp>
        <p:nvGrpSpPr>
          <p:cNvPr id="5" name="Group 4">
            <a:extLst>
              <a:ext uri="{FF2B5EF4-FFF2-40B4-BE49-F238E27FC236}">
                <a16:creationId xmlns:a16="http://schemas.microsoft.com/office/drawing/2014/main" id="{F319A9DA-3D94-144E-B2A7-B37DFA98E6CC}"/>
              </a:ext>
            </a:extLst>
          </p:cNvPr>
          <p:cNvGrpSpPr/>
          <p:nvPr/>
        </p:nvGrpSpPr>
        <p:grpSpPr>
          <a:xfrm>
            <a:off x="4488163" y="3357004"/>
            <a:ext cx="2861652" cy="116226"/>
            <a:chOff x="4309575" y="3517379"/>
            <a:chExt cx="2861652" cy="200055"/>
          </a:xfrm>
        </p:grpSpPr>
        <p:grpSp>
          <p:nvGrpSpPr>
            <p:cNvPr id="7" name="Group 6">
              <a:extLst>
                <a:ext uri="{FF2B5EF4-FFF2-40B4-BE49-F238E27FC236}">
                  <a16:creationId xmlns:a16="http://schemas.microsoft.com/office/drawing/2014/main" id="{2AE9A869-F135-F66E-5C39-7D6C7F480BF5}"/>
                </a:ext>
              </a:extLst>
            </p:cNvPr>
            <p:cNvGrpSpPr/>
            <p:nvPr/>
          </p:nvGrpSpPr>
          <p:grpSpPr>
            <a:xfrm>
              <a:off x="4309575" y="3517379"/>
              <a:ext cx="741910" cy="200055"/>
              <a:chOff x="4089862" y="3477140"/>
              <a:chExt cx="741910" cy="200055"/>
            </a:xfrm>
          </p:grpSpPr>
          <p:sp>
            <p:nvSpPr>
              <p:cNvPr id="17" name="Oval 16">
                <a:extLst>
                  <a:ext uri="{FF2B5EF4-FFF2-40B4-BE49-F238E27FC236}">
                    <a16:creationId xmlns:a16="http://schemas.microsoft.com/office/drawing/2014/main" id="{A2E037A5-2243-89AD-87F2-2FE9909A5DDF}"/>
                  </a:ext>
                </a:extLst>
              </p:cNvPr>
              <p:cNvSpPr/>
              <p:nvPr/>
            </p:nvSpPr>
            <p:spPr>
              <a:xfrm>
                <a:off x="4089862" y="3562003"/>
                <a:ext cx="54033" cy="45719"/>
              </a:xfrm>
              <a:prstGeom prst="ellipse">
                <a:avLst/>
              </a:prstGeom>
              <a:solidFill>
                <a:sysClr val="windowText" lastClr="000000"/>
              </a:solidFill>
              <a:ln w="25400" cap="flat" cmpd="sng" algn="ctr">
                <a:solidFill>
                  <a:srgbClr val="3E5AA8">
                    <a:shade val="50000"/>
                  </a:srgbClr>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8" name="TextBox 17">
                <a:extLst>
                  <a:ext uri="{FF2B5EF4-FFF2-40B4-BE49-F238E27FC236}">
                    <a16:creationId xmlns:a16="http://schemas.microsoft.com/office/drawing/2014/main" id="{7432D6A2-B1BE-4C57-F75F-2C7E9B52DE37}"/>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Complete</a:t>
                </a:r>
              </a:p>
            </p:txBody>
          </p:sp>
        </p:grpSp>
        <p:grpSp>
          <p:nvGrpSpPr>
            <p:cNvPr id="8" name="Group 7">
              <a:extLst>
                <a:ext uri="{FF2B5EF4-FFF2-40B4-BE49-F238E27FC236}">
                  <a16:creationId xmlns:a16="http://schemas.microsoft.com/office/drawing/2014/main" id="{505F0D84-38A9-9F7B-B15A-DD99225E4760}"/>
                </a:ext>
              </a:extLst>
            </p:cNvPr>
            <p:cNvGrpSpPr/>
            <p:nvPr/>
          </p:nvGrpSpPr>
          <p:grpSpPr>
            <a:xfrm>
              <a:off x="5080579" y="3517379"/>
              <a:ext cx="741910" cy="200055"/>
              <a:chOff x="4089862" y="3477140"/>
              <a:chExt cx="741910" cy="200055"/>
            </a:xfrm>
          </p:grpSpPr>
          <p:sp>
            <p:nvSpPr>
              <p:cNvPr id="15" name="Oval 14">
                <a:extLst>
                  <a:ext uri="{FF2B5EF4-FFF2-40B4-BE49-F238E27FC236}">
                    <a16:creationId xmlns:a16="http://schemas.microsoft.com/office/drawing/2014/main" id="{126E6969-2E8A-8378-ED0A-3E19FBD3E009}"/>
                  </a:ext>
                </a:extLst>
              </p:cNvPr>
              <p:cNvSpPr/>
              <p:nvPr/>
            </p:nvSpPr>
            <p:spPr>
              <a:xfrm>
                <a:off x="4089862" y="3562003"/>
                <a:ext cx="54033" cy="45719"/>
              </a:xfrm>
              <a:prstGeom prst="ellipse">
                <a:avLst/>
              </a:prstGeom>
              <a:solidFill>
                <a:srgbClr val="92D050"/>
              </a:solidFill>
              <a:ln w="25400" cap="flat" cmpd="sng" algn="ctr">
                <a:solidFill>
                  <a:srgbClr val="9CCB3B"/>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B81BDEAA-E26E-C435-72B8-FA88E6D6DF2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On Track</a:t>
                </a:r>
              </a:p>
            </p:txBody>
          </p:sp>
        </p:grpSp>
        <p:grpSp>
          <p:nvGrpSpPr>
            <p:cNvPr id="9" name="Group 8">
              <a:extLst>
                <a:ext uri="{FF2B5EF4-FFF2-40B4-BE49-F238E27FC236}">
                  <a16:creationId xmlns:a16="http://schemas.microsoft.com/office/drawing/2014/main" id="{622582E6-D5E5-0954-9EBD-A9492F144C34}"/>
                </a:ext>
              </a:extLst>
            </p:cNvPr>
            <p:cNvGrpSpPr/>
            <p:nvPr/>
          </p:nvGrpSpPr>
          <p:grpSpPr>
            <a:xfrm>
              <a:off x="5795473" y="3517379"/>
              <a:ext cx="741910" cy="200055"/>
              <a:chOff x="4089862" y="3477140"/>
              <a:chExt cx="741910" cy="200055"/>
            </a:xfrm>
          </p:grpSpPr>
          <p:sp>
            <p:nvSpPr>
              <p:cNvPr id="13" name="Oval 12">
                <a:extLst>
                  <a:ext uri="{FF2B5EF4-FFF2-40B4-BE49-F238E27FC236}">
                    <a16:creationId xmlns:a16="http://schemas.microsoft.com/office/drawing/2014/main" id="{D8AFBA22-54A7-1DA2-F314-6B56BED7AA7E}"/>
                  </a:ext>
                </a:extLst>
              </p:cNvPr>
              <p:cNvSpPr/>
              <p:nvPr/>
            </p:nvSpPr>
            <p:spPr>
              <a:xfrm>
                <a:off x="4089862" y="3562003"/>
                <a:ext cx="54033" cy="45719"/>
              </a:xfrm>
              <a:prstGeom prst="ellipse">
                <a:avLst/>
              </a:prstGeom>
              <a:solidFill>
                <a:srgbClr val="FFC000"/>
              </a:solidFill>
              <a:ln w="25400" cap="flat" cmpd="sng" algn="ctr">
                <a:solidFill>
                  <a:srgbClr val="FFC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4" name="TextBox 13">
                <a:extLst>
                  <a:ext uri="{FF2B5EF4-FFF2-40B4-BE49-F238E27FC236}">
                    <a16:creationId xmlns:a16="http://schemas.microsoft.com/office/drawing/2014/main" id="{1A7AA345-26B3-9D7F-1899-EF87BF463EA9}"/>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At Risk</a:t>
                </a:r>
              </a:p>
            </p:txBody>
          </p:sp>
        </p:grpSp>
        <p:grpSp>
          <p:nvGrpSpPr>
            <p:cNvPr id="10" name="Group 9">
              <a:extLst>
                <a:ext uri="{FF2B5EF4-FFF2-40B4-BE49-F238E27FC236}">
                  <a16:creationId xmlns:a16="http://schemas.microsoft.com/office/drawing/2014/main" id="{37190632-7CA2-2F8E-F8C4-304A549109B2}"/>
                </a:ext>
              </a:extLst>
            </p:cNvPr>
            <p:cNvGrpSpPr/>
            <p:nvPr/>
          </p:nvGrpSpPr>
          <p:grpSpPr>
            <a:xfrm>
              <a:off x="6429317" y="3517379"/>
              <a:ext cx="741910" cy="200055"/>
              <a:chOff x="4089862" y="3477140"/>
              <a:chExt cx="741910" cy="200055"/>
            </a:xfrm>
          </p:grpSpPr>
          <p:sp>
            <p:nvSpPr>
              <p:cNvPr id="11" name="Oval 10">
                <a:extLst>
                  <a:ext uri="{FF2B5EF4-FFF2-40B4-BE49-F238E27FC236}">
                    <a16:creationId xmlns:a16="http://schemas.microsoft.com/office/drawing/2014/main" id="{5CEF1D19-5A73-E070-CB78-3B05F22C67A5}"/>
                  </a:ext>
                </a:extLst>
              </p:cNvPr>
              <p:cNvSpPr/>
              <p:nvPr/>
            </p:nvSpPr>
            <p:spPr>
              <a:xfrm>
                <a:off x="4089862" y="3562003"/>
                <a:ext cx="54033" cy="45719"/>
              </a:xfrm>
              <a:prstGeom prst="ellipse">
                <a:avLst/>
              </a:prstGeom>
              <a:solidFill>
                <a:srgbClr val="FF0000"/>
              </a:solidFill>
              <a:ln w="25400" cap="flat" cmpd="sng" algn="ctr">
                <a:solidFill>
                  <a:srgbClr val="FF0000"/>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a:ln>
                    <a:noFill/>
                  </a:ln>
                  <a:solidFill>
                    <a:prstClr val="white"/>
                  </a:solidFill>
                  <a:effectLst/>
                  <a:uLnTx/>
                  <a:uFillTx/>
                  <a:latin typeface="Arial"/>
                  <a:ea typeface="+mn-ea"/>
                  <a:cs typeface="+mn-cs"/>
                </a:endParaRPr>
              </a:p>
            </p:txBody>
          </p:sp>
          <p:sp>
            <p:nvSpPr>
              <p:cNvPr id="12" name="TextBox 11">
                <a:extLst>
                  <a:ext uri="{FF2B5EF4-FFF2-40B4-BE49-F238E27FC236}">
                    <a16:creationId xmlns:a16="http://schemas.microsoft.com/office/drawing/2014/main" id="{2705E117-E354-CD0D-15B6-C5223067F470}"/>
                  </a:ext>
                </a:extLst>
              </p:cNvPr>
              <p:cNvSpPr txBox="1"/>
              <p:nvPr/>
            </p:nvSpPr>
            <p:spPr>
              <a:xfrm>
                <a:off x="4116878" y="3477140"/>
                <a:ext cx="714894"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0" cap="none" spc="0" normalizeH="0" baseline="0" noProof="0">
                    <a:ln>
                      <a:noFill/>
                    </a:ln>
                    <a:solidFill>
                      <a:prstClr val="black"/>
                    </a:solidFill>
                    <a:effectLst/>
                    <a:uLnTx/>
                    <a:uFillTx/>
                    <a:latin typeface="Nunito Sans"/>
                    <a:ea typeface="+mn-ea"/>
                    <a:cs typeface="+mn-cs"/>
                  </a:rPr>
                  <a:t>Overdue</a:t>
                </a:r>
              </a:p>
            </p:txBody>
          </p:sp>
        </p:grpSp>
      </p:grpSp>
      <p:sp>
        <p:nvSpPr>
          <p:cNvPr id="19" name="TextBox 18">
            <a:extLst>
              <a:ext uri="{FF2B5EF4-FFF2-40B4-BE49-F238E27FC236}">
                <a16:creationId xmlns:a16="http://schemas.microsoft.com/office/drawing/2014/main" id="{EDA08735-22EC-FFB1-EF86-D859C1E3B3EB}"/>
              </a:ext>
            </a:extLst>
          </p:cNvPr>
          <p:cNvSpPr txBox="1"/>
          <p:nvPr/>
        </p:nvSpPr>
        <p:spPr>
          <a:xfrm>
            <a:off x="0" y="4977629"/>
            <a:ext cx="173957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updated on 28</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November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pic>
        <p:nvPicPr>
          <p:cNvPr id="20" name="Picture 19">
            <a:extLst>
              <a:ext uri="{FF2B5EF4-FFF2-40B4-BE49-F238E27FC236}">
                <a16:creationId xmlns:a16="http://schemas.microsoft.com/office/drawing/2014/main" id="{1CED2764-AA60-8301-8E5A-01EAD8848365}"/>
              </a:ext>
            </a:extLst>
          </p:cNvPr>
          <p:cNvPicPr>
            <a:picLocks noChangeAspect="1"/>
          </p:cNvPicPr>
          <p:nvPr/>
        </p:nvPicPr>
        <p:blipFill>
          <a:blip r:embed="rId3"/>
          <a:stretch>
            <a:fillRect/>
          </a:stretch>
        </p:blipFill>
        <p:spPr>
          <a:xfrm>
            <a:off x="4429439" y="1528476"/>
            <a:ext cx="4655837" cy="862815"/>
          </a:xfrm>
          <a:prstGeom prst="rect">
            <a:avLst/>
          </a:prstGeom>
        </p:spPr>
      </p:pic>
    </p:spTree>
    <p:extLst>
      <p:ext uri="{BB962C8B-B14F-4D97-AF65-F5344CB8AC3E}">
        <p14:creationId xmlns:p14="http://schemas.microsoft.com/office/powerpoint/2010/main" val="14600303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56D5-B70A-4AED-B307-F751BD00AB8D}"/>
              </a:ext>
            </a:extLst>
          </p:cNvPr>
          <p:cNvSpPr>
            <a:spLocks noGrp="1"/>
          </p:cNvSpPr>
          <p:nvPr>
            <p:ph type="ctrTitle"/>
          </p:nvPr>
        </p:nvSpPr>
        <p:spPr>
          <a:xfrm>
            <a:off x="685800" y="1923678"/>
            <a:ext cx="7772400" cy="1102519"/>
          </a:xfrm>
        </p:spPr>
        <p:txBody>
          <a:bodyPr/>
          <a:lstStyle/>
          <a:p>
            <a:r>
              <a:rPr lang="en-GB" sz="2800" dirty="0">
                <a:latin typeface="+mn-lt"/>
              </a:rPr>
              <a:t>4e. DDP </a:t>
            </a:r>
            <a:r>
              <a:rPr lang="en-GB" dirty="0">
                <a:latin typeface="+mn-lt"/>
              </a:rPr>
              <a:t>U</a:t>
            </a:r>
            <a:r>
              <a:rPr lang="en-GB" sz="2800" dirty="0">
                <a:latin typeface="+mn-lt"/>
              </a:rPr>
              <a:t>pdate</a:t>
            </a:r>
            <a:endParaRPr lang="en-GB" dirty="0">
              <a:latin typeface="+mj-lt"/>
            </a:endParaRPr>
          </a:p>
        </p:txBody>
      </p:sp>
    </p:spTree>
    <p:extLst>
      <p:ext uri="{BB962C8B-B14F-4D97-AF65-F5344CB8AC3E}">
        <p14:creationId xmlns:p14="http://schemas.microsoft.com/office/powerpoint/2010/main" val="2059478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457200" y="123478"/>
            <a:ext cx="8229600" cy="637580"/>
          </a:xfrm>
        </p:spPr>
        <p:txBody>
          <a:bodyPr/>
          <a:lstStyle/>
          <a:p>
            <a:r>
              <a:rPr lang="en-GB">
                <a:latin typeface="+mj-lt"/>
              </a:rPr>
              <a:t>Agenda</a:t>
            </a:r>
          </a:p>
        </p:txBody>
      </p:sp>
      <p:sp>
        <p:nvSpPr>
          <p:cNvPr id="4" name="Content Placeholder 2">
            <a:extLst>
              <a:ext uri="{FF2B5EF4-FFF2-40B4-BE49-F238E27FC236}">
                <a16:creationId xmlns:a16="http://schemas.microsoft.com/office/drawing/2014/main" id="{EA558538-D3B3-BF0D-FA4A-9A4F5E1CC01A}"/>
              </a:ext>
            </a:extLst>
          </p:cNvPr>
          <p:cNvSpPr txBox="1">
            <a:spLocks/>
          </p:cNvSpPr>
          <p:nvPr/>
        </p:nvSpPr>
        <p:spPr>
          <a:xfrm>
            <a:off x="457200" y="1059582"/>
            <a:ext cx="8229600" cy="2520280"/>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rgbClr val="000000"/>
                </a:solidFill>
                <a:latin typeface="+mj-lt"/>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rgbClr val="000000"/>
                </a:solidFill>
                <a:latin typeface="+mj-lt"/>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rgbClr val="000000"/>
                </a:solidFill>
                <a:latin typeface="+mj-lt"/>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800" kern="1200">
                <a:solidFill>
                  <a:srgbClr val="000000"/>
                </a:solidFill>
                <a:latin typeface="+mj-lt"/>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a:ln>
                  <a:noFill/>
                </a:ln>
                <a:solidFill>
                  <a:srgbClr val="000000"/>
                </a:solidFill>
                <a:effectLst/>
                <a:uLnTx/>
                <a:uFillTx/>
                <a:latin typeface="Nunito Sans"/>
                <a:ea typeface="+mn-ea"/>
                <a:cs typeface="Poppins"/>
              </a:rPr>
              <a:t>Roadmap update</a:t>
            </a:r>
          </a:p>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a:ln>
                  <a:noFill/>
                </a:ln>
                <a:solidFill>
                  <a:srgbClr val="000000"/>
                </a:solidFill>
                <a:effectLst/>
                <a:uLnTx/>
                <a:uFillTx/>
                <a:latin typeface="Nunito Sans"/>
                <a:ea typeface="+mn-ea"/>
                <a:cs typeface="Poppins"/>
              </a:rPr>
              <a:t>Release Delivery</a:t>
            </a:r>
          </a:p>
          <a:p>
            <a:pPr marL="514350" marR="0" lvl="0" indent="-514350" algn="l" defTabSz="914400" rtl="0" eaLnBrk="1" fontAlgn="auto" latinLnBrk="0" hangingPunct="1">
              <a:lnSpc>
                <a:spcPct val="150000"/>
              </a:lnSpc>
              <a:spcBef>
                <a:spcPct val="20000"/>
              </a:spcBef>
              <a:spcAft>
                <a:spcPts val="0"/>
              </a:spcAft>
              <a:buClrTx/>
              <a:buSzTx/>
              <a:buFont typeface="Arial" panose="020B0604020202020204" pitchFamily="34" charset="0"/>
              <a:buAutoNum type="arabicPeriod"/>
              <a:tabLst/>
              <a:defRPr/>
            </a:pPr>
            <a:r>
              <a:rPr kumimoji="0" lang="en-GB" sz="1800" b="0" i="0" u="none" strike="noStrike" kern="1200" cap="none" spc="0" normalizeH="0" baseline="0" noProof="0">
                <a:ln>
                  <a:noFill/>
                </a:ln>
                <a:solidFill>
                  <a:srgbClr val="000000"/>
                </a:solidFill>
                <a:effectLst/>
                <a:uLnTx/>
                <a:uFillTx/>
                <a:latin typeface="Nunito Sans"/>
                <a:ea typeface="+mn-ea"/>
                <a:cs typeface="Poppins"/>
              </a:rPr>
              <a:t>Latest focus</a:t>
            </a:r>
          </a:p>
        </p:txBody>
      </p:sp>
    </p:spTree>
    <p:custDataLst>
      <p:tags r:id="rId1"/>
    </p:custDataLst>
    <p:extLst>
      <p:ext uri="{BB962C8B-B14F-4D97-AF65-F5344CB8AC3E}">
        <p14:creationId xmlns:p14="http://schemas.microsoft.com/office/powerpoint/2010/main" val="42485170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C313BB-5AA4-329D-B10B-BC845FC277E0}"/>
              </a:ext>
            </a:extLst>
          </p:cNvPr>
          <p:cNvSpPr/>
          <p:nvPr/>
        </p:nvSpPr>
        <p:spPr>
          <a:xfrm>
            <a:off x="5268063" y="598147"/>
            <a:ext cx="915935" cy="566130"/>
          </a:xfrm>
          <a:prstGeom prst="rect">
            <a:avLst/>
          </a:prstGeom>
          <a:solidFill>
            <a:schemeClr val="accent1">
              <a:lumMod val="5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white"/>
                </a:solidFill>
                <a:effectLst/>
                <a:uLnTx/>
                <a:uFillTx/>
                <a:latin typeface="Nunito Sans" pitchFamily="2" charset="0"/>
                <a:ea typeface="+mn-ea"/>
                <a:cs typeface="+mn-cs"/>
              </a:rPr>
              <a:t>Release 2</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white"/>
                </a:solidFill>
                <a:effectLst/>
                <a:uLnTx/>
                <a:uFillTx/>
                <a:latin typeface="Nunito Sans" pitchFamily="2" charset="0"/>
                <a:ea typeface="+mn-ea"/>
                <a:cs typeface="+mn-cs"/>
              </a:rPr>
              <a:t>Jun - Jul</a:t>
            </a:r>
          </a:p>
        </p:txBody>
      </p:sp>
      <p:sp>
        <p:nvSpPr>
          <p:cNvPr id="34" name="Rectangle: Rounded Corners 33">
            <a:extLst>
              <a:ext uri="{FF2B5EF4-FFF2-40B4-BE49-F238E27FC236}">
                <a16:creationId xmlns:a16="http://schemas.microsoft.com/office/drawing/2014/main" id="{97C7D81C-5464-4108-7FE9-62185D763EA8}"/>
              </a:ext>
            </a:extLst>
          </p:cNvPr>
          <p:cNvSpPr/>
          <p:nvPr/>
        </p:nvSpPr>
        <p:spPr>
          <a:xfrm>
            <a:off x="1668138" y="1210505"/>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cxnSp>
        <p:nvCxnSpPr>
          <p:cNvPr id="46" name="Straight Connector 45">
            <a:extLst>
              <a:ext uri="{FF2B5EF4-FFF2-40B4-BE49-F238E27FC236}">
                <a16:creationId xmlns:a16="http://schemas.microsoft.com/office/drawing/2014/main" id="{64F74128-B825-C52C-56FD-F0D04CAA030B}"/>
              </a:ext>
            </a:extLst>
          </p:cNvPr>
          <p:cNvCxnSpPr>
            <a:cxnSpLocks/>
          </p:cNvCxnSpPr>
          <p:nvPr/>
        </p:nvCxnSpPr>
        <p:spPr>
          <a:xfrm>
            <a:off x="8910800" y="1210505"/>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sp>
        <p:nvSpPr>
          <p:cNvPr id="40" name="Rectangle 39">
            <a:extLst>
              <a:ext uri="{FF2B5EF4-FFF2-40B4-BE49-F238E27FC236}">
                <a16:creationId xmlns:a16="http://schemas.microsoft.com/office/drawing/2014/main" id="{4AFC516B-40C7-390F-D27E-06DCF47386CF}"/>
              </a:ext>
            </a:extLst>
          </p:cNvPr>
          <p:cNvSpPr/>
          <p:nvPr/>
        </p:nvSpPr>
        <p:spPr>
          <a:xfrm>
            <a:off x="81025" y="3584082"/>
            <a:ext cx="1475821" cy="478679"/>
          </a:xfrm>
          <a:prstGeom prst="rect">
            <a:avLst/>
          </a:prstGeom>
          <a:solidFill>
            <a:schemeClr val="accent1">
              <a:lumMod val="5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800" b="0" i="0" u="none" strike="noStrike" kern="1200" cap="none" spc="32" normalizeH="0" baseline="0" noProof="0">
                <a:ln>
                  <a:noFill/>
                </a:ln>
                <a:solidFill>
                  <a:prstClr val="white"/>
                </a:solidFill>
                <a:effectLst/>
                <a:uLnTx/>
                <a:uFillTx/>
                <a:latin typeface="Nunito Sans" pitchFamily="2" charset="0"/>
                <a:ea typeface="+mn-ea"/>
                <a:cs typeface="Poppins SemiBold"/>
                <a:sym typeface="Poppins SemiBold"/>
              </a:rPr>
              <a:t>Release 3 – XRN5615 Vacant Sites /</a:t>
            </a:r>
            <a:r>
              <a:rPr kumimoji="0" lang="en-GB" sz="800" b="0" i="0" u="none" strike="noStrike" kern="1200" cap="none" spc="0" normalizeH="0" baseline="0" noProof="0">
                <a:ln>
                  <a:noFill/>
                </a:ln>
                <a:solidFill>
                  <a:prstClr val="white"/>
                </a:solidFill>
                <a:effectLst/>
                <a:uLnTx/>
                <a:uFillTx/>
                <a:latin typeface="Nunito Sans" pitchFamily="2" charset="0"/>
                <a:ea typeface="+mn-ea"/>
                <a:cs typeface="+mn-cs"/>
              </a:rPr>
              <a:t> AQ at Risk </a:t>
            </a:r>
          </a:p>
        </p:txBody>
      </p:sp>
      <p:sp>
        <p:nvSpPr>
          <p:cNvPr id="41" name="Rectangle 40">
            <a:extLst>
              <a:ext uri="{FF2B5EF4-FFF2-40B4-BE49-F238E27FC236}">
                <a16:creationId xmlns:a16="http://schemas.microsoft.com/office/drawing/2014/main" id="{00EA8F0B-4179-E172-720F-2D45E563ADCE}"/>
              </a:ext>
            </a:extLst>
          </p:cNvPr>
          <p:cNvSpPr/>
          <p:nvPr/>
        </p:nvSpPr>
        <p:spPr>
          <a:xfrm>
            <a:off x="76989" y="4036353"/>
            <a:ext cx="1475822" cy="478679"/>
          </a:xfrm>
          <a:prstGeom prst="rect">
            <a:avLst/>
          </a:prstGeom>
          <a:solidFill>
            <a:schemeClr val="accent1">
              <a:lumMod val="5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solidFill>
                <a:effectLst/>
                <a:uLnTx/>
                <a:uFillTx/>
                <a:latin typeface="Nunito Sans" pitchFamily="2" charset="0"/>
                <a:ea typeface="+mn-ea"/>
                <a:cs typeface="+mn-cs"/>
              </a:rPr>
              <a:t>Release 4 – XRN5615 Vacant Sites</a:t>
            </a:r>
          </a:p>
        </p:txBody>
      </p:sp>
      <p:sp>
        <p:nvSpPr>
          <p:cNvPr id="51" name="Rectangle 50">
            <a:extLst>
              <a:ext uri="{FF2B5EF4-FFF2-40B4-BE49-F238E27FC236}">
                <a16:creationId xmlns:a16="http://schemas.microsoft.com/office/drawing/2014/main" id="{1B0D19F4-0577-4312-CEE8-E2241ED93F9B}"/>
              </a:ext>
            </a:extLst>
          </p:cNvPr>
          <p:cNvSpPr/>
          <p:nvPr/>
        </p:nvSpPr>
        <p:spPr>
          <a:xfrm>
            <a:off x="81028" y="1164277"/>
            <a:ext cx="1475823" cy="478679"/>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800" b="0" i="0" u="none" strike="noStrike" kern="1200" cap="none" spc="32" normalizeH="0" baseline="0" noProof="0">
                <a:ln>
                  <a:noFill/>
                </a:ln>
                <a:solidFill>
                  <a:srgbClr val="84B8DA">
                    <a:lumMod val="10000"/>
                  </a:srgbClr>
                </a:solidFill>
                <a:effectLst/>
                <a:uLnTx/>
                <a:uFillTx/>
                <a:latin typeface="Nunito Sans" pitchFamily="2" charset="0"/>
                <a:ea typeface="+mn-ea"/>
                <a:cs typeface="Poppins SemiBold"/>
                <a:sym typeface="Poppins SemiBold"/>
              </a:rPr>
              <a:t>Release 4 –  </a:t>
            </a:r>
            <a:r>
              <a:rPr kumimoji="0" lang="en-GB" sz="800" b="0" i="0" u="none" strike="noStrike" kern="1200" cap="none" spc="0" normalizeH="0" baseline="0" noProof="0">
                <a:ln>
                  <a:noFill/>
                </a:ln>
                <a:solidFill>
                  <a:srgbClr val="84B8DA">
                    <a:lumMod val="10000"/>
                  </a:srgbClr>
                </a:solidFill>
                <a:effectLst/>
                <a:uLnTx/>
                <a:uFillTx/>
                <a:latin typeface="Nunito Sans" pitchFamily="2" charset="0"/>
                <a:ea typeface="+mn-ea"/>
                <a:cs typeface="+mn-cs"/>
              </a:rPr>
              <a:t>DN portfolio</a:t>
            </a:r>
            <a:endParaRPr kumimoji="0" lang="en-GB" sz="800" b="0" i="0" u="none" strike="noStrike" kern="1200" cap="none" spc="32" normalizeH="0" baseline="0" noProof="0">
              <a:ln>
                <a:noFill/>
              </a:ln>
              <a:solidFill>
                <a:srgbClr val="84B8DA">
                  <a:lumMod val="10000"/>
                </a:srgbClr>
              </a:solidFill>
              <a:effectLst/>
              <a:uLnTx/>
              <a:uFillTx/>
              <a:latin typeface="Nunito Sans" pitchFamily="2" charset="0"/>
              <a:ea typeface="+mn-ea"/>
              <a:cs typeface="Poppins SemiBold"/>
              <a:sym typeface="Poppins SemiBold"/>
            </a:endParaRPr>
          </a:p>
        </p:txBody>
      </p:sp>
      <p:sp>
        <p:nvSpPr>
          <p:cNvPr id="52" name="Rectangle 51">
            <a:extLst>
              <a:ext uri="{FF2B5EF4-FFF2-40B4-BE49-F238E27FC236}">
                <a16:creationId xmlns:a16="http://schemas.microsoft.com/office/drawing/2014/main" id="{82074E4A-5C86-AAEE-2FF8-6C2E22E38447}"/>
              </a:ext>
            </a:extLst>
          </p:cNvPr>
          <p:cNvSpPr/>
          <p:nvPr/>
        </p:nvSpPr>
        <p:spPr>
          <a:xfrm>
            <a:off x="81027" y="1642956"/>
            <a:ext cx="1475824" cy="478679"/>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914400" rtl="0" eaLnBrk="1" fontAlgn="auto" latinLnBrk="0" hangingPunct="1">
              <a:lnSpc>
                <a:spcPct val="110000"/>
              </a:lnSpc>
              <a:spcBef>
                <a:spcPts val="0"/>
              </a:spcBef>
              <a:spcAft>
                <a:spcPts val="0"/>
              </a:spcAft>
              <a:buClrTx/>
              <a:buSzTx/>
              <a:buFontTx/>
              <a:buNone/>
              <a:tabLst/>
              <a:defRPr/>
            </a:pPr>
            <a:r>
              <a:rPr kumimoji="0" lang="en-GB" sz="800" b="0" i="0" u="none" strike="noStrike" kern="1200" cap="none" spc="32" normalizeH="0" baseline="0" noProof="0">
                <a:ln>
                  <a:noFill/>
                </a:ln>
                <a:solidFill>
                  <a:srgbClr val="84B8DA">
                    <a:lumMod val="10000"/>
                  </a:srgbClr>
                </a:solidFill>
                <a:effectLst/>
                <a:uLnTx/>
                <a:uFillTx/>
                <a:latin typeface="Nunito Sans" pitchFamily="2" charset="0"/>
                <a:ea typeface="+mn-ea"/>
                <a:cs typeface="Poppins SemiBold"/>
                <a:sym typeface="Poppins SemiBold"/>
              </a:rPr>
              <a:t>Release 5 –  </a:t>
            </a:r>
            <a:r>
              <a:rPr kumimoji="0" lang="en-GB" sz="800" b="0" i="0" u="none" strike="noStrike" kern="1200" cap="none" spc="0" normalizeH="0" baseline="0" noProof="0">
                <a:ln>
                  <a:noFill/>
                </a:ln>
                <a:solidFill>
                  <a:srgbClr val="84B8DA">
                    <a:lumMod val="10000"/>
                  </a:srgbClr>
                </a:solidFill>
                <a:effectLst/>
                <a:uLnTx/>
                <a:uFillTx/>
                <a:latin typeface="Nunito Sans" pitchFamily="2" charset="0"/>
                <a:ea typeface="+mn-ea"/>
                <a:cs typeface="+mn-cs"/>
              </a:rPr>
              <a:t>XRN 5605 (IGT Mod 159V), XRN 5607 (AQ Corrections) </a:t>
            </a:r>
            <a:endParaRPr kumimoji="0" lang="en-GB" sz="800" b="0" i="0" u="none" strike="noStrike" kern="1200" cap="none" spc="32" normalizeH="0" baseline="0" noProof="0">
              <a:ln>
                <a:noFill/>
              </a:ln>
              <a:solidFill>
                <a:srgbClr val="84B8DA">
                  <a:lumMod val="10000"/>
                </a:srgbClr>
              </a:solidFill>
              <a:effectLst/>
              <a:uLnTx/>
              <a:uFillTx/>
              <a:latin typeface="Nunito Sans" pitchFamily="2" charset="0"/>
              <a:ea typeface="+mn-ea"/>
              <a:cs typeface="Poppins SemiBold"/>
              <a:sym typeface="Poppins SemiBold"/>
            </a:endParaRPr>
          </a:p>
        </p:txBody>
      </p:sp>
      <p:sp>
        <p:nvSpPr>
          <p:cNvPr id="53" name="Rectangle 52">
            <a:extLst>
              <a:ext uri="{FF2B5EF4-FFF2-40B4-BE49-F238E27FC236}">
                <a16:creationId xmlns:a16="http://schemas.microsoft.com/office/drawing/2014/main" id="{CD41822F-D378-A501-DB20-DF2C71788381}"/>
              </a:ext>
            </a:extLst>
          </p:cNvPr>
          <p:cNvSpPr/>
          <p:nvPr/>
        </p:nvSpPr>
        <p:spPr>
          <a:xfrm>
            <a:off x="81026" y="2121636"/>
            <a:ext cx="1475825" cy="478679"/>
          </a:xfrm>
          <a:prstGeom prst="rect">
            <a:avLst/>
          </a:prstGeom>
          <a:solidFill>
            <a:schemeClr val="accent5">
              <a:lumMod val="40000"/>
              <a:lumOff val="6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84B8DA">
                    <a:lumMod val="10000"/>
                  </a:srgbClr>
                </a:solidFill>
                <a:effectLst/>
                <a:uLnTx/>
                <a:uFillTx/>
                <a:latin typeface="Nunito Sans" pitchFamily="2" charset="0"/>
                <a:ea typeface="+mn-ea"/>
                <a:cs typeface="+mn-cs"/>
              </a:rPr>
              <a:t>Release 6 - DN Portfolio History, IGT MDD</a:t>
            </a:r>
            <a:endParaRPr kumimoji="0" lang="en-GB" sz="1013" b="0" i="0" u="none" strike="noStrike" kern="1200" cap="none" spc="0" normalizeH="0" baseline="0" noProof="0">
              <a:ln>
                <a:noFill/>
              </a:ln>
              <a:solidFill>
                <a:prstClr val="black"/>
              </a:solidFill>
              <a:effectLst/>
              <a:uLnTx/>
              <a:uFillTx/>
              <a:latin typeface="Nunito Sans" pitchFamily="2" charset="0"/>
              <a:ea typeface="+mn-ea"/>
              <a:cs typeface="+mn-cs"/>
            </a:endParaRPr>
          </a:p>
        </p:txBody>
      </p:sp>
      <p:sp>
        <p:nvSpPr>
          <p:cNvPr id="54" name="Rectangle 53">
            <a:extLst>
              <a:ext uri="{FF2B5EF4-FFF2-40B4-BE49-F238E27FC236}">
                <a16:creationId xmlns:a16="http://schemas.microsoft.com/office/drawing/2014/main" id="{FBAC88FB-F1B8-18CB-9870-6DD722F44E51}"/>
              </a:ext>
            </a:extLst>
          </p:cNvPr>
          <p:cNvSpPr/>
          <p:nvPr/>
        </p:nvSpPr>
        <p:spPr>
          <a:xfrm>
            <a:off x="81025" y="2600315"/>
            <a:ext cx="1475827" cy="478679"/>
          </a:xfrm>
          <a:prstGeom prst="rect">
            <a:avLst/>
          </a:prstGeom>
          <a:solidFill>
            <a:schemeClr val="accent1">
              <a:lumMod val="5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solidFill>
                <a:effectLst/>
                <a:uLnTx/>
                <a:uFillTx/>
                <a:latin typeface="Nunito Sans" pitchFamily="2" charset="0"/>
                <a:ea typeface="+mn-ea"/>
                <a:cs typeface="+mn-cs"/>
              </a:rPr>
              <a:t>Release 1 – Hydrogen Trials</a:t>
            </a:r>
          </a:p>
        </p:txBody>
      </p:sp>
      <p:sp>
        <p:nvSpPr>
          <p:cNvPr id="55" name="Rectangle 54">
            <a:extLst>
              <a:ext uri="{FF2B5EF4-FFF2-40B4-BE49-F238E27FC236}">
                <a16:creationId xmlns:a16="http://schemas.microsoft.com/office/drawing/2014/main" id="{70A68AC6-128C-0015-D5A5-0D36E9F460BD}"/>
              </a:ext>
            </a:extLst>
          </p:cNvPr>
          <p:cNvSpPr/>
          <p:nvPr/>
        </p:nvSpPr>
        <p:spPr>
          <a:xfrm>
            <a:off x="6196937" y="604682"/>
            <a:ext cx="915935" cy="566130"/>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Release 3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Aug - Sep</a:t>
            </a:r>
          </a:p>
        </p:txBody>
      </p:sp>
      <p:sp>
        <p:nvSpPr>
          <p:cNvPr id="56" name="Rectangle 55">
            <a:extLst>
              <a:ext uri="{FF2B5EF4-FFF2-40B4-BE49-F238E27FC236}">
                <a16:creationId xmlns:a16="http://schemas.microsoft.com/office/drawing/2014/main" id="{0D69F8D0-0433-ED9E-20AD-AA174004211B}"/>
              </a:ext>
            </a:extLst>
          </p:cNvPr>
          <p:cNvSpPr/>
          <p:nvPr/>
        </p:nvSpPr>
        <p:spPr>
          <a:xfrm>
            <a:off x="7112871" y="604682"/>
            <a:ext cx="915935" cy="566130"/>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Release 4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Oct - Nov</a:t>
            </a:r>
          </a:p>
        </p:txBody>
      </p:sp>
      <p:sp>
        <p:nvSpPr>
          <p:cNvPr id="57" name="Rectangle 56">
            <a:extLst>
              <a:ext uri="{FF2B5EF4-FFF2-40B4-BE49-F238E27FC236}">
                <a16:creationId xmlns:a16="http://schemas.microsoft.com/office/drawing/2014/main" id="{FFFA142B-6D32-C80A-1667-80D9F2F73989}"/>
              </a:ext>
            </a:extLst>
          </p:cNvPr>
          <p:cNvSpPr/>
          <p:nvPr/>
        </p:nvSpPr>
        <p:spPr>
          <a:xfrm>
            <a:off x="8036857" y="604682"/>
            <a:ext cx="915935" cy="566130"/>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Release 5</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Dec-Jan</a:t>
            </a:r>
          </a:p>
        </p:txBody>
      </p:sp>
      <p:sp>
        <p:nvSpPr>
          <p:cNvPr id="58" name="Rectangle 57">
            <a:extLst>
              <a:ext uri="{FF2B5EF4-FFF2-40B4-BE49-F238E27FC236}">
                <a16:creationId xmlns:a16="http://schemas.microsoft.com/office/drawing/2014/main" id="{160169B5-A14D-7F1E-D65A-238E50A111C6}"/>
              </a:ext>
            </a:extLst>
          </p:cNvPr>
          <p:cNvSpPr/>
          <p:nvPr/>
        </p:nvSpPr>
        <p:spPr>
          <a:xfrm>
            <a:off x="1583323" y="598147"/>
            <a:ext cx="915935" cy="566130"/>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Release 4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Oct - Nov</a:t>
            </a:r>
          </a:p>
        </p:txBody>
      </p:sp>
      <p:sp>
        <p:nvSpPr>
          <p:cNvPr id="59" name="Rectangle 58">
            <a:extLst>
              <a:ext uri="{FF2B5EF4-FFF2-40B4-BE49-F238E27FC236}">
                <a16:creationId xmlns:a16="http://schemas.microsoft.com/office/drawing/2014/main" id="{C123808E-C9DA-FD27-C8CD-33ED710C8036}"/>
              </a:ext>
            </a:extLst>
          </p:cNvPr>
          <p:cNvSpPr/>
          <p:nvPr/>
        </p:nvSpPr>
        <p:spPr>
          <a:xfrm>
            <a:off x="2499258" y="598147"/>
            <a:ext cx="915935" cy="566130"/>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Release 5</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Dec - Jan</a:t>
            </a:r>
          </a:p>
        </p:txBody>
      </p:sp>
      <p:sp>
        <p:nvSpPr>
          <p:cNvPr id="60" name="Rectangle 59">
            <a:extLst>
              <a:ext uri="{FF2B5EF4-FFF2-40B4-BE49-F238E27FC236}">
                <a16:creationId xmlns:a16="http://schemas.microsoft.com/office/drawing/2014/main" id="{1BEA573C-1ED3-F044-3825-DD0C4995183B}"/>
              </a:ext>
            </a:extLst>
          </p:cNvPr>
          <p:cNvSpPr/>
          <p:nvPr/>
        </p:nvSpPr>
        <p:spPr>
          <a:xfrm>
            <a:off x="3415192" y="598147"/>
            <a:ext cx="915935" cy="566130"/>
          </a:xfrm>
          <a:prstGeom prst="rect">
            <a:avLst/>
          </a:prstGeom>
          <a:solidFill>
            <a:schemeClr val="accent1">
              <a:lumMod val="60000"/>
              <a:lumOff val="4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Release 6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black"/>
                </a:solidFill>
                <a:effectLst/>
                <a:uLnTx/>
                <a:uFillTx/>
                <a:latin typeface="Nunito Sans" pitchFamily="2" charset="0"/>
                <a:ea typeface="+mn-ea"/>
                <a:cs typeface="+mn-cs"/>
              </a:rPr>
              <a:t>Feb - Mar</a:t>
            </a:r>
          </a:p>
        </p:txBody>
      </p:sp>
      <p:sp>
        <p:nvSpPr>
          <p:cNvPr id="61" name="Rectangle 60">
            <a:extLst>
              <a:ext uri="{FF2B5EF4-FFF2-40B4-BE49-F238E27FC236}">
                <a16:creationId xmlns:a16="http://schemas.microsoft.com/office/drawing/2014/main" id="{6111EEFB-4FAC-0F3B-BEBB-2D8E6E71D209}"/>
              </a:ext>
            </a:extLst>
          </p:cNvPr>
          <p:cNvSpPr/>
          <p:nvPr/>
        </p:nvSpPr>
        <p:spPr>
          <a:xfrm>
            <a:off x="4331127" y="598147"/>
            <a:ext cx="915935" cy="566130"/>
          </a:xfrm>
          <a:prstGeom prst="rect">
            <a:avLst/>
          </a:prstGeom>
          <a:solidFill>
            <a:schemeClr val="accent1">
              <a:lumMod val="5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white"/>
                </a:solidFill>
                <a:effectLst/>
                <a:uLnTx/>
                <a:uFillTx/>
                <a:latin typeface="Nunito Sans" pitchFamily="2" charset="0"/>
                <a:ea typeface="+mn-ea"/>
                <a:cs typeface="+mn-cs"/>
              </a:rPr>
              <a:t>Release 1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750" b="0" i="0" u="none" strike="noStrike" kern="1200" cap="none" spc="0" normalizeH="0" baseline="0" noProof="0">
                <a:ln>
                  <a:noFill/>
                </a:ln>
                <a:solidFill>
                  <a:prstClr val="white"/>
                </a:solidFill>
                <a:effectLst/>
                <a:uLnTx/>
                <a:uFillTx/>
                <a:latin typeface="Nunito Sans" pitchFamily="2" charset="0"/>
                <a:ea typeface="+mn-ea"/>
                <a:cs typeface="+mn-cs"/>
              </a:rPr>
              <a:t>Apr – May</a:t>
            </a:r>
          </a:p>
        </p:txBody>
      </p:sp>
      <p:sp>
        <p:nvSpPr>
          <p:cNvPr id="62" name="Rectangle: Rounded Corners 61">
            <a:extLst>
              <a:ext uri="{FF2B5EF4-FFF2-40B4-BE49-F238E27FC236}">
                <a16:creationId xmlns:a16="http://schemas.microsoft.com/office/drawing/2014/main" id="{256C7360-2ED6-92B1-B494-7DCE0FC80011}"/>
              </a:ext>
            </a:extLst>
          </p:cNvPr>
          <p:cNvSpPr/>
          <p:nvPr/>
        </p:nvSpPr>
        <p:spPr>
          <a:xfrm>
            <a:off x="2568119" y="1674612"/>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sp>
        <p:nvSpPr>
          <p:cNvPr id="63" name="Rectangle: Rounded Corners 62">
            <a:extLst>
              <a:ext uri="{FF2B5EF4-FFF2-40B4-BE49-F238E27FC236}">
                <a16:creationId xmlns:a16="http://schemas.microsoft.com/office/drawing/2014/main" id="{9C1DB8E5-7FAD-8E6F-D030-464D9FA9585E}"/>
              </a:ext>
            </a:extLst>
          </p:cNvPr>
          <p:cNvSpPr/>
          <p:nvPr/>
        </p:nvSpPr>
        <p:spPr>
          <a:xfrm>
            <a:off x="3500007" y="2155974"/>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sp>
        <p:nvSpPr>
          <p:cNvPr id="64" name="Rectangle: Rounded Corners 63">
            <a:extLst>
              <a:ext uri="{FF2B5EF4-FFF2-40B4-BE49-F238E27FC236}">
                <a16:creationId xmlns:a16="http://schemas.microsoft.com/office/drawing/2014/main" id="{4F93CDEF-E4EA-048B-366A-5EE46808FC04}"/>
              </a:ext>
            </a:extLst>
          </p:cNvPr>
          <p:cNvSpPr/>
          <p:nvPr/>
        </p:nvSpPr>
        <p:spPr>
          <a:xfrm>
            <a:off x="4412924" y="2639258"/>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sp>
        <p:nvSpPr>
          <p:cNvPr id="66" name="Rectangle: Rounded Corners 65">
            <a:extLst>
              <a:ext uri="{FF2B5EF4-FFF2-40B4-BE49-F238E27FC236}">
                <a16:creationId xmlns:a16="http://schemas.microsoft.com/office/drawing/2014/main" id="{169D56B1-80D9-5946-1DB8-10C69AAD7C4E}"/>
              </a:ext>
            </a:extLst>
          </p:cNvPr>
          <p:cNvSpPr/>
          <p:nvPr/>
        </p:nvSpPr>
        <p:spPr>
          <a:xfrm>
            <a:off x="5327596" y="3117937"/>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sp>
        <p:nvSpPr>
          <p:cNvPr id="69" name="Rectangle 68">
            <a:extLst>
              <a:ext uri="{FF2B5EF4-FFF2-40B4-BE49-F238E27FC236}">
                <a16:creationId xmlns:a16="http://schemas.microsoft.com/office/drawing/2014/main" id="{503972F7-27DC-FF20-90C9-682FDE82DDCB}"/>
              </a:ext>
            </a:extLst>
          </p:cNvPr>
          <p:cNvSpPr/>
          <p:nvPr/>
        </p:nvSpPr>
        <p:spPr>
          <a:xfrm>
            <a:off x="1583323" y="238573"/>
            <a:ext cx="915935" cy="322189"/>
          </a:xfrm>
          <a:prstGeom prst="rect">
            <a:avLst/>
          </a:prstGeom>
          <a:solidFill>
            <a:schemeClr val="accent3">
              <a:lumMod val="5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Nunito Sans" pitchFamily="2" charset="0"/>
                <a:ea typeface="+mn-ea"/>
                <a:cs typeface="+mn-cs"/>
              </a:rPr>
              <a:t>2023</a:t>
            </a:r>
          </a:p>
        </p:txBody>
      </p:sp>
      <p:sp>
        <p:nvSpPr>
          <p:cNvPr id="71" name="Rectangle 70">
            <a:extLst>
              <a:ext uri="{FF2B5EF4-FFF2-40B4-BE49-F238E27FC236}">
                <a16:creationId xmlns:a16="http://schemas.microsoft.com/office/drawing/2014/main" id="{A8B58AB4-2EB1-A0BB-7285-7F292FEB4350}"/>
              </a:ext>
            </a:extLst>
          </p:cNvPr>
          <p:cNvSpPr/>
          <p:nvPr/>
        </p:nvSpPr>
        <p:spPr>
          <a:xfrm>
            <a:off x="5706137" y="253346"/>
            <a:ext cx="915935" cy="322189"/>
          </a:xfrm>
          <a:prstGeom prst="rect">
            <a:avLst/>
          </a:prstGeom>
          <a:solidFill>
            <a:schemeClr val="accent3">
              <a:lumMod val="50000"/>
            </a:schemeClr>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Nunito Sans" pitchFamily="2" charset="0"/>
                <a:ea typeface="+mn-ea"/>
                <a:cs typeface="+mn-cs"/>
              </a:rPr>
              <a:t>2024</a:t>
            </a:r>
          </a:p>
        </p:txBody>
      </p:sp>
      <p:cxnSp>
        <p:nvCxnSpPr>
          <p:cNvPr id="72" name="Straight Connector 71">
            <a:extLst>
              <a:ext uri="{FF2B5EF4-FFF2-40B4-BE49-F238E27FC236}">
                <a16:creationId xmlns:a16="http://schemas.microsoft.com/office/drawing/2014/main" id="{6BDDEA52-A382-6004-3A78-C06896314720}"/>
              </a:ext>
            </a:extLst>
          </p:cNvPr>
          <p:cNvCxnSpPr>
            <a:cxnSpLocks/>
          </p:cNvCxnSpPr>
          <p:nvPr/>
        </p:nvCxnSpPr>
        <p:spPr>
          <a:xfrm>
            <a:off x="1647137" y="4985473"/>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7388885F-519A-7900-24FD-73590F68B761}"/>
              </a:ext>
            </a:extLst>
          </p:cNvPr>
          <p:cNvCxnSpPr>
            <a:cxnSpLocks/>
          </p:cNvCxnSpPr>
          <p:nvPr/>
        </p:nvCxnSpPr>
        <p:spPr>
          <a:xfrm>
            <a:off x="2499258" y="1210505"/>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12601319-EDB9-C84B-F5D8-7586CF84455B}"/>
              </a:ext>
            </a:extLst>
          </p:cNvPr>
          <p:cNvCxnSpPr>
            <a:cxnSpLocks/>
          </p:cNvCxnSpPr>
          <p:nvPr/>
        </p:nvCxnSpPr>
        <p:spPr>
          <a:xfrm>
            <a:off x="3439407" y="1210505"/>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2176477E-3CE6-31CC-8CEE-8982CD472737}"/>
              </a:ext>
            </a:extLst>
          </p:cNvPr>
          <p:cNvCxnSpPr>
            <a:cxnSpLocks/>
          </p:cNvCxnSpPr>
          <p:nvPr/>
        </p:nvCxnSpPr>
        <p:spPr>
          <a:xfrm>
            <a:off x="4331127" y="1210505"/>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DE4E1AC7-7E2E-5248-4235-595E8A95DF46}"/>
              </a:ext>
            </a:extLst>
          </p:cNvPr>
          <p:cNvCxnSpPr>
            <a:cxnSpLocks/>
          </p:cNvCxnSpPr>
          <p:nvPr/>
        </p:nvCxnSpPr>
        <p:spPr>
          <a:xfrm>
            <a:off x="5247062" y="1225079"/>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9FA1ABE2-5FBD-3EF1-2916-A3B6FA67745D}"/>
              </a:ext>
            </a:extLst>
          </p:cNvPr>
          <p:cNvCxnSpPr>
            <a:cxnSpLocks/>
          </p:cNvCxnSpPr>
          <p:nvPr/>
        </p:nvCxnSpPr>
        <p:spPr>
          <a:xfrm>
            <a:off x="6162996" y="1210505"/>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E298663A-C677-29D8-D102-C48108AD3B96}"/>
              </a:ext>
            </a:extLst>
          </p:cNvPr>
          <p:cNvCxnSpPr>
            <a:cxnSpLocks/>
          </p:cNvCxnSpPr>
          <p:nvPr/>
        </p:nvCxnSpPr>
        <p:spPr>
          <a:xfrm>
            <a:off x="7091974" y="1225079"/>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1DA84AD2-7505-8564-91D7-ED9BF80BDBAD}"/>
              </a:ext>
            </a:extLst>
          </p:cNvPr>
          <p:cNvCxnSpPr>
            <a:cxnSpLocks/>
          </p:cNvCxnSpPr>
          <p:nvPr/>
        </p:nvCxnSpPr>
        <p:spPr>
          <a:xfrm>
            <a:off x="7994865" y="1210505"/>
            <a:ext cx="0" cy="3760394"/>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655B6FCA-E217-E089-E953-5EC24E516591}"/>
              </a:ext>
            </a:extLst>
          </p:cNvPr>
          <p:cNvCxnSpPr>
            <a:cxnSpLocks/>
          </p:cNvCxnSpPr>
          <p:nvPr/>
        </p:nvCxnSpPr>
        <p:spPr>
          <a:xfrm>
            <a:off x="1647137" y="4492220"/>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6CD1877E-4FDA-B0EB-6229-6AB5CFE1E9E1}"/>
              </a:ext>
            </a:extLst>
          </p:cNvPr>
          <p:cNvCxnSpPr>
            <a:cxnSpLocks/>
          </p:cNvCxnSpPr>
          <p:nvPr/>
        </p:nvCxnSpPr>
        <p:spPr>
          <a:xfrm>
            <a:off x="1668138" y="4013541"/>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98811F74-101F-3C64-5CDB-F9106178EAB0}"/>
              </a:ext>
            </a:extLst>
          </p:cNvPr>
          <p:cNvCxnSpPr>
            <a:cxnSpLocks/>
          </p:cNvCxnSpPr>
          <p:nvPr/>
        </p:nvCxnSpPr>
        <p:spPr>
          <a:xfrm>
            <a:off x="1668138" y="3534862"/>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3F55A6B-8096-4EC0-FCA0-38BC66A9E8CA}"/>
              </a:ext>
            </a:extLst>
          </p:cNvPr>
          <p:cNvCxnSpPr>
            <a:cxnSpLocks/>
          </p:cNvCxnSpPr>
          <p:nvPr/>
        </p:nvCxnSpPr>
        <p:spPr>
          <a:xfrm>
            <a:off x="1647137" y="3056183"/>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09231E7B-4EEA-F89B-D95D-C99F92229E06}"/>
              </a:ext>
            </a:extLst>
          </p:cNvPr>
          <p:cNvCxnSpPr>
            <a:cxnSpLocks/>
          </p:cNvCxnSpPr>
          <p:nvPr/>
        </p:nvCxnSpPr>
        <p:spPr>
          <a:xfrm>
            <a:off x="1615230" y="2571750"/>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2A7B824C-8E62-4338-5E4B-5BF22FC6FD51}"/>
              </a:ext>
            </a:extLst>
          </p:cNvPr>
          <p:cNvCxnSpPr>
            <a:cxnSpLocks/>
          </p:cNvCxnSpPr>
          <p:nvPr/>
        </p:nvCxnSpPr>
        <p:spPr>
          <a:xfrm>
            <a:off x="1615230" y="2098824"/>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387C4FB6-5095-1E39-9C76-0D435605EB8D}"/>
              </a:ext>
            </a:extLst>
          </p:cNvPr>
          <p:cNvCxnSpPr>
            <a:cxnSpLocks/>
          </p:cNvCxnSpPr>
          <p:nvPr/>
        </p:nvCxnSpPr>
        <p:spPr>
          <a:xfrm>
            <a:off x="1647137" y="1620145"/>
            <a:ext cx="7263663" cy="0"/>
          </a:xfrm>
          <a:prstGeom prst="line">
            <a:avLst/>
          </a:prstGeom>
          <a:ln w="34925">
            <a:solidFill>
              <a:schemeClr val="accent1">
                <a:lumMod val="20000"/>
                <a:lumOff val="80000"/>
              </a:schemeClr>
            </a:solidFill>
            <a:prstDash val="sysDot"/>
          </a:ln>
        </p:spPr>
        <p:style>
          <a:lnRef idx="1">
            <a:schemeClr val="accent1"/>
          </a:lnRef>
          <a:fillRef idx="0">
            <a:schemeClr val="accent1"/>
          </a:fillRef>
          <a:effectRef idx="0">
            <a:schemeClr val="accent1"/>
          </a:effectRef>
          <a:fontRef idx="minor">
            <a:schemeClr val="tx1"/>
          </a:fontRef>
        </p:style>
      </p:cxnSp>
      <p:sp>
        <p:nvSpPr>
          <p:cNvPr id="92" name="Rectangle 91">
            <a:extLst>
              <a:ext uri="{FF2B5EF4-FFF2-40B4-BE49-F238E27FC236}">
                <a16:creationId xmlns:a16="http://schemas.microsoft.com/office/drawing/2014/main" id="{F4A73980-DA7D-C79B-468D-1E2F8DB765EC}"/>
              </a:ext>
            </a:extLst>
          </p:cNvPr>
          <p:cNvSpPr/>
          <p:nvPr/>
        </p:nvSpPr>
        <p:spPr>
          <a:xfrm>
            <a:off x="161095" y="175284"/>
            <a:ext cx="1357790" cy="901745"/>
          </a:xfrm>
          <a:prstGeom prst="rect">
            <a:avLst/>
          </a:prstGeom>
          <a:solidFill>
            <a:schemeClr val="tx1"/>
          </a:solidFill>
          <a:effectLst>
            <a:outerShdw blurRad="50800" dist="38100" dir="2700000" algn="tl" rotWithShape="0">
              <a:prstClr val="black">
                <a:alpha val="40000"/>
              </a:prstClr>
            </a:outerShdw>
          </a:effectLst>
        </p:spPr>
        <p:style>
          <a:lnRef idx="3">
            <a:schemeClr val="lt1"/>
          </a:lnRef>
          <a:fillRef idx="1">
            <a:schemeClr val="accent1"/>
          </a:fillRef>
          <a:effectRef idx="1">
            <a:schemeClr val="accent1"/>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prstClr val="white"/>
                </a:solidFill>
                <a:effectLst/>
                <a:uLnTx/>
                <a:uFillTx/>
                <a:latin typeface="Nunito Sans" pitchFamily="2" charset="0"/>
                <a:ea typeface="+mn-ea"/>
                <a:cs typeface="+mn-cs"/>
              </a:rPr>
              <a:t>Roadmap</a:t>
            </a:r>
          </a:p>
        </p:txBody>
      </p:sp>
      <p:sp>
        <p:nvSpPr>
          <p:cNvPr id="2" name="Rectangle 1">
            <a:extLst>
              <a:ext uri="{FF2B5EF4-FFF2-40B4-BE49-F238E27FC236}">
                <a16:creationId xmlns:a16="http://schemas.microsoft.com/office/drawing/2014/main" id="{AB786D90-2531-7731-DA71-2CFE9CBAC4EC}"/>
              </a:ext>
            </a:extLst>
          </p:cNvPr>
          <p:cNvSpPr/>
          <p:nvPr/>
        </p:nvSpPr>
        <p:spPr>
          <a:xfrm>
            <a:off x="81025" y="3095425"/>
            <a:ext cx="1475827" cy="478679"/>
          </a:xfrm>
          <a:prstGeom prst="rect">
            <a:avLst/>
          </a:prstGeom>
          <a:solidFill>
            <a:schemeClr val="accent1">
              <a:lumMod val="50000"/>
            </a:schemeClr>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solidFill>
                <a:effectLst/>
                <a:uLnTx/>
                <a:uFillTx/>
                <a:latin typeface="Nunito Sans" pitchFamily="2" charset="0"/>
                <a:ea typeface="+mn-ea"/>
                <a:cs typeface="+mn-cs"/>
              </a:rPr>
              <a:t>Release 2 – Hydrogen Trials</a:t>
            </a:r>
          </a:p>
        </p:txBody>
      </p:sp>
      <p:sp>
        <p:nvSpPr>
          <p:cNvPr id="6" name="Rectangle: Rounded Corners 5">
            <a:extLst>
              <a:ext uri="{FF2B5EF4-FFF2-40B4-BE49-F238E27FC236}">
                <a16:creationId xmlns:a16="http://schemas.microsoft.com/office/drawing/2014/main" id="{A3262503-62A9-E2DF-993A-DF452D9D682E}"/>
              </a:ext>
            </a:extLst>
          </p:cNvPr>
          <p:cNvSpPr/>
          <p:nvPr/>
        </p:nvSpPr>
        <p:spPr>
          <a:xfrm>
            <a:off x="8084348" y="4547722"/>
            <a:ext cx="746306" cy="340599"/>
          </a:xfrm>
          <a:prstGeom prst="roundRect">
            <a:avLst/>
          </a:prstGeom>
          <a:solidFill>
            <a:srgbClr val="203864"/>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pitchFamily="2" charset="0"/>
                <a:ea typeface="+mn-ea"/>
                <a:cs typeface="+mn-cs"/>
              </a:rPr>
              <a:t>In Progress</a:t>
            </a:r>
          </a:p>
        </p:txBody>
      </p:sp>
      <p:sp>
        <p:nvSpPr>
          <p:cNvPr id="47" name="Rectangle 46">
            <a:extLst>
              <a:ext uri="{FF2B5EF4-FFF2-40B4-BE49-F238E27FC236}">
                <a16:creationId xmlns:a16="http://schemas.microsoft.com/office/drawing/2014/main" id="{50D5F1DC-0576-3F13-D0C3-7ED3D1A5711C}"/>
              </a:ext>
            </a:extLst>
          </p:cNvPr>
          <p:cNvSpPr/>
          <p:nvPr/>
        </p:nvSpPr>
        <p:spPr>
          <a:xfrm>
            <a:off x="76988" y="4506794"/>
            <a:ext cx="1475823" cy="478679"/>
          </a:xfrm>
          <a:prstGeom prst="rect">
            <a:avLst/>
          </a:prstGeom>
          <a:solidFill>
            <a:srgbClr val="203864"/>
          </a:solidFill>
          <a:effectLst>
            <a:outerShdw blurRad="50800" dist="38100" dir="2700000" algn="tl" rotWithShape="0">
              <a:prstClr val="black">
                <a:alpha val="40000"/>
              </a:prstClr>
            </a:outerShdw>
          </a:effectLst>
        </p:spPr>
        <p:style>
          <a:lnRef idx="3">
            <a:schemeClr val="lt1"/>
          </a:lnRef>
          <a:fillRef idx="1">
            <a:schemeClr val="accent2"/>
          </a:fillRef>
          <a:effectRef idx="1">
            <a:schemeClr val="accent2"/>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prstClr val="white"/>
                </a:solidFill>
                <a:effectLst/>
                <a:uLnTx/>
                <a:uFillTx/>
                <a:latin typeface="Nunito Sans" pitchFamily="2" charset="0"/>
                <a:ea typeface="+mn-ea"/>
                <a:cs typeface="+mn-cs"/>
              </a:rPr>
              <a:t>Release 5 - Shipper Pack, DN AQ Tracking, IGT Reads</a:t>
            </a:r>
            <a:endParaRPr kumimoji="0" lang="en-GB" sz="1013" b="0" i="0" u="none" strike="noStrike" kern="1200" cap="none" spc="0" normalizeH="0" baseline="0" noProof="0">
              <a:ln>
                <a:noFill/>
              </a:ln>
              <a:solidFill>
                <a:prstClr val="white"/>
              </a:solidFill>
              <a:effectLst/>
              <a:uLnTx/>
              <a:uFillTx/>
              <a:latin typeface="Nunito Sans" pitchFamily="2" charset="0"/>
              <a:ea typeface="+mn-ea"/>
              <a:cs typeface="+mn-cs"/>
            </a:endParaRPr>
          </a:p>
        </p:txBody>
      </p:sp>
      <p:sp>
        <p:nvSpPr>
          <p:cNvPr id="3" name="Rectangle: Rounded Corners 2">
            <a:extLst>
              <a:ext uri="{FF2B5EF4-FFF2-40B4-BE49-F238E27FC236}">
                <a16:creationId xmlns:a16="http://schemas.microsoft.com/office/drawing/2014/main" id="{800F4C08-A39F-1E77-5F01-61F3759E8BB8}"/>
              </a:ext>
            </a:extLst>
          </p:cNvPr>
          <p:cNvSpPr/>
          <p:nvPr/>
        </p:nvSpPr>
        <p:spPr>
          <a:xfrm>
            <a:off x="6254332" y="3597825"/>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sp>
        <p:nvSpPr>
          <p:cNvPr id="5" name="Rectangle: Rounded Corners 4">
            <a:extLst>
              <a:ext uri="{FF2B5EF4-FFF2-40B4-BE49-F238E27FC236}">
                <a16:creationId xmlns:a16="http://schemas.microsoft.com/office/drawing/2014/main" id="{D50AA81B-8DD6-4309-B82A-A2F8F09C9619}"/>
              </a:ext>
            </a:extLst>
          </p:cNvPr>
          <p:cNvSpPr/>
          <p:nvPr/>
        </p:nvSpPr>
        <p:spPr>
          <a:xfrm>
            <a:off x="7170267" y="4062761"/>
            <a:ext cx="746306" cy="340599"/>
          </a:xfrm>
          <a:prstGeom prst="roundRect">
            <a:avLst/>
          </a:prstGeom>
          <a:solidFill>
            <a:srgbClr val="00B050"/>
          </a:solidFill>
          <a:effectLst>
            <a:outerShdw blurRad="50800" dist="38100" dir="2700000" algn="tl" rotWithShape="0">
              <a:prstClr val="black">
                <a:alpha val="40000"/>
              </a:prstClr>
            </a:outerShdw>
          </a:effectLst>
        </p:spPr>
        <p:style>
          <a:lnRef idx="3">
            <a:schemeClr val="lt1"/>
          </a:lnRef>
          <a:fillRef idx="1">
            <a:schemeClr val="accent4"/>
          </a:fillRef>
          <a:effectRef idx="1">
            <a:schemeClr val="accent4"/>
          </a:effectRef>
          <a:fontRef idx="minor">
            <a:schemeClr val="lt1"/>
          </a:fontRef>
        </p:style>
        <p:txBody>
          <a:bodyPr rtlCol="0" anchor="ctr"/>
          <a:ls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a:ln>
                  <a:noFill/>
                </a:ln>
                <a:solidFill>
                  <a:prstClr val="black"/>
                </a:solidFill>
                <a:effectLst/>
                <a:uLnTx/>
                <a:uFillTx/>
                <a:latin typeface="Nunito Sans" pitchFamily="2" charset="0"/>
                <a:ea typeface="+mn-ea"/>
                <a:cs typeface="+mn-cs"/>
              </a:rPr>
              <a:t>Complete</a:t>
            </a:r>
          </a:p>
        </p:txBody>
      </p:sp>
    </p:spTree>
    <p:extLst>
      <p:ext uri="{BB962C8B-B14F-4D97-AF65-F5344CB8AC3E}">
        <p14:creationId xmlns:p14="http://schemas.microsoft.com/office/powerpoint/2010/main" val="42655572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id="{48350D47-41DF-AD2A-8DFA-C2A5DCCADD6F}"/>
              </a:ext>
            </a:extLst>
          </p:cNvPr>
          <p:cNvGraphicFramePr>
            <a:graphicFrameLocks noGrp="1"/>
          </p:cNvGraphicFramePr>
          <p:nvPr/>
        </p:nvGraphicFramePr>
        <p:xfrm>
          <a:off x="395808" y="627661"/>
          <a:ext cx="8424388" cy="3744172"/>
        </p:xfrm>
        <a:graphic>
          <a:graphicData uri="http://schemas.openxmlformats.org/drawingml/2006/table">
            <a:tbl>
              <a:tblPr firstRow="1" bandRow="1">
                <a:tableStyleId>{5940675A-B579-460E-94D1-54222C63F5DA}</a:tableStyleId>
              </a:tblPr>
              <a:tblGrid>
                <a:gridCol w="4032186">
                  <a:extLst>
                    <a:ext uri="{9D8B030D-6E8A-4147-A177-3AD203B41FA5}">
                      <a16:colId xmlns:a16="http://schemas.microsoft.com/office/drawing/2014/main" val="421334891"/>
                    </a:ext>
                  </a:extLst>
                </a:gridCol>
                <a:gridCol w="4392202">
                  <a:extLst>
                    <a:ext uri="{9D8B030D-6E8A-4147-A177-3AD203B41FA5}">
                      <a16:colId xmlns:a16="http://schemas.microsoft.com/office/drawing/2014/main" val="2119268424"/>
                    </a:ext>
                  </a:extLst>
                </a:gridCol>
              </a:tblGrid>
              <a:tr h="337546">
                <a:tc>
                  <a:txBody>
                    <a:bodyPr/>
                    <a:lstStyle/>
                    <a:p>
                      <a:pPr algn="ctr"/>
                      <a:r>
                        <a:rPr lang="en-GB" sz="140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a:solidFill>
                            <a:schemeClr val="bg1"/>
                          </a:solidFill>
                          <a:latin typeface="Nunito Sans" pitchFamily="2" charset="0"/>
                          <a:cs typeface="Poppins Medium" panose="00000600000000000000" pitchFamily="2" charset="0"/>
                        </a:rPr>
                        <a:t>Release 4</a:t>
                      </a:r>
                    </a:p>
                  </a:txBody>
                  <a:tcPr marL="34288" marR="34288" marT="17144" marB="17144" anchor="ctr">
                    <a:solidFill>
                      <a:schemeClr val="tx1"/>
                    </a:solidFill>
                  </a:tcPr>
                </a:tc>
                <a:extLst>
                  <a:ext uri="{0D108BD9-81ED-4DB2-BD59-A6C34878D82A}">
                    <a16:rowId xmlns:a16="http://schemas.microsoft.com/office/drawing/2014/main" val="577186565"/>
                  </a:ext>
                </a:extLst>
              </a:tr>
              <a:tr h="1760436">
                <a:tc gridSpan="2">
                  <a:txBody>
                    <a:bodyPr/>
                    <a:lstStyle/>
                    <a:p>
                      <a:pPr algn="l"/>
                      <a:r>
                        <a:rPr lang="en-GB" sz="1100" b="1">
                          <a:solidFill>
                            <a:srgbClr val="000000"/>
                          </a:solidFill>
                          <a:latin typeface="Nunito Sans" pitchFamily="2" charset="0"/>
                          <a:cs typeface="Poppins Medium" panose="00000600000000000000" pitchFamily="2" charset="0"/>
                        </a:rPr>
                        <a:t>Goals:</a:t>
                      </a:r>
                    </a:p>
                    <a:p>
                      <a:pPr marL="0" indent="0" algn="l">
                        <a:lnSpc>
                          <a:spcPct val="150000"/>
                        </a:lnSpc>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171450" indent="-171450" algn="l">
                        <a:buFont typeface="Arial" panose="020B0604020202020204" pitchFamily="34" charset="0"/>
                        <a:buChar char="•"/>
                      </a:pPr>
                      <a:r>
                        <a:rPr lang="en-US" sz="1100" kern="1200">
                          <a:solidFill>
                            <a:srgbClr val="000000"/>
                          </a:solidFill>
                          <a:latin typeface="Nunito Sans" pitchFamily="2" charset="0"/>
                          <a:ea typeface="+mn-ea"/>
                          <a:cs typeface="Poppins Medium" panose="00000600000000000000" pitchFamily="2" charset="0"/>
                        </a:rPr>
                        <a:t>Continue work on XRN 5615 Vacant Sites – combination of updates to existing dashboards and new charts and tables continuing from Release 3</a:t>
                      </a: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171450" indent="-171450" algn="l">
                        <a:buFont typeface="Arial" panose="020B0604020202020204" pitchFamily="34" charset="0"/>
                        <a:buChar char="•"/>
                      </a:pPr>
                      <a:r>
                        <a:rPr lang="en-US" sz="1100" kern="1200">
                          <a:solidFill>
                            <a:srgbClr val="000000"/>
                          </a:solidFill>
                          <a:latin typeface="Nunito Sans" pitchFamily="2" charset="0"/>
                          <a:ea typeface="+mn-ea"/>
                          <a:cs typeface="Poppins Medium" panose="00000600000000000000" pitchFamily="2" charset="0"/>
                        </a:rPr>
                        <a:t>Continued data modelling changes and dashboard development to enable vacant sites to update in existing DDP dashboards where relevant</a:t>
                      </a: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a:p>
                  </a:txBody>
                  <a:tcPr/>
                </a:tc>
                <a:extLst>
                  <a:ext uri="{0D108BD9-81ED-4DB2-BD59-A6C34878D82A}">
                    <a16:rowId xmlns:a16="http://schemas.microsoft.com/office/drawing/2014/main" val="232056708"/>
                  </a:ext>
                </a:extLst>
              </a:tr>
              <a:tr h="1646190">
                <a:tc gridSpan="2">
                  <a:txBody>
                    <a:bodyPr/>
                    <a:lstStyle/>
                    <a:p>
                      <a:pPr algn="l"/>
                      <a:r>
                        <a:rPr lang="en-GB" sz="1100" b="1">
                          <a:solidFill>
                            <a:srgbClr val="000000"/>
                          </a:solidFill>
                          <a:latin typeface="Nunito Sans" pitchFamily="2" charset="0"/>
                          <a:cs typeface="Poppins Medium" panose="00000600000000000000" pitchFamily="2" charset="0"/>
                        </a:rPr>
                        <a:t>Outcome: </a:t>
                      </a:r>
                    </a:p>
                    <a:p>
                      <a:pPr marL="0" indent="0" algn="just">
                        <a:buFont typeface="Arial" panose="020B0604020202020204" pitchFamily="34" charset="0"/>
                        <a:buNone/>
                      </a:pPr>
                      <a:endParaRPr lang="en-GB" sz="1100">
                        <a:solidFill>
                          <a:srgbClr val="000000"/>
                        </a:solidFill>
                        <a:latin typeface="+mn-lt"/>
                        <a:cs typeface="Poppins Medium"/>
                      </a:endParaRPr>
                    </a:p>
                    <a:p>
                      <a:pPr marL="171450" indent="-171450" algn="just">
                        <a:buFont typeface="Arial" panose="020B0604020202020204" pitchFamily="34" charset="0"/>
                        <a:buChar char="•"/>
                      </a:pPr>
                      <a:r>
                        <a:rPr lang="en-US" sz="1100">
                          <a:solidFill>
                            <a:srgbClr val="000000"/>
                          </a:solidFill>
                          <a:latin typeface="+mn-lt"/>
                          <a:cs typeface="Poppins Medium"/>
                        </a:rPr>
                        <a:t>Continuing the work started in Release 3 to update DDP features for Vacant Sites Changes</a:t>
                      </a:r>
                    </a:p>
                    <a:p>
                      <a:pPr marL="171450" indent="-171450" algn="just">
                        <a:buFont typeface="Arial" panose="020B0604020202020204" pitchFamily="34" charset="0"/>
                        <a:buChar char="•"/>
                      </a:pPr>
                      <a:r>
                        <a:rPr lang="en-US" sz="1100">
                          <a:solidFill>
                            <a:srgbClr val="000000"/>
                          </a:solidFill>
                          <a:latin typeface="+mn-lt"/>
                          <a:cs typeface="Poppins Medium"/>
                        </a:rPr>
                        <a:t>Relevant dashboards updated to reflect new Vacant Sites processes and new Vacant Sites dashboards to be deployed</a:t>
                      </a:r>
                    </a:p>
                    <a:p>
                      <a:pPr marL="171450" indent="-171450" algn="just">
                        <a:buFont typeface="Arial" panose="020B0604020202020204" pitchFamily="34" charset="0"/>
                        <a:buChar char="•"/>
                      </a:pPr>
                      <a:r>
                        <a:rPr lang="en-US" sz="1100">
                          <a:solidFill>
                            <a:srgbClr val="000000"/>
                          </a:solidFill>
                          <a:latin typeface="+mn-lt"/>
                          <a:cs typeface="Poppins Medium"/>
                        </a:rPr>
                        <a:t>Delivery on target in November</a:t>
                      </a:r>
                    </a:p>
                  </a:txBody>
                  <a:tcPr marL="34290" marR="34290" marT="17145" marB="17145"/>
                </a:tc>
                <a:tc hMerge="1">
                  <a:txBody>
                    <a:bodyPr/>
                    <a:lstStyle/>
                    <a:p>
                      <a:endParaRPr lang="en-GB"/>
                    </a:p>
                  </a:txBody>
                  <a:tcPr/>
                </a:tc>
                <a:extLst>
                  <a:ext uri="{0D108BD9-81ED-4DB2-BD59-A6C34878D82A}">
                    <a16:rowId xmlns:a16="http://schemas.microsoft.com/office/drawing/2014/main" val="515802989"/>
                  </a:ext>
                </a:extLst>
              </a:tr>
            </a:tbl>
          </a:graphicData>
        </a:graphic>
      </p:graphicFrame>
    </p:spTree>
    <p:custDataLst>
      <p:tags r:id="rId1"/>
    </p:custDataLst>
    <p:extLst>
      <p:ext uri="{BB962C8B-B14F-4D97-AF65-F5344CB8AC3E}">
        <p14:creationId xmlns:p14="http://schemas.microsoft.com/office/powerpoint/2010/main" val="3379455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6">
            <a:extLst>
              <a:ext uri="{FF2B5EF4-FFF2-40B4-BE49-F238E27FC236}">
                <a16:creationId xmlns:a16="http://schemas.microsoft.com/office/drawing/2014/main" id="{48350D47-41DF-AD2A-8DFA-C2A5DCCADD6F}"/>
              </a:ext>
            </a:extLst>
          </p:cNvPr>
          <p:cNvGraphicFramePr>
            <a:graphicFrameLocks noGrp="1"/>
          </p:cNvGraphicFramePr>
          <p:nvPr/>
        </p:nvGraphicFramePr>
        <p:xfrm>
          <a:off x="395808" y="627661"/>
          <a:ext cx="8424388" cy="3744172"/>
        </p:xfrm>
        <a:graphic>
          <a:graphicData uri="http://schemas.openxmlformats.org/drawingml/2006/table">
            <a:tbl>
              <a:tblPr firstRow="1" bandRow="1">
                <a:tableStyleId>{5940675A-B579-460E-94D1-54222C63F5DA}</a:tableStyleId>
              </a:tblPr>
              <a:tblGrid>
                <a:gridCol w="4032186">
                  <a:extLst>
                    <a:ext uri="{9D8B030D-6E8A-4147-A177-3AD203B41FA5}">
                      <a16:colId xmlns:a16="http://schemas.microsoft.com/office/drawing/2014/main" val="421334891"/>
                    </a:ext>
                  </a:extLst>
                </a:gridCol>
                <a:gridCol w="4392202">
                  <a:extLst>
                    <a:ext uri="{9D8B030D-6E8A-4147-A177-3AD203B41FA5}">
                      <a16:colId xmlns:a16="http://schemas.microsoft.com/office/drawing/2014/main" val="2119268424"/>
                    </a:ext>
                  </a:extLst>
                </a:gridCol>
              </a:tblGrid>
              <a:tr h="337546">
                <a:tc>
                  <a:txBody>
                    <a:bodyPr/>
                    <a:lstStyle/>
                    <a:p>
                      <a:pPr algn="ctr"/>
                      <a:r>
                        <a:rPr lang="en-GB" sz="1400">
                          <a:solidFill>
                            <a:srgbClr val="000000"/>
                          </a:solidFill>
                          <a:latin typeface="Nunito Sans" pitchFamily="2" charset="0"/>
                          <a:cs typeface="Poppins Medium" panose="00000600000000000000" pitchFamily="2" charset="0"/>
                        </a:rPr>
                        <a:t>Data Discovery Platform </a:t>
                      </a:r>
                    </a:p>
                  </a:txBody>
                  <a:tcPr marL="34288" marR="34288" marT="17144" marB="17144" anchor="ctr"/>
                </a:tc>
                <a:tc>
                  <a:txBody>
                    <a:bodyPr/>
                    <a:lstStyle/>
                    <a:p>
                      <a:pPr algn="ctr"/>
                      <a:r>
                        <a:rPr lang="en-GB" sz="1400">
                          <a:solidFill>
                            <a:schemeClr val="bg1"/>
                          </a:solidFill>
                          <a:latin typeface="Nunito Sans" pitchFamily="2" charset="0"/>
                          <a:cs typeface="Poppins Medium" panose="00000600000000000000" pitchFamily="2" charset="0"/>
                        </a:rPr>
                        <a:t>Release 5</a:t>
                      </a:r>
                    </a:p>
                  </a:txBody>
                  <a:tcPr marL="34288" marR="34288" marT="17144" marB="17144" anchor="ctr">
                    <a:solidFill>
                      <a:schemeClr val="tx1"/>
                    </a:solidFill>
                  </a:tcPr>
                </a:tc>
                <a:extLst>
                  <a:ext uri="{0D108BD9-81ED-4DB2-BD59-A6C34878D82A}">
                    <a16:rowId xmlns:a16="http://schemas.microsoft.com/office/drawing/2014/main" val="577186565"/>
                  </a:ext>
                </a:extLst>
              </a:tr>
              <a:tr h="1760436">
                <a:tc gridSpan="2">
                  <a:txBody>
                    <a:bodyPr/>
                    <a:lstStyle/>
                    <a:p>
                      <a:pPr marL="0" indent="0" algn="l">
                        <a:lnSpc>
                          <a:spcPct val="150000"/>
                        </a:lnSpc>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p>
                      <a:pPr marL="0" indent="0" algn="l">
                        <a:buFont typeface="Arial" panose="020B0604020202020204" pitchFamily="34" charset="0"/>
                        <a:buNone/>
                      </a:pPr>
                      <a:endParaRPr lang="en-US" sz="1100" kern="1200">
                        <a:solidFill>
                          <a:srgbClr val="000000"/>
                        </a:solidFill>
                        <a:latin typeface="Nunito Sans" pitchFamily="2" charset="0"/>
                        <a:ea typeface="+mn-ea"/>
                        <a:cs typeface="Poppins Medium" panose="00000600000000000000" pitchFamily="2" charset="0"/>
                      </a:endParaRPr>
                    </a:p>
                  </a:txBody>
                  <a:tcPr marL="34290" marR="34290" marT="17145" marB="17145"/>
                </a:tc>
                <a:tc hMerge="1">
                  <a:txBody>
                    <a:bodyPr/>
                    <a:lstStyle/>
                    <a:p>
                      <a:endParaRPr lang="en-GB"/>
                    </a:p>
                  </a:txBody>
                  <a:tcPr/>
                </a:tc>
                <a:extLst>
                  <a:ext uri="{0D108BD9-81ED-4DB2-BD59-A6C34878D82A}">
                    <a16:rowId xmlns:a16="http://schemas.microsoft.com/office/drawing/2014/main" val="232056708"/>
                  </a:ext>
                </a:extLst>
              </a:tr>
              <a:tr h="1646190">
                <a:tc gridSpan="2">
                  <a:txBody>
                    <a:bodyPr/>
                    <a:lstStyle/>
                    <a:p>
                      <a:pPr algn="l"/>
                      <a:r>
                        <a:rPr lang="en-GB" sz="1100" b="1">
                          <a:solidFill>
                            <a:srgbClr val="000000"/>
                          </a:solidFill>
                          <a:latin typeface="Nunito Sans" pitchFamily="2" charset="0"/>
                          <a:cs typeface="Poppins Medium" panose="00000600000000000000" pitchFamily="2" charset="0"/>
                        </a:rPr>
                        <a:t>Update: </a:t>
                      </a:r>
                    </a:p>
                    <a:p>
                      <a:pPr marL="0" indent="0" algn="just">
                        <a:buFont typeface="Arial" panose="020B0604020202020204" pitchFamily="34" charset="0"/>
                        <a:buNone/>
                      </a:pPr>
                      <a:endParaRPr lang="en-GB" sz="1100">
                        <a:solidFill>
                          <a:srgbClr val="000000"/>
                        </a:solidFill>
                        <a:latin typeface="+mn-lt"/>
                        <a:cs typeface="Poppins Medium"/>
                      </a:endParaRPr>
                    </a:p>
                    <a:p>
                      <a:pPr marL="171450" indent="-171450" algn="just">
                        <a:buFont typeface="Arial" panose="020B0604020202020204" pitchFamily="34" charset="0"/>
                        <a:buChar char="•"/>
                      </a:pPr>
                      <a:r>
                        <a:rPr lang="en-US" sz="1100">
                          <a:solidFill>
                            <a:srgbClr val="000000"/>
                          </a:solidFill>
                          <a:latin typeface="+mn-lt"/>
                          <a:cs typeface="Poppins Medium"/>
                        </a:rPr>
                        <a:t>Work is underway on the detailed design of these features, in conjunction with business SMEs</a:t>
                      </a:r>
                    </a:p>
                  </a:txBody>
                  <a:tcPr marL="34290" marR="34290" marT="17145" marB="17145"/>
                </a:tc>
                <a:tc hMerge="1">
                  <a:txBody>
                    <a:bodyPr/>
                    <a:lstStyle/>
                    <a:p>
                      <a:endParaRPr lang="en-GB"/>
                    </a:p>
                  </a:txBody>
                  <a:tcPr/>
                </a:tc>
                <a:extLst>
                  <a:ext uri="{0D108BD9-81ED-4DB2-BD59-A6C34878D82A}">
                    <a16:rowId xmlns:a16="http://schemas.microsoft.com/office/drawing/2014/main" val="515802989"/>
                  </a:ext>
                </a:extLst>
              </a:tr>
            </a:tbl>
          </a:graphicData>
        </a:graphic>
      </p:graphicFrame>
      <p:graphicFrame>
        <p:nvGraphicFramePr>
          <p:cNvPr id="3" name="Table 2">
            <a:extLst>
              <a:ext uri="{FF2B5EF4-FFF2-40B4-BE49-F238E27FC236}">
                <a16:creationId xmlns:a16="http://schemas.microsoft.com/office/drawing/2014/main" id="{A8ED80C8-00D7-4828-410B-202060955074}"/>
              </a:ext>
            </a:extLst>
          </p:cNvPr>
          <p:cNvGraphicFramePr>
            <a:graphicFrameLocks noGrp="1"/>
          </p:cNvGraphicFramePr>
          <p:nvPr/>
        </p:nvGraphicFramePr>
        <p:xfrm>
          <a:off x="503548" y="1067361"/>
          <a:ext cx="8136904" cy="1504389"/>
        </p:xfrm>
        <a:graphic>
          <a:graphicData uri="http://schemas.openxmlformats.org/drawingml/2006/table">
            <a:tbl>
              <a:tblPr firstRow="1" bandRow="1">
                <a:tableStyleId>{5C22544A-7EE6-4342-B048-85BDC9FD1C3A}</a:tableStyleId>
              </a:tblPr>
              <a:tblGrid>
                <a:gridCol w="1200527">
                  <a:extLst>
                    <a:ext uri="{9D8B030D-6E8A-4147-A177-3AD203B41FA5}">
                      <a16:colId xmlns:a16="http://schemas.microsoft.com/office/drawing/2014/main" val="2298316380"/>
                    </a:ext>
                  </a:extLst>
                </a:gridCol>
                <a:gridCol w="2288122">
                  <a:extLst>
                    <a:ext uri="{9D8B030D-6E8A-4147-A177-3AD203B41FA5}">
                      <a16:colId xmlns:a16="http://schemas.microsoft.com/office/drawing/2014/main" val="3839179101"/>
                    </a:ext>
                  </a:extLst>
                </a:gridCol>
                <a:gridCol w="2349499">
                  <a:extLst>
                    <a:ext uri="{9D8B030D-6E8A-4147-A177-3AD203B41FA5}">
                      <a16:colId xmlns:a16="http://schemas.microsoft.com/office/drawing/2014/main" val="1270165055"/>
                    </a:ext>
                  </a:extLst>
                </a:gridCol>
                <a:gridCol w="2298756">
                  <a:extLst>
                    <a:ext uri="{9D8B030D-6E8A-4147-A177-3AD203B41FA5}">
                      <a16:colId xmlns:a16="http://schemas.microsoft.com/office/drawing/2014/main" val="1780023068"/>
                    </a:ext>
                  </a:extLst>
                </a:gridCol>
              </a:tblGrid>
              <a:tr h="272214">
                <a:tc>
                  <a:txBody>
                    <a:bodyPr/>
                    <a:lstStyle/>
                    <a:p>
                      <a:r>
                        <a:rPr lang="en-GB" sz="1100">
                          <a:solidFill>
                            <a:schemeClr val="tx1"/>
                          </a:solidFill>
                        </a:rPr>
                        <a:t>Goals:</a:t>
                      </a:r>
                    </a:p>
                  </a:txBody>
                  <a:tcPr>
                    <a:noFill/>
                  </a:tcPr>
                </a:tc>
                <a:tc>
                  <a:txBody>
                    <a:bodyPr/>
                    <a:lstStyle/>
                    <a:p>
                      <a:pPr algn="ctr"/>
                      <a:r>
                        <a:rPr lang="en-GB" sz="1100"/>
                        <a:t>Shippers</a:t>
                      </a:r>
                    </a:p>
                  </a:txBody>
                  <a:tcPr>
                    <a:solidFill>
                      <a:schemeClr val="tx1"/>
                    </a:solidFill>
                  </a:tcPr>
                </a:tc>
                <a:tc>
                  <a:txBody>
                    <a:bodyPr/>
                    <a:lstStyle/>
                    <a:p>
                      <a:pPr algn="ctr"/>
                      <a:r>
                        <a:rPr lang="en-GB" sz="1100"/>
                        <a:t>DNs</a:t>
                      </a:r>
                    </a:p>
                  </a:txBody>
                  <a:tcPr>
                    <a:solidFill>
                      <a:schemeClr val="tx1"/>
                    </a:solidFill>
                  </a:tcPr>
                </a:tc>
                <a:tc>
                  <a:txBody>
                    <a:bodyPr/>
                    <a:lstStyle/>
                    <a:p>
                      <a:pPr algn="ctr"/>
                      <a:r>
                        <a:rPr lang="en-GB" sz="1100"/>
                        <a:t>IGTs</a:t>
                      </a:r>
                    </a:p>
                  </a:txBody>
                  <a:tcPr>
                    <a:solidFill>
                      <a:schemeClr val="tx1"/>
                    </a:solidFill>
                  </a:tcPr>
                </a:tc>
                <a:extLst>
                  <a:ext uri="{0D108BD9-81ED-4DB2-BD59-A6C34878D82A}">
                    <a16:rowId xmlns:a16="http://schemas.microsoft.com/office/drawing/2014/main" val="79737713"/>
                  </a:ext>
                </a:extLst>
              </a:tr>
              <a:tr h="805455">
                <a:tc>
                  <a:txBody>
                    <a:bodyPr/>
                    <a:lstStyle/>
                    <a:p>
                      <a:pPr algn="ctr"/>
                      <a:r>
                        <a:rPr lang="en-GB" sz="1100" b="1">
                          <a:solidFill>
                            <a:schemeClr val="bg1"/>
                          </a:solidFill>
                        </a:rPr>
                        <a:t>Core</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Shipper pack: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Industry read rejections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Incorrect read factors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solidFill>
                            <a:schemeClr val="tx1">
                              <a:lumMod val="50000"/>
                            </a:schemeClr>
                          </a:solidFill>
                        </a:rPr>
                        <a:t>DN Invoice Forecast: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December snapshot tracking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Commodity forecast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a:solidFill>
                            <a:schemeClr val="tx1">
                              <a:lumMod val="50000"/>
                            </a:schemeClr>
                          </a:solidFill>
                        </a:rPr>
                        <a:t>Total percentage differences</a:t>
                      </a:r>
                    </a:p>
                  </a:txBody>
                  <a:tcPr/>
                </a:tc>
                <a:tc>
                  <a:txBody>
                    <a:bodyPr/>
                    <a:lstStyle/>
                    <a:p>
                      <a:r>
                        <a:rPr lang="en-GB" sz="1100"/>
                        <a:t>IGT Reads: </a:t>
                      </a:r>
                      <a:r>
                        <a:rPr lang="en-GB" sz="1100">
                          <a:solidFill>
                            <a:schemeClr val="tx1">
                              <a:lumMod val="50000"/>
                            </a:schemeClr>
                          </a:solidFill>
                        </a:rPr>
                        <a:t>Trend analysis on rejection reason codes</a:t>
                      </a:r>
                    </a:p>
                  </a:txBody>
                  <a:tcPr/>
                </a:tc>
                <a:extLst>
                  <a:ext uri="{0D108BD9-81ED-4DB2-BD59-A6C34878D82A}">
                    <a16:rowId xmlns:a16="http://schemas.microsoft.com/office/drawing/2014/main" val="1812495446"/>
                  </a:ext>
                </a:extLst>
              </a:tr>
              <a:tr h="313232">
                <a:tc>
                  <a:txBody>
                    <a:bodyPr/>
                    <a:lstStyle/>
                    <a:p>
                      <a:pPr algn="ctr"/>
                      <a:r>
                        <a:rPr lang="en-GB" sz="1100" b="1">
                          <a:solidFill>
                            <a:schemeClr val="bg1"/>
                          </a:solidFill>
                        </a:rPr>
                        <a:t>Stretch</a:t>
                      </a:r>
                    </a:p>
                  </a:txBody>
                  <a:tcPr anchor="ct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Shipper Pack: Must read industry performance</a:t>
                      </a:r>
                    </a:p>
                  </a:txBody>
                  <a:tcPr/>
                </a:tc>
                <a:tc>
                  <a:txBody>
                    <a:bodyPr/>
                    <a:lstStyle/>
                    <a:p>
                      <a:r>
                        <a:rPr lang="en-GB" sz="1100">
                          <a:solidFill>
                            <a:schemeClr val="tx1">
                              <a:lumMod val="50000"/>
                            </a:schemeClr>
                          </a:solidFill>
                        </a:rPr>
                        <a:t>DN Invoice Forecast: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a:solidFill>
                            <a:schemeClr val="tx1">
                              <a:lumMod val="50000"/>
                            </a:schemeClr>
                          </a:solidFill>
                        </a:rPr>
                        <a:t>MPRN level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a:t>IGT Reads: </a:t>
                      </a:r>
                      <a:r>
                        <a:rPr lang="en-GB" sz="1100">
                          <a:solidFill>
                            <a:schemeClr val="tx1">
                              <a:lumMod val="50000"/>
                            </a:schemeClr>
                          </a:solidFill>
                        </a:rPr>
                        <a:t>MPRNs not read consistently - reasons</a:t>
                      </a:r>
                    </a:p>
                  </a:txBody>
                  <a:tcPr/>
                </a:tc>
                <a:extLst>
                  <a:ext uri="{0D108BD9-81ED-4DB2-BD59-A6C34878D82A}">
                    <a16:rowId xmlns:a16="http://schemas.microsoft.com/office/drawing/2014/main" val="4037591063"/>
                  </a:ext>
                </a:extLst>
              </a:tr>
            </a:tbl>
          </a:graphicData>
        </a:graphic>
      </p:graphicFrame>
    </p:spTree>
    <p:custDataLst>
      <p:tags r:id="rId1"/>
    </p:custDataLst>
    <p:extLst>
      <p:ext uri="{BB962C8B-B14F-4D97-AF65-F5344CB8AC3E}">
        <p14:creationId xmlns:p14="http://schemas.microsoft.com/office/powerpoint/2010/main" val="33806136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BBF43-B9E1-4535-91B4-009F225C894A}"/>
              </a:ext>
            </a:extLst>
          </p:cNvPr>
          <p:cNvSpPr>
            <a:spLocks noGrp="1"/>
          </p:cNvSpPr>
          <p:nvPr>
            <p:ph type="ctrTitle"/>
          </p:nvPr>
        </p:nvSpPr>
        <p:spPr>
          <a:xfrm>
            <a:off x="685800" y="2020490"/>
            <a:ext cx="7772400" cy="1102519"/>
          </a:xfrm>
        </p:spPr>
        <p:txBody>
          <a:bodyPr/>
          <a:lstStyle/>
          <a:p>
            <a:r>
              <a:rPr lang="en-GB" dirty="0">
                <a:latin typeface="Nunito Sans" pitchFamily="2" charset="0"/>
                <a:ea typeface="Arial" panose="020B0604020202020204" pitchFamily="34" charset="0"/>
                <a:cs typeface="Times New Roman" panose="02020603050405020304" pitchFamily="18" charset="0"/>
              </a:rPr>
              <a:t>5. </a:t>
            </a:r>
            <a:r>
              <a:rPr lang="en-GB" dirty="0">
                <a:latin typeface="Nunito Sans" pitchFamily="2" charset="0"/>
              </a:rPr>
              <a:t>Change Pipeline </a:t>
            </a:r>
          </a:p>
        </p:txBody>
      </p:sp>
    </p:spTree>
    <p:extLst>
      <p:ext uri="{BB962C8B-B14F-4D97-AF65-F5344CB8AC3E}">
        <p14:creationId xmlns:p14="http://schemas.microsoft.com/office/powerpoint/2010/main" val="1130534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B38D6-B5DF-5D53-3E0F-F35D9E694C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46CCE8-B806-8B82-75FD-3DE6FC313120}"/>
              </a:ext>
            </a:extLst>
          </p:cNvPr>
          <p:cNvSpPr>
            <a:spLocks noGrp="1"/>
          </p:cNvSpPr>
          <p:nvPr>
            <p:ph type="title"/>
          </p:nvPr>
        </p:nvSpPr>
        <p:spPr/>
        <p:txBody>
          <a:bodyPr>
            <a:normAutofit/>
          </a:bodyPr>
          <a:lstStyle/>
          <a:p>
            <a:r>
              <a:rPr lang="en-GB" sz="3000"/>
              <a:t>DSC Change – Review of Key Achievements</a:t>
            </a:r>
            <a:endParaRPr lang="en-GB"/>
          </a:p>
        </p:txBody>
      </p:sp>
      <p:sp>
        <p:nvSpPr>
          <p:cNvPr id="3" name="Content Placeholder 2">
            <a:extLst>
              <a:ext uri="{FF2B5EF4-FFF2-40B4-BE49-F238E27FC236}">
                <a16:creationId xmlns:a16="http://schemas.microsoft.com/office/drawing/2014/main" id="{F8F46F9A-CFF7-72F1-0BA9-5631DD497D09}"/>
              </a:ext>
            </a:extLst>
          </p:cNvPr>
          <p:cNvSpPr>
            <a:spLocks noGrp="1"/>
          </p:cNvSpPr>
          <p:nvPr>
            <p:ph idx="1"/>
          </p:nvPr>
        </p:nvSpPr>
        <p:spPr>
          <a:xfrm>
            <a:off x="132406" y="651850"/>
            <a:ext cx="8879186" cy="4237021"/>
          </a:xfrm>
        </p:spPr>
        <p:txBody>
          <a:bodyPr>
            <a:normAutofit fontScale="92500"/>
          </a:bodyPr>
          <a:lstStyle/>
          <a:p>
            <a:pPr marL="0" indent="0">
              <a:buNone/>
            </a:pPr>
            <a:r>
              <a:rPr lang="en-GB" sz="1950" b="1">
                <a:solidFill>
                  <a:srgbClr val="1D3E61"/>
                </a:solidFill>
                <a:latin typeface="+mn-lt"/>
              </a:rPr>
              <a:t>Planning and Delivery</a:t>
            </a:r>
          </a:p>
          <a:p>
            <a:r>
              <a:rPr lang="en-GB" sz="1425" b="1">
                <a:solidFill>
                  <a:srgbClr val="1D3E61"/>
                </a:solidFill>
                <a:latin typeface="+mn-lt"/>
              </a:rPr>
              <a:t>3 Major UK Link Releases </a:t>
            </a:r>
            <a:r>
              <a:rPr lang="en-GB" sz="1425">
                <a:solidFill>
                  <a:srgbClr val="1D3E61"/>
                </a:solidFill>
                <a:latin typeface="+mn-lt"/>
              </a:rPr>
              <a:t>implemented (1 currently in Post Implementation Support phase)</a:t>
            </a:r>
          </a:p>
          <a:p>
            <a:r>
              <a:rPr lang="en-GB" sz="1425" b="1">
                <a:solidFill>
                  <a:srgbClr val="1D3E61"/>
                </a:solidFill>
                <a:latin typeface="+mn-lt"/>
              </a:rPr>
              <a:t>2 Minor UK Link Releases </a:t>
            </a:r>
            <a:r>
              <a:rPr lang="en-GB" sz="1425">
                <a:solidFill>
                  <a:srgbClr val="1D3E61"/>
                </a:solidFill>
                <a:latin typeface="+mn-lt"/>
              </a:rPr>
              <a:t>(1 delivered, 1 on track)</a:t>
            </a:r>
          </a:p>
          <a:p>
            <a:r>
              <a:rPr lang="en-GB" sz="1425" b="1">
                <a:solidFill>
                  <a:srgbClr val="1D3E61"/>
                </a:solidFill>
                <a:latin typeface="+mn-lt"/>
              </a:rPr>
              <a:t>9 </a:t>
            </a:r>
            <a:r>
              <a:rPr lang="en-GB" sz="1425" err="1">
                <a:solidFill>
                  <a:srgbClr val="1D3E61"/>
                </a:solidFill>
                <a:latin typeface="+mn-lt"/>
              </a:rPr>
              <a:t>Adhoc</a:t>
            </a:r>
            <a:r>
              <a:rPr lang="en-GB" sz="1425">
                <a:solidFill>
                  <a:srgbClr val="1D3E61"/>
                </a:solidFill>
                <a:latin typeface="+mn-lt"/>
              </a:rPr>
              <a:t> projects </a:t>
            </a:r>
            <a:r>
              <a:rPr lang="en-GB" sz="1425" b="1">
                <a:solidFill>
                  <a:srgbClr val="1D3E61"/>
                </a:solidFill>
                <a:latin typeface="+mn-lt"/>
              </a:rPr>
              <a:t>delivered</a:t>
            </a:r>
            <a:r>
              <a:rPr lang="en-GB" sz="1425">
                <a:solidFill>
                  <a:srgbClr val="1D3E61"/>
                </a:solidFill>
                <a:latin typeface="+mn-lt"/>
              </a:rPr>
              <a:t> (including UNC Modification process changes)</a:t>
            </a:r>
          </a:p>
          <a:p>
            <a:r>
              <a:rPr lang="en-GB" sz="1425">
                <a:solidFill>
                  <a:srgbClr val="1D3E61"/>
                </a:solidFill>
                <a:latin typeface="+mn-lt"/>
              </a:rPr>
              <a:t>Total Cost of above projects </a:t>
            </a:r>
            <a:r>
              <a:rPr lang="en-GB" sz="1425" b="1">
                <a:solidFill>
                  <a:srgbClr val="1D3E61"/>
                </a:solidFill>
                <a:latin typeface="+mn-lt"/>
              </a:rPr>
              <a:t>approx. £1.6m </a:t>
            </a:r>
          </a:p>
          <a:p>
            <a:r>
              <a:rPr lang="en-GB" sz="1425" b="1">
                <a:solidFill>
                  <a:srgbClr val="1D3E61"/>
                </a:solidFill>
                <a:latin typeface="+mn-lt"/>
              </a:rPr>
              <a:t>5 </a:t>
            </a:r>
            <a:r>
              <a:rPr lang="en-GB" sz="1425">
                <a:solidFill>
                  <a:srgbClr val="1D3E61"/>
                </a:solidFill>
                <a:latin typeface="+mn-lt"/>
              </a:rPr>
              <a:t>DDP Releases (4 delivered, 1 on track)</a:t>
            </a:r>
          </a:p>
          <a:p>
            <a:r>
              <a:rPr lang="en-GB" sz="1425" b="1">
                <a:solidFill>
                  <a:srgbClr val="1D3E61"/>
                </a:solidFill>
                <a:latin typeface="+mn-lt"/>
              </a:rPr>
              <a:t>3 </a:t>
            </a:r>
            <a:r>
              <a:rPr lang="en-GB" sz="1425">
                <a:solidFill>
                  <a:srgbClr val="1D3E61"/>
                </a:solidFill>
                <a:latin typeface="+mn-lt"/>
              </a:rPr>
              <a:t>CMS Releases</a:t>
            </a:r>
          </a:p>
          <a:p>
            <a:r>
              <a:rPr lang="en-GB" sz="1425" b="1">
                <a:solidFill>
                  <a:srgbClr val="1D3E61"/>
                </a:solidFill>
                <a:latin typeface="+mn-lt"/>
              </a:rPr>
              <a:t>Reduced change debt (carried forward change proposals) year on year by 44% </a:t>
            </a:r>
          </a:p>
          <a:p>
            <a:pPr lvl="1"/>
            <a:r>
              <a:rPr lang="en-GB" sz="1225">
                <a:solidFill>
                  <a:srgbClr val="1D3E61"/>
                </a:solidFill>
                <a:latin typeface="+mn-lt"/>
              </a:rPr>
              <a:t>forecast 14 changes in backlog end of December 2024 compared to 25 changes carried forward from 2023 into 2024</a:t>
            </a:r>
          </a:p>
          <a:p>
            <a:endParaRPr lang="en-GB" sz="1050" b="1">
              <a:solidFill>
                <a:srgbClr val="1D3E61"/>
              </a:solidFill>
            </a:endParaRPr>
          </a:p>
          <a:p>
            <a:pPr marL="0" indent="0">
              <a:buNone/>
            </a:pPr>
            <a:r>
              <a:rPr lang="en-GB" sz="1950" b="1">
                <a:solidFill>
                  <a:srgbClr val="1D3E61"/>
                </a:solidFill>
                <a:latin typeface="+mn-lt"/>
              </a:rPr>
              <a:t>Customer Engagement and Relationship Management </a:t>
            </a:r>
          </a:p>
          <a:p>
            <a:r>
              <a:rPr lang="en-GB" sz="1425" b="1">
                <a:solidFill>
                  <a:srgbClr val="1D3E61"/>
                </a:solidFill>
                <a:latin typeface="+mn-lt"/>
              </a:rPr>
              <a:t>KVI Performance YTD – 95% after 2 quarterly surveys</a:t>
            </a:r>
          </a:p>
          <a:p>
            <a:r>
              <a:rPr lang="en-GB" sz="1425" b="1">
                <a:solidFill>
                  <a:srgbClr val="1D3E61"/>
                </a:solidFill>
                <a:latin typeface="+mn-lt"/>
              </a:rPr>
              <a:t>12</a:t>
            </a:r>
            <a:r>
              <a:rPr lang="en-GB" sz="1425">
                <a:solidFill>
                  <a:srgbClr val="1D3E61"/>
                </a:solidFill>
                <a:latin typeface="+mn-lt"/>
              </a:rPr>
              <a:t> Change Management Committee meetings </a:t>
            </a:r>
          </a:p>
          <a:p>
            <a:r>
              <a:rPr lang="en-GB" sz="1425" b="1">
                <a:solidFill>
                  <a:srgbClr val="1D3E61"/>
                </a:solidFill>
                <a:latin typeface="+mn-lt"/>
              </a:rPr>
              <a:t>12</a:t>
            </a:r>
            <a:r>
              <a:rPr lang="en-GB" sz="1425">
                <a:solidFill>
                  <a:srgbClr val="1D3E61"/>
                </a:solidFill>
                <a:latin typeface="+mn-lt"/>
              </a:rPr>
              <a:t> DSC Delivery Sub-Group meetings</a:t>
            </a:r>
          </a:p>
          <a:p>
            <a:r>
              <a:rPr lang="en-GB" sz="1425" b="1">
                <a:solidFill>
                  <a:srgbClr val="1D3E61"/>
                </a:solidFill>
                <a:latin typeface="+mn-lt"/>
              </a:rPr>
              <a:t>18</a:t>
            </a:r>
            <a:r>
              <a:rPr lang="en-GB" sz="1425">
                <a:solidFill>
                  <a:srgbClr val="1D3E61"/>
                </a:solidFill>
                <a:latin typeface="+mn-lt"/>
              </a:rPr>
              <a:t> DSC Customer Constituency meeting</a:t>
            </a:r>
          </a:p>
          <a:p>
            <a:r>
              <a:rPr lang="en-GB" sz="1425" b="1">
                <a:solidFill>
                  <a:srgbClr val="1D3E61"/>
                </a:solidFill>
                <a:latin typeface="+mn-lt"/>
              </a:rPr>
              <a:t>60</a:t>
            </a:r>
            <a:r>
              <a:rPr lang="en-GB" sz="1425">
                <a:solidFill>
                  <a:srgbClr val="1D3E61"/>
                </a:solidFill>
                <a:latin typeface="+mn-lt"/>
              </a:rPr>
              <a:t> </a:t>
            </a:r>
            <a:r>
              <a:rPr lang="en-GB" sz="1425" err="1">
                <a:solidFill>
                  <a:srgbClr val="1D3E61"/>
                </a:solidFill>
                <a:latin typeface="+mn-lt"/>
              </a:rPr>
              <a:t>ChMC</a:t>
            </a:r>
            <a:r>
              <a:rPr lang="en-GB" sz="1425">
                <a:solidFill>
                  <a:srgbClr val="1D3E61"/>
                </a:solidFill>
                <a:latin typeface="+mn-lt"/>
              </a:rPr>
              <a:t> pre-meets with both Joint Office and all DSC Change Management reps</a:t>
            </a:r>
          </a:p>
          <a:p>
            <a:r>
              <a:rPr lang="en-GB" sz="1425">
                <a:solidFill>
                  <a:srgbClr val="1D3E61"/>
                </a:solidFill>
                <a:latin typeface="+mn-lt"/>
              </a:rPr>
              <a:t>Delivered </a:t>
            </a:r>
            <a:r>
              <a:rPr lang="en-GB" sz="1425" b="1">
                <a:solidFill>
                  <a:srgbClr val="1D3E61"/>
                </a:solidFill>
                <a:latin typeface="+mn-lt"/>
              </a:rPr>
              <a:t>24</a:t>
            </a:r>
            <a:r>
              <a:rPr lang="en-GB" sz="1425">
                <a:solidFill>
                  <a:srgbClr val="1D3E61"/>
                </a:solidFill>
                <a:latin typeface="+mn-lt"/>
              </a:rPr>
              <a:t> pre and post </a:t>
            </a:r>
            <a:r>
              <a:rPr lang="en-GB" sz="1425" err="1">
                <a:solidFill>
                  <a:srgbClr val="1D3E61"/>
                </a:solidFill>
                <a:latin typeface="+mn-lt"/>
              </a:rPr>
              <a:t>ChMC</a:t>
            </a:r>
            <a:r>
              <a:rPr lang="en-GB" sz="1425">
                <a:solidFill>
                  <a:srgbClr val="1D3E61"/>
                </a:solidFill>
                <a:latin typeface="+mn-lt"/>
              </a:rPr>
              <a:t> meeting briefs to customers</a:t>
            </a:r>
          </a:p>
          <a:p>
            <a:endParaRPr lang="en-GB" sz="1425">
              <a:solidFill>
                <a:srgbClr val="1D3E61"/>
              </a:solidFill>
              <a:latin typeface="+mn-lt"/>
            </a:endParaRPr>
          </a:p>
          <a:p>
            <a:endParaRPr lang="en-GB" sz="1500">
              <a:solidFill>
                <a:srgbClr val="020301"/>
              </a:solidFill>
            </a:endParaRPr>
          </a:p>
          <a:p>
            <a:pPr marL="0" indent="0">
              <a:buNone/>
            </a:pPr>
            <a:endParaRPr lang="en-GB" sz="1500">
              <a:solidFill>
                <a:srgbClr val="020301"/>
              </a:solidFill>
            </a:endParaRPr>
          </a:p>
          <a:p>
            <a:pPr marL="0" indent="0">
              <a:buNone/>
            </a:pPr>
            <a:endParaRPr lang="en-GB" sz="1500">
              <a:solidFill>
                <a:srgbClr val="020301"/>
              </a:solidFill>
            </a:endParaRPr>
          </a:p>
          <a:p>
            <a:endParaRPr lang="en-GB"/>
          </a:p>
          <a:p>
            <a:endParaRPr lang="en-GB"/>
          </a:p>
          <a:p>
            <a:endParaRPr lang="en-GB"/>
          </a:p>
        </p:txBody>
      </p:sp>
    </p:spTree>
    <p:extLst>
      <p:ext uri="{BB962C8B-B14F-4D97-AF65-F5344CB8AC3E}">
        <p14:creationId xmlns:p14="http://schemas.microsoft.com/office/powerpoint/2010/main" val="3742332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0" y="2139702"/>
            <a:ext cx="9144000" cy="971550"/>
          </a:xfrm>
        </p:spPr>
        <p:txBody>
          <a:bodyPr/>
          <a:lstStyle/>
          <a:p>
            <a:r>
              <a:rPr lang="en-GB" dirty="0"/>
              <a:t>2a. Change Proposal – For Initial Overview of the Change</a:t>
            </a:r>
            <a:endParaRPr lang="en-GB" sz="2800" dirty="0"/>
          </a:p>
        </p:txBody>
      </p:sp>
    </p:spTree>
    <p:extLst>
      <p:ext uri="{BB962C8B-B14F-4D97-AF65-F5344CB8AC3E}">
        <p14:creationId xmlns:p14="http://schemas.microsoft.com/office/powerpoint/2010/main" val="2960401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64D1-DD4B-479C-8274-060EA4CFB223}"/>
              </a:ext>
            </a:extLst>
          </p:cNvPr>
          <p:cNvSpPr>
            <a:spLocks noGrp="1"/>
          </p:cNvSpPr>
          <p:nvPr>
            <p:ph type="title"/>
          </p:nvPr>
        </p:nvSpPr>
        <p:spPr>
          <a:xfrm>
            <a:off x="-18465" y="142977"/>
            <a:ext cx="9144000" cy="637580"/>
          </a:xfrm>
        </p:spPr>
        <p:txBody>
          <a:bodyPr>
            <a:normAutofit fontScale="90000"/>
          </a:bodyPr>
          <a:lstStyle/>
          <a:p>
            <a:r>
              <a:rPr lang="en-GB">
                <a:solidFill>
                  <a:schemeClr val="tx1"/>
                </a:solidFill>
              </a:rPr>
              <a:t>End of Year Recap - Change Delivery Plan</a:t>
            </a:r>
            <a:br>
              <a:rPr lang="en-GB">
                <a:solidFill>
                  <a:schemeClr val="tx1"/>
                </a:solidFill>
              </a:rPr>
            </a:br>
            <a:r>
              <a:rPr lang="en-GB" sz="1800">
                <a:solidFill>
                  <a:schemeClr val="tx1"/>
                </a:solidFill>
              </a:rPr>
              <a:t>January 24 – December 2024 </a:t>
            </a:r>
          </a:p>
        </p:txBody>
      </p:sp>
      <p:sp>
        <p:nvSpPr>
          <p:cNvPr id="19" name="Rectangle 18"/>
          <p:cNvSpPr/>
          <p:nvPr/>
        </p:nvSpPr>
        <p:spPr>
          <a:xfrm>
            <a:off x="281127" y="961770"/>
            <a:ext cx="7890430" cy="321783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1D3E61"/>
              </a:solidFill>
              <a:effectLst/>
              <a:uLnTx/>
              <a:uFillTx/>
              <a:latin typeface="Nunito Sans"/>
              <a:ea typeface="+mn-ea"/>
              <a:cs typeface="+mn-cs"/>
            </a:endParaRPr>
          </a:p>
        </p:txBody>
      </p:sp>
      <p:sp>
        <p:nvSpPr>
          <p:cNvPr id="11" name="TextBox 10"/>
          <p:cNvSpPr txBox="1"/>
          <p:nvPr/>
        </p:nvSpPr>
        <p:spPr>
          <a:xfrm>
            <a:off x="475454" y="674608"/>
            <a:ext cx="623889"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Jan-24</a:t>
            </a:r>
          </a:p>
        </p:txBody>
      </p:sp>
      <p:sp>
        <p:nvSpPr>
          <p:cNvPr id="12" name="TextBox 11"/>
          <p:cNvSpPr txBox="1"/>
          <p:nvPr/>
        </p:nvSpPr>
        <p:spPr>
          <a:xfrm>
            <a:off x="4619764" y="680738"/>
            <a:ext cx="686406"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Aug-24</a:t>
            </a:r>
          </a:p>
        </p:txBody>
      </p:sp>
      <p:sp>
        <p:nvSpPr>
          <p:cNvPr id="22" name="TextBox 21"/>
          <p:cNvSpPr txBox="1"/>
          <p:nvPr/>
        </p:nvSpPr>
        <p:spPr>
          <a:xfrm>
            <a:off x="2332685" y="678054"/>
            <a:ext cx="659155"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Apr-24</a:t>
            </a:r>
          </a:p>
        </p:txBody>
      </p:sp>
      <p:sp>
        <p:nvSpPr>
          <p:cNvPr id="23" name="TextBox 22"/>
          <p:cNvSpPr txBox="1"/>
          <p:nvPr/>
        </p:nvSpPr>
        <p:spPr>
          <a:xfrm>
            <a:off x="6808977" y="673723"/>
            <a:ext cx="667170"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Dec-24</a:t>
            </a:r>
          </a:p>
        </p:txBody>
      </p:sp>
      <p:sp>
        <p:nvSpPr>
          <p:cNvPr id="18" name="Rechteck 4"/>
          <p:cNvSpPr/>
          <p:nvPr/>
        </p:nvSpPr>
        <p:spPr bwMode="gray">
          <a:xfrm>
            <a:off x="56688" y="4259434"/>
            <a:ext cx="6604012" cy="733294"/>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p:cNvSpPr txBox="1"/>
          <p:nvPr/>
        </p:nvSpPr>
        <p:spPr>
          <a:xfrm>
            <a:off x="-18465" y="4263446"/>
            <a:ext cx="6704445" cy="5847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1D3E61"/>
                </a:solidFill>
                <a:effectLst/>
                <a:uLnTx/>
                <a:uFillTx/>
                <a:latin typeface="Nunito Sans"/>
                <a:ea typeface="+mn-ea"/>
                <a:cs typeface="+mn-cs"/>
              </a:rPr>
              <a:t>20 </a:t>
            </a:r>
            <a:r>
              <a:rPr kumimoji="0" lang="en-GB" sz="1600" b="0" i="0" u="none" strike="noStrike" kern="1200" cap="none" spc="0" normalizeH="0" baseline="0" noProof="0">
                <a:ln>
                  <a:noFill/>
                </a:ln>
                <a:solidFill>
                  <a:srgbClr val="1D3E61"/>
                </a:solidFill>
                <a:effectLst/>
                <a:uLnTx/>
                <a:uFillTx/>
                <a:latin typeface="Nunito Sans"/>
                <a:ea typeface="+mn-ea"/>
                <a:cs typeface="+mn-cs"/>
              </a:rPr>
              <a:t>DSC Change Proposals and associated projects</a:t>
            </a:r>
            <a:r>
              <a:rPr kumimoji="0" lang="en-GB" sz="1600" b="1" i="0" u="none" strike="noStrike" kern="1200" cap="none" spc="0" normalizeH="0" baseline="0" noProof="0">
                <a:ln>
                  <a:noFill/>
                </a:ln>
                <a:solidFill>
                  <a:srgbClr val="1D3E61"/>
                </a:solidFill>
                <a:effectLst/>
                <a:uLnTx/>
                <a:uFillTx/>
                <a:latin typeface="Nunito Sans"/>
                <a:ea typeface="+mn-ea"/>
                <a:cs typeface="+mn-cs"/>
              </a:rPr>
              <a:t> implemented </a:t>
            </a:r>
            <a:r>
              <a:rPr kumimoji="0" lang="en-GB" sz="1600" b="0" i="0" u="none" strike="noStrike" kern="1200" cap="none" spc="0" normalizeH="0" baseline="0" noProof="0">
                <a:ln>
                  <a:noFill/>
                </a:ln>
                <a:solidFill>
                  <a:srgbClr val="1D3E61"/>
                </a:solidFill>
                <a:effectLst/>
                <a:uLnTx/>
                <a:uFillTx/>
                <a:latin typeface="Nunito Sans"/>
                <a:ea typeface="+mn-ea"/>
                <a:cs typeface="+mn-cs"/>
              </a:rPr>
              <a:t>within Calendar year (2024)</a:t>
            </a:r>
          </a:p>
        </p:txBody>
      </p:sp>
      <p:sp>
        <p:nvSpPr>
          <p:cNvPr id="3" name="TextBox 2">
            <a:extLst>
              <a:ext uri="{FF2B5EF4-FFF2-40B4-BE49-F238E27FC236}">
                <a16:creationId xmlns:a16="http://schemas.microsoft.com/office/drawing/2014/main" id="{FF2E0DB3-5A3C-D7B3-37DD-F866334F4871}"/>
              </a:ext>
            </a:extLst>
          </p:cNvPr>
          <p:cNvSpPr txBox="1"/>
          <p:nvPr/>
        </p:nvSpPr>
        <p:spPr>
          <a:xfrm>
            <a:off x="-12039" y="4993614"/>
            <a:ext cx="169148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produced 28</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November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grpSp>
        <p:nvGrpSpPr>
          <p:cNvPr id="32" name="Group 31">
            <a:extLst>
              <a:ext uri="{FF2B5EF4-FFF2-40B4-BE49-F238E27FC236}">
                <a16:creationId xmlns:a16="http://schemas.microsoft.com/office/drawing/2014/main" id="{4E6F353E-98AB-5B6C-08BA-EBBAF05663F2}"/>
              </a:ext>
            </a:extLst>
          </p:cNvPr>
          <p:cNvGrpSpPr/>
          <p:nvPr/>
        </p:nvGrpSpPr>
        <p:grpSpPr>
          <a:xfrm>
            <a:off x="281127" y="964718"/>
            <a:ext cx="7890430" cy="2684377"/>
            <a:chOff x="380805" y="781988"/>
            <a:chExt cx="7890430" cy="2684377"/>
          </a:xfrm>
        </p:grpSpPr>
        <p:cxnSp>
          <p:nvCxnSpPr>
            <p:cNvPr id="10" name="Straight Connector 9"/>
            <p:cNvCxnSpPr>
              <a:cxnSpLocks/>
            </p:cNvCxnSpPr>
            <p:nvPr/>
          </p:nvCxnSpPr>
          <p:spPr>
            <a:xfrm>
              <a:off x="380805" y="781988"/>
              <a:ext cx="7853501"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587961" y="2028002"/>
              <a:ext cx="2815838" cy="437856"/>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February 24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1D3E61"/>
                  </a:solidFill>
                  <a:effectLst/>
                  <a:uLnTx/>
                  <a:uFillTx/>
                  <a:latin typeface="Nunito Sans"/>
                  <a:ea typeface="+mn-ea"/>
                  <a:cs typeface="+mn-cs"/>
                </a:rPr>
                <a:t>XRN5604, XRN5605, XRN5607</a:t>
              </a:r>
              <a:endParaRPr kumimoji="0" lang="en-GB" sz="1050" b="1" i="0" u="none" strike="noStrike" kern="1200" cap="none" spc="0" normalizeH="0" baseline="0" noProof="0">
                <a:ln>
                  <a:noFill/>
                </a:ln>
                <a:solidFill>
                  <a:srgbClr val="FF0000"/>
                </a:solidFill>
                <a:effectLst/>
                <a:uLnTx/>
                <a:uFillTx/>
                <a:latin typeface="Nunito Sans"/>
                <a:ea typeface="+mn-ea"/>
                <a:cs typeface="+mn-cs"/>
              </a:endParaRPr>
            </a:p>
          </p:txBody>
        </p:sp>
        <p:sp>
          <p:nvSpPr>
            <p:cNvPr id="33" name="Rectangle 32">
              <a:extLst>
                <a:ext uri="{FF2B5EF4-FFF2-40B4-BE49-F238E27FC236}">
                  <a16:creationId xmlns:a16="http://schemas.microsoft.com/office/drawing/2014/main" id="{83274BE7-61E1-4568-968F-979C6072B760}"/>
                </a:ext>
              </a:extLst>
            </p:cNvPr>
            <p:cNvSpPr/>
            <p:nvPr/>
          </p:nvSpPr>
          <p:spPr>
            <a:xfrm>
              <a:off x="584686" y="2506889"/>
              <a:ext cx="4848951" cy="407667"/>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June 24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1D3E61"/>
                  </a:solidFill>
                  <a:effectLst/>
                  <a:uLnTx/>
                  <a:uFillTx/>
                  <a:latin typeface="Nunito Sans"/>
                  <a:ea typeface="+mn-ea"/>
                  <a:cs typeface="+mn-cs"/>
                </a:rPr>
                <a:t>XRN5573b, XRN5675</a:t>
              </a:r>
            </a:p>
          </p:txBody>
        </p:sp>
        <p:grpSp>
          <p:nvGrpSpPr>
            <p:cNvPr id="31" name="Group 30">
              <a:extLst>
                <a:ext uri="{FF2B5EF4-FFF2-40B4-BE49-F238E27FC236}">
                  <a16:creationId xmlns:a16="http://schemas.microsoft.com/office/drawing/2014/main" id="{A9CC0307-E2FD-8497-CB43-F00B16954C1A}"/>
                </a:ext>
              </a:extLst>
            </p:cNvPr>
            <p:cNvGrpSpPr/>
            <p:nvPr/>
          </p:nvGrpSpPr>
          <p:grpSpPr>
            <a:xfrm>
              <a:off x="578708" y="984835"/>
              <a:ext cx="7692527" cy="2481530"/>
              <a:chOff x="578708" y="984835"/>
              <a:chExt cx="7692527" cy="2481530"/>
            </a:xfrm>
          </p:grpSpPr>
          <p:sp>
            <p:nvSpPr>
              <p:cNvPr id="48" name="Rectangle 47">
                <a:extLst>
                  <a:ext uri="{FF2B5EF4-FFF2-40B4-BE49-F238E27FC236}">
                    <a16:creationId xmlns:a16="http://schemas.microsoft.com/office/drawing/2014/main" id="{C711C03E-9388-42AA-A2C7-E1C2617A3C80}"/>
                  </a:ext>
                </a:extLst>
              </p:cNvPr>
              <p:cNvSpPr/>
              <p:nvPr/>
            </p:nvSpPr>
            <p:spPr>
              <a:xfrm>
                <a:off x="2656285" y="2978010"/>
                <a:ext cx="5614950" cy="488355"/>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November 24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XRN5585, XRN5615, XRN5720</a:t>
                </a:r>
              </a:p>
            </p:txBody>
          </p:sp>
          <p:sp>
            <p:nvSpPr>
              <p:cNvPr id="16" name="Rectangle 15">
                <a:extLst>
                  <a:ext uri="{FF2B5EF4-FFF2-40B4-BE49-F238E27FC236}">
                    <a16:creationId xmlns:a16="http://schemas.microsoft.com/office/drawing/2014/main" id="{58284341-9EA3-436E-2A69-8E8A7A4B37BA}"/>
                  </a:ext>
                </a:extLst>
              </p:cNvPr>
              <p:cNvSpPr/>
              <p:nvPr/>
            </p:nvSpPr>
            <p:spPr>
              <a:xfrm>
                <a:off x="2150556" y="990454"/>
                <a:ext cx="1253242" cy="437510"/>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Minor Release 12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XRN5727</a:t>
                </a:r>
              </a:p>
            </p:txBody>
          </p:sp>
          <p:sp>
            <p:nvSpPr>
              <p:cNvPr id="14" name="Rectangle 13">
                <a:extLst>
                  <a:ext uri="{FF2B5EF4-FFF2-40B4-BE49-F238E27FC236}">
                    <a16:creationId xmlns:a16="http://schemas.microsoft.com/office/drawing/2014/main" id="{E80DDAED-6724-D463-6FF2-D8F95647590A}"/>
                  </a:ext>
                </a:extLst>
              </p:cNvPr>
              <p:cNvSpPr/>
              <p:nvPr/>
            </p:nvSpPr>
            <p:spPr>
              <a:xfrm>
                <a:off x="578708" y="984835"/>
                <a:ext cx="956737" cy="443128"/>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XRN5665</a:t>
                </a:r>
              </a:p>
            </p:txBody>
          </p:sp>
          <p:sp>
            <p:nvSpPr>
              <p:cNvPr id="17" name="Rectangle 16">
                <a:extLst>
                  <a:ext uri="{FF2B5EF4-FFF2-40B4-BE49-F238E27FC236}">
                    <a16:creationId xmlns:a16="http://schemas.microsoft.com/office/drawing/2014/main" id="{AC061BF2-2DD6-F0A2-C3D1-1780F2D3215C}"/>
                  </a:ext>
                </a:extLst>
              </p:cNvPr>
              <p:cNvSpPr/>
              <p:nvPr/>
            </p:nvSpPr>
            <p:spPr>
              <a:xfrm>
                <a:off x="585906" y="1518669"/>
                <a:ext cx="949540" cy="440955"/>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XRN5690</a:t>
                </a:r>
              </a:p>
            </p:txBody>
          </p:sp>
          <p:sp>
            <p:nvSpPr>
              <p:cNvPr id="9" name="Rectangle 8">
                <a:extLst>
                  <a:ext uri="{FF2B5EF4-FFF2-40B4-BE49-F238E27FC236}">
                    <a16:creationId xmlns:a16="http://schemas.microsoft.com/office/drawing/2014/main" id="{C6DB131E-7365-EDA5-3412-F227CAECBEE6}"/>
                  </a:ext>
                </a:extLst>
              </p:cNvPr>
              <p:cNvSpPr/>
              <p:nvPr/>
            </p:nvSpPr>
            <p:spPr>
              <a:xfrm>
                <a:off x="2454258" y="1517255"/>
                <a:ext cx="949540" cy="426392"/>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XRN5695</a:t>
                </a:r>
              </a:p>
            </p:txBody>
          </p:sp>
          <p:sp>
            <p:nvSpPr>
              <p:cNvPr id="29" name="Rectangle 28">
                <a:extLst>
                  <a:ext uri="{FF2B5EF4-FFF2-40B4-BE49-F238E27FC236}">
                    <a16:creationId xmlns:a16="http://schemas.microsoft.com/office/drawing/2014/main" id="{E8FE231D-A160-0828-3BE3-539F714C0B17}"/>
                  </a:ext>
                </a:extLst>
              </p:cNvPr>
              <p:cNvSpPr/>
              <p:nvPr/>
            </p:nvSpPr>
            <p:spPr>
              <a:xfrm>
                <a:off x="6327019" y="995550"/>
                <a:ext cx="1253242" cy="439525"/>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Minor Release 13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XRN5825</a:t>
                </a:r>
              </a:p>
            </p:txBody>
          </p:sp>
          <p:sp>
            <p:nvSpPr>
              <p:cNvPr id="15" name="Rectangle 14">
                <a:extLst>
                  <a:ext uri="{FF2B5EF4-FFF2-40B4-BE49-F238E27FC236}">
                    <a16:creationId xmlns:a16="http://schemas.microsoft.com/office/drawing/2014/main" id="{2148BB71-713B-0C99-65CB-165B405A0260}"/>
                  </a:ext>
                </a:extLst>
              </p:cNvPr>
              <p:cNvSpPr/>
              <p:nvPr/>
            </p:nvSpPr>
            <p:spPr>
              <a:xfrm>
                <a:off x="3471285" y="1518670"/>
                <a:ext cx="949540" cy="426392"/>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XRN5771</a:t>
                </a:r>
              </a:p>
            </p:txBody>
          </p:sp>
          <p:sp>
            <p:nvSpPr>
              <p:cNvPr id="7" name="Rectangle 6">
                <a:extLst>
                  <a:ext uri="{FF2B5EF4-FFF2-40B4-BE49-F238E27FC236}">
                    <a16:creationId xmlns:a16="http://schemas.microsoft.com/office/drawing/2014/main" id="{9109A6E1-D289-3DCA-3E38-6906CE447A8F}"/>
                  </a:ext>
                </a:extLst>
              </p:cNvPr>
              <p:cNvSpPr/>
              <p:nvPr/>
            </p:nvSpPr>
            <p:spPr>
              <a:xfrm>
                <a:off x="3471285" y="2032261"/>
                <a:ext cx="949540" cy="426392"/>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XRN5732</a:t>
                </a:r>
              </a:p>
            </p:txBody>
          </p:sp>
          <p:sp>
            <p:nvSpPr>
              <p:cNvPr id="8" name="Rectangle 7">
                <a:extLst>
                  <a:ext uri="{FF2B5EF4-FFF2-40B4-BE49-F238E27FC236}">
                    <a16:creationId xmlns:a16="http://schemas.microsoft.com/office/drawing/2014/main" id="{FA1F331A-5067-853B-8BF4-E7A13E8895B4}"/>
                  </a:ext>
                </a:extLst>
              </p:cNvPr>
              <p:cNvSpPr/>
              <p:nvPr/>
            </p:nvSpPr>
            <p:spPr>
              <a:xfrm>
                <a:off x="4484097" y="2028001"/>
                <a:ext cx="949540" cy="426392"/>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XRN5793</a:t>
                </a:r>
              </a:p>
            </p:txBody>
          </p:sp>
          <p:sp>
            <p:nvSpPr>
              <p:cNvPr id="20" name="Rectangle 19">
                <a:extLst>
                  <a:ext uri="{FF2B5EF4-FFF2-40B4-BE49-F238E27FC236}">
                    <a16:creationId xmlns:a16="http://schemas.microsoft.com/office/drawing/2014/main" id="{5F5C317B-B123-FD78-BB24-257C7D978BDC}"/>
                  </a:ext>
                </a:extLst>
              </p:cNvPr>
              <p:cNvSpPr/>
              <p:nvPr/>
            </p:nvSpPr>
            <p:spPr>
              <a:xfrm>
                <a:off x="4488312" y="1518670"/>
                <a:ext cx="949540" cy="426392"/>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XRN5815</a:t>
                </a:r>
              </a:p>
            </p:txBody>
          </p:sp>
          <p:sp>
            <p:nvSpPr>
              <p:cNvPr id="24" name="Rectangle 23">
                <a:extLst>
                  <a:ext uri="{FF2B5EF4-FFF2-40B4-BE49-F238E27FC236}">
                    <a16:creationId xmlns:a16="http://schemas.microsoft.com/office/drawing/2014/main" id="{1B25DFD4-7B74-3227-5781-59581AE4C8A5}"/>
                  </a:ext>
                </a:extLst>
              </p:cNvPr>
              <p:cNvSpPr/>
              <p:nvPr/>
            </p:nvSpPr>
            <p:spPr>
              <a:xfrm>
                <a:off x="5532270" y="2035144"/>
                <a:ext cx="949540" cy="414364"/>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XRN5835</a:t>
                </a:r>
              </a:p>
            </p:txBody>
          </p:sp>
          <p:sp>
            <p:nvSpPr>
              <p:cNvPr id="27" name="Rectangle 26">
                <a:extLst>
                  <a:ext uri="{FF2B5EF4-FFF2-40B4-BE49-F238E27FC236}">
                    <a16:creationId xmlns:a16="http://schemas.microsoft.com/office/drawing/2014/main" id="{AF7E2BF7-DA80-ADD0-FAAC-585F3FFF906B}"/>
                  </a:ext>
                </a:extLst>
              </p:cNvPr>
              <p:cNvSpPr/>
              <p:nvPr/>
            </p:nvSpPr>
            <p:spPr>
              <a:xfrm>
                <a:off x="3471285" y="991585"/>
                <a:ext cx="949539" cy="450010"/>
              </a:xfrm>
              <a:prstGeom prst="rect">
                <a:avLst/>
              </a:prstGeom>
              <a:solidFill>
                <a:srgbClr val="0BF916"/>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XRN5795</a:t>
                </a:r>
              </a:p>
            </p:txBody>
          </p:sp>
        </p:grpSp>
      </p:grpSp>
    </p:spTree>
    <p:extLst>
      <p:ext uri="{BB962C8B-B14F-4D97-AF65-F5344CB8AC3E}">
        <p14:creationId xmlns:p14="http://schemas.microsoft.com/office/powerpoint/2010/main" val="15672400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F0ABA-0709-4BA4-83D5-0CA40ABAEBC5}"/>
              </a:ext>
            </a:extLst>
          </p:cNvPr>
          <p:cNvSpPr>
            <a:spLocks noGrp="1"/>
          </p:cNvSpPr>
          <p:nvPr>
            <p:ph type="title"/>
          </p:nvPr>
        </p:nvSpPr>
        <p:spPr>
          <a:xfrm>
            <a:off x="457200" y="44632"/>
            <a:ext cx="8147248" cy="434083"/>
          </a:xfrm>
        </p:spPr>
        <p:txBody>
          <a:bodyPr>
            <a:normAutofit/>
          </a:bodyPr>
          <a:lstStyle/>
          <a:p>
            <a:r>
              <a:rPr lang="en-GB" sz="1800">
                <a:cs typeface="Arial"/>
              </a:rPr>
              <a:t>Delivered Changes - January 2024 – June 2024</a:t>
            </a:r>
            <a:endParaRPr lang="en-GB" sz="1800"/>
          </a:p>
        </p:txBody>
      </p:sp>
      <p:graphicFrame>
        <p:nvGraphicFramePr>
          <p:cNvPr id="4" name="Table 3">
            <a:extLst>
              <a:ext uri="{FF2B5EF4-FFF2-40B4-BE49-F238E27FC236}">
                <a16:creationId xmlns:a16="http://schemas.microsoft.com/office/drawing/2014/main" id="{5DB0EECD-A2E7-493C-A127-8163F3A63887}"/>
              </a:ext>
            </a:extLst>
          </p:cNvPr>
          <p:cNvGraphicFramePr>
            <a:graphicFrameLocks noGrp="1"/>
          </p:cNvGraphicFramePr>
          <p:nvPr/>
        </p:nvGraphicFramePr>
        <p:xfrm>
          <a:off x="22436" y="404752"/>
          <a:ext cx="9014060" cy="4680814"/>
        </p:xfrm>
        <a:graphic>
          <a:graphicData uri="http://schemas.openxmlformats.org/drawingml/2006/table">
            <a:tbl>
              <a:tblPr firstRow="1" bandRow="1">
                <a:tableStyleId>{5C22544A-7EE6-4342-B048-85BDC9FD1C3A}</a:tableStyleId>
              </a:tblPr>
              <a:tblGrid>
                <a:gridCol w="478552">
                  <a:extLst>
                    <a:ext uri="{9D8B030D-6E8A-4147-A177-3AD203B41FA5}">
                      <a16:colId xmlns:a16="http://schemas.microsoft.com/office/drawing/2014/main" val="4236546890"/>
                    </a:ext>
                  </a:extLst>
                </a:gridCol>
                <a:gridCol w="2702860">
                  <a:extLst>
                    <a:ext uri="{9D8B030D-6E8A-4147-A177-3AD203B41FA5}">
                      <a16:colId xmlns:a16="http://schemas.microsoft.com/office/drawing/2014/main" val="324692026"/>
                    </a:ext>
                  </a:extLst>
                </a:gridCol>
                <a:gridCol w="720080">
                  <a:extLst>
                    <a:ext uri="{9D8B030D-6E8A-4147-A177-3AD203B41FA5}">
                      <a16:colId xmlns:a16="http://schemas.microsoft.com/office/drawing/2014/main" val="1901410971"/>
                    </a:ext>
                  </a:extLst>
                </a:gridCol>
                <a:gridCol w="792088">
                  <a:extLst>
                    <a:ext uri="{9D8B030D-6E8A-4147-A177-3AD203B41FA5}">
                      <a16:colId xmlns:a16="http://schemas.microsoft.com/office/drawing/2014/main" val="4189950786"/>
                    </a:ext>
                  </a:extLst>
                </a:gridCol>
                <a:gridCol w="792088">
                  <a:extLst>
                    <a:ext uri="{9D8B030D-6E8A-4147-A177-3AD203B41FA5}">
                      <a16:colId xmlns:a16="http://schemas.microsoft.com/office/drawing/2014/main" val="4137049686"/>
                    </a:ext>
                  </a:extLst>
                </a:gridCol>
                <a:gridCol w="720080">
                  <a:extLst>
                    <a:ext uri="{9D8B030D-6E8A-4147-A177-3AD203B41FA5}">
                      <a16:colId xmlns:a16="http://schemas.microsoft.com/office/drawing/2014/main" val="1519923765"/>
                    </a:ext>
                  </a:extLst>
                </a:gridCol>
                <a:gridCol w="1152128">
                  <a:extLst>
                    <a:ext uri="{9D8B030D-6E8A-4147-A177-3AD203B41FA5}">
                      <a16:colId xmlns:a16="http://schemas.microsoft.com/office/drawing/2014/main" val="3099399107"/>
                    </a:ext>
                  </a:extLst>
                </a:gridCol>
                <a:gridCol w="820848">
                  <a:extLst>
                    <a:ext uri="{9D8B030D-6E8A-4147-A177-3AD203B41FA5}">
                      <a16:colId xmlns:a16="http://schemas.microsoft.com/office/drawing/2014/main" val="796015746"/>
                    </a:ext>
                  </a:extLst>
                </a:gridCol>
                <a:gridCol w="835336">
                  <a:extLst>
                    <a:ext uri="{9D8B030D-6E8A-4147-A177-3AD203B41FA5}">
                      <a16:colId xmlns:a16="http://schemas.microsoft.com/office/drawing/2014/main" val="3560280781"/>
                    </a:ext>
                  </a:extLst>
                </a:gridCol>
              </a:tblGrid>
              <a:tr h="360693">
                <a:tc>
                  <a:txBody>
                    <a:bodyPr/>
                    <a:lstStyle/>
                    <a:p>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HLSO</a:t>
                      </a:r>
                    </a:p>
                    <a:p>
                      <a:r>
                        <a:rPr lang="en-GB" sz="900">
                          <a:latin typeface="+mj-lt"/>
                        </a:rPr>
                        <a:t>Max Cost</a:t>
                      </a:r>
                    </a:p>
                  </a:txBody>
                  <a:tcPr anchor="ctr">
                    <a:solidFill>
                      <a:schemeClr val="tx2"/>
                    </a:solidFill>
                  </a:tcPr>
                </a:tc>
                <a:tc>
                  <a:txBody>
                    <a:bodyPr/>
                    <a:lstStyle/>
                    <a:p>
                      <a:r>
                        <a:rPr lang="en-GB" sz="900">
                          <a:latin typeface="+mj-lt"/>
                        </a:rPr>
                        <a:t>Target Implementation   Date</a:t>
                      </a:r>
                    </a:p>
                  </a:txBody>
                  <a:tcPr anchor="ctr">
                    <a:solidFill>
                      <a:schemeClr val="tx2"/>
                    </a:solidFill>
                  </a:tcPr>
                </a:tc>
                <a:tc>
                  <a:txBody>
                    <a:bodyPr/>
                    <a:lstStyle/>
                    <a:p>
                      <a:r>
                        <a:rPr lang="en-GB" sz="900">
                          <a:latin typeface="+mj-lt"/>
                        </a:rPr>
                        <a:t>Release Type</a:t>
                      </a:r>
                    </a:p>
                  </a:txBody>
                  <a:tcPr anchor="ctr">
                    <a:solidFill>
                      <a:schemeClr val="tx2"/>
                    </a:solidFill>
                  </a:tcPr>
                </a:tc>
                <a:tc>
                  <a:txBody>
                    <a:bodyPr/>
                    <a:lstStyle/>
                    <a:p>
                      <a:r>
                        <a:rPr lang="en-GB" sz="900">
                          <a:latin typeface="+mj-lt"/>
                        </a:rPr>
                        <a:t>Status </a:t>
                      </a:r>
                    </a:p>
                  </a:txBody>
                  <a:tcPr anchor="ctr">
                    <a:solidFill>
                      <a:schemeClr val="tx2"/>
                    </a:solidFill>
                  </a:tcPr>
                </a:tc>
                <a:extLst>
                  <a:ext uri="{0D108BD9-81ED-4DB2-BD59-A6C34878D82A}">
                    <a16:rowId xmlns:a16="http://schemas.microsoft.com/office/drawing/2014/main" val="429165185"/>
                  </a:ext>
                </a:extLst>
              </a:tr>
              <a:tr h="301100">
                <a:tc>
                  <a:txBody>
                    <a:bodyPr/>
                    <a:lstStyle/>
                    <a:p>
                      <a:pPr algn="ctr"/>
                      <a:r>
                        <a:rPr lang="en-GB" sz="800" b="1">
                          <a:solidFill>
                            <a:schemeClr val="tx1"/>
                          </a:solidFill>
                          <a:hlinkClick r:id="rId3">
                            <a:extLst>
                              <a:ext uri="{A12FA001-AC4F-418D-AE19-62706E023703}">
                                <ahyp:hlinkClr xmlns:ahyp="http://schemas.microsoft.com/office/drawing/2018/hyperlinkcolor" val="tx"/>
                              </a:ext>
                            </a:extLst>
                          </a:hlinkClick>
                        </a:rPr>
                        <a:t>5665</a:t>
                      </a:r>
                      <a:endParaRPr lang="en-GB" sz="800" b="1">
                        <a:solidFill>
                          <a:schemeClr val="tx1"/>
                        </a:solidFill>
                        <a:latin typeface="+mj-lt"/>
                      </a:endParaRPr>
                    </a:p>
                  </a:txBody>
                  <a:tcPr anchor="ctr">
                    <a:solidFill>
                      <a:schemeClr val="accent3"/>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DN Annual Connection AQ Review Process</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tc>
                  <a:txBody>
                    <a:bodyPr/>
                    <a:lstStyle/>
                    <a:p>
                      <a:r>
                        <a:rPr lang="en-GB" sz="700" b="1">
                          <a:latin typeface="+mj-lt"/>
                        </a:rPr>
                        <a:t>SGN</a:t>
                      </a:r>
                    </a:p>
                  </a:txBody>
                  <a:tcPr anchor="ctr">
                    <a:solidFill>
                      <a:schemeClr val="accent3"/>
                    </a:solidFill>
                  </a:tcPr>
                </a:tc>
                <a:tc>
                  <a:txBody>
                    <a:bodyPr/>
                    <a:lstStyle/>
                    <a:p>
                      <a:r>
                        <a:rPr lang="en-GB" sz="700" b="1">
                          <a:latin typeface="+mj-lt"/>
                        </a:rPr>
                        <a:t>DN</a:t>
                      </a:r>
                    </a:p>
                    <a:p>
                      <a:r>
                        <a:rPr lang="en-GB" sz="700" b="1">
                          <a:latin typeface="+mj-lt"/>
                        </a:rPr>
                        <a:t>Shipper</a:t>
                      </a:r>
                    </a:p>
                  </a:txBody>
                  <a:tcPr anchor="ctr">
                    <a:solidFill>
                      <a:schemeClr val="accent3"/>
                    </a:solidFill>
                  </a:tcPr>
                </a:tc>
                <a:tc>
                  <a:txBody>
                    <a:bodyPr/>
                    <a:lstStyle/>
                    <a:p>
                      <a:r>
                        <a:rPr lang="en-GB" sz="700" b="1">
                          <a:latin typeface="+mj-lt"/>
                        </a:rPr>
                        <a:t>DN</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January 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Delivered  </a:t>
                      </a:r>
                    </a:p>
                  </a:txBody>
                  <a:tcPr anchor="ctr">
                    <a:solidFill>
                      <a:schemeClr val="accent3"/>
                    </a:solidFill>
                  </a:tcPr>
                </a:tc>
                <a:extLst>
                  <a:ext uri="{0D108BD9-81ED-4DB2-BD59-A6C34878D82A}">
                    <a16:rowId xmlns:a16="http://schemas.microsoft.com/office/drawing/2014/main" val="2782387848"/>
                  </a:ext>
                </a:extLst>
              </a:tr>
              <a:tr h="301100">
                <a:tc>
                  <a:txBody>
                    <a:bodyPr/>
                    <a:lstStyle/>
                    <a:p>
                      <a:pPr algn="ctr"/>
                      <a:r>
                        <a:rPr lang="en-GB" sz="800" b="1" kern="1200">
                          <a:solidFill>
                            <a:schemeClr val="tx1"/>
                          </a:solidFill>
                          <a:latin typeface="+mn-lt"/>
                          <a:ea typeface="+mn-ea"/>
                          <a:cs typeface="+mn-cs"/>
                          <a:hlinkClick r:id="rId4">
                            <a:extLst>
                              <a:ext uri="{A12FA001-AC4F-418D-AE19-62706E023703}">
                                <ahyp:hlinkClr xmlns:ahyp="http://schemas.microsoft.com/office/drawing/2018/hyperlinkcolor" val="tx"/>
                              </a:ext>
                            </a:extLst>
                          </a:hlinkClick>
                        </a:rPr>
                        <a:t>5690</a:t>
                      </a:r>
                      <a:endParaRPr lang="en-GB" sz="800" b="1" kern="1200">
                        <a:solidFill>
                          <a:schemeClr val="tx1"/>
                        </a:solidFill>
                        <a:latin typeface="+mn-lt"/>
                        <a:ea typeface="+mn-ea"/>
                        <a:cs typeface="+mn-cs"/>
                      </a:endParaRPr>
                    </a:p>
                  </a:txBody>
                  <a:tcPr anchor="ctr">
                    <a:solidFill>
                      <a:schemeClr val="accent3"/>
                    </a:solidFill>
                  </a:tcPr>
                </a:tc>
                <a:tc>
                  <a:txBody>
                    <a:bodyPr/>
                    <a:lstStyle/>
                    <a:p>
                      <a:pPr>
                        <a:lnSpc>
                          <a:spcPct val="115000"/>
                        </a:lnSpc>
                        <a:spcAft>
                          <a:spcPts val="1000"/>
                        </a:spcAft>
                      </a:pPr>
                      <a:r>
                        <a:rPr lang="en-GB" sz="700" b="1">
                          <a:solidFill>
                            <a:schemeClr val="tx1"/>
                          </a:solidFill>
                          <a:effectLst/>
                          <a:latin typeface="+mj-lt"/>
                          <a:ea typeface="Times New Roman" panose="02020603050405020304" pitchFamily="18" charset="0"/>
                          <a:cs typeface="Times New Roman" panose="02020603050405020304" pitchFamily="18" charset="0"/>
                        </a:rPr>
                        <a:t>Billing Calendar CSV file for DSC Customers</a:t>
                      </a:r>
                    </a:p>
                  </a:txBody>
                  <a:tcPr marL="68580" marR="68580" marT="0" marB="0" anchor="ctr">
                    <a:solidFill>
                      <a:schemeClr val="accent3"/>
                    </a:solidFill>
                  </a:tcPr>
                </a:tc>
                <a:tc>
                  <a:txBody>
                    <a:bodyPr/>
                    <a:lstStyle/>
                    <a:p>
                      <a:r>
                        <a:rPr lang="en-GB" sz="700" b="1">
                          <a:latin typeface="+mj-lt"/>
                        </a:rPr>
                        <a:t>E.ON</a:t>
                      </a:r>
                    </a:p>
                  </a:txBody>
                  <a:tcPr anchor="ctr">
                    <a:solidFill>
                      <a:schemeClr val="accent3"/>
                    </a:solidFill>
                  </a:tcPr>
                </a:tc>
                <a:tc>
                  <a:txBody>
                    <a:bodyPr/>
                    <a:lstStyle/>
                    <a:p>
                      <a:r>
                        <a:rPr lang="en-GB" sz="700" b="1">
                          <a:latin typeface="+mj-lt"/>
                        </a:rPr>
                        <a:t>Shipper </a:t>
                      </a:r>
                    </a:p>
                    <a:p>
                      <a:r>
                        <a:rPr lang="en-GB" sz="700" b="1">
                          <a:latin typeface="+mj-lt"/>
                        </a:rPr>
                        <a:t>DN</a:t>
                      </a:r>
                    </a:p>
                    <a:p>
                      <a:r>
                        <a:rPr lang="en-GB" sz="700" b="1">
                          <a:latin typeface="+mj-lt"/>
                        </a:rPr>
                        <a:t>NGT</a:t>
                      </a:r>
                    </a:p>
                  </a:txBody>
                  <a:tcPr anchor="ctr">
                    <a:solidFill>
                      <a:schemeClr val="accent3"/>
                    </a:solidFill>
                  </a:tcPr>
                </a:tc>
                <a:tc>
                  <a:txBody>
                    <a:bodyPr/>
                    <a:lstStyle/>
                    <a:p>
                      <a:r>
                        <a:rPr lang="en-GB" sz="700" b="1">
                          <a:latin typeface="+mj-lt"/>
                        </a:rPr>
                        <a:t>Shipper</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January 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Delivered </a:t>
                      </a:r>
                    </a:p>
                  </a:txBody>
                  <a:tcPr anchor="ctr">
                    <a:solidFill>
                      <a:schemeClr val="accent3"/>
                    </a:solidFill>
                  </a:tcPr>
                </a:tc>
                <a:extLst>
                  <a:ext uri="{0D108BD9-81ED-4DB2-BD59-A6C34878D82A}">
                    <a16:rowId xmlns:a16="http://schemas.microsoft.com/office/drawing/2014/main" val="3200923476"/>
                  </a:ext>
                </a:extLst>
              </a:tr>
              <a:tr h="301100">
                <a:tc>
                  <a:txBody>
                    <a:bodyPr/>
                    <a:lstStyle/>
                    <a:p>
                      <a:pPr algn="ctr"/>
                      <a:r>
                        <a:rPr lang="en-GB" sz="800" b="1">
                          <a:solidFill>
                            <a:schemeClr val="tx1"/>
                          </a:solidFill>
                          <a:latin typeface="+mj-lt"/>
                          <a:hlinkClick r:id="rId5">
                            <a:extLst>
                              <a:ext uri="{A12FA001-AC4F-418D-AE19-62706E023703}">
                                <ahyp:hlinkClr xmlns:ahyp="http://schemas.microsoft.com/office/drawing/2018/hyperlinkcolor" val="tx"/>
                              </a:ext>
                            </a:extLst>
                          </a:hlinkClick>
                        </a:rPr>
                        <a:t>5604</a:t>
                      </a:r>
                      <a:endParaRPr lang="en-GB" sz="800" b="1">
                        <a:solidFill>
                          <a:schemeClr val="tx1"/>
                        </a:solidFill>
                        <a:latin typeface="+mj-lt"/>
                      </a:endParaRPr>
                    </a:p>
                  </a:txBody>
                  <a:tcPr anchor="ctr">
                    <a:solidFill>
                      <a:schemeClr val="accent3"/>
                    </a:solidFill>
                  </a:tcPr>
                </a:tc>
                <a:tc>
                  <a:txBody>
                    <a:bodyPr/>
                    <a:lstStyle/>
                    <a:p>
                      <a:pPr algn="l" fontAlgn="base"/>
                      <a:r>
                        <a:rPr lang="en-US" sz="700" b="1" i="0">
                          <a:solidFill>
                            <a:schemeClr val="tx1"/>
                          </a:solidFill>
                          <a:effectLst/>
                          <a:latin typeface="+mj-lt"/>
                          <a:cs typeface="Arial" panose="020B0604020202020204" pitchFamily="34" charset="0"/>
                        </a:rPr>
                        <a:t>Shipper Agreed Read (SAR) exceptions process (Modification 0811S)</a:t>
                      </a:r>
                    </a:p>
                  </a:txBody>
                  <a:tcPr anchor="ctr">
                    <a:solidFill>
                      <a:schemeClr val="accent3"/>
                    </a:solidFill>
                  </a:tcPr>
                </a:tc>
                <a:tc>
                  <a:txBody>
                    <a:bodyPr/>
                    <a:lstStyle/>
                    <a:p>
                      <a:r>
                        <a:rPr lang="en-GB" sz="700" b="1">
                          <a:solidFill>
                            <a:schemeClr val="tx1"/>
                          </a:solidFill>
                          <a:latin typeface="+mj-lt"/>
                        </a:rPr>
                        <a:t>SEFE</a:t>
                      </a:r>
                    </a:p>
                  </a:txBody>
                  <a:tcPr anchor="ctr">
                    <a:solidFill>
                      <a:schemeClr val="accent3"/>
                    </a:solidFill>
                  </a:tcPr>
                </a:tc>
                <a:tc>
                  <a:txBody>
                    <a:bodyPr/>
                    <a:lstStyle/>
                    <a:p>
                      <a:r>
                        <a:rPr lang="en-GB" sz="700" b="1">
                          <a:solidFill>
                            <a:schemeClr val="tx1"/>
                          </a:solidFill>
                          <a:latin typeface="+mj-lt"/>
                        </a:rPr>
                        <a:t>Shipper</a:t>
                      </a:r>
                    </a:p>
                  </a:txBody>
                  <a:tcPr anchor="ctr">
                    <a:solidFill>
                      <a:schemeClr val="accent3"/>
                    </a:solidFill>
                  </a:tcPr>
                </a:tc>
                <a:tc>
                  <a:txBody>
                    <a:bodyPr/>
                    <a:lstStyle/>
                    <a:p>
                      <a:r>
                        <a:rPr lang="en-GB" sz="700" b="1">
                          <a:solidFill>
                            <a:schemeClr val="tx1"/>
                          </a:solidFill>
                          <a:latin typeface="+mj-lt"/>
                        </a:rPr>
                        <a:t>Shipper </a:t>
                      </a:r>
                    </a:p>
                  </a:txBody>
                  <a:tcPr anchor="ctr">
                    <a:solidFill>
                      <a:schemeClr val="accent3"/>
                    </a:solidFill>
                  </a:tcPr>
                </a:tc>
                <a:tc>
                  <a:txBody>
                    <a:bodyPr/>
                    <a:lstStyle/>
                    <a:p>
                      <a:pPr algn="l"/>
                      <a:r>
                        <a:rPr lang="en-GB" sz="700" b="1">
                          <a:solidFill>
                            <a:schemeClr val="tx1"/>
                          </a:solidFill>
                          <a:latin typeface="+mj-lt"/>
                        </a:rPr>
                        <a:t>£150k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February 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3392851985"/>
                  </a:ext>
                </a:extLst>
              </a:tr>
              <a:tr h="301100">
                <a:tc>
                  <a:txBody>
                    <a:bodyPr/>
                    <a:lstStyle/>
                    <a:p>
                      <a:pPr algn="ctr"/>
                      <a:r>
                        <a:rPr lang="en-GB" sz="800" b="1">
                          <a:solidFill>
                            <a:schemeClr val="tx1"/>
                          </a:solidFill>
                          <a:latin typeface="+mj-lt"/>
                          <a:hlinkClick r:id="rId6">
                            <a:extLst>
                              <a:ext uri="{A12FA001-AC4F-418D-AE19-62706E023703}">
                                <ahyp:hlinkClr xmlns:ahyp="http://schemas.microsoft.com/office/drawing/2018/hyperlinkcolor" val="tx"/>
                              </a:ext>
                            </a:extLst>
                          </a:hlinkClick>
                        </a:rPr>
                        <a:t>5605</a:t>
                      </a:r>
                      <a:endParaRPr lang="en-GB" sz="800" b="1">
                        <a:solidFill>
                          <a:schemeClr val="tx1"/>
                        </a:solidFill>
                        <a:latin typeface="+mj-lt"/>
                      </a:endParaRPr>
                    </a:p>
                  </a:txBody>
                  <a:tcPr anchor="ctr">
                    <a:solidFill>
                      <a:schemeClr val="accent3"/>
                    </a:solidFill>
                  </a:tcPr>
                </a:tc>
                <a:tc>
                  <a:txBody>
                    <a:bodyPr/>
                    <a:lstStyle/>
                    <a:p>
                      <a:pPr algn="l" fontAlgn="base"/>
                      <a:r>
                        <a:rPr lang="en-US" sz="700" b="1" i="0">
                          <a:solidFill>
                            <a:schemeClr val="tx1"/>
                          </a:solidFill>
                          <a:effectLst/>
                          <a:latin typeface="+mj-lt"/>
                          <a:cs typeface="Arial" panose="020B0604020202020204" pitchFamily="34" charset="0"/>
                        </a:rPr>
                        <a:t>Amendments to the must read process (IGT159V)</a:t>
                      </a:r>
                    </a:p>
                  </a:txBody>
                  <a:tcPr anchor="ctr">
                    <a:solidFill>
                      <a:schemeClr val="accent3"/>
                    </a:solidFill>
                  </a:tcPr>
                </a:tc>
                <a:tc>
                  <a:txBody>
                    <a:bodyPr/>
                    <a:lstStyle/>
                    <a:p>
                      <a:r>
                        <a:rPr lang="en-GB" sz="700" b="1">
                          <a:solidFill>
                            <a:schemeClr val="tx1"/>
                          </a:solidFill>
                          <a:latin typeface="+mj-lt"/>
                        </a:rPr>
                        <a:t>Centrica</a:t>
                      </a:r>
                    </a:p>
                  </a:txBody>
                  <a:tcPr anchor="ctr">
                    <a:solidFill>
                      <a:schemeClr val="accent3"/>
                    </a:solidFill>
                  </a:tcPr>
                </a:tc>
                <a:tc>
                  <a:txBody>
                    <a:bodyPr/>
                    <a:lstStyle/>
                    <a:p>
                      <a:r>
                        <a:rPr lang="en-GB" sz="700" b="1">
                          <a:solidFill>
                            <a:schemeClr val="tx1"/>
                          </a:solidFill>
                          <a:latin typeface="+mj-lt"/>
                        </a:rPr>
                        <a:t>Shipper</a:t>
                      </a:r>
                    </a:p>
                    <a:p>
                      <a:r>
                        <a:rPr lang="en-GB" sz="700" b="1">
                          <a:solidFill>
                            <a:schemeClr val="tx1"/>
                          </a:solidFill>
                          <a:latin typeface="+mj-lt"/>
                        </a:rPr>
                        <a:t>IGT</a:t>
                      </a:r>
                    </a:p>
                  </a:txBody>
                  <a:tcPr anchor="ctr">
                    <a:solidFill>
                      <a:schemeClr val="accent3"/>
                    </a:solidFill>
                  </a:tcPr>
                </a:tc>
                <a:tc>
                  <a:txBody>
                    <a:bodyPr/>
                    <a:lstStyle/>
                    <a:p>
                      <a:r>
                        <a:rPr lang="en-GB" sz="700" b="1">
                          <a:solidFill>
                            <a:schemeClr val="tx1"/>
                          </a:solidFill>
                          <a:latin typeface="+mj-lt"/>
                        </a:rPr>
                        <a:t>Shipper </a:t>
                      </a:r>
                    </a:p>
                    <a:p>
                      <a:r>
                        <a:rPr lang="en-GB" sz="700" b="1">
                          <a:solidFill>
                            <a:schemeClr val="tx1"/>
                          </a:solidFill>
                          <a:latin typeface="+mj-lt"/>
                        </a:rPr>
                        <a:t>IGT</a:t>
                      </a:r>
                    </a:p>
                  </a:txBody>
                  <a:tcPr anchor="ctr">
                    <a:solidFill>
                      <a:schemeClr val="accent3"/>
                    </a:solidFill>
                  </a:tcPr>
                </a:tc>
                <a:tc>
                  <a:txBody>
                    <a:bodyPr/>
                    <a:lstStyle/>
                    <a:p>
                      <a:pPr algn="l"/>
                      <a:r>
                        <a:rPr lang="en-GB" sz="700" b="1">
                          <a:solidFill>
                            <a:schemeClr val="tx1"/>
                          </a:solidFill>
                          <a:latin typeface="+mj-lt"/>
                        </a:rPr>
                        <a:t>£190k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February 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2692128924"/>
                  </a:ext>
                </a:extLst>
              </a:tr>
              <a:tr h="406485">
                <a:tc>
                  <a:txBody>
                    <a:bodyPr/>
                    <a:lstStyle/>
                    <a:p>
                      <a:pPr algn="ctr"/>
                      <a:r>
                        <a:rPr lang="en-GB" sz="800" b="1">
                          <a:solidFill>
                            <a:schemeClr val="tx1"/>
                          </a:solidFill>
                          <a:latin typeface="+mj-lt"/>
                          <a:hlinkClick r:id="rId7">
                            <a:extLst>
                              <a:ext uri="{A12FA001-AC4F-418D-AE19-62706E023703}">
                                <ahyp:hlinkClr xmlns:ahyp="http://schemas.microsoft.com/office/drawing/2018/hyperlinkcolor" val="tx"/>
                              </a:ext>
                            </a:extLst>
                          </a:hlinkClick>
                        </a:rPr>
                        <a:t>5607</a:t>
                      </a:r>
                      <a:endParaRPr lang="en-GB" sz="800" b="1">
                        <a:solidFill>
                          <a:schemeClr val="tx1"/>
                        </a:solidFill>
                        <a:latin typeface="+mj-lt"/>
                      </a:endParaRPr>
                    </a:p>
                  </a:txBody>
                  <a:tcPr anchor="ctr">
                    <a:solidFill>
                      <a:schemeClr val="accent3"/>
                    </a:solidFill>
                  </a:tcPr>
                </a:tc>
                <a:tc>
                  <a:txBody>
                    <a:bodyPr/>
                    <a:lstStyle/>
                    <a:p>
                      <a:pPr algn="l" fontAlgn="base"/>
                      <a:r>
                        <a:rPr lang="en-US" sz="700" b="1" i="0">
                          <a:solidFill>
                            <a:schemeClr val="tx1"/>
                          </a:solidFill>
                          <a:effectLst/>
                          <a:latin typeface="+mj-lt"/>
                          <a:cs typeface="Arial" panose="020B0604020202020204" pitchFamily="34" charset="0"/>
                        </a:rPr>
                        <a:t>Update to the AQ correction processes (Modification 0816S)</a:t>
                      </a:r>
                    </a:p>
                  </a:txBody>
                  <a:tcPr anchor="ctr">
                    <a:solidFill>
                      <a:schemeClr val="accent3"/>
                    </a:solidFill>
                  </a:tcPr>
                </a:tc>
                <a:tc>
                  <a:txBody>
                    <a:bodyPr/>
                    <a:lstStyle/>
                    <a:p>
                      <a:r>
                        <a:rPr lang="en-GB" sz="700" b="1">
                          <a:solidFill>
                            <a:schemeClr val="tx1"/>
                          </a:solidFill>
                          <a:latin typeface="+mj-lt"/>
                        </a:rPr>
                        <a:t>EON Next</a:t>
                      </a:r>
                    </a:p>
                  </a:txBody>
                  <a:tcPr anchor="ctr">
                    <a:solidFill>
                      <a:schemeClr val="accent3"/>
                    </a:solidFill>
                  </a:tcPr>
                </a:tc>
                <a:tc>
                  <a:txBody>
                    <a:bodyPr/>
                    <a:lstStyle/>
                    <a:p>
                      <a:r>
                        <a:rPr lang="en-GB" sz="700" b="1">
                          <a:solidFill>
                            <a:schemeClr val="tx1"/>
                          </a:solidFill>
                          <a:latin typeface="+mj-lt"/>
                        </a:rPr>
                        <a:t>Shipper</a:t>
                      </a:r>
                    </a:p>
                    <a:p>
                      <a:r>
                        <a:rPr lang="en-GB" sz="700" b="1">
                          <a:solidFill>
                            <a:schemeClr val="tx1"/>
                          </a:solidFill>
                          <a:latin typeface="+mj-lt"/>
                        </a:rPr>
                        <a:t>DN</a:t>
                      </a:r>
                    </a:p>
                    <a:p>
                      <a:r>
                        <a:rPr lang="en-GB" sz="700" b="1">
                          <a:solidFill>
                            <a:schemeClr val="tx1"/>
                          </a:solidFill>
                          <a:latin typeface="+mj-lt"/>
                        </a:rPr>
                        <a:t>IGT</a:t>
                      </a:r>
                    </a:p>
                  </a:txBody>
                  <a:tcPr anchor="ctr">
                    <a:solidFill>
                      <a:schemeClr val="accent3"/>
                    </a:solidFill>
                  </a:tcPr>
                </a:tc>
                <a:tc>
                  <a:txBody>
                    <a:bodyPr/>
                    <a:lstStyle/>
                    <a:p>
                      <a:r>
                        <a:rPr lang="en-GB" sz="700" b="1">
                          <a:solidFill>
                            <a:schemeClr val="tx1"/>
                          </a:solidFill>
                          <a:latin typeface="+mj-lt"/>
                        </a:rPr>
                        <a:t>Shipper</a:t>
                      </a:r>
                    </a:p>
                  </a:txBody>
                  <a:tcPr anchor="ctr">
                    <a:solidFill>
                      <a:schemeClr val="accent3"/>
                    </a:solidFill>
                  </a:tcPr>
                </a:tc>
                <a:tc>
                  <a:txBody>
                    <a:bodyPr/>
                    <a:lstStyle/>
                    <a:p>
                      <a:pPr algn="l"/>
                      <a:r>
                        <a:rPr lang="en-GB" sz="700" b="1">
                          <a:solidFill>
                            <a:schemeClr val="tx1"/>
                          </a:solidFill>
                          <a:latin typeface="+mj-lt"/>
                        </a:rPr>
                        <a:t>£80k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February 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2023795254"/>
                  </a:ext>
                </a:extLst>
              </a:tr>
              <a:tr h="358766">
                <a:tc>
                  <a:txBody>
                    <a:bodyPr/>
                    <a:lstStyle/>
                    <a:p>
                      <a:pPr algn="ctr"/>
                      <a:r>
                        <a:rPr lang="en-GB" sz="800" b="1">
                          <a:solidFill>
                            <a:schemeClr val="tx1"/>
                          </a:solidFill>
                          <a:hlinkClick r:id="rId8">
                            <a:extLst>
                              <a:ext uri="{A12FA001-AC4F-418D-AE19-62706E023703}">
                                <ahyp:hlinkClr xmlns:ahyp="http://schemas.microsoft.com/office/drawing/2018/hyperlinkcolor" val="tx"/>
                              </a:ext>
                            </a:extLst>
                          </a:hlinkClick>
                        </a:rPr>
                        <a:t>5727</a:t>
                      </a:r>
                      <a:endParaRPr lang="en-GB" sz="800" b="1" u="sng">
                        <a:solidFill>
                          <a:schemeClr val="tx1"/>
                        </a:solidFill>
                        <a:latin typeface="+mj-lt"/>
                      </a:endParaRPr>
                    </a:p>
                  </a:txBody>
                  <a:tcPr anchor="ctr">
                    <a:solidFill>
                      <a:schemeClr val="accent3"/>
                    </a:solidFill>
                  </a:tcPr>
                </a:tc>
                <a:tc>
                  <a:txBody>
                    <a:bodyPr/>
                    <a:lstStyle/>
                    <a:p>
                      <a:r>
                        <a:rPr lang="en-GB" sz="700" b="1">
                          <a:solidFill>
                            <a:schemeClr val="tx1"/>
                          </a:solidFill>
                          <a:latin typeface="+mj-lt"/>
                        </a:rPr>
                        <a:t>Minor Release 12 - </a:t>
                      </a:r>
                      <a:r>
                        <a:rPr lang="en-US" sz="700" b="1">
                          <a:solidFill>
                            <a:schemeClr val="tx1"/>
                          </a:solidFill>
                          <a:latin typeface="+mj-lt"/>
                        </a:rPr>
                        <a:t> XRN5582 Energy Invoice Upload from UK Link to Gemini</a:t>
                      </a:r>
                      <a:endParaRPr lang="en-GB" sz="700" b="1">
                        <a:solidFill>
                          <a:schemeClr val="tx1"/>
                        </a:solidFill>
                        <a:latin typeface="+mj-lt"/>
                      </a:endParaRPr>
                    </a:p>
                  </a:txBody>
                  <a:tcPr anchor="ctr">
                    <a:solidFill>
                      <a:schemeClr val="accent3"/>
                    </a:solidFill>
                  </a:tcPr>
                </a:tc>
                <a:tc>
                  <a:txBody>
                    <a:bodyPr/>
                    <a:lstStyle/>
                    <a:p>
                      <a:r>
                        <a:rPr lang="en-GB" sz="700" b="1">
                          <a:solidFill>
                            <a:schemeClr val="tx1"/>
                          </a:solidFill>
                          <a:latin typeface="+mj-lt"/>
                        </a:rPr>
                        <a:t>Xoserve</a:t>
                      </a:r>
                    </a:p>
                  </a:txBody>
                  <a:tcPr anchor="ctr">
                    <a:solidFill>
                      <a:schemeClr val="accent3"/>
                    </a:solidFill>
                  </a:tcPr>
                </a:tc>
                <a:tc>
                  <a:txBody>
                    <a:bodyPr/>
                    <a:lstStyle/>
                    <a:p>
                      <a:r>
                        <a:rPr lang="en-GB" sz="700" b="1">
                          <a:solidFill>
                            <a:schemeClr val="tx1"/>
                          </a:solidFill>
                          <a:latin typeface="+mj-lt"/>
                        </a:rPr>
                        <a:t>CDSP</a:t>
                      </a:r>
                    </a:p>
                  </a:txBody>
                  <a:tcPr anchor="ctr">
                    <a:solidFill>
                      <a:schemeClr val="accent3"/>
                    </a:solidFill>
                  </a:tcPr>
                </a:tc>
                <a:tc>
                  <a:txBody>
                    <a:bodyPr/>
                    <a:lstStyle/>
                    <a:p>
                      <a:r>
                        <a:rPr lang="en-GB" sz="700" b="1">
                          <a:solidFill>
                            <a:schemeClr val="tx1"/>
                          </a:solidFill>
                          <a:latin typeface="+mj-lt"/>
                        </a:rPr>
                        <a:t>N/A</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10</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May 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Minor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76811235"/>
                  </a:ext>
                </a:extLst>
              </a:tr>
              <a:tr h="406485">
                <a:tc>
                  <a:txBody>
                    <a:bodyPr/>
                    <a:lstStyle/>
                    <a:p>
                      <a:pPr algn="ctr"/>
                      <a:r>
                        <a:rPr lang="en-GB" sz="800" b="1">
                          <a:solidFill>
                            <a:schemeClr val="tx1"/>
                          </a:solidFill>
                          <a:hlinkClick r:id="rId9">
                            <a:extLst>
                              <a:ext uri="{A12FA001-AC4F-418D-AE19-62706E023703}">
                                <ahyp:hlinkClr xmlns:ahyp="http://schemas.microsoft.com/office/drawing/2018/hyperlinkcolor" val="tx"/>
                              </a:ext>
                            </a:extLst>
                          </a:hlinkClick>
                        </a:rPr>
                        <a:t>5695</a:t>
                      </a:r>
                      <a:endParaRPr lang="en-GB" sz="800" b="1">
                        <a:solidFill>
                          <a:schemeClr val="tx1"/>
                        </a:solidFill>
                        <a:latin typeface="+mj-lt"/>
                      </a:endParaRP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kern="1200">
                          <a:solidFill>
                            <a:schemeClr val="dk1"/>
                          </a:solidFill>
                          <a:effectLst/>
                          <a:latin typeface="+mn-lt"/>
                          <a:ea typeface="+mn-ea"/>
                          <a:cs typeface="+mn-cs"/>
                        </a:rPr>
                        <a:t>Revisi</a:t>
                      </a:r>
                      <a:r>
                        <a:rPr lang="en-US" sz="700" b="1" i="0" kern="1200">
                          <a:solidFill>
                            <a:schemeClr val="dk1"/>
                          </a:solidFill>
                          <a:effectLst/>
                          <a:latin typeface="+mn-lt"/>
                          <a:ea typeface="+mn-ea"/>
                          <a:cs typeface="+mn-cs"/>
                        </a:rPr>
                        <a:t>on of Virtual Last Resort User and Contingent Procurement of Supplier Demand Event Triggers (Modification 0854)</a:t>
                      </a:r>
                    </a:p>
                  </a:txBody>
                  <a:tcPr anchor="ctr">
                    <a:solidFill>
                      <a:schemeClr val="accent3"/>
                    </a:solidFill>
                  </a:tcPr>
                </a:tc>
                <a:tc>
                  <a:txBody>
                    <a:bodyPr/>
                    <a:lstStyle/>
                    <a:p>
                      <a:r>
                        <a:rPr lang="en-GB" sz="700" b="1">
                          <a:latin typeface="+mj-lt"/>
                        </a:rPr>
                        <a:t>NGT</a:t>
                      </a:r>
                    </a:p>
                  </a:txBody>
                  <a:tcPr anchor="ctr">
                    <a:solidFill>
                      <a:schemeClr val="accent3"/>
                    </a:solidFill>
                  </a:tcPr>
                </a:tc>
                <a:tc>
                  <a:txBody>
                    <a:bodyPr/>
                    <a:lstStyle/>
                    <a:p>
                      <a:r>
                        <a:rPr lang="en-GB" sz="700" b="1">
                          <a:latin typeface="+mj-lt"/>
                        </a:rPr>
                        <a:t>NGT</a:t>
                      </a:r>
                    </a:p>
                    <a:p>
                      <a:r>
                        <a:rPr lang="en-GB" sz="700" b="1">
                          <a:latin typeface="+mj-lt"/>
                        </a:rPr>
                        <a:t>Shipper</a:t>
                      </a:r>
                    </a:p>
                  </a:txBody>
                  <a:tcPr anchor="ctr">
                    <a:solidFill>
                      <a:schemeClr val="accent3"/>
                    </a:solidFill>
                  </a:tcPr>
                </a:tc>
                <a:tc>
                  <a:txBody>
                    <a:bodyPr/>
                    <a:lstStyle/>
                    <a:p>
                      <a:r>
                        <a:rPr lang="en-GB" sz="700" b="1">
                          <a:latin typeface="+mj-lt"/>
                        </a:rPr>
                        <a:t>NGT</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22</a:t>
                      </a:r>
                      <a:r>
                        <a:rPr kumimoji="0" lang="en-GB" sz="700" b="1" i="0" u="none" strike="noStrike" kern="1200" cap="none" spc="0" normalizeH="0" baseline="30000" noProof="0">
                          <a:ln>
                            <a:noFill/>
                          </a:ln>
                          <a:solidFill>
                            <a:schemeClr val="tx1"/>
                          </a:solidFill>
                          <a:effectLst/>
                          <a:uLnTx/>
                          <a:uFillTx/>
                          <a:latin typeface="+mj-lt"/>
                          <a:ea typeface="+mn-ea"/>
                          <a:cs typeface="+mn-cs"/>
                        </a:rPr>
                        <a:t>nd</a:t>
                      </a:r>
                      <a:r>
                        <a:rPr kumimoji="0" lang="en-GB" sz="700" b="1" i="0" u="none" strike="noStrike" kern="1200" cap="none" spc="0" normalizeH="0" baseline="0" noProof="0">
                          <a:ln>
                            <a:noFill/>
                          </a:ln>
                          <a:solidFill>
                            <a:schemeClr val="tx1"/>
                          </a:solidFill>
                          <a:effectLst/>
                          <a:uLnTx/>
                          <a:uFillTx/>
                          <a:latin typeface="+mj-lt"/>
                          <a:ea typeface="+mn-ea"/>
                          <a:cs typeface="+mn-cs"/>
                        </a:rPr>
                        <a:t> May 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790661063"/>
                  </a:ext>
                </a:extLst>
              </a:tr>
              <a:tr h="365368">
                <a:tc>
                  <a:txBody>
                    <a:bodyPr/>
                    <a:lstStyle/>
                    <a:p>
                      <a:pPr algn="ctr"/>
                      <a:r>
                        <a:rPr lang="en-GB" sz="800" b="1">
                          <a:solidFill>
                            <a:schemeClr val="tx1"/>
                          </a:solidFill>
                          <a:hlinkClick r:id="rId10">
                            <a:extLst>
                              <a:ext uri="{A12FA001-AC4F-418D-AE19-62706E023703}">
                                <ahyp:hlinkClr xmlns:ahyp="http://schemas.microsoft.com/office/drawing/2018/hyperlinkcolor" val="tx"/>
                              </a:ext>
                            </a:extLst>
                          </a:hlinkClick>
                        </a:rPr>
                        <a:t>5771</a:t>
                      </a:r>
                      <a:endParaRPr lang="en-GB" sz="800" b="1" kern="1200">
                        <a:solidFill>
                          <a:schemeClr val="tx1"/>
                        </a:solidFill>
                        <a:latin typeface="+mn-lt"/>
                        <a:ea typeface="+mn-ea"/>
                        <a:cs typeface="+mn-cs"/>
                      </a:endParaRPr>
                    </a:p>
                  </a:txBody>
                  <a:tcPr anchor="ctr">
                    <a:solidFill>
                      <a:schemeClr val="accent3"/>
                    </a:solidFill>
                  </a:tcPr>
                </a:tc>
                <a:tc>
                  <a:txBody>
                    <a:bodyPr/>
                    <a:lstStyle/>
                    <a:p>
                      <a:pPr>
                        <a:lnSpc>
                          <a:spcPct val="115000"/>
                        </a:lnSpc>
                        <a:spcAft>
                          <a:spcPts val="1000"/>
                        </a:spcAft>
                      </a:pPr>
                      <a:r>
                        <a:rPr lang="en-GB" sz="700" b="1">
                          <a:solidFill>
                            <a:schemeClr val="tx1"/>
                          </a:solidFill>
                          <a:effectLst/>
                          <a:latin typeface="+mj-lt"/>
                          <a:ea typeface="Times New Roman" panose="02020603050405020304" pitchFamily="18" charset="0"/>
                          <a:cs typeface="Times New Roman" panose="02020603050405020304" pitchFamily="18" charset="0"/>
                        </a:rPr>
                        <a:t>Amendments to Demand Side Response (DSR) Arrangements – Modification 0866)</a:t>
                      </a:r>
                    </a:p>
                  </a:txBody>
                  <a:tcPr marL="68580" marR="68580" marT="0" marB="0" anchor="ctr">
                    <a:solidFill>
                      <a:schemeClr val="accent3"/>
                    </a:solidFill>
                  </a:tcPr>
                </a:tc>
                <a:tc>
                  <a:txBody>
                    <a:bodyPr/>
                    <a:lstStyle/>
                    <a:p>
                      <a:r>
                        <a:rPr lang="en-GB" sz="700" b="1">
                          <a:latin typeface="+mj-lt"/>
                        </a:rPr>
                        <a:t>NGT</a:t>
                      </a:r>
                    </a:p>
                  </a:txBody>
                  <a:tcPr anchor="ctr">
                    <a:solidFill>
                      <a:schemeClr val="accent3"/>
                    </a:solidFill>
                  </a:tcPr>
                </a:tc>
                <a:tc>
                  <a:txBody>
                    <a:bodyPr/>
                    <a:lstStyle/>
                    <a:p>
                      <a:r>
                        <a:rPr lang="en-GB" sz="700" b="1">
                          <a:latin typeface="+mj-lt"/>
                        </a:rPr>
                        <a:t>ALL</a:t>
                      </a:r>
                    </a:p>
                  </a:txBody>
                  <a:tcPr anchor="ctr">
                    <a:solidFill>
                      <a:schemeClr val="accent3"/>
                    </a:solidFill>
                  </a:tcPr>
                </a:tc>
                <a:tc>
                  <a:txBody>
                    <a:bodyPr/>
                    <a:lstStyle/>
                    <a:p>
                      <a:r>
                        <a:rPr lang="en-GB" sz="700" b="1">
                          <a:latin typeface="+mj-lt"/>
                        </a:rPr>
                        <a:t>NGT</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10</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803447366"/>
                  </a:ext>
                </a:extLst>
              </a:tr>
              <a:tr h="360040">
                <a:tc>
                  <a:txBody>
                    <a:bodyPr/>
                    <a:lstStyle/>
                    <a:p>
                      <a:pPr algn="ctr"/>
                      <a:r>
                        <a:rPr lang="en-GB" sz="800" b="1" u="none">
                          <a:solidFill>
                            <a:schemeClr val="tx1"/>
                          </a:solidFill>
                          <a:hlinkClick r:id="rId11">
                            <a:extLst>
                              <a:ext uri="{A12FA001-AC4F-418D-AE19-62706E023703}">
                                <ahyp:hlinkClr xmlns:ahyp="http://schemas.microsoft.com/office/drawing/2018/hyperlinkcolor" val="tx"/>
                              </a:ext>
                            </a:extLst>
                          </a:hlinkClick>
                        </a:rPr>
                        <a:t>5732</a:t>
                      </a:r>
                      <a:endParaRPr lang="en-GB" sz="800" b="1" u="none" kern="1200">
                        <a:solidFill>
                          <a:schemeClr val="tx1"/>
                        </a:solidFill>
                        <a:latin typeface="+mn-lt"/>
                        <a:ea typeface="+mn-ea"/>
                        <a:cs typeface="+mn-cs"/>
                      </a:endParaRPr>
                    </a:p>
                  </a:txBody>
                  <a:tcPr anchor="ctr">
                    <a:solidFill>
                      <a:schemeClr val="accent3"/>
                    </a:solidFill>
                  </a:tcPr>
                </a:tc>
                <a:tc>
                  <a:txBody>
                    <a:bodyPr/>
                    <a:lstStyle/>
                    <a:p>
                      <a:pPr>
                        <a:lnSpc>
                          <a:spcPct val="115000"/>
                        </a:lnSpc>
                        <a:spcAft>
                          <a:spcPts val="1000"/>
                        </a:spcAft>
                      </a:pPr>
                      <a:r>
                        <a:rPr lang="en-US" sz="700" b="1">
                          <a:solidFill>
                            <a:schemeClr val="tx1"/>
                          </a:solidFill>
                          <a:effectLst/>
                          <a:latin typeface="+mj-lt"/>
                          <a:ea typeface="Times New Roman" panose="02020603050405020304" pitchFamily="18" charset="0"/>
                          <a:cs typeface="Times New Roman" panose="02020603050405020304" pitchFamily="18" charset="0"/>
                        </a:rPr>
                        <a:t>Inclusion of IGT MPRNs into specified existing DSC Processes</a:t>
                      </a:r>
                      <a:endParaRPr lang="en-GB" sz="700" b="1">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tc>
                  <a:txBody>
                    <a:bodyPr/>
                    <a:lstStyle/>
                    <a:p>
                      <a:r>
                        <a:rPr lang="en-GB" sz="700" b="1">
                          <a:latin typeface="+mj-lt"/>
                        </a:rPr>
                        <a:t>BUUK</a:t>
                      </a:r>
                    </a:p>
                  </a:txBody>
                  <a:tcPr anchor="ctr">
                    <a:solidFill>
                      <a:schemeClr val="accent3"/>
                    </a:solidFill>
                  </a:tcPr>
                </a:tc>
                <a:tc>
                  <a:txBody>
                    <a:bodyPr/>
                    <a:lstStyle/>
                    <a:p>
                      <a:r>
                        <a:rPr lang="en-GB" sz="700" b="1">
                          <a:latin typeface="+mj-lt"/>
                        </a:rPr>
                        <a:t>IGT</a:t>
                      </a:r>
                    </a:p>
                    <a:p>
                      <a:r>
                        <a:rPr lang="en-GB" sz="700" b="1">
                          <a:latin typeface="+mj-lt"/>
                        </a:rPr>
                        <a:t>Shipper</a:t>
                      </a:r>
                    </a:p>
                  </a:txBody>
                  <a:tcPr anchor="ctr">
                    <a:solidFill>
                      <a:schemeClr val="accent3"/>
                    </a:solidFill>
                  </a:tcPr>
                </a:tc>
                <a:tc>
                  <a:txBody>
                    <a:bodyPr/>
                    <a:lstStyle/>
                    <a:p>
                      <a:r>
                        <a:rPr lang="en-GB" sz="700" b="1">
                          <a:latin typeface="+mj-lt"/>
                        </a:rPr>
                        <a:t>TBC</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1</a:t>
                      </a:r>
                      <a:r>
                        <a:rPr kumimoji="0" lang="en-GB" sz="700" b="1" i="0" u="none" strike="noStrike" kern="1200" cap="none" spc="0" normalizeH="0" baseline="30000" noProof="0">
                          <a:ln>
                            <a:noFill/>
                          </a:ln>
                          <a:solidFill>
                            <a:schemeClr val="tx1"/>
                          </a:solidFill>
                          <a:effectLst/>
                          <a:uLnTx/>
                          <a:uFillTx/>
                          <a:latin typeface="+mj-lt"/>
                          <a:ea typeface="+mn-ea"/>
                          <a:cs typeface="+mn-cs"/>
                        </a:rPr>
                        <a:t>st</a:t>
                      </a:r>
                      <a:r>
                        <a:rPr kumimoji="0" lang="en-GB" sz="700" b="1" i="0" u="none" strike="noStrike" kern="1200" cap="none" spc="0" normalizeH="0" baseline="0" noProof="0">
                          <a:ln>
                            <a:noFill/>
                          </a:ln>
                          <a:solidFill>
                            <a:schemeClr val="tx1"/>
                          </a:solidFill>
                          <a:effectLst/>
                          <a:uLnTx/>
                          <a:uFillTx/>
                          <a:latin typeface="+mj-lt"/>
                          <a:ea typeface="+mn-ea"/>
                          <a:cs typeface="+mn-cs"/>
                        </a:rPr>
                        <a:t> June 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 </a:t>
                      </a:r>
                    </a:p>
                  </a:txBody>
                  <a:tcPr anchor="ctr">
                    <a:solidFill>
                      <a:schemeClr val="accent3"/>
                    </a:solidFill>
                  </a:tcPr>
                </a:tc>
                <a:extLst>
                  <a:ext uri="{0D108BD9-81ED-4DB2-BD59-A6C34878D82A}">
                    <a16:rowId xmlns:a16="http://schemas.microsoft.com/office/drawing/2014/main" val="998843958"/>
                  </a:ext>
                </a:extLst>
              </a:tr>
              <a:tr h="406485">
                <a:tc>
                  <a:txBody>
                    <a:bodyPr/>
                    <a:lstStyle/>
                    <a:p>
                      <a:pPr algn="ctr"/>
                      <a:r>
                        <a:rPr lang="en-GB" sz="800" b="1">
                          <a:solidFill>
                            <a:schemeClr val="tx1"/>
                          </a:solidFill>
                          <a:hlinkClick r:id="rId12">
                            <a:extLst>
                              <a:ext uri="{A12FA001-AC4F-418D-AE19-62706E023703}">
                                <ahyp:hlinkClr xmlns:ahyp="http://schemas.microsoft.com/office/drawing/2018/hyperlinkcolor" val="tx"/>
                              </a:ext>
                            </a:extLst>
                          </a:hlinkClick>
                        </a:rPr>
                        <a:t>5675</a:t>
                      </a:r>
                      <a:endParaRPr lang="en-GB" sz="800" b="1" u="sng">
                        <a:solidFill>
                          <a:schemeClr val="tx1"/>
                        </a:solidFill>
                        <a:latin typeface="+mj-lt"/>
                      </a:endParaRPr>
                    </a:p>
                  </a:txBody>
                  <a:tcPr anchor="ctr">
                    <a:solidFill>
                      <a:schemeClr val="accent3"/>
                    </a:solidFill>
                  </a:tcPr>
                </a:tc>
                <a:tc>
                  <a:txBody>
                    <a:bodyPr/>
                    <a:lstStyle/>
                    <a:p>
                      <a:r>
                        <a:rPr lang="en-US" sz="700" b="1">
                          <a:solidFill>
                            <a:schemeClr val="tx1"/>
                          </a:solidFill>
                          <a:latin typeface="+mj-lt"/>
                        </a:rPr>
                        <a:t>Implementation of 0836S and integration with REC Change R0067 and Modification 0855 - Settlement Adjustments for Supply Meter Points impacted by the Central Switching System P1 Incident (IGT170/171)</a:t>
                      </a:r>
                      <a:endParaRPr lang="en-GB" sz="700" b="1">
                        <a:solidFill>
                          <a:schemeClr val="tx1"/>
                        </a:solidFill>
                        <a:latin typeface="+mj-lt"/>
                      </a:endParaRPr>
                    </a:p>
                  </a:txBody>
                  <a:tcPr anchor="ctr">
                    <a:solidFill>
                      <a:schemeClr val="accent3"/>
                    </a:solidFill>
                  </a:tcPr>
                </a:tc>
                <a:tc>
                  <a:txBody>
                    <a:bodyPr/>
                    <a:lstStyle/>
                    <a:p>
                      <a:r>
                        <a:rPr lang="en-GB" sz="700" b="1">
                          <a:solidFill>
                            <a:schemeClr val="tx1"/>
                          </a:solidFill>
                          <a:latin typeface="+mj-lt"/>
                        </a:rPr>
                        <a:t>SEFE</a:t>
                      </a:r>
                    </a:p>
                  </a:txBody>
                  <a:tcPr anchor="ctr">
                    <a:solidFill>
                      <a:schemeClr val="accent3"/>
                    </a:solidFill>
                  </a:tcPr>
                </a:tc>
                <a:tc>
                  <a:txBody>
                    <a:bodyPr/>
                    <a:lstStyle/>
                    <a:p>
                      <a:r>
                        <a:rPr lang="en-GB" sz="700" b="1">
                          <a:solidFill>
                            <a:schemeClr val="tx1"/>
                          </a:solidFill>
                          <a:latin typeface="+mj-lt"/>
                        </a:rPr>
                        <a:t>Shipper</a:t>
                      </a:r>
                    </a:p>
                  </a:txBody>
                  <a:tcPr anchor="ctr">
                    <a:solidFill>
                      <a:schemeClr val="accent3"/>
                    </a:solidFill>
                  </a:tcPr>
                </a:tc>
                <a:tc>
                  <a:txBody>
                    <a:bodyPr/>
                    <a:lstStyle/>
                    <a:p>
                      <a:r>
                        <a:rPr lang="en-GB" sz="700" b="1">
                          <a:solidFill>
                            <a:schemeClr val="tx1"/>
                          </a:solidFill>
                          <a:latin typeface="+mj-lt"/>
                        </a:rPr>
                        <a:t>Shipper</a:t>
                      </a:r>
                    </a:p>
                  </a:txBody>
                  <a:tcPr anchor="ctr">
                    <a:solidFill>
                      <a:schemeClr val="accent3"/>
                    </a:solidFill>
                  </a:tcPr>
                </a:tc>
                <a:tc>
                  <a:txBody>
                    <a:bodyPr/>
                    <a:lstStyle/>
                    <a:p>
                      <a:pPr algn="l"/>
                      <a:r>
                        <a:rPr lang="en-GB" sz="700" b="1">
                          <a:solidFill>
                            <a:schemeClr val="tx1"/>
                          </a:solidFill>
                          <a:latin typeface="+mj-lt"/>
                        </a:rPr>
                        <a:t>£120k</a:t>
                      </a:r>
                    </a:p>
                    <a:p>
                      <a:pPr algn="l"/>
                      <a:r>
                        <a:rPr lang="en-GB" sz="700" b="1">
                          <a:solidFill>
                            <a:schemeClr val="tx1"/>
                          </a:solidFill>
                          <a:latin typeface="+mj-lt"/>
                        </a:rPr>
                        <a:t>(ROM estimate)</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a:t>
                      </a:r>
                    </a:p>
                  </a:txBody>
                  <a:tcPr anchor="ctr">
                    <a:solidFill>
                      <a:schemeClr val="accent3"/>
                    </a:solidFill>
                  </a:tcPr>
                </a:tc>
                <a:extLst>
                  <a:ext uri="{0D108BD9-81ED-4DB2-BD59-A6C34878D82A}">
                    <a16:rowId xmlns:a16="http://schemas.microsoft.com/office/drawing/2014/main" val="2398228091"/>
                  </a:ext>
                </a:extLst>
              </a:tr>
              <a:tr h="406485">
                <a:tc>
                  <a:txBody>
                    <a:bodyPr/>
                    <a:lstStyle/>
                    <a:p>
                      <a:pPr algn="ctr"/>
                      <a:r>
                        <a:rPr lang="en-GB" sz="800" b="1">
                          <a:solidFill>
                            <a:schemeClr val="tx1"/>
                          </a:solidFill>
                          <a:latin typeface="+mj-lt"/>
                          <a:hlinkClick r:id="rId13">
                            <a:extLst>
                              <a:ext uri="{A12FA001-AC4F-418D-AE19-62706E023703}">
                                <ahyp:hlinkClr xmlns:ahyp="http://schemas.microsoft.com/office/drawing/2018/hyperlinkcolor" val="tx"/>
                              </a:ext>
                            </a:extLst>
                          </a:hlinkClick>
                        </a:rPr>
                        <a:t>5573B</a:t>
                      </a:r>
                      <a:endParaRPr lang="en-GB" sz="800" b="1">
                        <a:solidFill>
                          <a:schemeClr val="tx1"/>
                        </a:solidFill>
                        <a:latin typeface="+mj-lt"/>
                      </a:endParaRPr>
                    </a:p>
                  </a:txBody>
                  <a:tcPr anchor="ctr">
                    <a:solidFill>
                      <a:schemeClr val="accent3"/>
                    </a:solidFill>
                  </a:tcPr>
                </a:tc>
                <a:tc>
                  <a:txBody>
                    <a:bodyPr/>
                    <a:lstStyle/>
                    <a:p>
                      <a:pPr algn="l" fontAlgn="base"/>
                      <a:r>
                        <a:rPr lang="en-US" sz="700" b="1" i="0">
                          <a:solidFill>
                            <a:schemeClr val="tx1"/>
                          </a:solidFill>
                          <a:effectLst/>
                          <a:latin typeface="+mj-lt"/>
                          <a:cs typeface="Arial" panose="020B0604020202020204" pitchFamily="34" charset="0"/>
                        </a:rPr>
                        <a:t>Updates to the Priority Consumer process (as designated by the Secretary of State for Business, Energy, and Industrial Strategy - BEIS)</a:t>
                      </a:r>
                    </a:p>
                  </a:txBody>
                  <a:tcPr anchor="ctr">
                    <a:solidFill>
                      <a:schemeClr val="accent3"/>
                    </a:solidFill>
                  </a:tcPr>
                </a:tc>
                <a:tc>
                  <a:txBody>
                    <a:bodyPr/>
                    <a:lstStyle/>
                    <a:p>
                      <a:r>
                        <a:rPr lang="en-GB" sz="700" b="1">
                          <a:solidFill>
                            <a:schemeClr val="tx1"/>
                          </a:solidFill>
                          <a:latin typeface="+mj-lt"/>
                        </a:rPr>
                        <a:t>Xoserve </a:t>
                      </a:r>
                    </a:p>
                  </a:txBody>
                  <a:tcPr anchor="ctr">
                    <a:solidFill>
                      <a:schemeClr val="accent3"/>
                    </a:solidFill>
                  </a:tcPr>
                </a:tc>
                <a:tc>
                  <a:txBody>
                    <a:bodyPr/>
                    <a:lstStyle/>
                    <a:p>
                      <a:r>
                        <a:rPr lang="en-GB" sz="700" b="1">
                          <a:solidFill>
                            <a:schemeClr val="tx1"/>
                          </a:solidFill>
                          <a:latin typeface="+mj-lt"/>
                        </a:rPr>
                        <a:t>Shipper </a:t>
                      </a:r>
                    </a:p>
                    <a:p>
                      <a:r>
                        <a:rPr lang="en-GB" sz="700" b="1">
                          <a:solidFill>
                            <a:schemeClr val="tx1"/>
                          </a:solidFill>
                          <a:latin typeface="+mj-lt"/>
                        </a:rPr>
                        <a:t>DN</a:t>
                      </a:r>
                    </a:p>
                    <a:p>
                      <a:r>
                        <a:rPr lang="en-GB" sz="700" b="1">
                          <a:solidFill>
                            <a:schemeClr val="tx1"/>
                          </a:solidFill>
                          <a:latin typeface="+mj-lt"/>
                        </a:rPr>
                        <a:t>IGT</a:t>
                      </a:r>
                    </a:p>
                  </a:txBody>
                  <a:tcPr anchor="ctr">
                    <a:solidFill>
                      <a:schemeClr val="accent3"/>
                    </a:solidFill>
                  </a:tcPr>
                </a:tc>
                <a:tc>
                  <a:txBody>
                    <a:bodyPr/>
                    <a:lstStyle/>
                    <a:p>
                      <a:r>
                        <a:rPr lang="en-GB" sz="700" b="1">
                          <a:solidFill>
                            <a:schemeClr val="tx1"/>
                          </a:solidFill>
                          <a:latin typeface="+mj-lt"/>
                        </a:rPr>
                        <a:t>Shipper</a:t>
                      </a:r>
                    </a:p>
                    <a:p>
                      <a:r>
                        <a:rPr lang="en-GB" sz="700" b="1">
                          <a:solidFill>
                            <a:schemeClr val="tx1"/>
                          </a:solidFill>
                          <a:latin typeface="+mj-lt"/>
                        </a:rPr>
                        <a:t>DN</a:t>
                      </a:r>
                    </a:p>
                  </a:txBody>
                  <a:tcPr anchor="ctr">
                    <a:solidFill>
                      <a:schemeClr val="accent3"/>
                    </a:solidFill>
                  </a:tcPr>
                </a:tc>
                <a:tc>
                  <a:txBody>
                    <a:bodyPr/>
                    <a:lstStyle/>
                    <a:p>
                      <a:pPr algn="l"/>
                      <a:r>
                        <a:rPr lang="en-GB" sz="700" b="1">
                          <a:solidFill>
                            <a:schemeClr val="tx1"/>
                          </a:solidFill>
                          <a:latin typeface="+mj-lt"/>
                        </a:rPr>
                        <a:t>£97k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Nunito Sans"/>
                          <a:ea typeface="+mn-ea"/>
                          <a:cs typeface="+mn-cs"/>
                        </a:rPr>
                        <a:t>Delivered</a:t>
                      </a:r>
                    </a:p>
                  </a:txBody>
                  <a:tcPr anchor="ctr">
                    <a:solidFill>
                      <a:schemeClr val="accent3"/>
                    </a:solidFill>
                  </a:tcPr>
                </a:tc>
                <a:extLst>
                  <a:ext uri="{0D108BD9-81ED-4DB2-BD59-A6C34878D82A}">
                    <a16:rowId xmlns:a16="http://schemas.microsoft.com/office/drawing/2014/main" val="2668461313"/>
                  </a:ext>
                </a:extLst>
              </a:tr>
            </a:tbl>
          </a:graphicData>
        </a:graphic>
      </p:graphicFrame>
    </p:spTree>
    <p:extLst>
      <p:ext uri="{BB962C8B-B14F-4D97-AF65-F5344CB8AC3E}">
        <p14:creationId xmlns:p14="http://schemas.microsoft.com/office/powerpoint/2010/main" val="38942737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F0ABA-0709-4BA4-83D5-0CA40ABAEBC5}"/>
              </a:ext>
            </a:extLst>
          </p:cNvPr>
          <p:cNvSpPr>
            <a:spLocks noGrp="1"/>
          </p:cNvSpPr>
          <p:nvPr>
            <p:ph type="title"/>
          </p:nvPr>
        </p:nvSpPr>
        <p:spPr>
          <a:xfrm>
            <a:off x="457200" y="44632"/>
            <a:ext cx="8147248" cy="434083"/>
          </a:xfrm>
        </p:spPr>
        <p:txBody>
          <a:bodyPr>
            <a:normAutofit/>
          </a:bodyPr>
          <a:lstStyle/>
          <a:p>
            <a:r>
              <a:rPr lang="en-GB" sz="1800">
                <a:cs typeface="Arial"/>
              </a:rPr>
              <a:t>Change Delivery Plan – July 2024 – December 2024 </a:t>
            </a:r>
            <a:endParaRPr lang="en-GB" sz="1800"/>
          </a:p>
        </p:txBody>
      </p:sp>
      <p:graphicFrame>
        <p:nvGraphicFramePr>
          <p:cNvPr id="4" name="Table 3">
            <a:extLst>
              <a:ext uri="{FF2B5EF4-FFF2-40B4-BE49-F238E27FC236}">
                <a16:creationId xmlns:a16="http://schemas.microsoft.com/office/drawing/2014/main" id="{5DB0EECD-A2E7-493C-A127-8163F3A63887}"/>
              </a:ext>
            </a:extLst>
          </p:cNvPr>
          <p:cNvGraphicFramePr>
            <a:graphicFrameLocks noGrp="1"/>
          </p:cNvGraphicFramePr>
          <p:nvPr/>
        </p:nvGraphicFramePr>
        <p:xfrm>
          <a:off x="22436" y="404752"/>
          <a:ext cx="9014060" cy="4054095"/>
        </p:xfrm>
        <a:graphic>
          <a:graphicData uri="http://schemas.openxmlformats.org/drawingml/2006/table">
            <a:tbl>
              <a:tblPr firstRow="1" bandRow="1">
                <a:tableStyleId>{5C22544A-7EE6-4342-B048-85BDC9FD1C3A}</a:tableStyleId>
              </a:tblPr>
              <a:tblGrid>
                <a:gridCol w="478552">
                  <a:extLst>
                    <a:ext uri="{9D8B030D-6E8A-4147-A177-3AD203B41FA5}">
                      <a16:colId xmlns:a16="http://schemas.microsoft.com/office/drawing/2014/main" val="4236546890"/>
                    </a:ext>
                  </a:extLst>
                </a:gridCol>
                <a:gridCol w="2702860">
                  <a:extLst>
                    <a:ext uri="{9D8B030D-6E8A-4147-A177-3AD203B41FA5}">
                      <a16:colId xmlns:a16="http://schemas.microsoft.com/office/drawing/2014/main" val="324692026"/>
                    </a:ext>
                  </a:extLst>
                </a:gridCol>
                <a:gridCol w="720080">
                  <a:extLst>
                    <a:ext uri="{9D8B030D-6E8A-4147-A177-3AD203B41FA5}">
                      <a16:colId xmlns:a16="http://schemas.microsoft.com/office/drawing/2014/main" val="1901410971"/>
                    </a:ext>
                  </a:extLst>
                </a:gridCol>
                <a:gridCol w="792088">
                  <a:extLst>
                    <a:ext uri="{9D8B030D-6E8A-4147-A177-3AD203B41FA5}">
                      <a16:colId xmlns:a16="http://schemas.microsoft.com/office/drawing/2014/main" val="4189950786"/>
                    </a:ext>
                  </a:extLst>
                </a:gridCol>
                <a:gridCol w="792088">
                  <a:extLst>
                    <a:ext uri="{9D8B030D-6E8A-4147-A177-3AD203B41FA5}">
                      <a16:colId xmlns:a16="http://schemas.microsoft.com/office/drawing/2014/main" val="4137049686"/>
                    </a:ext>
                  </a:extLst>
                </a:gridCol>
                <a:gridCol w="720080">
                  <a:extLst>
                    <a:ext uri="{9D8B030D-6E8A-4147-A177-3AD203B41FA5}">
                      <a16:colId xmlns:a16="http://schemas.microsoft.com/office/drawing/2014/main" val="1519923765"/>
                    </a:ext>
                  </a:extLst>
                </a:gridCol>
                <a:gridCol w="1152128">
                  <a:extLst>
                    <a:ext uri="{9D8B030D-6E8A-4147-A177-3AD203B41FA5}">
                      <a16:colId xmlns:a16="http://schemas.microsoft.com/office/drawing/2014/main" val="3099399107"/>
                    </a:ext>
                  </a:extLst>
                </a:gridCol>
                <a:gridCol w="820848">
                  <a:extLst>
                    <a:ext uri="{9D8B030D-6E8A-4147-A177-3AD203B41FA5}">
                      <a16:colId xmlns:a16="http://schemas.microsoft.com/office/drawing/2014/main" val="796015746"/>
                    </a:ext>
                  </a:extLst>
                </a:gridCol>
                <a:gridCol w="835336">
                  <a:extLst>
                    <a:ext uri="{9D8B030D-6E8A-4147-A177-3AD203B41FA5}">
                      <a16:colId xmlns:a16="http://schemas.microsoft.com/office/drawing/2014/main" val="3560280781"/>
                    </a:ext>
                  </a:extLst>
                </a:gridCol>
              </a:tblGrid>
              <a:tr h="360693">
                <a:tc>
                  <a:txBody>
                    <a:bodyPr/>
                    <a:lstStyle/>
                    <a:p>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HLSO</a:t>
                      </a:r>
                    </a:p>
                    <a:p>
                      <a:r>
                        <a:rPr lang="en-GB" sz="900">
                          <a:latin typeface="+mj-lt"/>
                        </a:rPr>
                        <a:t>Max Cost</a:t>
                      </a:r>
                    </a:p>
                  </a:txBody>
                  <a:tcPr anchor="ctr">
                    <a:solidFill>
                      <a:schemeClr val="tx2"/>
                    </a:solidFill>
                  </a:tcPr>
                </a:tc>
                <a:tc>
                  <a:txBody>
                    <a:bodyPr/>
                    <a:lstStyle/>
                    <a:p>
                      <a:r>
                        <a:rPr lang="en-GB" sz="900">
                          <a:latin typeface="+mj-lt"/>
                        </a:rPr>
                        <a:t>Target Implementation   Date</a:t>
                      </a:r>
                    </a:p>
                  </a:txBody>
                  <a:tcPr anchor="ctr">
                    <a:solidFill>
                      <a:schemeClr val="tx2"/>
                    </a:solidFill>
                  </a:tcPr>
                </a:tc>
                <a:tc>
                  <a:txBody>
                    <a:bodyPr/>
                    <a:lstStyle/>
                    <a:p>
                      <a:r>
                        <a:rPr lang="en-GB" sz="900">
                          <a:latin typeface="+mj-lt"/>
                        </a:rPr>
                        <a:t>Release Type</a:t>
                      </a:r>
                    </a:p>
                  </a:txBody>
                  <a:tcPr anchor="ctr">
                    <a:solidFill>
                      <a:schemeClr val="tx2"/>
                    </a:solidFill>
                  </a:tcPr>
                </a:tc>
                <a:tc>
                  <a:txBody>
                    <a:bodyPr/>
                    <a:lstStyle/>
                    <a:p>
                      <a:r>
                        <a:rPr lang="en-GB" sz="900">
                          <a:latin typeface="+mj-lt"/>
                        </a:rPr>
                        <a:t>Firm / Indicative</a:t>
                      </a:r>
                    </a:p>
                  </a:txBody>
                  <a:tcPr anchor="ctr">
                    <a:solidFill>
                      <a:schemeClr val="tx2"/>
                    </a:solidFill>
                  </a:tcPr>
                </a:tc>
                <a:extLst>
                  <a:ext uri="{0D108BD9-81ED-4DB2-BD59-A6C34878D82A}">
                    <a16:rowId xmlns:a16="http://schemas.microsoft.com/office/drawing/2014/main" val="429165185"/>
                  </a:ext>
                </a:extLst>
              </a:tr>
              <a:tr h="406485">
                <a:tc>
                  <a:txBody>
                    <a:bodyPr/>
                    <a:lstStyle/>
                    <a:p>
                      <a:pPr algn="ctr"/>
                      <a:r>
                        <a:rPr lang="en-GB" sz="800" b="1">
                          <a:solidFill>
                            <a:schemeClr val="tx1"/>
                          </a:solidFill>
                          <a:latin typeface="+mj-lt"/>
                          <a:hlinkClick r:id="rId3">
                            <a:extLst>
                              <a:ext uri="{A12FA001-AC4F-418D-AE19-62706E023703}">
                                <ahyp:hlinkClr xmlns:ahyp="http://schemas.microsoft.com/office/drawing/2018/hyperlinkcolor" val="tx"/>
                              </a:ext>
                            </a:extLst>
                          </a:hlinkClick>
                        </a:rPr>
                        <a:t>5815</a:t>
                      </a:r>
                      <a:endParaRPr lang="en-GB" sz="800" b="1">
                        <a:solidFill>
                          <a:schemeClr val="tx1"/>
                        </a:solidFill>
                        <a:latin typeface="+mj-lt"/>
                      </a:endParaRPr>
                    </a:p>
                  </a:txBody>
                  <a:tcPr anchor="ctr">
                    <a:solidFill>
                      <a:schemeClr val="accent3"/>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New Performance Framework Administrator (PAFA) Service Contract Procurement 2024</a:t>
                      </a:r>
                    </a:p>
                  </a:txBody>
                  <a:tcPr marL="68580" marR="68580" marT="0" marB="0" anchor="ctr">
                    <a:solidFill>
                      <a:schemeClr val="accent3"/>
                    </a:solidFill>
                  </a:tcPr>
                </a:tc>
                <a:tc>
                  <a:txBody>
                    <a:bodyPr/>
                    <a:lstStyle/>
                    <a:p>
                      <a:r>
                        <a:rPr lang="en-GB" sz="700" b="1">
                          <a:latin typeface="+mj-lt"/>
                        </a:rPr>
                        <a:t>Xoserve</a:t>
                      </a:r>
                    </a:p>
                  </a:txBody>
                  <a:tcPr anchor="ctr">
                    <a:solidFill>
                      <a:schemeClr val="accent3"/>
                    </a:solidFill>
                  </a:tcPr>
                </a:tc>
                <a:tc>
                  <a:txBody>
                    <a:bodyPr/>
                    <a:lstStyle/>
                    <a:p>
                      <a:r>
                        <a:rPr lang="en-GB" sz="700" b="1">
                          <a:latin typeface="+mj-lt"/>
                        </a:rPr>
                        <a:t>Shipper</a:t>
                      </a:r>
                    </a:p>
                    <a:p>
                      <a:r>
                        <a:rPr lang="en-GB" sz="700" b="1">
                          <a:latin typeface="+mj-lt"/>
                        </a:rPr>
                        <a:t>DN</a:t>
                      </a:r>
                    </a:p>
                    <a:p>
                      <a:r>
                        <a:rPr lang="en-GB" sz="700" b="1">
                          <a:latin typeface="+mj-lt"/>
                        </a:rPr>
                        <a:t>NG</a:t>
                      </a:r>
                    </a:p>
                    <a:p>
                      <a:pPr lvl="0">
                        <a:buNone/>
                      </a:pPr>
                      <a:r>
                        <a:rPr lang="en-GB" sz="700" b="1">
                          <a:latin typeface="+mj-lt"/>
                        </a:rPr>
                        <a:t>IGT</a:t>
                      </a:r>
                    </a:p>
                  </a:txBody>
                  <a:tcPr anchor="ctr">
                    <a:solidFill>
                      <a:schemeClr val="accent3"/>
                    </a:solidFill>
                  </a:tcPr>
                </a:tc>
                <a:tc>
                  <a:txBody>
                    <a:bodyPr/>
                    <a:lstStyle/>
                    <a:p>
                      <a:r>
                        <a:rPr lang="en-GB" sz="700" b="1">
                          <a:latin typeface="+mj-lt"/>
                        </a:rPr>
                        <a:t>Shipper</a:t>
                      </a:r>
                    </a:p>
                    <a:p>
                      <a:r>
                        <a:rPr lang="en-GB" sz="700" b="1">
                          <a:latin typeface="+mj-lt"/>
                        </a:rPr>
                        <a:t>DN </a:t>
                      </a:r>
                    </a:p>
                    <a:p>
                      <a:r>
                        <a:rPr lang="en-GB" sz="700" b="1">
                          <a:latin typeface="+mj-lt"/>
                        </a:rPr>
                        <a:t>NG</a:t>
                      </a:r>
                    </a:p>
                    <a:p>
                      <a:pPr lvl="0">
                        <a:buNone/>
                      </a:pPr>
                      <a:r>
                        <a:rPr lang="en-GB" sz="700" b="1">
                          <a:latin typeface="+mj-lt"/>
                        </a:rPr>
                        <a:t>IGT</a:t>
                      </a:r>
                    </a:p>
                  </a:txBody>
                  <a:tcPr anchor="ctr">
                    <a:solidFill>
                      <a:schemeClr val="accent3"/>
                    </a:solidFill>
                  </a:tcPr>
                </a:tc>
                <a:tc>
                  <a:txBody>
                    <a:bodyPr/>
                    <a:lstStyle/>
                    <a:p>
                      <a:pPr algn="l"/>
                      <a:r>
                        <a:rPr lang="en-GB" sz="700" b="1">
                          <a:solidFill>
                            <a:schemeClr val="tx1"/>
                          </a:solidFill>
                          <a:latin typeface="+mj-lt"/>
                        </a:rPr>
                        <a:t>£68k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5th July 2024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 </a:t>
                      </a:r>
                    </a:p>
                  </a:txBody>
                  <a:tcPr anchor="ctr">
                    <a:solidFill>
                      <a:schemeClr val="accent3"/>
                    </a:solidFill>
                  </a:tcPr>
                </a:tc>
                <a:extLst>
                  <a:ext uri="{0D108BD9-81ED-4DB2-BD59-A6C34878D82A}">
                    <a16:rowId xmlns:a16="http://schemas.microsoft.com/office/drawing/2014/main" val="1349372859"/>
                  </a:ext>
                </a:extLst>
              </a:tr>
              <a:tr h="406485">
                <a:tc>
                  <a:txBody>
                    <a:bodyPr/>
                    <a:lstStyle/>
                    <a:p>
                      <a:pPr algn="ctr"/>
                      <a:r>
                        <a:rPr lang="en-GB" sz="800" b="1">
                          <a:solidFill>
                            <a:schemeClr val="tx1"/>
                          </a:solidFill>
                          <a:latin typeface="+mj-lt"/>
                          <a:hlinkClick r:id="rId4">
                            <a:extLst>
                              <a:ext uri="{A12FA001-AC4F-418D-AE19-62706E023703}">
                                <ahyp:hlinkClr xmlns:ahyp="http://schemas.microsoft.com/office/drawing/2018/hyperlinkcolor" val="tx"/>
                              </a:ext>
                            </a:extLst>
                          </a:hlinkClick>
                        </a:rPr>
                        <a:t>5793</a:t>
                      </a:r>
                      <a:endParaRPr lang="en-GB" sz="800" b="1">
                        <a:solidFill>
                          <a:schemeClr val="tx1"/>
                        </a:solidFill>
                        <a:latin typeface="+mj-lt"/>
                      </a:endParaRPr>
                    </a:p>
                  </a:txBody>
                  <a:tcPr anchor="ctr">
                    <a:solidFill>
                      <a:schemeClr val="accent3"/>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Platform to support Performance Assurance Committee (PAC)</a:t>
                      </a:r>
                    </a:p>
                  </a:txBody>
                  <a:tcPr marL="68580" marR="68580" marT="0" marB="0" anchor="ctr">
                    <a:solidFill>
                      <a:schemeClr val="accent3"/>
                    </a:solidFill>
                  </a:tcPr>
                </a:tc>
                <a:tc>
                  <a:txBody>
                    <a:bodyPr/>
                    <a:lstStyle/>
                    <a:p>
                      <a:r>
                        <a:rPr lang="en-GB" sz="700" b="1">
                          <a:latin typeface="+mj-lt"/>
                        </a:rPr>
                        <a:t>Xoserve</a:t>
                      </a:r>
                    </a:p>
                  </a:txBody>
                  <a:tcPr anchor="ctr">
                    <a:solidFill>
                      <a:schemeClr val="accent3"/>
                    </a:solidFill>
                  </a:tcPr>
                </a:tc>
                <a:tc>
                  <a:txBody>
                    <a:bodyPr/>
                    <a:lstStyle/>
                    <a:p>
                      <a:r>
                        <a:rPr lang="en-GB" sz="700" b="1">
                          <a:latin typeface="+mj-lt"/>
                        </a:rPr>
                        <a:t>Shipper</a:t>
                      </a:r>
                    </a:p>
                    <a:p>
                      <a:r>
                        <a:rPr lang="en-GB" sz="700" b="1">
                          <a:latin typeface="+mj-lt"/>
                        </a:rPr>
                        <a:t>DN</a:t>
                      </a:r>
                    </a:p>
                    <a:p>
                      <a:r>
                        <a:rPr lang="en-GB" sz="700" b="1">
                          <a:latin typeface="+mj-lt"/>
                        </a:rPr>
                        <a:t>IGT</a:t>
                      </a:r>
                    </a:p>
                  </a:txBody>
                  <a:tcPr anchor="ctr">
                    <a:solidFill>
                      <a:schemeClr val="accent3"/>
                    </a:solidFill>
                  </a:tcPr>
                </a:tc>
                <a:tc>
                  <a:txBody>
                    <a:bodyPr/>
                    <a:lstStyle/>
                    <a:p>
                      <a:r>
                        <a:rPr lang="en-GB" sz="700" b="1">
                          <a:latin typeface="+mj-lt"/>
                        </a:rPr>
                        <a:t>Shipper</a:t>
                      </a:r>
                    </a:p>
                    <a:p>
                      <a:r>
                        <a:rPr lang="en-GB" sz="700" b="1">
                          <a:latin typeface="+mj-lt"/>
                        </a:rPr>
                        <a:t>DN</a:t>
                      </a:r>
                    </a:p>
                    <a:p>
                      <a:r>
                        <a:rPr lang="en-GB" sz="700" b="1">
                          <a:latin typeface="+mj-lt"/>
                        </a:rPr>
                        <a:t>IGT</a:t>
                      </a:r>
                    </a:p>
                  </a:txBody>
                  <a:tcPr anchor="ctr">
                    <a:solidFill>
                      <a:schemeClr val="accent3"/>
                    </a:solidFill>
                  </a:tcPr>
                </a:tc>
                <a:tc>
                  <a:txBody>
                    <a:bodyPr/>
                    <a:lstStyle/>
                    <a:p>
                      <a:pPr algn="l"/>
                      <a:r>
                        <a:rPr lang="en-GB" sz="700" b="1">
                          <a:solidFill>
                            <a:schemeClr val="tx1"/>
                          </a:solidFill>
                          <a:latin typeface="+mj-lt"/>
                        </a:rPr>
                        <a:t>£21k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18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August 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(Following BER Approval at ChMC)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Adhoc</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1357486729"/>
                  </a:ext>
                </a:extLst>
              </a:tr>
              <a:tr h="406485">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5795</a:t>
                      </a:r>
                      <a:endParaRPr lang="en-GB" sz="800" b="1" u="none">
                        <a:solidFill>
                          <a:schemeClr val="tx1"/>
                        </a:solidFill>
                        <a:latin typeface="+mj-lt"/>
                      </a:endParaRPr>
                    </a:p>
                  </a:txBody>
                  <a:tcPr anchor="ctr">
                    <a:solidFill>
                      <a:schemeClr val="accent3"/>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Business Plan Information Rules Independent Assurance (Mod0841)</a:t>
                      </a:r>
                    </a:p>
                  </a:txBody>
                  <a:tcPr marL="68580" marR="68580" marT="0" marB="0" anchor="ctr">
                    <a:solidFill>
                      <a:schemeClr val="accent3"/>
                    </a:solidFill>
                  </a:tcPr>
                </a:tc>
                <a:tc>
                  <a:txBody>
                    <a:bodyPr/>
                    <a:lstStyle/>
                    <a:p>
                      <a:r>
                        <a:rPr lang="en-GB" sz="700" b="1">
                          <a:latin typeface="+mj-lt"/>
                        </a:rPr>
                        <a:t>Xoserve</a:t>
                      </a:r>
                    </a:p>
                  </a:txBody>
                  <a:tcPr anchor="ctr">
                    <a:solidFill>
                      <a:schemeClr val="accent3"/>
                    </a:solidFill>
                  </a:tcPr>
                </a:tc>
                <a:tc>
                  <a:txBody>
                    <a:bodyPr/>
                    <a:lstStyle/>
                    <a:p>
                      <a:r>
                        <a:rPr lang="en-GB" sz="700" b="1">
                          <a:latin typeface="+mj-lt"/>
                        </a:rPr>
                        <a:t>Shipper</a:t>
                      </a:r>
                    </a:p>
                    <a:p>
                      <a:r>
                        <a:rPr lang="en-GB" sz="700" b="1">
                          <a:latin typeface="+mj-lt"/>
                        </a:rPr>
                        <a:t>DN</a:t>
                      </a:r>
                    </a:p>
                    <a:p>
                      <a:r>
                        <a:rPr lang="en-GB" sz="700" b="1">
                          <a:latin typeface="+mj-lt"/>
                        </a:rPr>
                        <a:t>NG</a:t>
                      </a:r>
                    </a:p>
                    <a:p>
                      <a:r>
                        <a:rPr lang="en-GB" sz="700" b="1">
                          <a:latin typeface="+mj-lt"/>
                        </a:rPr>
                        <a:t>IGT</a:t>
                      </a:r>
                    </a:p>
                  </a:txBody>
                  <a:tcPr anchor="ctr">
                    <a:solidFill>
                      <a:schemeClr val="accent3"/>
                    </a:solidFill>
                  </a:tcPr>
                </a:tc>
                <a:tc>
                  <a:txBody>
                    <a:bodyPr/>
                    <a:lstStyle/>
                    <a:p>
                      <a:r>
                        <a:rPr lang="en-GB" sz="700" b="1" kern="1200">
                          <a:solidFill>
                            <a:schemeClr val="dk1"/>
                          </a:solidFill>
                          <a:latin typeface="+mn-lt"/>
                          <a:ea typeface="+mn-ea"/>
                          <a:cs typeface="+mn-cs"/>
                        </a:rPr>
                        <a:t>Shipper</a:t>
                      </a:r>
                    </a:p>
                    <a:p>
                      <a:r>
                        <a:rPr lang="en-GB" sz="700" b="1" kern="1200">
                          <a:solidFill>
                            <a:schemeClr val="dk1"/>
                          </a:solidFill>
                          <a:latin typeface="+mn-lt"/>
                          <a:ea typeface="+mn-ea"/>
                          <a:cs typeface="+mn-cs"/>
                        </a:rPr>
                        <a:t>DN</a:t>
                      </a:r>
                    </a:p>
                    <a:p>
                      <a:r>
                        <a:rPr lang="en-GB" sz="700" b="1" kern="1200">
                          <a:solidFill>
                            <a:schemeClr val="dk1"/>
                          </a:solidFill>
                          <a:latin typeface="+mn-lt"/>
                          <a:ea typeface="+mn-ea"/>
                          <a:cs typeface="+mn-cs"/>
                        </a:rPr>
                        <a:t>NG</a:t>
                      </a:r>
                    </a:p>
                    <a:p>
                      <a:r>
                        <a:rPr lang="en-GB" sz="700" b="1" kern="1200">
                          <a:solidFill>
                            <a:schemeClr val="dk1"/>
                          </a:solidFill>
                          <a:latin typeface="+mn-lt"/>
                          <a:ea typeface="+mn-ea"/>
                          <a:cs typeface="+mn-cs"/>
                        </a:rPr>
                        <a:t>IGT</a:t>
                      </a:r>
                    </a:p>
                  </a:txBody>
                  <a:tcPr anchor="ctr">
                    <a:solidFill>
                      <a:schemeClr val="accent3"/>
                    </a:solidFill>
                  </a:tcPr>
                </a:tc>
                <a:tc>
                  <a:txBody>
                    <a:bodyPr/>
                    <a:lstStyle/>
                    <a:p>
                      <a:pPr algn="l"/>
                      <a:r>
                        <a:rPr lang="en-GB" sz="700" b="1">
                          <a:solidFill>
                            <a:schemeClr val="tx1"/>
                          </a:solidFill>
                          <a:latin typeface="+mj-lt"/>
                        </a:rPr>
                        <a:t>£70K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August 2024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err="1">
                          <a:ln>
                            <a:noFill/>
                          </a:ln>
                          <a:solidFill>
                            <a:schemeClr val="tx1"/>
                          </a:solidFill>
                          <a:effectLst/>
                          <a:uLnTx/>
                          <a:uFillTx/>
                          <a:latin typeface="+mj-lt"/>
                          <a:ea typeface="+mn-ea"/>
                          <a:cs typeface="+mn-cs"/>
                        </a:rPr>
                        <a:t>Adhoc</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4049616437"/>
                  </a:ext>
                </a:extLst>
              </a:tr>
              <a:tr h="406485">
                <a:tc>
                  <a:txBody>
                    <a:bodyPr/>
                    <a:lstStyle/>
                    <a:p>
                      <a:pPr algn="ctr"/>
                      <a:r>
                        <a:rPr lang="en-GB" sz="800" b="1" u="none">
                          <a:solidFill>
                            <a:schemeClr val="tx1"/>
                          </a:solidFill>
                          <a:hlinkClick r:id="rId6">
                            <a:extLst>
                              <a:ext uri="{A12FA001-AC4F-418D-AE19-62706E023703}">
                                <ahyp:hlinkClr xmlns:ahyp="http://schemas.microsoft.com/office/drawing/2018/hyperlinkcolor" val="tx"/>
                              </a:ext>
                            </a:extLst>
                          </a:hlinkClick>
                        </a:rPr>
                        <a:t>5835</a:t>
                      </a:r>
                      <a:endParaRPr lang="en-GB" sz="800" b="1" u="none">
                        <a:solidFill>
                          <a:schemeClr val="tx1"/>
                        </a:solidFill>
                        <a:latin typeface="+mj-lt"/>
                      </a:endParaRPr>
                    </a:p>
                  </a:txBody>
                  <a:tcPr anchor="ctr">
                    <a:solidFill>
                      <a:schemeClr val="accent3"/>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Extending the scope of existing ring fenced DSC Change Budget funds to cater for Performance Assurance Committee discretional activities </a:t>
                      </a:r>
                    </a:p>
                  </a:txBody>
                  <a:tcPr marL="68580" marR="68580" marT="0" marB="0" anchor="ctr">
                    <a:solidFill>
                      <a:schemeClr val="accent3"/>
                    </a:solidFill>
                  </a:tcPr>
                </a:tc>
                <a:tc>
                  <a:txBody>
                    <a:bodyPr/>
                    <a:lstStyle/>
                    <a:p>
                      <a:r>
                        <a:rPr lang="en-GB" sz="700" b="1">
                          <a:latin typeface="+mj-lt"/>
                        </a:rPr>
                        <a:t>Xoserve</a:t>
                      </a:r>
                    </a:p>
                  </a:txBody>
                  <a:tcPr anchor="ctr">
                    <a:solidFill>
                      <a:schemeClr val="accent3"/>
                    </a:solidFill>
                  </a:tcPr>
                </a:tc>
                <a:tc>
                  <a:txBody>
                    <a:bodyPr/>
                    <a:lstStyle/>
                    <a:p>
                      <a:r>
                        <a:rPr lang="en-GB" sz="700" b="1">
                          <a:latin typeface="+mj-lt"/>
                        </a:rPr>
                        <a:t>All</a:t>
                      </a:r>
                    </a:p>
                  </a:txBody>
                  <a:tcPr anchor="ctr">
                    <a:solidFill>
                      <a:schemeClr val="accent3"/>
                    </a:solidFill>
                  </a:tcPr>
                </a:tc>
                <a:tc>
                  <a:txBody>
                    <a:bodyPr/>
                    <a:lstStyle/>
                    <a:p>
                      <a:r>
                        <a:rPr lang="en-GB" sz="700" b="1">
                          <a:latin typeface="+mj-lt"/>
                        </a:rPr>
                        <a:t>N/A</a:t>
                      </a:r>
                    </a:p>
                  </a:txBody>
                  <a:tcPr anchor="ctr">
                    <a:solidFill>
                      <a:schemeClr val="accent3"/>
                    </a:solidFill>
                  </a:tcPr>
                </a:tc>
                <a:tc>
                  <a:txBody>
                    <a:bodyPr/>
                    <a:lstStyle/>
                    <a:p>
                      <a:pPr algn="l"/>
                      <a:r>
                        <a:rPr lang="en-GB" sz="700" b="1">
                          <a:solidFill>
                            <a:schemeClr val="tx1"/>
                          </a:solidFill>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Immediately upon approval at </a:t>
                      </a:r>
                      <a:r>
                        <a:rPr kumimoji="0" lang="en-GB" sz="700" b="1" i="0" u="none" strike="noStrike" kern="1200" cap="none" spc="0" normalizeH="0" baseline="0" noProof="0" err="1">
                          <a:ln>
                            <a:noFill/>
                          </a:ln>
                          <a:solidFill>
                            <a:schemeClr val="tx1"/>
                          </a:solidFill>
                          <a:effectLst/>
                          <a:uLnTx/>
                          <a:uFillTx/>
                          <a:latin typeface="+mj-lt"/>
                          <a:ea typeface="+mn-ea"/>
                          <a:cs typeface="+mn-cs"/>
                        </a:rPr>
                        <a:t>ChMC</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err="1">
                          <a:ln>
                            <a:noFill/>
                          </a:ln>
                          <a:solidFill>
                            <a:schemeClr val="tx1"/>
                          </a:solidFill>
                          <a:effectLst/>
                          <a:uLnTx/>
                          <a:uFillTx/>
                          <a:latin typeface="+mj-lt"/>
                          <a:ea typeface="+mn-ea"/>
                          <a:cs typeface="+mn-cs"/>
                        </a:rPr>
                        <a:t>Adhoc</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3950863373"/>
                  </a:ext>
                </a:extLst>
              </a:tr>
              <a:tr h="406485">
                <a:tc>
                  <a:txBody>
                    <a:bodyPr/>
                    <a:lstStyle/>
                    <a:p>
                      <a:pPr algn="ctr"/>
                      <a:r>
                        <a:rPr lang="en-GB" sz="800" b="1">
                          <a:solidFill>
                            <a:schemeClr val="tx1"/>
                          </a:solidFill>
                          <a:latin typeface="+mj-lt"/>
                          <a:hlinkClick r:id="rId7">
                            <a:extLst>
                              <a:ext uri="{A12FA001-AC4F-418D-AE19-62706E023703}">
                                <ahyp:hlinkClr xmlns:ahyp="http://schemas.microsoft.com/office/drawing/2018/hyperlinkcolor" val="tx"/>
                              </a:ext>
                            </a:extLst>
                          </a:hlinkClick>
                        </a:rPr>
                        <a:t>5615</a:t>
                      </a:r>
                      <a:endParaRPr lang="en-GB" sz="800" b="1">
                        <a:solidFill>
                          <a:schemeClr val="tx1"/>
                        </a:solidFill>
                        <a:latin typeface="+mj-lt"/>
                      </a:endParaRPr>
                    </a:p>
                  </a:txBody>
                  <a:tcPr anchor="ctr">
                    <a:solidFill>
                      <a:schemeClr val="accent3"/>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Establishing/Amending a Gas Vacant Site Process (Modification 0819 – IGT168)</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tc>
                  <a:txBody>
                    <a:bodyPr/>
                    <a:lstStyle/>
                    <a:p>
                      <a:r>
                        <a:rPr lang="en-GB" sz="700" b="1">
                          <a:latin typeface="+mj-lt"/>
                        </a:rPr>
                        <a:t>Centrica</a:t>
                      </a:r>
                    </a:p>
                  </a:txBody>
                  <a:tcPr anchor="ctr">
                    <a:solidFill>
                      <a:schemeClr val="accent3"/>
                    </a:solidFill>
                  </a:tcPr>
                </a:tc>
                <a:tc>
                  <a:txBody>
                    <a:bodyPr/>
                    <a:lstStyle/>
                    <a:p>
                      <a:r>
                        <a:rPr lang="en-GB" sz="700" b="1">
                          <a:latin typeface="+mj-lt"/>
                        </a:rPr>
                        <a:t>Shipper</a:t>
                      </a:r>
                    </a:p>
                    <a:p>
                      <a:r>
                        <a:rPr lang="en-GB" sz="700" b="1">
                          <a:latin typeface="+mj-lt"/>
                        </a:rPr>
                        <a:t>DN</a:t>
                      </a:r>
                    </a:p>
                    <a:p>
                      <a:r>
                        <a:rPr lang="en-GB" sz="700" b="1">
                          <a:latin typeface="+mj-lt"/>
                        </a:rPr>
                        <a:t>IGT</a:t>
                      </a:r>
                    </a:p>
                  </a:txBody>
                  <a:tcPr anchor="ctr">
                    <a:solidFill>
                      <a:schemeClr val="accent3"/>
                    </a:solidFill>
                  </a:tcPr>
                </a:tc>
                <a:tc>
                  <a:txBody>
                    <a:bodyPr/>
                    <a:lstStyle/>
                    <a:p>
                      <a:r>
                        <a:rPr lang="en-GB" sz="700" b="1">
                          <a:latin typeface="+mj-lt"/>
                        </a:rPr>
                        <a:t>Shipper</a:t>
                      </a:r>
                    </a:p>
                    <a:p>
                      <a:r>
                        <a:rPr lang="en-GB" sz="700" b="1">
                          <a:latin typeface="+mj-lt"/>
                        </a:rPr>
                        <a:t>DN</a:t>
                      </a:r>
                    </a:p>
                  </a:txBody>
                  <a:tcPr anchor="ctr">
                    <a:solidFill>
                      <a:schemeClr val="accent3"/>
                    </a:solidFill>
                  </a:tcPr>
                </a:tc>
                <a:tc>
                  <a:txBody>
                    <a:bodyPr/>
                    <a:lstStyle/>
                    <a:p>
                      <a:pPr algn="l"/>
                      <a:r>
                        <a:rPr lang="en-GB" sz="700" b="1">
                          <a:solidFill>
                            <a:schemeClr val="tx1"/>
                          </a:solidFill>
                          <a:latin typeface="+mj-lt"/>
                        </a:rPr>
                        <a:t>£685k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November 2024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1460416719"/>
                  </a:ext>
                </a:extLst>
              </a:tr>
              <a:tr h="406485">
                <a:tc>
                  <a:txBody>
                    <a:bodyPr/>
                    <a:lstStyle/>
                    <a:p>
                      <a:pPr algn="ctr"/>
                      <a:r>
                        <a:rPr lang="en-GB" sz="800" b="1" kern="1200">
                          <a:solidFill>
                            <a:schemeClr val="tx1"/>
                          </a:solidFill>
                          <a:latin typeface="+mj-lt"/>
                          <a:ea typeface="+mn-ea"/>
                          <a:cs typeface="+mn-cs"/>
                          <a:hlinkClick r:id="rId8">
                            <a:extLst>
                              <a:ext uri="{A12FA001-AC4F-418D-AE19-62706E023703}">
                                <ahyp:hlinkClr xmlns:ahyp="http://schemas.microsoft.com/office/drawing/2018/hyperlinkcolor" val="tx"/>
                              </a:ext>
                            </a:extLst>
                          </a:hlinkClick>
                        </a:rPr>
                        <a:t>5720</a:t>
                      </a:r>
                      <a:endParaRPr lang="en-GB" sz="800" b="1" kern="1200">
                        <a:solidFill>
                          <a:schemeClr val="tx1"/>
                        </a:solidFill>
                        <a:latin typeface="+mj-lt"/>
                        <a:ea typeface="+mn-ea"/>
                        <a:cs typeface="+mn-cs"/>
                      </a:endParaRPr>
                    </a:p>
                  </a:txBody>
                  <a:tcPr anchor="ctr">
                    <a:solidFill>
                      <a:schemeClr val="accent3"/>
                    </a:solidFill>
                  </a:tcPr>
                </a:tc>
                <a:tc>
                  <a:txBody>
                    <a:bodyPr/>
                    <a:lstStyle/>
                    <a:p>
                      <a:pPr>
                        <a:lnSpc>
                          <a:spcPct val="115000"/>
                        </a:lnSpc>
                        <a:spcAft>
                          <a:spcPts val="1000"/>
                        </a:spcAft>
                      </a:pPr>
                      <a:r>
                        <a:rPr lang="en-US" sz="700" b="1">
                          <a:solidFill>
                            <a:schemeClr val="tx1"/>
                          </a:solidFill>
                          <a:effectLst/>
                          <a:latin typeface="+mj-lt"/>
                          <a:ea typeface="Times New Roman" panose="02020603050405020304" pitchFamily="18" charset="0"/>
                          <a:cs typeface="Times New Roman" panose="02020603050405020304" pitchFamily="18" charset="0"/>
                        </a:rPr>
                        <a:t>Gateway delivery for RPC backing data (IGT173)</a:t>
                      </a:r>
                      <a:endParaRPr lang="en-GB" sz="700" b="1">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3"/>
                    </a:solidFill>
                  </a:tcPr>
                </a:tc>
                <a:tc>
                  <a:txBody>
                    <a:bodyPr/>
                    <a:lstStyle/>
                    <a:p>
                      <a:r>
                        <a:rPr lang="en-GB" sz="700" b="1">
                          <a:latin typeface="+mj-lt"/>
                        </a:rPr>
                        <a:t>EON</a:t>
                      </a:r>
                    </a:p>
                  </a:txBody>
                  <a:tcPr anchor="ctr">
                    <a:solidFill>
                      <a:schemeClr val="accent3"/>
                    </a:solidFill>
                  </a:tcPr>
                </a:tc>
                <a:tc>
                  <a:txBody>
                    <a:bodyPr/>
                    <a:lstStyle/>
                    <a:p>
                      <a:r>
                        <a:rPr lang="en-GB" sz="700" b="1">
                          <a:latin typeface="+mj-lt"/>
                        </a:rPr>
                        <a:t>Shipper</a:t>
                      </a:r>
                    </a:p>
                    <a:p>
                      <a:r>
                        <a:rPr lang="en-GB" sz="700" b="1">
                          <a:latin typeface="+mj-lt"/>
                        </a:rPr>
                        <a:t>IGT</a:t>
                      </a:r>
                    </a:p>
                  </a:txBody>
                  <a:tcPr anchor="ctr">
                    <a:solidFill>
                      <a:schemeClr val="accent3"/>
                    </a:solidFill>
                  </a:tcPr>
                </a:tc>
                <a:tc>
                  <a:txBody>
                    <a:bodyPr/>
                    <a:lstStyle/>
                    <a:p>
                      <a:r>
                        <a:rPr lang="en-GB" sz="700" b="1">
                          <a:latin typeface="+mj-lt"/>
                        </a:rPr>
                        <a:t>Shipper</a:t>
                      </a:r>
                    </a:p>
                    <a:p>
                      <a:r>
                        <a:rPr lang="en-GB" sz="700" b="1">
                          <a:latin typeface="+mj-lt"/>
                        </a:rPr>
                        <a:t>IGT</a:t>
                      </a:r>
                    </a:p>
                  </a:txBody>
                  <a:tcPr anchor="ctr">
                    <a:solidFill>
                      <a:schemeClr val="accent3"/>
                    </a:solidFill>
                  </a:tcPr>
                </a:tc>
                <a:tc>
                  <a:txBody>
                    <a:bodyPr/>
                    <a:lstStyle/>
                    <a:p>
                      <a:pPr algn="l"/>
                      <a:r>
                        <a:rPr lang="en-GB" sz="700" b="1">
                          <a:solidFill>
                            <a:schemeClr val="tx1"/>
                          </a:solidFill>
                          <a:latin typeface="+mj-lt"/>
                        </a:rPr>
                        <a:t>£50k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November 2024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925100654"/>
                  </a:ext>
                </a:extLst>
              </a:tr>
              <a:tr h="406485">
                <a:tc>
                  <a:txBody>
                    <a:bodyPr/>
                    <a:lstStyle/>
                    <a:p>
                      <a:pPr algn="ctr"/>
                      <a:r>
                        <a:rPr lang="en-GB" sz="800" b="1">
                          <a:solidFill>
                            <a:schemeClr val="tx1"/>
                          </a:solidFill>
                          <a:latin typeface="+mj-lt"/>
                          <a:hlinkClick r:id="rId9">
                            <a:extLst>
                              <a:ext uri="{A12FA001-AC4F-418D-AE19-62706E023703}">
                                <ahyp:hlinkClr xmlns:ahyp="http://schemas.microsoft.com/office/drawing/2018/hyperlinkcolor" val="tx"/>
                              </a:ext>
                            </a:extLst>
                          </a:hlinkClick>
                        </a:rPr>
                        <a:t>5585</a:t>
                      </a:r>
                      <a:endParaRPr lang="en-GB" sz="800" b="1">
                        <a:solidFill>
                          <a:schemeClr val="tx1"/>
                        </a:solidFill>
                        <a:latin typeface="+mj-lt"/>
                      </a:endParaRPr>
                    </a:p>
                  </a:txBody>
                  <a:tcPr anchor="ctr">
                    <a:solidFill>
                      <a:schemeClr val="accent3"/>
                    </a:solidFill>
                  </a:tcPr>
                </a:tc>
                <a:tc>
                  <a:txBody>
                    <a:bodyPr/>
                    <a:lstStyle/>
                    <a:p>
                      <a:r>
                        <a:rPr lang="en-US" sz="700" b="1">
                          <a:latin typeface="+mj-lt"/>
                        </a:rPr>
                        <a:t>Flow Weighted Average Calorific Value -</a:t>
                      </a:r>
                    </a:p>
                    <a:p>
                      <a:r>
                        <a:rPr lang="en-US" sz="700" b="1">
                          <a:latin typeface="+mj-lt"/>
                        </a:rPr>
                        <a:t>Phase 2 Service Improvements</a:t>
                      </a:r>
                      <a:endParaRPr lang="en-GB" sz="700" b="1">
                        <a:latin typeface="+mj-lt"/>
                      </a:endParaRPr>
                    </a:p>
                  </a:txBody>
                  <a:tcPr anchor="ctr">
                    <a:solidFill>
                      <a:schemeClr val="accent3"/>
                    </a:solidFill>
                  </a:tcPr>
                </a:tc>
                <a:tc>
                  <a:txBody>
                    <a:bodyPr/>
                    <a:lstStyle/>
                    <a:p>
                      <a:r>
                        <a:rPr lang="en-GB" sz="700" b="1">
                          <a:latin typeface="+mj-lt"/>
                        </a:rPr>
                        <a:t>Cadent</a:t>
                      </a:r>
                    </a:p>
                  </a:txBody>
                  <a:tcPr anchor="ctr">
                    <a:solidFill>
                      <a:schemeClr val="accent3"/>
                    </a:solidFill>
                  </a:tcPr>
                </a:tc>
                <a:tc>
                  <a:txBody>
                    <a:bodyPr/>
                    <a:lstStyle/>
                    <a:p>
                      <a:r>
                        <a:rPr lang="en-GB" sz="700" b="1">
                          <a:latin typeface="+mj-lt"/>
                        </a:rPr>
                        <a:t>DN</a:t>
                      </a:r>
                    </a:p>
                  </a:txBody>
                  <a:tcPr anchor="ctr">
                    <a:solidFill>
                      <a:schemeClr val="accent3"/>
                    </a:solidFill>
                  </a:tcPr>
                </a:tc>
                <a:tc>
                  <a:txBody>
                    <a:bodyPr/>
                    <a:lstStyle/>
                    <a:p>
                      <a:r>
                        <a:rPr lang="en-GB" sz="700" b="1">
                          <a:latin typeface="+mj-lt"/>
                        </a:rPr>
                        <a:t>DN</a:t>
                      </a:r>
                    </a:p>
                  </a:txBody>
                  <a:tcPr anchor="ctr">
                    <a:solidFill>
                      <a:schemeClr val="accent3"/>
                    </a:solidFill>
                  </a:tcPr>
                </a:tc>
                <a:tc>
                  <a:txBody>
                    <a:bodyPr/>
                    <a:lstStyle/>
                    <a:p>
                      <a:pPr algn="l"/>
                      <a:r>
                        <a:rPr lang="en-GB" sz="700" b="1">
                          <a:solidFill>
                            <a:schemeClr val="tx1"/>
                          </a:solidFill>
                          <a:latin typeface="+mj-lt"/>
                        </a:rPr>
                        <a:t>£385k</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November 2024 </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accent3"/>
                    </a:solidFill>
                  </a:tcPr>
                </a:tc>
                <a:extLst>
                  <a:ext uri="{0D108BD9-81ED-4DB2-BD59-A6C34878D82A}">
                    <a16:rowId xmlns:a16="http://schemas.microsoft.com/office/drawing/2014/main" val="297761294"/>
                  </a:ext>
                </a:extLst>
              </a:tr>
              <a:tr h="406485">
                <a:tc>
                  <a:txBody>
                    <a:bodyPr/>
                    <a:lstStyle/>
                    <a:p>
                      <a:pPr algn="ctr"/>
                      <a:r>
                        <a:rPr lang="en-GB" sz="800" b="1">
                          <a:solidFill>
                            <a:schemeClr val="tx1"/>
                          </a:solidFill>
                          <a:latin typeface="+mj-lt"/>
                        </a:rPr>
                        <a:t>5825</a:t>
                      </a:r>
                    </a:p>
                  </a:txBody>
                  <a:tcPr anchor="ctr">
                    <a:solidFill>
                      <a:schemeClr val="accent3"/>
                    </a:solidFill>
                  </a:tcPr>
                </a:tc>
                <a:tc>
                  <a:txBody>
                    <a:bodyPr/>
                    <a:lstStyle/>
                    <a:p>
                      <a:r>
                        <a:rPr lang="en-GB" sz="700" b="1">
                          <a:latin typeface="+mj-lt"/>
                        </a:rPr>
                        <a:t>Minor Release 13 – delivery of following internal changes;</a:t>
                      </a:r>
                    </a:p>
                    <a:p>
                      <a:pPr marL="171450" indent="-171450">
                        <a:buFont typeface="Arial" panose="020B0604020202020204" pitchFamily="34" charset="0"/>
                        <a:buChar char="•"/>
                      </a:pPr>
                      <a:r>
                        <a:rPr lang="en-GB" sz="600" b="1">
                          <a:latin typeface="+mj-lt"/>
                        </a:rPr>
                        <a:t>XRN5576 Winter Consumption Calculation for Class 4 with AMR fitted</a:t>
                      </a:r>
                    </a:p>
                    <a:p>
                      <a:pPr marL="171450" indent="-171450">
                        <a:buFont typeface="Arial" panose="020B0604020202020204" pitchFamily="34" charset="0"/>
                        <a:buChar char="•"/>
                      </a:pPr>
                      <a:r>
                        <a:rPr lang="en-GB" sz="600" b="1">
                          <a:latin typeface="+mj-lt"/>
                        </a:rPr>
                        <a:t>XRN5794 to upgrade Weather API to enable platform update</a:t>
                      </a:r>
                    </a:p>
                  </a:txBody>
                  <a:tcPr anchor="ctr">
                    <a:solidFill>
                      <a:schemeClr val="accent3"/>
                    </a:solidFill>
                  </a:tcPr>
                </a:tc>
                <a:tc>
                  <a:txBody>
                    <a:bodyPr/>
                    <a:lstStyle/>
                    <a:p>
                      <a:r>
                        <a:rPr lang="en-GB" sz="700" b="1">
                          <a:latin typeface="+mj-lt"/>
                        </a:rPr>
                        <a:t>Xoserve</a:t>
                      </a:r>
                    </a:p>
                  </a:txBody>
                  <a:tcPr anchor="ctr">
                    <a:solidFill>
                      <a:schemeClr val="accent3"/>
                    </a:solidFill>
                  </a:tcPr>
                </a:tc>
                <a:tc>
                  <a:txBody>
                    <a:bodyPr/>
                    <a:lstStyle/>
                    <a:p>
                      <a:r>
                        <a:rPr lang="en-GB" sz="700" b="1">
                          <a:latin typeface="+mj-lt"/>
                        </a:rPr>
                        <a:t>All</a:t>
                      </a:r>
                    </a:p>
                  </a:txBody>
                  <a:tcPr anchor="ctr">
                    <a:solidFill>
                      <a:schemeClr val="accent3"/>
                    </a:solidFill>
                  </a:tcPr>
                </a:tc>
                <a:tc>
                  <a:txBody>
                    <a:bodyPr/>
                    <a:lstStyle/>
                    <a:p>
                      <a:r>
                        <a:rPr lang="en-GB" sz="700" b="1">
                          <a:latin typeface="+mj-lt"/>
                        </a:rPr>
                        <a:t>N/A</a:t>
                      </a:r>
                    </a:p>
                  </a:txBody>
                  <a:tcPr anchor="ctr">
                    <a:solidFill>
                      <a:schemeClr val="accent3"/>
                    </a:solidFill>
                  </a:tcPr>
                </a:tc>
                <a:tc>
                  <a:txBody>
                    <a:bodyPr/>
                    <a:lstStyle/>
                    <a:p>
                      <a:r>
                        <a:rPr lang="en-GB" sz="700" b="1">
                          <a:latin typeface="+mj-lt"/>
                        </a:rPr>
                        <a:t>N/A</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6</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December 2024</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Minor</a:t>
                      </a:r>
                    </a:p>
                  </a:txBody>
                  <a:tcPr anchor="ctr">
                    <a:solidFill>
                      <a:schemeClr val="accent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 </a:t>
                      </a:r>
                    </a:p>
                  </a:txBody>
                  <a:tcPr anchor="ctr">
                    <a:solidFill>
                      <a:schemeClr val="accent3"/>
                    </a:solidFill>
                  </a:tcPr>
                </a:tc>
                <a:extLst>
                  <a:ext uri="{0D108BD9-81ED-4DB2-BD59-A6C34878D82A}">
                    <a16:rowId xmlns:a16="http://schemas.microsoft.com/office/drawing/2014/main" val="50315182"/>
                  </a:ext>
                </a:extLst>
              </a:tr>
            </a:tbl>
          </a:graphicData>
        </a:graphic>
      </p:graphicFrame>
    </p:spTree>
    <p:extLst>
      <p:ext uri="{BB962C8B-B14F-4D97-AF65-F5344CB8AC3E}">
        <p14:creationId xmlns:p14="http://schemas.microsoft.com/office/powerpoint/2010/main" val="11337933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742F3-C940-F74F-DA08-28D1CBC683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4D9018-B184-0E8B-AA6C-D38ECF47E697}"/>
              </a:ext>
            </a:extLst>
          </p:cNvPr>
          <p:cNvSpPr>
            <a:spLocks noGrp="1"/>
          </p:cNvSpPr>
          <p:nvPr>
            <p:ph type="title"/>
          </p:nvPr>
        </p:nvSpPr>
        <p:spPr>
          <a:xfrm>
            <a:off x="-18465" y="142977"/>
            <a:ext cx="9144000" cy="637580"/>
          </a:xfrm>
        </p:spPr>
        <p:txBody>
          <a:bodyPr>
            <a:normAutofit fontScale="90000"/>
          </a:bodyPr>
          <a:lstStyle/>
          <a:p>
            <a:r>
              <a:rPr lang="en-GB">
                <a:solidFill>
                  <a:schemeClr val="tx1"/>
                </a:solidFill>
              </a:rPr>
              <a:t>2025 Forward View - Change Delivery Plan</a:t>
            </a:r>
            <a:br>
              <a:rPr lang="en-GB">
                <a:solidFill>
                  <a:schemeClr val="tx1"/>
                </a:solidFill>
              </a:rPr>
            </a:br>
            <a:r>
              <a:rPr lang="en-GB" sz="1800">
                <a:solidFill>
                  <a:schemeClr val="tx1"/>
                </a:solidFill>
              </a:rPr>
              <a:t>January 25 – December 2025 </a:t>
            </a:r>
          </a:p>
        </p:txBody>
      </p:sp>
      <p:grpSp>
        <p:nvGrpSpPr>
          <p:cNvPr id="6" name="Group 5">
            <a:extLst>
              <a:ext uri="{FF2B5EF4-FFF2-40B4-BE49-F238E27FC236}">
                <a16:creationId xmlns:a16="http://schemas.microsoft.com/office/drawing/2014/main" id="{5A587616-9FD7-5A7D-41A5-4BDFEE96C55F}"/>
              </a:ext>
            </a:extLst>
          </p:cNvPr>
          <p:cNvGrpSpPr/>
          <p:nvPr/>
        </p:nvGrpSpPr>
        <p:grpSpPr>
          <a:xfrm>
            <a:off x="-55429" y="759894"/>
            <a:ext cx="9122793" cy="3526345"/>
            <a:chOff x="21207" y="962894"/>
            <a:chExt cx="9122793" cy="3405137"/>
          </a:xfrm>
        </p:grpSpPr>
        <p:sp>
          <p:nvSpPr>
            <p:cNvPr id="19" name="Rectangle 18">
              <a:extLst>
                <a:ext uri="{FF2B5EF4-FFF2-40B4-BE49-F238E27FC236}">
                  <a16:creationId xmlns:a16="http://schemas.microsoft.com/office/drawing/2014/main" id="{B42D378A-A5FE-ABE2-19C6-04A9361C9DCD}"/>
                </a:ext>
              </a:extLst>
            </p:cNvPr>
            <p:cNvSpPr/>
            <p:nvPr/>
          </p:nvSpPr>
          <p:spPr>
            <a:xfrm>
              <a:off x="70574" y="1260796"/>
              <a:ext cx="9057203" cy="31072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1D3E61"/>
                </a:solidFill>
                <a:effectLst/>
                <a:uLnTx/>
                <a:uFillTx/>
                <a:latin typeface="Nunito Sans"/>
                <a:ea typeface="+mn-ea"/>
                <a:cs typeface="+mn-cs"/>
              </a:endParaRPr>
            </a:p>
          </p:txBody>
        </p:sp>
        <p:cxnSp>
          <p:nvCxnSpPr>
            <p:cNvPr id="10" name="Straight Connector 9">
              <a:extLst>
                <a:ext uri="{FF2B5EF4-FFF2-40B4-BE49-F238E27FC236}">
                  <a16:creationId xmlns:a16="http://schemas.microsoft.com/office/drawing/2014/main" id="{14FBEC61-65A5-667C-D926-0A14F6E70A4A}"/>
                </a:ext>
              </a:extLst>
            </p:cNvPr>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7C541055-79D1-CD00-8767-FDE3C0621D55}"/>
                </a:ext>
              </a:extLst>
            </p:cNvPr>
            <p:cNvSpPr txBox="1"/>
            <p:nvPr/>
          </p:nvSpPr>
          <p:spPr>
            <a:xfrm>
              <a:off x="21207" y="966875"/>
              <a:ext cx="623889"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Jan-25</a:t>
              </a:r>
            </a:p>
          </p:txBody>
        </p:sp>
        <p:sp>
          <p:nvSpPr>
            <p:cNvPr id="12" name="TextBox 11">
              <a:extLst>
                <a:ext uri="{FF2B5EF4-FFF2-40B4-BE49-F238E27FC236}">
                  <a16:creationId xmlns:a16="http://schemas.microsoft.com/office/drawing/2014/main" id="{5000AD3F-6B73-677C-20D7-DE47501245E3}"/>
                </a:ext>
              </a:extLst>
            </p:cNvPr>
            <p:cNvSpPr txBox="1"/>
            <p:nvPr/>
          </p:nvSpPr>
          <p:spPr>
            <a:xfrm>
              <a:off x="4165517" y="972794"/>
              <a:ext cx="705642"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June-25</a:t>
              </a:r>
            </a:p>
          </p:txBody>
        </p:sp>
        <p:sp>
          <p:nvSpPr>
            <p:cNvPr id="13" name="Rectangle 12">
              <a:extLst>
                <a:ext uri="{FF2B5EF4-FFF2-40B4-BE49-F238E27FC236}">
                  <a16:creationId xmlns:a16="http://schemas.microsoft.com/office/drawing/2014/main" id="{89A49D1B-CA86-24EB-48AD-B80B101531CC}"/>
                </a:ext>
              </a:extLst>
            </p:cNvPr>
            <p:cNvSpPr/>
            <p:nvPr/>
          </p:nvSpPr>
          <p:spPr>
            <a:xfrm>
              <a:off x="105235" y="1759940"/>
              <a:ext cx="2844315" cy="422806"/>
            </a:xfrm>
            <a:prstGeom prst="rect">
              <a:avLst/>
            </a:prstGeom>
            <a:solidFill>
              <a:srgbClr val="0BF916"/>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February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srgbClr val="1D3E61"/>
                  </a:solidFill>
                  <a:effectLst/>
                  <a:uLnTx/>
                  <a:uFillTx/>
                  <a:latin typeface="Nunito Sans"/>
                  <a:ea typeface="+mn-ea"/>
                  <a:cs typeface="+mn-cs"/>
                </a:rPr>
                <a:t>XRN5614</a:t>
              </a:r>
              <a:endParaRPr kumimoji="0" lang="en-GB" sz="1050" b="1" i="0" u="none" strike="noStrike" kern="1200" cap="none" spc="0" normalizeH="0" baseline="0" noProof="0">
                <a:ln>
                  <a:noFill/>
                </a:ln>
                <a:solidFill>
                  <a:srgbClr val="FF0000"/>
                </a:solidFill>
                <a:effectLst/>
                <a:uLnTx/>
                <a:uFillTx/>
                <a:latin typeface="Nunito Sans"/>
                <a:ea typeface="+mn-ea"/>
                <a:cs typeface="+mn-cs"/>
              </a:endParaRPr>
            </a:p>
          </p:txBody>
        </p:sp>
        <p:sp>
          <p:nvSpPr>
            <p:cNvPr id="22" name="TextBox 21">
              <a:extLst>
                <a:ext uri="{FF2B5EF4-FFF2-40B4-BE49-F238E27FC236}">
                  <a16:creationId xmlns:a16="http://schemas.microsoft.com/office/drawing/2014/main" id="{2B893568-A3DA-4A8D-E9EC-CC2633602BC7}"/>
                </a:ext>
              </a:extLst>
            </p:cNvPr>
            <p:cNvSpPr txBox="1"/>
            <p:nvPr/>
          </p:nvSpPr>
          <p:spPr>
            <a:xfrm>
              <a:off x="1878438" y="970202"/>
              <a:ext cx="817853"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March-25</a:t>
              </a:r>
            </a:p>
          </p:txBody>
        </p:sp>
        <p:sp>
          <p:nvSpPr>
            <p:cNvPr id="23" name="TextBox 22">
              <a:extLst>
                <a:ext uri="{FF2B5EF4-FFF2-40B4-BE49-F238E27FC236}">
                  <a16:creationId xmlns:a16="http://schemas.microsoft.com/office/drawing/2014/main" id="{3B790868-C6EA-4CF3-91D9-FB47018A6B1F}"/>
                </a:ext>
              </a:extLst>
            </p:cNvPr>
            <p:cNvSpPr txBox="1"/>
            <p:nvPr/>
          </p:nvSpPr>
          <p:spPr>
            <a:xfrm>
              <a:off x="6354730" y="966020"/>
              <a:ext cx="667170"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Sep-25</a:t>
              </a:r>
            </a:p>
          </p:txBody>
        </p:sp>
        <p:sp>
          <p:nvSpPr>
            <p:cNvPr id="26" name="TextBox 25">
              <a:extLst>
                <a:ext uri="{FF2B5EF4-FFF2-40B4-BE49-F238E27FC236}">
                  <a16:creationId xmlns:a16="http://schemas.microsoft.com/office/drawing/2014/main" id="{60349B26-24FC-9A81-9DAC-D214EF2EA14D}"/>
                </a:ext>
              </a:extLst>
            </p:cNvPr>
            <p:cNvSpPr txBox="1"/>
            <p:nvPr/>
          </p:nvSpPr>
          <p:spPr>
            <a:xfrm>
              <a:off x="8388825" y="962894"/>
              <a:ext cx="667170"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Dec-25</a:t>
              </a:r>
            </a:p>
          </p:txBody>
        </p:sp>
        <p:sp>
          <p:nvSpPr>
            <p:cNvPr id="33" name="Rectangle 32">
              <a:extLst>
                <a:ext uri="{FF2B5EF4-FFF2-40B4-BE49-F238E27FC236}">
                  <a16:creationId xmlns:a16="http://schemas.microsoft.com/office/drawing/2014/main" id="{09E7EB3E-7332-B48B-220A-F747405F8E8F}"/>
                </a:ext>
              </a:extLst>
            </p:cNvPr>
            <p:cNvSpPr/>
            <p:nvPr/>
          </p:nvSpPr>
          <p:spPr>
            <a:xfrm>
              <a:off x="688196" y="2240639"/>
              <a:ext cx="4933300" cy="393655"/>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June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XRN5616, XRN5702, XRN5784, XRN5846</a:t>
              </a:r>
            </a:p>
          </p:txBody>
        </p:sp>
      </p:grpSp>
      <p:sp>
        <p:nvSpPr>
          <p:cNvPr id="18" name="Rechteck 4">
            <a:extLst>
              <a:ext uri="{FF2B5EF4-FFF2-40B4-BE49-F238E27FC236}">
                <a16:creationId xmlns:a16="http://schemas.microsoft.com/office/drawing/2014/main" id="{0FBEA040-D2F9-BEDE-A101-E28440E169CB}"/>
              </a:ext>
            </a:extLst>
          </p:cNvPr>
          <p:cNvSpPr/>
          <p:nvPr/>
        </p:nvSpPr>
        <p:spPr bwMode="gray">
          <a:xfrm>
            <a:off x="56688" y="4259434"/>
            <a:ext cx="6604012" cy="733294"/>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a:extLst>
              <a:ext uri="{FF2B5EF4-FFF2-40B4-BE49-F238E27FC236}">
                <a16:creationId xmlns:a16="http://schemas.microsoft.com/office/drawing/2014/main" id="{6F282B16-E372-032B-8F5E-6E7ADF70154E}"/>
              </a:ext>
            </a:extLst>
          </p:cNvPr>
          <p:cNvSpPr txBox="1"/>
          <p:nvPr/>
        </p:nvSpPr>
        <p:spPr>
          <a:xfrm>
            <a:off x="100270" y="4263446"/>
            <a:ext cx="6704445" cy="8463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Firm Implementation Date – Funding Approved by ChMC and / or Non-Negotiable Industry Implementation Date in place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Indicative / Target Implementation Date – Changes are planned for delivery – Funding and/or Implementation Date not yet approved by ChMC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Implemented Change / Release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p:txBody>
      </p:sp>
      <p:sp>
        <p:nvSpPr>
          <p:cNvPr id="38" name="Rectangle 37">
            <a:extLst>
              <a:ext uri="{FF2B5EF4-FFF2-40B4-BE49-F238E27FC236}">
                <a16:creationId xmlns:a16="http://schemas.microsoft.com/office/drawing/2014/main" id="{F029775B-C859-9ABF-B92E-7C934C7AEA18}"/>
              </a:ext>
            </a:extLst>
          </p:cNvPr>
          <p:cNvSpPr/>
          <p:nvPr/>
        </p:nvSpPr>
        <p:spPr>
          <a:xfrm>
            <a:off x="210938" y="4626081"/>
            <a:ext cx="264516" cy="94843"/>
          </a:xfrm>
          <a:prstGeom prst="rect">
            <a:avLst/>
          </a:prstGeom>
          <a:solidFill>
            <a:schemeClr val="accent3">
              <a:lumMod val="20000"/>
              <a:lumOff val="80000"/>
            </a:schemeClr>
          </a:solid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9" name="Rectangle 38">
            <a:extLst>
              <a:ext uri="{FF2B5EF4-FFF2-40B4-BE49-F238E27FC236}">
                <a16:creationId xmlns:a16="http://schemas.microsoft.com/office/drawing/2014/main" id="{5E68EFB8-04A2-343E-1403-C9520EC0F7EC}"/>
              </a:ext>
            </a:extLst>
          </p:cNvPr>
          <p:cNvSpPr/>
          <p:nvPr/>
        </p:nvSpPr>
        <p:spPr>
          <a:xfrm>
            <a:off x="210938" y="4441073"/>
            <a:ext cx="264516" cy="94844"/>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5" name="TextBox 4">
            <a:extLst>
              <a:ext uri="{FF2B5EF4-FFF2-40B4-BE49-F238E27FC236}">
                <a16:creationId xmlns:a16="http://schemas.microsoft.com/office/drawing/2014/main" id="{FF92BD9A-8D46-FD9B-579F-E7E6DD0ECCC5}"/>
              </a:ext>
            </a:extLst>
          </p:cNvPr>
          <p:cNvSpPr txBox="1"/>
          <p:nvPr/>
        </p:nvSpPr>
        <p:spPr>
          <a:xfrm>
            <a:off x="25629" y="4214330"/>
            <a:ext cx="1944411" cy="2288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3E5AA8"/>
                </a:solidFill>
                <a:effectLst/>
                <a:uLnTx/>
                <a:uFillTx/>
                <a:latin typeface="Nunito Sans"/>
                <a:ea typeface="+mn-ea"/>
                <a:cs typeface="+mn-cs"/>
              </a:rPr>
              <a:t>Delivery Key</a:t>
            </a:r>
          </a:p>
        </p:txBody>
      </p:sp>
      <p:sp>
        <p:nvSpPr>
          <p:cNvPr id="16" name="Rectangle 15">
            <a:extLst>
              <a:ext uri="{FF2B5EF4-FFF2-40B4-BE49-F238E27FC236}">
                <a16:creationId xmlns:a16="http://schemas.microsoft.com/office/drawing/2014/main" id="{D617994A-7E70-D9AE-E4C7-7ADC063A66D1}"/>
              </a:ext>
            </a:extLst>
          </p:cNvPr>
          <p:cNvSpPr/>
          <p:nvPr/>
        </p:nvSpPr>
        <p:spPr>
          <a:xfrm>
            <a:off x="1619673" y="1079861"/>
            <a:ext cx="1253242" cy="437510"/>
          </a:xfrm>
          <a:prstGeom prst="rect">
            <a:avLst/>
          </a:prstGeom>
          <a:solidFill>
            <a:schemeClr val="bg2"/>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Minor Release 14</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(TBC)</a:t>
            </a:r>
            <a:endParaRPr kumimoji="0" lang="en-GB" sz="900" b="1" i="0" u="none" strike="noStrike" kern="1200" cap="none" spc="0" normalizeH="0" baseline="0" noProof="0">
              <a:ln>
                <a:noFill/>
              </a:ln>
              <a:solidFill>
                <a:srgbClr val="1D3E61"/>
              </a:solidFill>
              <a:effectLst/>
              <a:uLnTx/>
              <a:uFillTx/>
              <a:latin typeface="Nunito Sans"/>
              <a:ea typeface="+mn-ea"/>
              <a:cs typeface="+mn-cs"/>
            </a:endParaRPr>
          </a:p>
        </p:txBody>
      </p:sp>
      <p:sp>
        <p:nvSpPr>
          <p:cNvPr id="30" name="Rectangle 29">
            <a:extLst>
              <a:ext uri="{FF2B5EF4-FFF2-40B4-BE49-F238E27FC236}">
                <a16:creationId xmlns:a16="http://schemas.microsoft.com/office/drawing/2014/main" id="{89D5E618-E764-DCA7-6F15-F886E27DB89C}"/>
              </a:ext>
            </a:extLst>
          </p:cNvPr>
          <p:cNvSpPr/>
          <p:nvPr/>
        </p:nvSpPr>
        <p:spPr>
          <a:xfrm>
            <a:off x="7791922" y="1084957"/>
            <a:ext cx="1253242" cy="439525"/>
          </a:xfrm>
          <a:prstGeom prst="rect">
            <a:avLst/>
          </a:prstGeom>
          <a:solidFill>
            <a:schemeClr val="tx1">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a:ln>
                  <a:noFill/>
                </a:ln>
                <a:solidFill>
                  <a:srgbClr val="1D3E61"/>
                </a:solidFill>
                <a:effectLst/>
                <a:uLnTx/>
                <a:uFillTx/>
                <a:latin typeface="Nunito Sans"/>
                <a:ea typeface="+mn-ea"/>
                <a:cs typeface="+mn-cs"/>
              </a:rPr>
              <a:t>Minor Release 15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1D3E61"/>
                </a:solidFill>
                <a:effectLst/>
                <a:uLnTx/>
                <a:uFillTx/>
                <a:latin typeface="Nunito Sans"/>
                <a:ea typeface="+mn-ea"/>
                <a:cs typeface="+mn-cs"/>
              </a:rPr>
              <a:t>(TBC)</a:t>
            </a:r>
          </a:p>
        </p:txBody>
      </p:sp>
      <p:sp>
        <p:nvSpPr>
          <p:cNvPr id="3" name="TextBox 2">
            <a:extLst>
              <a:ext uri="{FF2B5EF4-FFF2-40B4-BE49-F238E27FC236}">
                <a16:creationId xmlns:a16="http://schemas.microsoft.com/office/drawing/2014/main" id="{6AD32B5D-F950-7BAD-B607-7ECD6B4E20EB}"/>
              </a:ext>
            </a:extLst>
          </p:cNvPr>
          <p:cNvSpPr txBox="1"/>
          <p:nvPr/>
        </p:nvSpPr>
        <p:spPr>
          <a:xfrm>
            <a:off x="-12039" y="4993614"/>
            <a:ext cx="169148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produced 28</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November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sp>
        <p:nvSpPr>
          <p:cNvPr id="21" name="Rectangle 20">
            <a:extLst>
              <a:ext uri="{FF2B5EF4-FFF2-40B4-BE49-F238E27FC236}">
                <a16:creationId xmlns:a16="http://schemas.microsoft.com/office/drawing/2014/main" id="{1F682CE0-9D5A-C73B-B35B-D79D05743143}"/>
              </a:ext>
            </a:extLst>
          </p:cNvPr>
          <p:cNvSpPr/>
          <p:nvPr/>
        </p:nvSpPr>
        <p:spPr>
          <a:xfrm>
            <a:off x="210938" y="4840706"/>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25" name="Rectangle 24">
            <a:extLst>
              <a:ext uri="{FF2B5EF4-FFF2-40B4-BE49-F238E27FC236}">
                <a16:creationId xmlns:a16="http://schemas.microsoft.com/office/drawing/2014/main" id="{1B1805F0-5467-3F32-F1BA-1922CAA5659E}"/>
              </a:ext>
            </a:extLst>
          </p:cNvPr>
          <p:cNvSpPr/>
          <p:nvPr/>
        </p:nvSpPr>
        <p:spPr>
          <a:xfrm>
            <a:off x="3629602" y="2524095"/>
            <a:ext cx="5415562"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November 25 – Major Release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Mod0876S | Mod0884 | Mod0890 </a:t>
            </a:r>
          </a:p>
        </p:txBody>
      </p:sp>
      <p:sp>
        <p:nvSpPr>
          <p:cNvPr id="27" name="Rectangle 26">
            <a:extLst>
              <a:ext uri="{FF2B5EF4-FFF2-40B4-BE49-F238E27FC236}">
                <a16:creationId xmlns:a16="http://schemas.microsoft.com/office/drawing/2014/main" id="{739ACB9E-04C2-DA7B-FCA2-76FAA7450F70}"/>
              </a:ext>
            </a:extLst>
          </p:cNvPr>
          <p:cNvSpPr/>
          <p:nvPr/>
        </p:nvSpPr>
        <p:spPr>
          <a:xfrm>
            <a:off x="6156176" y="3767930"/>
            <a:ext cx="2875598"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uLnTx/>
                <a:uFillTx/>
                <a:latin typeface="Nunito Sans"/>
                <a:ea typeface="+mn-ea"/>
                <a:cs typeface="+mn-cs"/>
              </a:rPr>
              <a:t>February 26 - Major Release</a:t>
            </a:r>
          </a:p>
        </p:txBody>
      </p:sp>
      <p:sp>
        <p:nvSpPr>
          <p:cNvPr id="7" name="Rectangle 6">
            <a:extLst>
              <a:ext uri="{FF2B5EF4-FFF2-40B4-BE49-F238E27FC236}">
                <a16:creationId xmlns:a16="http://schemas.microsoft.com/office/drawing/2014/main" id="{162F6E55-7AA2-55CC-6AA7-B5EB6310F1FE}"/>
              </a:ext>
            </a:extLst>
          </p:cNvPr>
          <p:cNvSpPr/>
          <p:nvPr/>
        </p:nvSpPr>
        <p:spPr>
          <a:xfrm>
            <a:off x="56688" y="3450699"/>
            <a:ext cx="5595432"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err="1">
                <a:ln>
                  <a:noFill/>
                </a:ln>
                <a:solidFill>
                  <a:srgbClr val="1D3E61"/>
                </a:solidFill>
                <a:effectLst/>
                <a:highlight>
                  <a:srgbClr val="FFFF00"/>
                </a:highlight>
                <a:uLnTx/>
                <a:uFillTx/>
                <a:latin typeface="Nunito Sans"/>
                <a:ea typeface="+mn-ea"/>
                <a:cs typeface="+mn-cs"/>
              </a:rPr>
              <a:t>Adhoc</a:t>
            </a: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 Project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XRN5851 – Procurement and Service Activities</a:t>
            </a:r>
          </a:p>
        </p:txBody>
      </p:sp>
      <p:sp>
        <p:nvSpPr>
          <p:cNvPr id="8" name="Rectangle 7">
            <a:extLst>
              <a:ext uri="{FF2B5EF4-FFF2-40B4-BE49-F238E27FC236}">
                <a16:creationId xmlns:a16="http://schemas.microsoft.com/office/drawing/2014/main" id="{E272B415-8A1D-950A-A2FB-2DABEAC50CF0}"/>
              </a:ext>
            </a:extLst>
          </p:cNvPr>
          <p:cNvSpPr/>
          <p:nvPr/>
        </p:nvSpPr>
        <p:spPr>
          <a:xfrm>
            <a:off x="2055889" y="2991494"/>
            <a:ext cx="3596231" cy="407667"/>
          </a:xfrm>
          <a:prstGeom prst="rect">
            <a:avLst/>
          </a:prstGeom>
          <a:solidFill>
            <a:schemeClr val="tx1">
              <a:lumMod val="20000"/>
              <a:lumOff val="80000"/>
            </a:schemeClr>
          </a:solid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err="1">
                <a:ln>
                  <a:noFill/>
                </a:ln>
                <a:solidFill>
                  <a:srgbClr val="1D3E61"/>
                </a:solidFill>
                <a:effectLst/>
                <a:uLnTx/>
                <a:uFillTx/>
                <a:latin typeface="Nunito Sans"/>
                <a:ea typeface="+mn-ea"/>
                <a:cs typeface="+mn-cs"/>
              </a:rPr>
              <a:t>Adhoc</a:t>
            </a:r>
            <a:r>
              <a:rPr kumimoji="0" lang="en-GB" sz="1200" b="1" i="0" u="none" strike="noStrike" kern="1200" cap="none" spc="0" normalizeH="0" baseline="0" noProof="0">
                <a:ln>
                  <a:noFill/>
                </a:ln>
                <a:solidFill>
                  <a:srgbClr val="1D3E61"/>
                </a:solidFill>
                <a:effectLst/>
                <a:uLnTx/>
                <a:uFillTx/>
                <a:latin typeface="Nunito Sans"/>
                <a:ea typeface="+mn-ea"/>
                <a:cs typeface="+mn-cs"/>
              </a:rPr>
              <a:t> Project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1D3E61"/>
                </a:solidFill>
                <a:effectLst/>
                <a:highlight>
                  <a:srgbClr val="FFFF00"/>
                </a:highlight>
                <a:uLnTx/>
                <a:uFillTx/>
                <a:latin typeface="Nunito Sans"/>
                <a:ea typeface="+mn-ea"/>
                <a:cs typeface="+mn-cs"/>
              </a:rPr>
              <a:t>Mod0896</a:t>
            </a:r>
          </a:p>
        </p:txBody>
      </p:sp>
    </p:spTree>
    <p:extLst>
      <p:ext uri="{BB962C8B-B14F-4D97-AF65-F5344CB8AC3E}">
        <p14:creationId xmlns:p14="http://schemas.microsoft.com/office/powerpoint/2010/main" val="11072161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78CFA-0171-BC43-A290-9DC25077E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473A47-4988-4B14-D270-4DDEBFE06126}"/>
              </a:ext>
            </a:extLst>
          </p:cNvPr>
          <p:cNvSpPr>
            <a:spLocks noGrp="1"/>
          </p:cNvSpPr>
          <p:nvPr>
            <p:ph type="title"/>
          </p:nvPr>
        </p:nvSpPr>
        <p:spPr>
          <a:xfrm>
            <a:off x="395536" y="18547"/>
            <a:ext cx="8147248" cy="434083"/>
          </a:xfrm>
        </p:spPr>
        <p:txBody>
          <a:bodyPr>
            <a:normAutofit/>
          </a:bodyPr>
          <a:lstStyle/>
          <a:p>
            <a:r>
              <a:rPr lang="en-GB" sz="1500">
                <a:cs typeface="Arial"/>
              </a:rPr>
              <a:t>Change Delivery Plan – January 2025 – December 2025 </a:t>
            </a:r>
            <a:endParaRPr lang="en-GB" sz="1500"/>
          </a:p>
        </p:txBody>
      </p:sp>
      <p:graphicFrame>
        <p:nvGraphicFramePr>
          <p:cNvPr id="4" name="Table 3">
            <a:extLst>
              <a:ext uri="{FF2B5EF4-FFF2-40B4-BE49-F238E27FC236}">
                <a16:creationId xmlns:a16="http://schemas.microsoft.com/office/drawing/2014/main" id="{2F3A8088-C16B-A8ED-7B3A-BB4F893B9880}"/>
              </a:ext>
            </a:extLst>
          </p:cNvPr>
          <p:cNvGraphicFramePr>
            <a:graphicFrameLocks noGrp="1"/>
          </p:cNvGraphicFramePr>
          <p:nvPr/>
        </p:nvGraphicFramePr>
        <p:xfrm>
          <a:off x="64970" y="315124"/>
          <a:ext cx="9014060" cy="4828376"/>
        </p:xfrm>
        <a:graphic>
          <a:graphicData uri="http://schemas.openxmlformats.org/drawingml/2006/table">
            <a:tbl>
              <a:tblPr firstRow="1" bandRow="1">
                <a:tableStyleId>{5C22544A-7EE6-4342-B048-85BDC9FD1C3A}</a:tableStyleId>
              </a:tblPr>
              <a:tblGrid>
                <a:gridCol w="478552">
                  <a:extLst>
                    <a:ext uri="{9D8B030D-6E8A-4147-A177-3AD203B41FA5}">
                      <a16:colId xmlns:a16="http://schemas.microsoft.com/office/drawing/2014/main" val="4236546890"/>
                    </a:ext>
                  </a:extLst>
                </a:gridCol>
                <a:gridCol w="2702860">
                  <a:extLst>
                    <a:ext uri="{9D8B030D-6E8A-4147-A177-3AD203B41FA5}">
                      <a16:colId xmlns:a16="http://schemas.microsoft.com/office/drawing/2014/main" val="324692026"/>
                    </a:ext>
                  </a:extLst>
                </a:gridCol>
                <a:gridCol w="720080">
                  <a:extLst>
                    <a:ext uri="{9D8B030D-6E8A-4147-A177-3AD203B41FA5}">
                      <a16:colId xmlns:a16="http://schemas.microsoft.com/office/drawing/2014/main" val="1901410971"/>
                    </a:ext>
                  </a:extLst>
                </a:gridCol>
                <a:gridCol w="792088">
                  <a:extLst>
                    <a:ext uri="{9D8B030D-6E8A-4147-A177-3AD203B41FA5}">
                      <a16:colId xmlns:a16="http://schemas.microsoft.com/office/drawing/2014/main" val="4189950786"/>
                    </a:ext>
                  </a:extLst>
                </a:gridCol>
                <a:gridCol w="792088">
                  <a:extLst>
                    <a:ext uri="{9D8B030D-6E8A-4147-A177-3AD203B41FA5}">
                      <a16:colId xmlns:a16="http://schemas.microsoft.com/office/drawing/2014/main" val="4137049686"/>
                    </a:ext>
                  </a:extLst>
                </a:gridCol>
                <a:gridCol w="720080">
                  <a:extLst>
                    <a:ext uri="{9D8B030D-6E8A-4147-A177-3AD203B41FA5}">
                      <a16:colId xmlns:a16="http://schemas.microsoft.com/office/drawing/2014/main" val="1519923765"/>
                    </a:ext>
                  </a:extLst>
                </a:gridCol>
                <a:gridCol w="1152128">
                  <a:extLst>
                    <a:ext uri="{9D8B030D-6E8A-4147-A177-3AD203B41FA5}">
                      <a16:colId xmlns:a16="http://schemas.microsoft.com/office/drawing/2014/main" val="3099399107"/>
                    </a:ext>
                  </a:extLst>
                </a:gridCol>
                <a:gridCol w="820848">
                  <a:extLst>
                    <a:ext uri="{9D8B030D-6E8A-4147-A177-3AD203B41FA5}">
                      <a16:colId xmlns:a16="http://schemas.microsoft.com/office/drawing/2014/main" val="796015746"/>
                    </a:ext>
                  </a:extLst>
                </a:gridCol>
                <a:gridCol w="835336">
                  <a:extLst>
                    <a:ext uri="{9D8B030D-6E8A-4147-A177-3AD203B41FA5}">
                      <a16:colId xmlns:a16="http://schemas.microsoft.com/office/drawing/2014/main" val="3560280781"/>
                    </a:ext>
                  </a:extLst>
                </a:gridCol>
              </a:tblGrid>
              <a:tr h="289821">
                <a:tc>
                  <a:txBody>
                    <a:bodyPr/>
                    <a:lstStyle/>
                    <a:p>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HLSO</a:t>
                      </a:r>
                    </a:p>
                    <a:p>
                      <a:r>
                        <a:rPr lang="en-GB" sz="900">
                          <a:latin typeface="+mj-lt"/>
                        </a:rPr>
                        <a:t>Max Cost</a:t>
                      </a:r>
                    </a:p>
                  </a:txBody>
                  <a:tcPr anchor="ctr">
                    <a:solidFill>
                      <a:schemeClr val="tx2"/>
                    </a:solidFill>
                  </a:tcPr>
                </a:tc>
                <a:tc>
                  <a:txBody>
                    <a:bodyPr/>
                    <a:lstStyle/>
                    <a:p>
                      <a:r>
                        <a:rPr lang="en-GB" sz="900">
                          <a:latin typeface="+mj-lt"/>
                        </a:rPr>
                        <a:t>Target Implementation   Date</a:t>
                      </a:r>
                    </a:p>
                  </a:txBody>
                  <a:tcPr anchor="ctr">
                    <a:solidFill>
                      <a:schemeClr val="tx2"/>
                    </a:solidFill>
                  </a:tcPr>
                </a:tc>
                <a:tc>
                  <a:txBody>
                    <a:bodyPr/>
                    <a:lstStyle/>
                    <a:p>
                      <a:r>
                        <a:rPr lang="en-GB" sz="900">
                          <a:latin typeface="+mj-lt"/>
                        </a:rPr>
                        <a:t>Release Type</a:t>
                      </a:r>
                    </a:p>
                  </a:txBody>
                  <a:tcPr anchor="ctr">
                    <a:solidFill>
                      <a:schemeClr val="tx2"/>
                    </a:solidFill>
                  </a:tcPr>
                </a:tc>
                <a:tc>
                  <a:txBody>
                    <a:bodyPr/>
                    <a:lstStyle/>
                    <a:p>
                      <a:r>
                        <a:rPr lang="en-GB" sz="900">
                          <a:latin typeface="+mj-lt"/>
                        </a:rPr>
                        <a:t>Firm / Indicative</a:t>
                      </a:r>
                    </a:p>
                  </a:txBody>
                  <a:tcPr anchor="ctr">
                    <a:solidFill>
                      <a:schemeClr val="tx2"/>
                    </a:solidFill>
                  </a:tcPr>
                </a:tc>
                <a:extLst>
                  <a:ext uri="{0D108BD9-81ED-4DB2-BD59-A6C34878D82A}">
                    <a16:rowId xmlns:a16="http://schemas.microsoft.com/office/drawing/2014/main" val="429165185"/>
                  </a:ext>
                </a:extLst>
              </a:tr>
              <a:tr h="406485">
                <a:tc>
                  <a:txBody>
                    <a:bodyPr/>
                    <a:lstStyle/>
                    <a:p>
                      <a:pPr algn="ctr"/>
                      <a:r>
                        <a:rPr lang="en-GB" sz="800" b="1">
                          <a:solidFill>
                            <a:schemeClr val="tx1"/>
                          </a:solidFill>
                          <a:latin typeface="+mj-lt"/>
                          <a:hlinkClick r:id="rId3">
                            <a:extLst>
                              <a:ext uri="{A12FA001-AC4F-418D-AE19-62706E023703}">
                                <ahyp:hlinkClr xmlns:ahyp="http://schemas.microsoft.com/office/drawing/2018/hyperlinkcolor" val="tx"/>
                              </a:ext>
                            </a:extLst>
                          </a:hlinkClick>
                        </a:rPr>
                        <a:t>5614</a:t>
                      </a:r>
                      <a:endParaRPr lang="en-GB" sz="800" b="1">
                        <a:solidFill>
                          <a:schemeClr val="tx1"/>
                        </a:solidFill>
                        <a:latin typeface="+mj-lt"/>
                      </a:endParaRPr>
                    </a:p>
                  </a:txBody>
                  <a:tcPr anchor="ctr">
                    <a:solidFill>
                      <a:schemeClr val="accent1"/>
                    </a:solidFill>
                  </a:tcPr>
                </a:tc>
                <a:tc>
                  <a:txBody>
                    <a:bodyPr/>
                    <a:lstStyle/>
                    <a:p>
                      <a:r>
                        <a:rPr lang="en-GB" sz="700" b="1">
                          <a:effectLst/>
                          <a:latin typeface="+mj-lt"/>
                          <a:ea typeface="Times New Roman" panose="02020603050405020304" pitchFamily="18" charset="0"/>
                        </a:rPr>
                        <a:t>Improving IGT SMP New Connection Process to support accurate and timely Supplier Registrations</a:t>
                      </a:r>
                      <a:endParaRPr lang="en-GB" sz="600" b="1">
                        <a:latin typeface="+mj-lt"/>
                      </a:endParaRPr>
                    </a:p>
                  </a:txBody>
                  <a:tcPr anchor="ctr">
                    <a:solidFill>
                      <a:schemeClr val="bg2">
                        <a:lumMod val="20000"/>
                        <a:lumOff val="80000"/>
                      </a:schemeClr>
                    </a:solidFill>
                  </a:tcPr>
                </a:tc>
                <a:tc>
                  <a:txBody>
                    <a:bodyPr/>
                    <a:lstStyle/>
                    <a:p>
                      <a:r>
                        <a:rPr lang="en-GB" sz="700" b="1">
                          <a:latin typeface="+mj-lt"/>
                        </a:rPr>
                        <a:t>BUUK</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*£120k</a:t>
                      </a:r>
                    </a:p>
                    <a:p>
                      <a:r>
                        <a:rPr lang="en-GB" sz="700" b="1">
                          <a:latin typeface="+mj-lt"/>
                        </a:rPr>
                        <a:t>revised following 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28</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February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Firm</a:t>
                      </a:r>
                    </a:p>
                  </a:txBody>
                  <a:tcPr anchor="ctr">
                    <a:solidFill>
                      <a:schemeClr val="bg2">
                        <a:lumMod val="20000"/>
                        <a:lumOff val="80000"/>
                      </a:schemeClr>
                    </a:solidFill>
                  </a:tcPr>
                </a:tc>
                <a:extLst>
                  <a:ext uri="{0D108BD9-81ED-4DB2-BD59-A6C34878D82A}">
                    <a16:rowId xmlns:a16="http://schemas.microsoft.com/office/drawing/2014/main" val="510552386"/>
                  </a:ext>
                </a:extLst>
              </a:tr>
              <a:tr h="379413">
                <a:tc>
                  <a:txBody>
                    <a:bodyPr/>
                    <a:lstStyle/>
                    <a:p>
                      <a:pPr algn="ctr"/>
                      <a:r>
                        <a:rPr lang="en-GB" sz="800" b="1">
                          <a:solidFill>
                            <a:schemeClr val="tx1"/>
                          </a:solidFill>
                          <a:latin typeface="+mj-lt"/>
                          <a:hlinkClick r:id="rId4">
                            <a:extLst>
                              <a:ext uri="{A12FA001-AC4F-418D-AE19-62706E023703}">
                                <ahyp:hlinkClr xmlns:ahyp="http://schemas.microsoft.com/office/drawing/2018/hyperlinkcolor" val="tx"/>
                              </a:ext>
                            </a:extLst>
                          </a:hlinkClick>
                        </a:rPr>
                        <a:t>5616</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Arial" panose="020B0604020202020204" pitchFamily="34" charset="0"/>
                        </a:rPr>
                        <a:t>CSEP Annual Quantity Capacity Management  </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WWU</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*£260k revised following 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27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4267393479"/>
                  </a:ext>
                </a:extLst>
              </a:tr>
              <a:tr h="332968">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5702</a:t>
                      </a:r>
                      <a:endParaRPr lang="en-GB" sz="800" b="1" kern="1200">
                        <a:solidFill>
                          <a:schemeClr val="tx1"/>
                        </a:solidFill>
                        <a:latin typeface="+mn-lt"/>
                        <a:ea typeface="+mn-ea"/>
                        <a:cs typeface="+mn-cs"/>
                      </a:endParaRPr>
                    </a:p>
                  </a:txBody>
                  <a:tcPr anchor="ctr">
                    <a:solidFill>
                      <a:schemeClr val="accent1"/>
                    </a:solidFill>
                  </a:tcPr>
                </a:tc>
                <a:tc>
                  <a:txBody>
                    <a:bodyPr/>
                    <a:lstStyle/>
                    <a:p>
                      <a:pPr>
                        <a:lnSpc>
                          <a:spcPct val="115000"/>
                        </a:lnSpc>
                        <a:spcAft>
                          <a:spcPts val="1000"/>
                        </a:spcAft>
                      </a:pPr>
                      <a:r>
                        <a:rPr lang="en-US" sz="700" b="1">
                          <a:solidFill>
                            <a:schemeClr val="tx1"/>
                          </a:solidFill>
                          <a:effectLst/>
                          <a:latin typeface="+mj-lt"/>
                          <a:ea typeface="Times New Roman" panose="02020603050405020304" pitchFamily="18" charset="0"/>
                          <a:cs typeface="Times New Roman" panose="02020603050405020304" pitchFamily="18" charset="0"/>
                        </a:rPr>
                        <a:t>Mod0864S - Update to assess the replacement of Facsimile as a form of communication </a:t>
                      </a:r>
                      <a:endParaRPr lang="en-GB" sz="700" b="1">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endParaRPr lang="en-GB" sz="700" b="1">
                        <a:latin typeface="+mj-lt"/>
                      </a:endParaRP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3111718878"/>
                  </a:ext>
                </a:extLst>
              </a:tr>
              <a:tr h="303605">
                <a:tc>
                  <a:txBody>
                    <a:bodyPr/>
                    <a:lstStyle/>
                    <a:p>
                      <a:pPr algn="ctr"/>
                      <a:r>
                        <a:rPr lang="en-GB" sz="800" b="1">
                          <a:solidFill>
                            <a:schemeClr val="tx1"/>
                          </a:solidFill>
                          <a:hlinkClick r:id="rId6">
                            <a:extLst>
                              <a:ext uri="{A12FA001-AC4F-418D-AE19-62706E023703}">
                                <ahyp:hlinkClr xmlns:ahyp="http://schemas.microsoft.com/office/drawing/2018/hyperlinkcolor" val="tx"/>
                              </a:ext>
                            </a:extLst>
                          </a:hlinkClick>
                        </a:rPr>
                        <a:t>5784</a:t>
                      </a:r>
                      <a:endParaRPr lang="en-GB" sz="800" b="1" kern="1200">
                        <a:solidFill>
                          <a:schemeClr val="tx1"/>
                        </a:solidFill>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700" b="1" i="0" kern="1200">
                          <a:solidFill>
                            <a:schemeClr val="dk1"/>
                          </a:solidFill>
                          <a:effectLst/>
                          <a:latin typeface="+mn-lt"/>
                          <a:ea typeface="+mn-ea"/>
                          <a:cs typeface="+mn-cs"/>
                        </a:rPr>
                        <a:t>Mod0862 Amendments to the current Unidentified Gas Reconciliation Period arrangements</a:t>
                      </a:r>
                    </a:p>
                  </a:txBody>
                  <a:tcPr marL="68580" marR="68580" marT="0" marB="0"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DN</a:t>
                      </a:r>
                    </a:p>
                    <a:p>
                      <a:r>
                        <a:rPr lang="en-GB" sz="700" b="1">
                          <a:latin typeface="+mj-lt"/>
                        </a:rPr>
                        <a:t>NGT</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£250k</a:t>
                      </a:r>
                    </a:p>
                    <a:p>
                      <a:r>
                        <a:rPr lang="en-GB" sz="700" b="1">
                          <a:latin typeface="+mj-lt"/>
                        </a:rPr>
                        <a:t>*ROM est.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2449690027"/>
                  </a:ext>
                </a:extLst>
              </a:tr>
              <a:tr h="380608">
                <a:tc>
                  <a:txBody>
                    <a:bodyPr/>
                    <a:lstStyle/>
                    <a:p>
                      <a:pPr algn="ctr"/>
                      <a:r>
                        <a:rPr lang="en-GB" sz="800" b="1">
                          <a:solidFill>
                            <a:schemeClr val="tx1"/>
                          </a:solidFill>
                          <a:hlinkClick r:id="rId7">
                            <a:extLst>
                              <a:ext uri="{A12FA001-AC4F-418D-AE19-62706E023703}">
                                <ahyp:hlinkClr xmlns:ahyp="http://schemas.microsoft.com/office/drawing/2018/hyperlinkcolor" val="tx"/>
                              </a:ext>
                            </a:extLst>
                          </a:hlinkClick>
                        </a:rPr>
                        <a:t>5846</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Update to the Meter product table in UK link to support the Thermal Mass Meter type code</a:t>
                      </a:r>
                    </a:p>
                  </a:txBody>
                  <a:tcPr marL="68580" marR="68580" marT="0" marB="0"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All</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27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June 2025</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1607328695"/>
                  </a:ext>
                </a:extLst>
              </a:tr>
              <a:tr h="303605">
                <a:tc>
                  <a:txBody>
                    <a:bodyPr/>
                    <a:lstStyle/>
                    <a:p>
                      <a:pPr algn="ctr"/>
                      <a:r>
                        <a:rPr lang="en-GB" sz="800" b="1" u="none">
                          <a:solidFill>
                            <a:schemeClr val="tx1"/>
                          </a:solidFill>
                          <a:hlinkClick r:id="rId8">
                            <a:extLst>
                              <a:ext uri="{A12FA001-AC4F-418D-AE19-62706E023703}">
                                <ahyp:hlinkClr xmlns:ahyp="http://schemas.microsoft.com/office/drawing/2018/hyperlinkcolor" val="tx"/>
                              </a:ext>
                            </a:extLst>
                          </a:hlinkClick>
                        </a:rPr>
                        <a:t>5851</a:t>
                      </a:r>
                      <a:endParaRPr lang="en-GB" sz="800" b="1" u="none">
                        <a:solidFill>
                          <a:schemeClr val="tx1"/>
                        </a:solidFill>
                        <a:latin typeface="+mj-lt"/>
                      </a:endParaRPr>
                    </a:p>
                  </a:txBody>
                  <a:tcPr anchor="ctr">
                    <a:solidFill>
                      <a:schemeClr val="bg2">
                        <a:lumMod val="60000"/>
                        <a:lumOff val="40000"/>
                      </a:schemeClr>
                    </a:solidFill>
                  </a:tcPr>
                </a:tc>
                <a:tc>
                  <a:txBody>
                    <a:bodyPr/>
                    <a:lstStyle/>
                    <a:p>
                      <a:r>
                        <a:rPr lang="en-GB" sz="700" b="1">
                          <a:latin typeface="+mj-lt"/>
                        </a:rPr>
                        <a:t>Mod0868 Change to the current Allocation of Unidentified Gas Statement Frequency and Scope</a:t>
                      </a:r>
                    </a:p>
                  </a:txBody>
                  <a:tcPr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 </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June/July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*subject to modification approval</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err="1">
                          <a:ln>
                            <a:noFill/>
                          </a:ln>
                          <a:solidFill>
                            <a:schemeClr val="tx1"/>
                          </a:solidFill>
                          <a:effectLst/>
                          <a:uLnTx/>
                          <a:uFillTx/>
                          <a:latin typeface="+mj-lt"/>
                          <a:ea typeface="+mn-ea"/>
                          <a:cs typeface="+mn-cs"/>
                        </a:rPr>
                        <a:t>Adhoc</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bg2">
                        <a:lumMod val="20000"/>
                        <a:lumOff val="80000"/>
                      </a:schemeClr>
                    </a:solidFill>
                  </a:tcPr>
                </a:tc>
                <a:extLst>
                  <a:ext uri="{0D108BD9-81ED-4DB2-BD59-A6C34878D82A}">
                    <a16:rowId xmlns:a16="http://schemas.microsoft.com/office/drawing/2014/main" val="1079759497"/>
                  </a:ext>
                </a:extLst>
              </a:tr>
              <a:tr h="231597">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Mod0876S Updates to the Annual Quantity (AQ) amendment process</a:t>
                      </a:r>
                    </a:p>
                  </a:txBody>
                  <a:tcPr marL="68580" marR="68580" marT="0" marB="0" anchor="ctr">
                    <a:solidFill>
                      <a:schemeClr val="accent5">
                        <a:lumMod val="60000"/>
                        <a:lumOff val="40000"/>
                      </a:schemeClr>
                    </a:solidFill>
                  </a:tcPr>
                </a:tc>
                <a:tc>
                  <a:txBody>
                    <a:bodyPr/>
                    <a:lstStyle/>
                    <a:p>
                      <a:r>
                        <a:rPr lang="en-GB" sz="700" b="1">
                          <a:latin typeface="+mj-lt"/>
                        </a:rPr>
                        <a:t>SEFE</a:t>
                      </a:r>
                    </a:p>
                  </a:txBody>
                  <a:tcPr anchor="ctr">
                    <a:solidFill>
                      <a:schemeClr val="accent5">
                        <a:lumMod val="60000"/>
                        <a:lumOff val="40000"/>
                      </a:schemeClr>
                    </a:solidFill>
                  </a:tcPr>
                </a:tc>
                <a:tc>
                  <a:txBody>
                    <a:bodyPr/>
                    <a:lstStyle/>
                    <a:p>
                      <a:r>
                        <a:rPr lang="en-GB" sz="700" b="1">
                          <a:latin typeface="+mj-lt"/>
                        </a:rPr>
                        <a:t>Shipper</a:t>
                      </a:r>
                    </a:p>
                    <a:p>
                      <a:r>
                        <a:rPr lang="en-GB" sz="700" b="1">
                          <a:latin typeface="+mj-lt"/>
                        </a:rPr>
                        <a:t>DN</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£240k</a:t>
                      </a:r>
                    </a:p>
                    <a:p>
                      <a:r>
                        <a:rPr lang="en-GB" sz="700" b="1">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7</a:t>
                      </a:r>
                      <a:r>
                        <a:rPr kumimoji="0" lang="en-GB" sz="700" b="1" i="0" u="none" strike="noStrike" kern="1200" cap="none" spc="0" normalizeH="0" baseline="30000" noProof="0">
                          <a:ln>
                            <a:noFill/>
                          </a:ln>
                          <a:solidFill>
                            <a:schemeClr val="tx1"/>
                          </a:solidFill>
                          <a:effectLst/>
                          <a:uLnTx/>
                          <a:uFillTx/>
                          <a:latin typeface="+mj-lt"/>
                          <a:ea typeface="+mn-ea"/>
                          <a:cs typeface="+mn-cs"/>
                        </a:rPr>
                        <a:t>th</a:t>
                      </a:r>
                      <a:r>
                        <a:rPr kumimoji="0" lang="en-GB" sz="700" b="1" i="0" u="none" strike="noStrike" kern="1200" cap="none" spc="0" normalizeH="0" baseline="0" noProof="0">
                          <a:ln>
                            <a:noFill/>
                          </a:ln>
                          <a:solidFill>
                            <a:schemeClr val="tx1"/>
                          </a:solidFill>
                          <a:effectLst/>
                          <a:uLnTx/>
                          <a:uFillTx/>
                          <a:latin typeface="+mj-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 </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2334790875"/>
                  </a:ext>
                </a:extLst>
              </a:tr>
              <a:tr h="31353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Mod0884 – Extending the PC4 Read Submission Window</a:t>
                      </a:r>
                    </a:p>
                  </a:txBody>
                  <a:tcPr marL="68580" marR="68580" marT="0" marB="0" anchor="ctr">
                    <a:solidFill>
                      <a:schemeClr val="accent5">
                        <a:lumMod val="60000"/>
                        <a:lumOff val="40000"/>
                      </a:schemeClr>
                    </a:solidFill>
                  </a:tcPr>
                </a:tc>
                <a:tc>
                  <a:txBody>
                    <a:bodyPr/>
                    <a:lstStyle/>
                    <a:p>
                      <a:r>
                        <a:rPr lang="en-GB" sz="700" b="1">
                          <a:latin typeface="+mj-lt"/>
                        </a:rPr>
                        <a:t>OVO</a:t>
                      </a:r>
                    </a:p>
                  </a:txBody>
                  <a:tcPr anchor="ctr">
                    <a:solidFill>
                      <a:schemeClr val="accent5">
                        <a:lumMod val="60000"/>
                        <a:lumOff val="40000"/>
                      </a:schemeClr>
                    </a:solidFill>
                  </a:tcPr>
                </a:tc>
                <a:tc>
                  <a:txBody>
                    <a:bodyPr/>
                    <a:lstStyle/>
                    <a:p>
                      <a:r>
                        <a:rPr lang="en-GB" sz="700" b="1">
                          <a:latin typeface="+mj-lt"/>
                        </a:rPr>
                        <a:t>Shipper</a:t>
                      </a:r>
                    </a:p>
                    <a:p>
                      <a:r>
                        <a:rPr lang="en-GB" sz="700" b="1">
                          <a:latin typeface="+mj-lt"/>
                        </a:rPr>
                        <a:t>DN</a:t>
                      </a:r>
                    </a:p>
                    <a:p>
                      <a:r>
                        <a:rPr lang="en-GB" sz="700" b="1">
                          <a:latin typeface="+mj-lt"/>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£100K</a:t>
                      </a:r>
                    </a:p>
                    <a:p>
                      <a:r>
                        <a:rPr lang="en-GB" sz="700" b="1">
                          <a:latin typeface="+mj-lt"/>
                        </a:rPr>
                        <a:t>*ROM est.</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342849037"/>
                  </a:ext>
                </a:extLst>
              </a:tr>
              <a:tr h="40648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kern="1200">
                          <a:solidFill>
                            <a:schemeClr val="dk1"/>
                          </a:solidFill>
                          <a:effectLst/>
                          <a:latin typeface="+mn-lt"/>
                          <a:ea typeface="Times New Roman" panose="02020603050405020304" pitchFamily="18" charset="0"/>
                          <a:cs typeface="Times New Roman" panose="02020603050405020304" pitchFamily="18" charset="0"/>
                        </a:rPr>
                        <a:t>Mod0890 – Update to AQ Correction Processes - Request for Adjustments (RFA) AQ Change</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accent5">
                        <a:lumMod val="60000"/>
                        <a:lumOff val="40000"/>
                      </a:schemeClr>
                    </a:solidFill>
                  </a:tcPr>
                </a:tc>
                <a:tc>
                  <a:txBody>
                    <a:bodyPr/>
                    <a:lstStyle/>
                    <a:p>
                      <a:r>
                        <a:rPr lang="en-GB" sz="700" b="1">
                          <a:latin typeface="+mj-lt"/>
                        </a:rPr>
                        <a:t>Centrica</a:t>
                      </a:r>
                    </a:p>
                  </a:txBody>
                  <a:tcPr anchor="ctr">
                    <a:solidFill>
                      <a:schemeClr val="accent5">
                        <a:lumMod val="60000"/>
                        <a:lumOff val="40000"/>
                      </a:schemeClr>
                    </a:solidFill>
                  </a:tcPr>
                </a:tc>
                <a:tc>
                  <a:txBody>
                    <a:bodyPr/>
                    <a:lstStyle/>
                    <a:p>
                      <a:r>
                        <a:rPr lang="en-GB" sz="700" b="1">
                          <a:latin typeface="+mj-lt"/>
                        </a:rPr>
                        <a:t>Shipper </a:t>
                      </a:r>
                    </a:p>
                    <a:p>
                      <a:r>
                        <a:rPr lang="en-GB" sz="700" b="1">
                          <a:latin typeface="+mj-lt"/>
                        </a:rPr>
                        <a:t>DN</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7</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November 2025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Major</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1182968420"/>
                  </a:ext>
                </a:extLst>
              </a:tr>
              <a:tr h="406485">
                <a:tc>
                  <a:txBody>
                    <a:bodyPr/>
                    <a:lstStyle/>
                    <a:p>
                      <a:pPr algn="ctr"/>
                      <a:r>
                        <a:rPr lang="en-GB" sz="800" b="1">
                          <a:solidFill>
                            <a:schemeClr val="tx1"/>
                          </a:solidFill>
                          <a:latin typeface="+mj-lt"/>
                        </a:rPr>
                        <a:t>XXXX</a:t>
                      </a:r>
                    </a:p>
                  </a:txBody>
                  <a:tcPr anchor="ctr">
                    <a:solidFill>
                      <a:schemeClr val="accent5">
                        <a:lumMod val="60000"/>
                        <a:lumOff val="40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Mod0896 – Reducing the current Code Cut-Off Date (Line in the Sand) from 3 to 4 years to 2 to 3 years</a:t>
                      </a:r>
                    </a:p>
                  </a:txBody>
                  <a:tcPr marL="68580" marR="68580" marT="0" marB="0" anchor="ctr">
                    <a:solidFill>
                      <a:schemeClr val="accent5">
                        <a:lumMod val="60000"/>
                        <a:lumOff val="40000"/>
                      </a:schemeClr>
                    </a:solidFill>
                  </a:tcPr>
                </a:tc>
                <a:tc>
                  <a:txBody>
                    <a:bodyPr/>
                    <a:lstStyle/>
                    <a:p>
                      <a:r>
                        <a:rPr lang="en-GB" sz="700" b="1">
                          <a:latin typeface="+mj-lt"/>
                        </a:rPr>
                        <a:t>SEFE</a:t>
                      </a:r>
                    </a:p>
                  </a:txBody>
                  <a:tcPr anchor="ctr">
                    <a:solidFill>
                      <a:schemeClr val="accent5">
                        <a:lumMod val="60000"/>
                        <a:lumOff val="40000"/>
                      </a:schemeClr>
                    </a:solidFill>
                  </a:tcPr>
                </a:tc>
                <a:tc>
                  <a:txBody>
                    <a:bodyPr/>
                    <a:lstStyle/>
                    <a:p>
                      <a:r>
                        <a:rPr lang="en-GB" sz="700" b="1" kern="1200">
                          <a:solidFill>
                            <a:schemeClr val="dk1"/>
                          </a:solidFill>
                          <a:latin typeface="+mn-lt"/>
                          <a:ea typeface="+mn-ea"/>
                          <a:cs typeface="+mn-cs"/>
                        </a:rPr>
                        <a:t>Shipper</a:t>
                      </a:r>
                    </a:p>
                    <a:p>
                      <a:r>
                        <a:rPr lang="en-GB" sz="700" b="1" kern="1200">
                          <a:solidFill>
                            <a:schemeClr val="dk1"/>
                          </a:solidFill>
                          <a:latin typeface="+mn-lt"/>
                          <a:ea typeface="+mn-ea"/>
                          <a:cs typeface="+mn-cs"/>
                        </a:rPr>
                        <a:t>DN</a:t>
                      </a:r>
                    </a:p>
                    <a:p>
                      <a:r>
                        <a:rPr lang="en-GB" sz="700" b="1" kern="1200">
                          <a:solidFill>
                            <a:schemeClr val="dk1"/>
                          </a:solidFill>
                          <a:latin typeface="+mn-lt"/>
                          <a:ea typeface="+mn-ea"/>
                          <a:cs typeface="+mn-cs"/>
                        </a:rPr>
                        <a:t>IGT</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r>
                        <a:rPr lang="en-GB" sz="700" b="1">
                          <a:latin typeface="+mj-lt"/>
                        </a:rPr>
                        <a:t>TBC</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April 25 | July 25 | April 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*subject to modification approval</a:t>
                      </a: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err="1">
                          <a:ln>
                            <a:noFill/>
                          </a:ln>
                          <a:solidFill>
                            <a:schemeClr val="tx1"/>
                          </a:solidFill>
                          <a:effectLst/>
                          <a:uLnTx/>
                          <a:uFillTx/>
                          <a:latin typeface="+mj-lt"/>
                          <a:ea typeface="+mn-ea"/>
                          <a:cs typeface="+mn-cs"/>
                        </a:rPr>
                        <a:t>Adhoc</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rgbClr val="1D3E61"/>
                          </a:solidFill>
                          <a:effectLst/>
                          <a:uLnTx/>
                          <a:uFillTx/>
                          <a:latin typeface="+mj-lt"/>
                          <a:ea typeface="+mn-ea"/>
                          <a:cs typeface="+mn-cs"/>
                        </a:rPr>
                        <a:t>Indicative </a:t>
                      </a:r>
                    </a:p>
                  </a:txBody>
                  <a:tcPr anchor="ctr">
                    <a:solidFill>
                      <a:schemeClr val="accent5">
                        <a:lumMod val="60000"/>
                        <a:lumOff val="40000"/>
                      </a:schemeClr>
                    </a:solidFill>
                  </a:tcPr>
                </a:tc>
                <a:extLst>
                  <a:ext uri="{0D108BD9-81ED-4DB2-BD59-A6C34878D82A}">
                    <a16:rowId xmlns:a16="http://schemas.microsoft.com/office/drawing/2014/main" val="734410603"/>
                  </a:ext>
                </a:extLst>
              </a:tr>
            </a:tbl>
          </a:graphicData>
        </a:graphic>
      </p:graphicFrame>
      <p:cxnSp>
        <p:nvCxnSpPr>
          <p:cNvPr id="5" name="Straight Connector 4">
            <a:extLst>
              <a:ext uri="{FF2B5EF4-FFF2-40B4-BE49-F238E27FC236}">
                <a16:creationId xmlns:a16="http://schemas.microsoft.com/office/drawing/2014/main" id="{2E25EEF3-7194-DBD0-31C4-8A2950158C7A}"/>
              </a:ext>
            </a:extLst>
          </p:cNvPr>
          <p:cNvCxnSpPr/>
          <p:nvPr/>
        </p:nvCxnSpPr>
        <p:spPr>
          <a:xfrm>
            <a:off x="64970" y="3363838"/>
            <a:ext cx="9014060" cy="0"/>
          </a:xfrm>
          <a:prstGeom prst="line">
            <a:avLst/>
          </a:prstGeom>
          <a:ln w="38100">
            <a:solidFill>
              <a:schemeClr val="tx1"/>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84904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8C3F791-AC34-4270-82D9-5B4FC58DD2B2}"/>
              </a:ext>
            </a:extLst>
          </p:cNvPr>
          <p:cNvGraphicFramePr>
            <a:graphicFrameLocks noGrp="1"/>
          </p:cNvGraphicFramePr>
          <p:nvPr/>
        </p:nvGraphicFramePr>
        <p:xfrm>
          <a:off x="35496" y="432782"/>
          <a:ext cx="9073008" cy="4581193"/>
        </p:xfrm>
        <a:graphic>
          <a:graphicData uri="http://schemas.openxmlformats.org/drawingml/2006/table">
            <a:tbl>
              <a:tblPr firstRow="1" bandRow="1">
                <a:tableStyleId>{5C22544A-7EE6-4342-B048-85BDC9FD1C3A}</a:tableStyleId>
              </a:tblPr>
              <a:tblGrid>
                <a:gridCol w="602831">
                  <a:extLst>
                    <a:ext uri="{9D8B030D-6E8A-4147-A177-3AD203B41FA5}">
                      <a16:colId xmlns:a16="http://schemas.microsoft.com/office/drawing/2014/main" val="4236546890"/>
                    </a:ext>
                  </a:extLst>
                </a:gridCol>
                <a:gridCol w="2151753">
                  <a:extLst>
                    <a:ext uri="{9D8B030D-6E8A-4147-A177-3AD203B41FA5}">
                      <a16:colId xmlns:a16="http://schemas.microsoft.com/office/drawing/2014/main" val="324692026"/>
                    </a:ext>
                  </a:extLst>
                </a:gridCol>
                <a:gridCol w="672423">
                  <a:extLst>
                    <a:ext uri="{9D8B030D-6E8A-4147-A177-3AD203B41FA5}">
                      <a16:colId xmlns:a16="http://schemas.microsoft.com/office/drawing/2014/main" val="1901410971"/>
                    </a:ext>
                  </a:extLst>
                </a:gridCol>
                <a:gridCol w="677449">
                  <a:extLst>
                    <a:ext uri="{9D8B030D-6E8A-4147-A177-3AD203B41FA5}">
                      <a16:colId xmlns:a16="http://schemas.microsoft.com/office/drawing/2014/main" val="4189950786"/>
                    </a:ext>
                  </a:extLst>
                </a:gridCol>
                <a:gridCol w="648072">
                  <a:extLst>
                    <a:ext uri="{9D8B030D-6E8A-4147-A177-3AD203B41FA5}">
                      <a16:colId xmlns:a16="http://schemas.microsoft.com/office/drawing/2014/main" val="4137049686"/>
                    </a:ext>
                  </a:extLst>
                </a:gridCol>
                <a:gridCol w="792088">
                  <a:extLst>
                    <a:ext uri="{9D8B030D-6E8A-4147-A177-3AD203B41FA5}">
                      <a16:colId xmlns:a16="http://schemas.microsoft.com/office/drawing/2014/main" val="1373389145"/>
                    </a:ext>
                  </a:extLst>
                </a:gridCol>
                <a:gridCol w="3528392">
                  <a:extLst>
                    <a:ext uri="{9D8B030D-6E8A-4147-A177-3AD203B41FA5}">
                      <a16:colId xmlns:a16="http://schemas.microsoft.com/office/drawing/2014/main" val="796015746"/>
                    </a:ext>
                  </a:extLst>
                </a:gridCol>
              </a:tblGrid>
              <a:tr h="371502">
                <a:tc>
                  <a:txBody>
                    <a:bodyPr/>
                    <a:lstStyle/>
                    <a:p>
                      <a:pPr algn="ctr"/>
                      <a:r>
                        <a:rPr lang="en-GB" sz="900">
                          <a:latin typeface="+mj-lt"/>
                        </a:rPr>
                        <a:t>XRN</a:t>
                      </a:r>
                    </a:p>
                  </a:txBody>
                  <a:tcPr anchor="ctr">
                    <a:solidFill>
                      <a:schemeClr val="tx2"/>
                    </a:solidFill>
                  </a:tcPr>
                </a:tc>
                <a:tc>
                  <a:txBody>
                    <a:bodyPr/>
                    <a:lstStyle/>
                    <a:p>
                      <a:r>
                        <a:rPr lang="en-GB" sz="900">
                          <a:latin typeface="+mj-lt"/>
                        </a:rPr>
                        <a:t>Change Title </a:t>
                      </a:r>
                    </a:p>
                  </a:txBody>
                  <a:tcPr anchor="ctr">
                    <a:solidFill>
                      <a:schemeClr val="tx2"/>
                    </a:solidFill>
                  </a:tcPr>
                </a:tc>
                <a:tc>
                  <a:txBody>
                    <a:bodyPr/>
                    <a:lstStyle/>
                    <a:p>
                      <a:r>
                        <a:rPr lang="en-GB" sz="900">
                          <a:latin typeface="+mj-lt"/>
                        </a:rPr>
                        <a:t>Proposer</a:t>
                      </a:r>
                    </a:p>
                  </a:txBody>
                  <a:tcPr anchor="ctr">
                    <a:solidFill>
                      <a:schemeClr val="tx2"/>
                    </a:solidFill>
                  </a:tcPr>
                </a:tc>
                <a:tc>
                  <a:txBody>
                    <a:bodyPr/>
                    <a:lstStyle/>
                    <a:p>
                      <a:r>
                        <a:rPr lang="en-GB" sz="900">
                          <a:latin typeface="+mj-lt"/>
                        </a:rPr>
                        <a:t>Benefit / Impact</a:t>
                      </a:r>
                    </a:p>
                  </a:txBody>
                  <a:tcPr anchor="ctr">
                    <a:solidFill>
                      <a:schemeClr val="tx2"/>
                    </a:solidFill>
                  </a:tcPr>
                </a:tc>
                <a:tc>
                  <a:txBody>
                    <a:bodyPr/>
                    <a:lstStyle/>
                    <a:p>
                      <a:r>
                        <a:rPr lang="en-GB" sz="900">
                          <a:latin typeface="+mj-lt"/>
                        </a:rPr>
                        <a:t>Funding </a:t>
                      </a:r>
                    </a:p>
                  </a:txBody>
                  <a:tcPr anchor="ctr">
                    <a:solidFill>
                      <a:schemeClr val="tx2"/>
                    </a:solidFill>
                  </a:tcPr>
                </a:tc>
                <a:tc>
                  <a:txBody>
                    <a:bodyPr/>
                    <a:lstStyle/>
                    <a:p>
                      <a:r>
                        <a:rPr lang="en-GB" sz="900">
                          <a:latin typeface="+mj-lt"/>
                        </a:rPr>
                        <a:t>Status</a:t>
                      </a:r>
                    </a:p>
                  </a:txBody>
                  <a:tcPr anchor="ctr">
                    <a:solidFill>
                      <a:schemeClr val="tx2"/>
                    </a:solidFill>
                  </a:tcPr>
                </a:tc>
                <a:tc>
                  <a:txBody>
                    <a:bodyPr/>
                    <a:lstStyle/>
                    <a:p>
                      <a:r>
                        <a:rPr lang="en-GB" sz="900">
                          <a:latin typeface="+mj-lt"/>
                        </a:rPr>
                        <a:t>December ‘24 - ChMC Update </a:t>
                      </a:r>
                    </a:p>
                  </a:txBody>
                  <a:tcPr anchor="ctr">
                    <a:solidFill>
                      <a:schemeClr val="tx2"/>
                    </a:solidFill>
                  </a:tcPr>
                </a:tc>
                <a:extLst>
                  <a:ext uri="{0D108BD9-81ED-4DB2-BD59-A6C34878D82A}">
                    <a16:rowId xmlns:a16="http://schemas.microsoft.com/office/drawing/2014/main" val="429165185"/>
                  </a:ext>
                </a:extLst>
              </a:tr>
              <a:tr h="417939">
                <a:tc>
                  <a:txBody>
                    <a:bodyPr/>
                    <a:lstStyle/>
                    <a:p>
                      <a:pPr algn="ctr"/>
                      <a:r>
                        <a:rPr lang="en-GB" sz="800" b="1">
                          <a:solidFill>
                            <a:schemeClr val="tx1"/>
                          </a:solidFill>
                          <a:latin typeface="+mj-lt"/>
                          <a:hlinkClick r:id="rId2">
                            <a:extLst>
                              <a:ext uri="{A12FA001-AC4F-418D-AE19-62706E023703}">
                                <ahyp:hlinkClr xmlns:ahyp="http://schemas.microsoft.com/office/drawing/2018/hyperlinkcolor" val="tx"/>
                              </a:ext>
                            </a:extLst>
                          </a:hlinkClick>
                        </a:rPr>
                        <a:t>5546</a:t>
                      </a:r>
                      <a:endParaRPr lang="en-GB" sz="800" b="1">
                        <a:solidFill>
                          <a:schemeClr val="tx1"/>
                        </a:solidFill>
                        <a:latin typeface="+mj-lt"/>
                      </a:endParaRPr>
                    </a:p>
                  </a:txBody>
                  <a:tcPr anchor="ctr">
                    <a:solidFill>
                      <a:schemeClr val="accent1"/>
                    </a:solidFill>
                  </a:tcPr>
                </a:tc>
                <a:tc>
                  <a:txBody>
                    <a:bodyPr/>
                    <a:lstStyle/>
                    <a:p>
                      <a:r>
                        <a:rPr lang="en-US" sz="700" b="1">
                          <a:latin typeface="+mj-lt"/>
                        </a:rPr>
                        <a:t>Resolution of Address Interactions between DCC and CDSP</a:t>
                      </a:r>
                      <a:endParaRPr lang="en-GB" sz="700" b="1">
                        <a:latin typeface="+mj-lt"/>
                      </a:endParaRPr>
                    </a:p>
                  </a:txBody>
                  <a:tcPr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N/A – performing analysis on data extracts provided by DCC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Next steps to be confirmed once analysis is concluded</a:t>
                      </a:r>
                    </a:p>
                  </a:txBody>
                  <a:tcPr anchor="ctr">
                    <a:solidFill>
                      <a:schemeClr val="bg2">
                        <a:lumMod val="20000"/>
                        <a:lumOff val="80000"/>
                      </a:schemeClr>
                    </a:solidFill>
                  </a:tcPr>
                </a:tc>
                <a:extLst>
                  <a:ext uri="{0D108BD9-81ED-4DB2-BD59-A6C34878D82A}">
                    <a16:rowId xmlns:a16="http://schemas.microsoft.com/office/drawing/2014/main" val="3694067778"/>
                  </a:ext>
                </a:extLst>
              </a:tr>
              <a:tr h="309585">
                <a:tc>
                  <a:txBody>
                    <a:bodyPr/>
                    <a:lstStyle/>
                    <a:p>
                      <a:pPr algn="ctr"/>
                      <a:r>
                        <a:rPr lang="en-GB" sz="800" b="1">
                          <a:solidFill>
                            <a:schemeClr val="tx1"/>
                          </a:solidFill>
                          <a:hlinkClick r:id="rId3">
                            <a:extLst>
                              <a:ext uri="{A12FA001-AC4F-418D-AE19-62706E023703}">
                                <ahyp:hlinkClr xmlns:ahyp="http://schemas.microsoft.com/office/drawing/2018/hyperlinkcolor" val="tx"/>
                              </a:ext>
                            </a:extLst>
                          </a:hlinkClick>
                        </a:rPr>
                        <a:t>5702</a:t>
                      </a:r>
                      <a:endParaRPr lang="en-GB" sz="800" b="1" kern="1200">
                        <a:solidFill>
                          <a:schemeClr val="tx1"/>
                        </a:solidFill>
                        <a:latin typeface="+mn-lt"/>
                        <a:ea typeface="+mn-ea"/>
                        <a:cs typeface="+mn-cs"/>
                      </a:endParaRPr>
                    </a:p>
                  </a:txBody>
                  <a:tcPr anchor="ctr">
                    <a:solidFill>
                      <a:schemeClr val="accent1"/>
                    </a:solidFill>
                  </a:tcPr>
                </a:tc>
                <a:tc>
                  <a:txBody>
                    <a:bodyPr/>
                    <a:lstStyle/>
                    <a:p>
                      <a:pPr>
                        <a:lnSpc>
                          <a:spcPct val="115000"/>
                        </a:lnSpc>
                        <a:spcAft>
                          <a:spcPts val="1000"/>
                        </a:spcAft>
                      </a:pPr>
                      <a:r>
                        <a:rPr lang="en-US" sz="700" b="1">
                          <a:solidFill>
                            <a:schemeClr val="tx1"/>
                          </a:solidFill>
                          <a:effectLst/>
                          <a:latin typeface="+mj-lt"/>
                          <a:ea typeface="Times New Roman" panose="02020603050405020304" pitchFamily="18" charset="0"/>
                          <a:cs typeface="Times New Roman" panose="02020603050405020304" pitchFamily="18" charset="0"/>
                        </a:rPr>
                        <a:t>Update to assess the replacement of Facsimile as a form of communication – Modification 0864S </a:t>
                      </a:r>
                      <a:endParaRPr lang="en-GB" sz="700" b="1">
                        <a:solidFill>
                          <a:schemeClr val="tx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Customer requirements and viable solution being progressed into detailed analysis with supplier ahead of Detailed Design being published in December</a:t>
                      </a:r>
                    </a:p>
                  </a:txBody>
                  <a:tcPr anchor="ctr">
                    <a:solidFill>
                      <a:schemeClr val="bg2">
                        <a:lumMod val="20000"/>
                        <a:lumOff val="80000"/>
                      </a:schemeClr>
                    </a:solidFill>
                  </a:tcPr>
                </a:tc>
                <a:extLst>
                  <a:ext uri="{0D108BD9-81ED-4DB2-BD59-A6C34878D82A}">
                    <a16:rowId xmlns:a16="http://schemas.microsoft.com/office/drawing/2014/main" val="3736486495"/>
                  </a:ext>
                </a:extLst>
              </a:tr>
              <a:tr h="216709">
                <a:tc>
                  <a:txBody>
                    <a:bodyPr/>
                    <a:lstStyle/>
                    <a:p>
                      <a:pPr algn="ctr"/>
                      <a:r>
                        <a:rPr lang="en-GB" sz="800" b="1">
                          <a:solidFill>
                            <a:schemeClr val="tx1"/>
                          </a:solidFill>
                          <a:hlinkClick r:id="rId4">
                            <a:extLst>
                              <a:ext uri="{A12FA001-AC4F-418D-AE19-62706E023703}">
                                <ahyp:hlinkClr xmlns:ahyp="http://schemas.microsoft.com/office/drawing/2018/hyperlinkcolor" val="tx"/>
                              </a:ext>
                            </a:extLst>
                          </a:hlinkClick>
                        </a:rPr>
                        <a:t>5784</a:t>
                      </a:r>
                      <a:endParaRPr lang="en-GB" sz="800" b="1" kern="1200">
                        <a:solidFill>
                          <a:schemeClr val="tx1"/>
                        </a:solidFill>
                        <a:latin typeface="+mn-lt"/>
                        <a:ea typeface="+mn-ea"/>
                        <a:cs typeface="+mn-cs"/>
                      </a:endParaRPr>
                    </a:p>
                  </a:txBody>
                  <a:tcPr anchor="ctr">
                    <a:solidFill>
                      <a:schemeClr val="accent1"/>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US" sz="700" b="1" i="0" kern="1200">
                          <a:solidFill>
                            <a:schemeClr val="dk1"/>
                          </a:solidFill>
                          <a:effectLst/>
                          <a:latin typeface="+mn-lt"/>
                          <a:ea typeface="+mn-ea"/>
                          <a:cs typeface="+mn-cs"/>
                        </a:rPr>
                        <a:t>Modification 0862 Amendments to the current Unidentified Gas Reconciliation Period arrangements</a:t>
                      </a:r>
                    </a:p>
                  </a:txBody>
                  <a:tcPr marL="68580" marR="68580" marT="0" marB="0"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a:t>
                      </a:r>
                    </a:p>
                    <a:p>
                      <a:r>
                        <a:rPr lang="en-GB" sz="700" b="1">
                          <a:latin typeface="+mj-lt"/>
                        </a:rPr>
                        <a:t>DN</a:t>
                      </a:r>
                    </a:p>
                    <a:p>
                      <a:r>
                        <a:rPr lang="en-GB" sz="700" b="1">
                          <a:latin typeface="+mj-lt"/>
                        </a:rPr>
                        <a:t>NGT</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Design</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Detailed Design issued out for consultation ahead of approval in December </a:t>
                      </a:r>
                      <a:r>
                        <a:rPr kumimoji="0" lang="en-GB" sz="700" b="1" i="0" u="none" strike="noStrike" kern="1200" cap="none" spc="0" normalizeH="0" baseline="0" noProof="0" err="1">
                          <a:ln>
                            <a:noFill/>
                          </a:ln>
                          <a:solidFill>
                            <a:schemeClr val="tx1"/>
                          </a:solidFill>
                          <a:effectLst/>
                          <a:uLnTx/>
                          <a:uFillTx/>
                          <a:latin typeface="+mn-lt"/>
                          <a:ea typeface="+mn-ea"/>
                          <a:cs typeface="+mn-cs"/>
                        </a:rPr>
                        <a:t>ChMC</a:t>
                      </a:r>
                      <a:endParaRPr kumimoji="0" lang="en-GB" sz="700" b="1" i="0" u="none" strike="noStrike" kern="1200" cap="none" spc="0" normalizeH="0" baseline="0" noProof="0">
                        <a:ln>
                          <a:noFill/>
                        </a:ln>
                        <a:solidFill>
                          <a:schemeClr val="tx1"/>
                        </a:solidFill>
                        <a:effectLst/>
                        <a:uLnTx/>
                        <a:uFillTx/>
                        <a:latin typeface="+mn-lt"/>
                        <a:ea typeface="+mn-ea"/>
                        <a:cs typeface="+mn-cs"/>
                      </a:endParaRPr>
                    </a:p>
                  </a:txBody>
                  <a:tcPr anchor="ctr">
                    <a:solidFill>
                      <a:schemeClr val="bg2">
                        <a:lumMod val="20000"/>
                        <a:lumOff val="80000"/>
                      </a:schemeClr>
                    </a:solidFill>
                  </a:tcPr>
                </a:tc>
                <a:extLst>
                  <a:ext uri="{0D108BD9-81ED-4DB2-BD59-A6C34878D82A}">
                    <a16:rowId xmlns:a16="http://schemas.microsoft.com/office/drawing/2014/main" val="1547825549"/>
                  </a:ext>
                </a:extLst>
              </a:tr>
              <a:tr h="216709">
                <a:tc>
                  <a:txBody>
                    <a:bodyPr/>
                    <a:lstStyle/>
                    <a:p>
                      <a:pPr algn="ctr"/>
                      <a:r>
                        <a:rPr lang="en-GB" sz="800" b="1">
                          <a:solidFill>
                            <a:schemeClr val="tx1"/>
                          </a:solidFill>
                          <a:hlinkClick r:id="rId5">
                            <a:extLst>
                              <a:ext uri="{A12FA001-AC4F-418D-AE19-62706E023703}">
                                <ahyp:hlinkClr xmlns:ahyp="http://schemas.microsoft.com/office/drawing/2018/hyperlinkcolor" val="tx"/>
                              </a:ext>
                            </a:extLst>
                          </a:hlinkClick>
                        </a:rPr>
                        <a:t>5846</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GB" sz="700" b="1">
                          <a:effectLst/>
                          <a:latin typeface="+mj-lt"/>
                          <a:ea typeface="Times New Roman" panose="02020603050405020304" pitchFamily="18" charset="0"/>
                          <a:cs typeface="Times New Roman" panose="02020603050405020304" pitchFamily="18" charset="0"/>
                        </a:rPr>
                        <a:t>Update to the Meter product table in UK link to support the Thermal Mass Meter type code</a:t>
                      </a:r>
                    </a:p>
                  </a:txBody>
                  <a:tcPr marL="68580" marR="68580" marT="0" marB="0" anchor="ctr">
                    <a:solidFill>
                      <a:schemeClr val="bg2">
                        <a:lumMod val="20000"/>
                        <a:lumOff val="80000"/>
                      </a:schemeClr>
                    </a:solidFill>
                  </a:tcPr>
                </a:tc>
                <a:tc>
                  <a:txBody>
                    <a:bodyPr/>
                    <a:lstStyle/>
                    <a:p>
                      <a:r>
                        <a:rPr lang="en-GB" sz="700" b="1">
                          <a:latin typeface="+mj-lt"/>
                        </a:rPr>
                        <a:t>Xoserve</a:t>
                      </a:r>
                    </a:p>
                  </a:txBody>
                  <a:tcPr anchor="ctr">
                    <a:solidFill>
                      <a:schemeClr val="bg2">
                        <a:lumMod val="20000"/>
                        <a:lumOff val="80000"/>
                      </a:schemeClr>
                    </a:solidFill>
                  </a:tcPr>
                </a:tc>
                <a:tc>
                  <a:txBody>
                    <a:bodyPr/>
                    <a:lstStyle/>
                    <a:p>
                      <a:r>
                        <a:rPr lang="en-GB" sz="700" b="1">
                          <a:latin typeface="+mj-lt"/>
                        </a:rPr>
                        <a:t>All</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Detailed Analysis being performed ahead of consultation on UK Link Design changes – target January 2025</a:t>
                      </a:r>
                    </a:p>
                  </a:txBody>
                  <a:tcPr anchor="ctr">
                    <a:solidFill>
                      <a:schemeClr val="bg2">
                        <a:lumMod val="20000"/>
                        <a:lumOff val="80000"/>
                      </a:schemeClr>
                    </a:solidFill>
                  </a:tcPr>
                </a:tc>
                <a:extLst>
                  <a:ext uri="{0D108BD9-81ED-4DB2-BD59-A6C34878D82A}">
                    <a16:rowId xmlns:a16="http://schemas.microsoft.com/office/drawing/2014/main" val="645611798"/>
                  </a:ext>
                </a:extLst>
              </a:tr>
              <a:tr h="216709">
                <a:tc>
                  <a:txBody>
                    <a:bodyPr/>
                    <a:lstStyle/>
                    <a:p>
                      <a:pPr algn="ctr"/>
                      <a:r>
                        <a:rPr lang="en-GB" sz="800" b="1" u="none">
                          <a:solidFill>
                            <a:schemeClr val="tx1"/>
                          </a:solidFill>
                          <a:hlinkClick r:id="rId6">
                            <a:extLst>
                              <a:ext uri="{A12FA001-AC4F-418D-AE19-62706E023703}">
                                <ahyp:hlinkClr xmlns:ahyp="http://schemas.microsoft.com/office/drawing/2018/hyperlinkcolor" val="tx"/>
                              </a:ext>
                            </a:extLst>
                          </a:hlinkClick>
                        </a:rPr>
                        <a:t>5851</a:t>
                      </a:r>
                      <a:endParaRPr lang="en-GB" sz="800" b="1" u="none">
                        <a:solidFill>
                          <a:schemeClr val="tx1"/>
                        </a:solidFill>
                        <a:latin typeface="+mj-lt"/>
                      </a:endParaRPr>
                    </a:p>
                  </a:txBody>
                  <a:tcPr anchor="ctr">
                    <a:solidFill>
                      <a:schemeClr val="accent1"/>
                    </a:solidFill>
                  </a:tcPr>
                </a:tc>
                <a:tc>
                  <a:txBody>
                    <a:bodyPr/>
                    <a:lstStyle/>
                    <a:p>
                      <a:r>
                        <a:rPr lang="en-GB" sz="700" b="1">
                          <a:latin typeface="+mj-lt"/>
                        </a:rPr>
                        <a:t>Modification 0868 Change to the current Allocation of Unidentified Gas Statement Frequency and Scope</a:t>
                      </a:r>
                    </a:p>
                  </a:txBody>
                  <a:tcPr anchor="ctr">
                    <a:solidFill>
                      <a:schemeClr val="bg2">
                        <a:lumMod val="20000"/>
                        <a:lumOff val="80000"/>
                      </a:schemeClr>
                    </a:solidFill>
                  </a:tcPr>
                </a:tc>
                <a:tc>
                  <a:txBody>
                    <a:bodyPr/>
                    <a:lstStyle/>
                    <a:p>
                      <a:r>
                        <a:rPr lang="en-GB" sz="700" b="1">
                          <a:latin typeface="+mj-lt"/>
                        </a:rPr>
                        <a:t>SEFE</a:t>
                      </a:r>
                    </a:p>
                  </a:txBody>
                  <a:tcPr anchor="ctr">
                    <a:solidFill>
                      <a:schemeClr val="bg2">
                        <a:lumMod val="20000"/>
                        <a:lumOff val="80000"/>
                      </a:schemeClr>
                    </a:solidFill>
                  </a:tcPr>
                </a:tc>
                <a:tc>
                  <a:txBody>
                    <a:bodyPr/>
                    <a:lstStyle/>
                    <a:p>
                      <a:r>
                        <a:rPr lang="en-GB" sz="700" b="1">
                          <a:latin typeface="+mj-lt"/>
                        </a:rPr>
                        <a:t>Shipper </a:t>
                      </a:r>
                    </a:p>
                  </a:txBody>
                  <a:tcPr anchor="ctr">
                    <a:solidFill>
                      <a:schemeClr val="bg2">
                        <a:lumMod val="20000"/>
                        <a:lumOff val="80000"/>
                      </a:schemeClr>
                    </a:solidFill>
                  </a:tcPr>
                </a:tc>
                <a:tc>
                  <a:txBody>
                    <a:bodyPr/>
                    <a:lstStyle/>
                    <a:p>
                      <a:r>
                        <a:rPr lang="en-GB" sz="700" b="1">
                          <a:latin typeface="+mj-lt"/>
                        </a:rPr>
                        <a:t>Shipper</a:t>
                      </a:r>
                    </a:p>
                  </a:txBody>
                  <a:tcPr anchor="ctr">
                    <a:solidFill>
                      <a:schemeClr val="bg2">
                        <a:lumMod val="20000"/>
                        <a:lumOff val="80000"/>
                      </a:schemeClr>
                    </a:solidFill>
                  </a:tcPr>
                </a:tc>
                <a:tc>
                  <a:txBody>
                    <a:bodyPr/>
                    <a:lstStyle/>
                    <a:p>
                      <a:r>
                        <a:rPr lang="en-GB" sz="700" b="1">
                          <a:latin typeface="+mj-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Added following Change Proposal being accepted at November </a:t>
                      </a:r>
                      <a:r>
                        <a:rPr kumimoji="0" lang="en-GB" sz="700" b="1" i="0" u="none" strike="noStrike" kern="1200" cap="none" spc="0" normalizeH="0" baseline="0" noProof="0" err="1">
                          <a:ln>
                            <a:noFill/>
                          </a:ln>
                          <a:solidFill>
                            <a:schemeClr val="tx1"/>
                          </a:solidFill>
                          <a:effectLst/>
                          <a:uLnTx/>
                          <a:uFillTx/>
                          <a:latin typeface="+mj-lt"/>
                          <a:ea typeface="+mn-ea"/>
                          <a:cs typeface="+mn-cs"/>
                        </a:rPr>
                        <a:t>ChMC</a:t>
                      </a:r>
                      <a:endParaRPr kumimoji="0" lang="en-GB" sz="700" b="1" i="0" u="none" strike="noStrike" kern="1200" cap="none" spc="0" normalizeH="0" baseline="0" noProof="0">
                        <a:ln>
                          <a:noFill/>
                        </a:ln>
                        <a:solidFill>
                          <a:schemeClr val="tx1"/>
                        </a:solidFill>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Approach that Change proposal will follow being assessed. </a:t>
                      </a:r>
                    </a:p>
                  </a:txBody>
                  <a:tcPr anchor="ctr">
                    <a:solidFill>
                      <a:schemeClr val="bg2">
                        <a:lumMod val="20000"/>
                        <a:lumOff val="80000"/>
                      </a:schemeClr>
                    </a:solidFill>
                  </a:tcPr>
                </a:tc>
                <a:extLst>
                  <a:ext uri="{0D108BD9-81ED-4DB2-BD59-A6C34878D82A}">
                    <a16:rowId xmlns:a16="http://schemas.microsoft.com/office/drawing/2014/main" val="191018449"/>
                  </a:ext>
                </a:extLst>
              </a:tr>
              <a:tr h="216709">
                <a:tc>
                  <a:txBody>
                    <a:bodyPr/>
                    <a:lstStyle/>
                    <a:p>
                      <a:pPr algn="ctr"/>
                      <a:r>
                        <a:rPr lang="en-GB" sz="800" b="1">
                          <a:solidFill>
                            <a:schemeClr val="tx1"/>
                          </a:solidFill>
                          <a:latin typeface="+mn-lt"/>
                          <a:hlinkClick r:id="rId7">
                            <a:extLst>
                              <a:ext uri="{A12FA001-AC4F-418D-AE19-62706E023703}">
                                <ahyp:hlinkClr xmlns:ahyp="http://schemas.microsoft.com/office/drawing/2018/hyperlinkcolor" val="tx"/>
                              </a:ext>
                            </a:extLst>
                          </a:hlinkClick>
                        </a:rPr>
                        <a:t>5473</a:t>
                      </a:r>
                      <a:endParaRPr lang="en-GB" sz="800" b="1">
                        <a:solidFill>
                          <a:schemeClr val="tx1"/>
                        </a:solidFill>
                        <a:latin typeface="+mn-lt"/>
                      </a:endParaRPr>
                    </a:p>
                  </a:txBody>
                  <a:tcPr anchor="ctr">
                    <a:solidFill>
                      <a:schemeClr val="accent1"/>
                    </a:solidFill>
                  </a:tcPr>
                </a:tc>
                <a:tc>
                  <a:txBody>
                    <a:bodyPr/>
                    <a:lstStyle/>
                    <a:p>
                      <a:r>
                        <a:rPr lang="en-GB" sz="700" b="1">
                          <a:latin typeface="+mn-lt"/>
                        </a:rPr>
                        <a:t>Meter Asset Details Proactive Management Service </a:t>
                      </a:r>
                    </a:p>
                  </a:txBody>
                  <a:tcPr anchor="ctr">
                    <a:solidFill>
                      <a:schemeClr val="bg2">
                        <a:lumMod val="20000"/>
                        <a:lumOff val="80000"/>
                      </a:schemeClr>
                    </a:solidFill>
                  </a:tcPr>
                </a:tc>
                <a:tc>
                  <a:txBody>
                    <a:bodyPr/>
                    <a:lstStyle/>
                    <a:p>
                      <a:r>
                        <a:rPr lang="en-GB" sz="700" b="1">
                          <a:latin typeface="+mn-lt"/>
                        </a:rPr>
                        <a:t>CDSP</a:t>
                      </a:r>
                    </a:p>
                  </a:txBody>
                  <a:tcPr anchor="ctr">
                    <a:solidFill>
                      <a:schemeClr val="bg2">
                        <a:lumMod val="20000"/>
                        <a:lumOff val="80000"/>
                      </a:schemeClr>
                    </a:solidFill>
                  </a:tcPr>
                </a:tc>
                <a:tc>
                  <a:txBody>
                    <a:bodyPr/>
                    <a:lstStyle/>
                    <a:p>
                      <a:r>
                        <a:rPr lang="en-GB" sz="700" b="1">
                          <a:latin typeface="+mn-lt"/>
                        </a:rPr>
                        <a:t>Shipper</a:t>
                      </a:r>
                    </a:p>
                  </a:txBody>
                  <a:tcPr anchor="ctr">
                    <a:solidFill>
                      <a:schemeClr val="bg2">
                        <a:lumMod val="20000"/>
                        <a:lumOff val="80000"/>
                      </a:schemeClr>
                    </a:solidFill>
                  </a:tcPr>
                </a:tc>
                <a:tc>
                  <a:txBody>
                    <a:bodyPr/>
                    <a:lstStyle/>
                    <a:p>
                      <a:r>
                        <a:rPr lang="en-GB" sz="700" b="1">
                          <a:latin typeface="+mn-lt"/>
                        </a:rPr>
                        <a:t>Shipper</a:t>
                      </a:r>
                    </a:p>
                  </a:txBody>
                  <a:tcPr anchor="ctr">
                    <a:solidFill>
                      <a:schemeClr val="bg2">
                        <a:lumMod val="20000"/>
                        <a:lumOff val="80000"/>
                      </a:schemeClr>
                    </a:solidFill>
                  </a:tcPr>
                </a:tc>
                <a:tc>
                  <a:txBody>
                    <a:bodyPr/>
                    <a:lstStyle/>
                    <a:p>
                      <a:r>
                        <a:rPr lang="en-GB" sz="700" b="1">
                          <a:latin typeface="+mn-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Use cases, data items and research being undertaken by development team ahead of options being presented to DSC members – target end of 2024 update for DSC customers at DSG on 6</a:t>
                      </a:r>
                      <a:r>
                        <a:rPr kumimoji="0" lang="en-GB" sz="700" b="1" i="0" u="none" strike="noStrike" kern="1200" cap="none" spc="0" normalizeH="0" baseline="30000" noProof="0">
                          <a:ln>
                            <a:noFill/>
                          </a:ln>
                          <a:solidFill>
                            <a:schemeClr val="tx1"/>
                          </a:solidFill>
                          <a:effectLst/>
                          <a:uLnTx/>
                          <a:uFillTx/>
                          <a:latin typeface="+mn-lt"/>
                          <a:ea typeface="+mn-ea"/>
                          <a:cs typeface="+mn-cs"/>
                        </a:rPr>
                        <a:t>th</a:t>
                      </a:r>
                      <a:r>
                        <a:rPr kumimoji="0" lang="en-GB" sz="700" b="1" i="0" u="none" strike="noStrike" kern="1200" cap="none" spc="0" normalizeH="0" baseline="0" noProof="0">
                          <a:ln>
                            <a:noFill/>
                          </a:ln>
                          <a:solidFill>
                            <a:schemeClr val="tx1"/>
                          </a:solidFill>
                          <a:effectLst/>
                          <a:uLnTx/>
                          <a:uFillTx/>
                          <a:latin typeface="+mn-lt"/>
                          <a:ea typeface="+mn-ea"/>
                          <a:cs typeface="+mn-cs"/>
                        </a:rPr>
                        <a:t> December </a:t>
                      </a:r>
                    </a:p>
                  </a:txBody>
                  <a:tcPr anchor="ctr">
                    <a:solidFill>
                      <a:schemeClr val="bg2">
                        <a:lumMod val="20000"/>
                        <a:lumOff val="80000"/>
                      </a:schemeClr>
                    </a:solidFill>
                  </a:tcPr>
                </a:tc>
                <a:extLst>
                  <a:ext uri="{0D108BD9-81ED-4DB2-BD59-A6C34878D82A}">
                    <a16:rowId xmlns:a16="http://schemas.microsoft.com/office/drawing/2014/main" val="2748124393"/>
                  </a:ext>
                </a:extLst>
              </a:tr>
              <a:tr h="417939">
                <a:tc>
                  <a:txBody>
                    <a:bodyPr/>
                    <a:lstStyle/>
                    <a:p>
                      <a:pPr algn="ctr"/>
                      <a:r>
                        <a:rPr lang="en-GB" sz="800" b="1">
                          <a:solidFill>
                            <a:schemeClr val="tx1"/>
                          </a:solidFill>
                          <a:latin typeface="+mj-lt"/>
                          <a:hlinkClick r:id="rId8">
                            <a:extLst>
                              <a:ext uri="{A12FA001-AC4F-418D-AE19-62706E023703}">
                                <ahyp:hlinkClr xmlns:ahyp="http://schemas.microsoft.com/office/drawing/2018/hyperlinkcolor" val="tx"/>
                              </a:ext>
                            </a:extLst>
                          </a:hlinkClick>
                        </a:rPr>
                        <a:t>5569</a:t>
                      </a:r>
                      <a:endParaRPr lang="en-GB" sz="800" b="1">
                        <a:solidFill>
                          <a:schemeClr val="tx1"/>
                        </a:solidFill>
                        <a:latin typeface="+mj-lt"/>
                      </a:endParaRPr>
                    </a:p>
                  </a:txBody>
                  <a:tcPr anchor="ctr">
                    <a:solidFill>
                      <a:schemeClr val="accent1"/>
                    </a:solidFill>
                  </a:tcPr>
                </a:tc>
                <a:tc>
                  <a:txBody>
                    <a:bodyPr/>
                    <a:lstStyle/>
                    <a:p>
                      <a:r>
                        <a:rPr lang="en-GB" sz="700" b="1">
                          <a:latin typeface="+mj-lt"/>
                        </a:rPr>
                        <a:t>Contact Data Provision for IGT Customers </a:t>
                      </a:r>
                    </a:p>
                  </a:txBody>
                  <a:tcPr anchor="ctr">
                    <a:solidFill>
                      <a:schemeClr val="bg2">
                        <a:lumMod val="20000"/>
                        <a:lumOff val="80000"/>
                      </a:schemeClr>
                    </a:solidFill>
                  </a:tcPr>
                </a:tc>
                <a:tc>
                  <a:txBody>
                    <a:bodyPr/>
                    <a:lstStyle/>
                    <a:p>
                      <a:r>
                        <a:rPr lang="en-GB" sz="700" b="1">
                          <a:latin typeface="+mj-lt"/>
                        </a:rPr>
                        <a:t>BUUK</a:t>
                      </a:r>
                    </a:p>
                  </a:txBody>
                  <a:tcPr anchor="ctr">
                    <a:solidFill>
                      <a:schemeClr val="bg2">
                        <a:lumMod val="20000"/>
                        <a:lumOff val="80000"/>
                      </a:schemeClr>
                    </a:solidFill>
                  </a:tcPr>
                </a:tc>
                <a:tc>
                  <a:txBody>
                    <a:bodyPr/>
                    <a:lstStyle/>
                    <a:p>
                      <a:r>
                        <a:rPr lang="en-GB" sz="700" b="1">
                          <a:latin typeface="+mj-lt"/>
                        </a:rPr>
                        <a:t>IGT</a:t>
                      </a:r>
                    </a:p>
                  </a:txBody>
                  <a:tcPr anchor="ctr">
                    <a:solidFill>
                      <a:schemeClr val="bg2">
                        <a:lumMod val="20000"/>
                        <a:lumOff val="80000"/>
                      </a:schemeClr>
                    </a:solidFill>
                  </a:tcPr>
                </a:tc>
                <a:tc>
                  <a:txBody>
                    <a:bodyPr/>
                    <a:lstStyle/>
                    <a:p>
                      <a:r>
                        <a:rPr lang="en-GB" sz="700" b="1">
                          <a:latin typeface="+mj-lt"/>
                        </a:rPr>
                        <a:t>IGT</a:t>
                      </a:r>
                    </a:p>
                  </a:txBody>
                  <a:tcPr anchor="ctr">
                    <a:solidFill>
                      <a:schemeClr val="bg2">
                        <a:lumMod val="20000"/>
                        <a:lumOff val="80000"/>
                      </a:schemeClr>
                    </a:solidFill>
                  </a:tcPr>
                </a:tc>
                <a:tc>
                  <a:txBody>
                    <a:bodyPr/>
                    <a:lstStyle/>
                    <a:p>
                      <a:r>
                        <a:rPr lang="en-GB" sz="700" b="1">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Initial analysis shared with Proposer </a:t>
                      </a:r>
                      <a:r>
                        <a:rPr kumimoji="0" lang="en-GB" sz="700" b="1" i="0" u="none" strike="noStrike" kern="1200" cap="none" spc="0" normalizeH="0" baseline="0" noProof="0" err="1">
                          <a:ln>
                            <a:noFill/>
                          </a:ln>
                          <a:solidFill>
                            <a:schemeClr val="tx1"/>
                          </a:solidFill>
                          <a:effectLst/>
                          <a:uLnTx/>
                          <a:uFillTx/>
                          <a:latin typeface="+mj-lt"/>
                          <a:ea typeface="+mn-ea"/>
                          <a:cs typeface="+mn-cs"/>
                        </a:rPr>
                        <a:t>wc</a:t>
                      </a:r>
                      <a:r>
                        <a:rPr kumimoji="0" lang="en-GB" sz="700" b="1" i="0" u="none" strike="noStrike" kern="1200" cap="none" spc="0" normalizeH="0" baseline="0" noProof="0">
                          <a:ln>
                            <a:noFill/>
                          </a:ln>
                          <a:solidFill>
                            <a:schemeClr val="tx1"/>
                          </a:solidFill>
                          <a:effectLst/>
                          <a:uLnTx/>
                          <a:uFillTx/>
                          <a:latin typeface="+mj-lt"/>
                          <a:ea typeface="+mn-ea"/>
                          <a:cs typeface="+mn-cs"/>
                        </a:rPr>
                        <a:t> 22</a:t>
                      </a:r>
                      <a:r>
                        <a:rPr kumimoji="0" lang="en-GB" sz="700" b="1" i="0" u="none" strike="noStrike" kern="1200" cap="none" spc="0" normalizeH="0" baseline="30000" noProof="0">
                          <a:ln>
                            <a:noFill/>
                          </a:ln>
                          <a:solidFill>
                            <a:schemeClr val="tx1"/>
                          </a:solidFill>
                          <a:effectLst/>
                          <a:uLnTx/>
                          <a:uFillTx/>
                          <a:latin typeface="+mj-lt"/>
                          <a:ea typeface="+mn-ea"/>
                          <a:cs typeface="+mn-cs"/>
                        </a:rPr>
                        <a:t>nd</a:t>
                      </a:r>
                      <a:r>
                        <a:rPr kumimoji="0" lang="en-GB" sz="700" b="1" i="0" u="none" strike="noStrike" kern="1200" cap="none" spc="0" normalizeH="0" baseline="0" noProof="0">
                          <a:ln>
                            <a:noFill/>
                          </a:ln>
                          <a:solidFill>
                            <a:schemeClr val="tx1"/>
                          </a:solidFill>
                          <a:effectLst/>
                          <a:uLnTx/>
                          <a:uFillTx/>
                          <a:latin typeface="+mj-lt"/>
                          <a:ea typeface="+mn-ea"/>
                          <a:cs typeface="+mn-cs"/>
                        </a:rPr>
                        <a:t> April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Requirements baselined and handed over October 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Solutions under development – Target January 2025 IGT consultation</a:t>
                      </a:r>
                      <a:endParaRPr kumimoji="0" lang="en-GB" sz="700" b="1" i="0" u="none" strike="noStrike" kern="1200" cap="none" spc="0" normalizeH="0" baseline="0" noProof="0">
                        <a:ln>
                          <a:noFill/>
                        </a:ln>
                        <a:solidFill>
                          <a:schemeClr val="tx1"/>
                        </a:solidFill>
                        <a:effectLst/>
                        <a:uLnTx/>
                        <a:uFillTx/>
                        <a:latin typeface="+mj-lt"/>
                        <a:ea typeface="+mn-ea"/>
                        <a:cs typeface="+mn-cs"/>
                      </a:endParaRPr>
                    </a:p>
                  </a:txBody>
                  <a:tcPr anchor="ctr">
                    <a:solidFill>
                      <a:schemeClr val="bg2">
                        <a:lumMod val="20000"/>
                        <a:lumOff val="80000"/>
                      </a:schemeClr>
                    </a:solidFill>
                  </a:tcPr>
                </a:tc>
                <a:extLst>
                  <a:ext uri="{0D108BD9-81ED-4DB2-BD59-A6C34878D82A}">
                    <a16:rowId xmlns:a16="http://schemas.microsoft.com/office/drawing/2014/main" val="982682254"/>
                  </a:ext>
                </a:extLst>
              </a:tr>
              <a:tr h="417939">
                <a:tc>
                  <a:txBody>
                    <a:bodyPr/>
                    <a:lstStyle/>
                    <a:p>
                      <a:pPr algn="ctr"/>
                      <a:r>
                        <a:rPr lang="en-GB" sz="800" b="1">
                          <a:solidFill>
                            <a:schemeClr val="tx1"/>
                          </a:solidFill>
                          <a:hlinkClick r:id="rId9">
                            <a:extLst>
                              <a:ext uri="{A12FA001-AC4F-418D-AE19-62706E023703}">
                                <ahyp:hlinkClr xmlns:ahyp="http://schemas.microsoft.com/office/drawing/2018/hyperlinkcolor" val="tx"/>
                              </a:ext>
                            </a:extLst>
                          </a:hlinkClick>
                        </a:rPr>
                        <a:t>5806</a:t>
                      </a:r>
                      <a:endParaRPr lang="en-GB" sz="800" b="1">
                        <a:solidFill>
                          <a:schemeClr val="tx1"/>
                        </a:solidFill>
                        <a:latin typeface="+mj-lt"/>
                      </a:endParaRPr>
                    </a:p>
                  </a:txBody>
                  <a:tcPr anchor="ctr">
                    <a:solidFill>
                      <a:schemeClr val="accent1"/>
                    </a:solidFill>
                  </a:tcPr>
                </a:tc>
                <a:tc>
                  <a:txBody>
                    <a:bodyPr/>
                    <a:lstStyle/>
                    <a:p>
                      <a:r>
                        <a:rPr lang="en-US" sz="700" b="1">
                          <a:latin typeface="+mj-lt"/>
                        </a:rPr>
                        <a:t>CDSP Solution to enable exit of application of User Premises Termination Notice (UPTN)</a:t>
                      </a:r>
                      <a:endParaRPr lang="en-GB" sz="700" b="1">
                        <a:latin typeface="+mj-lt"/>
                      </a:endParaRPr>
                    </a:p>
                  </a:txBody>
                  <a:tcPr anchor="ctr">
                    <a:solidFill>
                      <a:schemeClr val="bg2">
                        <a:lumMod val="20000"/>
                        <a:lumOff val="80000"/>
                      </a:schemeClr>
                    </a:solidFill>
                  </a:tcPr>
                </a:tc>
                <a:tc>
                  <a:txBody>
                    <a:bodyPr/>
                    <a:lstStyle/>
                    <a:p>
                      <a:r>
                        <a:rPr lang="en-GB" sz="700" b="1">
                          <a:latin typeface="+mj-lt"/>
                        </a:rPr>
                        <a:t>NGT</a:t>
                      </a:r>
                    </a:p>
                  </a:txBody>
                  <a:tcPr anchor="ctr">
                    <a:solidFill>
                      <a:schemeClr val="bg2">
                        <a:lumMod val="20000"/>
                        <a:lumOff val="80000"/>
                      </a:schemeClr>
                    </a:solidFill>
                  </a:tcPr>
                </a:tc>
                <a:tc>
                  <a:txBody>
                    <a:bodyPr/>
                    <a:lstStyle/>
                    <a:p>
                      <a:r>
                        <a:rPr lang="en-GB" sz="700" b="1">
                          <a:latin typeface="+mj-lt"/>
                        </a:rPr>
                        <a:t>All DSC Customers</a:t>
                      </a:r>
                    </a:p>
                  </a:txBody>
                  <a:tcPr anchor="ctr">
                    <a:solidFill>
                      <a:schemeClr val="bg2">
                        <a:lumMod val="20000"/>
                        <a:lumOff val="80000"/>
                      </a:schemeClr>
                    </a:solidFill>
                  </a:tcPr>
                </a:tc>
                <a:tc>
                  <a:txBody>
                    <a:bodyPr/>
                    <a:lstStyle/>
                    <a:p>
                      <a:r>
                        <a:rPr lang="en-GB" sz="700" b="1">
                          <a:latin typeface="+mj-lt"/>
                        </a:rPr>
                        <a:t>TBC</a:t>
                      </a:r>
                    </a:p>
                  </a:txBody>
                  <a:tcPr anchor="ctr">
                    <a:solidFill>
                      <a:schemeClr val="bg2">
                        <a:lumMod val="20000"/>
                        <a:lumOff val="80000"/>
                      </a:schemeClr>
                    </a:solidFill>
                  </a:tcPr>
                </a:tc>
                <a:tc>
                  <a:txBody>
                    <a:bodyPr/>
                    <a:lstStyle/>
                    <a:p>
                      <a:r>
                        <a:rPr lang="en-GB" sz="700" b="1">
                          <a:latin typeface="+mj-lt"/>
                        </a:rPr>
                        <a:t>Analysis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to analyse process and solution impacts that may be necessary to facilitate exit – analysis being planned in with relevant resource</a:t>
                      </a:r>
                    </a:p>
                  </a:txBody>
                  <a:tcPr anchor="ctr">
                    <a:solidFill>
                      <a:schemeClr val="bg2">
                        <a:lumMod val="20000"/>
                        <a:lumOff val="80000"/>
                      </a:schemeClr>
                    </a:solidFill>
                  </a:tcPr>
                </a:tc>
                <a:extLst>
                  <a:ext uri="{0D108BD9-81ED-4DB2-BD59-A6C34878D82A}">
                    <a16:rowId xmlns:a16="http://schemas.microsoft.com/office/drawing/2014/main" val="3474691466"/>
                  </a:ext>
                </a:extLst>
              </a:tr>
              <a:tr h="526294">
                <a:tc>
                  <a:txBody>
                    <a:bodyPr/>
                    <a:lstStyle/>
                    <a:p>
                      <a:pPr algn="ctr"/>
                      <a:r>
                        <a:rPr lang="en-GB" sz="800" b="1">
                          <a:solidFill>
                            <a:schemeClr val="tx1"/>
                          </a:solidFill>
                          <a:hlinkClick r:id="rId10">
                            <a:extLst>
                              <a:ext uri="{A12FA001-AC4F-418D-AE19-62706E023703}">
                                <ahyp:hlinkClr xmlns:ahyp="http://schemas.microsoft.com/office/drawing/2018/hyperlinkcolor" val="tx"/>
                              </a:ext>
                            </a:extLst>
                          </a:hlinkClick>
                        </a:rPr>
                        <a:t>5808</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Providing Notification to DNs and IGTs for Capacity and Nomination Referrals Awaiting Action</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Cadent</a:t>
                      </a:r>
                    </a:p>
                  </a:txBody>
                  <a:tcPr anchor="ctr">
                    <a:solidFill>
                      <a:schemeClr val="bg2">
                        <a:lumMod val="20000"/>
                        <a:lumOff val="80000"/>
                      </a:schemeClr>
                    </a:solidFill>
                  </a:tcPr>
                </a:tc>
                <a:tc>
                  <a:txBody>
                    <a:bodyPr/>
                    <a:lstStyle/>
                    <a:p>
                      <a:r>
                        <a:rPr lang="en-GB" sz="700" b="1">
                          <a:latin typeface="+mj-lt"/>
                        </a:rPr>
                        <a:t>DN</a:t>
                      </a:r>
                    </a:p>
                    <a:p>
                      <a:r>
                        <a:rPr lang="en-GB" sz="700" b="1">
                          <a:latin typeface="+mj-lt"/>
                        </a:rPr>
                        <a:t>IGT</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Requirements </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by Cadent – engagement with DNs and IGTs held.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Requirements baselined October 2024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Solutions and designs under development – Target January 2025 consultation</a:t>
                      </a:r>
                    </a:p>
                  </a:txBody>
                  <a:tcPr anchor="ctr">
                    <a:solidFill>
                      <a:schemeClr val="bg2">
                        <a:lumMod val="20000"/>
                        <a:lumOff val="80000"/>
                      </a:schemeClr>
                    </a:solidFill>
                  </a:tcPr>
                </a:tc>
                <a:extLst>
                  <a:ext uri="{0D108BD9-81ED-4DB2-BD59-A6C34878D82A}">
                    <a16:rowId xmlns:a16="http://schemas.microsoft.com/office/drawing/2014/main" val="2974988522"/>
                  </a:ext>
                </a:extLst>
              </a:tr>
              <a:tr h="526294">
                <a:tc>
                  <a:txBody>
                    <a:bodyPr/>
                    <a:lstStyle/>
                    <a:p>
                      <a:pPr algn="ctr"/>
                      <a:r>
                        <a:rPr lang="en-GB" sz="800" b="1">
                          <a:solidFill>
                            <a:schemeClr val="tx1"/>
                          </a:solidFill>
                          <a:hlinkClick r:id="rId11">
                            <a:extLst>
                              <a:ext uri="{A12FA001-AC4F-418D-AE19-62706E023703}">
                                <ahyp:hlinkClr xmlns:ahyp="http://schemas.microsoft.com/office/drawing/2018/hyperlinkcolor" val="tx"/>
                              </a:ext>
                            </a:extLst>
                          </a:hlinkClick>
                        </a:rPr>
                        <a:t>5810</a:t>
                      </a:r>
                      <a:endParaRPr lang="en-GB" sz="800" b="1">
                        <a:solidFill>
                          <a:schemeClr val="tx1"/>
                        </a:solidFill>
                        <a:latin typeface="+mj-lt"/>
                      </a:endParaRPr>
                    </a:p>
                  </a:txBody>
                  <a:tcPr anchor="ctr">
                    <a:solidFill>
                      <a:schemeClr val="accent1"/>
                    </a:solidFill>
                  </a:tcPr>
                </a:tc>
                <a:tc>
                  <a:txBody>
                    <a:bodyPr/>
                    <a:lstStyle/>
                    <a:p>
                      <a:pPr>
                        <a:lnSpc>
                          <a:spcPct val="115000"/>
                        </a:lnSpc>
                        <a:spcAft>
                          <a:spcPts val="1000"/>
                        </a:spcAft>
                      </a:pPr>
                      <a:r>
                        <a:rPr lang="en-US" sz="700" b="1">
                          <a:effectLst/>
                          <a:latin typeface="+mj-lt"/>
                          <a:ea typeface="Times New Roman" panose="02020603050405020304" pitchFamily="18" charset="0"/>
                          <a:cs typeface="Times New Roman" panose="02020603050405020304" pitchFamily="18" charset="0"/>
                        </a:rPr>
                        <a:t>Theft of Gas (</a:t>
                      </a:r>
                      <a:r>
                        <a:rPr lang="en-US" sz="700" b="1" err="1">
                          <a:effectLst/>
                          <a:latin typeface="+mj-lt"/>
                          <a:ea typeface="Times New Roman" panose="02020603050405020304" pitchFamily="18" charset="0"/>
                          <a:cs typeface="Times New Roman" panose="02020603050405020304" pitchFamily="18" charset="0"/>
                        </a:rPr>
                        <a:t>ToG</a:t>
                      </a:r>
                      <a:r>
                        <a:rPr lang="en-US" sz="700" b="1">
                          <a:effectLst/>
                          <a:latin typeface="+mj-lt"/>
                          <a:ea typeface="Times New Roman" panose="02020603050405020304" pitchFamily="18" charset="0"/>
                          <a:cs typeface="Times New Roman" panose="02020603050405020304" pitchFamily="18" charset="0"/>
                        </a:rPr>
                        <a:t>) DN Calculation Tool</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2">
                        <a:lumMod val="20000"/>
                        <a:lumOff val="80000"/>
                      </a:schemeClr>
                    </a:solidFill>
                  </a:tcPr>
                </a:tc>
                <a:tc>
                  <a:txBody>
                    <a:bodyPr/>
                    <a:lstStyle/>
                    <a:p>
                      <a:r>
                        <a:rPr lang="en-GB" sz="700" b="1">
                          <a:latin typeface="+mj-lt"/>
                        </a:rPr>
                        <a:t>Cadent</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DN</a:t>
                      </a:r>
                    </a:p>
                  </a:txBody>
                  <a:tcPr anchor="ctr">
                    <a:solidFill>
                      <a:schemeClr val="bg2">
                        <a:lumMod val="20000"/>
                        <a:lumOff val="80000"/>
                      </a:schemeClr>
                    </a:solidFill>
                  </a:tcPr>
                </a:tc>
                <a:tc>
                  <a:txBody>
                    <a:bodyPr/>
                    <a:lstStyle/>
                    <a:p>
                      <a:r>
                        <a:rPr lang="en-GB" sz="700" b="1">
                          <a:latin typeface="+mj-lt"/>
                        </a:rPr>
                        <a:t>Requirements</a:t>
                      </a:r>
                    </a:p>
                  </a:txBody>
                  <a:tcPr anchor="ctr">
                    <a:solidFill>
                      <a:schemeClr val="bg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Change Proposal raised by Cadent – Solution analysis and ongoing collaboration taking place between CDSP and DN representatives</a:t>
                      </a:r>
                    </a:p>
                  </a:txBody>
                  <a:tcPr anchor="ctr">
                    <a:solidFill>
                      <a:schemeClr val="bg2">
                        <a:lumMod val="20000"/>
                        <a:lumOff val="80000"/>
                      </a:schemeClr>
                    </a:solidFill>
                  </a:tcPr>
                </a:tc>
                <a:extLst>
                  <a:ext uri="{0D108BD9-81ED-4DB2-BD59-A6C34878D82A}">
                    <a16:rowId xmlns:a16="http://schemas.microsoft.com/office/drawing/2014/main" val="1362013151"/>
                  </a:ext>
                </a:extLst>
              </a:tr>
            </a:tbl>
          </a:graphicData>
        </a:graphic>
      </p:graphicFrame>
      <p:sp>
        <p:nvSpPr>
          <p:cNvPr id="6" name="Title 1">
            <a:extLst>
              <a:ext uri="{FF2B5EF4-FFF2-40B4-BE49-F238E27FC236}">
                <a16:creationId xmlns:a16="http://schemas.microsoft.com/office/drawing/2014/main" id="{EB9EF6E1-5529-4E9E-B15E-221F191B755F}"/>
              </a:ext>
            </a:extLst>
          </p:cNvPr>
          <p:cNvSpPr txBox="1">
            <a:spLocks/>
          </p:cNvSpPr>
          <p:nvPr/>
        </p:nvSpPr>
        <p:spPr>
          <a:xfrm>
            <a:off x="457200" y="123478"/>
            <a:ext cx="8229600" cy="377632"/>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2800" b="1" kern="1200">
                <a:solidFill>
                  <a:srgbClr val="3E5AA8"/>
                </a:solidFill>
                <a:latin typeface="Arial" panose="020B0604020202020204" pitchFamily="34" charset="0"/>
                <a:ea typeface="+mj-ea"/>
                <a:cs typeface="Arial" panose="020B0604020202020204" pitchFamily="34" charset="0"/>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2000" b="1" i="0" u="none" strike="noStrike" kern="1200" cap="none" spc="0" normalizeH="0" baseline="0" noProof="0">
                <a:ln>
                  <a:noFill/>
                </a:ln>
                <a:solidFill>
                  <a:srgbClr val="3E5AA8"/>
                </a:solidFill>
                <a:effectLst/>
                <a:uLnTx/>
                <a:uFillTx/>
                <a:latin typeface="Nunito Sans"/>
                <a:ea typeface="+mj-ea"/>
                <a:cs typeface="Arial"/>
              </a:rPr>
              <a:t>Change Backlog Details</a:t>
            </a:r>
            <a:endParaRPr kumimoji="0" lang="en-GB" sz="2000" b="1" i="0" u="none" strike="noStrike" kern="1200" cap="none" spc="0" normalizeH="0" baseline="0" noProof="0">
              <a:ln>
                <a:noFill/>
              </a:ln>
              <a:solidFill>
                <a:srgbClr val="3E5AA8"/>
              </a:solidFill>
              <a:effectLst/>
              <a:uLnTx/>
              <a:uFillTx/>
              <a:latin typeface="Nunito Sans"/>
              <a:ea typeface="+mj-ea"/>
              <a:cs typeface="Arial" panose="020B0604020202020204" pitchFamily="34" charset="0"/>
            </a:endParaRPr>
          </a:p>
        </p:txBody>
      </p:sp>
    </p:spTree>
    <p:extLst>
      <p:ext uri="{BB962C8B-B14F-4D97-AF65-F5344CB8AC3E}">
        <p14:creationId xmlns:p14="http://schemas.microsoft.com/office/powerpoint/2010/main" val="999057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1B738D59-151C-45B1-B664-B9E1132CA4D9}"/>
              </a:ext>
            </a:extLst>
          </p:cNvPr>
          <p:cNvGraphicFramePr>
            <a:graphicFrameLocks noGrp="1"/>
          </p:cNvGraphicFramePr>
          <p:nvPr>
            <p:ph idx="1"/>
          </p:nvPr>
        </p:nvGraphicFramePr>
        <p:xfrm>
          <a:off x="63612" y="433891"/>
          <a:ext cx="8808496" cy="2011680"/>
        </p:xfrm>
        <a:graphic>
          <a:graphicData uri="http://schemas.openxmlformats.org/drawingml/2006/table">
            <a:tbl>
              <a:tblPr firstRow="1" bandRow="1">
                <a:tableStyleId>{5C22544A-7EE6-4342-B048-85BDC9FD1C3A}</a:tableStyleId>
              </a:tblPr>
              <a:tblGrid>
                <a:gridCol w="473054">
                  <a:extLst>
                    <a:ext uri="{9D8B030D-6E8A-4147-A177-3AD203B41FA5}">
                      <a16:colId xmlns:a16="http://schemas.microsoft.com/office/drawing/2014/main" val="2275419473"/>
                    </a:ext>
                  </a:extLst>
                </a:gridCol>
                <a:gridCol w="2500828">
                  <a:extLst>
                    <a:ext uri="{9D8B030D-6E8A-4147-A177-3AD203B41FA5}">
                      <a16:colId xmlns:a16="http://schemas.microsoft.com/office/drawing/2014/main" val="1591318838"/>
                    </a:ext>
                  </a:extLst>
                </a:gridCol>
                <a:gridCol w="769485">
                  <a:extLst>
                    <a:ext uri="{9D8B030D-6E8A-4147-A177-3AD203B41FA5}">
                      <a16:colId xmlns:a16="http://schemas.microsoft.com/office/drawing/2014/main" val="1195572633"/>
                    </a:ext>
                  </a:extLst>
                </a:gridCol>
                <a:gridCol w="769485">
                  <a:extLst>
                    <a:ext uri="{9D8B030D-6E8A-4147-A177-3AD203B41FA5}">
                      <a16:colId xmlns:a16="http://schemas.microsoft.com/office/drawing/2014/main" val="3980059432"/>
                    </a:ext>
                  </a:extLst>
                </a:gridCol>
                <a:gridCol w="746409">
                  <a:extLst>
                    <a:ext uri="{9D8B030D-6E8A-4147-A177-3AD203B41FA5}">
                      <a16:colId xmlns:a16="http://schemas.microsoft.com/office/drawing/2014/main" val="3979732778"/>
                    </a:ext>
                  </a:extLst>
                </a:gridCol>
                <a:gridCol w="746409">
                  <a:extLst>
                    <a:ext uri="{9D8B030D-6E8A-4147-A177-3AD203B41FA5}">
                      <a16:colId xmlns:a16="http://schemas.microsoft.com/office/drawing/2014/main" val="3134480581"/>
                    </a:ext>
                  </a:extLst>
                </a:gridCol>
                <a:gridCol w="1022998">
                  <a:extLst>
                    <a:ext uri="{9D8B030D-6E8A-4147-A177-3AD203B41FA5}">
                      <a16:colId xmlns:a16="http://schemas.microsoft.com/office/drawing/2014/main" val="4044127467"/>
                    </a:ext>
                  </a:extLst>
                </a:gridCol>
                <a:gridCol w="1779828">
                  <a:extLst>
                    <a:ext uri="{9D8B030D-6E8A-4147-A177-3AD203B41FA5}">
                      <a16:colId xmlns:a16="http://schemas.microsoft.com/office/drawing/2014/main" val="3927855727"/>
                    </a:ext>
                  </a:extLst>
                </a:gridCol>
              </a:tblGrid>
              <a:tr h="430013">
                <a:tc>
                  <a:txBody>
                    <a:bodyPr/>
                    <a:lstStyle/>
                    <a:p>
                      <a:r>
                        <a:rPr lang="en-GB" sz="900"/>
                        <a:t>XRN</a:t>
                      </a:r>
                    </a:p>
                  </a:txBody>
                  <a:tcPr anchor="ctr">
                    <a:solidFill>
                      <a:schemeClr val="tx2"/>
                    </a:solidFill>
                  </a:tcPr>
                </a:tc>
                <a:tc>
                  <a:txBody>
                    <a:bodyPr/>
                    <a:lstStyle/>
                    <a:p>
                      <a:r>
                        <a:rPr lang="en-GB" sz="900"/>
                        <a:t>Change Title </a:t>
                      </a:r>
                    </a:p>
                  </a:txBody>
                  <a:tcPr anchor="ctr">
                    <a:solidFill>
                      <a:schemeClr val="tx2"/>
                    </a:solidFill>
                  </a:tcPr>
                </a:tc>
                <a:tc>
                  <a:txBody>
                    <a:bodyPr/>
                    <a:lstStyle/>
                    <a:p>
                      <a:r>
                        <a:rPr lang="en-GB" sz="900"/>
                        <a:t>Proposer</a:t>
                      </a:r>
                    </a:p>
                  </a:txBody>
                  <a:tcPr anchor="ctr">
                    <a:solidFill>
                      <a:schemeClr val="tx2"/>
                    </a:solidFill>
                  </a:tcPr>
                </a:tc>
                <a:tc>
                  <a:txBody>
                    <a:bodyPr/>
                    <a:lstStyle/>
                    <a:p>
                      <a:r>
                        <a:rPr lang="en-GB" sz="900"/>
                        <a:t>Benefit / Impact</a:t>
                      </a:r>
                    </a:p>
                  </a:txBody>
                  <a:tcPr anchor="ctr">
                    <a:solidFill>
                      <a:schemeClr val="tx2"/>
                    </a:solidFill>
                  </a:tcPr>
                </a:tc>
                <a:tc>
                  <a:txBody>
                    <a:bodyPr/>
                    <a:lstStyle/>
                    <a:p>
                      <a:r>
                        <a:rPr lang="en-GB" sz="900"/>
                        <a:t>Funding </a:t>
                      </a:r>
                    </a:p>
                  </a:txBody>
                  <a:tcPr anchor="ctr">
                    <a:solidFill>
                      <a:schemeClr val="tx2"/>
                    </a:solidFill>
                  </a:tcPr>
                </a:tc>
                <a:tc>
                  <a:txBody>
                    <a:bodyPr/>
                    <a:lstStyle/>
                    <a:p>
                      <a:r>
                        <a:rPr lang="en-GB" sz="900"/>
                        <a:t>HLSO</a:t>
                      </a:r>
                    </a:p>
                    <a:p>
                      <a:r>
                        <a:rPr lang="en-GB" sz="900"/>
                        <a:t>Max Cost</a:t>
                      </a:r>
                    </a:p>
                  </a:txBody>
                  <a:tcPr anchor="ctr">
                    <a:solidFill>
                      <a:schemeClr val="tx2"/>
                    </a:solidFill>
                  </a:tcPr>
                </a:tc>
                <a:tc>
                  <a:txBody>
                    <a:bodyPr/>
                    <a:lstStyle/>
                    <a:p>
                      <a:r>
                        <a:rPr lang="en-GB" sz="800"/>
                        <a:t>Target Implementation   Date</a:t>
                      </a:r>
                    </a:p>
                  </a:txBody>
                  <a:tcPr anchor="ctr">
                    <a:solidFill>
                      <a:schemeClr val="tx2"/>
                    </a:solidFill>
                  </a:tcPr>
                </a:tc>
                <a:tc>
                  <a:txBody>
                    <a:bodyPr/>
                    <a:lstStyle/>
                    <a:p>
                      <a:r>
                        <a:rPr lang="en-GB" sz="900"/>
                        <a:t>December ‘24 ChMC Update</a:t>
                      </a:r>
                    </a:p>
                  </a:txBody>
                  <a:tcPr anchor="ctr">
                    <a:solidFill>
                      <a:schemeClr val="tx2"/>
                    </a:solidFill>
                  </a:tcPr>
                </a:tc>
                <a:extLst>
                  <a:ext uri="{0D108BD9-81ED-4DB2-BD59-A6C34878D82A}">
                    <a16:rowId xmlns:a16="http://schemas.microsoft.com/office/drawing/2014/main" val="2775786245"/>
                  </a:ext>
                </a:extLst>
              </a:tr>
              <a:tr h="274880">
                <a:tc>
                  <a:txBody>
                    <a:bodyPr/>
                    <a:lstStyle/>
                    <a:p>
                      <a:pPr algn="ctr"/>
                      <a:r>
                        <a:rPr lang="en-GB" sz="800" b="1">
                          <a:solidFill>
                            <a:schemeClr val="tx1"/>
                          </a:solidFill>
                          <a:latin typeface="+mj-lt"/>
                          <a:hlinkClick r:id="rId2">
                            <a:extLst>
                              <a:ext uri="{A12FA001-AC4F-418D-AE19-62706E023703}">
                                <ahyp:hlinkClr xmlns:ahyp="http://schemas.microsoft.com/office/drawing/2018/hyperlinkcolor" val="tx"/>
                              </a:ext>
                            </a:extLst>
                          </a:hlinkClick>
                        </a:rPr>
                        <a:t>5616</a:t>
                      </a:r>
                      <a:endParaRPr lang="en-GB" sz="800" b="1">
                        <a:solidFill>
                          <a:schemeClr val="tx1"/>
                        </a:solidFill>
                        <a:latin typeface="+mj-lt"/>
                      </a:endParaRPr>
                    </a:p>
                  </a:txBody>
                  <a:tcPr anchor="ctr">
                    <a:solidFill>
                      <a:schemeClr val="bg1">
                        <a:lumMod val="85000"/>
                      </a:schemeClr>
                    </a:solidFill>
                  </a:tcPr>
                </a:tc>
                <a:tc>
                  <a:txBody>
                    <a:bodyPr/>
                    <a:lstStyle/>
                    <a:p>
                      <a:pPr>
                        <a:lnSpc>
                          <a:spcPct val="115000"/>
                        </a:lnSpc>
                        <a:spcAft>
                          <a:spcPts val="1000"/>
                        </a:spcAft>
                      </a:pPr>
                      <a:r>
                        <a:rPr lang="en-GB" sz="700" b="1">
                          <a:effectLst/>
                          <a:latin typeface="+mj-lt"/>
                          <a:ea typeface="Times New Roman" panose="02020603050405020304" pitchFamily="18" charset="0"/>
                          <a:cs typeface="Arial" panose="020B0604020202020204" pitchFamily="34" charset="0"/>
                        </a:rPr>
                        <a:t>CSEP Annual Quantity Capacity Management  </a:t>
                      </a:r>
                      <a:endParaRPr lang="en-GB" sz="700" b="1">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lumMod val="85000"/>
                      </a:schemeClr>
                    </a:solidFill>
                  </a:tcPr>
                </a:tc>
                <a:tc>
                  <a:txBody>
                    <a:bodyPr/>
                    <a:lstStyle/>
                    <a:p>
                      <a:r>
                        <a:rPr lang="en-GB" sz="700" b="1">
                          <a:latin typeface="+mj-lt"/>
                        </a:rPr>
                        <a:t>WWU</a:t>
                      </a:r>
                    </a:p>
                  </a:txBody>
                  <a:tcPr anchor="ctr">
                    <a:solidFill>
                      <a:schemeClr val="bg1">
                        <a:lumMod val="85000"/>
                      </a:schemeClr>
                    </a:solidFill>
                  </a:tcPr>
                </a:tc>
                <a:tc>
                  <a:txBody>
                    <a:bodyPr/>
                    <a:lstStyle/>
                    <a:p>
                      <a:r>
                        <a:rPr lang="en-GB" sz="700" b="1">
                          <a:latin typeface="+mj-lt"/>
                        </a:rPr>
                        <a:t>DN</a:t>
                      </a:r>
                    </a:p>
                    <a:p>
                      <a:r>
                        <a:rPr lang="en-GB" sz="700" b="1">
                          <a:latin typeface="+mj-lt"/>
                        </a:rPr>
                        <a:t>IGT</a:t>
                      </a:r>
                    </a:p>
                    <a:p>
                      <a:r>
                        <a:rPr lang="en-GB" sz="700" b="1">
                          <a:latin typeface="+mj-lt"/>
                        </a:rPr>
                        <a:t>Shipper</a:t>
                      </a:r>
                    </a:p>
                  </a:txBody>
                  <a:tcPr anchor="ctr">
                    <a:solidFill>
                      <a:schemeClr val="bg1">
                        <a:lumMod val="85000"/>
                      </a:schemeClr>
                    </a:solidFill>
                  </a:tcPr>
                </a:tc>
                <a:tc>
                  <a:txBody>
                    <a:bodyPr/>
                    <a:lstStyle/>
                    <a:p>
                      <a:r>
                        <a:rPr lang="en-GB" sz="700" b="1">
                          <a:latin typeface="+mj-lt"/>
                        </a:rPr>
                        <a:t>DN</a:t>
                      </a:r>
                    </a:p>
                    <a:p>
                      <a:r>
                        <a:rPr lang="en-GB" sz="700" b="1">
                          <a:latin typeface="+mj-lt"/>
                        </a:rPr>
                        <a:t>IGT</a:t>
                      </a:r>
                    </a:p>
                  </a:txBody>
                  <a:tcPr anchor="ctr">
                    <a:solidFill>
                      <a:schemeClr val="bg1">
                        <a:lumMod val="85000"/>
                      </a:schemeClr>
                    </a:solidFill>
                  </a:tcPr>
                </a:tc>
                <a:tc>
                  <a:txBody>
                    <a:bodyPr/>
                    <a:lstStyle/>
                    <a:p>
                      <a:r>
                        <a:rPr lang="en-GB" sz="700" b="1">
                          <a:latin typeface="+mj-lt"/>
                        </a:rPr>
                        <a:t>*£260k revised following design</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j-lt"/>
                          <a:ea typeface="+mn-ea"/>
                          <a:cs typeface="+mn-cs"/>
                        </a:rPr>
                        <a:t>Agreed following September </a:t>
                      </a:r>
                      <a:r>
                        <a:rPr kumimoji="0" lang="en-GB" sz="700" b="1" i="0" u="none" strike="noStrike" kern="1200" cap="none" spc="0" normalizeH="0" baseline="0" noProof="0" err="1">
                          <a:ln>
                            <a:noFill/>
                          </a:ln>
                          <a:solidFill>
                            <a:schemeClr val="tx1"/>
                          </a:solidFill>
                          <a:effectLst/>
                          <a:uLnTx/>
                          <a:uFillTx/>
                          <a:latin typeface="+mj-lt"/>
                          <a:ea typeface="+mn-ea"/>
                          <a:cs typeface="+mn-cs"/>
                        </a:rPr>
                        <a:t>ChMC</a:t>
                      </a:r>
                      <a:r>
                        <a:rPr kumimoji="0" lang="en-GB" sz="700" b="1" i="0" u="none" strike="noStrike" kern="1200" cap="none" spc="0" normalizeH="0" baseline="0" noProof="0">
                          <a:ln>
                            <a:noFill/>
                          </a:ln>
                          <a:solidFill>
                            <a:schemeClr val="tx1"/>
                          </a:solidFill>
                          <a:effectLst/>
                          <a:uLnTx/>
                          <a:uFillTx/>
                          <a:latin typeface="+mj-lt"/>
                          <a:ea typeface="+mn-ea"/>
                          <a:cs typeface="+mn-cs"/>
                        </a:rPr>
                        <a:t> that change would be placed on hold whilst data cleansing activities were progressed – change to be revisited in December </a:t>
                      </a:r>
                    </a:p>
                  </a:txBody>
                  <a:tcPr anchor="ctr">
                    <a:solidFill>
                      <a:schemeClr val="bg1">
                        <a:lumMod val="85000"/>
                      </a:schemeClr>
                    </a:solidFill>
                  </a:tcPr>
                </a:tc>
                <a:extLst>
                  <a:ext uri="{0D108BD9-81ED-4DB2-BD59-A6C34878D82A}">
                    <a16:rowId xmlns:a16="http://schemas.microsoft.com/office/drawing/2014/main" val="3343487963"/>
                  </a:ext>
                </a:extLst>
              </a:tr>
              <a:tr h="274880">
                <a:tc>
                  <a:txBody>
                    <a:bodyPr/>
                    <a:lstStyle/>
                    <a:p>
                      <a:pPr algn="ctr"/>
                      <a:r>
                        <a:rPr lang="en-GB" sz="800" b="1">
                          <a:solidFill>
                            <a:schemeClr val="tx1"/>
                          </a:solidFill>
                          <a:latin typeface="+mn-lt"/>
                          <a:hlinkClick r:id="rId3">
                            <a:extLst>
                              <a:ext uri="{A12FA001-AC4F-418D-AE19-62706E023703}">
                                <ahyp:hlinkClr xmlns:ahyp="http://schemas.microsoft.com/office/drawing/2018/hyperlinkcolor" val="tx"/>
                              </a:ext>
                            </a:extLst>
                          </a:hlinkClick>
                        </a:rPr>
                        <a:t>5471</a:t>
                      </a:r>
                      <a:endParaRPr lang="en-GB" sz="800" b="1">
                        <a:solidFill>
                          <a:schemeClr val="tx1"/>
                        </a:solidFill>
                        <a:latin typeface="+mn-lt"/>
                      </a:endParaRPr>
                    </a:p>
                  </a:txBody>
                  <a:tcPr anchor="ctr">
                    <a:solidFill>
                      <a:schemeClr val="bg1">
                        <a:lumMod val="85000"/>
                      </a:schemeClr>
                    </a:solidFill>
                  </a:tcPr>
                </a:tc>
                <a:tc>
                  <a:txBody>
                    <a:bodyPr/>
                    <a:lstStyle/>
                    <a:p>
                      <a:r>
                        <a:rPr lang="en-GB" sz="700" b="1">
                          <a:latin typeface="+mn-lt"/>
                        </a:rPr>
                        <a:t>DSC Core Customer Access to Data</a:t>
                      </a:r>
                    </a:p>
                  </a:txBody>
                  <a:tcPr anchor="ctr">
                    <a:solidFill>
                      <a:schemeClr val="bg1">
                        <a:lumMod val="85000"/>
                      </a:schemeClr>
                    </a:solidFill>
                  </a:tcPr>
                </a:tc>
                <a:tc>
                  <a:txBody>
                    <a:bodyPr/>
                    <a:lstStyle/>
                    <a:p>
                      <a:r>
                        <a:rPr lang="en-GB" sz="700" b="1">
                          <a:latin typeface="+mn-lt"/>
                        </a:rPr>
                        <a:t>CDSP</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IGT</a:t>
                      </a:r>
                    </a:p>
                    <a:p>
                      <a:r>
                        <a:rPr lang="en-GB" sz="700" b="1">
                          <a:latin typeface="+mn-lt"/>
                        </a:rPr>
                        <a:t>Shipper</a:t>
                      </a:r>
                    </a:p>
                    <a:p>
                      <a:r>
                        <a:rPr lang="en-GB" sz="700" b="1">
                          <a:latin typeface="+mn-lt"/>
                        </a:rPr>
                        <a:t>DN</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Low Priority – CDSP raised Change Proposal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1" i="0" u="none" strike="noStrike" kern="1200" cap="none" spc="0" normalizeH="0" baseline="0" noProof="0">
                        <a:ln>
                          <a:noFill/>
                        </a:ln>
                        <a:solidFill>
                          <a:schemeClr val="tx1"/>
                        </a:solidFill>
                        <a:effectLst/>
                        <a:uLnTx/>
                        <a:uFillTx/>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728929541"/>
                  </a:ext>
                </a:extLst>
              </a:tr>
              <a:tr h="360040">
                <a:tc>
                  <a:txBody>
                    <a:bodyPr/>
                    <a:lstStyle/>
                    <a:p>
                      <a:pPr algn="ctr"/>
                      <a:r>
                        <a:rPr lang="en-GB" sz="800" b="1">
                          <a:solidFill>
                            <a:schemeClr val="tx1"/>
                          </a:solidFill>
                          <a:hlinkClick r:id="rId4">
                            <a:extLst>
                              <a:ext uri="{A12FA001-AC4F-418D-AE19-62706E023703}">
                                <ahyp:hlinkClr xmlns:ahyp="http://schemas.microsoft.com/office/drawing/2018/hyperlinkcolor" val="tx"/>
                              </a:ext>
                            </a:extLst>
                          </a:hlinkClick>
                        </a:rPr>
                        <a:t>5701</a:t>
                      </a:r>
                      <a:endParaRPr lang="en-GB" sz="800" b="1">
                        <a:solidFill>
                          <a:schemeClr val="tx1"/>
                        </a:solidFill>
                        <a:latin typeface="+mn-lt"/>
                      </a:endParaRPr>
                    </a:p>
                  </a:txBody>
                  <a:tcPr anchor="ctr">
                    <a:solidFill>
                      <a:schemeClr val="bg1">
                        <a:lumMod val="85000"/>
                      </a:schemeClr>
                    </a:solidFill>
                  </a:tcPr>
                </a:tc>
                <a:tc>
                  <a:txBody>
                    <a:bodyPr/>
                    <a:lstStyle/>
                    <a:p>
                      <a:r>
                        <a:rPr lang="en-US" sz="700" b="1">
                          <a:solidFill>
                            <a:schemeClr val="tx1"/>
                          </a:solidFill>
                          <a:latin typeface="+mn-lt"/>
                        </a:rPr>
                        <a:t>Establishing the Independent Shrinkage Charge and the Independent Shrinkage Expert (Modification 0843 / IGT 165)</a:t>
                      </a:r>
                      <a:endParaRPr lang="en-GB" sz="700" b="1">
                        <a:solidFill>
                          <a:schemeClr val="tx1"/>
                        </a:solidFill>
                        <a:latin typeface="+mn-lt"/>
                      </a:endParaRPr>
                    </a:p>
                  </a:txBody>
                  <a:tcPr anchor="ctr">
                    <a:solidFill>
                      <a:schemeClr val="bg1">
                        <a:lumMod val="85000"/>
                      </a:schemeClr>
                    </a:solidFill>
                  </a:tcPr>
                </a:tc>
                <a:tc>
                  <a:txBody>
                    <a:bodyPr/>
                    <a:lstStyle/>
                    <a:p>
                      <a:r>
                        <a:rPr lang="en-GB" sz="700" b="1">
                          <a:latin typeface="+mn-lt"/>
                        </a:rPr>
                        <a:t>OVO</a:t>
                      </a:r>
                    </a:p>
                  </a:txBody>
                  <a:tcPr anchor="ctr">
                    <a:solidFill>
                      <a:schemeClr val="bg1">
                        <a:lumMod val="85000"/>
                      </a:schemeClr>
                    </a:solidFill>
                  </a:tcPr>
                </a:tc>
                <a:tc>
                  <a:txBody>
                    <a:bodyPr/>
                    <a:lstStyle/>
                    <a:p>
                      <a:r>
                        <a:rPr lang="en-GB" sz="700" b="1">
                          <a:latin typeface="+mn-lt"/>
                        </a:rPr>
                        <a:t>Shipper</a:t>
                      </a:r>
                    </a:p>
                    <a:p>
                      <a:r>
                        <a:rPr lang="en-GB" sz="700" b="1">
                          <a:latin typeface="+mn-lt"/>
                        </a:rPr>
                        <a:t>DN</a:t>
                      </a:r>
                    </a:p>
                    <a:p>
                      <a:r>
                        <a:rPr lang="en-GB" sz="700" b="1">
                          <a:latin typeface="+mn-lt"/>
                        </a:rPr>
                        <a:t>IGT</a:t>
                      </a:r>
                    </a:p>
                  </a:txBody>
                  <a:tcPr anchor="ctr">
                    <a:solidFill>
                      <a:schemeClr val="bg1">
                        <a:lumMod val="85000"/>
                      </a:schemeClr>
                    </a:solidFill>
                  </a:tcPr>
                </a:tc>
                <a:tc>
                  <a:txBody>
                    <a:bodyPr/>
                    <a:lstStyle/>
                    <a:p>
                      <a:r>
                        <a:rPr lang="en-GB" sz="700" b="1">
                          <a:latin typeface="+mn-lt"/>
                        </a:rPr>
                        <a:t>DN </a:t>
                      </a:r>
                    </a:p>
                    <a:p>
                      <a:r>
                        <a:rPr lang="en-GB" sz="700" b="1">
                          <a:latin typeface="+mn-lt"/>
                        </a:rPr>
                        <a:t>IGT</a:t>
                      </a:r>
                    </a:p>
                  </a:txBody>
                  <a:tcPr anchor="ctr">
                    <a:solidFill>
                      <a:schemeClr val="bg1">
                        <a:lumMod val="85000"/>
                      </a:schemeClr>
                    </a:solidFill>
                  </a:tcPr>
                </a:tc>
                <a:tc>
                  <a:txBody>
                    <a:bodyPr/>
                    <a:lstStyle/>
                    <a:p>
                      <a:r>
                        <a:rPr lang="en-GB" sz="700" b="1">
                          <a:latin typeface="+mn-lt"/>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Tbc</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1" i="0" u="none" strike="noStrike" kern="1200" cap="none" spc="0" normalizeH="0" baseline="0" noProof="0">
                          <a:ln>
                            <a:noFill/>
                          </a:ln>
                          <a:solidFill>
                            <a:schemeClr val="tx1"/>
                          </a:solidFill>
                          <a:effectLst/>
                          <a:uLnTx/>
                          <a:uFillTx/>
                          <a:latin typeface="+mn-lt"/>
                          <a:ea typeface="+mn-ea"/>
                          <a:cs typeface="+mn-cs"/>
                        </a:rPr>
                        <a:t>Continue to support regulatory development and provide update to </a:t>
                      </a:r>
                      <a:r>
                        <a:rPr kumimoji="0" lang="en-GB" sz="700" b="1" i="0" u="none" strike="noStrike" kern="1200" cap="none" spc="0" normalizeH="0" baseline="0" noProof="0" err="1">
                          <a:ln>
                            <a:noFill/>
                          </a:ln>
                          <a:solidFill>
                            <a:schemeClr val="tx1"/>
                          </a:solidFill>
                          <a:effectLst/>
                          <a:uLnTx/>
                          <a:uFillTx/>
                          <a:latin typeface="+mn-lt"/>
                          <a:ea typeface="+mn-ea"/>
                          <a:cs typeface="+mn-cs"/>
                        </a:rPr>
                        <a:t>ChMC</a:t>
                      </a:r>
                      <a:r>
                        <a:rPr kumimoji="0" lang="en-GB" sz="700" b="1" i="0" u="none" strike="noStrike" kern="1200" cap="none" spc="0" normalizeH="0" baseline="0" noProof="0">
                          <a:ln>
                            <a:noFill/>
                          </a:ln>
                          <a:solidFill>
                            <a:schemeClr val="tx1"/>
                          </a:solidFill>
                          <a:effectLst/>
                          <a:uLnTx/>
                          <a:uFillTx/>
                          <a:latin typeface="+mn-lt"/>
                          <a:ea typeface="+mn-ea"/>
                          <a:cs typeface="+mn-cs"/>
                        </a:rPr>
                        <a:t> once status of Modification changes  </a:t>
                      </a:r>
                    </a:p>
                  </a:txBody>
                  <a:tcPr anchor="ctr">
                    <a:solidFill>
                      <a:schemeClr val="bg1">
                        <a:lumMod val="85000"/>
                      </a:schemeClr>
                    </a:solidFill>
                  </a:tcPr>
                </a:tc>
                <a:extLst>
                  <a:ext uri="{0D108BD9-81ED-4DB2-BD59-A6C34878D82A}">
                    <a16:rowId xmlns:a16="http://schemas.microsoft.com/office/drawing/2014/main" val="4140517815"/>
                  </a:ext>
                </a:extLst>
              </a:tr>
            </a:tbl>
          </a:graphicData>
        </a:graphic>
      </p:graphicFrame>
      <p:sp>
        <p:nvSpPr>
          <p:cNvPr id="5" name="Title 1">
            <a:extLst>
              <a:ext uri="{FF2B5EF4-FFF2-40B4-BE49-F238E27FC236}">
                <a16:creationId xmlns:a16="http://schemas.microsoft.com/office/drawing/2014/main" id="{313471BF-15C9-4F69-80B8-9D297D4C536E}"/>
              </a:ext>
            </a:extLst>
          </p:cNvPr>
          <p:cNvSpPr>
            <a:spLocks noGrp="1"/>
          </p:cNvSpPr>
          <p:nvPr>
            <p:ph type="title"/>
          </p:nvPr>
        </p:nvSpPr>
        <p:spPr>
          <a:xfrm>
            <a:off x="611560" y="20426"/>
            <a:ext cx="8229600" cy="434083"/>
          </a:xfrm>
        </p:spPr>
        <p:txBody>
          <a:bodyPr>
            <a:normAutofit/>
          </a:bodyPr>
          <a:lstStyle/>
          <a:p>
            <a:r>
              <a:rPr lang="en-GB" sz="2000">
                <a:latin typeface="Arial"/>
                <a:cs typeface="Arial"/>
              </a:rPr>
              <a:t>Change Backlog – On Hold Details</a:t>
            </a:r>
            <a:endParaRPr lang="en-GB" sz="2000"/>
          </a:p>
        </p:txBody>
      </p:sp>
    </p:spTree>
    <p:extLst>
      <p:ext uri="{BB962C8B-B14F-4D97-AF65-F5344CB8AC3E}">
        <p14:creationId xmlns:p14="http://schemas.microsoft.com/office/powerpoint/2010/main" val="34649514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F64D1-DD4B-479C-8274-060EA4CFB223}"/>
              </a:ext>
            </a:extLst>
          </p:cNvPr>
          <p:cNvSpPr>
            <a:spLocks noGrp="1"/>
          </p:cNvSpPr>
          <p:nvPr>
            <p:ph type="title"/>
          </p:nvPr>
        </p:nvSpPr>
        <p:spPr>
          <a:xfrm>
            <a:off x="-18465" y="142977"/>
            <a:ext cx="9144000" cy="637580"/>
          </a:xfrm>
        </p:spPr>
        <p:txBody>
          <a:bodyPr>
            <a:normAutofit/>
          </a:bodyPr>
          <a:lstStyle/>
          <a:p>
            <a:r>
              <a:rPr lang="en-GB" sz="2000">
                <a:solidFill>
                  <a:schemeClr val="tx2"/>
                </a:solidFill>
                <a:cs typeface="Arial"/>
              </a:rPr>
              <a:t>DSC Change Pack Consultation Plan</a:t>
            </a:r>
            <a:r>
              <a:rPr lang="en-GB" sz="1400">
                <a:solidFill>
                  <a:schemeClr val="tx2"/>
                </a:solidFill>
                <a:cs typeface="Arial"/>
              </a:rPr>
              <a:t> </a:t>
            </a:r>
            <a:br>
              <a:rPr lang="en-GB" sz="1400">
                <a:solidFill>
                  <a:schemeClr val="tx2"/>
                </a:solidFill>
                <a:cs typeface="Arial"/>
              </a:rPr>
            </a:br>
            <a:r>
              <a:rPr lang="en-GB" sz="900">
                <a:solidFill>
                  <a:schemeClr val="tx2"/>
                </a:solidFill>
                <a:cs typeface="Arial"/>
              </a:rPr>
              <a:t>(2 month view)</a:t>
            </a:r>
            <a:endParaRPr lang="en-GB" sz="900">
              <a:solidFill>
                <a:schemeClr val="tx2"/>
              </a:solidFill>
            </a:endParaRPr>
          </a:p>
        </p:txBody>
      </p:sp>
      <p:grpSp>
        <p:nvGrpSpPr>
          <p:cNvPr id="6" name="Group 5">
            <a:extLst>
              <a:ext uri="{FF2B5EF4-FFF2-40B4-BE49-F238E27FC236}">
                <a16:creationId xmlns:a16="http://schemas.microsoft.com/office/drawing/2014/main" id="{9C3B95EE-A6E7-49AF-9FEF-CF37768AB3FD}"/>
              </a:ext>
            </a:extLst>
          </p:cNvPr>
          <p:cNvGrpSpPr/>
          <p:nvPr/>
        </p:nvGrpSpPr>
        <p:grpSpPr>
          <a:xfrm>
            <a:off x="56220" y="666692"/>
            <a:ext cx="8909639" cy="3526346"/>
            <a:chOff x="21207" y="962894"/>
            <a:chExt cx="9161914" cy="3405138"/>
          </a:xfrm>
        </p:grpSpPr>
        <p:sp>
          <p:nvSpPr>
            <p:cNvPr id="19" name="Rectangle 18"/>
            <p:cNvSpPr/>
            <p:nvPr/>
          </p:nvSpPr>
          <p:spPr>
            <a:xfrm>
              <a:off x="21207" y="1249184"/>
              <a:ext cx="9161914" cy="31188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1D3E61"/>
                </a:solidFill>
                <a:effectLst/>
                <a:uLnTx/>
                <a:uFillTx/>
                <a:latin typeface="Nunito Sans"/>
                <a:ea typeface="+mn-ea"/>
                <a:cs typeface="+mn-cs"/>
              </a:endParaRPr>
            </a:p>
          </p:txBody>
        </p:sp>
        <p:cxnSp>
          <p:nvCxnSpPr>
            <p:cNvPr id="10" name="Straight Connector 9"/>
            <p:cNvCxnSpPr>
              <a:cxnSpLocks/>
            </p:cNvCxnSpPr>
            <p:nvPr/>
          </p:nvCxnSpPr>
          <p:spPr>
            <a:xfrm>
              <a:off x="107504" y="1249184"/>
              <a:ext cx="9036496" cy="11614"/>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0669" y="966875"/>
              <a:ext cx="775074"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Dec – 24</a:t>
              </a:r>
            </a:p>
          </p:txBody>
        </p:sp>
        <p:sp>
          <p:nvSpPr>
            <p:cNvPr id="12" name="TextBox 11"/>
            <p:cNvSpPr txBox="1"/>
            <p:nvPr/>
          </p:nvSpPr>
          <p:spPr>
            <a:xfrm>
              <a:off x="4165517" y="972794"/>
              <a:ext cx="720677"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Jan - 25</a:t>
              </a:r>
            </a:p>
          </p:txBody>
        </p:sp>
        <p:sp>
          <p:nvSpPr>
            <p:cNvPr id="26" name="TextBox 25">
              <a:extLst>
                <a:ext uri="{FF2B5EF4-FFF2-40B4-BE49-F238E27FC236}">
                  <a16:creationId xmlns:a16="http://schemas.microsoft.com/office/drawing/2014/main" id="{C7A0A5D6-667D-460C-BCF1-EB2CE7D08F82}"/>
                </a:ext>
              </a:extLst>
            </p:cNvPr>
            <p:cNvSpPr txBox="1"/>
            <p:nvPr/>
          </p:nvSpPr>
          <p:spPr>
            <a:xfrm>
              <a:off x="8388824" y="962894"/>
              <a:ext cx="763535" cy="25261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3E5AA8"/>
                  </a:solidFill>
                  <a:effectLst/>
                  <a:uLnTx/>
                  <a:uFillTx/>
                  <a:latin typeface="Nunito Sans"/>
                  <a:ea typeface="+mn-ea"/>
                  <a:cs typeface="+mn-cs"/>
                </a:rPr>
                <a:t>Feb – 25</a:t>
              </a:r>
            </a:p>
          </p:txBody>
        </p:sp>
      </p:grpSp>
      <p:grpSp>
        <p:nvGrpSpPr>
          <p:cNvPr id="8" name="Group 7">
            <a:extLst>
              <a:ext uri="{FF2B5EF4-FFF2-40B4-BE49-F238E27FC236}">
                <a16:creationId xmlns:a16="http://schemas.microsoft.com/office/drawing/2014/main" id="{920E6F46-7EF3-41C5-A90C-CA05722EC5B9}"/>
              </a:ext>
            </a:extLst>
          </p:cNvPr>
          <p:cNvGrpSpPr/>
          <p:nvPr/>
        </p:nvGrpSpPr>
        <p:grpSpPr>
          <a:xfrm>
            <a:off x="0" y="4230233"/>
            <a:ext cx="6804247" cy="780226"/>
            <a:chOff x="39751" y="4317697"/>
            <a:chExt cx="6804247" cy="687937"/>
          </a:xfrm>
        </p:grpSpPr>
        <p:sp>
          <p:nvSpPr>
            <p:cNvPr id="18" name="Rechteck 4"/>
            <p:cNvSpPr/>
            <p:nvPr/>
          </p:nvSpPr>
          <p:spPr bwMode="gray">
            <a:xfrm>
              <a:off x="95971" y="4350297"/>
              <a:ext cx="6604012" cy="654882"/>
            </a:xfrm>
            <a:prstGeom prst="rect">
              <a:avLst/>
            </a:prstGeom>
            <a:noFill/>
            <a:ln w="28575" cap="flat"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marL="0" marR="0" lvl="0" indent="0" algn="ctr" defTabSz="685783" rtl="0" eaLnBrk="1" fontAlgn="auto" latinLnBrk="0" hangingPunct="1">
                <a:lnSpc>
                  <a:spcPct val="100000"/>
                </a:lnSpc>
                <a:spcBef>
                  <a:spcPts val="0"/>
                </a:spcBef>
                <a:spcAft>
                  <a:spcPts val="0"/>
                </a:spcAft>
                <a:buClr>
                  <a:srgbClr val="3C3732"/>
                </a:buClr>
                <a:buSzTx/>
                <a:buFontTx/>
                <a:buNone/>
                <a:tabLst/>
                <a:defRPr/>
              </a:pPr>
              <a:endParaRPr kumimoji="0" lang="en-GB" sz="900" b="0" i="0" u="none" strike="noStrike" kern="1200" cap="none" spc="0" normalizeH="0" baseline="0" noProof="0" err="1">
                <a:ln>
                  <a:noFill/>
                </a:ln>
                <a:solidFill>
                  <a:prstClr val="black"/>
                </a:solidFill>
                <a:effectLst/>
                <a:uLnTx/>
                <a:uFillTx/>
                <a:latin typeface="Nunito Sans"/>
                <a:ea typeface="+mn-ea"/>
                <a:cs typeface="+mn-cs"/>
              </a:endParaRPr>
            </a:p>
          </p:txBody>
        </p:sp>
        <p:sp>
          <p:nvSpPr>
            <p:cNvPr id="4" name="TextBox 3"/>
            <p:cNvSpPr txBox="1"/>
            <p:nvPr/>
          </p:nvSpPr>
          <p:spPr>
            <a:xfrm>
              <a:off x="139553" y="4354343"/>
              <a:ext cx="6704445" cy="6512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Design Change Pack for Consultation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Solution Option Change Pack for Consultation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700" b="0" i="1" u="none" strike="noStrike" kern="1200" cap="none" spc="0" normalizeH="0" baseline="0" noProof="0">
                <a:ln>
                  <a:noFill/>
                </a:ln>
                <a:solidFill>
                  <a:srgbClr val="3E5AA8"/>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1" u="none" strike="noStrike" kern="1200" cap="none" spc="0" normalizeH="0" baseline="0" noProof="0">
                  <a:ln>
                    <a:noFill/>
                  </a:ln>
                  <a:solidFill>
                    <a:srgbClr val="3E5AA8"/>
                  </a:solidFill>
                  <a:effectLst/>
                  <a:uLnTx/>
                  <a:uFillTx/>
                  <a:latin typeface="Nunito Sans"/>
                  <a:ea typeface="+mn-ea"/>
                  <a:cs typeface="+mn-cs"/>
                </a:rPr>
                <a:t>              =  For Information Change Pack </a:t>
              </a:r>
            </a:p>
          </p:txBody>
        </p:sp>
        <p:sp>
          <p:nvSpPr>
            <p:cNvPr id="38" name="Rectangle 37">
              <a:extLst>
                <a:ext uri="{FF2B5EF4-FFF2-40B4-BE49-F238E27FC236}">
                  <a16:creationId xmlns:a16="http://schemas.microsoft.com/office/drawing/2014/main" id="{CC1537F1-BD3A-463C-9E1A-F5AE2835A0B4}"/>
                </a:ext>
              </a:extLst>
            </p:cNvPr>
            <p:cNvSpPr/>
            <p:nvPr/>
          </p:nvSpPr>
          <p:spPr>
            <a:xfrm>
              <a:off x="241415" y="4670641"/>
              <a:ext cx="264516" cy="84701"/>
            </a:xfrm>
            <a:prstGeom prst="rect">
              <a:avLst/>
            </a:prstGeom>
            <a:solidFill>
              <a:schemeClr val="accent3">
                <a:lumMod val="20000"/>
                <a:lumOff val="80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39" name="Rectangle 38">
              <a:extLst>
                <a:ext uri="{FF2B5EF4-FFF2-40B4-BE49-F238E27FC236}">
                  <a16:creationId xmlns:a16="http://schemas.microsoft.com/office/drawing/2014/main" id="{FFB2F77C-DBB2-4E1B-8CBB-8E76E585AC92}"/>
                </a:ext>
              </a:extLst>
            </p:cNvPr>
            <p:cNvSpPr/>
            <p:nvPr/>
          </p:nvSpPr>
          <p:spPr>
            <a:xfrm>
              <a:off x="250221" y="4485134"/>
              <a:ext cx="264516" cy="84702"/>
            </a:xfrm>
            <a:prstGeom prst="rect">
              <a:avLst/>
            </a:prstGeom>
            <a:solidFill>
              <a:schemeClr val="tx2">
                <a:lumMod val="40000"/>
                <a:lumOff val="60000"/>
              </a:schemeClr>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5" name="TextBox 4">
              <a:extLst>
                <a:ext uri="{FF2B5EF4-FFF2-40B4-BE49-F238E27FC236}">
                  <a16:creationId xmlns:a16="http://schemas.microsoft.com/office/drawing/2014/main" id="{51B8C1C9-68D5-4122-BBBF-2CF9BB5E367C}"/>
                </a:ext>
              </a:extLst>
            </p:cNvPr>
            <p:cNvSpPr txBox="1"/>
            <p:nvPr/>
          </p:nvSpPr>
          <p:spPr>
            <a:xfrm>
              <a:off x="39751" y="4317697"/>
              <a:ext cx="1944411"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a:ln>
                    <a:noFill/>
                  </a:ln>
                  <a:solidFill>
                    <a:srgbClr val="3E5AA8"/>
                  </a:solidFill>
                  <a:effectLst/>
                  <a:uLnTx/>
                  <a:uFillTx/>
                  <a:latin typeface="Nunito Sans"/>
                  <a:ea typeface="+mn-ea"/>
                  <a:cs typeface="+mn-cs"/>
                </a:rPr>
                <a:t>Delivery Key</a:t>
              </a:r>
            </a:p>
          </p:txBody>
        </p:sp>
      </p:grpSp>
      <p:sp>
        <p:nvSpPr>
          <p:cNvPr id="40" name="TextBox 39">
            <a:extLst>
              <a:ext uri="{FF2B5EF4-FFF2-40B4-BE49-F238E27FC236}">
                <a16:creationId xmlns:a16="http://schemas.microsoft.com/office/drawing/2014/main" id="{2CF2454D-4CAC-425A-9B7C-46154DF707B6}"/>
              </a:ext>
            </a:extLst>
          </p:cNvPr>
          <p:cNvSpPr txBox="1"/>
          <p:nvPr/>
        </p:nvSpPr>
        <p:spPr>
          <a:xfrm>
            <a:off x="-12039" y="4993614"/>
            <a:ext cx="1691489" cy="200055"/>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a:ln>
                  <a:noFill/>
                </a:ln>
                <a:solidFill>
                  <a:srgbClr val="1D3E61"/>
                </a:solidFill>
                <a:effectLst/>
                <a:uLnTx/>
                <a:uFillTx/>
                <a:latin typeface="Nunito Sans"/>
                <a:ea typeface="+mn-ea"/>
                <a:cs typeface="+mn-cs"/>
              </a:rPr>
              <a:t>Slide produced 28</a:t>
            </a:r>
            <a:r>
              <a:rPr kumimoji="0" lang="en-GB" sz="700" b="0" i="0" u="none" strike="noStrike" kern="1200" cap="none" spc="0" normalizeH="0" baseline="30000" noProof="0">
                <a:ln>
                  <a:noFill/>
                </a:ln>
                <a:solidFill>
                  <a:srgbClr val="1D3E61"/>
                </a:solidFill>
                <a:effectLst/>
                <a:uLnTx/>
                <a:uFillTx/>
                <a:latin typeface="Nunito Sans"/>
                <a:ea typeface="+mn-ea"/>
                <a:cs typeface="+mn-cs"/>
              </a:rPr>
              <a:t>th</a:t>
            </a:r>
            <a:r>
              <a:rPr kumimoji="0" lang="en-GB" sz="700" b="0" i="0" u="none" strike="noStrike" kern="1200" cap="none" spc="0" normalizeH="0" baseline="0" noProof="0">
                <a:ln>
                  <a:noFill/>
                </a:ln>
                <a:solidFill>
                  <a:srgbClr val="1D3E61"/>
                </a:solidFill>
                <a:effectLst/>
                <a:uLnTx/>
                <a:uFillTx/>
                <a:latin typeface="Nunito Sans"/>
                <a:ea typeface="+mn-ea"/>
                <a:cs typeface="+mn-cs"/>
              </a:rPr>
              <a:t> November 2024</a:t>
            </a:r>
            <a:endParaRPr kumimoji="0" lang="en-GB" sz="1800" b="0" i="0" u="none" strike="noStrike" kern="1200" cap="none" spc="0" normalizeH="0" baseline="0" noProof="0">
              <a:ln>
                <a:noFill/>
              </a:ln>
              <a:solidFill>
                <a:srgbClr val="1D3E61"/>
              </a:solidFill>
              <a:effectLst/>
              <a:uLnTx/>
              <a:uFillTx/>
              <a:latin typeface="Nunito Sans"/>
              <a:ea typeface="+mn-ea"/>
              <a:cs typeface="+mn-cs"/>
            </a:endParaRPr>
          </a:p>
        </p:txBody>
      </p:sp>
      <p:sp>
        <p:nvSpPr>
          <p:cNvPr id="44" name="Rectangle 43">
            <a:extLst>
              <a:ext uri="{FF2B5EF4-FFF2-40B4-BE49-F238E27FC236}">
                <a16:creationId xmlns:a16="http://schemas.microsoft.com/office/drawing/2014/main" id="{DAFEE9CF-B4A0-4BE0-9DED-B3B680B0ED80}"/>
              </a:ext>
            </a:extLst>
          </p:cNvPr>
          <p:cNvSpPr/>
          <p:nvPr/>
        </p:nvSpPr>
        <p:spPr>
          <a:xfrm>
            <a:off x="201664" y="4846175"/>
            <a:ext cx="264516" cy="112519"/>
          </a:xfrm>
          <a:prstGeom prst="rect">
            <a:avLst/>
          </a:prstGeom>
          <a:solidFill>
            <a:srgbClr val="92D050"/>
          </a:solidFill>
          <a:ln>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a:ln>
                <a:noFill/>
              </a:ln>
              <a:solidFill>
                <a:srgbClr val="1D3E61"/>
              </a:solidFill>
              <a:effectLst/>
              <a:uLnTx/>
              <a:uFillTx/>
              <a:latin typeface="Nunito Sans"/>
              <a:ea typeface="+mn-ea"/>
              <a:cs typeface="+mn-cs"/>
            </a:endParaRPr>
          </a:p>
        </p:txBody>
      </p:sp>
      <p:sp>
        <p:nvSpPr>
          <p:cNvPr id="9" name="TextBox 8">
            <a:extLst>
              <a:ext uri="{FF2B5EF4-FFF2-40B4-BE49-F238E27FC236}">
                <a16:creationId xmlns:a16="http://schemas.microsoft.com/office/drawing/2014/main" id="{6669A732-9E69-3FB0-4088-0E9942165812}"/>
              </a:ext>
            </a:extLst>
          </p:cNvPr>
          <p:cNvSpPr txBox="1"/>
          <p:nvPr/>
        </p:nvSpPr>
        <p:spPr>
          <a:xfrm>
            <a:off x="94595" y="1046754"/>
            <a:ext cx="4287395" cy="298994"/>
          </a:xfrm>
          <a:prstGeom prst="rect">
            <a:avLst/>
          </a:prstGeom>
          <a:solidFill>
            <a:schemeClr val="tx1">
              <a:lumMod val="60000"/>
              <a:lumOff val="40000"/>
            </a:schemeClr>
          </a:solidFill>
          <a:ln w="190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a:ln>
                  <a:noFill/>
                </a:ln>
                <a:solidFill>
                  <a:prstClr val="white"/>
                </a:solidFill>
                <a:effectLst/>
                <a:uLnTx/>
                <a:uFillTx/>
                <a:latin typeface="Nunito Sans"/>
                <a:ea typeface="+mn-ea"/>
                <a:cs typeface="+mn-cs"/>
              </a:rPr>
              <a:t>XRN5702 – Update to assess the replacement of Facsimile as a form of communication – Modification 0864S </a:t>
            </a:r>
          </a:p>
        </p:txBody>
      </p:sp>
      <p:sp>
        <p:nvSpPr>
          <p:cNvPr id="7" name="TextBox 6">
            <a:extLst>
              <a:ext uri="{FF2B5EF4-FFF2-40B4-BE49-F238E27FC236}">
                <a16:creationId xmlns:a16="http://schemas.microsoft.com/office/drawing/2014/main" id="{3196CB1C-7477-C87E-386B-8419612C95ED}"/>
              </a:ext>
            </a:extLst>
          </p:cNvPr>
          <p:cNvSpPr txBox="1"/>
          <p:nvPr/>
        </p:nvSpPr>
        <p:spPr>
          <a:xfrm>
            <a:off x="4500601" y="1053957"/>
            <a:ext cx="4287395" cy="298994"/>
          </a:xfrm>
          <a:prstGeom prst="rect">
            <a:avLst/>
          </a:prstGeom>
          <a:solidFill>
            <a:schemeClr val="tx1">
              <a:lumMod val="60000"/>
              <a:lumOff val="40000"/>
            </a:schemeClr>
          </a:solidFill>
          <a:ln w="1905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algn="ctr" fontAlgn="base">
              <a:defRPr sz="800" b="1">
                <a:solidFill>
                  <a:schemeClr val="bg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a:ln>
                  <a:noFill/>
                </a:ln>
                <a:solidFill>
                  <a:prstClr val="white"/>
                </a:solidFill>
                <a:effectLst/>
                <a:uLnTx/>
                <a:uFillTx/>
                <a:latin typeface="Nunito Sans"/>
                <a:ea typeface="+mn-ea"/>
                <a:cs typeface="+mn-cs"/>
              </a:rPr>
              <a:t>XRN5846 – Update to the Meter product table in UK link to support the Thermal Mass Meter type code</a:t>
            </a:r>
          </a:p>
        </p:txBody>
      </p:sp>
    </p:spTree>
    <p:extLst>
      <p:ext uri="{BB962C8B-B14F-4D97-AF65-F5344CB8AC3E}">
        <p14:creationId xmlns:p14="http://schemas.microsoft.com/office/powerpoint/2010/main" val="36055889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normAutofit/>
          </a:bodyPr>
          <a:lstStyle/>
          <a:p>
            <a:r>
              <a:rPr lang="en-US" dirty="0">
                <a:latin typeface="Nunito Sans" pitchFamily="2" charset="0"/>
              </a:rPr>
              <a:t>6. AOB</a:t>
            </a:r>
            <a:endParaRPr lang="en-GB" dirty="0">
              <a:latin typeface="Nunito Sans" pitchFamily="2" charset="0"/>
            </a:endParaRPr>
          </a:p>
        </p:txBody>
      </p:sp>
    </p:spTree>
    <p:extLst>
      <p:ext uri="{BB962C8B-B14F-4D97-AF65-F5344CB8AC3E}">
        <p14:creationId xmlns:p14="http://schemas.microsoft.com/office/powerpoint/2010/main" val="36322026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465E4-8C83-F927-C627-3653116477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69A1C4-2638-F6EA-A7D3-44DB1992552E}"/>
              </a:ext>
            </a:extLst>
          </p:cNvPr>
          <p:cNvSpPr txBox="1">
            <a:spLocks/>
          </p:cNvSpPr>
          <p:nvPr/>
        </p:nvSpPr>
        <p:spPr>
          <a:xfrm>
            <a:off x="457200" y="123478"/>
            <a:ext cx="8229600" cy="936104"/>
          </a:xfrm>
          <a:prstGeom prst="rect">
            <a:avLst/>
          </a:prstGeom>
        </p:spPr>
        <p:txBody>
          <a:bodyPr/>
          <a:lstStyle>
            <a:lvl1pPr algn="ctr" defTabSz="914400" rtl="0" eaLnBrk="1" latinLnBrk="0" hangingPunct="1">
              <a:spcBef>
                <a:spcPct val="0"/>
              </a:spcBef>
              <a:buNone/>
              <a:defRPr sz="2800" b="1" kern="1200">
                <a:solidFill>
                  <a:srgbClr val="3E5AA8"/>
                </a:solidFill>
                <a:latin typeface="Avenir Next LT Pro" panose="020B0504020202020204" pitchFamily="34" charset="0"/>
                <a:ea typeface="+mj-ea"/>
                <a:cs typeface="Arial" panose="020B0604020202020204" pitchFamily="34" charset="0"/>
              </a:defRPr>
            </a:lvl1pPr>
          </a:lstStyle>
          <a:p>
            <a:r>
              <a:rPr lang="en-GB" dirty="0">
                <a:latin typeface="+mj-lt"/>
                <a:cs typeface="Calibri" panose="020F0502020204030204" pitchFamily="34" charset="0"/>
              </a:rPr>
              <a:t>Supplier Guaranteed Standards of Performance (GSOP) Payment Uplift</a:t>
            </a:r>
          </a:p>
        </p:txBody>
      </p:sp>
      <p:sp>
        <p:nvSpPr>
          <p:cNvPr id="3" name="TextBox 2">
            <a:extLst>
              <a:ext uri="{FF2B5EF4-FFF2-40B4-BE49-F238E27FC236}">
                <a16:creationId xmlns:a16="http://schemas.microsoft.com/office/drawing/2014/main" id="{C7CA9BD8-D12C-7071-7319-6FD81313F69A}"/>
              </a:ext>
            </a:extLst>
          </p:cNvPr>
          <p:cNvSpPr txBox="1"/>
          <p:nvPr/>
        </p:nvSpPr>
        <p:spPr>
          <a:xfrm>
            <a:off x="540867" y="1275606"/>
            <a:ext cx="8062265" cy="2578142"/>
          </a:xfrm>
          <a:prstGeom prst="rect">
            <a:avLst/>
          </a:prstGeom>
          <a:noFill/>
        </p:spPr>
        <p:txBody>
          <a:bodyPr wrap="square" rtlCol="0">
            <a:spAutoFit/>
          </a:bodyPr>
          <a:lstStyle/>
          <a:p>
            <a:pPr marL="171450" indent="-171450" algn="just">
              <a:lnSpc>
                <a:spcPct val="115000"/>
              </a:lnSpc>
              <a:spcAft>
                <a:spcPts val="1000"/>
              </a:spcAft>
              <a:buFont typeface="Arial" panose="020B0604020202020204" pitchFamily="34" charset="0"/>
              <a:buChar char="•"/>
            </a:pPr>
            <a:r>
              <a:rPr lang="en-GB" sz="1600" dirty="0">
                <a:solidFill>
                  <a:srgbClr val="000000"/>
                </a:solidFill>
                <a:cs typeface="Calibri" panose="020F0502020204030204" pitchFamily="34" charset="0"/>
              </a:rPr>
              <a:t>Xoserve have noted that Ofgem will increase the compensation payment level of Supplier GSOP payments from 2</a:t>
            </a:r>
            <a:r>
              <a:rPr lang="en-GB" sz="1600" baseline="30000" dirty="0">
                <a:solidFill>
                  <a:srgbClr val="000000"/>
                </a:solidFill>
                <a:cs typeface="Calibri" panose="020F0502020204030204" pitchFamily="34" charset="0"/>
              </a:rPr>
              <a:t>nd</a:t>
            </a:r>
            <a:r>
              <a:rPr lang="en-GB" sz="1600" dirty="0">
                <a:solidFill>
                  <a:srgbClr val="000000"/>
                </a:solidFill>
                <a:cs typeface="Calibri" panose="020F0502020204030204" pitchFamily="34" charset="0"/>
              </a:rPr>
              <a:t> January 2025</a:t>
            </a:r>
          </a:p>
          <a:p>
            <a:pPr marL="628650" lvl="1" indent="-171450" algn="just">
              <a:lnSpc>
                <a:spcPct val="115000"/>
              </a:lnSpc>
              <a:spcAft>
                <a:spcPts val="1000"/>
              </a:spcAft>
              <a:buFont typeface="Arial" panose="020B0604020202020204" pitchFamily="34" charset="0"/>
              <a:buChar char="•"/>
            </a:pPr>
            <a:r>
              <a:rPr lang="en-GB" sz="1600" dirty="0">
                <a:solidFill>
                  <a:srgbClr val="000000"/>
                </a:solidFill>
                <a:cs typeface="Calibri" panose="020F0502020204030204" pitchFamily="34" charset="0"/>
              </a:rPr>
              <a:t>The payment level will increase from £30 to £40</a:t>
            </a:r>
          </a:p>
          <a:p>
            <a:pPr marL="171450" indent="-171450" algn="just">
              <a:lnSpc>
                <a:spcPct val="115000"/>
              </a:lnSpc>
              <a:spcAft>
                <a:spcPts val="1000"/>
              </a:spcAft>
              <a:buFont typeface="Arial" panose="020B0604020202020204" pitchFamily="34" charset="0"/>
              <a:buChar char="•"/>
            </a:pPr>
            <a:r>
              <a:rPr lang="en-GB" sz="1600" dirty="0">
                <a:solidFill>
                  <a:srgbClr val="000000"/>
                </a:solidFill>
                <a:cs typeface="Calibri" panose="020F0502020204030204" pitchFamily="34" charset="0"/>
              </a:rPr>
              <a:t>This change has been discussed with Distribution Network (DNs) representatives to establish any potential impacts on them or CDSP processes</a:t>
            </a:r>
          </a:p>
          <a:p>
            <a:pPr marL="171450" indent="-171450" algn="just">
              <a:lnSpc>
                <a:spcPct val="115000"/>
              </a:lnSpc>
              <a:spcAft>
                <a:spcPts val="1000"/>
              </a:spcAft>
              <a:buFont typeface="Arial" panose="020B0604020202020204" pitchFamily="34" charset="0"/>
              <a:buChar char="•"/>
            </a:pPr>
            <a:r>
              <a:rPr lang="en-GB" sz="1600" dirty="0">
                <a:solidFill>
                  <a:srgbClr val="000000"/>
                </a:solidFill>
                <a:cs typeface="Calibri" panose="020F0502020204030204" pitchFamily="34" charset="0"/>
              </a:rPr>
              <a:t>It has been ratified that there is no impact to DNs or the CDSP</a:t>
            </a:r>
          </a:p>
          <a:p>
            <a:pPr marL="171450" indent="-171450" algn="just">
              <a:lnSpc>
                <a:spcPct val="115000"/>
              </a:lnSpc>
              <a:spcAft>
                <a:spcPts val="1000"/>
              </a:spcAft>
              <a:buFont typeface="Arial" panose="020B0604020202020204" pitchFamily="34" charset="0"/>
              <a:buChar char="•"/>
            </a:pPr>
            <a:r>
              <a:rPr lang="en-GB" sz="1600">
                <a:solidFill>
                  <a:srgbClr val="000000"/>
                </a:solidFill>
                <a:cs typeface="Calibri" panose="020F0502020204030204" pitchFamily="34" charset="0"/>
              </a:rPr>
              <a:t>For reference, </a:t>
            </a:r>
            <a:r>
              <a:rPr lang="en-GB" sz="1600" dirty="0">
                <a:solidFill>
                  <a:srgbClr val="000000"/>
                </a:solidFill>
                <a:cs typeface="Calibri" panose="020F0502020204030204" pitchFamily="34" charset="0"/>
              </a:rPr>
              <a:t>the Ofgem announcement can be found </a:t>
            </a:r>
            <a:r>
              <a:rPr lang="en-GB" sz="1600" dirty="0">
                <a:solidFill>
                  <a:srgbClr val="000000"/>
                </a:solidFill>
                <a:cs typeface="Calibri" panose="020F0502020204030204" pitchFamily="34" charset="0"/>
                <a:hlinkClick r:id="rId2"/>
              </a:rPr>
              <a:t>here</a:t>
            </a:r>
            <a:endParaRPr lang="en-GB" sz="1600" dirty="0">
              <a:solidFill>
                <a:srgbClr val="000000"/>
              </a:solidFill>
              <a:cs typeface="Calibri" panose="020F0502020204030204" pitchFamily="34" charset="0"/>
            </a:endParaRPr>
          </a:p>
        </p:txBody>
      </p:sp>
    </p:spTree>
    <p:extLst>
      <p:ext uri="{BB962C8B-B14F-4D97-AF65-F5344CB8AC3E}">
        <p14:creationId xmlns:p14="http://schemas.microsoft.com/office/powerpoint/2010/main" val="298888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637580"/>
          </a:xfrm>
        </p:spPr>
        <p:txBody>
          <a:bodyPr>
            <a:normAutofit fontScale="90000"/>
          </a:bodyPr>
          <a:lstStyle/>
          <a:p>
            <a:br>
              <a:rPr lang="en-GB" dirty="0"/>
            </a:br>
            <a:r>
              <a:rPr lang="en-GB" sz="3100" dirty="0">
                <a:latin typeface="Nunito Sans" pitchFamily="2" charset="0"/>
              </a:rPr>
              <a:t>2a. Change Proposal – For Initial Overview of the Change</a:t>
            </a:r>
            <a:endParaRPr lang="en-GB" dirty="0">
              <a:latin typeface="Nunito Sans" pitchFamily="2" charset="0"/>
            </a:endParaRPr>
          </a:p>
        </p:txBody>
      </p:sp>
      <p:sp>
        <p:nvSpPr>
          <p:cNvPr id="3" name="Content Placeholder 2">
            <a:extLst>
              <a:ext uri="{FF2B5EF4-FFF2-40B4-BE49-F238E27FC236}">
                <a16:creationId xmlns:a16="http://schemas.microsoft.com/office/drawing/2014/main" id="{B66CA091-3C23-442D-B398-37744016E0CF}"/>
              </a:ext>
            </a:extLst>
          </p:cNvPr>
          <p:cNvSpPr>
            <a:spLocks noGrp="1"/>
          </p:cNvSpPr>
          <p:nvPr>
            <p:ph idx="1"/>
          </p:nvPr>
        </p:nvSpPr>
        <p:spPr>
          <a:xfrm>
            <a:off x="395536" y="1347613"/>
            <a:ext cx="8229600" cy="3468935"/>
          </a:xfrm>
        </p:spPr>
        <p:txBody>
          <a:bodyPr vert="horz" lIns="91440" tIns="45720" rIns="91440" bIns="45720" rtlCol="0" anchor="t">
            <a:normAutofit/>
          </a:bodyPr>
          <a:lstStyle/>
          <a:p>
            <a:pPr algn="l" rtl="0" fontAlgn="base">
              <a:lnSpc>
                <a:spcPts val="1725"/>
              </a:lnSpc>
              <a:buFont typeface="Arial" panose="020B0604020202020204" pitchFamily="34" charset="0"/>
              <a:buChar char="•"/>
            </a:pPr>
            <a:endParaRPr lang="en-US" sz="1800" b="0" i="0" u="none" strike="noStrike" dirty="0">
              <a:solidFill>
                <a:srgbClr val="1D3E61"/>
              </a:solidFill>
              <a:effectLst/>
              <a:latin typeface="Nunito Sans" pitchFamily="2" charset="0"/>
            </a:endParaRPr>
          </a:p>
          <a:p>
            <a:pPr marL="0" indent="0" algn="l" rtl="0" fontAlgn="base">
              <a:lnSpc>
                <a:spcPts val="1725"/>
              </a:lnSpc>
              <a:buNone/>
            </a:pPr>
            <a:r>
              <a:rPr lang="en-US" sz="1800" b="0" i="0" u="none" strike="noStrike" dirty="0">
                <a:solidFill>
                  <a:srgbClr val="1D3E61"/>
                </a:solidFill>
                <a:effectLst/>
                <a:latin typeface="Nunito Sans" pitchFamily="2" charset="0"/>
              </a:rPr>
              <a:t>2a.i - XRN 5781.1 UNC Modification 0872s Single-sided Nominations for clearing houses of gas exchanges</a:t>
            </a:r>
            <a:r>
              <a:rPr lang="en-US" sz="1800" b="0" i="0" dirty="0">
                <a:solidFill>
                  <a:srgbClr val="1D3E61"/>
                </a:solidFill>
                <a:effectLst/>
                <a:latin typeface="Nunito Sans" pitchFamily="2" charset="0"/>
              </a:rPr>
              <a:t>​</a:t>
            </a:r>
          </a:p>
          <a:p>
            <a:pPr algn="l" rtl="0" fontAlgn="base">
              <a:lnSpc>
                <a:spcPts val="1725"/>
              </a:lnSpc>
              <a:buFont typeface="Arial" panose="020B0604020202020204" pitchFamily="34" charset="0"/>
              <a:buChar char="•"/>
            </a:pPr>
            <a:endParaRPr lang="en-US" sz="1200" b="0" i="0" dirty="0">
              <a:solidFill>
                <a:srgbClr val="1D3E61"/>
              </a:solidFill>
              <a:effectLst/>
              <a:latin typeface="Arial" panose="020B0604020202020204" pitchFamily="34" charset="0"/>
            </a:endParaRPr>
          </a:p>
          <a:p>
            <a:pPr marL="0" indent="0" algn="l" rtl="0" fontAlgn="base">
              <a:lnSpc>
                <a:spcPts val="1725"/>
              </a:lnSpc>
              <a:buNone/>
            </a:pPr>
            <a:r>
              <a:rPr lang="en-US" sz="1800" b="0" i="0" u="none" strike="noStrike" dirty="0">
                <a:solidFill>
                  <a:srgbClr val="1D3E61"/>
                </a:solidFill>
                <a:effectLst/>
                <a:latin typeface="Nunito Sans" pitchFamily="2" charset="0"/>
              </a:rPr>
              <a:t>2a.ii - XRN 5858 DDP Release 5 2024/2025</a:t>
            </a:r>
            <a:r>
              <a:rPr lang="en-GB" sz="1800" b="0" i="0" dirty="0">
                <a:solidFill>
                  <a:srgbClr val="1D3E61"/>
                </a:solidFill>
                <a:effectLst/>
                <a:latin typeface="Nunito Sans" pitchFamily="2" charset="0"/>
              </a:rPr>
              <a:t>​</a:t>
            </a:r>
            <a:endParaRPr lang="en-GB" sz="1200" b="0" i="0" dirty="0">
              <a:solidFill>
                <a:srgbClr val="1D3E61"/>
              </a:solidFill>
              <a:effectLst/>
              <a:latin typeface="Arial" panose="020B0604020202020204" pitchFamily="34" charset="0"/>
            </a:endParaRPr>
          </a:p>
          <a:p>
            <a:endParaRPr lang="en-US" sz="1800" dirty="0">
              <a:latin typeface="Nunito Sans" pitchFamily="2" charset="0"/>
              <a:cs typeface="Arial"/>
            </a:endParaRPr>
          </a:p>
        </p:txBody>
      </p:sp>
    </p:spTree>
    <p:extLst>
      <p:ext uri="{BB962C8B-B14F-4D97-AF65-F5344CB8AC3E}">
        <p14:creationId xmlns:p14="http://schemas.microsoft.com/office/powerpoint/2010/main" val="3518986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490"/>
            <a:ext cx="7772400" cy="1102519"/>
          </a:xfrm>
        </p:spPr>
        <p:txBody>
          <a:bodyPr/>
          <a:lstStyle/>
          <a:p>
            <a:r>
              <a:rPr lang="en-GB" dirty="0">
                <a:latin typeface="Nunito Sans" pitchFamily="2" charset="0"/>
              </a:rPr>
              <a:t>Annex – For Information</a:t>
            </a:r>
          </a:p>
        </p:txBody>
      </p:sp>
    </p:spTree>
    <p:extLst>
      <p:ext uri="{BB962C8B-B14F-4D97-AF65-F5344CB8AC3E}">
        <p14:creationId xmlns:p14="http://schemas.microsoft.com/office/powerpoint/2010/main" val="2788549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BEF12-2900-45F1-A7A7-34BA420DC63C}"/>
              </a:ext>
            </a:extLst>
          </p:cNvPr>
          <p:cNvSpPr>
            <a:spLocks noGrp="1"/>
          </p:cNvSpPr>
          <p:nvPr>
            <p:ph type="ctrTitle"/>
          </p:nvPr>
        </p:nvSpPr>
        <p:spPr>
          <a:xfrm>
            <a:off x="685800" y="2020490"/>
            <a:ext cx="7772400" cy="1102519"/>
          </a:xfrm>
        </p:spPr>
        <p:txBody>
          <a:bodyPr/>
          <a:lstStyle/>
          <a:p>
            <a:r>
              <a:rPr lang="en-GB" dirty="0">
                <a:latin typeface="Nunito Sans" pitchFamily="2" charset="0"/>
              </a:rPr>
              <a:t>7. DSC Change Management Committee Update</a:t>
            </a:r>
          </a:p>
        </p:txBody>
      </p:sp>
      <p:sp>
        <p:nvSpPr>
          <p:cNvPr id="3" name="Subtitle 2">
            <a:extLst>
              <a:ext uri="{FF2B5EF4-FFF2-40B4-BE49-F238E27FC236}">
                <a16:creationId xmlns:a16="http://schemas.microsoft.com/office/drawing/2014/main" id="{C8FCCEDF-41C6-4367-8F85-51F09C80FF74}"/>
              </a:ext>
            </a:extLst>
          </p:cNvPr>
          <p:cNvSpPr>
            <a:spLocks noGrp="1"/>
          </p:cNvSpPr>
          <p:nvPr>
            <p:ph type="subTitle" idx="1"/>
          </p:nvPr>
        </p:nvSpPr>
        <p:spPr>
          <a:xfrm>
            <a:off x="1371600" y="3291830"/>
            <a:ext cx="6400800" cy="593204"/>
          </a:xfrm>
        </p:spPr>
        <p:txBody>
          <a:bodyPr>
            <a:normAutofit/>
          </a:bodyPr>
          <a:lstStyle/>
          <a:p>
            <a:r>
              <a:rPr lang="en-GB" b="1" dirty="0">
                <a:solidFill>
                  <a:srgbClr val="84B8DA"/>
                </a:solidFill>
                <a:latin typeface="Nunito Sans" pitchFamily="2" charset="0"/>
                <a:cs typeface="Arial"/>
              </a:rPr>
              <a:t>ChMC 11</a:t>
            </a:r>
            <a:r>
              <a:rPr lang="en-GB" b="1" baseline="30000" dirty="0">
                <a:solidFill>
                  <a:srgbClr val="84B8DA"/>
                </a:solidFill>
                <a:latin typeface="Nunito Sans" pitchFamily="2" charset="0"/>
                <a:cs typeface="Arial"/>
              </a:rPr>
              <a:t>th</a:t>
            </a:r>
            <a:r>
              <a:rPr lang="en-GB" b="1" dirty="0">
                <a:solidFill>
                  <a:srgbClr val="84B8DA"/>
                </a:solidFill>
                <a:latin typeface="Nunito Sans" pitchFamily="2" charset="0"/>
                <a:cs typeface="Arial"/>
              </a:rPr>
              <a:t> December Meeting</a:t>
            </a:r>
            <a:endParaRPr lang="en-GB" b="1" dirty="0">
              <a:solidFill>
                <a:srgbClr val="84B8DA"/>
              </a:solidFill>
              <a:latin typeface="Nunito Sans" pitchFamily="2" charset="0"/>
            </a:endParaRPr>
          </a:p>
        </p:txBody>
      </p:sp>
      <p:sp>
        <p:nvSpPr>
          <p:cNvPr id="4" name="AutoShape 2" descr="https://ukc-powerpoint.officeapps.live.com/pods/GetClipboardImage.ashx?Id=229b1ac3-7138-442d-ad65-040a55cd7da3&amp;DC=GUK2&amp;wdoverrides=GetClipboardImageEnabled:true">
            <a:extLst>
              <a:ext uri="{FF2B5EF4-FFF2-40B4-BE49-F238E27FC236}">
                <a16:creationId xmlns:a16="http://schemas.microsoft.com/office/drawing/2014/main" id="{4D58D713-76EF-4E8A-8678-6769774BB161}"/>
              </a:ext>
            </a:extLst>
          </p:cNvPr>
          <p:cNvSpPr>
            <a:spLocks noChangeAspect="1" noChangeArrowheads="1"/>
          </p:cNvSpPr>
          <p:nvPr/>
        </p:nvSpPr>
        <p:spPr bwMode="auto">
          <a:xfrm>
            <a:off x="4419600" y="24193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4195093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5A22-0B23-4EAC-BE47-298E634DBF41}"/>
              </a:ext>
            </a:extLst>
          </p:cNvPr>
          <p:cNvSpPr>
            <a:spLocks noGrp="1"/>
          </p:cNvSpPr>
          <p:nvPr>
            <p:ph type="title"/>
          </p:nvPr>
        </p:nvSpPr>
        <p:spPr>
          <a:xfrm>
            <a:off x="457200" y="251225"/>
            <a:ext cx="8229600" cy="637580"/>
          </a:xfrm>
        </p:spPr>
        <p:txBody>
          <a:bodyPr>
            <a:noAutofit/>
          </a:bodyPr>
          <a:lstStyle/>
          <a:p>
            <a:r>
              <a:rPr lang="en-GB" dirty="0">
                <a:latin typeface="Nunito Sans" pitchFamily="2" charset="0"/>
              </a:rPr>
              <a:t>Change Management Committee Update –11.12.24 ChMC Meeting</a:t>
            </a:r>
          </a:p>
        </p:txBody>
      </p:sp>
      <p:sp>
        <p:nvSpPr>
          <p:cNvPr id="3" name="TextBox 2">
            <a:extLst>
              <a:ext uri="{FF2B5EF4-FFF2-40B4-BE49-F238E27FC236}">
                <a16:creationId xmlns:a16="http://schemas.microsoft.com/office/drawing/2014/main" id="{3ED903A0-EED6-9C3D-D297-2D4DCBD3CDE5}"/>
              </a:ext>
            </a:extLst>
          </p:cNvPr>
          <p:cNvSpPr txBox="1"/>
          <p:nvPr/>
        </p:nvSpPr>
        <p:spPr>
          <a:xfrm>
            <a:off x="1336813" y="1887607"/>
            <a:ext cx="601483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The Change Management Committee post meeting update can be found </a:t>
            </a:r>
            <a:r>
              <a:rPr lang="en-GB">
                <a:hlinkClick r:id="rId2"/>
              </a:rPr>
              <a:t>here</a:t>
            </a:r>
            <a:r>
              <a:rPr lang="en-GB"/>
              <a:t>. </a:t>
            </a:r>
            <a:r>
              <a:rPr lang="en-US" dirty="0"/>
              <a:t>​</a:t>
            </a:r>
          </a:p>
        </p:txBody>
      </p:sp>
    </p:spTree>
    <p:extLst>
      <p:ext uri="{BB962C8B-B14F-4D97-AF65-F5344CB8AC3E}">
        <p14:creationId xmlns:p14="http://schemas.microsoft.com/office/powerpoint/2010/main" val="4996538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CEE7-A512-459F-9D6D-115FFD04B2EB}"/>
              </a:ext>
            </a:extLst>
          </p:cNvPr>
          <p:cNvSpPr>
            <a:spLocks noGrp="1"/>
          </p:cNvSpPr>
          <p:nvPr>
            <p:ph type="ctrTitle"/>
          </p:nvPr>
        </p:nvSpPr>
        <p:spPr>
          <a:xfrm>
            <a:off x="685800" y="2020490"/>
            <a:ext cx="7772400" cy="1102519"/>
          </a:xfrm>
        </p:spPr>
        <p:txBody>
          <a:bodyPr/>
          <a:lstStyle/>
          <a:p>
            <a:r>
              <a:rPr lang="en-GB" dirty="0">
                <a:latin typeface="Nunito Sans" pitchFamily="2" charset="0"/>
              </a:rPr>
              <a:t>8. REC Change Update</a:t>
            </a:r>
          </a:p>
        </p:txBody>
      </p:sp>
      <p:sp>
        <p:nvSpPr>
          <p:cNvPr id="4" name="TextBox 3">
            <a:extLst>
              <a:ext uri="{FF2B5EF4-FFF2-40B4-BE49-F238E27FC236}">
                <a16:creationId xmlns:a16="http://schemas.microsoft.com/office/drawing/2014/main" id="{3163BB1F-657D-EDA5-444E-36E716BF0F80}"/>
              </a:ext>
            </a:extLst>
          </p:cNvPr>
          <p:cNvSpPr txBox="1"/>
          <p:nvPr/>
        </p:nvSpPr>
        <p:spPr>
          <a:xfrm>
            <a:off x="2286000" y="2387084"/>
            <a:ext cx="4572000" cy="369332"/>
          </a:xfrm>
          <a:prstGeom prst="rect">
            <a:avLst/>
          </a:prstGeom>
          <a:noFill/>
        </p:spPr>
        <p:txBody>
          <a:bodyPr wrap="square">
            <a:spAutoFit/>
          </a:bodyPr>
          <a:lstStyle/>
          <a:p>
            <a:r>
              <a:rPr lang="en-GB" dirty="0"/>
              <a:t> </a:t>
            </a:r>
          </a:p>
        </p:txBody>
      </p:sp>
    </p:spTree>
    <p:extLst>
      <p:ext uri="{BB962C8B-B14F-4D97-AF65-F5344CB8AC3E}">
        <p14:creationId xmlns:p14="http://schemas.microsoft.com/office/powerpoint/2010/main" val="31056553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5AC14-A788-4BAF-A545-1E87CADA7CD7}"/>
              </a:ext>
            </a:extLst>
          </p:cNvPr>
          <p:cNvSpPr>
            <a:spLocks noGrp="1"/>
          </p:cNvSpPr>
          <p:nvPr>
            <p:ph type="title"/>
          </p:nvPr>
        </p:nvSpPr>
        <p:spPr>
          <a:xfrm>
            <a:off x="457200" y="148955"/>
            <a:ext cx="8229600" cy="478579"/>
          </a:xfrm>
        </p:spPr>
        <p:txBody>
          <a:bodyPr>
            <a:normAutofit/>
          </a:bodyPr>
          <a:lstStyle/>
          <a:p>
            <a:r>
              <a:rPr lang="en-GB" sz="2400"/>
              <a:t>REC Change </a:t>
            </a:r>
            <a:endParaRPr lang="en-GB" sz="2400">
              <a:latin typeface="+mj-lt"/>
            </a:endParaRPr>
          </a:p>
        </p:txBody>
      </p:sp>
      <p:sp>
        <p:nvSpPr>
          <p:cNvPr id="3" name="Content Placeholder 2">
            <a:extLst>
              <a:ext uri="{FF2B5EF4-FFF2-40B4-BE49-F238E27FC236}">
                <a16:creationId xmlns:a16="http://schemas.microsoft.com/office/drawing/2014/main" id="{81AE9FD4-F41E-4D86-B664-C3B4EF570F93}"/>
              </a:ext>
            </a:extLst>
          </p:cNvPr>
          <p:cNvSpPr>
            <a:spLocks noGrp="1"/>
          </p:cNvSpPr>
          <p:nvPr>
            <p:ph sz="half" idx="1"/>
          </p:nvPr>
        </p:nvSpPr>
        <p:spPr>
          <a:xfrm>
            <a:off x="323528" y="663538"/>
            <a:ext cx="5256584" cy="3816424"/>
          </a:xfrm>
        </p:spPr>
        <p:style>
          <a:lnRef idx="1">
            <a:schemeClr val="accent1"/>
          </a:lnRef>
          <a:fillRef idx="2">
            <a:schemeClr val="accent1"/>
          </a:fillRef>
          <a:effectRef idx="1">
            <a:schemeClr val="accent1"/>
          </a:effectRef>
          <a:fontRef idx="minor">
            <a:schemeClr val="dk1"/>
          </a:fontRef>
        </p:style>
        <p:txBody>
          <a:bodyPr>
            <a:noAutofit/>
          </a:bodyPr>
          <a:lstStyle/>
          <a:p>
            <a:pPr marL="0" indent="0">
              <a:spcBef>
                <a:spcPts val="200"/>
              </a:spcBef>
              <a:buNone/>
            </a:pPr>
            <a:endParaRPr lang="en-GB" sz="1050">
              <a:latin typeface="+mn-lt"/>
            </a:endParaRPr>
          </a:p>
          <a:p>
            <a:pPr marL="0" indent="0">
              <a:spcBef>
                <a:spcPts val="200"/>
              </a:spcBef>
              <a:buNone/>
            </a:pPr>
            <a:r>
              <a:rPr lang="en-GB" sz="1050" b="1">
                <a:solidFill>
                  <a:schemeClr val="accent1">
                    <a:lumMod val="50000"/>
                  </a:schemeClr>
                </a:solidFill>
                <a:latin typeface="+mn-lt"/>
                <a:hlinkClick r:id="rId2">
                  <a:extLst>
                    <a:ext uri="{A12FA001-AC4F-418D-AE19-62706E023703}">
                      <ahyp:hlinkClr xmlns:ahyp="http://schemas.microsoft.com/office/drawing/2018/hyperlinkcolor" val="tx"/>
                    </a:ext>
                  </a:extLst>
                </a:hlinkClick>
              </a:rPr>
              <a:t>R0120</a:t>
            </a:r>
            <a:r>
              <a:rPr lang="en-GB" sz="1050" b="1">
                <a:latin typeface="+mn-lt"/>
              </a:rPr>
              <a:t> </a:t>
            </a:r>
            <a:r>
              <a:rPr lang="en-US" sz="1050" b="1">
                <a:latin typeface="+mn-lt"/>
              </a:rPr>
              <a:t>Search GES API using Meter Serial Number</a:t>
            </a:r>
            <a:endParaRPr lang="en-GB" sz="1050">
              <a:latin typeface="+mn-lt"/>
            </a:endParaRPr>
          </a:p>
          <a:p>
            <a:pPr marL="0" indent="0">
              <a:spcBef>
                <a:spcPts val="200"/>
              </a:spcBef>
              <a:buNone/>
            </a:pPr>
            <a:r>
              <a:rPr lang="en-GB" sz="1050">
                <a:latin typeface="+mn-lt"/>
              </a:rPr>
              <a:t>- CR raised by RECCo, Change will be delivered in February 25. Weekly updates to RTS are now in progress </a:t>
            </a:r>
          </a:p>
          <a:p>
            <a:pPr marL="0" indent="0">
              <a:spcBef>
                <a:spcPts val="200"/>
              </a:spcBef>
              <a:buNone/>
            </a:pPr>
            <a:endParaRPr lang="en-GB" sz="1050" b="1">
              <a:latin typeface="+mn-lt"/>
            </a:endParaRPr>
          </a:p>
          <a:p>
            <a:pPr marL="0" indent="0">
              <a:spcBef>
                <a:spcPts val="200"/>
              </a:spcBef>
              <a:buNone/>
            </a:pPr>
            <a:r>
              <a:rPr lang="en-GB" sz="1050" b="1">
                <a:solidFill>
                  <a:schemeClr val="accent1">
                    <a:lumMod val="50000"/>
                  </a:schemeClr>
                </a:solidFill>
                <a:latin typeface="+mn-lt"/>
                <a:hlinkClick r:id="rId3">
                  <a:extLst>
                    <a:ext uri="{A12FA001-AC4F-418D-AE19-62706E023703}">
                      <ahyp:hlinkClr xmlns:ahyp="http://schemas.microsoft.com/office/drawing/2018/hyperlinkcolor" val="tx"/>
                    </a:ext>
                  </a:extLst>
                </a:hlinkClick>
              </a:rPr>
              <a:t>R0148</a:t>
            </a:r>
            <a:r>
              <a:rPr lang="en-GB" sz="1050" b="1">
                <a:latin typeface="+mn-lt"/>
                <a:hlinkClick r:id="rId3"/>
              </a:rPr>
              <a:t> </a:t>
            </a:r>
            <a:r>
              <a:rPr lang="en-US" sz="1050" b="1">
                <a:latin typeface="+mn-lt"/>
              </a:rPr>
              <a:t>Introduction of classification-based access model into the REC in support of Open Data </a:t>
            </a:r>
          </a:p>
          <a:p>
            <a:pPr marL="0" indent="0">
              <a:spcBef>
                <a:spcPts val="200"/>
              </a:spcBef>
              <a:buNone/>
            </a:pPr>
            <a:r>
              <a:rPr lang="en-GB" sz="1050">
                <a:latin typeface="+mn-lt"/>
              </a:rPr>
              <a:t>- Discussions ongoing around solution, and Gas Consolidated Report</a:t>
            </a:r>
          </a:p>
          <a:p>
            <a:pPr>
              <a:spcBef>
                <a:spcPts val="200"/>
              </a:spcBef>
              <a:buFontTx/>
              <a:buChar char="-"/>
            </a:pPr>
            <a:endParaRPr lang="en-GB" sz="1050">
              <a:latin typeface="+mn-lt"/>
            </a:endParaRPr>
          </a:p>
          <a:p>
            <a:pPr marL="0" indent="0">
              <a:spcBef>
                <a:spcPts val="200"/>
              </a:spcBef>
              <a:buNone/>
            </a:pPr>
            <a:r>
              <a:rPr lang="en-US" sz="1050" b="1">
                <a:solidFill>
                  <a:schemeClr val="accent1">
                    <a:lumMod val="50000"/>
                  </a:schemeClr>
                </a:solidFill>
                <a:latin typeface="+mn-lt"/>
                <a:hlinkClick r:id="rId4">
                  <a:extLst>
                    <a:ext uri="{A12FA001-AC4F-418D-AE19-62706E023703}">
                      <ahyp:hlinkClr xmlns:ahyp="http://schemas.microsoft.com/office/drawing/2018/hyperlinkcolor" val="tx"/>
                    </a:ext>
                  </a:extLst>
                </a:hlinkClick>
              </a:rPr>
              <a:t>R0163</a:t>
            </a:r>
            <a:r>
              <a:rPr lang="en-US" sz="1050" b="1">
                <a:solidFill>
                  <a:schemeClr val="accent1">
                    <a:lumMod val="50000"/>
                  </a:schemeClr>
                </a:solidFill>
                <a:latin typeface="+mn-lt"/>
              </a:rPr>
              <a:t> </a:t>
            </a:r>
            <a:r>
              <a:rPr lang="en-US" sz="1050" b="1">
                <a:latin typeface="+mn-lt"/>
              </a:rPr>
              <a:t>Theft Detection Incentive Scheme (TDIS) Reporting Periods</a:t>
            </a:r>
          </a:p>
          <a:p>
            <a:pPr marL="0" indent="0">
              <a:spcBef>
                <a:spcPts val="200"/>
              </a:spcBef>
              <a:buNone/>
            </a:pPr>
            <a:r>
              <a:rPr lang="en-GB" sz="1050">
                <a:latin typeface="+mn-lt"/>
              </a:rPr>
              <a:t>- Xo reviewing ongoing consultation</a:t>
            </a:r>
          </a:p>
          <a:p>
            <a:pPr marL="0" indent="0">
              <a:spcBef>
                <a:spcPts val="200"/>
              </a:spcBef>
              <a:buNone/>
            </a:pPr>
            <a:endParaRPr lang="en-GB" sz="1050">
              <a:latin typeface="+mn-lt"/>
            </a:endParaRPr>
          </a:p>
          <a:p>
            <a:pPr marL="0" indent="0">
              <a:spcBef>
                <a:spcPts val="200"/>
              </a:spcBef>
              <a:buNone/>
            </a:pPr>
            <a:r>
              <a:rPr lang="en-GB" sz="1050" b="1">
                <a:solidFill>
                  <a:schemeClr val="accent1">
                    <a:lumMod val="50000"/>
                  </a:schemeClr>
                </a:solidFill>
                <a:latin typeface="+mn-lt"/>
              </a:rPr>
              <a:t>The following Changes are currently with DCC and the Code Manager:</a:t>
            </a:r>
          </a:p>
          <a:p>
            <a:pPr marL="0" indent="0">
              <a:spcBef>
                <a:spcPts val="200"/>
              </a:spcBef>
              <a:buNone/>
            </a:pPr>
            <a:endParaRPr lang="en-GB" sz="1050" b="1">
              <a:solidFill>
                <a:schemeClr val="accent1">
                  <a:lumMod val="50000"/>
                </a:schemeClr>
              </a:solidFill>
              <a:latin typeface="+mn-lt"/>
            </a:endParaRPr>
          </a:p>
          <a:p>
            <a:pPr marL="0" indent="0">
              <a:spcBef>
                <a:spcPts val="200"/>
              </a:spcBef>
              <a:buNone/>
            </a:pPr>
            <a:r>
              <a:rPr lang="en-GB" sz="1050" b="1">
                <a:solidFill>
                  <a:schemeClr val="accent1">
                    <a:lumMod val="50000"/>
                  </a:schemeClr>
                </a:solidFill>
                <a:latin typeface="+mn-lt"/>
                <a:hlinkClick r:id="rId5">
                  <a:extLst>
                    <a:ext uri="{A12FA001-AC4F-418D-AE19-62706E023703}">
                      <ahyp:hlinkClr xmlns:ahyp="http://schemas.microsoft.com/office/drawing/2018/hyperlinkcolor" val="tx"/>
                    </a:ext>
                  </a:extLst>
                </a:hlinkClick>
              </a:rPr>
              <a:t>R0169</a:t>
            </a:r>
            <a:r>
              <a:rPr lang="en-GB" sz="1050" b="1">
                <a:latin typeface="+mn-lt"/>
              </a:rPr>
              <a:t> </a:t>
            </a:r>
            <a:r>
              <a:rPr lang="en-US" sz="1050" b="1">
                <a:latin typeface="+mn-lt"/>
              </a:rPr>
              <a:t>Introduction of End of Gate Closure notifications</a:t>
            </a:r>
          </a:p>
          <a:p>
            <a:pPr marL="0" indent="0">
              <a:spcBef>
                <a:spcPts val="200"/>
              </a:spcBef>
              <a:buNone/>
            </a:pPr>
            <a:r>
              <a:rPr lang="en-GB" sz="1050">
                <a:latin typeface="+mn-lt"/>
              </a:rPr>
              <a:t>- Discussions still ongoing w/ DCC around design document. Xo IA to follow.</a:t>
            </a:r>
          </a:p>
          <a:p>
            <a:pPr>
              <a:spcBef>
                <a:spcPts val="200"/>
              </a:spcBef>
              <a:buFontTx/>
              <a:buChar char="-"/>
            </a:pPr>
            <a:endParaRPr lang="en-GB" sz="1050">
              <a:latin typeface="+mn-lt"/>
            </a:endParaRPr>
          </a:p>
          <a:p>
            <a:pPr marL="0" indent="0">
              <a:spcBef>
                <a:spcPts val="200"/>
              </a:spcBef>
              <a:buNone/>
            </a:pPr>
            <a:r>
              <a:rPr lang="en-GB" sz="1050" b="1">
                <a:solidFill>
                  <a:schemeClr val="accent1">
                    <a:lumMod val="50000"/>
                  </a:schemeClr>
                </a:solidFill>
                <a:latin typeface="+mn-lt"/>
                <a:hlinkClick r:id="rId6">
                  <a:extLst>
                    <a:ext uri="{A12FA001-AC4F-418D-AE19-62706E023703}">
                      <ahyp:hlinkClr xmlns:ahyp="http://schemas.microsoft.com/office/drawing/2018/hyperlinkcolor" val="tx"/>
                    </a:ext>
                  </a:extLst>
                </a:hlinkClick>
              </a:rPr>
              <a:t>R0178</a:t>
            </a:r>
            <a:r>
              <a:rPr lang="en-GB" sz="1050" b="1">
                <a:solidFill>
                  <a:schemeClr val="accent1">
                    <a:lumMod val="50000"/>
                  </a:schemeClr>
                </a:solidFill>
                <a:latin typeface="+mn-lt"/>
              </a:rPr>
              <a:t> </a:t>
            </a:r>
            <a:r>
              <a:rPr lang="en-US" sz="1050" b="1">
                <a:latin typeface="+mn-lt"/>
              </a:rPr>
              <a:t>Improvements to CSS Business Process Logic</a:t>
            </a:r>
          </a:p>
          <a:p>
            <a:pPr marL="0" indent="0">
              <a:spcBef>
                <a:spcPts val="200"/>
              </a:spcBef>
              <a:buNone/>
            </a:pPr>
            <a:r>
              <a:rPr lang="en-US" sz="1050">
                <a:latin typeface="+mn-lt"/>
              </a:rPr>
              <a:t>- DCC had questions off the back of their IA. We responded via the Code Manager and are awaiting the output.</a:t>
            </a:r>
          </a:p>
          <a:p>
            <a:pPr marL="0" indent="0">
              <a:spcBef>
                <a:spcPts val="200"/>
              </a:spcBef>
              <a:buNone/>
            </a:pPr>
            <a:endParaRPr lang="en-US" sz="1000">
              <a:latin typeface="+mn-lt"/>
            </a:endParaRPr>
          </a:p>
          <a:p>
            <a:pPr marL="0" indent="0">
              <a:spcBef>
                <a:spcPts val="200"/>
              </a:spcBef>
              <a:buNone/>
            </a:pPr>
            <a:endParaRPr lang="en-GB" sz="1050" b="1">
              <a:latin typeface="+mn-lt"/>
            </a:endParaRPr>
          </a:p>
        </p:txBody>
      </p:sp>
      <p:sp>
        <p:nvSpPr>
          <p:cNvPr id="4" name="TextBox 3">
            <a:extLst>
              <a:ext uri="{FF2B5EF4-FFF2-40B4-BE49-F238E27FC236}">
                <a16:creationId xmlns:a16="http://schemas.microsoft.com/office/drawing/2014/main" id="{2214F7FD-1A3A-CBDB-018F-01F019C9F966}"/>
              </a:ext>
            </a:extLst>
          </p:cNvPr>
          <p:cNvSpPr txBox="1"/>
          <p:nvPr/>
        </p:nvSpPr>
        <p:spPr>
          <a:xfrm>
            <a:off x="5749137" y="809632"/>
            <a:ext cx="3099530" cy="1790234"/>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rPr>
              <a:t>November Impact Assessments:</a:t>
            </a:r>
            <a:endParaRPr kumimoji="0" lang="en-GB" sz="11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1" i="0" u="sng" strike="noStrike" kern="1200" cap="none" spc="0" normalizeH="0" baseline="0" noProof="0">
                <a:ln>
                  <a:noFill/>
                </a:ln>
                <a:solidFill>
                  <a:prstClr val="white"/>
                </a:solidFill>
                <a:effectLst/>
                <a:uLnTx/>
                <a:uFillTx/>
                <a:latin typeface="Nunito Sans"/>
                <a:ea typeface="+mn-ea"/>
                <a:cs typeface="+mn-cs"/>
              </a:rPr>
              <a:t>Returned: </a:t>
            </a:r>
            <a:r>
              <a:rPr kumimoji="0" lang="en-GB" sz="1050" b="0" i="0" u="none" strike="noStrike" kern="1200" cap="none" spc="0" normalizeH="0" baseline="0" noProof="0">
                <a:ln>
                  <a:noFill/>
                </a:ln>
                <a:solidFill>
                  <a:prstClr val="white"/>
                </a:solidFill>
                <a:effectLst/>
                <a:uLnTx/>
                <a:uFillTx/>
                <a:latin typeface="Nunito Sans"/>
                <a:ea typeface="+mn-ea"/>
                <a:cs typeface="+mn-cs"/>
              </a:rPr>
              <a:t>RFI for</a:t>
            </a:r>
            <a:r>
              <a:rPr kumimoji="0" lang="en-GB" sz="1050" b="0" i="0" u="none" strike="noStrike" kern="1200" cap="none" spc="0" normalizeH="0" baseline="0" noProof="0">
                <a:ln>
                  <a:noFill/>
                </a:ln>
                <a:solidFill>
                  <a:srgbClr val="FFFFFF"/>
                </a:solidFill>
                <a:effectLst/>
                <a:uLnTx/>
                <a:uFillTx/>
                <a:latin typeface="Nunito Sans"/>
                <a:ea typeface="+mn-ea"/>
                <a:cs typeface="+mn-cs"/>
              </a:rPr>
              <a:t> </a:t>
            </a:r>
            <a:r>
              <a:rPr kumimoji="0" lang="en-GB" sz="1050" b="0" i="0" u="none" strike="noStrike" kern="1200" cap="none" spc="0" normalizeH="0" baseline="0" noProof="0">
                <a:ln>
                  <a:noFill/>
                </a:ln>
                <a:solidFill>
                  <a:srgbClr val="FFFFFF"/>
                </a:solidFill>
                <a:effectLst/>
                <a:uLnTx/>
                <a:uFillTx/>
                <a:latin typeface="Nunito Sans"/>
                <a:ea typeface="+mn-ea"/>
                <a:cs typeface="+mn-cs"/>
                <a:hlinkClick r:id="rId7">
                  <a:extLst>
                    <a:ext uri="{A12FA001-AC4F-418D-AE19-62706E023703}">
                      <ahyp:hlinkClr xmlns:ahyp="http://schemas.microsoft.com/office/drawing/2018/hyperlinkcolor" val="tx"/>
                    </a:ext>
                  </a:extLst>
                </a:hlinkClick>
              </a:rPr>
              <a:t>I0197</a:t>
            </a:r>
            <a:r>
              <a:rPr kumimoji="0" lang="en-GB" sz="1050" b="0" i="0" u="none" strike="noStrike" kern="1200" cap="none" spc="0" normalizeH="0" baseline="0" noProof="0">
                <a:ln>
                  <a:noFill/>
                </a:ln>
                <a:solidFill>
                  <a:srgbClr val="FFFFFF"/>
                </a:solidFill>
                <a:effectLst/>
                <a:uLnTx/>
                <a:uFillTx/>
                <a:latin typeface="Nunito Sans"/>
                <a:ea typeface="+mn-ea"/>
                <a:cs typeface="+mn-cs"/>
              </a:rPr>
              <a:t> </a:t>
            </a:r>
            <a:r>
              <a:rPr kumimoji="0" lang="en-GB" sz="1050" b="0" i="0" u="none" strike="noStrike" kern="1200" cap="none" spc="0" normalizeH="0" baseline="0" noProof="0">
                <a:ln>
                  <a:noFill/>
                </a:ln>
                <a:solidFill>
                  <a:prstClr val="white"/>
                </a:solidFill>
                <a:effectLst/>
                <a:uLnTx/>
                <a:uFillTx/>
                <a:latin typeface="Nunito Sans"/>
                <a:ea typeface="+mn-ea"/>
                <a:cs typeface="+mn-cs"/>
              </a:rPr>
              <a:t>- </a:t>
            </a:r>
            <a:r>
              <a:rPr kumimoji="0" lang="en-US" sz="1050" b="0" i="0" u="none" strike="noStrike" kern="1200" cap="none" spc="0" normalizeH="0" baseline="0" noProof="0">
                <a:ln>
                  <a:noFill/>
                </a:ln>
                <a:solidFill>
                  <a:prstClr val="white"/>
                </a:solidFill>
                <a:effectLst/>
                <a:uLnTx/>
                <a:uFillTx/>
                <a:latin typeface="Nunito Sans"/>
                <a:ea typeface="+mn-ea"/>
                <a:cs typeface="+mn-cs"/>
              </a:rPr>
              <a:t>Introducing a process to provide updates during fault resolutions </a:t>
            </a: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1" i="0" u="sng" strike="noStrike" kern="1200" cap="none" spc="0" normalizeH="0" baseline="0" noProof="0">
                <a:ln>
                  <a:noFill/>
                </a:ln>
                <a:solidFill>
                  <a:prstClr val="white"/>
                </a:solidFill>
                <a:effectLst/>
                <a:uLnTx/>
                <a:uFillTx/>
                <a:latin typeface="Nunito Sans"/>
                <a:ea typeface="+mn-ea"/>
                <a:cs typeface="+mn-cs"/>
              </a:rPr>
              <a:t>Ongoing: N/A</a:t>
            </a: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1" i="0" u="sng" strike="noStrike" kern="1200" cap="none" spc="0" normalizeH="0" baseline="0" noProof="0">
                <a:ln>
                  <a:noFill/>
                </a:ln>
                <a:solidFill>
                  <a:prstClr val="white"/>
                </a:solidFill>
                <a:effectLst/>
                <a:uLnTx/>
                <a:uFillTx/>
                <a:latin typeface="Nunito Sans"/>
                <a:ea typeface="+mn-ea"/>
                <a:cs typeface="+mn-cs"/>
              </a:rPr>
              <a:t>Expected in December: </a:t>
            </a:r>
          </a:p>
          <a:p>
            <a:pPr marL="0" marR="0" lvl="0" indent="0" algn="l" defTabSz="914400" rtl="0" eaLnBrk="1" fontAlgn="auto" latinLnBrk="0" hangingPunct="1">
              <a:lnSpc>
                <a:spcPct val="100000"/>
              </a:lnSpc>
              <a:spcBef>
                <a:spcPts val="200"/>
              </a:spcBef>
              <a:spcAft>
                <a:spcPts val="600"/>
              </a:spcAft>
              <a:buClrTx/>
              <a:buSzTx/>
              <a:buFontTx/>
              <a:buNone/>
              <a:tabLst/>
              <a:defRPr/>
            </a:pPr>
            <a:r>
              <a:rPr kumimoji="0" lang="en-GB" sz="1050" b="0" i="0" u="none" strike="noStrike" kern="1200" cap="none" spc="0" normalizeH="0" baseline="0" noProof="0">
                <a:ln>
                  <a:noFill/>
                </a:ln>
                <a:solidFill>
                  <a:prstClr val="white"/>
                </a:solidFill>
                <a:effectLst/>
                <a:uLnTx/>
                <a:uFillTx/>
                <a:latin typeface="Nunito Sans"/>
                <a:ea typeface="+mn-ea"/>
                <a:cs typeface="+mn-cs"/>
              </a:rPr>
              <a:t>None confirmed at this stage. There are consultations on the REC Portal which we need to assess and potentially respond to</a:t>
            </a:r>
          </a:p>
        </p:txBody>
      </p:sp>
      <p:sp>
        <p:nvSpPr>
          <p:cNvPr id="5" name="Content Placeholder 2">
            <a:extLst>
              <a:ext uri="{FF2B5EF4-FFF2-40B4-BE49-F238E27FC236}">
                <a16:creationId xmlns:a16="http://schemas.microsoft.com/office/drawing/2014/main" id="{C76327CA-D4B7-866B-8D9B-E08CA723C7EB}"/>
              </a:ext>
            </a:extLst>
          </p:cNvPr>
          <p:cNvSpPr txBox="1">
            <a:spLocks/>
          </p:cNvSpPr>
          <p:nvPr/>
        </p:nvSpPr>
        <p:spPr>
          <a:xfrm>
            <a:off x="5749137" y="2717844"/>
            <a:ext cx="3099530" cy="1703030"/>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rtlCol="0">
            <a:spAutoFit/>
          </a:bodyPr>
          <a:lstStyle>
            <a:defPPr>
              <a:defRPr lang="en-US"/>
            </a:defPPr>
            <a:lvl1pPr algn="ctr">
              <a:spcAft>
                <a:spcPts val="500"/>
              </a:spcAft>
              <a:defRPr sz="1100" b="1" u="sng">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rPr>
              <a:t>Monitoring Until Delivery</a:t>
            </a: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R0080</a:t>
            </a:r>
            <a:r>
              <a:rPr kumimoji="0" lang="en-GB" sz="1100" b="1" i="0" u="sng" strike="noStrike" kern="1200" cap="none" spc="0" normalizeH="0" baseline="0" noProof="0">
                <a:ln>
                  <a:noFill/>
                </a:ln>
                <a:solidFill>
                  <a:prstClr val="white"/>
                </a:solidFill>
                <a:effectLst/>
                <a:uLnTx/>
                <a:uFillTx/>
                <a:latin typeface="Nunito Sans"/>
                <a:ea typeface="+mn-ea"/>
                <a:cs typeface="+mn-cs"/>
              </a:rPr>
              <a:t> </a:t>
            </a:r>
            <a:r>
              <a:rPr kumimoji="0" lang="en-GB" sz="1100" b="1" i="0" u="none" strike="noStrike" kern="1200" cap="none" spc="0" normalizeH="0" baseline="0" noProof="0">
                <a:ln>
                  <a:noFill/>
                </a:ln>
                <a:solidFill>
                  <a:prstClr val="white"/>
                </a:solidFill>
                <a:effectLst/>
                <a:uLnTx/>
                <a:uFillTx/>
                <a:latin typeface="Nunito Sans"/>
                <a:ea typeface="+mn-ea"/>
                <a:cs typeface="+mn-cs"/>
              </a:rPr>
              <a:t>- </a:t>
            </a:r>
            <a:r>
              <a:rPr kumimoji="0" lang="en-US" sz="1100" b="0" i="0" u="none" strike="noStrike" kern="1200" cap="none" spc="0" normalizeH="0" baseline="0" noProof="0">
                <a:ln>
                  <a:noFill/>
                </a:ln>
                <a:solidFill>
                  <a:prstClr val="white"/>
                </a:solidFill>
                <a:effectLst/>
                <a:uLnTx/>
                <a:uFillTx/>
                <a:latin typeface="Nunito Sans"/>
                <a:ea typeface="+mn-ea"/>
                <a:cs typeface="+mn-cs"/>
              </a:rPr>
              <a:t>Improvements to ‘Failed to Deliver’ CSS Messages</a:t>
            </a:r>
            <a:endParaRPr kumimoji="0" lang="en-GB" sz="11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none" strike="noStrike" kern="1200" cap="none" spc="0" normalizeH="0" baseline="0" noProof="0">
                <a:ln>
                  <a:noFill/>
                </a:ln>
                <a:solidFill>
                  <a:prstClr val="white"/>
                </a:solidFill>
                <a:effectLst/>
                <a:uLnTx/>
                <a:uFillTx/>
                <a:latin typeface="Nunito Sans"/>
                <a:ea typeface="+mn-ea"/>
                <a:cs typeface="+mn-cs"/>
                <a:hlinkClick r:id="rId9">
                  <a:extLst>
                    <a:ext uri="{A12FA001-AC4F-418D-AE19-62706E023703}">
                      <ahyp:hlinkClr xmlns:ahyp="http://schemas.microsoft.com/office/drawing/2018/hyperlinkcolor" val="tx"/>
                    </a:ext>
                  </a:extLst>
                </a:hlinkClick>
              </a:rPr>
              <a:t>R0092a</a:t>
            </a:r>
            <a:r>
              <a:rPr kumimoji="0" lang="en-GB" sz="1100" b="0" i="0" u="none" strike="noStrike" kern="1200" cap="none" spc="0" normalizeH="0" baseline="0" noProof="0">
                <a:ln>
                  <a:noFill/>
                </a:ln>
                <a:solidFill>
                  <a:prstClr val="white"/>
                </a:solidFill>
                <a:effectLst/>
                <a:uLnTx/>
                <a:uFillTx/>
                <a:latin typeface="Nunito Sans"/>
                <a:ea typeface="+mn-ea"/>
                <a:cs typeface="+mn-cs"/>
                <a:hlinkClick r:id="rId9">
                  <a:extLst>
                    <a:ext uri="{A12FA001-AC4F-418D-AE19-62706E023703}">
                      <ahyp:hlinkClr xmlns:ahyp="http://schemas.microsoft.com/office/drawing/2018/hyperlinkcolor" val="tx"/>
                    </a:ext>
                  </a:extLst>
                </a:hlinkClick>
              </a:rPr>
              <a:t> </a:t>
            </a:r>
            <a:r>
              <a:rPr kumimoji="0" lang="en-GB" sz="1100" b="0" i="0" u="none" strike="noStrike" kern="1200" cap="none" spc="0" normalizeH="0" baseline="0" noProof="0">
                <a:ln>
                  <a:noFill/>
                </a:ln>
                <a:solidFill>
                  <a:prstClr val="white"/>
                </a:solidFill>
                <a:effectLst/>
                <a:uLnTx/>
                <a:uFillTx/>
                <a:latin typeface="Nunito Sans"/>
                <a:ea typeface="+mn-ea"/>
                <a:cs typeface="+mn-cs"/>
              </a:rPr>
              <a:t>– </a:t>
            </a:r>
            <a:r>
              <a:rPr kumimoji="0" lang="en-US" sz="1100" b="0" i="0" u="none" strike="noStrike" kern="1200" cap="none" spc="0" normalizeH="0" baseline="0" noProof="0">
                <a:ln>
                  <a:noFill/>
                </a:ln>
                <a:solidFill>
                  <a:prstClr val="white"/>
                </a:solidFill>
                <a:effectLst/>
                <a:uLnTx/>
                <a:uFillTx/>
                <a:latin typeface="Nunito Sans"/>
                <a:ea typeface="+mn-ea"/>
                <a:cs typeface="+mn-cs"/>
              </a:rPr>
              <a:t>DCC Service Level Agreements for the Switching Incentive Regime (Alternative)</a:t>
            </a:r>
            <a:endParaRPr kumimoji="0" lang="en-US" sz="1100" b="1"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none" strike="noStrike" kern="1200" cap="none" spc="0" normalizeH="0" baseline="0" noProof="0">
                <a:ln>
                  <a:noFill/>
                </a:ln>
                <a:solidFill>
                  <a:prstClr val="white"/>
                </a:solidFill>
                <a:effectLst/>
                <a:uLnTx/>
                <a:uFillTx/>
                <a:latin typeface="Nunito Sans"/>
                <a:ea typeface="+mn-ea"/>
                <a:cs typeface="+mn-cs"/>
                <a:hlinkClick r:id="rId10">
                  <a:extLst>
                    <a:ext uri="{A12FA001-AC4F-418D-AE19-62706E023703}">
                      <ahyp:hlinkClr xmlns:ahyp="http://schemas.microsoft.com/office/drawing/2018/hyperlinkcolor" val="tx"/>
                    </a:ext>
                  </a:extLst>
                </a:hlinkClick>
              </a:rPr>
              <a:t>R0094</a:t>
            </a:r>
            <a:r>
              <a:rPr kumimoji="0" lang="en-GB" sz="1100" b="1" i="0" u="none" strike="noStrike" kern="1200" cap="none" spc="0" normalizeH="0" baseline="0" noProof="0">
                <a:ln>
                  <a:noFill/>
                </a:ln>
                <a:solidFill>
                  <a:prstClr val="white"/>
                </a:solidFill>
                <a:effectLst/>
                <a:uLnTx/>
                <a:uFillTx/>
                <a:latin typeface="Nunito Sans"/>
                <a:ea typeface="+mn-ea"/>
                <a:cs typeface="+mn-cs"/>
              </a:rPr>
              <a:t> - </a:t>
            </a:r>
            <a:r>
              <a:rPr kumimoji="0" lang="en-US" sz="1100" b="0" i="0" u="none" strike="noStrike" kern="1200" cap="none" spc="0" normalizeH="0" baseline="0" noProof="0">
                <a:ln>
                  <a:noFill/>
                </a:ln>
                <a:solidFill>
                  <a:prstClr val="white"/>
                </a:solidFill>
                <a:effectLst/>
                <a:uLnTx/>
                <a:uFillTx/>
                <a:latin typeface="Nunito Sans"/>
                <a:ea typeface="+mn-ea"/>
                <a:cs typeface="+mn-cs"/>
              </a:rPr>
              <a:t>Clarify obligations on gas meter exchanges that occur close to </a:t>
            </a:r>
            <a:r>
              <a:rPr kumimoji="0" lang="en-US" sz="1100" b="0" i="0" u="none" strike="noStrike" kern="1200" cap="none" spc="0" normalizeH="0" baseline="0" noProof="0" err="1">
                <a:ln>
                  <a:noFill/>
                </a:ln>
                <a:solidFill>
                  <a:prstClr val="white"/>
                </a:solidFill>
                <a:effectLst/>
                <a:uLnTx/>
                <a:uFillTx/>
                <a:latin typeface="Nunito Sans"/>
                <a:ea typeface="+mn-ea"/>
                <a:cs typeface="+mn-cs"/>
              </a:rPr>
              <a:t>CoS</a:t>
            </a:r>
            <a:endParaRPr kumimoji="0" lang="en-US" sz="11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500"/>
              </a:spcAft>
              <a:buClrTx/>
              <a:buSzTx/>
              <a:buFontTx/>
              <a:buNone/>
              <a:tabLst/>
              <a:defRPr/>
            </a:pPr>
            <a:r>
              <a:rPr kumimoji="0" lang="en-GB" sz="1100" b="1" i="0" u="sng" strike="noStrike" kern="1200" cap="none" spc="0" normalizeH="0" baseline="0" noProof="0">
                <a:ln>
                  <a:noFill/>
                </a:ln>
                <a:solidFill>
                  <a:prstClr val="white"/>
                </a:solidFill>
                <a:effectLst/>
                <a:uLnTx/>
                <a:uFillTx/>
                <a:latin typeface="Nunito Sans"/>
                <a:ea typeface="+mn-ea"/>
                <a:cs typeface="+mn-cs"/>
                <a:hlinkClick r:id="rId11">
                  <a:extLst>
                    <a:ext uri="{A12FA001-AC4F-418D-AE19-62706E023703}">
                      <ahyp:hlinkClr xmlns:ahyp="http://schemas.microsoft.com/office/drawing/2018/hyperlinkcolor" val="tx"/>
                    </a:ext>
                  </a:extLst>
                </a:hlinkClick>
              </a:rPr>
              <a:t>R0203</a:t>
            </a:r>
            <a:r>
              <a:rPr kumimoji="0" lang="en-GB" sz="1100" b="1" i="0" u="sng"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1100" b="1" i="0" u="none" strike="noStrike" kern="1200" cap="none" spc="0" normalizeH="0" baseline="0" noProof="0">
                <a:ln>
                  <a:noFill/>
                </a:ln>
                <a:solidFill>
                  <a:prstClr val="white"/>
                </a:solidFill>
                <a:effectLst/>
                <a:uLnTx/>
                <a:uFillTx/>
                <a:latin typeface="Nunito Sans"/>
                <a:ea typeface="+mn-ea"/>
                <a:cs typeface="+mn-cs"/>
              </a:rPr>
              <a:t>- </a:t>
            </a:r>
            <a:r>
              <a:rPr kumimoji="0" lang="en-GB" sz="1100" b="0" i="0" u="none" strike="noStrike" kern="1200" cap="none" spc="0" normalizeH="0" baseline="0" noProof="0">
                <a:ln>
                  <a:noFill/>
                </a:ln>
                <a:solidFill>
                  <a:prstClr val="white"/>
                </a:solidFill>
                <a:effectLst/>
                <a:uLnTx/>
                <a:uFillTx/>
                <a:latin typeface="Nunito Sans"/>
                <a:ea typeface="+mn-ea"/>
                <a:cs typeface="+mn-cs"/>
              </a:rPr>
              <a:t>CSS Retry Strategy</a:t>
            </a:r>
          </a:p>
        </p:txBody>
      </p:sp>
    </p:spTree>
    <p:extLst>
      <p:ext uri="{BB962C8B-B14F-4D97-AF65-F5344CB8AC3E}">
        <p14:creationId xmlns:p14="http://schemas.microsoft.com/office/powerpoint/2010/main" val="2919780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AE9FD4-F41E-4D86-B664-C3B4EF570F93}"/>
              </a:ext>
            </a:extLst>
          </p:cNvPr>
          <p:cNvSpPr>
            <a:spLocks noGrp="1"/>
          </p:cNvSpPr>
          <p:nvPr>
            <p:ph sz="half" idx="1"/>
          </p:nvPr>
        </p:nvSpPr>
        <p:spPr>
          <a:xfrm>
            <a:off x="532695" y="429512"/>
            <a:ext cx="4774276" cy="4284476"/>
          </a:xfrm>
        </p:spPr>
        <p:style>
          <a:lnRef idx="1">
            <a:schemeClr val="accent1"/>
          </a:lnRef>
          <a:fillRef idx="2">
            <a:schemeClr val="accent1"/>
          </a:fillRef>
          <a:effectRef idx="1">
            <a:schemeClr val="accent1"/>
          </a:effectRef>
          <a:fontRef idx="minor">
            <a:schemeClr val="dk1"/>
          </a:fontRef>
        </p:style>
        <p:txBody>
          <a:bodyPr>
            <a:noAutofit/>
          </a:bodyPr>
          <a:lstStyle/>
          <a:p>
            <a:pPr marL="0" indent="0" algn="ctr">
              <a:spcBef>
                <a:spcPts val="200"/>
              </a:spcBef>
              <a:spcAft>
                <a:spcPts val="1200"/>
              </a:spcAft>
              <a:buNone/>
            </a:pPr>
            <a:r>
              <a:rPr lang="en-GB" sz="1200" b="1" u="sng">
                <a:solidFill>
                  <a:srgbClr val="000000"/>
                </a:solidFill>
                <a:latin typeface="+mn-lt"/>
              </a:rPr>
              <a:t>REC Issues</a:t>
            </a:r>
            <a:r>
              <a:rPr lang="en-GB" sz="1200" b="1" u="sng">
                <a:latin typeface="+mn-lt"/>
              </a:rPr>
              <a:t> List</a:t>
            </a:r>
            <a:endParaRPr lang="en-GB" sz="1200" b="1" u="sng">
              <a:solidFill>
                <a:srgbClr val="000000"/>
              </a:solidFill>
              <a:latin typeface="+mn-lt"/>
            </a:endParaRPr>
          </a:p>
          <a:p>
            <a:pPr marL="0" indent="0">
              <a:lnSpc>
                <a:spcPct val="150000"/>
              </a:lnSpc>
              <a:spcBef>
                <a:spcPts val="200"/>
              </a:spcBef>
              <a:buNone/>
            </a:pPr>
            <a:r>
              <a:rPr lang="en-GB" sz="950" b="1">
                <a:solidFill>
                  <a:schemeClr val="accent1">
                    <a:lumMod val="50000"/>
                  </a:schemeClr>
                </a:solidFill>
                <a:latin typeface="+mn-lt"/>
                <a:hlinkClick r:id="rId2">
                  <a:extLst>
                    <a:ext uri="{A12FA001-AC4F-418D-AE19-62706E023703}">
                      <ahyp:hlinkClr xmlns:ahyp="http://schemas.microsoft.com/office/drawing/2018/hyperlinkcolor" val="tx"/>
                    </a:ext>
                  </a:extLst>
                </a:hlinkClick>
              </a:rPr>
              <a:t>I0172 </a:t>
            </a:r>
            <a:r>
              <a:rPr lang="en-GB" sz="950" b="1">
                <a:solidFill>
                  <a:schemeClr val="accent1">
                    <a:lumMod val="50000"/>
                  </a:schemeClr>
                </a:solidFill>
                <a:latin typeface="+mn-lt"/>
              </a:rPr>
              <a:t>- </a:t>
            </a:r>
            <a:r>
              <a:rPr lang="en-US" sz="950" b="1">
                <a:latin typeface="+mn-lt"/>
              </a:rPr>
              <a:t>End-to-End New Connections Process Review to Eliminate Issues Related to New Builds and Similar Situations</a:t>
            </a:r>
            <a:endParaRPr lang="en-GB" sz="950" b="1">
              <a:latin typeface="+mn-lt"/>
            </a:endParaRPr>
          </a:p>
          <a:p>
            <a:pPr marL="0" indent="0">
              <a:lnSpc>
                <a:spcPct val="150000"/>
              </a:lnSpc>
              <a:spcBef>
                <a:spcPts val="200"/>
              </a:spcBef>
              <a:buNone/>
            </a:pPr>
            <a:r>
              <a:rPr lang="en-GB" sz="950" b="1">
                <a:solidFill>
                  <a:schemeClr val="accent1">
                    <a:lumMod val="50000"/>
                  </a:schemeClr>
                </a:solidFill>
                <a:latin typeface="+mn-lt"/>
                <a:hlinkClick r:id="rId3">
                  <a:extLst>
                    <a:ext uri="{A12FA001-AC4F-418D-AE19-62706E023703}">
                      <ahyp:hlinkClr xmlns:ahyp="http://schemas.microsoft.com/office/drawing/2018/hyperlinkcolor" val="tx"/>
                    </a:ext>
                  </a:extLst>
                </a:hlinkClick>
              </a:rPr>
              <a:t>I0173</a:t>
            </a:r>
            <a:r>
              <a:rPr lang="en-GB" sz="950" b="1">
                <a:solidFill>
                  <a:schemeClr val="accent1">
                    <a:lumMod val="50000"/>
                  </a:schemeClr>
                </a:solidFill>
                <a:latin typeface="+mn-lt"/>
              </a:rPr>
              <a:t> </a:t>
            </a:r>
            <a:r>
              <a:rPr lang="en-GB" sz="950">
                <a:solidFill>
                  <a:srgbClr val="272833"/>
                </a:solidFill>
              </a:rPr>
              <a:t>- </a:t>
            </a:r>
            <a:r>
              <a:rPr lang="en-US" sz="950" b="1">
                <a:latin typeface="+mn-lt"/>
              </a:rPr>
              <a:t>Improvements to the Theft Detection Incentive Scheme (TDIS)</a:t>
            </a:r>
            <a:endParaRPr lang="en-GB" sz="950">
              <a:latin typeface="+mn-lt"/>
            </a:endParaRPr>
          </a:p>
          <a:p>
            <a:pPr marL="0" indent="0">
              <a:lnSpc>
                <a:spcPct val="150000"/>
              </a:lnSpc>
              <a:spcBef>
                <a:spcPts val="200"/>
              </a:spcBef>
              <a:buNone/>
            </a:pPr>
            <a:r>
              <a:rPr lang="en-GB" sz="950" b="1">
                <a:solidFill>
                  <a:schemeClr val="accent1">
                    <a:lumMod val="50000"/>
                  </a:schemeClr>
                </a:solidFill>
                <a:latin typeface="+mn-lt"/>
                <a:hlinkClick r:id="rId4">
                  <a:extLst>
                    <a:ext uri="{A12FA001-AC4F-418D-AE19-62706E023703}">
                      <ahyp:hlinkClr xmlns:ahyp="http://schemas.microsoft.com/office/drawing/2018/hyperlinkcolor" val="tx"/>
                    </a:ext>
                  </a:extLst>
                </a:hlinkClick>
              </a:rPr>
              <a:t>I0174</a:t>
            </a:r>
            <a:r>
              <a:rPr lang="en-GB" sz="950">
                <a:latin typeface="+mn-lt"/>
              </a:rPr>
              <a:t> - </a:t>
            </a:r>
            <a:r>
              <a:rPr lang="en-GB" sz="950" b="1">
                <a:latin typeface="+mn-lt"/>
              </a:rPr>
              <a:t>Mandating ETTOS follow up</a:t>
            </a:r>
            <a:r>
              <a:rPr lang="en-GB" sz="950">
                <a:solidFill>
                  <a:srgbClr val="272833"/>
                </a:solidFill>
              </a:rPr>
              <a:t> </a:t>
            </a:r>
          </a:p>
          <a:p>
            <a:pPr marL="0" indent="0">
              <a:lnSpc>
                <a:spcPct val="150000"/>
              </a:lnSpc>
              <a:spcBef>
                <a:spcPts val="200"/>
              </a:spcBef>
              <a:buNone/>
            </a:pPr>
            <a:r>
              <a:rPr lang="en-GB" sz="950" b="1">
                <a:solidFill>
                  <a:schemeClr val="accent1">
                    <a:lumMod val="50000"/>
                  </a:schemeClr>
                </a:solidFill>
                <a:latin typeface="+mn-lt"/>
                <a:hlinkClick r:id="rId5">
                  <a:extLst>
                    <a:ext uri="{A12FA001-AC4F-418D-AE19-62706E023703}">
                      <ahyp:hlinkClr xmlns:ahyp="http://schemas.microsoft.com/office/drawing/2018/hyperlinkcolor" val="tx"/>
                    </a:ext>
                  </a:extLst>
                </a:hlinkClick>
              </a:rPr>
              <a:t>I0175</a:t>
            </a:r>
            <a:r>
              <a:rPr lang="en-GB" sz="950" b="1">
                <a:solidFill>
                  <a:schemeClr val="accent1">
                    <a:lumMod val="50000"/>
                  </a:schemeClr>
                </a:solidFill>
                <a:latin typeface="+mn-lt"/>
              </a:rPr>
              <a:t> </a:t>
            </a:r>
            <a:r>
              <a:rPr lang="en-GB" sz="950">
                <a:latin typeface="+mn-lt"/>
              </a:rPr>
              <a:t>- </a:t>
            </a:r>
            <a:r>
              <a:rPr lang="en-US" sz="950" b="1">
                <a:latin typeface="+mn-lt"/>
              </a:rPr>
              <a:t>Introducing a Reasonable </a:t>
            </a:r>
            <a:r>
              <a:rPr lang="en-US" sz="950" b="1" err="1">
                <a:latin typeface="+mn-lt"/>
              </a:rPr>
              <a:t>Endeavours</a:t>
            </a:r>
            <a:r>
              <a:rPr lang="en-US" sz="950" b="1">
                <a:latin typeface="+mn-lt"/>
              </a:rPr>
              <a:t> Scheme within the REC</a:t>
            </a:r>
            <a:endParaRPr lang="en-GB" sz="950" b="1">
              <a:latin typeface="+mn-lt"/>
            </a:endParaRPr>
          </a:p>
          <a:p>
            <a:pPr marL="0" indent="0">
              <a:lnSpc>
                <a:spcPct val="150000"/>
              </a:lnSpc>
              <a:spcBef>
                <a:spcPts val="200"/>
              </a:spcBef>
              <a:buNone/>
            </a:pPr>
            <a:r>
              <a:rPr lang="en-GB" sz="950" b="1">
                <a:solidFill>
                  <a:schemeClr val="accent1">
                    <a:lumMod val="50000"/>
                  </a:schemeClr>
                </a:solidFill>
                <a:latin typeface="+mn-lt"/>
                <a:hlinkClick r:id="rId6">
                  <a:extLst>
                    <a:ext uri="{A12FA001-AC4F-418D-AE19-62706E023703}">
                      <ahyp:hlinkClr xmlns:ahyp="http://schemas.microsoft.com/office/drawing/2018/hyperlinkcolor" val="tx"/>
                    </a:ext>
                  </a:extLst>
                </a:hlinkClick>
              </a:rPr>
              <a:t>I0176</a:t>
            </a:r>
            <a:r>
              <a:rPr lang="en-GB" sz="950" b="1">
                <a:solidFill>
                  <a:schemeClr val="accent1">
                    <a:lumMod val="50000"/>
                  </a:schemeClr>
                </a:solidFill>
                <a:latin typeface="+mn-lt"/>
              </a:rPr>
              <a:t> </a:t>
            </a:r>
            <a:r>
              <a:rPr lang="en-GB" sz="950">
                <a:latin typeface="+mn-lt"/>
              </a:rPr>
              <a:t>- </a:t>
            </a:r>
            <a:r>
              <a:rPr lang="en-US" sz="950" b="1">
                <a:latin typeface="+mn-lt"/>
              </a:rPr>
              <a:t>Creation of an Energy Theft Detection and Resolution Body</a:t>
            </a:r>
            <a:endParaRPr lang="en-GB" sz="950" b="1">
              <a:latin typeface="+mn-lt"/>
            </a:endParaRPr>
          </a:p>
          <a:p>
            <a:pPr marL="0" indent="0">
              <a:lnSpc>
                <a:spcPct val="150000"/>
              </a:lnSpc>
              <a:spcBef>
                <a:spcPts val="200"/>
              </a:spcBef>
              <a:buFont typeface="Arial" panose="020B0604020202020204" pitchFamily="34" charset="0"/>
              <a:buNone/>
            </a:pPr>
            <a:r>
              <a:rPr lang="en-GB" sz="950" b="1">
                <a:solidFill>
                  <a:schemeClr val="accent1">
                    <a:lumMod val="50000"/>
                  </a:schemeClr>
                </a:solidFill>
                <a:latin typeface="+mn-lt"/>
                <a:hlinkClick r:id="rId7">
                  <a:extLst>
                    <a:ext uri="{A12FA001-AC4F-418D-AE19-62706E023703}">
                      <ahyp:hlinkClr xmlns:ahyp="http://schemas.microsoft.com/office/drawing/2018/hyperlinkcolor" val="tx"/>
                    </a:ext>
                  </a:extLst>
                </a:hlinkClick>
              </a:rPr>
              <a:t>I0186</a:t>
            </a:r>
            <a:r>
              <a:rPr lang="en-GB" sz="950" b="1">
                <a:latin typeface="+mn-lt"/>
              </a:rPr>
              <a:t> - Non-dual fuel Gas PSR customer</a:t>
            </a:r>
          </a:p>
          <a:p>
            <a:pPr marL="0" marR="0" lvl="0" indent="0" algn="l" defTabSz="914400" rtl="0" eaLnBrk="1" fontAlgn="auto" latinLnBrk="0" hangingPunct="1">
              <a:lnSpc>
                <a:spcPct val="150000"/>
              </a:lnSpc>
              <a:spcBef>
                <a:spcPct val="20000"/>
              </a:spcBef>
              <a:buClrTx/>
              <a:buSzTx/>
              <a:buFont typeface="Arial" panose="020B0604020202020204" pitchFamily="34" charset="0"/>
              <a:buNone/>
              <a:tabLst/>
              <a:defRPr/>
            </a:pP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I0196 </a:t>
            </a:r>
            <a:r>
              <a:rPr kumimoji="0" lang="en-GB" sz="950" b="0" i="0" u="none" strike="noStrike" kern="1200" cap="none" spc="0" normalizeH="0" baseline="0" noProof="0">
                <a:ln>
                  <a:noFill/>
                </a:ln>
                <a:solidFill>
                  <a:srgbClr val="272833"/>
                </a:solidFill>
                <a:effectLst/>
                <a:uLnTx/>
                <a:uFillTx/>
                <a:latin typeface="Nunito Sans"/>
                <a:ea typeface="+mn-ea"/>
                <a:cs typeface="+mn-c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Requiring the Supplier/Shipper to validate and enrich the data from the MEM prior to updating this in CDSP (withdrawn)</a:t>
            </a:r>
            <a:endParaRPr lang="en-GB" sz="950" b="1">
              <a:solidFill>
                <a:srgbClr val="272833"/>
              </a:solidFill>
              <a:latin typeface="Nunito Sans"/>
            </a:endParaRPr>
          </a:p>
          <a:p>
            <a:pPr marL="0" indent="0">
              <a:lnSpc>
                <a:spcPct val="150000"/>
              </a:lnSpc>
              <a:buNone/>
              <a:defRPr/>
            </a:pPr>
            <a:r>
              <a:rPr lang="en-GB" sz="950" b="1">
                <a:solidFill>
                  <a:srgbClr val="B1D6E8">
                    <a:lumMod val="50000"/>
                  </a:srgbClr>
                </a:solidFill>
                <a:latin typeface="Nunito Sans"/>
                <a:hlinkClick r:id="rId9">
                  <a:extLst>
                    <a:ext uri="{A12FA001-AC4F-418D-AE19-62706E023703}">
                      <ahyp:hlinkClr xmlns:ahyp="http://schemas.microsoft.com/office/drawing/2018/hyperlinkcolor" val="tx"/>
                    </a:ext>
                  </a:extLst>
                </a:hlinkClick>
              </a:rPr>
              <a:t>I0197</a:t>
            </a:r>
            <a:r>
              <a:rPr kumimoji="0" lang="en-GB" sz="950" b="1" i="0" u="none" strike="noStrike" kern="1200" cap="none" spc="0" normalizeH="0" baseline="0" noProof="0">
                <a:ln>
                  <a:noFill/>
                </a:ln>
                <a:solidFill>
                  <a:srgbClr val="272833"/>
                </a:solidFill>
                <a:effectLst/>
                <a:uLnTx/>
                <a:uFillTx/>
                <a:latin typeface="Nunito Sans"/>
                <a:ea typeface="+mn-ea"/>
                <a:cs typeface="+mn-cs"/>
              </a:rPr>
              <a:t> - </a:t>
            </a:r>
            <a:r>
              <a:rPr lang="en-US" sz="950" b="1">
                <a:solidFill>
                  <a:srgbClr val="272833"/>
                </a:solidFill>
                <a:latin typeface="Nunito Sans"/>
              </a:rPr>
              <a:t>Introducing a process to provide updates during fault resolutions</a:t>
            </a:r>
            <a:endParaRPr kumimoji="0" lang="en-GB" sz="950" b="0" i="0" u="none" strike="noStrike" kern="1200" cap="none" spc="0" normalizeH="0" baseline="0" noProof="0">
              <a:ln>
                <a:noFill/>
              </a:ln>
              <a:solidFill>
                <a:srgbClr val="000000"/>
              </a:solidFill>
              <a:effectLst/>
              <a:uLnTx/>
              <a:uFillTx/>
              <a:latin typeface="Nunito Sans"/>
              <a:ea typeface="+mn-ea"/>
              <a:cs typeface="+mn-cs"/>
            </a:endParaRPr>
          </a:p>
          <a:p>
            <a:pPr marL="0" marR="0" lvl="0" indent="0" algn="l" defTabSz="914400" rtl="0" eaLnBrk="1" fontAlgn="auto" latinLnBrk="0" hangingPunct="1">
              <a:lnSpc>
                <a:spcPct val="150000"/>
              </a:lnSpc>
              <a:spcBef>
                <a:spcPct val="20000"/>
              </a:spcBef>
              <a:buClrTx/>
              <a:buSzTx/>
              <a:buFont typeface="Arial" panose="020B0604020202020204" pitchFamily="34" charset="0"/>
              <a:buNone/>
              <a:tabLst/>
              <a:defRPr/>
            </a:pP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hlinkClick r:id="rId8">
                  <a:extLst>
                    <a:ext uri="{A12FA001-AC4F-418D-AE19-62706E023703}">
                      <ahyp:hlinkClr xmlns:ahyp="http://schemas.microsoft.com/office/drawing/2018/hyperlinkcolor" val="tx"/>
                    </a:ext>
                  </a:extLst>
                </a:hlinkClick>
              </a:rPr>
              <a:t>I0198</a:t>
            </a: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 Gas MEMs move towards a single interface for key market messages</a:t>
            </a:r>
          </a:p>
          <a:p>
            <a:pPr marL="0" marR="0" lvl="0" indent="0" algn="l" defTabSz="914400" rtl="0" eaLnBrk="1" fontAlgn="auto" latinLnBrk="0" hangingPunct="1">
              <a:lnSpc>
                <a:spcPct val="150000"/>
              </a:lnSpc>
              <a:spcBef>
                <a:spcPct val="20000"/>
              </a:spcBef>
              <a:buClrTx/>
              <a:buSzTx/>
              <a:buFont typeface="Arial" panose="020B0604020202020204" pitchFamily="34" charset="0"/>
              <a:buNone/>
              <a:tabLst/>
              <a:defRPr/>
            </a:pP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hlinkClick r:id="rId10">
                  <a:extLst>
                    <a:ext uri="{A12FA001-AC4F-418D-AE19-62706E023703}">
                      <ahyp:hlinkClr xmlns:ahyp="http://schemas.microsoft.com/office/drawing/2018/hyperlinkcolor" val="tx"/>
                    </a:ext>
                  </a:extLst>
                </a:hlinkClick>
              </a:rPr>
              <a:t>I0200</a:t>
            </a: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950" b="1" i="0" u="none" strike="noStrike" kern="1200" cap="none" spc="0" normalizeH="0" baseline="0" noProof="0">
                <a:ln>
                  <a:noFill/>
                </a:ln>
                <a:solidFill>
                  <a:srgbClr val="000000"/>
                </a:solidFill>
                <a:effectLst/>
                <a:uLnTx/>
                <a:uFillTx/>
                <a:latin typeface="Nunito Sans"/>
                <a:ea typeface="+mn-ea"/>
                <a:cs typeface="+mn-cs"/>
              </a:rPr>
              <a:t>-</a:t>
            </a:r>
            <a:r>
              <a:rPr kumimoji="0" lang="en-GB" sz="950" b="1" i="0" u="none" strike="noStrike" kern="1200" cap="none" spc="0" normalizeH="0" baseline="0" noProof="0">
                <a:ln>
                  <a:noFill/>
                </a:ln>
                <a:solidFill>
                  <a:srgbClr val="B1D6E8">
                    <a:lumMod val="50000"/>
                  </a:srgbClr>
                </a:solidFill>
                <a:effectLst/>
                <a:uLnTx/>
                <a:uFillTx/>
                <a:latin typeface="Nunito Sans"/>
                <a:ea typeface="+mn-ea"/>
                <a:cs typeface="+mn-c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Improving address management targets</a:t>
            </a:r>
            <a:endParaRPr lang="en-GB" sz="950" b="1">
              <a:solidFill>
                <a:srgbClr val="272833"/>
              </a:solidFill>
              <a:latin typeface="Nunito Sans"/>
            </a:endParaRPr>
          </a:p>
          <a:p>
            <a:pPr marL="0" indent="0">
              <a:lnSpc>
                <a:spcPct val="150000"/>
              </a:lnSpc>
              <a:buNone/>
              <a:defRPr/>
            </a:pPr>
            <a:r>
              <a:rPr lang="en-GB" sz="950" b="1">
                <a:solidFill>
                  <a:srgbClr val="B1D6E8">
                    <a:lumMod val="50000"/>
                  </a:srgbClr>
                </a:solidFill>
                <a:latin typeface="Nunito Sans"/>
                <a:hlinkClick r:id="rId11">
                  <a:extLst>
                    <a:ext uri="{A12FA001-AC4F-418D-AE19-62706E023703}">
                      <ahyp:hlinkClr xmlns:ahyp="http://schemas.microsoft.com/office/drawing/2018/hyperlinkcolor" val="tx"/>
                    </a:ext>
                  </a:extLst>
                </a:hlinkClick>
              </a:rPr>
              <a:t>I0218</a:t>
            </a:r>
            <a:r>
              <a:rPr lang="en-GB" sz="950" b="1">
                <a:solidFill>
                  <a:srgbClr val="B1D6E8">
                    <a:lumMod val="50000"/>
                  </a:srgbClr>
                </a:solidFill>
                <a:latin typeface="Nunito Sans"/>
              </a:rPr>
              <a:t> </a:t>
            </a:r>
            <a:r>
              <a:rPr kumimoji="0" lang="en-GB" sz="950" b="1" i="0" u="none" strike="noStrike" kern="1200" cap="none" spc="0" normalizeH="0" baseline="0" noProof="0">
                <a:ln>
                  <a:noFill/>
                </a:ln>
                <a:solidFill>
                  <a:srgbClr val="272833"/>
                </a:solidFill>
                <a:effectLst/>
                <a:uLnTx/>
                <a:uFillTx/>
                <a:latin typeface="Nunito Sans"/>
                <a:ea typeface="+mn-ea"/>
                <a:cs typeface="+mn-cs"/>
              </a:rPr>
              <a:t>- </a:t>
            </a:r>
            <a:r>
              <a:rPr lang="en-US" sz="950" b="1">
                <a:solidFill>
                  <a:srgbClr val="272833"/>
                </a:solidFill>
                <a:latin typeface="Nunito Sans"/>
              </a:rPr>
              <a:t>Proposal to Enable Broader Use of Retail Energy Location (REL) Data for Non-Switching Applications</a:t>
            </a:r>
          </a:p>
          <a:p>
            <a:pPr marL="0" indent="0">
              <a:lnSpc>
                <a:spcPct val="150000"/>
              </a:lnSpc>
              <a:buNone/>
              <a:defRPr/>
            </a:pPr>
            <a:r>
              <a:rPr lang="en-US" sz="950" b="1">
                <a:solidFill>
                  <a:srgbClr val="B1D6E8">
                    <a:lumMod val="50000"/>
                  </a:srgbClr>
                </a:solidFill>
                <a:latin typeface="Nunito Sans"/>
                <a:hlinkClick r:id="rId12">
                  <a:extLst>
                    <a:ext uri="{A12FA001-AC4F-418D-AE19-62706E023703}">
                      <ahyp:hlinkClr xmlns:ahyp="http://schemas.microsoft.com/office/drawing/2018/hyperlinkcolor" val="tx"/>
                    </a:ext>
                  </a:extLst>
                </a:hlinkClick>
              </a:rPr>
              <a:t>I0219</a:t>
            </a:r>
            <a:r>
              <a:rPr lang="en-US" sz="950" b="1">
                <a:solidFill>
                  <a:srgbClr val="272833"/>
                </a:solidFill>
                <a:latin typeface="Nunito Sans"/>
              </a:rPr>
              <a:t> - Stranded RMPs in Defunct Suppliers</a:t>
            </a:r>
          </a:p>
          <a:p>
            <a:pPr marL="0" indent="0">
              <a:lnSpc>
                <a:spcPct val="150000"/>
              </a:lnSpc>
              <a:buNone/>
              <a:defRPr/>
            </a:pPr>
            <a:r>
              <a:rPr lang="en-US" sz="950" b="1">
                <a:solidFill>
                  <a:srgbClr val="B1D6E8">
                    <a:lumMod val="50000"/>
                  </a:srgbClr>
                </a:solidFill>
                <a:latin typeface="Nunito Sans"/>
                <a:hlinkClick r:id="rId13">
                  <a:extLst>
                    <a:ext uri="{A12FA001-AC4F-418D-AE19-62706E023703}">
                      <ahyp:hlinkClr xmlns:ahyp="http://schemas.microsoft.com/office/drawing/2018/hyperlinkcolor" val="tx"/>
                    </a:ext>
                  </a:extLst>
                </a:hlinkClick>
              </a:rPr>
              <a:t>I0223</a:t>
            </a:r>
            <a:r>
              <a:rPr lang="en-US" sz="950" b="1">
                <a:latin typeface="Nunito Sans"/>
              </a:rPr>
              <a:t> - </a:t>
            </a:r>
            <a:r>
              <a:rPr lang="en-GB" sz="950" b="1">
                <a:solidFill>
                  <a:srgbClr val="272833"/>
                </a:solidFill>
                <a:latin typeface="Nunito Sans"/>
              </a:rPr>
              <a:t>Reconciliation of </a:t>
            </a:r>
            <a:r>
              <a:rPr lang="en-GB" sz="950" b="1" err="1">
                <a:solidFill>
                  <a:srgbClr val="272833"/>
                </a:solidFill>
                <a:latin typeface="Nunito Sans"/>
              </a:rPr>
              <a:t>Unallocatable</a:t>
            </a:r>
            <a:r>
              <a:rPr lang="en-GB" sz="950" b="1">
                <a:solidFill>
                  <a:srgbClr val="272833"/>
                </a:solidFill>
                <a:latin typeface="Nunito Sans"/>
              </a:rPr>
              <a:t> Transactions Review</a:t>
            </a:r>
            <a:endParaRPr lang="en-US" sz="950" b="1">
              <a:solidFill>
                <a:srgbClr val="272833"/>
              </a:solidFill>
              <a:latin typeface="Nunito San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50" b="1" i="0" u="none" strike="noStrike" kern="1200" cap="none" spc="0" normalizeH="0" baseline="0" noProof="0">
              <a:ln>
                <a:noFill/>
              </a:ln>
              <a:solidFill>
                <a:srgbClr val="272833"/>
              </a:solidFill>
              <a:effectLst/>
              <a:uLnTx/>
              <a:uFillTx/>
              <a:latin typeface="Nunito Sans"/>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900" b="1" i="0" u="sng" strike="noStrike" kern="1200" cap="none" spc="0" normalizeH="0" baseline="0" noProof="0">
              <a:ln>
                <a:noFill/>
              </a:ln>
              <a:solidFill>
                <a:srgbClr val="000000"/>
              </a:solidFill>
              <a:effectLst/>
              <a:uLnTx/>
              <a:uFillTx/>
              <a:latin typeface="Nunito Sans"/>
              <a:ea typeface="+mn-ea"/>
              <a:cs typeface="+mn-cs"/>
            </a:endParaRPr>
          </a:p>
          <a:p>
            <a:pPr marL="0" indent="0">
              <a:spcBef>
                <a:spcPts val="200"/>
              </a:spcBef>
              <a:buNone/>
            </a:pPr>
            <a:endParaRPr lang="en-GB" sz="1050" b="1">
              <a:latin typeface="+mn-lt"/>
            </a:endParaRPr>
          </a:p>
        </p:txBody>
      </p:sp>
      <p:sp>
        <p:nvSpPr>
          <p:cNvPr id="4" name="TextBox 3">
            <a:extLst>
              <a:ext uri="{FF2B5EF4-FFF2-40B4-BE49-F238E27FC236}">
                <a16:creationId xmlns:a16="http://schemas.microsoft.com/office/drawing/2014/main" id="{DF81E7D7-8773-9219-15A6-4714D5991040}"/>
              </a:ext>
            </a:extLst>
          </p:cNvPr>
          <p:cNvSpPr txBox="1"/>
          <p:nvPr/>
        </p:nvSpPr>
        <p:spPr>
          <a:xfrm>
            <a:off x="5923651" y="247011"/>
            <a:ext cx="2687654" cy="4649478"/>
          </a:xfrm>
          <a:prstGeom prst="rect">
            <a:avLst/>
          </a:prstGeom>
        </p:spPr>
        <p:style>
          <a:lnRef idx="2">
            <a:schemeClr val="dk1">
              <a:shade val="15000"/>
            </a:schemeClr>
          </a:lnRef>
          <a:fillRef idx="1">
            <a:schemeClr val="dk1"/>
          </a:fillRef>
          <a:effectRef idx="0">
            <a:schemeClr val="dk1"/>
          </a:effectRef>
          <a:fontRef idx="minor">
            <a:schemeClr val="lt1"/>
          </a:fontRef>
        </p:style>
        <p:txBody>
          <a:bodyPr wrap="square" numCol="1" rtlCol="0">
            <a:spAutoFit/>
          </a:bodyPr>
          <a:lstStyle/>
          <a:p>
            <a:pPr marL="0" marR="0" lvl="0" indent="0" algn="ctr" defTabSz="914400" rtl="0" eaLnBrk="1" fontAlgn="auto" latinLnBrk="0" hangingPunct="1">
              <a:lnSpc>
                <a:spcPct val="100000"/>
              </a:lnSpc>
              <a:spcBef>
                <a:spcPts val="0"/>
              </a:spcBef>
              <a:spcAft>
                <a:spcPts val="850"/>
              </a:spcAft>
              <a:buClrTx/>
              <a:buSzTx/>
              <a:buFontTx/>
              <a:buNone/>
              <a:tabLst/>
              <a:defRPr/>
            </a:pPr>
            <a:r>
              <a:rPr kumimoji="0" lang="en-GB" sz="1200" b="1" i="0" u="sng" strike="noStrike" kern="1200" cap="none" spc="0" normalizeH="0" baseline="0" noProof="0">
                <a:ln>
                  <a:noFill/>
                </a:ln>
                <a:solidFill>
                  <a:prstClr val="white"/>
                </a:solidFill>
                <a:effectLst/>
                <a:uLnTx/>
                <a:uFillTx/>
                <a:latin typeface="Nunito Sans"/>
                <a:ea typeface="+mn-ea"/>
                <a:cs typeface="+mn-cs"/>
              </a:rPr>
              <a:t>REC Key Terms</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GRDA – </a:t>
            </a:r>
            <a:r>
              <a:rPr kumimoji="0" lang="en-GB" sz="920" b="0" i="0" u="none" strike="noStrike" kern="1200" cap="none" spc="0" normalizeH="0" baseline="0" noProof="0">
                <a:ln>
                  <a:noFill/>
                </a:ln>
                <a:solidFill>
                  <a:prstClr val="white"/>
                </a:solidFill>
                <a:effectLst/>
                <a:uLnTx/>
                <a:uFillTx/>
                <a:latin typeface="Nunito Sans"/>
                <a:ea typeface="+mn-ea"/>
                <a:cs typeface="+mn-cs"/>
              </a:rPr>
              <a:t>Gas Retail Data Agent. </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IA – </a:t>
            </a:r>
            <a:r>
              <a:rPr kumimoji="0" lang="en-GB" sz="920" b="0" i="0" u="none" strike="noStrike" kern="1200" cap="none" spc="0" normalizeH="0" baseline="0" noProof="0">
                <a:ln>
                  <a:noFill/>
                </a:ln>
                <a:solidFill>
                  <a:prstClr val="white"/>
                </a:solidFill>
                <a:effectLst/>
                <a:uLnTx/>
                <a:uFillTx/>
                <a:latin typeface="Nunito Sans"/>
                <a:ea typeface="+mn-ea"/>
                <a:cs typeface="+mn-cs"/>
              </a:rPr>
              <a:t>Impact Assessment. </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DIA – </a:t>
            </a:r>
            <a:r>
              <a:rPr kumimoji="0" lang="en-GB" sz="920" b="0" i="0" u="none" strike="noStrike" kern="1200" cap="none" spc="0" normalizeH="0" baseline="0" noProof="0">
                <a:ln>
                  <a:noFill/>
                </a:ln>
                <a:solidFill>
                  <a:prstClr val="white"/>
                </a:solidFill>
                <a:effectLst/>
                <a:uLnTx/>
                <a:uFillTx/>
                <a:latin typeface="Nunito Sans"/>
                <a:ea typeface="+mn-ea"/>
                <a:cs typeface="+mn-cs"/>
              </a:rPr>
              <a:t>Detailed Impact Assessment. </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SPIA – </a:t>
            </a:r>
            <a:r>
              <a:rPr kumimoji="0" lang="en-GB" sz="920" b="0" i="0" u="none" strike="noStrike" kern="1200" cap="none" spc="0" normalizeH="0" baseline="0" noProof="0">
                <a:ln>
                  <a:noFill/>
                </a:ln>
                <a:solidFill>
                  <a:prstClr val="white"/>
                </a:solidFill>
                <a:effectLst/>
                <a:uLnTx/>
                <a:uFillTx/>
                <a:latin typeface="Nunito Sans"/>
                <a:ea typeface="+mn-ea"/>
                <a:cs typeface="+mn-cs"/>
              </a:rPr>
              <a:t>Service Provider Impact Assessment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PIA – </a:t>
            </a:r>
            <a:r>
              <a:rPr kumimoji="0" lang="en-GB" sz="920" b="0" i="0" u="none" strike="noStrike" kern="1200" cap="none" spc="0" normalizeH="0" baseline="0" noProof="0">
                <a:ln>
                  <a:noFill/>
                </a:ln>
                <a:solidFill>
                  <a:prstClr val="white"/>
                </a:solidFill>
                <a:effectLst/>
                <a:uLnTx/>
                <a:uFillTx/>
                <a:latin typeface="Nunito Sans"/>
                <a:ea typeface="+mn-ea"/>
                <a:cs typeface="+mn-cs"/>
              </a:rPr>
              <a:t>Preliminary Impact Assessment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Party IA </a:t>
            </a:r>
            <a:r>
              <a:rPr kumimoji="0" lang="en-GB" sz="920" b="0" i="0" u="none" strike="noStrike" kern="1200" cap="none" spc="0" normalizeH="0" baseline="0" noProof="0">
                <a:ln>
                  <a:noFill/>
                </a:ln>
                <a:solidFill>
                  <a:prstClr val="white"/>
                </a:solidFill>
                <a:effectLst/>
                <a:uLnTx/>
                <a:uFillTx/>
                <a:latin typeface="Nunito Sans"/>
                <a:ea typeface="+mn-ea"/>
                <a:cs typeface="+mn-cs"/>
              </a:rPr>
              <a:t>– Party Impact Assessment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DCC </a:t>
            </a:r>
            <a:r>
              <a:rPr kumimoji="0" lang="en-GB" sz="920" b="0" i="0" u="none" strike="noStrike" kern="1200" cap="none" spc="0" normalizeH="0" baseline="0" noProof="0">
                <a:ln>
                  <a:noFill/>
                </a:ln>
                <a:solidFill>
                  <a:prstClr val="white"/>
                </a:solidFill>
                <a:effectLst/>
                <a:uLnTx/>
                <a:uFillTx/>
                <a:latin typeface="Nunito Sans"/>
                <a:ea typeface="+mn-ea"/>
                <a:cs typeface="+mn-cs"/>
              </a:rPr>
              <a:t>– Data Communications Company</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20" b="1" i="0" u="none" strike="noStrike" kern="1200" cap="none" spc="0" normalizeH="0" baseline="0" noProof="0">
                <a:ln>
                  <a:noFill/>
                </a:ln>
                <a:solidFill>
                  <a:prstClr val="white"/>
                </a:solidFill>
                <a:effectLst/>
                <a:uLnTx/>
                <a:uFillTx/>
                <a:latin typeface="Nunito Sans"/>
                <a:ea typeface="+mn-ea"/>
                <a:cs typeface="+mn-cs"/>
              </a:rPr>
              <a:t>CSS </a:t>
            </a:r>
            <a:r>
              <a:rPr kumimoji="0" lang="en-GB" sz="920" b="0" i="0" u="none" strike="noStrike" kern="1200" cap="none" spc="0" normalizeH="0" baseline="0" noProof="0">
                <a:ln>
                  <a:noFill/>
                </a:ln>
                <a:solidFill>
                  <a:prstClr val="white"/>
                </a:solidFill>
                <a:effectLst/>
                <a:uLnTx/>
                <a:uFillTx/>
                <a:latin typeface="Nunito Sans"/>
                <a:ea typeface="+mn-ea"/>
                <a:cs typeface="+mn-cs"/>
              </a:rPr>
              <a:t>– Central Switching Service</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FCR</a:t>
            </a:r>
            <a:r>
              <a:rPr kumimoji="0" lang="en-GB" sz="900" b="0" i="0" u="none" strike="noStrike" kern="1200" cap="none" spc="0" normalizeH="0" baseline="0" noProof="0">
                <a:ln>
                  <a:noFill/>
                </a:ln>
                <a:solidFill>
                  <a:prstClr val="white"/>
                </a:solidFill>
                <a:effectLst/>
                <a:uLnTx/>
                <a:uFillTx/>
                <a:latin typeface="Nunito Sans"/>
                <a:ea typeface="+mn-ea"/>
                <a:cs typeface="+mn-cs"/>
              </a:rPr>
              <a:t> – Final Change Report</a:t>
            </a:r>
          </a:p>
          <a:p>
            <a:pPr marL="0" marR="0" lvl="0" indent="0" algn="l" defTabSz="914400" rtl="0" eaLnBrk="1" fontAlgn="auto" latinLnBrk="0" hangingPunct="1">
              <a:lnSpc>
                <a:spcPct val="100000"/>
              </a:lnSpc>
              <a:spcBef>
                <a:spcPts val="0"/>
              </a:spcBef>
              <a:spcAft>
                <a:spcPts val="850"/>
              </a:spcAft>
              <a:buClrTx/>
              <a:buSzTx/>
              <a:buFontTx/>
              <a:buNone/>
              <a:tabLst/>
              <a:defRPr/>
            </a:pPr>
            <a:r>
              <a:rPr kumimoji="0" lang="en-US" sz="900" b="1" i="0" u="none" strike="noStrike" kern="1200" cap="none" spc="0" normalizeH="0" baseline="0" noProof="0">
                <a:ln>
                  <a:noFill/>
                </a:ln>
                <a:solidFill>
                  <a:prstClr val="white"/>
                </a:solidFill>
                <a:effectLst/>
                <a:uLnTx/>
                <a:uFillTx/>
                <a:latin typeface="Nunito Sans"/>
                <a:ea typeface="+mn-ea"/>
                <a:cs typeface="+mn-cs"/>
              </a:rPr>
              <a:t>ETTOS </a:t>
            </a:r>
            <a:r>
              <a:rPr kumimoji="0" lang="en-US" sz="900" b="0" i="0" u="none" strike="noStrike" kern="1200" cap="none" spc="0" normalizeH="0" baseline="0" noProof="0">
                <a:ln>
                  <a:noFill/>
                </a:ln>
                <a:solidFill>
                  <a:prstClr val="white"/>
                </a:solidFill>
                <a:effectLst/>
                <a:uLnTx/>
                <a:uFillTx/>
                <a:latin typeface="Nunito Sans"/>
                <a:ea typeface="+mn-ea"/>
                <a:cs typeface="+mn-cs"/>
              </a:rPr>
              <a:t>- Energy Theft Tip Off Service</a:t>
            </a:r>
            <a:endParaRPr kumimoji="0" lang="en-GB" sz="900" b="0"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CM</a:t>
            </a:r>
            <a:r>
              <a:rPr kumimoji="0" lang="en-GB" sz="900" b="0" i="0" u="none" strike="noStrike" kern="1200" cap="none" spc="0" normalizeH="0" baseline="0" noProof="0">
                <a:ln>
                  <a:noFill/>
                </a:ln>
                <a:solidFill>
                  <a:prstClr val="white"/>
                </a:solidFill>
                <a:effectLst/>
                <a:uLnTx/>
                <a:uFillTx/>
                <a:latin typeface="Nunito Sans"/>
                <a:ea typeface="+mn-ea"/>
                <a:cs typeface="+mn-cs"/>
              </a:rPr>
              <a:t> – Code Manager (Includes RPA, RTS &amp; RPS)</a:t>
            </a:r>
            <a:endParaRPr kumimoji="0" lang="en-GB" sz="900" b="1"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TEP</a:t>
            </a:r>
            <a:r>
              <a:rPr kumimoji="0" lang="en-GB" sz="900" b="0" i="0" u="none" strike="noStrike" kern="1200" cap="none" spc="0" normalizeH="0" baseline="0" noProof="0">
                <a:ln>
                  <a:noFill/>
                </a:ln>
                <a:solidFill>
                  <a:prstClr val="white"/>
                </a:solidFill>
                <a:effectLst/>
                <a:uLnTx/>
                <a:uFillTx/>
                <a:latin typeface="Nunito Sans"/>
                <a:ea typeface="+mn-ea"/>
                <a:cs typeface="+mn-cs"/>
              </a:rPr>
              <a:t> – Technical Expert Panel</a:t>
            </a:r>
            <a:endParaRPr kumimoji="0" lang="en-GB" sz="900" b="1" i="0" u="none" strike="noStrike" kern="1200" cap="none" spc="0" normalizeH="0" baseline="0" noProof="0">
              <a:ln>
                <a:noFill/>
              </a:ln>
              <a:solidFill>
                <a:prstClr val="white"/>
              </a:solidFill>
              <a:effectLst/>
              <a:uLnTx/>
              <a:uFillTx/>
              <a:latin typeface="Nunito Sans"/>
              <a:ea typeface="+mn-ea"/>
              <a:cs typeface="+mn-cs"/>
            </a:endParaRP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RPA</a:t>
            </a:r>
            <a:r>
              <a:rPr kumimoji="0" lang="en-GB" sz="900" b="0" i="0" u="none" strike="noStrike" kern="1200" cap="none" spc="0" normalizeH="0" baseline="0" noProof="0">
                <a:ln>
                  <a:noFill/>
                </a:ln>
                <a:solidFill>
                  <a:prstClr val="white"/>
                </a:solidFill>
                <a:effectLst/>
                <a:uLnTx/>
                <a:uFillTx/>
                <a:latin typeface="Nunito Sans"/>
                <a:ea typeface="+mn-ea"/>
                <a:cs typeface="+mn-cs"/>
              </a:rPr>
              <a:t> – REC Performance Assurance (Deloitte)</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RTS</a:t>
            </a:r>
            <a:r>
              <a:rPr kumimoji="0" lang="en-GB" sz="900" b="0" i="0" u="none" strike="noStrike" kern="1200" cap="none" spc="0" normalizeH="0" baseline="0" noProof="0">
                <a:ln>
                  <a:noFill/>
                </a:ln>
                <a:solidFill>
                  <a:prstClr val="white"/>
                </a:solidFill>
                <a:effectLst/>
                <a:uLnTx/>
                <a:uFillTx/>
                <a:latin typeface="Nunito Sans"/>
                <a:ea typeface="+mn-ea"/>
                <a:cs typeface="+mn-cs"/>
              </a:rPr>
              <a:t> – REC Technical Services (Capgemini)</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RPS</a:t>
            </a:r>
            <a:r>
              <a:rPr kumimoji="0" lang="en-GB" sz="900" b="0" i="0" u="none" strike="noStrike" kern="1200" cap="none" spc="0" normalizeH="0" baseline="0" noProof="0">
                <a:ln>
                  <a:noFill/>
                </a:ln>
                <a:solidFill>
                  <a:prstClr val="white"/>
                </a:solidFill>
                <a:effectLst/>
                <a:uLnTx/>
                <a:uFillTx/>
                <a:latin typeface="Nunito Sans"/>
                <a:ea typeface="+mn-ea"/>
                <a:cs typeface="+mn-cs"/>
              </a:rPr>
              <a:t> – REC Professional Services (</a:t>
            </a:r>
            <a:r>
              <a:rPr kumimoji="0" lang="en-GB" sz="900" b="0" i="0" u="none" strike="noStrike" kern="1200" cap="none" spc="0" normalizeH="0" baseline="0" noProof="0" err="1">
                <a:ln>
                  <a:noFill/>
                </a:ln>
                <a:solidFill>
                  <a:prstClr val="white"/>
                </a:solidFill>
                <a:effectLst/>
                <a:uLnTx/>
                <a:uFillTx/>
                <a:latin typeface="Nunito Sans"/>
                <a:ea typeface="+mn-ea"/>
                <a:cs typeface="+mn-cs"/>
              </a:rPr>
              <a:t>Gemserv</a:t>
            </a:r>
            <a:r>
              <a:rPr kumimoji="0" lang="en-GB" sz="900" b="0" i="0" u="none" strike="noStrike" kern="1200" cap="none" spc="0" normalizeH="0" baseline="0" noProof="0">
                <a:ln>
                  <a:noFill/>
                </a:ln>
                <a:solidFill>
                  <a:prstClr val="white"/>
                </a:solidFill>
                <a:effectLst/>
                <a:uLnTx/>
                <a:uFillTx/>
                <a:latin typeface="Nunito Sans"/>
                <a:ea typeface="+mn-ea"/>
                <a:cs typeface="+mn-cs"/>
              </a:rPr>
              <a:t>) </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RFI</a:t>
            </a:r>
            <a:r>
              <a:rPr kumimoji="0" lang="en-GB" sz="900" b="0" i="0" u="none" strike="noStrike" kern="1200" cap="none" spc="0" normalizeH="0" baseline="0" noProof="0">
                <a:ln>
                  <a:noFill/>
                </a:ln>
                <a:solidFill>
                  <a:prstClr val="white"/>
                </a:solidFill>
                <a:effectLst/>
                <a:uLnTx/>
                <a:uFillTx/>
                <a:latin typeface="Nunito Sans"/>
                <a:ea typeface="+mn-ea"/>
                <a:cs typeface="+mn-cs"/>
              </a:rPr>
              <a:t> – Request for information</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PAB</a:t>
            </a:r>
            <a:r>
              <a:rPr kumimoji="0" lang="en-GB" sz="900" b="0" i="0" u="none" strike="noStrike" kern="1200" cap="none" spc="0" normalizeH="0" baseline="0" noProof="0">
                <a:ln>
                  <a:noFill/>
                </a:ln>
                <a:solidFill>
                  <a:prstClr val="white"/>
                </a:solidFill>
                <a:effectLst/>
                <a:uLnTx/>
                <a:uFillTx/>
                <a:latin typeface="Nunito Sans"/>
                <a:ea typeface="+mn-ea"/>
                <a:cs typeface="+mn-cs"/>
              </a:rPr>
              <a:t> – Performance Assurance Board</a:t>
            </a:r>
          </a:p>
          <a:p>
            <a:pPr marL="0" marR="0" lvl="0" indent="0" algn="l" defTabSz="914400" rtl="0" eaLnBrk="1" fontAlgn="auto" latinLnBrk="0" hangingPunct="1">
              <a:lnSpc>
                <a:spcPct val="100000"/>
              </a:lnSpc>
              <a:spcBef>
                <a:spcPts val="0"/>
              </a:spcBef>
              <a:spcAft>
                <a:spcPts val="700"/>
              </a:spcAft>
              <a:buClrTx/>
              <a:buSzTx/>
              <a:buFontTx/>
              <a:buNone/>
              <a:tabLst/>
              <a:defRPr/>
            </a:pPr>
            <a:r>
              <a:rPr kumimoji="0" lang="en-GB" sz="900" b="1" i="0" u="none" strike="noStrike" kern="1200" cap="none" spc="0" normalizeH="0" baseline="0" noProof="0">
                <a:ln>
                  <a:noFill/>
                </a:ln>
                <a:solidFill>
                  <a:prstClr val="white"/>
                </a:solidFill>
                <a:effectLst/>
                <a:uLnTx/>
                <a:uFillTx/>
                <a:latin typeface="Nunito Sans"/>
                <a:ea typeface="+mn-ea"/>
                <a:cs typeface="+mn-cs"/>
              </a:rPr>
              <a:t>CAB</a:t>
            </a:r>
            <a:r>
              <a:rPr kumimoji="0" lang="en-GB" sz="900" b="0" i="0" u="none" strike="noStrike" kern="1200" cap="none" spc="0" normalizeH="0" baseline="0" noProof="0">
                <a:ln>
                  <a:noFill/>
                </a:ln>
                <a:solidFill>
                  <a:prstClr val="white"/>
                </a:solidFill>
                <a:effectLst/>
                <a:uLnTx/>
                <a:uFillTx/>
                <a:latin typeface="Nunito Sans"/>
                <a:ea typeface="+mn-ea"/>
                <a:cs typeface="+mn-cs"/>
              </a:rPr>
              <a:t> – Change Advisory Board</a:t>
            </a:r>
          </a:p>
        </p:txBody>
      </p:sp>
    </p:spTree>
    <p:extLst>
      <p:ext uri="{BB962C8B-B14F-4D97-AF65-F5344CB8AC3E}">
        <p14:creationId xmlns:p14="http://schemas.microsoft.com/office/powerpoint/2010/main" val="201922925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2069976" y="2085975"/>
            <a:ext cx="5004048" cy="971550"/>
          </a:xfrm>
        </p:spPr>
        <p:txBody>
          <a:bodyPr>
            <a:normAutofit/>
          </a:bodyPr>
          <a:lstStyle/>
          <a:p>
            <a:r>
              <a:rPr lang="en-GB" dirty="0">
                <a:latin typeface="Nunito Sans" pitchFamily="2" charset="0"/>
              </a:rPr>
              <a:t>9</a:t>
            </a:r>
            <a:r>
              <a:rPr lang="en-GB" dirty="0">
                <a:solidFill>
                  <a:srgbClr val="3E5AA8"/>
                </a:solidFill>
                <a:latin typeface="Nunito Sans" pitchFamily="2" charset="0"/>
              </a:rPr>
              <a:t>. Portfolio Delivery</a:t>
            </a:r>
          </a:p>
        </p:txBody>
      </p:sp>
    </p:spTree>
    <p:extLst>
      <p:ext uri="{BB962C8B-B14F-4D97-AF65-F5344CB8AC3E}">
        <p14:creationId xmlns:p14="http://schemas.microsoft.com/office/powerpoint/2010/main" val="7292554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6"/>
            <a:ext cx="8229600" cy="637580"/>
          </a:xfrm>
        </p:spPr>
        <p:txBody>
          <a:bodyPr>
            <a:normAutofit/>
          </a:bodyPr>
          <a:lstStyle/>
          <a:p>
            <a:r>
              <a:rPr lang="en-GB" dirty="0">
                <a:latin typeface="Nunito Sans" pitchFamily="2" charset="0"/>
              </a:rPr>
              <a:t>9. Portfolio Delivery Overview POAP </a:t>
            </a:r>
          </a:p>
        </p:txBody>
      </p:sp>
      <p:sp>
        <p:nvSpPr>
          <p:cNvPr id="3" name="Content Placeholder 2"/>
          <p:cNvSpPr>
            <a:spLocks noGrp="1"/>
          </p:cNvSpPr>
          <p:nvPr>
            <p:ph idx="1"/>
          </p:nvPr>
        </p:nvSpPr>
        <p:spPr>
          <a:xfrm>
            <a:off x="467544" y="1491630"/>
            <a:ext cx="8229600" cy="504056"/>
          </a:xfrm>
        </p:spPr>
        <p:txBody>
          <a:bodyPr vert="horz" lIns="91440" tIns="45720" rIns="91440" bIns="45720" rtlCol="0" anchor="t">
            <a:normAutofit/>
          </a:bodyPr>
          <a:lstStyle/>
          <a:p>
            <a:r>
              <a:rPr lang="en-GB" sz="2000" dirty="0">
                <a:latin typeface="Nunito Sans" pitchFamily="2" charset="0"/>
                <a:cs typeface="Arial"/>
              </a:rPr>
              <a:t>The POAP is available</a:t>
            </a:r>
            <a:r>
              <a:rPr lang="en-GB" sz="2000" dirty="0">
                <a:solidFill>
                  <a:srgbClr val="FF0000"/>
                </a:solidFill>
                <a:latin typeface="Nunito Sans" pitchFamily="2" charset="0"/>
                <a:cs typeface="Arial"/>
              </a:rPr>
              <a:t> </a:t>
            </a:r>
            <a:r>
              <a:rPr lang="en-US" sz="1800" b="0" i="0" u="sng" strike="noStrike" dirty="0">
                <a:solidFill>
                  <a:srgbClr val="40D1F5"/>
                </a:solidFill>
                <a:effectLst/>
                <a:latin typeface="Nunito Sans" pitchFamily="2" charset="0"/>
                <a:hlinkClick r:id="rId2"/>
              </a:rPr>
              <a:t>here</a:t>
            </a:r>
            <a:endParaRPr lang="en-GB" sz="2000" dirty="0">
              <a:solidFill>
                <a:srgbClr val="0000FF"/>
              </a:solidFill>
              <a:highlight>
                <a:srgbClr val="FFFF00"/>
              </a:highlight>
              <a:latin typeface="Nunito Sans" pitchFamily="2" charset="0"/>
              <a:cs typeface="Arial"/>
              <a:hlinkClick r:id="rId3"/>
            </a:endParaRPr>
          </a:p>
        </p:txBody>
      </p:sp>
    </p:spTree>
    <p:extLst>
      <p:ext uri="{BB962C8B-B14F-4D97-AF65-F5344CB8AC3E}">
        <p14:creationId xmlns:p14="http://schemas.microsoft.com/office/powerpoint/2010/main" val="181216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992361A3-B29A-CC94-79FE-50871E1B98CD}"/>
              </a:ext>
            </a:extLst>
          </p:cNvPr>
          <p:cNvGraphicFramePr>
            <a:graphicFrameLocks noGrp="1"/>
          </p:cNvGraphicFramePr>
          <p:nvPr>
            <p:ph idx="1"/>
          </p:nvPr>
        </p:nvGraphicFramePr>
        <p:xfrm>
          <a:off x="168030" y="753578"/>
          <a:ext cx="5858128" cy="1818172"/>
        </p:xfrm>
        <a:graphic>
          <a:graphicData uri="http://schemas.openxmlformats.org/drawingml/2006/table">
            <a:tbl>
              <a:tblPr firstRow="1" bandRow="1">
                <a:tableStyleId>{E8B1032C-EA38-4F05-BA0D-38AFFFC7BED3}</a:tableStyleId>
              </a:tblPr>
              <a:tblGrid>
                <a:gridCol w="3141640">
                  <a:extLst>
                    <a:ext uri="{9D8B030D-6E8A-4147-A177-3AD203B41FA5}">
                      <a16:colId xmlns:a16="http://schemas.microsoft.com/office/drawing/2014/main" val="460105067"/>
                    </a:ext>
                  </a:extLst>
                </a:gridCol>
                <a:gridCol w="2716488">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This vote is to approve the change into development </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6F560235-461B-8B32-0CC6-476D88091D1E}"/>
              </a:ext>
            </a:extLst>
          </p:cNvPr>
          <p:cNvSpPr>
            <a:spLocks noGrp="1"/>
          </p:cNvSpPr>
          <p:nvPr>
            <p:ph type="title"/>
          </p:nvPr>
        </p:nvSpPr>
        <p:spPr>
          <a:xfrm>
            <a:off x="35496" y="154050"/>
            <a:ext cx="9073008" cy="558092"/>
          </a:xfrm>
        </p:spPr>
        <p:txBody>
          <a:bodyPr>
            <a:normAutofit fontScale="90000"/>
          </a:bodyPr>
          <a:lstStyle/>
          <a:p>
            <a:r>
              <a:rPr lang="en-US" sz="2200">
                <a:cs typeface="Arial"/>
              </a:rPr>
              <a:t>XRN 5781.1 UNC Modification 0872s Single-sided Nominations for clearing houses of gas exchanges</a:t>
            </a:r>
            <a:endParaRPr lang="en-GB">
              <a:latin typeface="+mj-lt"/>
              <a:cs typeface="Arial"/>
            </a:endParaRPr>
          </a:p>
        </p:txBody>
      </p:sp>
      <p:graphicFrame>
        <p:nvGraphicFramePr>
          <p:cNvPr id="4" name="Table 3">
            <a:extLst>
              <a:ext uri="{FF2B5EF4-FFF2-40B4-BE49-F238E27FC236}">
                <a16:creationId xmlns:a16="http://schemas.microsoft.com/office/drawing/2014/main" id="{0F42AD10-A34F-4CCB-D99F-A96354C819E4}"/>
              </a:ext>
            </a:extLst>
          </p:cNvPr>
          <p:cNvGraphicFramePr>
            <a:graphicFrameLocks noGrp="1"/>
          </p:cNvGraphicFramePr>
          <p:nvPr/>
        </p:nvGraphicFramePr>
        <p:xfrm>
          <a:off x="161229" y="2643759"/>
          <a:ext cx="8821542" cy="1368152"/>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55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a:t>
                      </a:r>
                      <a:r>
                        <a:rPr lang="en-GB" sz="1100" b="1" kern="1200" baseline="0">
                          <a:solidFill>
                            <a:schemeClr val="bg1"/>
                          </a:solidFill>
                          <a:latin typeface="+mn-lt"/>
                          <a:ea typeface="+mn-ea"/>
                          <a:cs typeface="+mn-cs"/>
                        </a:rPr>
                        <a:t> Description</a:t>
                      </a:r>
                      <a:endParaRPr lang="en-GB" sz="1100" b="1" u="sng" kern="120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1113098">
                <a:tc>
                  <a:txBody>
                    <a:bodyPr/>
                    <a:lstStyle/>
                    <a:p>
                      <a:r>
                        <a:rPr lang="en-US" sz="1200" b="0" kern="1200">
                          <a:solidFill>
                            <a:srgbClr val="000000"/>
                          </a:solidFill>
                          <a:latin typeface="+mn-lt"/>
                          <a:ea typeface="+mn-ea"/>
                          <a:cs typeface="+mn-cs"/>
                        </a:rPr>
                        <a:t>UNC Modification 0872 creates a change to Gemini that enables eligible Users to elect to submit Single-sided Trade Nominations. This would mean that existing methods of trade clearing which involves nominating both client side and clearing house, logging in using customer (shipper) accounts is superseded. This method is at greater risk of erroneous entries and requires account data to be shared.</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75CB8B0-64D9-731D-2D61-8E46226E83C4}"/>
              </a:ext>
            </a:extLst>
          </p:cNvPr>
          <p:cNvGraphicFramePr>
            <a:graphicFrameLocks noGrp="1"/>
          </p:cNvGraphicFramePr>
          <p:nvPr/>
        </p:nvGraphicFramePr>
        <p:xfrm>
          <a:off x="161229" y="4085445"/>
          <a:ext cx="8821542" cy="742105"/>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34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N/A – Gemini Regulatory Investment funded</a:t>
                      </a:r>
                      <a:endParaRPr lang="en-US" sz="1200" b="0" kern="1200">
                        <a:solidFill>
                          <a:srgbClr val="000000"/>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31868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A42150A8-2999-1C5F-B1D5-8456AC554378}"/>
              </a:ext>
            </a:extLst>
          </p:cNvPr>
          <p:cNvGraphicFramePr>
            <a:graphicFrameLocks noGrp="1"/>
          </p:cNvGraphicFramePr>
          <p:nvPr/>
        </p:nvGraphicFramePr>
        <p:xfrm>
          <a:off x="6150765" y="753578"/>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Type</a:t>
                      </a:r>
                    </a:p>
                  </a:txBody>
                  <a:tcPr marT="0" marB="0" anchor="ctr">
                    <a:solidFill>
                      <a:srgbClr val="56CF9E"/>
                    </a:solidFill>
                  </a:tcPr>
                </a:tc>
                <a:tc>
                  <a:txBody>
                    <a:bodyPr/>
                    <a:lstStyle/>
                    <a:p>
                      <a:r>
                        <a:rPr lang="en-US" sz="1200" b="0" kern="1200">
                          <a:solidFill>
                            <a:srgbClr val="000000"/>
                          </a:solidFill>
                          <a:latin typeface="+mn-lt"/>
                          <a:ea typeface="+mn-ea"/>
                          <a:cs typeface="+mn-cs"/>
                        </a:rPr>
                        <a:t>Regulatory</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Priority</a:t>
                      </a:r>
                    </a:p>
                  </a:txBody>
                  <a:tcPr marT="0" marB="0" anchor="ctr">
                    <a:solidFill>
                      <a:srgbClr val="56CF9E"/>
                    </a:solidFill>
                  </a:tcPr>
                </a:tc>
                <a:tc>
                  <a:txBody>
                    <a:bodyPr/>
                    <a:lstStyle/>
                    <a:p>
                      <a:r>
                        <a:rPr lang="en-US" sz="1200" b="0" kern="1200">
                          <a:solidFill>
                            <a:srgbClr val="000000"/>
                          </a:solidFill>
                          <a:latin typeface="+mn-lt"/>
                          <a:ea typeface="+mn-ea"/>
                          <a:cs typeface="+mn-cs"/>
                        </a:rPr>
                        <a:t>High</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Proposer</a:t>
                      </a:r>
                    </a:p>
                  </a:txBody>
                  <a:tcPr marT="0" marB="0" anchor="ctr">
                    <a:solidFill>
                      <a:srgbClr val="56CF9E"/>
                    </a:solidFill>
                  </a:tcPr>
                </a:tc>
                <a:tc>
                  <a:txBody>
                    <a:bodyPr/>
                    <a:lstStyle/>
                    <a:p>
                      <a:r>
                        <a:rPr lang="en-US" sz="1200" b="0" kern="1200">
                          <a:solidFill>
                            <a:srgbClr val="000000"/>
                          </a:solidFill>
                          <a:latin typeface="+mn-lt"/>
                          <a:ea typeface="+mn-ea"/>
                          <a:cs typeface="+mn-cs"/>
                        </a:rPr>
                        <a:t>National Gas</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Proposal</a:t>
                      </a:r>
                    </a:p>
                  </a:txBody>
                  <a:tcPr marT="0" marB="0" anchor="ctr">
                    <a:solidFill>
                      <a:srgbClr val="56CF9E"/>
                    </a:solidFill>
                  </a:tcPr>
                </a:tc>
                <a:tc>
                  <a:txBody>
                    <a:bodyPr/>
                    <a:lstStyle/>
                    <a:p>
                      <a:r>
                        <a:rPr lang="en-GB" sz="1200">
                          <a:solidFill>
                            <a:srgbClr val="000000"/>
                          </a:solidFill>
                          <a:hlinkClick r:id="rId2"/>
                        </a:rPr>
                        <a:t>Link to CP</a:t>
                      </a:r>
                      <a:endParaRPr lang="en-GB" sz="1200">
                        <a:solidFill>
                          <a:srgbClr val="000000"/>
                        </a:solidFill>
                      </a:endParaRP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1488277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167C20-3FCE-5C09-48AD-5E79B17C33DF}"/>
            </a:ext>
          </a:extLst>
        </p:cNvPr>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A99DC726-38A2-9EFA-D18C-BA6872DB2B10}"/>
              </a:ext>
            </a:extLst>
          </p:cNvPr>
          <p:cNvGraphicFramePr>
            <a:graphicFrameLocks noGrp="1"/>
          </p:cNvGraphicFramePr>
          <p:nvPr>
            <p:ph idx="1"/>
          </p:nvPr>
        </p:nvGraphicFramePr>
        <p:xfrm>
          <a:off x="168030" y="681570"/>
          <a:ext cx="5858128" cy="1818172"/>
        </p:xfrm>
        <a:graphic>
          <a:graphicData uri="http://schemas.openxmlformats.org/drawingml/2006/table">
            <a:tbl>
              <a:tblPr firstRow="1" bandRow="1">
                <a:tableStyleId>{E8B1032C-EA38-4F05-BA0D-38AFFFC7BED3}</a:tableStyleId>
              </a:tblPr>
              <a:tblGrid>
                <a:gridCol w="3141640">
                  <a:extLst>
                    <a:ext uri="{9D8B030D-6E8A-4147-A177-3AD203B41FA5}">
                      <a16:colId xmlns:a16="http://schemas.microsoft.com/office/drawing/2014/main" val="460105067"/>
                    </a:ext>
                  </a:extLst>
                </a:gridCol>
                <a:gridCol w="2716488">
                  <a:extLst>
                    <a:ext uri="{9D8B030D-6E8A-4147-A177-3AD203B41FA5}">
                      <a16:colId xmlns:a16="http://schemas.microsoft.com/office/drawing/2014/main" val="4029205917"/>
                    </a:ext>
                  </a:extLst>
                </a:gridCol>
              </a:tblGrid>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Customer Parties</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chemeClr val="bg1"/>
                          </a:solidFill>
                          <a:latin typeface="+mn-lt"/>
                          <a:ea typeface="+mn-ea"/>
                          <a:cs typeface="+mn-cs"/>
                        </a:rPr>
                        <a:t>Impacted parties</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84B8DA"/>
                    </a:solidFill>
                  </a:tcPr>
                </a:tc>
                <a:extLst>
                  <a:ext uri="{0D108BD9-81ED-4DB2-BD59-A6C34878D82A}">
                    <a16:rowId xmlns:a16="http://schemas.microsoft.com/office/drawing/2014/main" val="2249441976"/>
                  </a:ext>
                </a:extLst>
              </a:tr>
              <a:tr h="24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Shipper</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880511865"/>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Distribution Network Operators (DNOs)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769579802"/>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National Gas Transmission</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513173348"/>
                  </a:ext>
                </a:extLst>
              </a:tr>
              <a:tr h="3173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IGTs</a:t>
                      </a: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Y</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2735908724"/>
                  </a:ext>
                </a:extLst>
              </a:tr>
              <a:tr h="2380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This vote is to approve the change into development </a:t>
                      </a:r>
                      <a:endParaRPr lang="en-GB" sz="1200" b="1" kern="1200">
                        <a:solidFill>
                          <a:srgbClr val="000000"/>
                        </a:solidFill>
                        <a:latin typeface="+mn-lt"/>
                        <a:ea typeface="+mn-ea"/>
                        <a:cs typeface="+mn-cs"/>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tc hMerge="1">
                  <a:txBody>
                    <a:bodyPr/>
                    <a:lstStyle/>
                    <a:p>
                      <a:pPr algn="l"/>
                      <a:endParaRPr lang="en-GB" sz="1000" b="0" kern="1200" baseline="0">
                        <a:solidFill>
                          <a:schemeClr val="tx1"/>
                        </a:solidFill>
                        <a:latin typeface="Arial" panose="020B0604020202020204" pitchFamily="34" charset="0"/>
                        <a:ea typeface="+mn-ea"/>
                        <a:cs typeface="Arial" panose="020B0604020202020204" pitchFamily="34" charset="0"/>
                      </a:endParaRPr>
                    </a:p>
                  </a:txBody>
                  <a:tcPr marL="18000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987585170"/>
                  </a:ext>
                </a:extLst>
              </a:tr>
            </a:tbl>
          </a:graphicData>
        </a:graphic>
      </p:graphicFrame>
      <p:sp>
        <p:nvSpPr>
          <p:cNvPr id="8" name="Title 1">
            <a:extLst>
              <a:ext uri="{FF2B5EF4-FFF2-40B4-BE49-F238E27FC236}">
                <a16:creationId xmlns:a16="http://schemas.microsoft.com/office/drawing/2014/main" id="{B3516FDB-425A-D85A-2BE1-F616C4B74580}"/>
              </a:ext>
            </a:extLst>
          </p:cNvPr>
          <p:cNvSpPr>
            <a:spLocks noGrp="1"/>
          </p:cNvSpPr>
          <p:nvPr>
            <p:ph type="title"/>
          </p:nvPr>
        </p:nvSpPr>
        <p:spPr>
          <a:xfrm>
            <a:off x="35497" y="123478"/>
            <a:ext cx="9073008" cy="558092"/>
          </a:xfrm>
        </p:spPr>
        <p:txBody>
          <a:bodyPr>
            <a:normAutofit/>
          </a:bodyPr>
          <a:lstStyle/>
          <a:p>
            <a:r>
              <a:rPr lang="en-US" sz="2200">
                <a:cs typeface="Arial"/>
              </a:rPr>
              <a:t>XRN5858 DDP Release 5 2024/2025</a:t>
            </a:r>
            <a:endParaRPr lang="en-GB">
              <a:latin typeface="+mj-lt"/>
              <a:cs typeface="Arial"/>
            </a:endParaRPr>
          </a:p>
        </p:txBody>
      </p:sp>
      <p:graphicFrame>
        <p:nvGraphicFramePr>
          <p:cNvPr id="4" name="Table 3">
            <a:extLst>
              <a:ext uri="{FF2B5EF4-FFF2-40B4-BE49-F238E27FC236}">
                <a16:creationId xmlns:a16="http://schemas.microsoft.com/office/drawing/2014/main" id="{F298A6F8-F51F-846E-762B-10E77F475DE1}"/>
              </a:ext>
            </a:extLst>
          </p:cNvPr>
          <p:cNvGraphicFramePr>
            <a:graphicFrameLocks noGrp="1"/>
          </p:cNvGraphicFramePr>
          <p:nvPr/>
        </p:nvGraphicFramePr>
        <p:xfrm>
          <a:off x="161229" y="2571750"/>
          <a:ext cx="8821542" cy="1443774"/>
        </p:xfrm>
        <a:graphic>
          <a:graphicData uri="http://schemas.openxmlformats.org/drawingml/2006/table">
            <a:tbl>
              <a:tblPr firstRow="1" bandRow="1">
                <a:tableStyleId>{E8B1032C-EA38-4F05-BA0D-38AFFFC7BED3}</a:tableStyleId>
              </a:tblPr>
              <a:tblGrid>
                <a:gridCol w="8821542">
                  <a:extLst>
                    <a:ext uri="{9D8B030D-6E8A-4147-A177-3AD203B41FA5}">
                      <a16:colId xmlns:a16="http://schemas.microsoft.com/office/drawing/2014/main" val="20000"/>
                    </a:ext>
                  </a:extLst>
                </a:gridCol>
              </a:tblGrid>
              <a:tr h="2550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a:t>
                      </a:r>
                      <a:r>
                        <a:rPr lang="en-GB" sz="1100" b="1" kern="1200" baseline="0">
                          <a:solidFill>
                            <a:schemeClr val="bg1"/>
                          </a:solidFill>
                          <a:latin typeface="+mn-lt"/>
                          <a:ea typeface="+mn-ea"/>
                          <a:cs typeface="+mn-cs"/>
                        </a:rPr>
                        <a:t> Description</a:t>
                      </a:r>
                      <a:endParaRPr lang="en-GB" sz="1100" b="1" u="sng" kern="1200">
                        <a:solidFill>
                          <a:schemeClr val="bg1"/>
                        </a:solidFill>
                        <a:latin typeface="+mn-lt"/>
                        <a:ea typeface="+mn-ea"/>
                        <a:cs typeface="+mn-cs"/>
                      </a:endParaRP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FCBC55"/>
                    </a:solidFill>
                  </a:tcPr>
                </a:tc>
                <a:extLst>
                  <a:ext uri="{0D108BD9-81ED-4DB2-BD59-A6C34878D82A}">
                    <a16:rowId xmlns:a16="http://schemas.microsoft.com/office/drawing/2014/main" val="10000"/>
                  </a:ext>
                </a:extLst>
              </a:tr>
              <a:tr h="1113098">
                <a:tc>
                  <a:txBody>
                    <a:bodyPr/>
                    <a:lstStyle/>
                    <a:p>
                      <a:r>
                        <a:rPr lang="en-US" sz="1200" b="0" kern="1200">
                          <a:solidFill>
                            <a:srgbClr val="000000"/>
                          </a:solidFill>
                          <a:latin typeface="+mn-lt"/>
                          <a:ea typeface="+mn-ea"/>
                          <a:cs typeface="+mn-cs"/>
                        </a:rPr>
                        <a:t>For Release/sprint 5 (December 2024 to January 2025), we intend to continue with the DDP changes to:</a:t>
                      </a:r>
                    </a:p>
                    <a:p>
                      <a:pPr marL="171450" indent="-171450">
                        <a:buFont typeface="Arial" panose="020B0604020202020204" pitchFamily="34" charset="0"/>
                        <a:buChar char="•"/>
                      </a:pPr>
                      <a:r>
                        <a:rPr lang="en-US" sz="1200" b="0" kern="1200">
                          <a:solidFill>
                            <a:srgbClr val="000000"/>
                          </a:solidFill>
                          <a:latin typeface="+mn-lt"/>
                          <a:ea typeface="+mn-ea"/>
                          <a:cs typeface="+mn-cs"/>
                        </a:rPr>
                        <a:t>DN’s – DN Invoice Forecast</a:t>
                      </a:r>
                    </a:p>
                    <a:p>
                      <a:pPr marL="171450" indent="-171450">
                        <a:buFont typeface="Arial" panose="020B0604020202020204" pitchFamily="34" charset="0"/>
                        <a:buChar char="•"/>
                      </a:pPr>
                      <a:r>
                        <a:rPr lang="en-US" sz="1200" b="0" kern="1200">
                          <a:solidFill>
                            <a:srgbClr val="000000"/>
                          </a:solidFill>
                          <a:latin typeface="+mn-lt"/>
                          <a:ea typeface="+mn-ea"/>
                          <a:cs typeface="+mn-cs"/>
                        </a:rPr>
                        <a:t>Shippers – Shipper Pack</a:t>
                      </a:r>
                    </a:p>
                    <a:p>
                      <a:pPr marL="171450" indent="-171450">
                        <a:buFont typeface="Arial" panose="020B0604020202020204" pitchFamily="34" charset="0"/>
                        <a:buChar char="•"/>
                      </a:pPr>
                      <a:r>
                        <a:rPr lang="en-US" sz="1200" b="0" kern="1200">
                          <a:solidFill>
                            <a:srgbClr val="000000"/>
                          </a:solidFill>
                          <a:latin typeface="+mn-lt"/>
                          <a:ea typeface="+mn-ea"/>
                          <a:cs typeface="+mn-cs"/>
                        </a:rPr>
                        <a:t>IGTs – IGT Reads</a:t>
                      </a:r>
                    </a:p>
                    <a:p>
                      <a:pPr marL="171450" indent="-171450">
                        <a:buFont typeface="Arial" panose="020B0604020202020204" pitchFamily="34" charset="0"/>
                        <a:buChar char="•"/>
                      </a:pPr>
                      <a:endParaRPr lang="en-US" sz="1200" b="0" kern="1200">
                        <a:solidFill>
                          <a:srgbClr val="000000"/>
                        </a:solidFill>
                        <a:latin typeface="+mn-lt"/>
                        <a:ea typeface="+mn-ea"/>
                        <a:cs typeface="+mn-cs"/>
                      </a:endParaRPr>
                    </a:p>
                    <a:p>
                      <a:pPr marL="0" indent="0">
                        <a:buFont typeface="Arial" panose="020B0604020202020204" pitchFamily="34" charset="0"/>
                        <a:buNone/>
                      </a:pPr>
                      <a:r>
                        <a:rPr lang="en-US" sz="1200" b="0" kern="1200">
                          <a:solidFill>
                            <a:srgbClr val="000000"/>
                          </a:solidFill>
                          <a:latin typeface="+mn-lt"/>
                          <a:ea typeface="+mn-ea"/>
                          <a:cs typeface="+mn-cs"/>
                        </a:rPr>
                        <a:t>Full summary can be viewed in the Change Proposal</a:t>
                      </a:r>
                    </a:p>
                  </a:txBody>
                  <a:tcPr marL="180000">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5" name="Table 4">
            <a:extLst>
              <a:ext uri="{FF2B5EF4-FFF2-40B4-BE49-F238E27FC236}">
                <a16:creationId xmlns:a16="http://schemas.microsoft.com/office/drawing/2014/main" id="{D30DB7CB-D421-1FAE-D062-A04981306B2B}"/>
              </a:ext>
            </a:extLst>
          </p:cNvPr>
          <p:cNvGraphicFramePr>
            <a:graphicFrameLocks noGrp="1"/>
          </p:cNvGraphicFramePr>
          <p:nvPr/>
        </p:nvGraphicFramePr>
        <p:xfrm>
          <a:off x="161229" y="4111348"/>
          <a:ext cx="8821542" cy="746970"/>
        </p:xfrm>
        <a:graphic>
          <a:graphicData uri="http://schemas.openxmlformats.org/drawingml/2006/table">
            <a:tbl>
              <a:tblPr firstRow="1" bandRow="1">
                <a:tableStyleId>{E8B1032C-EA38-4F05-BA0D-38AFFFC7BED3}</a:tableStyleId>
              </a:tblPr>
              <a:tblGrid>
                <a:gridCol w="3403766">
                  <a:extLst>
                    <a:ext uri="{9D8B030D-6E8A-4147-A177-3AD203B41FA5}">
                      <a16:colId xmlns:a16="http://schemas.microsoft.com/office/drawing/2014/main" val="20000"/>
                    </a:ext>
                  </a:extLst>
                </a:gridCol>
                <a:gridCol w="5417776">
                  <a:extLst>
                    <a:ext uri="{9D8B030D-6E8A-4147-A177-3AD203B41FA5}">
                      <a16:colId xmlns:a16="http://schemas.microsoft.com/office/drawing/2014/main" val="20001"/>
                    </a:ext>
                  </a:extLst>
                </a:gridCol>
              </a:tblGrid>
              <a:tr h="4282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DSC Service Area Associated Funding Split</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a:solidFill>
                            <a:srgbClr val="000000"/>
                          </a:solidFill>
                          <a:latin typeface="+mn-lt"/>
                          <a:ea typeface="+mn-ea"/>
                          <a:cs typeface="+mn-cs"/>
                        </a:rPr>
                        <a:t>N/A – General Change Investment funded</a:t>
                      </a:r>
                      <a:endParaRPr lang="en-US" sz="1200" b="0" kern="1200">
                        <a:solidFill>
                          <a:srgbClr val="000000"/>
                        </a:solidFill>
                        <a:latin typeface="+mn-lt"/>
                        <a:ea typeface="+mn-ea"/>
                        <a:cs typeface="+mn-cs"/>
                      </a:endParaRP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0"/>
                  </a:ext>
                </a:extLst>
              </a:tr>
              <a:tr h="318681">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a:solidFill>
                            <a:schemeClr val="bg1"/>
                          </a:solidFill>
                          <a:latin typeface="+mn-lt"/>
                          <a:ea typeface="+mn-ea"/>
                          <a:cs typeface="+mn-cs"/>
                        </a:rPr>
                        <a:t>Proposed Funding split from Proposer</a:t>
                      </a:r>
                    </a:p>
                  </a:txBody>
                  <a:tcPr marT="0" marB="0"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solidFill>
                      <a:srgbClr val="6440A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a:solidFill>
                            <a:srgbClr val="000000"/>
                          </a:solidFill>
                          <a:latin typeface="+mn-lt"/>
                          <a:ea typeface="+mn-ea"/>
                          <a:cs typeface="+mn-cs"/>
                        </a:rPr>
                        <a:t>N/A</a:t>
                      </a:r>
                    </a:p>
                  </a:txBody>
                  <a:tcPr anchor="ctr">
                    <a:lnL w="12700" cap="flat" cmpd="sng" algn="ctr">
                      <a:solidFill>
                        <a:srgbClr val="1D3E61"/>
                      </a:solidFill>
                      <a:prstDash val="solid"/>
                      <a:round/>
                      <a:headEnd type="none" w="med" len="med"/>
                      <a:tailEnd type="none" w="med" len="med"/>
                    </a:lnL>
                    <a:lnR w="12700" cap="flat" cmpd="sng" algn="ctr">
                      <a:solidFill>
                        <a:srgbClr val="1D3E61"/>
                      </a:solidFill>
                      <a:prstDash val="solid"/>
                      <a:round/>
                      <a:headEnd type="none" w="med" len="med"/>
                      <a:tailEnd type="none" w="med" len="med"/>
                    </a:lnR>
                    <a:lnT w="12700" cap="flat" cmpd="sng" algn="ctr">
                      <a:solidFill>
                        <a:srgbClr val="1D3E61"/>
                      </a:solidFill>
                      <a:prstDash val="solid"/>
                      <a:round/>
                      <a:headEnd type="none" w="med" len="med"/>
                      <a:tailEnd type="none" w="med" len="med"/>
                    </a:lnT>
                    <a:lnB w="12700" cap="flat" cmpd="sng" algn="ctr">
                      <a:solidFill>
                        <a:srgbClr val="1D3E6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15" name="Table 15">
            <a:extLst>
              <a:ext uri="{FF2B5EF4-FFF2-40B4-BE49-F238E27FC236}">
                <a16:creationId xmlns:a16="http://schemas.microsoft.com/office/drawing/2014/main" id="{A10A4F40-CB52-096B-9F94-7D4CE9023E30}"/>
              </a:ext>
            </a:extLst>
          </p:cNvPr>
          <p:cNvGraphicFramePr>
            <a:graphicFrameLocks noGrp="1"/>
          </p:cNvGraphicFramePr>
          <p:nvPr/>
        </p:nvGraphicFramePr>
        <p:xfrm>
          <a:off x="6150765" y="687002"/>
          <a:ext cx="2825205" cy="1807308"/>
        </p:xfrm>
        <a:graphic>
          <a:graphicData uri="http://schemas.openxmlformats.org/drawingml/2006/table">
            <a:tbl>
              <a:tblPr>
                <a:tableStyleId>{616DA210-FB5B-4158-B5E0-FEB733F419BA}</a:tableStyleId>
              </a:tblPr>
              <a:tblGrid>
                <a:gridCol w="1330044">
                  <a:extLst>
                    <a:ext uri="{9D8B030D-6E8A-4147-A177-3AD203B41FA5}">
                      <a16:colId xmlns:a16="http://schemas.microsoft.com/office/drawing/2014/main" val="2998317924"/>
                    </a:ext>
                  </a:extLst>
                </a:gridCol>
                <a:gridCol w="1495161">
                  <a:extLst>
                    <a:ext uri="{9D8B030D-6E8A-4147-A177-3AD203B41FA5}">
                      <a16:colId xmlns:a16="http://schemas.microsoft.com/office/drawing/2014/main" val="2110112030"/>
                    </a:ext>
                  </a:extLst>
                </a:gridCol>
              </a:tblGrid>
              <a:tr h="4436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Type</a:t>
                      </a:r>
                    </a:p>
                  </a:txBody>
                  <a:tcPr marT="0" marB="0" anchor="ctr">
                    <a:solidFill>
                      <a:srgbClr val="56CF9E"/>
                    </a:solidFill>
                  </a:tcPr>
                </a:tc>
                <a:tc>
                  <a:txBody>
                    <a:bodyPr/>
                    <a:lstStyle/>
                    <a:p>
                      <a:r>
                        <a:rPr lang="en-US" sz="1200" b="0" kern="1200">
                          <a:solidFill>
                            <a:srgbClr val="000000"/>
                          </a:solidFill>
                          <a:latin typeface="+mn-lt"/>
                          <a:ea typeface="+mn-ea"/>
                          <a:cs typeface="+mn-cs"/>
                        </a:rPr>
                        <a:t>Non Regulatory</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22058585"/>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Priority</a:t>
                      </a:r>
                    </a:p>
                  </a:txBody>
                  <a:tcPr marT="0" marB="0" anchor="ctr">
                    <a:solidFill>
                      <a:srgbClr val="56CF9E"/>
                    </a:solidFill>
                  </a:tcPr>
                </a:tc>
                <a:tc>
                  <a:txBody>
                    <a:bodyPr/>
                    <a:lstStyle/>
                    <a:p>
                      <a:r>
                        <a:rPr lang="en-US" sz="1200" b="0" kern="1200">
                          <a:solidFill>
                            <a:srgbClr val="000000"/>
                          </a:solidFill>
                          <a:latin typeface="+mn-lt"/>
                          <a:ea typeface="+mn-ea"/>
                          <a:cs typeface="+mn-cs"/>
                        </a:rPr>
                        <a:t>Medium</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1504131133"/>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Proposer</a:t>
                      </a:r>
                    </a:p>
                  </a:txBody>
                  <a:tcPr marT="0" marB="0" anchor="ctr">
                    <a:solidFill>
                      <a:srgbClr val="56CF9E"/>
                    </a:solidFill>
                  </a:tcPr>
                </a:tc>
                <a:tc>
                  <a:txBody>
                    <a:bodyPr/>
                    <a:lstStyle/>
                    <a:p>
                      <a:r>
                        <a:rPr lang="en-US" sz="1200" b="0" kern="1200">
                          <a:solidFill>
                            <a:srgbClr val="000000"/>
                          </a:solidFill>
                          <a:latin typeface="+mn-lt"/>
                          <a:ea typeface="+mn-ea"/>
                          <a:cs typeface="+mn-cs"/>
                        </a:rPr>
                        <a:t>Xoserve</a:t>
                      </a:r>
                      <a:endParaRPr lang="en-GB" sz="1200" b="0" kern="1200">
                        <a:solidFill>
                          <a:srgbClr val="000000"/>
                        </a:solidFill>
                        <a:latin typeface="+mn-lt"/>
                        <a:ea typeface="+mn-ea"/>
                        <a:cs typeface="+mn-cs"/>
                      </a:endParaRPr>
                    </a:p>
                  </a:txBody>
                  <a:tcPr anchor="ctr"/>
                </a:tc>
                <a:extLst>
                  <a:ext uri="{0D108BD9-81ED-4DB2-BD59-A6C34878D82A}">
                    <a16:rowId xmlns:a16="http://schemas.microsoft.com/office/drawing/2014/main" val="226082518"/>
                  </a:ext>
                </a:extLst>
              </a:tr>
              <a:tr h="4545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a:solidFill>
                            <a:schemeClr val="bg1"/>
                          </a:solidFill>
                          <a:latin typeface="+mn-lt"/>
                          <a:ea typeface="+mn-ea"/>
                          <a:cs typeface="+mn-cs"/>
                        </a:rPr>
                        <a:t>Change Proposal</a:t>
                      </a:r>
                    </a:p>
                  </a:txBody>
                  <a:tcPr marT="0" marB="0" anchor="ctr">
                    <a:solidFill>
                      <a:srgbClr val="56CF9E"/>
                    </a:solidFill>
                  </a:tcPr>
                </a:tc>
                <a:tc>
                  <a:txBody>
                    <a:bodyPr/>
                    <a:lstStyle/>
                    <a:p>
                      <a:r>
                        <a:rPr lang="en-GB" sz="1200">
                          <a:solidFill>
                            <a:srgbClr val="000000"/>
                          </a:solidFill>
                          <a:hlinkClick r:id="rId2"/>
                        </a:rPr>
                        <a:t>Link to CP</a:t>
                      </a:r>
                      <a:endParaRPr lang="en-GB" sz="1200">
                        <a:solidFill>
                          <a:srgbClr val="000000"/>
                        </a:solidFill>
                      </a:endParaRPr>
                    </a:p>
                  </a:txBody>
                  <a:tcPr anchor="ctr"/>
                </a:tc>
                <a:extLst>
                  <a:ext uri="{0D108BD9-81ED-4DB2-BD59-A6C34878D82A}">
                    <a16:rowId xmlns:a16="http://schemas.microsoft.com/office/drawing/2014/main" val="4142360913"/>
                  </a:ext>
                </a:extLst>
              </a:tr>
            </a:tbl>
          </a:graphicData>
        </a:graphic>
      </p:graphicFrame>
    </p:spTree>
    <p:extLst>
      <p:ext uri="{BB962C8B-B14F-4D97-AF65-F5344CB8AC3E}">
        <p14:creationId xmlns:p14="http://schemas.microsoft.com/office/powerpoint/2010/main" val="2501987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580A-470E-4799-92F7-2B1D081B14E4}"/>
              </a:ext>
            </a:extLst>
          </p:cNvPr>
          <p:cNvSpPr>
            <a:spLocks noGrp="1"/>
          </p:cNvSpPr>
          <p:nvPr>
            <p:ph type="ctrTitle"/>
          </p:nvPr>
        </p:nvSpPr>
        <p:spPr>
          <a:xfrm>
            <a:off x="685800" y="1923678"/>
            <a:ext cx="7772400" cy="1102519"/>
          </a:xfrm>
        </p:spPr>
        <p:txBody>
          <a:bodyPr/>
          <a:lstStyle/>
          <a:p>
            <a:r>
              <a:rPr lang="en-GB"/>
              <a:t>2b. Change Proposal Initial View Representations</a:t>
            </a:r>
          </a:p>
        </p:txBody>
      </p:sp>
    </p:spTree>
    <p:extLst>
      <p:ext uri="{BB962C8B-B14F-4D97-AF65-F5344CB8AC3E}">
        <p14:creationId xmlns:p14="http://schemas.microsoft.com/office/powerpoint/2010/main" val="421683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4EF3-D405-4996-A1AE-2CD9B0ECA430}"/>
              </a:ext>
            </a:extLst>
          </p:cNvPr>
          <p:cNvSpPr>
            <a:spLocks noGrp="1"/>
          </p:cNvSpPr>
          <p:nvPr>
            <p:ph type="title"/>
          </p:nvPr>
        </p:nvSpPr>
        <p:spPr>
          <a:xfrm>
            <a:off x="379879" y="190713"/>
            <a:ext cx="8384241" cy="637580"/>
          </a:xfrm>
        </p:spPr>
        <p:txBody>
          <a:bodyPr>
            <a:noAutofit/>
          </a:bodyPr>
          <a:lstStyle/>
          <a:p>
            <a:r>
              <a:rPr lang="en-GB" dirty="0">
                <a:latin typeface="Nunito Sans" pitchFamily="2" charset="0"/>
              </a:rPr>
              <a:t>2b. Change Proposal Initial View Representations</a:t>
            </a:r>
          </a:p>
        </p:txBody>
      </p:sp>
      <p:sp>
        <p:nvSpPr>
          <p:cNvPr id="3" name="Content Placeholder 2">
            <a:extLst>
              <a:ext uri="{FF2B5EF4-FFF2-40B4-BE49-F238E27FC236}">
                <a16:creationId xmlns:a16="http://schemas.microsoft.com/office/drawing/2014/main" id="{699A9963-61E2-4857-A58D-01E399BF73F8}"/>
              </a:ext>
            </a:extLst>
          </p:cNvPr>
          <p:cNvSpPr>
            <a:spLocks noGrp="1"/>
          </p:cNvSpPr>
          <p:nvPr>
            <p:ph idx="1"/>
          </p:nvPr>
        </p:nvSpPr>
        <p:spPr>
          <a:xfrm>
            <a:off x="395536" y="1275606"/>
            <a:ext cx="8229600" cy="2952328"/>
          </a:xfrm>
        </p:spPr>
        <p:txBody>
          <a:bodyPr vert="horz" lIns="91440" tIns="45720" rIns="91440" bIns="45720" rtlCol="0" anchor="t">
            <a:normAutofit/>
          </a:bodyPr>
          <a:lstStyle/>
          <a:p>
            <a:pPr algn="just" rtl="0" fontAlgn="base">
              <a:lnSpc>
                <a:spcPts val="2700"/>
              </a:lnSpc>
              <a:buFont typeface="Arial" panose="020B0604020202020204" pitchFamily="34" charset="0"/>
              <a:buChar char="•"/>
            </a:pPr>
            <a:r>
              <a:rPr lang="en-GB" sz="1800" b="0" i="0" u="none" strike="noStrike" dirty="0">
                <a:solidFill>
                  <a:srgbClr val="000000"/>
                </a:solidFill>
                <a:effectLst/>
                <a:latin typeface="Nunito Sans" pitchFamily="2" charset="0"/>
              </a:rPr>
              <a:t>XRN5846 - </a:t>
            </a:r>
            <a:r>
              <a:rPr lang="en-GB" sz="1800" b="0" i="0" u="none" strike="noStrike" dirty="0">
                <a:solidFill>
                  <a:srgbClr val="1D3E61"/>
                </a:solidFill>
                <a:effectLst/>
                <a:latin typeface="Nunito Sans" pitchFamily="2" charset="0"/>
              </a:rPr>
              <a:t>New allowable value (M - Thermal Mass) for Meter Type Code (H100)</a:t>
            </a:r>
            <a:r>
              <a:rPr lang="en-GB" sz="1800" b="0" i="0" dirty="0">
                <a:solidFill>
                  <a:srgbClr val="1D3E61"/>
                </a:solidFill>
                <a:effectLst/>
                <a:latin typeface="Nunito Sans" pitchFamily="2" charset="0"/>
              </a:rPr>
              <a:t>​</a:t>
            </a:r>
            <a:endParaRPr lang="en-GB" sz="1200" b="0" i="0" dirty="0">
              <a:solidFill>
                <a:srgbClr val="1D3E61"/>
              </a:solidFill>
              <a:effectLst/>
              <a:latin typeface="Arial" panose="020B0604020202020204" pitchFamily="34" charset="0"/>
            </a:endParaRPr>
          </a:p>
        </p:txBody>
      </p:sp>
      <p:sp>
        <p:nvSpPr>
          <p:cNvPr id="5" name="TextBox 4">
            <a:extLst>
              <a:ext uri="{FF2B5EF4-FFF2-40B4-BE49-F238E27FC236}">
                <a16:creationId xmlns:a16="http://schemas.microsoft.com/office/drawing/2014/main" id="{5B366178-24DF-BA11-7D13-12B89417CD0C}"/>
              </a:ext>
            </a:extLst>
          </p:cNvPr>
          <p:cNvSpPr txBox="1"/>
          <p:nvPr/>
        </p:nvSpPr>
        <p:spPr>
          <a:xfrm>
            <a:off x="2286000" y="2387581"/>
            <a:ext cx="4572000" cy="369332"/>
          </a:xfrm>
          <a:prstGeom prst="rect">
            <a:avLst/>
          </a:prstGeom>
          <a:noFill/>
        </p:spPr>
        <p:txBody>
          <a:bodyPr wrap="square">
            <a:spAutoFit/>
          </a:bodyPr>
          <a:lstStyle/>
          <a:p>
            <a:r>
              <a:rPr lang="en-GB" dirty="0"/>
              <a:t> </a:t>
            </a:r>
          </a:p>
        </p:txBody>
      </p:sp>
    </p:spTree>
    <p:extLst>
      <p:ext uri="{BB962C8B-B14F-4D97-AF65-F5344CB8AC3E}">
        <p14:creationId xmlns:p14="http://schemas.microsoft.com/office/powerpoint/2010/main" val="319376148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2">
      <a:dk1>
        <a:srgbClr val="1D3E61"/>
      </a:dk1>
      <a:lt1>
        <a:sysClr val="window" lastClr="FFFFFF"/>
      </a:lt1>
      <a:dk2>
        <a:srgbClr val="3E5AA8"/>
      </a:dk2>
      <a:lt2>
        <a:srgbClr val="84B8DA"/>
      </a:lt2>
      <a:accent1>
        <a:srgbClr val="B1D6E8"/>
      </a:accent1>
      <a:accent2>
        <a:srgbClr val="6440A3"/>
      </a:accent2>
      <a:accent3>
        <a:srgbClr val="56CF9E"/>
      </a:accent3>
      <a:accent4>
        <a:srgbClr val="E65761"/>
      </a:accent4>
      <a:accent5>
        <a:srgbClr val="FCBC55"/>
      </a:accent5>
      <a:accent6>
        <a:srgbClr val="379196"/>
      </a:accent6>
      <a:hlink>
        <a:srgbClr val="40D1F5"/>
      </a:hlink>
      <a:folHlink>
        <a:srgbClr val="D2232A"/>
      </a:folHlink>
    </a:clrScheme>
    <a:fontScheme name="Xoserve">
      <a:majorFont>
        <a:latin typeface="Nunito Sans"/>
        <a:ea typeface=""/>
        <a:cs typeface=""/>
      </a:majorFont>
      <a:minorFont>
        <a:latin typeface="Nunito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6B8233D5DF9DD4695A1650997F69565" ma:contentTypeVersion="10" ma:contentTypeDescription="Create a new document." ma:contentTypeScope="" ma:versionID="9bb24f4b0ccab5efc90373cccdb9be1a">
  <xsd:schema xmlns:xsd="http://www.w3.org/2001/XMLSchema" xmlns:xs="http://www.w3.org/2001/XMLSchema" xmlns:p="http://schemas.microsoft.com/office/2006/metadata/properties" xmlns:ns2="2aea91f8-6f9b-4cea-a9ea-2669ae9cb0b8" xmlns:ns3="103fba77-31dd-4780-83f9-c54f26c3a260" targetNamespace="http://schemas.microsoft.com/office/2006/metadata/properties" ma:root="true" ma:fieldsID="94100c5f7431ee56abb4c74309bac3ec" ns2:_="" ns3:_="">
    <xsd:import namespace="2aea91f8-6f9b-4cea-a9ea-2669ae9cb0b8"/>
    <xsd:import namespace="103fba77-31dd-4780-83f9-c54f26c3a26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a91f8-6f9b-4cea-a9ea-2669ae9cb0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03fba77-31dd-4780-83f9-c54f26c3a26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A728B58-601E-4027-AF0C-C2329912A912}">
  <ds:schemaRefs>
    <ds:schemaRef ds:uri="http://schemas.microsoft.com/sharepoint/v3/contenttype/forms"/>
  </ds:schemaRefs>
</ds:datastoreItem>
</file>

<file path=customXml/itemProps2.xml><?xml version="1.0" encoding="utf-8"?>
<ds:datastoreItem xmlns:ds="http://schemas.openxmlformats.org/officeDocument/2006/customXml" ds:itemID="{93046684-A295-4301-9AB4-2415167E2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ea91f8-6f9b-4cea-a9ea-2669ae9cb0b8"/>
    <ds:schemaRef ds:uri="103fba77-31dd-4780-83f9-c54f26c3a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26CA555-216C-4261-AF87-A8E955167736}">
  <ds:schemaRefs>
    <ds:schemaRef ds:uri="http://purl.org/dc/elements/1.1/"/>
    <ds:schemaRef ds:uri="2aea91f8-6f9b-4cea-a9ea-2669ae9cb0b8"/>
    <ds:schemaRef ds:uri="http://purl.org/dc/terms/"/>
    <ds:schemaRef ds:uri="http://schemas.microsoft.com/office/2006/documentManagement/types"/>
    <ds:schemaRef ds:uri="http://purl.org/dc/dcmitype/"/>
    <ds:schemaRef ds:uri="http://www.w3.org/XML/1998/namespace"/>
    <ds:schemaRef ds:uri="http://schemas.microsoft.com/office/infopath/2007/PartnerControls"/>
    <ds:schemaRef ds:uri="http://schemas.openxmlformats.org/package/2006/metadata/core-properties"/>
    <ds:schemaRef ds:uri="103fba77-31dd-4780-83f9-c54f26c3a26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5252</Words>
  <Application>Microsoft Office PowerPoint</Application>
  <PresentationFormat>On-screen Show (16:9)</PresentationFormat>
  <Paragraphs>1170</Paragraphs>
  <Slides>57</Slides>
  <Notes>7</Notes>
  <HiddenSlides>0</HiddenSlides>
  <MMClips>0</MMClips>
  <ScaleCrop>false</ScaleCrop>
  <HeadingPairs>
    <vt:vector size="8" baseType="variant">
      <vt:variant>
        <vt:lpstr>Fonts Used</vt:lpstr>
      </vt:variant>
      <vt:variant>
        <vt:i4>11</vt:i4>
      </vt:variant>
      <vt:variant>
        <vt:lpstr>Theme</vt:lpstr>
      </vt:variant>
      <vt:variant>
        <vt:i4>2</vt:i4>
      </vt:variant>
      <vt:variant>
        <vt:lpstr>Embedded OLE Servers</vt:lpstr>
      </vt:variant>
      <vt:variant>
        <vt:i4>1</vt:i4>
      </vt:variant>
      <vt:variant>
        <vt:lpstr>Slide Titles</vt:lpstr>
      </vt:variant>
      <vt:variant>
        <vt:i4>57</vt:i4>
      </vt:variant>
    </vt:vector>
  </HeadingPairs>
  <TitlesOfParts>
    <vt:vector size="71" baseType="lpstr">
      <vt:lpstr>Nunito Sans</vt:lpstr>
      <vt:lpstr>Calibri</vt:lpstr>
      <vt:lpstr>Arial</vt:lpstr>
      <vt:lpstr>Arial,Sans-Serif</vt:lpstr>
      <vt:lpstr>Nunito Sans (Headings)</vt:lpstr>
      <vt:lpstr>Nunito Sans</vt:lpstr>
      <vt:lpstr>Symbol</vt:lpstr>
      <vt:lpstr>Calibri Light</vt:lpstr>
      <vt:lpstr>Courier New</vt:lpstr>
      <vt:lpstr>Avenir Next LT Pro</vt:lpstr>
      <vt:lpstr>Nunito Sans (Body)</vt:lpstr>
      <vt:lpstr>Office Theme</vt:lpstr>
      <vt:lpstr>2_Office Theme</vt:lpstr>
      <vt:lpstr>Worksheet</vt:lpstr>
      <vt:lpstr>DSC Delivery Sub-Group</vt:lpstr>
      <vt:lpstr>1b. Previous DSG Meeting Minutes and Action Updates </vt:lpstr>
      <vt:lpstr>2. Changes in Change Development </vt:lpstr>
      <vt:lpstr>2a. Change Proposal – For Initial Overview of the Change</vt:lpstr>
      <vt:lpstr> 2a. Change Proposal – For Initial Overview of the Change</vt:lpstr>
      <vt:lpstr>XRN 5781.1 UNC Modification 0872s Single-sided Nominations for clearing houses of gas exchanges</vt:lpstr>
      <vt:lpstr>XRN5858 DDP Release 5 2024/2025</vt:lpstr>
      <vt:lpstr>2b. Change Proposal Initial View Representations</vt:lpstr>
      <vt:lpstr>2b. Change Proposal Initial View Representations</vt:lpstr>
      <vt:lpstr>PowerPoint Presentation</vt:lpstr>
      <vt:lpstr>Next Steps</vt:lpstr>
      <vt:lpstr>2c. Undergoing Solution Options Impact Assessment Review</vt:lpstr>
      <vt:lpstr>2c. Undergoing Solution Options Impact Assessment Review</vt:lpstr>
      <vt:lpstr>3. Changes in Detailed Design </vt:lpstr>
      <vt:lpstr>3a. Design Considerations</vt:lpstr>
      <vt:lpstr>XRN5702 – Update to assess the replacement of Facsimile as a form of communication (Modification 0864S)</vt:lpstr>
      <vt:lpstr>PowerPoint Presentation</vt:lpstr>
      <vt:lpstr>PowerPoint Presentation</vt:lpstr>
      <vt:lpstr>PowerPoint Presentation</vt:lpstr>
      <vt:lpstr>PowerPoint Presentation</vt:lpstr>
      <vt:lpstr>PowerPoint Presentation</vt:lpstr>
      <vt:lpstr>3b. Requirements Clarification </vt:lpstr>
      <vt:lpstr>4. Release/Project Updates</vt:lpstr>
      <vt:lpstr>4. Release/Project Updates</vt:lpstr>
      <vt:lpstr>4a. June 25 Major Release</vt:lpstr>
      <vt:lpstr>PowerPoint Presentation</vt:lpstr>
      <vt:lpstr>4b. November 2024 Major Release</vt:lpstr>
      <vt:lpstr>XRN5778 – November 24 Major Release- Status Update</vt:lpstr>
      <vt:lpstr>4c. Minor Release 13 Update </vt:lpstr>
      <vt:lpstr>XRN5825 – Minor Release 13 - Status Update</vt:lpstr>
      <vt:lpstr>4d. February 2025 Major Release Update</vt:lpstr>
      <vt:lpstr>XRN5818 – February 25 Major Release- Status Update</vt:lpstr>
      <vt:lpstr>4e. DDP Update</vt:lpstr>
      <vt:lpstr>Agenda</vt:lpstr>
      <vt:lpstr>PowerPoint Presentation</vt:lpstr>
      <vt:lpstr>PowerPoint Presentation</vt:lpstr>
      <vt:lpstr>PowerPoint Presentation</vt:lpstr>
      <vt:lpstr>5. Change Pipeline </vt:lpstr>
      <vt:lpstr>DSC Change – Review of Key Achievements</vt:lpstr>
      <vt:lpstr>End of Year Recap - Change Delivery Plan January 24 – December 2024 </vt:lpstr>
      <vt:lpstr>Delivered Changes - January 2024 – June 2024</vt:lpstr>
      <vt:lpstr>Change Delivery Plan – July 2024 – December 2024 </vt:lpstr>
      <vt:lpstr>2025 Forward View - Change Delivery Plan January 25 – December 2025 </vt:lpstr>
      <vt:lpstr>Change Delivery Plan – January 2025 – December 2025 </vt:lpstr>
      <vt:lpstr>PowerPoint Presentation</vt:lpstr>
      <vt:lpstr>Change Backlog – On Hold Details</vt:lpstr>
      <vt:lpstr>DSC Change Pack Consultation Plan  (2 month view)</vt:lpstr>
      <vt:lpstr>6. AOB</vt:lpstr>
      <vt:lpstr>PowerPoint Presentation</vt:lpstr>
      <vt:lpstr>Annex – For Information</vt:lpstr>
      <vt:lpstr>7. DSC Change Management Committee Update</vt:lpstr>
      <vt:lpstr>Change Management Committee Update –11.12.24 ChMC Meeting</vt:lpstr>
      <vt:lpstr>8. REC Change Update</vt:lpstr>
      <vt:lpstr>REC Change </vt:lpstr>
      <vt:lpstr>PowerPoint Presentation</vt:lpstr>
      <vt:lpstr>9. Portfolio Delivery</vt:lpstr>
      <vt:lpstr>9. Portfolio Delivery Overview POAP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this template</dc:title>
  <dc:creator/>
  <cp:lastModifiedBy/>
  <cp:revision>31</cp:revision>
  <dcterms:created xsi:type="dcterms:W3CDTF">2020-08-12T15:25:03Z</dcterms:created>
  <dcterms:modified xsi:type="dcterms:W3CDTF">2024-12-16T09:40:42Z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0x01010026B8233D5DF9DD4695A1650997F69565</vt:lpwstr>
  </property>
  <property fmtid="{D5CDD505-2E9C-101B-9397-08002B2CF9AE}" pid="3" name="ppcDepartment">
    <vt:lpwstr>53;#Communications|4eb75792-310c-4340-9b16-fa97df071d2d</vt:lpwstr>
  </property>
  <property fmtid="{D5CDD505-2E9C-101B-9397-08002B2CF9AE}" pid="4" name="DocumentType">
    <vt:lpwstr>70;#Template|aa851b79-e671-40ab-aebb-d6113815f54a</vt:lpwstr>
  </property>
  <property fmtid="{D5CDD505-2E9C-101B-9397-08002B2CF9AE}" pid="5" name="MediaServiceImageTags">
    <vt:lpwstr/>
  </property>
</Properties>
</file>