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sldIdLst>
    <p:sldId id="272" r:id="rId5"/>
    <p:sldId id="289" r:id="rId6"/>
    <p:sldId id="352" r:id="rId7"/>
    <p:sldId id="290" r:id="rId8"/>
    <p:sldId id="343" r:id="rId9"/>
    <p:sldId id="338" r:id="rId10"/>
    <p:sldId id="360" r:id="rId11"/>
    <p:sldId id="363" r:id="rId12"/>
    <p:sldId id="362" r:id="rId13"/>
    <p:sldId id="361" r:id="rId14"/>
    <p:sldId id="257" r:id="rId15"/>
    <p:sldId id="371" r:id="rId16"/>
    <p:sldId id="369" r:id="rId17"/>
    <p:sldId id="370" r:id="rId18"/>
    <p:sldId id="291" r:id="rId19"/>
    <p:sldId id="354" r:id="rId20"/>
    <p:sldId id="2147482421" r:id="rId21"/>
    <p:sldId id="270" r:id="rId22"/>
    <p:sldId id="307" r:id="rId23"/>
    <p:sldId id="308" r:id="rId24"/>
    <p:sldId id="309" r:id="rId25"/>
    <p:sldId id="306" r:id="rId26"/>
    <p:sldId id="292" r:id="rId27"/>
    <p:sldId id="327" r:id="rId28"/>
    <p:sldId id="2147482417" r:id="rId29"/>
    <p:sldId id="2147482412" r:id="rId30"/>
    <p:sldId id="337" r:id="rId31"/>
    <p:sldId id="910" r:id="rId32"/>
    <p:sldId id="906" r:id="rId33"/>
    <p:sldId id="912" r:id="rId34"/>
    <p:sldId id="913" r:id="rId35"/>
    <p:sldId id="911" r:id="rId36"/>
    <p:sldId id="909" r:id="rId37"/>
    <p:sldId id="353" r:id="rId38"/>
    <p:sldId id="341" r:id="rId39"/>
    <p:sldId id="344" r:id="rId40"/>
    <p:sldId id="345" r:id="rId41"/>
    <p:sldId id="2147482422" r:id="rId42"/>
    <p:sldId id="35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MC" id="{7C071D30-9DCD-4CE9-BB0D-572C6177FE83}">
          <p14:sldIdLst>
            <p14:sldId id="272"/>
            <p14:sldId id="289"/>
            <p14:sldId id="352"/>
            <p14:sldId id="290"/>
            <p14:sldId id="343"/>
            <p14:sldId id="338"/>
            <p14:sldId id="360"/>
            <p14:sldId id="363"/>
            <p14:sldId id="362"/>
            <p14:sldId id="361"/>
            <p14:sldId id="257"/>
            <p14:sldId id="371"/>
            <p14:sldId id="369"/>
            <p14:sldId id="370"/>
            <p14:sldId id="291"/>
            <p14:sldId id="354"/>
            <p14:sldId id="2147482421"/>
            <p14:sldId id="270"/>
            <p14:sldId id="307"/>
            <p14:sldId id="308"/>
            <p14:sldId id="309"/>
            <p14:sldId id="306"/>
            <p14:sldId id="292"/>
            <p14:sldId id="327"/>
            <p14:sldId id="2147482417"/>
            <p14:sldId id="2147482412"/>
            <p14:sldId id="337"/>
            <p14:sldId id="910"/>
            <p14:sldId id="906"/>
            <p14:sldId id="912"/>
            <p14:sldId id="913"/>
            <p14:sldId id="911"/>
            <p14:sldId id="909"/>
            <p14:sldId id="353"/>
            <p14:sldId id="341"/>
            <p14:sldId id="344"/>
            <p14:sldId id="345"/>
            <p14:sldId id="2147482422"/>
            <p14:sldId id="355"/>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B2B3C3-B66C-B204-7A47-BAD8E28BCC3B}" name="Jaimee LeResche" initials="JL" userId="S::jaimee.leresche@xoserve.com::e065a7d2-d47d-4aa5-a04c-d48643a875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75"/>
    <a:srgbClr val="212232"/>
    <a:srgbClr val="FDFAFF"/>
    <a:srgbClr val="CCF3E4"/>
    <a:srgbClr val="FCDAEE"/>
    <a:srgbClr val="DEF2FB"/>
    <a:srgbClr val="E1E6FF"/>
    <a:srgbClr val="DFDBFF"/>
    <a:srgbClr val="7FDFBA"/>
    <a:srgbClr val="51D0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53B541-B9A4-4498-A332-8E3CAD7C36B1}" v="188" dt="2026-05-28T08:29:24.516"/>
  </p1510:revLst>
</p1510:revInfo>
</file>

<file path=ppt/tableStyles.xml><?xml version="1.0" encoding="utf-8"?>
<a:tblStyleLst xmlns:a="http://schemas.openxmlformats.org/drawingml/2006/main" def="{5C22544A-7EE6-4342-B048-85BDC9FD1C3A}">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Orsler" userId="0fe27abf-47b1-4035-89e4-039935425a3c" providerId="ADAL" clId="{B08D0B44-CBC9-442A-B003-1459CC767AEB}"/>
    <pc:docChg chg="addSld modSld">
      <pc:chgData name="Paul Orsler" userId="0fe27abf-47b1-4035-89e4-039935425a3c" providerId="ADAL" clId="{B08D0B44-CBC9-442A-B003-1459CC767AEB}" dt="2026-05-18T11:28:31.448" v="0"/>
      <pc:docMkLst>
        <pc:docMk/>
      </pc:docMkLst>
      <pc:sldChg chg="add">
        <pc:chgData name="Paul Orsler" userId="0fe27abf-47b1-4035-89e4-039935425a3c" providerId="ADAL" clId="{B08D0B44-CBC9-442A-B003-1459CC767AEB}" dt="2026-05-18T11:28:31.448" v="0"/>
        <pc:sldMkLst>
          <pc:docMk/>
          <pc:sldMk cId="1573880326" sldId="270"/>
        </pc:sldMkLst>
      </pc:sldChg>
      <pc:sldChg chg="add">
        <pc:chgData name="Paul Orsler" userId="0fe27abf-47b1-4035-89e4-039935425a3c" providerId="ADAL" clId="{B08D0B44-CBC9-442A-B003-1459CC767AEB}" dt="2026-05-18T11:28:31.448" v="0"/>
        <pc:sldMkLst>
          <pc:docMk/>
          <pc:sldMk cId="2274946620" sldId="306"/>
        </pc:sldMkLst>
      </pc:sldChg>
      <pc:sldChg chg="add">
        <pc:chgData name="Paul Orsler" userId="0fe27abf-47b1-4035-89e4-039935425a3c" providerId="ADAL" clId="{B08D0B44-CBC9-442A-B003-1459CC767AEB}" dt="2026-05-18T11:28:31.448" v="0"/>
        <pc:sldMkLst>
          <pc:docMk/>
          <pc:sldMk cId="447378810" sldId="307"/>
        </pc:sldMkLst>
      </pc:sldChg>
      <pc:sldChg chg="add">
        <pc:chgData name="Paul Orsler" userId="0fe27abf-47b1-4035-89e4-039935425a3c" providerId="ADAL" clId="{B08D0B44-CBC9-442A-B003-1459CC767AEB}" dt="2026-05-18T11:28:31.448" v="0"/>
        <pc:sldMkLst>
          <pc:docMk/>
          <pc:sldMk cId="3439750307" sldId="308"/>
        </pc:sldMkLst>
      </pc:sldChg>
      <pc:sldChg chg="add">
        <pc:chgData name="Paul Orsler" userId="0fe27abf-47b1-4035-89e4-039935425a3c" providerId="ADAL" clId="{B08D0B44-CBC9-442A-B003-1459CC767AEB}" dt="2026-05-18T11:28:31.448" v="0"/>
        <pc:sldMkLst>
          <pc:docMk/>
          <pc:sldMk cId="4257995197" sldId="309"/>
        </pc:sldMkLst>
      </pc:sldChg>
    </pc:docChg>
  </pc:docChgLst>
  <pc:docChgLst>
    <pc:chgData name="Vikki Orsler" userId="4d6e5e1c-5c7d-4501-98b4-e47cddd083d2" providerId="ADAL" clId="{F1B612D2-8F0A-440E-9910-954A53B2939C}"/>
    <pc:docChg chg="custSel mod addSld delSld modSld modMainMaster modSection">
      <pc:chgData name="Vikki Orsler" userId="4d6e5e1c-5c7d-4501-98b4-e47cddd083d2" providerId="ADAL" clId="{F1B612D2-8F0A-440E-9910-954A53B2939C}" dt="2026-05-28T08:29:24.504" v="328"/>
      <pc:docMkLst>
        <pc:docMk/>
      </pc:docMkLst>
      <pc:sldChg chg="modSp add mod">
        <pc:chgData name="Vikki Orsler" userId="4d6e5e1c-5c7d-4501-98b4-e47cddd083d2" providerId="ADAL" clId="{F1B612D2-8F0A-440E-9910-954A53B2939C}" dt="2026-05-18T11:31:55.387" v="280" actId="20577"/>
        <pc:sldMkLst>
          <pc:docMk/>
          <pc:sldMk cId="1433822595" sldId="257"/>
        </pc:sldMkLst>
        <pc:spChg chg="mod">
          <ac:chgData name="Vikki Orsler" userId="4d6e5e1c-5c7d-4501-98b4-e47cddd083d2" providerId="ADAL" clId="{F1B612D2-8F0A-440E-9910-954A53B2939C}" dt="2026-05-18T11:31:36.774" v="262" actId="20577"/>
          <ac:spMkLst>
            <pc:docMk/>
            <pc:sldMk cId="1433822595" sldId="257"/>
            <ac:spMk id="4" creationId="{C5C0DB08-E591-24DA-5851-B4B291F7B9C3}"/>
          </ac:spMkLst>
        </pc:spChg>
        <pc:spChg chg="mod">
          <ac:chgData name="Vikki Orsler" userId="4d6e5e1c-5c7d-4501-98b4-e47cddd083d2" providerId="ADAL" clId="{F1B612D2-8F0A-440E-9910-954A53B2939C}" dt="2026-05-18T11:31:55.387" v="280" actId="20577"/>
          <ac:spMkLst>
            <pc:docMk/>
            <pc:sldMk cId="1433822595" sldId="257"/>
            <ac:spMk id="6" creationId="{ABA318BA-6620-D3A9-3753-45965CEF9CA6}"/>
          </ac:spMkLst>
        </pc:spChg>
      </pc:sldChg>
      <pc:sldChg chg="modSp mod">
        <pc:chgData name="Vikki Orsler" userId="4d6e5e1c-5c7d-4501-98b4-e47cddd083d2" providerId="ADAL" clId="{F1B612D2-8F0A-440E-9910-954A53B2939C}" dt="2026-05-14T10:46:43.754" v="9" actId="20577"/>
        <pc:sldMkLst>
          <pc:docMk/>
          <pc:sldMk cId="257175256" sldId="272"/>
        </pc:sldMkLst>
        <pc:spChg chg="mod">
          <ac:chgData name="Vikki Orsler" userId="4d6e5e1c-5c7d-4501-98b4-e47cddd083d2" providerId="ADAL" clId="{F1B612D2-8F0A-440E-9910-954A53B2939C}" dt="2026-05-14T10:46:43.754" v="9" actId="20577"/>
          <ac:spMkLst>
            <pc:docMk/>
            <pc:sldMk cId="257175256" sldId="272"/>
            <ac:spMk id="6" creationId="{6B6B651F-ABCE-1D44-99F5-D13416228954}"/>
          </ac:spMkLst>
        </pc:spChg>
      </pc:sldChg>
      <pc:sldChg chg="modSp mod">
        <pc:chgData name="Vikki Orsler" userId="4d6e5e1c-5c7d-4501-98b4-e47cddd083d2" providerId="ADAL" clId="{F1B612D2-8F0A-440E-9910-954A53B2939C}" dt="2026-05-14T11:01:00.076" v="148" actId="208"/>
        <pc:sldMkLst>
          <pc:docMk/>
          <pc:sldMk cId="2486853299" sldId="290"/>
        </pc:sldMkLst>
        <pc:spChg chg="mod">
          <ac:chgData name="Vikki Orsler" userId="4d6e5e1c-5c7d-4501-98b4-e47cddd083d2" providerId="ADAL" clId="{F1B612D2-8F0A-440E-9910-954A53B2939C}" dt="2026-05-14T11:01:00.076" v="148" actId="208"/>
          <ac:spMkLst>
            <pc:docMk/>
            <pc:sldMk cId="2486853299" sldId="290"/>
            <ac:spMk id="18" creationId="{3CC7B073-7D83-10CD-A5DB-2E66A34838E7}"/>
          </ac:spMkLst>
        </pc:spChg>
      </pc:sldChg>
      <pc:sldChg chg="modSp mod">
        <pc:chgData name="Vikki Orsler" userId="4d6e5e1c-5c7d-4501-98b4-e47cddd083d2" providerId="ADAL" clId="{F1B612D2-8F0A-440E-9910-954A53B2939C}" dt="2026-05-14T10:49:40.345" v="122" actId="207"/>
        <pc:sldMkLst>
          <pc:docMk/>
          <pc:sldMk cId="3570957291" sldId="292"/>
        </pc:sldMkLst>
        <pc:spChg chg="mod">
          <ac:chgData name="Vikki Orsler" userId="4d6e5e1c-5c7d-4501-98b4-e47cddd083d2" providerId="ADAL" clId="{F1B612D2-8F0A-440E-9910-954A53B2939C}" dt="2026-05-14T10:49:27.824" v="120" actId="20577"/>
          <ac:spMkLst>
            <pc:docMk/>
            <pc:sldMk cId="3570957291" sldId="292"/>
            <ac:spMk id="2" creationId="{D8524C09-F47A-DD8B-3DA4-004A9D2E9308}"/>
          </ac:spMkLst>
        </pc:spChg>
        <pc:spChg chg="mod">
          <ac:chgData name="Vikki Orsler" userId="4d6e5e1c-5c7d-4501-98b4-e47cddd083d2" providerId="ADAL" clId="{F1B612D2-8F0A-440E-9910-954A53B2939C}" dt="2026-05-14T10:49:09.552" v="112" actId="20577"/>
          <ac:spMkLst>
            <pc:docMk/>
            <pc:sldMk cId="3570957291" sldId="292"/>
            <ac:spMk id="11" creationId="{ECAD568C-4438-3629-711C-6691AD02D445}"/>
          </ac:spMkLst>
        </pc:spChg>
        <pc:spChg chg="mod">
          <ac:chgData name="Vikki Orsler" userId="4d6e5e1c-5c7d-4501-98b4-e47cddd083d2" providerId="ADAL" clId="{F1B612D2-8F0A-440E-9910-954A53B2939C}" dt="2026-05-14T10:49:34.334" v="121"/>
          <ac:spMkLst>
            <pc:docMk/>
            <pc:sldMk cId="3570957291" sldId="292"/>
            <ac:spMk id="12" creationId="{6A465BD0-DA6F-3739-022D-05CB42F79D0B}"/>
          </ac:spMkLst>
        </pc:spChg>
        <pc:spChg chg="mod">
          <ac:chgData name="Vikki Orsler" userId="4d6e5e1c-5c7d-4501-98b4-e47cddd083d2" providerId="ADAL" clId="{F1B612D2-8F0A-440E-9910-954A53B2939C}" dt="2026-05-14T10:49:40.345" v="122" actId="207"/>
          <ac:spMkLst>
            <pc:docMk/>
            <pc:sldMk cId="3570957291" sldId="292"/>
            <ac:spMk id="13" creationId="{AA00AC6F-A1D7-BE95-4FCB-A51FDC9CEB05}"/>
          </ac:spMkLst>
        </pc:spChg>
      </pc:sldChg>
      <pc:sldChg chg="delSp mod">
        <pc:chgData name="Vikki Orsler" userId="4d6e5e1c-5c7d-4501-98b4-e47cddd083d2" providerId="ADAL" clId="{F1B612D2-8F0A-440E-9910-954A53B2939C}" dt="2026-05-18T11:30:30.336" v="257" actId="21"/>
        <pc:sldMkLst>
          <pc:docMk/>
          <pc:sldMk cId="3439750307" sldId="308"/>
        </pc:sldMkLst>
      </pc:sldChg>
      <pc:sldChg chg="delSp mod">
        <pc:chgData name="Vikki Orsler" userId="4d6e5e1c-5c7d-4501-98b4-e47cddd083d2" providerId="ADAL" clId="{F1B612D2-8F0A-440E-9910-954A53B2939C}" dt="2026-05-18T11:30:34.286" v="258" actId="21"/>
        <pc:sldMkLst>
          <pc:docMk/>
          <pc:sldMk cId="4257995197" sldId="309"/>
        </pc:sldMkLst>
      </pc:sldChg>
      <pc:sldChg chg="add">
        <pc:chgData name="Vikki Orsler" userId="4d6e5e1c-5c7d-4501-98b4-e47cddd083d2" providerId="ADAL" clId="{F1B612D2-8F0A-440E-9910-954A53B2939C}" dt="2026-05-14T10:52:49.473" v="135"/>
        <pc:sldMkLst>
          <pc:docMk/>
          <pc:sldMk cId="477306092" sldId="327"/>
        </pc:sldMkLst>
      </pc:sldChg>
      <pc:sldChg chg="add">
        <pc:chgData name="Vikki Orsler" userId="4d6e5e1c-5c7d-4501-98b4-e47cddd083d2" providerId="ADAL" clId="{F1B612D2-8F0A-440E-9910-954A53B2939C}" dt="2026-05-14T10:52:11.713" v="133"/>
        <pc:sldMkLst>
          <pc:docMk/>
          <pc:sldMk cId="3760178577" sldId="338"/>
        </pc:sldMkLst>
      </pc:sldChg>
      <pc:sldChg chg="add">
        <pc:chgData name="Vikki Orsler" userId="4d6e5e1c-5c7d-4501-98b4-e47cddd083d2" providerId="ADAL" clId="{F1B612D2-8F0A-440E-9910-954A53B2939C}" dt="2026-05-28T08:29:24.504" v="328"/>
        <pc:sldMkLst>
          <pc:docMk/>
          <pc:sldMk cId="561408143" sldId="341"/>
        </pc:sldMkLst>
      </pc:sldChg>
      <pc:sldChg chg="addSp modSp mod">
        <pc:chgData name="Vikki Orsler" userId="4d6e5e1c-5c7d-4501-98b4-e47cddd083d2" providerId="ADAL" clId="{F1B612D2-8F0A-440E-9910-954A53B2939C}" dt="2026-05-14T11:29:31.899" v="206" actId="20577"/>
        <pc:sldMkLst>
          <pc:docMk/>
          <pc:sldMk cId="2715914614" sldId="343"/>
        </pc:sldMkLst>
        <pc:spChg chg="mod">
          <ac:chgData name="Vikki Orsler" userId="4d6e5e1c-5c7d-4501-98b4-e47cddd083d2" providerId="ADAL" clId="{F1B612D2-8F0A-440E-9910-954A53B2939C}" dt="2026-05-14T10:47:36.922" v="17" actId="1076"/>
          <ac:spMkLst>
            <pc:docMk/>
            <pc:sldMk cId="2715914614" sldId="343"/>
            <ac:spMk id="6" creationId="{384C2EBE-8480-E364-8C57-0AFD4C5F7D33}"/>
          </ac:spMkLst>
        </pc:spChg>
        <pc:spChg chg="mod">
          <ac:chgData name="Vikki Orsler" userId="4d6e5e1c-5c7d-4501-98b4-e47cddd083d2" providerId="ADAL" clId="{F1B612D2-8F0A-440E-9910-954A53B2939C}" dt="2026-05-14T10:48:03.213" v="47" actId="20577"/>
          <ac:spMkLst>
            <pc:docMk/>
            <pc:sldMk cId="2715914614" sldId="343"/>
            <ac:spMk id="7" creationId="{6424478C-2A76-5F2B-2A8A-8F0CF4372BBF}"/>
          </ac:spMkLst>
        </pc:spChg>
        <pc:spChg chg="mod">
          <ac:chgData name="Vikki Orsler" userId="4d6e5e1c-5c7d-4501-98b4-e47cddd083d2" providerId="ADAL" clId="{F1B612D2-8F0A-440E-9910-954A53B2939C}" dt="2026-05-14T10:47:28.459" v="14" actId="1076"/>
          <ac:spMkLst>
            <pc:docMk/>
            <pc:sldMk cId="2715914614" sldId="343"/>
            <ac:spMk id="9" creationId="{1FE5D5ED-98D7-8DC4-93FC-8934DA77BFBF}"/>
          </ac:spMkLst>
        </pc:spChg>
        <pc:spChg chg="mod">
          <ac:chgData name="Vikki Orsler" userId="4d6e5e1c-5c7d-4501-98b4-e47cddd083d2" providerId="ADAL" clId="{F1B612D2-8F0A-440E-9910-954A53B2939C}" dt="2026-05-14T11:29:31.899" v="206" actId="20577"/>
          <ac:spMkLst>
            <pc:docMk/>
            <pc:sldMk cId="2715914614" sldId="343"/>
            <ac:spMk id="10" creationId="{8E6EBFF5-75E0-0A9F-769E-CEF6FC2A2E22}"/>
          </ac:spMkLst>
        </pc:spChg>
      </pc:sldChg>
      <pc:sldChg chg="add">
        <pc:chgData name="Vikki Orsler" userId="4d6e5e1c-5c7d-4501-98b4-e47cddd083d2" providerId="ADAL" clId="{F1B612D2-8F0A-440E-9910-954A53B2939C}" dt="2026-05-28T08:29:24.504" v="328"/>
        <pc:sldMkLst>
          <pc:docMk/>
          <pc:sldMk cId="2091594734" sldId="344"/>
        </pc:sldMkLst>
      </pc:sldChg>
      <pc:sldChg chg="add">
        <pc:chgData name="Vikki Orsler" userId="4d6e5e1c-5c7d-4501-98b4-e47cddd083d2" providerId="ADAL" clId="{F1B612D2-8F0A-440E-9910-954A53B2939C}" dt="2026-05-28T08:29:24.504" v="328"/>
        <pc:sldMkLst>
          <pc:docMk/>
          <pc:sldMk cId="3027775699" sldId="345"/>
        </pc:sldMkLst>
      </pc:sldChg>
      <pc:sldChg chg="modSp mod">
        <pc:chgData name="Vikki Orsler" userId="4d6e5e1c-5c7d-4501-98b4-e47cddd083d2" providerId="ADAL" clId="{F1B612D2-8F0A-440E-9910-954A53B2939C}" dt="2026-05-14T11:02:13.824" v="150" actId="113"/>
        <pc:sldMkLst>
          <pc:docMk/>
          <pc:sldMk cId="2404483238" sldId="353"/>
        </pc:sldMkLst>
        <pc:spChg chg="mod">
          <ac:chgData name="Vikki Orsler" userId="4d6e5e1c-5c7d-4501-98b4-e47cddd083d2" providerId="ADAL" clId="{F1B612D2-8F0A-440E-9910-954A53B2939C}" dt="2026-05-14T11:02:13.824" v="150" actId="113"/>
          <ac:spMkLst>
            <pc:docMk/>
            <pc:sldMk cId="2404483238" sldId="353"/>
            <ac:spMk id="11" creationId="{7EC13721-564F-4D95-E87F-69AAD41BC424}"/>
          </ac:spMkLst>
        </pc:spChg>
        <pc:spChg chg="mod">
          <ac:chgData name="Vikki Orsler" userId="4d6e5e1c-5c7d-4501-98b4-e47cddd083d2" providerId="ADAL" clId="{F1B612D2-8F0A-440E-9910-954A53B2939C}" dt="2026-05-14T10:50:36.127" v="129" actId="1076"/>
          <ac:spMkLst>
            <pc:docMk/>
            <pc:sldMk cId="2404483238" sldId="353"/>
            <ac:spMk id="12" creationId="{A60BACEF-95D8-AC8F-8995-2E0386554018}"/>
          </ac:spMkLst>
        </pc:spChg>
      </pc:sldChg>
      <pc:sldChg chg="modSp mod">
        <pc:chgData name="Vikki Orsler" userId="4d6e5e1c-5c7d-4501-98b4-e47cddd083d2" providerId="ADAL" clId="{F1B612D2-8F0A-440E-9910-954A53B2939C}" dt="2026-05-18T10:34:55.858" v="253"/>
        <pc:sldMkLst>
          <pc:docMk/>
          <pc:sldMk cId="212722146" sldId="354"/>
        </pc:sldMkLst>
        <pc:spChg chg="mod">
          <ac:chgData name="Vikki Orsler" userId="4d6e5e1c-5c7d-4501-98b4-e47cddd083d2" providerId="ADAL" clId="{F1B612D2-8F0A-440E-9910-954A53B2939C}" dt="2026-05-18T10:34:55.858" v="253"/>
          <ac:spMkLst>
            <pc:docMk/>
            <pc:sldMk cId="212722146" sldId="354"/>
            <ac:spMk id="3" creationId="{1EC54C19-6198-BF86-8E0F-9B3EA133ED80}"/>
          </ac:spMkLst>
        </pc:spChg>
        <pc:spChg chg="mod">
          <ac:chgData name="Vikki Orsler" userId="4d6e5e1c-5c7d-4501-98b4-e47cddd083d2" providerId="ADAL" clId="{F1B612D2-8F0A-440E-9910-954A53B2939C}" dt="2026-05-14T11:29:09.911" v="203" actId="1076"/>
          <ac:spMkLst>
            <pc:docMk/>
            <pc:sldMk cId="212722146" sldId="354"/>
            <ac:spMk id="11" creationId="{4B75262F-8C92-08DD-35E3-D7CB837B5972}"/>
          </ac:spMkLst>
        </pc:spChg>
        <pc:spChg chg="mod">
          <ac:chgData name="Vikki Orsler" userId="4d6e5e1c-5c7d-4501-98b4-e47cddd083d2" providerId="ADAL" clId="{F1B612D2-8F0A-440E-9910-954A53B2939C}" dt="2026-05-14T11:29:07.740" v="202" actId="1076"/>
          <ac:spMkLst>
            <pc:docMk/>
            <pc:sldMk cId="212722146" sldId="354"/>
            <ac:spMk id="13" creationId="{13D79841-9CE2-23C2-35D7-97F30C88BD0C}"/>
          </ac:spMkLst>
        </pc:spChg>
      </pc:sldChg>
      <pc:sldChg chg="modSp mod">
        <pc:chgData name="Vikki Orsler" userId="4d6e5e1c-5c7d-4501-98b4-e47cddd083d2" providerId="ADAL" clId="{F1B612D2-8F0A-440E-9910-954A53B2939C}" dt="2026-05-14T10:56:05.091" v="146" actId="20577"/>
        <pc:sldMkLst>
          <pc:docMk/>
          <pc:sldMk cId="4277327026" sldId="355"/>
        </pc:sldMkLst>
        <pc:spChg chg="mod">
          <ac:chgData name="Vikki Orsler" userId="4d6e5e1c-5c7d-4501-98b4-e47cddd083d2" providerId="ADAL" clId="{F1B612D2-8F0A-440E-9910-954A53B2939C}" dt="2026-05-14T10:56:05.091" v="146" actId="20577"/>
          <ac:spMkLst>
            <pc:docMk/>
            <pc:sldMk cId="4277327026" sldId="355"/>
            <ac:spMk id="11" creationId="{AD14AF30-5C18-358B-3A11-ECD8BCB236A1}"/>
          </ac:spMkLst>
        </pc:spChg>
      </pc:sldChg>
      <pc:sldChg chg="add">
        <pc:chgData name="Vikki Orsler" userId="4d6e5e1c-5c7d-4501-98b4-e47cddd083d2" providerId="ADAL" clId="{F1B612D2-8F0A-440E-9910-954A53B2939C}" dt="2026-05-14T10:52:11.713" v="133"/>
        <pc:sldMkLst>
          <pc:docMk/>
          <pc:sldMk cId="3414423660" sldId="360"/>
        </pc:sldMkLst>
      </pc:sldChg>
      <pc:sldChg chg="add">
        <pc:chgData name="Vikki Orsler" userId="4d6e5e1c-5c7d-4501-98b4-e47cddd083d2" providerId="ADAL" clId="{F1B612D2-8F0A-440E-9910-954A53B2939C}" dt="2026-05-14T10:52:11.713" v="133"/>
        <pc:sldMkLst>
          <pc:docMk/>
          <pc:sldMk cId="2804880248" sldId="361"/>
        </pc:sldMkLst>
      </pc:sldChg>
      <pc:sldChg chg="add">
        <pc:chgData name="Vikki Orsler" userId="4d6e5e1c-5c7d-4501-98b4-e47cddd083d2" providerId="ADAL" clId="{F1B612D2-8F0A-440E-9910-954A53B2939C}" dt="2026-05-14T10:52:11.713" v="133"/>
        <pc:sldMkLst>
          <pc:docMk/>
          <pc:sldMk cId="2898995849" sldId="362"/>
        </pc:sldMkLst>
      </pc:sldChg>
      <pc:sldChg chg="add">
        <pc:chgData name="Vikki Orsler" userId="4d6e5e1c-5c7d-4501-98b4-e47cddd083d2" providerId="ADAL" clId="{F1B612D2-8F0A-440E-9910-954A53B2939C}" dt="2026-05-14T10:52:11.713" v="133"/>
        <pc:sldMkLst>
          <pc:docMk/>
          <pc:sldMk cId="1939943314" sldId="363"/>
        </pc:sldMkLst>
      </pc:sldChg>
      <pc:sldChg chg="delSp add mod">
        <pc:chgData name="Vikki Orsler" userId="4d6e5e1c-5c7d-4501-98b4-e47cddd083d2" providerId="ADAL" clId="{F1B612D2-8F0A-440E-9910-954A53B2939C}" dt="2026-05-18T11:32:06.380" v="282" actId="478"/>
        <pc:sldMkLst>
          <pc:docMk/>
          <pc:sldMk cId="2774414083" sldId="369"/>
        </pc:sldMkLst>
      </pc:sldChg>
      <pc:sldChg chg="delSp add mod">
        <pc:chgData name="Vikki Orsler" userId="4d6e5e1c-5c7d-4501-98b4-e47cddd083d2" providerId="ADAL" clId="{F1B612D2-8F0A-440E-9910-954A53B2939C}" dt="2026-05-18T11:32:08.634" v="283" actId="478"/>
        <pc:sldMkLst>
          <pc:docMk/>
          <pc:sldMk cId="1472373732" sldId="370"/>
        </pc:sldMkLst>
      </pc:sldChg>
      <pc:sldChg chg="delSp add mod">
        <pc:chgData name="Vikki Orsler" userId="4d6e5e1c-5c7d-4501-98b4-e47cddd083d2" providerId="ADAL" clId="{F1B612D2-8F0A-440E-9910-954A53B2939C}" dt="2026-05-18T11:32:04.225" v="281" actId="478"/>
        <pc:sldMkLst>
          <pc:docMk/>
          <pc:sldMk cId="1805079248" sldId="371"/>
        </pc:sldMkLst>
      </pc:sldChg>
      <pc:sldChg chg="add">
        <pc:chgData name="Vikki Orsler" userId="4d6e5e1c-5c7d-4501-98b4-e47cddd083d2" providerId="ADAL" clId="{F1B612D2-8F0A-440E-9910-954A53B2939C}" dt="2026-05-14T10:51:21.528" v="132"/>
        <pc:sldMkLst>
          <pc:docMk/>
          <pc:sldMk cId="4235678441" sldId="906"/>
        </pc:sldMkLst>
      </pc:sldChg>
      <pc:sldChg chg="add">
        <pc:chgData name="Vikki Orsler" userId="4d6e5e1c-5c7d-4501-98b4-e47cddd083d2" providerId="ADAL" clId="{F1B612D2-8F0A-440E-9910-954A53B2939C}" dt="2026-05-14T10:51:21.528" v="132"/>
        <pc:sldMkLst>
          <pc:docMk/>
          <pc:sldMk cId="2244147507" sldId="909"/>
        </pc:sldMkLst>
      </pc:sldChg>
      <pc:sldChg chg="add">
        <pc:chgData name="Vikki Orsler" userId="4d6e5e1c-5c7d-4501-98b4-e47cddd083d2" providerId="ADAL" clId="{F1B612D2-8F0A-440E-9910-954A53B2939C}" dt="2026-05-14T10:51:21.528" v="132"/>
        <pc:sldMkLst>
          <pc:docMk/>
          <pc:sldMk cId="3019785387" sldId="910"/>
        </pc:sldMkLst>
      </pc:sldChg>
      <pc:sldChg chg="add">
        <pc:chgData name="Vikki Orsler" userId="4d6e5e1c-5c7d-4501-98b4-e47cddd083d2" providerId="ADAL" clId="{F1B612D2-8F0A-440E-9910-954A53B2939C}" dt="2026-05-14T10:51:21.528" v="132"/>
        <pc:sldMkLst>
          <pc:docMk/>
          <pc:sldMk cId="3311604285" sldId="911"/>
        </pc:sldMkLst>
      </pc:sldChg>
      <pc:sldChg chg="add">
        <pc:chgData name="Vikki Orsler" userId="4d6e5e1c-5c7d-4501-98b4-e47cddd083d2" providerId="ADAL" clId="{F1B612D2-8F0A-440E-9910-954A53B2939C}" dt="2026-05-14T10:51:21.528" v="132"/>
        <pc:sldMkLst>
          <pc:docMk/>
          <pc:sldMk cId="2528775581" sldId="912"/>
        </pc:sldMkLst>
      </pc:sldChg>
      <pc:sldChg chg="add">
        <pc:chgData name="Vikki Orsler" userId="4d6e5e1c-5c7d-4501-98b4-e47cddd083d2" providerId="ADAL" clId="{F1B612D2-8F0A-440E-9910-954A53B2939C}" dt="2026-05-14T10:51:21.528" v="132"/>
        <pc:sldMkLst>
          <pc:docMk/>
          <pc:sldMk cId="1804277190" sldId="913"/>
        </pc:sldMkLst>
      </pc:sldChg>
      <pc:sldChg chg="add">
        <pc:chgData name="Vikki Orsler" userId="4d6e5e1c-5c7d-4501-98b4-e47cddd083d2" providerId="ADAL" clId="{F1B612D2-8F0A-440E-9910-954A53B2939C}" dt="2026-05-14T10:52:49.473" v="135"/>
        <pc:sldMkLst>
          <pc:docMk/>
          <pc:sldMk cId="3929116634" sldId="2147482412"/>
        </pc:sldMkLst>
      </pc:sldChg>
      <pc:sldChg chg="add">
        <pc:chgData name="Vikki Orsler" userId="4d6e5e1c-5c7d-4501-98b4-e47cddd083d2" providerId="ADAL" clId="{F1B612D2-8F0A-440E-9910-954A53B2939C}" dt="2026-05-14T10:52:49.473" v="135"/>
        <pc:sldMkLst>
          <pc:docMk/>
          <pc:sldMk cId="2841229464" sldId="2147482417"/>
        </pc:sldMkLst>
      </pc:sldChg>
      <pc:sldChg chg="addSp delSp modSp new mod">
        <pc:chgData name="Vikki Orsler" userId="4d6e5e1c-5c7d-4501-98b4-e47cddd083d2" providerId="ADAL" clId="{F1B612D2-8F0A-440E-9910-954A53B2939C}" dt="2026-05-18T11:35:22.214" v="323" actId="478"/>
        <pc:sldMkLst>
          <pc:docMk/>
          <pc:sldMk cId="2732323084" sldId="2147482421"/>
        </pc:sldMkLst>
        <pc:spChg chg="mod">
          <ac:chgData name="Vikki Orsler" userId="4d6e5e1c-5c7d-4501-98b4-e47cddd083d2" providerId="ADAL" clId="{F1B612D2-8F0A-440E-9910-954A53B2939C}" dt="2026-05-18T11:35:10.699" v="320" actId="20577"/>
          <ac:spMkLst>
            <pc:docMk/>
            <pc:sldMk cId="2732323084" sldId="2147482421"/>
            <ac:spMk id="2" creationId="{BD68E446-C269-A3B1-6344-170B668F0A58}"/>
          </ac:spMkLst>
        </pc:spChg>
        <pc:spChg chg="add mod">
          <ac:chgData name="Vikki Orsler" userId="4d6e5e1c-5c7d-4501-98b4-e47cddd083d2" providerId="ADAL" clId="{F1B612D2-8F0A-440E-9910-954A53B2939C}" dt="2026-05-18T11:35:16.981" v="322" actId="1076"/>
          <ac:spMkLst>
            <pc:docMk/>
            <pc:sldMk cId="2732323084" sldId="2147482421"/>
            <ac:spMk id="5" creationId="{494F9BD7-AA47-A4D0-8BEE-208B0E4618DC}"/>
          </ac:spMkLst>
        </pc:spChg>
      </pc:sldChg>
      <pc:sldChg chg="add">
        <pc:chgData name="Vikki Orsler" userId="4d6e5e1c-5c7d-4501-98b4-e47cddd083d2" providerId="ADAL" clId="{F1B612D2-8F0A-440E-9910-954A53B2939C}" dt="2026-05-28T08:29:24.504" v="328"/>
        <pc:sldMkLst>
          <pc:docMk/>
          <pc:sldMk cId="3503229985" sldId="2147482422"/>
        </pc:sldMkLst>
      </pc:sldChg>
      <pc:sldMasterChg chg="addSp modSp mod">
        <pc:chgData name="Vikki Orsler" userId="4d6e5e1c-5c7d-4501-98b4-e47cddd083d2" providerId="ADAL" clId="{F1B612D2-8F0A-440E-9910-954A53B2939C}" dt="2026-05-18T11:36:05.221" v="326" actId="33475"/>
        <pc:sldMasterMkLst>
          <pc:docMk/>
          <pc:sldMasterMk cId="1805625113" sldId="2147483648"/>
        </pc:sldMasterMkLst>
        <pc:spChg chg="add mod">
          <ac:chgData name="Vikki Orsler" userId="4d6e5e1c-5c7d-4501-98b4-e47cddd083d2" providerId="ADAL" clId="{F1B612D2-8F0A-440E-9910-954A53B2939C}" dt="2026-05-18T11:36:05.221" v="326" actId="33475"/>
          <ac:spMkLst>
            <pc:docMk/>
            <pc:sldMasterMk cId="1805625113" sldId="2147483648"/>
            <ac:spMk id="7" creationId="{9B9151C0-AC14-AC8E-D3A6-9C06D1FF4E30}"/>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299E0B-D53A-43BC-820C-86A8204CE896}" type="datetimeFigureOut">
              <a:rPr lang="en-IN" smtClean="0"/>
              <a:t>27-05-2026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E76836-09D1-484F-AB2E-15C28080EFE9}" type="slidenum">
              <a:rPr lang="en-IN" smtClean="0"/>
              <a:t>‹#›</a:t>
            </a:fld>
            <a:endParaRPr lang="en-IN"/>
          </a:p>
        </p:txBody>
      </p:sp>
    </p:spTree>
    <p:extLst>
      <p:ext uri="{BB962C8B-B14F-4D97-AF65-F5344CB8AC3E}">
        <p14:creationId xmlns:p14="http://schemas.microsoft.com/office/powerpoint/2010/main" val="2032409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3D84F-85DD-69F3-5634-2B84ACA5B0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29D0D-9DD1-E0F4-157C-6036BE267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24C4E-8327-593E-8355-9BE2A8FD1A34}"/>
              </a:ext>
            </a:extLst>
          </p:cNvPr>
          <p:cNvSpPr>
            <a:spLocks noGrp="1"/>
          </p:cNvSpPr>
          <p:nvPr>
            <p:ph type="body" idx="1"/>
          </p:nvPr>
        </p:nvSpPr>
        <p:spPr/>
        <p:txBody>
          <a:bodyPr/>
          <a:lstStyle/>
          <a:p>
            <a:r>
              <a:rPr lang="en-US"/>
              <a:t>Add bullets</a:t>
            </a:r>
          </a:p>
        </p:txBody>
      </p:sp>
      <p:sp>
        <p:nvSpPr>
          <p:cNvPr id="4" name="Slide Number Placeholder 3">
            <a:extLst>
              <a:ext uri="{FF2B5EF4-FFF2-40B4-BE49-F238E27FC236}">
                <a16:creationId xmlns:a16="http://schemas.microsoft.com/office/drawing/2014/main" id="{5C32C6A7-7CE0-5B61-786B-39A3ACDDF144}"/>
              </a:ext>
            </a:extLst>
          </p:cNvPr>
          <p:cNvSpPr>
            <a:spLocks noGrp="1"/>
          </p:cNvSpPr>
          <p:nvPr>
            <p:ph type="sldNum" sz="quarter" idx="5"/>
          </p:nvPr>
        </p:nvSpPr>
        <p:spPr/>
        <p:txBody>
          <a:bodyPr/>
          <a:lstStyle/>
          <a:p>
            <a:fld id="{58E76836-09D1-484F-AB2E-15C28080EFE9}" type="slidenum">
              <a:rPr lang="en-IN" smtClean="0"/>
              <a:t>12</a:t>
            </a:fld>
            <a:endParaRPr lang="en-IN"/>
          </a:p>
        </p:txBody>
      </p:sp>
    </p:spTree>
    <p:extLst>
      <p:ext uri="{BB962C8B-B14F-4D97-AF65-F5344CB8AC3E}">
        <p14:creationId xmlns:p14="http://schemas.microsoft.com/office/powerpoint/2010/main" val="1345681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8E76836-09D1-484F-AB2E-15C28080EFE9}" type="slidenum">
              <a:rPr lang="en-IN" smtClean="0"/>
              <a:t>13</a:t>
            </a:fld>
            <a:endParaRPr lang="en-IN"/>
          </a:p>
        </p:txBody>
      </p:sp>
    </p:spTree>
    <p:extLst>
      <p:ext uri="{BB962C8B-B14F-4D97-AF65-F5344CB8AC3E}">
        <p14:creationId xmlns:p14="http://schemas.microsoft.com/office/powerpoint/2010/main" val="2530922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8E76836-09D1-484F-AB2E-15C28080EFE9}" type="slidenum">
              <a:rPr lang="en-IN" smtClean="0"/>
              <a:t>14</a:t>
            </a:fld>
            <a:endParaRPr lang="en-IN"/>
          </a:p>
        </p:txBody>
      </p:sp>
    </p:spTree>
    <p:extLst>
      <p:ext uri="{BB962C8B-B14F-4D97-AF65-F5344CB8AC3E}">
        <p14:creationId xmlns:p14="http://schemas.microsoft.com/office/powerpoint/2010/main" val="1007788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D7B7E-E6AC-A02A-EC66-CD0F02186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A345F-7089-5FBF-0B79-9F6AAC278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096D51-49A5-F76A-7979-070D9E75D4DC}"/>
              </a:ext>
            </a:extLst>
          </p:cNvPr>
          <p:cNvSpPr>
            <a:spLocks noGrp="1"/>
          </p:cNvSpPr>
          <p:nvPr>
            <p:ph type="body" idx="1"/>
          </p:nvPr>
        </p:nvSpPr>
        <p:spPr/>
        <p:txBody>
          <a:bodyPr/>
          <a:lstStyle/>
          <a:p>
            <a:r>
              <a:rPr lang="en-US"/>
              <a:t>Add bullets</a:t>
            </a:r>
          </a:p>
        </p:txBody>
      </p:sp>
      <p:sp>
        <p:nvSpPr>
          <p:cNvPr id="4" name="Slide Number Placeholder 3">
            <a:extLst>
              <a:ext uri="{FF2B5EF4-FFF2-40B4-BE49-F238E27FC236}">
                <a16:creationId xmlns:a16="http://schemas.microsoft.com/office/drawing/2014/main" id="{4DCA9C3D-F2FB-CB08-8809-8901952A4D3D}"/>
              </a:ext>
            </a:extLst>
          </p:cNvPr>
          <p:cNvSpPr>
            <a:spLocks noGrp="1"/>
          </p:cNvSpPr>
          <p:nvPr>
            <p:ph type="sldNum" sz="quarter" idx="5"/>
          </p:nvPr>
        </p:nvSpPr>
        <p:spPr/>
        <p:txBody>
          <a:bodyPr/>
          <a:lstStyle/>
          <a:p>
            <a:fld id="{58E76836-09D1-484F-AB2E-15C28080EFE9}" type="slidenum">
              <a:rPr lang="en-IN" smtClean="0"/>
              <a:t>35</a:t>
            </a:fld>
            <a:endParaRPr lang="en-IN"/>
          </a:p>
        </p:txBody>
      </p:sp>
    </p:spTree>
    <p:extLst>
      <p:ext uri="{BB962C8B-B14F-4D97-AF65-F5344CB8AC3E}">
        <p14:creationId xmlns:p14="http://schemas.microsoft.com/office/powerpoint/2010/main" val="1925171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12908-1347-495E-1A30-2BBB2B4C9D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EA7371-D215-1603-E526-14F4BF7B94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B94B3-E821-7F27-BA1C-6BCB69739884}"/>
              </a:ext>
            </a:extLst>
          </p:cNvPr>
          <p:cNvSpPr>
            <a:spLocks noGrp="1"/>
          </p:cNvSpPr>
          <p:nvPr>
            <p:ph type="body" idx="1"/>
          </p:nvPr>
        </p:nvSpPr>
        <p:spPr/>
        <p:txBody>
          <a:bodyPr/>
          <a:lstStyle/>
          <a:p>
            <a:r>
              <a:rPr lang="en-US"/>
              <a:t>Add bullets</a:t>
            </a:r>
          </a:p>
        </p:txBody>
      </p:sp>
      <p:sp>
        <p:nvSpPr>
          <p:cNvPr id="4" name="Slide Number Placeholder 3">
            <a:extLst>
              <a:ext uri="{FF2B5EF4-FFF2-40B4-BE49-F238E27FC236}">
                <a16:creationId xmlns:a16="http://schemas.microsoft.com/office/drawing/2014/main" id="{EE2C9E67-0CA5-8C13-04FB-8CB83DF2B77D}"/>
              </a:ext>
            </a:extLst>
          </p:cNvPr>
          <p:cNvSpPr>
            <a:spLocks noGrp="1"/>
          </p:cNvSpPr>
          <p:nvPr>
            <p:ph type="sldNum" sz="quarter" idx="5"/>
          </p:nvPr>
        </p:nvSpPr>
        <p:spPr/>
        <p:txBody>
          <a:bodyPr/>
          <a:lstStyle/>
          <a:p>
            <a:fld id="{58E76836-09D1-484F-AB2E-15C28080EFE9}" type="slidenum">
              <a:rPr lang="en-IN" smtClean="0"/>
              <a:t>36</a:t>
            </a:fld>
            <a:endParaRPr lang="en-IN"/>
          </a:p>
        </p:txBody>
      </p:sp>
    </p:spTree>
    <p:extLst>
      <p:ext uri="{BB962C8B-B14F-4D97-AF65-F5344CB8AC3E}">
        <p14:creationId xmlns:p14="http://schemas.microsoft.com/office/powerpoint/2010/main" val="46388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C96DB-D536-4145-7FB3-21AD289F6D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E989F-C515-B71B-071C-C4871511C5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6FFCAD-0441-9568-C050-0F2D0BACC0F2}"/>
              </a:ext>
            </a:extLst>
          </p:cNvPr>
          <p:cNvSpPr>
            <a:spLocks noGrp="1"/>
          </p:cNvSpPr>
          <p:nvPr>
            <p:ph type="body" idx="1"/>
          </p:nvPr>
        </p:nvSpPr>
        <p:spPr/>
        <p:txBody>
          <a:bodyPr/>
          <a:lstStyle/>
          <a:p>
            <a:r>
              <a:rPr lang="en-US"/>
              <a:t>Add bullets</a:t>
            </a:r>
          </a:p>
        </p:txBody>
      </p:sp>
      <p:sp>
        <p:nvSpPr>
          <p:cNvPr id="4" name="Slide Number Placeholder 3">
            <a:extLst>
              <a:ext uri="{FF2B5EF4-FFF2-40B4-BE49-F238E27FC236}">
                <a16:creationId xmlns:a16="http://schemas.microsoft.com/office/drawing/2014/main" id="{F4C090E7-4F54-86B4-A256-E1872724EBA3}"/>
              </a:ext>
            </a:extLst>
          </p:cNvPr>
          <p:cNvSpPr>
            <a:spLocks noGrp="1"/>
          </p:cNvSpPr>
          <p:nvPr>
            <p:ph type="sldNum" sz="quarter" idx="5"/>
          </p:nvPr>
        </p:nvSpPr>
        <p:spPr/>
        <p:txBody>
          <a:bodyPr/>
          <a:lstStyle/>
          <a:p>
            <a:fld id="{58E76836-09D1-484F-AB2E-15C28080EFE9}" type="slidenum">
              <a:rPr lang="en-IN" smtClean="0"/>
              <a:t>37</a:t>
            </a:fld>
            <a:endParaRPr lang="en-IN"/>
          </a:p>
        </p:txBody>
      </p:sp>
    </p:spTree>
    <p:extLst>
      <p:ext uri="{BB962C8B-B14F-4D97-AF65-F5344CB8AC3E}">
        <p14:creationId xmlns:p14="http://schemas.microsoft.com/office/powerpoint/2010/main" val="97027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84B99-143A-1815-8080-4F9FDAB3D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E3B9A-B60A-242F-99C2-33113CE02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860E3E-7FEF-1002-334E-61181DBF1E89}"/>
              </a:ext>
            </a:extLst>
          </p:cNvPr>
          <p:cNvSpPr>
            <a:spLocks noGrp="1"/>
          </p:cNvSpPr>
          <p:nvPr>
            <p:ph type="body" idx="1"/>
          </p:nvPr>
        </p:nvSpPr>
        <p:spPr/>
        <p:txBody>
          <a:bodyPr/>
          <a:lstStyle/>
          <a:p>
            <a:r>
              <a:rPr lang="en-US"/>
              <a:t>Add bullets</a:t>
            </a:r>
          </a:p>
        </p:txBody>
      </p:sp>
      <p:sp>
        <p:nvSpPr>
          <p:cNvPr id="4" name="Slide Number Placeholder 3">
            <a:extLst>
              <a:ext uri="{FF2B5EF4-FFF2-40B4-BE49-F238E27FC236}">
                <a16:creationId xmlns:a16="http://schemas.microsoft.com/office/drawing/2014/main" id="{AFA43C2D-1DFF-4649-A21F-D5564BF98CAA}"/>
              </a:ext>
            </a:extLst>
          </p:cNvPr>
          <p:cNvSpPr>
            <a:spLocks noGrp="1"/>
          </p:cNvSpPr>
          <p:nvPr>
            <p:ph type="sldNum" sz="quarter" idx="5"/>
          </p:nvPr>
        </p:nvSpPr>
        <p:spPr/>
        <p:txBody>
          <a:bodyPr/>
          <a:lstStyle/>
          <a:p>
            <a:fld id="{58E76836-09D1-484F-AB2E-15C28080EFE9}" type="slidenum">
              <a:rPr lang="en-IN" smtClean="0"/>
              <a:t>38</a:t>
            </a:fld>
            <a:endParaRPr lang="en-IN"/>
          </a:p>
        </p:txBody>
      </p:sp>
    </p:spTree>
    <p:extLst>
      <p:ext uri="{BB962C8B-B14F-4D97-AF65-F5344CB8AC3E}">
        <p14:creationId xmlns:p14="http://schemas.microsoft.com/office/powerpoint/2010/main" val="25506305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 Id="rId4" Type="http://schemas.microsoft.com/office/2007/relationships/hdphoto" Target="../media/hdphoto5.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7.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8.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9.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microsoft.com/office/2007/relationships/hdphoto" Target="../media/hdphoto10.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microsoft.com/office/2007/relationships/hdphoto" Target="../media/hdphoto11.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microsoft.com/office/2007/relationships/hdphoto" Target="../media/hdphoto12.wdp"/></Relationships>
</file>

<file path=ppt/slideLayouts/_rels/slideLayout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ersion 1">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4385"/>
            <a:ext cx="9144000" cy="449101"/>
          </a:xfrm>
        </p:spPr>
        <p:txBody>
          <a:bodyPr anchor="ctr">
            <a:normAutofit/>
          </a:bodyPr>
          <a:lstStyle>
            <a:lvl1pPr marL="0" indent="0" algn="ctr">
              <a:lnSpc>
                <a:spcPct val="100000"/>
              </a:lnSpc>
              <a:spcBef>
                <a:spcPts val="0"/>
              </a:spcBef>
              <a:buNone/>
              <a:defRPr sz="2000" b="1" spc="300">
                <a:solidFill>
                  <a:srgbClr val="57BAE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96587" y="1783526"/>
            <a:ext cx="6998826" cy="1159180"/>
          </a:xfrm>
          <a:prstGeom prst="rect">
            <a:avLst/>
          </a:prstGeom>
        </p:spPr>
      </p:pic>
      <p:sp>
        <p:nvSpPr>
          <p:cNvPr id="9" name="Date Placeholder 1">
            <a:extLst>
              <a:ext uri="{FF2B5EF4-FFF2-40B4-BE49-F238E27FC236}">
                <a16:creationId xmlns:a16="http://schemas.microsoft.com/office/drawing/2014/main" id="{9265C66E-ECE2-B3FE-5284-F16C5E778622}"/>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615898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40" name="Text Placeholder 29">
            <a:extLst>
              <a:ext uri="{FF2B5EF4-FFF2-40B4-BE49-F238E27FC236}">
                <a16:creationId xmlns:a16="http://schemas.microsoft.com/office/drawing/2014/main" id="{2A8EDB84-0A65-30B6-7233-C1800238786B}"/>
              </a:ext>
            </a:extLst>
          </p:cNvPr>
          <p:cNvSpPr>
            <a:spLocks noGrp="1"/>
          </p:cNvSpPr>
          <p:nvPr>
            <p:ph type="body" sz="quarter" idx="14" hasCustomPrompt="1"/>
          </p:nvPr>
        </p:nvSpPr>
        <p:spPr>
          <a:xfrm>
            <a:off x="1095271" y="1223698"/>
            <a:ext cx="4634198" cy="4709249"/>
          </a:xfrm>
        </p:spPr>
        <p:txBody>
          <a:bodyPr anchor="t">
            <a:normAutofit/>
          </a:bodyPr>
          <a:lstStyle>
            <a:lvl1pP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rm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3" name="Picture Placeholder 12">
            <a:extLst>
              <a:ext uri="{FF2B5EF4-FFF2-40B4-BE49-F238E27FC236}">
                <a16:creationId xmlns:a16="http://schemas.microsoft.com/office/drawing/2014/main" id="{D8B887A3-3393-0334-E6A6-56A6A8279601}"/>
              </a:ext>
            </a:extLst>
          </p:cNvPr>
          <p:cNvSpPr>
            <a:spLocks noGrp="1"/>
          </p:cNvSpPr>
          <p:nvPr>
            <p:ph type="pic" sz="quarter" idx="15"/>
          </p:nvPr>
        </p:nvSpPr>
        <p:spPr>
          <a:xfrm>
            <a:off x="5914662" y="1223699"/>
            <a:ext cx="5815222" cy="4709249"/>
          </a:xfrm>
          <a:custGeom>
            <a:avLst/>
            <a:gdLst>
              <a:gd name="connsiteX0" fmla="*/ 196564 w 5988732"/>
              <a:gd name="connsiteY0" fmla="*/ 0 h 4709249"/>
              <a:gd name="connsiteX1" fmla="*/ 5792168 w 5988732"/>
              <a:gd name="connsiteY1" fmla="*/ 0 h 4709249"/>
              <a:gd name="connsiteX2" fmla="*/ 5988732 w 5988732"/>
              <a:gd name="connsiteY2" fmla="*/ 196564 h 4709249"/>
              <a:gd name="connsiteX3" fmla="*/ 5988732 w 5988732"/>
              <a:gd name="connsiteY3" fmla="*/ 4512685 h 4709249"/>
              <a:gd name="connsiteX4" fmla="*/ 5792168 w 5988732"/>
              <a:gd name="connsiteY4" fmla="*/ 4709249 h 4709249"/>
              <a:gd name="connsiteX5" fmla="*/ 196564 w 5988732"/>
              <a:gd name="connsiteY5" fmla="*/ 4709249 h 4709249"/>
              <a:gd name="connsiteX6" fmla="*/ 0 w 5988732"/>
              <a:gd name="connsiteY6" fmla="*/ 4512685 h 4709249"/>
              <a:gd name="connsiteX7" fmla="*/ 0 w 5988732"/>
              <a:gd name="connsiteY7" fmla="*/ 196564 h 4709249"/>
              <a:gd name="connsiteX8" fmla="*/ 196564 w 5988732"/>
              <a:gd name="connsiteY8" fmla="*/ 0 h 470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8732" h="4709249">
                <a:moveTo>
                  <a:pt x="196564" y="0"/>
                </a:moveTo>
                <a:lnTo>
                  <a:pt x="5792168" y="0"/>
                </a:lnTo>
                <a:cubicBezTo>
                  <a:pt x="5900727" y="0"/>
                  <a:pt x="5988732" y="88005"/>
                  <a:pt x="5988732" y="196564"/>
                </a:cubicBezTo>
                <a:lnTo>
                  <a:pt x="5988732" y="4512685"/>
                </a:lnTo>
                <a:cubicBezTo>
                  <a:pt x="5988732" y="4621244"/>
                  <a:pt x="5900727" y="4709249"/>
                  <a:pt x="5792168" y="4709249"/>
                </a:cubicBezTo>
                <a:lnTo>
                  <a:pt x="196564" y="4709249"/>
                </a:lnTo>
                <a:cubicBezTo>
                  <a:pt x="88005" y="4709249"/>
                  <a:pt x="0" y="4621244"/>
                  <a:pt x="0" y="4512685"/>
                </a:cubicBezTo>
                <a:lnTo>
                  <a:pt x="0" y="196564"/>
                </a:lnTo>
                <a:cubicBezTo>
                  <a:pt x="0" y="88005"/>
                  <a:pt x="88005" y="0"/>
                  <a:pt x="196564" y="0"/>
                </a:cubicBezTo>
                <a:close/>
              </a:path>
            </a:pathLst>
          </a:custGeom>
        </p:spPr>
        <p:txBody>
          <a:bodyPr wrap="square">
            <a:noAutofit/>
          </a:bodyPr>
          <a:lstStyle/>
          <a:p>
            <a:endParaRPr lang="en-IN"/>
          </a:p>
        </p:txBody>
      </p:sp>
      <p:sp>
        <p:nvSpPr>
          <p:cNvPr id="2" name="Date Placeholder 1">
            <a:extLst>
              <a:ext uri="{FF2B5EF4-FFF2-40B4-BE49-F238E27FC236}">
                <a16:creationId xmlns:a16="http://schemas.microsoft.com/office/drawing/2014/main" id="{0C41F33D-AE03-3B9A-85AC-95EF57312EF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2028299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graphicFrame>
        <p:nvGraphicFramePr>
          <p:cNvPr id="2" name="Table Placeholder 3">
            <a:extLst>
              <a:ext uri="{FF2B5EF4-FFF2-40B4-BE49-F238E27FC236}">
                <a16:creationId xmlns:a16="http://schemas.microsoft.com/office/drawing/2014/main" id="{1BEF5D29-1846-A4D5-B6CD-D3E88DF7635D}"/>
              </a:ext>
            </a:extLst>
          </p:cNvPr>
          <p:cNvGraphicFramePr>
            <a:graphicFrameLocks/>
          </p:cNvGraphicFramePr>
          <p:nvPr userDrawn="1">
            <p:extLst>
              <p:ext uri="{D42A27DB-BD31-4B8C-83A1-F6EECF244321}">
                <p14:modId xmlns:p14="http://schemas.microsoft.com/office/powerpoint/2010/main" val="476604369"/>
              </p:ext>
            </p:extLst>
          </p:nvPr>
        </p:nvGraphicFramePr>
        <p:xfrm>
          <a:off x="398433" y="1377190"/>
          <a:ext cx="5314108" cy="2132925"/>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28828">
                <a:tc>
                  <a:txBody>
                    <a:bodyPr/>
                    <a:lstStyle/>
                    <a:p>
                      <a:pPr algn="ctr"/>
                      <a:r>
                        <a:rPr lang="en-US" sz="1200">
                          <a:solidFill>
                            <a:srgbClr val="222233"/>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extLst>
                  <a:ext uri="{0D108BD9-81ED-4DB2-BD59-A6C34878D82A}">
                    <a16:rowId xmlns:a16="http://schemas.microsoft.com/office/drawing/2014/main" val="3741017008"/>
                  </a:ext>
                </a:extLst>
              </a:tr>
              <a:tr h="331530">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2">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3" name="Table Placeholder 3">
            <a:extLst>
              <a:ext uri="{FF2B5EF4-FFF2-40B4-BE49-F238E27FC236}">
                <a16:creationId xmlns:a16="http://schemas.microsoft.com/office/drawing/2014/main" id="{FC7F4F34-8DC4-2F61-A832-70433F607CD2}"/>
              </a:ext>
            </a:extLst>
          </p:cNvPr>
          <p:cNvGraphicFramePr>
            <a:graphicFrameLocks/>
          </p:cNvGraphicFramePr>
          <p:nvPr userDrawn="1">
            <p:extLst>
              <p:ext uri="{D42A27DB-BD31-4B8C-83A1-F6EECF244321}">
                <p14:modId xmlns:p14="http://schemas.microsoft.com/office/powerpoint/2010/main" val="2619107503"/>
              </p:ext>
            </p:extLst>
          </p:nvPr>
        </p:nvGraphicFramePr>
        <p:xfrm>
          <a:off x="5987845" y="1377189"/>
          <a:ext cx="5805721" cy="2132924"/>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28828">
                <a:tc>
                  <a:txBody>
                    <a:bodyPr/>
                    <a:lstStyle/>
                    <a:p>
                      <a:pPr algn="ctr"/>
                      <a:r>
                        <a:rPr lang="en-US" sz="120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41017008"/>
                  </a:ext>
                </a:extLst>
              </a:tr>
              <a:tr h="331530">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1">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4" name="Table Placeholder 3">
            <a:extLst>
              <a:ext uri="{FF2B5EF4-FFF2-40B4-BE49-F238E27FC236}">
                <a16:creationId xmlns:a16="http://schemas.microsoft.com/office/drawing/2014/main" id="{8C330663-8485-E2DF-8A0A-E1746FF8255C}"/>
              </a:ext>
            </a:extLst>
          </p:cNvPr>
          <p:cNvGraphicFramePr>
            <a:graphicFrameLocks/>
          </p:cNvGraphicFramePr>
          <p:nvPr userDrawn="1">
            <p:extLst>
              <p:ext uri="{D42A27DB-BD31-4B8C-83A1-F6EECF244321}">
                <p14:modId xmlns:p14="http://schemas.microsoft.com/office/powerpoint/2010/main" val="4080314668"/>
              </p:ext>
            </p:extLst>
          </p:nvPr>
        </p:nvGraphicFramePr>
        <p:xfrm>
          <a:off x="398433" y="3843816"/>
          <a:ext cx="5314108" cy="2006379"/>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09319">
                <a:tc>
                  <a:txBody>
                    <a:bodyPr/>
                    <a:lstStyle/>
                    <a:p>
                      <a:pPr algn="ctr"/>
                      <a:r>
                        <a:rPr lang="en-US" sz="120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extLst>
                  <a:ext uri="{0D108BD9-81ED-4DB2-BD59-A6C34878D82A}">
                    <a16:rowId xmlns:a16="http://schemas.microsoft.com/office/drawing/2014/main" val="3741017008"/>
                  </a:ext>
                </a:extLst>
              </a:tr>
              <a:tr h="311860">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9" name="Table Placeholder 3">
            <a:extLst>
              <a:ext uri="{FF2B5EF4-FFF2-40B4-BE49-F238E27FC236}">
                <a16:creationId xmlns:a16="http://schemas.microsoft.com/office/drawing/2014/main" id="{D7083553-258D-4A49-E44F-A6387CA481F0}"/>
              </a:ext>
            </a:extLst>
          </p:cNvPr>
          <p:cNvGraphicFramePr>
            <a:graphicFrameLocks/>
          </p:cNvGraphicFramePr>
          <p:nvPr userDrawn="1">
            <p:extLst>
              <p:ext uri="{D42A27DB-BD31-4B8C-83A1-F6EECF244321}">
                <p14:modId xmlns:p14="http://schemas.microsoft.com/office/powerpoint/2010/main" val="2129321133"/>
              </p:ext>
            </p:extLst>
          </p:nvPr>
        </p:nvGraphicFramePr>
        <p:xfrm>
          <a:off x="5987845" y="3843815"/>
          <a:ext cx="5805721" cy="2006379"/>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09319">
                <a:tc>
                  <a:txBody>
                    <a:bodyPr/>
                    <a:lstStyle/>
                    <a:p>
                      <a:pPr algn="ctr"/>
                      <a:r>
                        <a:rPr lang="en-US" sz="120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tc>
                  <a:txBody>
                    <a:bodyPr/>
                    <a:lstStyle/>
                    <a:p>
                      <a:pPr algn="ctr"/>
                      <a:r>
                        <a:rPr lang="en-US" sz="120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tc>
                  <a:txBody>
                    <a:bodyPr/>
                    <a:lstStyle/>
                    <a:p>
                      <a:pPr algn="ctr"/>
                      <a:r>
                        <a:rPr lang="en-US" sz="120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tc>
                  <a:txBody>
                    <a:bodyPr/>
                    <a:lstStyle/>
                    <a:p>
                      <a:pPr algn="ctr"/>
                      <a:r>
                        <a:rPr lang="en-US" sz="120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741017008"/>
                  </a:ext>
                </a:extLst>
              </a:tr>
              <a:tr h="311860">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sp>
        <p:nvSpPr>
          <p:cNvPr id="10" name="Date Placeholder 1">
            <a:extLst>
              <a:ext uri="{FF2B5EF4-FFF2-40B4-BE49-F238E27FC236}">
                <a16:creationId xmlns:a16="http://schemas.microsoft.com/office/drawing/2014/main" id="{B907ECE0-7B7F-2CB0-8C25-CB34B503FAD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024763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826AD5E9-9AB6-4C89-2163-CB950EA541BD}"/>
              </a:ext>
            </a:extLst>
          </p:cNvPr>
          <p:cNvSpPr>
            <a:spLocks noGrp="1"/>
          </p:cNvSpPr>
          <p:nvPr>
            <p:ph type="body" sz="quarter" idx="14" hasCustomPrompt="1"/>
          </p:nvPr>
        </p:nvSpPr>
        <p:spPr>
          <a:xfrm>
            <a:off x="1095268" y="1105319"/>
            <a:ext cx="10634615" cy="1033831"/>
          </a:xfrm>
        </p:spPr>
        <p:txBody>
          <a:bodyPr anchor="t">
            <a:normAutofit/>
          </a:bodyPr>
          <a:lstStyle>
            <a:lvl1pPr>
              <a:lnSpc>
                <a:spcPct val="100000"/>
              </a:lnSpc>
              <a:spcBef>
                <a:spcPts val="0"/>
              </a:spcBef>
              <a:defRPr sz="1600" b="0">
                <a:solidFill>
                  <a:schemeClr val="tx1">
                    <a:lumMod val="85000"/>
                    <a:lumOff val="15000"/>
                  </a:schemeClr>
                </a:solidFill>
                <a:latin typeface="+mj-lt"/>
              </a:defRPr>
            </a:lvl1pPr>
          </a:lstStyle>
          <a:p>
            <a:pPr lvl="0"/>
            <a:r>
              <a:rPr lang="en-US"/>
              <a:t>Text Here</a:t>
            </a:r>
          </a:p>
        </p:txBody>
      </p:sp>
      <p:graphicFrame>
        <p:nvGraphicFramePr>
          <p:cNvPr id="13" name="Table Placeholder 3">
            <a:extLst>
              <a:ext uri="{FF2B5EF4-FFF2-40B4-BE49-F238E27FC236}">
                <a16:creationId xmlns:a16="http://schemas.microsoft.com/office/drawing/2014/main" id="{15627A5E-B839-9BBC-355E-AD6C1F3075BF}"/>
              </a:ext>
            </a:extLst>
          </p:cNvPr>
          <p:cNvGraphicFramePr>
            <a:graphicFrameLocks/>
          </p:cNvGraphicFramePr>
          <p:nvPr userDrawn="1">
            <p:extLst>
              <p:ext uri="{D42A27DB-BD31-4B8C-83A1-F6EECF244321}">
                <p14:modId xmlns:p14="http://schemas.microsoft.com/office/powerpoint/2010/main" val="2231478348"/>
              </p:ext>
            </p:extLst>
          </p:nvPr>
        </p:nvGraphicFramePr>
        <p:xfrm>
          <a:off x="416952" y="2830674"/>
          <a:ext cx="11358096" cy="3047613"/>
        </p:xfrm>
        <a:graphic>
          <a:graphicData uri="http://schemas.openxmlformats.org/drawingml/2006/table">
            <a:tbl>
              <a:tblPr firstRow="1" bandRow="1">
                <a:tableStyleId>{7E9639D4-E3E2-4D34-9284-5A2195B3D0D7}</a:tableStyleId>
              </a:tblPr>
              <a:tblGrid>
                <a:gridCol w="2839524">
                  <a:extLst>
                    <a:ext uri="{9D8B030D-6E8A-4147-A177-3AD203B41FA5}">
                      <a16:colId xmlns:a16="http://schemas.microsoft.com/office/drawing/2014/main" val="130956065"/>
                    </a:ext>
                  </a:extLst>
                </a:gridCol>
                <a:gridCol w="2839524">
                  <a:extLst>
                    <a:ext uri="{9D8B030D-6E8A-4147-A177-3AD203B41FA5}">
                      <a16:colId xmlns:a16="http://schemas.microsoft.com/office/drawing/2014/main" val="2749965458"/>
                    </a:ext>
                  </a:extLst>
                </a:gridCol>
                <a:gridCol w="2839524">
                  <a:extLst>
                    <a:ext uri="{9D8B030D-6E8A-4147-A177-3AD203B41FA5}">
                      <a16:colId xmlns:a16="http://schemas.microsoft.com/office/drawing/2014/main" val="2116711163"/>
                    </a:ext>
                  </a:extLst>
                </a:gridCol>
                <a:gridCol w="2839524">
                  <a:extLst>
                    <a:ext uri="{9D8B030D-6E8A-4147-A177-3AD203B41FA5}">
                      <a16:colId xmlns:a16="http://schemas.microsoft.com/office/drawing/2014/main" val="1186885001"/>
                    </a:ext>
                  </a:extLst>
                </a:gridCol>
              </a:tblGrid>
              <a:tr h="553700">
                <a:tc>
                  <a:txBody>
                    <a:bodyPr/>
                    <a:lstStyle/>
                    <a:p>
                      <a:pPr algn="ctr"/>
                      <a:r>
                        <a:rPr lang="en-US" sz="1600">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extLst>
                  <a:ext uri="{0D108BD9-81ED-4DB2-BD59-A6C34878D82A}">
                    <a16:rowId xmlns:a16="http://schemas.microsoft.com/office/drawing/2014/main" val="3741017008"/>
                  </a:ext>
                </a:extLst>
              </a:tr>
              <a:tr h="458294">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485725">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532525">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472009">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545360">
                <a:tc>
                  <a:txBody>
                    <a:bodyPr/>
                    <a:lstStyle/>
                    <a:p>
                      <a:pPr algn="ctr"/>
                      <a:r>
                        <a:rPr lang="en-US" sz="1600">
                          <a:solidFill>
                            <a:schemeClr val="tx1">
                              <a:lumMod val="85000"/>
                              <a:lumOff val="15000"/>
                            </a:schemeClr>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tx1">
                              <a:lumMod val="85000"/>
                              <a:lumOff val="15000"/>
                            </a:schemeClr>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tx1">
                              <a:lumMod val="85000"/>
                              <a:lumOff val="15000"/>
                            </a:schemeClr>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tx1">
                              <a:lumMod val="85000"/>
                              <a:lumOff val="15000"/>
                            </a:schemeClr>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extLst>
                  <a:ext uri="{0D108BD9-81ED-4DB2-BD59-A6C34878D82A}">
                    <a16:rowId xmlns:a16="http://schemas.microsoft.com/office/drawing/2014/main" val="1918266800"/>
                  </a:ext>
                </a:extLst>
              </a:tr>
            </a:tbl>
          </a:graphicData>
        </a:graphic>
      </p:graphicFrame>
      <p:sp>
        <p:nvSpPr>
          <p:cNvPr id="3" name="Date Placeholder 1">
            <a:extLst>
              <a:ext uri="{FF2B5EF4-FFF2-40B4-BE49-F238E27FC236}">
                <a16:creationId xmlns:a16="http://schemas.microsoft.com/office/drawing/2014/main" id="{CD96CB06-2D9B-9E36-399E-118EAF3EF01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673937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5">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826AD5E9-9AB6-4C89-2163-CB950EA541BD}"/>
              </a:ext>
            </a:extLst>
          </p:cNvPr>
          <p:cNvSpPr>
            <a:spLocks noGrp="1"/>
          </p:cNvSpPr>
          <p:nvPr>
            <p:ph type="body" sz="quarter" idx="14" hasCustomPrompt="1"/>
          </p:nvPr>
        </p:nvSpPr>
        <p:spPr>
          <a:xfrm>
            <a:off x="1095268" y="1105319"/>
            <a:ext cx="10634615" cy="1033831"/>
          </a:xfrm>
        </p:spPr>
        <p:txBody>
          <a:bodyPr anchor="t">
            <a:normAutofit/>
          </a:bodyPr>
          <a:lstStyle>
            <a:lvl1pPr>
              <a:lnSpc>
                <a:spcPct val="100000"/>
              </a:lnSpc>
              <a:spcBef>
                <a:spcPts val="0"/>
              </a:spcBef>
              <a:defRPr sz="1600" b="0">
                <a:solidFill>
                  <a:schemeClr val="tx1">
                    <a:lumMod val="85000"/>
                    <a:lumOff val="15000"/>
                  </a:schemeClr>
                </a:solidFill>
                <a:latin typeface="+mj-lt"/>
              </a:defRPr>
            </a:lvl1pPr>
          </a:lstStyle>
          <a:p>
            <a:pPr lvl="0"/>
            <a:r>
              <a:rPr lang="en-US"/>
              <a:t>Text Here</a:t>
            </a:r>
          </a:p>
        </p:txBody>
      </p:sp>
      <p:graphicFrame>
        <p:nvGraphicFramePr>
          <p:cNvPr id="13" name="Table Placeholder 3">
            <a:extLst>
              <a:ext uri="{FF2B5EF4-FFF2-40B4-BE49-F238E27FC236}">
                <a16:creationId xmlns:a16="http://schemas.microsoft.com/office/drawing/2014/main" id="{15627A5E-B839-9BBC-355E-AD6C1F3075BF}"/>
              </a:ext>
            </a:extLst>
          </p:cNvPr>
          <p:cNvGraphicFramePr>
            <a:graphicFrameLocks/>
          </p:cNvGraphicFramePr>
          <p:nvPr userDrawn="1">
            <p:extLst>
              <p:ext uri="{D42A27DB-BD31-4B8C-83A1-F6EECF244321}">
                <p14:modId xmlns:p14="http://schemas.microsoft.com/office/powerpoint/2010/main" val="2725655231"/>
              </p:ext>
            </p:extLst>
          </p:nvPr>
        </p:nvGraphicFramePr>
        <p:xfrm>
          <a:off x="416952" y="2830674"/>
          <a:ext cx="11358096" cy="3047613"/>
        </p:xfrm>
        <a:graphic>
          <a:graphicData uri="http://schemas.openxmlformats.org/drawingml/2006/table">
            <a:tbl>
              <a:tblPr firstRow="1" bandRow="1">
                <a:tableStyleId>{7E9639D4-E3E2-4D34-9284-5A2195B3D0D7}</a:tableStyleId>
              </a:tblPr>
              <a:tblGrid>
                <a:gridCol w="2839524">
                  <a:extLst>
                    <a:ext uri="{9D8B030D-6E8A-4147-A177-3AD203B41FA5}">
                      <a16:colId xmlns:a16="http://schemas.microsoft.com/office/drawing/2014/main" val="130956065"/>
                    </a:ext>
                  </a:extLst>
                </a:gridCol>
                <a:gridCol w="2839524">
                  <a:extLst>
                    <a:ext uri="{9D8B030D-6E8A-4147-A177-3AD203B41FA5}">
                      <a16:colId xmlns:a16="http://schemas.microsoft.com/office/drawing/2014/main" val="2749965458"/>
                    </a:ext>
                  </a:extLst>
                </a:gridCol>
                <a:gridCol w="2839524">
                  <a:extLst>
                    <a:ext uri="{9D8B030D-6E8A-4147-A177-3AD203B41FA5}">
                      <a16:colId xmlns:a16="http://schemas.microsoft.com/office/drawing/2014/main" val="2116711163"/>
                    </a:ext>
                  </a:extLst>
                </a:gridCol>
                <a:gridCol w="2839524">
                  <a:extLst>
                    <a:ext uri="{9D8B030D-6E8A-4147-A177-3AD203B41FA5}">
                      <a16:colId xmlns:a16="http://schemas.microsoft.com/office/drawing/2014/main" val="1186885001"/>
                    </a:ext>
                  </a:extLst>
                </a:gridCol>
              </a:tblGrid>
              <a:tr h="553700">
                <a:tc>
                  <a:txBody>
                    <a:bodyPr/>
                    <a:lstStyle/>
                    <a:p>
                      <a:pPr algn="ctr"/>
                      <a:r>
                        <a:rPr lang="en-US" sz="1600">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tc>
                  <a:txBody>
                    <a:bodyPr/>
                    <a:lstStyle/>
                    <a:p>
                      <a:pPr algn="ctr"/>
                      <a:r>
                        <a:rPr lang="en-US" sz="1600">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tc>
                  <a:txBody>
                    <a:bodyPr/>
                    <a:lstStyle/>
                    <a:p>
                      <a:pPr algn="ctr"/>
                      <a:r>
                        <a:rPr lang="en-US" sz="1600">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tc>
                  <a:txBody>
                    <a:bodyPr/>
                    <a:lstStyle/>
                    <a:p>
                      <a:pPr algn="ctr"/>
                      <a:r>
                        <a:rPr lang="en-US" sz="1600">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extLst>
                  <a:ext uri="{0D108BD9-81ED-4DB2-BD59-A6C34878D82A}">
                    <a16:rowId xmlns:a16="http://schemas.microsoft.com/office/drawing/2014/main" val="3741017008"/>
                  </a:ext>
                </a:extLst>
              </a:tr>
              <a:tr h="458294">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485725">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532525">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472009">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545360">
                <a:tc>
                  <a:txBody>
                    <a:bodyPr/>
                    <a:lstStyle/>
                    <a:p>
                      <a:pPr algn="ctr"/>
                      <a:r>
                        <a:rPr lang="en-US" sz="1600">
                          <a:solidFill>
                            <a:schemeClr val="bg1"/>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tc>
                  <a:txBody>
                    <a:bodyPr/>
                    <a:lstStyle/>
                    <a:p>
                      <a:pPr algn="ctr"/>
                      <a:r>
                        <a:rPr lang="en-US" sz="1600">
                          <a:solidFill>
                            <a:schemeClr val="bg1"/>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tc>
                  <a:txBody>
                    <a:bodyPr/>
                    <a:lstStyle/>
                    <a:p>
                      <a:pPr algn="ctr"/>
                      <a:r>
                        <a:rPr lang="en-US" sz="1600">
                          <a:solidFill>
                            <a:schemeClr val="bg1"/>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tc>
                  <a:txBody>
                    <a:bodyPr/>
                    <a:lstStyle/>
                    <a:p>
                      <a:pPr algn="ctr"/>
                      <a:r>
                        <a:rPr lang="en-US" sz="1600">
                          <a:solidFill>
                            <a:schemeClr val="bg1"/>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extLst>
                  <a:ext uri="{0D108BD9-81ED-4DB2-BD59-A6C34878D82A}">
                    <a16:rowId xmlns:a16="http://schemas.microsoft.com/office/drawing/2014/main" val="1918266800"/>
                  </a:ext>
                </a:extLst>
              </a:tr>
            </a:tbl>
          </a:graphicData>
        </a:graphic>
      </p:graphicFrame>
      <p:sp>
        <p:nvSpPr>
          <p:cNvPr id="3" name="Date Placeholder 1">
            <a:extLst>
              <a:ext uri="{FF2B5EF4-FFF2-40B4-BE49-F238E27FC236}">
                <a16:creationId xmlns:a16="http://schemas.microsoft.com/office/drawing/2014/main" id="{EAD50D74-4BF8-0235-1EE0-ACF35AF5DA9D}"/>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2264601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5">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 name="Date Placeholder 1">
            <a:extLst>
              <a:ext uri="{FF2B5EF4-FFF2-40B4-BE49-F238E27FC236}">
                <a16:creationId xmlns:a16="http://schemas.microsoft.com/office/drawing/2014/main" id="{11E0AD5C-A288-647C-63EC-D6DA7AB9EB9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323177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7">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pic>
        <p:nvPicPr>
          <p:cNvPr id="10" name="Graphic 9">
            <a:extLst>
              <a:ext uri="{FF2B5EF4-FFF2-40B4-BE49-F238E27FC236}">
                <a16:creationId xmlns:a16="http://schemas.microsoft.com/office/drawing/2014/main" id="{B7D1F388-6F8F-470F-C199-6DF89CDEC486}"/>
              </a:ext>
            </a:extLst>
          </p:cNvPr>
          <p:cNvPicPr>
            <a:picLocks noChangeAspect="1"/>
          </p:cNvPicPr>
          <p:nvPr userDrawn="1"/>
        </p:nvPicPr>
        <p:blipFill>
          <a:blip>
            <a:extLst>
              <a:ext uri="{96DAC541-7B7A-43D3-8B79-37D633B846F1}">
                <asvg:svgBlip xmlns:asvg="http://schemas.microsoft.com/office/drawing/2016/SVG/main" r:embed="rId3"/>
              </a:ext>
            </a:extLst>
          </a:blip>
          <a:srcRect l="5787" t="26643" r="5787" b="26643"/>
          <a:stretch/>
        </p:blipFill>
        <p:spPr>
          <a:xfrm>
            <a:off x="3834581" y="928594"/>
            <a:ext cx="4522838" cy="853352"/>
          </a:xfrm>
          <a:prstGeom prst="rect">
            <a:avLst/>
          </a:prstGeom>
        </p:spPr>
      </p:pic>
      <p:sp>
        <p:nvSpPr>
          <p:cNvPr id="2" name="Date Placeholder 1">
            <a:extLst>
              <a:ext uri="{FF2B5EF4-FFF2-40B4-BE49-F238E27FC236}">
                <a16:creationId xmlns:a16="http://schemas.microsoft.com/office/drawing/2014/main" id="{2F2E59C4-98F9-824B-1C7E-F73C00F7BAD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58850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31DE3-B82E-C45E-60B9-5A20FB798F43}"/>
              </a:ext>
            </a:extLst>
          </p:cNvPr>
          <p:cNvSpPr>
            <a:spLocks noGrp="1"/>
          </p:cNvSpPr>
          <p:nvPr>
            <p:ph type="title"/>
          </p:nvPr>
        </p:nvSpPr>
        <p:spPr>
          <a:xfrm>
            <a:off x="256038" y="1053297"/>
            <a:ext cx="4543532" cy="2451903"/>
          </a:xfrm>
        </p:spPr>
        <p:txBody>
          <a:bodyPr anchor="b">
            <a:normAutofit/>
          </a:bodyPr>
          <a:lstStyle>
            <a:lvl1pPr>
              <a:defRPr sz="4000"/>
            </a:lvl1pPr>
          </a:lstStyle>
          <a:p>
            <a:r>
              <a:rPr lang="en-GB"/>
              <a:t>Click to edit Master title style</a:t>
            </a:r>
            <a:endParaRPr lang="en-US"/>
          </a:p>
        </p:txBody>
      </p:sp>
      <p:sp>
        <p:nvSpPr>
          <p:cNvPr id="7" name="Date Placeholder 1">
            <a:extLst>
              <a:ext uri="{FF2B5EF4-FFF2-40B4-BE49-F238E27FC236}">
                <a16:creationId xmlns:a16="http://schemas.microsoft.com/office/drawing/2014/main" id="{0CA4D6C0-8473-EA98-6987-FBC73FC12AF4}"/>
              </a:ext>
            </a:extLst>
          </p:cNvPr>
          <p:cNvSpPr>
            <a:spLocks noGrp="1"/>
          </p:cNvSpPr>
          <p:nvPr>
            <p:ph type="dt" sz="half" idx="10"/>
          </p:nvPr>
        </p:nvSpPr>
        <p:spPr>
          <a:xfrm>
            <a:off x="9588909" y="6422539"/>
            <a:ext cx="2372360" cy="228600"/>
          </a:xfrm>
          <a:prstGeom prst="rect">
            <a:avLst/>
          </a:prstGeom>
        </p:spPr>
        <p:txBody>
          <a:bodyPr anchor="ctr"/>
          <a:lstStyle>
            <a:lvl1pPr>
              <a:defRPr sz="1200">
                <a:solidFill>
                  <a:schemeClr val="bg1"/>
                </a:solidFill>
              </a:defRPr>
            </a:lvl1pPr>
          </a:lstStyle>
          <a:p>
            <a:fld id="{896998E5-2466-48A1-884A-29AA3E8C2B0E}" type="datetime4">
              <a:rPr lang="en-US" smtClean="0"/>
              <a:t>May 27, 2026</a:t>
            </a:fld>
            <a:endParaRPr lang="en-US"/>
          </a:p>
        </p:txBody>
      </p:sp>
      <p:sp>
        <p:nvSpPr>
          <p:cNvPr id="39" name="Text Placeholder 2">
            <a:extLst>
              <a:ext uri="{FF2B5EF4-FFF2-40B4-BE49-F238E27FC236}">
                <a16:creationId xmlns:a16="http://schemas.microsoft.com/office/drawing/2014/main" id="{B234DA16-58F2-3AD8-B6B9-CB6A9062E27D}"/>
              </a:ext>
            </a:extLst>
          </p:cNvPr>
          <p:cNvSpPr>
            <a:spLocks noGrp="1"/>
          </p:cNvSpPr>
          <p:nvPr>
            <p:ph type="body" idx="1" hasCustomPrompt="1"/>
          </p:nvPr>
        </p:nvSpPr>
        <p:spPr>
          <a:xfrm>
            <a:off x="279188" y="3681199"/>
            <a:ext cx="4528291" cy="558799"/>
          </a:xfrm>
        </p:spPr>
        <p:txBody>
          <a:bodyPr anchor="ctr">
            <a:normAutofit/>
          </a:bodyPr>
          <a:lstStyle>
            <a:lvl1pPr marL="0" indent="0">
              <a:lnSpc>
                <a:spcPct val="100000"/>
              </a:lnSpc>
              <a:spcBef>
                <a:spcPts val="0"/>
              </a:spcBef>
              <a:buNone/>
              <a:defRPr sz="2000" b="1">
                <a:solidFill>
                  <a:srgbClr val="6680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add Sub Headline</a:t>
            </a:r>
          </a:p>
        </p:txBody>
      </p:sp>
      <p:sp>
        <p:nvSpPr>
          <p:cNvPr id="40" name="Text Placeholder 29">
            <a:extLst>
              <a:ext uri="{FF2B5EF4-FFF2-40B4-BE49-F238E27FC236}">
                <a16:creationId xmlns:a16="http://schemas.microsoft.com/office/drawing/2014/main" id="{2A8EDB84-0A65-30B6-7233-C1800238786B}"/>
              </a:ext>
            </a:extLst>
          </p:cNvPr>
          <p:cNvSpPr>
            <a:spLocks noGrp="1"/>
          </p:cNvSpPr>
          <p:nvPr>
            <p:ph type="body" sz="quarter" idx="14" hasCustomPrompt="1"/>
          </p:nvPr>
        </p:nvSpPr>
        <p:spPr>
          <a:xfrm>
            <a:off x="279188" y="4414684"/>
            <a:ext cx="5100531" cy="2003896"/>
          </a:xfrm>
        </p:spPr>
        <p:txBody>
          <a:bodyPr anchor="t">
            <a:normAutofit/>
          </a:bodyPr>
          <a:lstStyle>
            <a:lvl1pP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3" name="Rectangle 2">
            <a:extLst>
              <a:ext uri="{FF2B5EF4-FFF2-40B4-BE49-F238E27FC236}">
                <a16:creationId xmlns:a16="http://schemas.microsoft.com/office/drawing/2014/main" id="{98437B34-0C8E-9F9B-1EE9-F268EC67DC11}"/>
              </a:ext>
            </a:extLst>
          </p:cNvPr>
          <p:cNvSpPr/>
          <p:nvPr userDrawn="1"/>
        </p:nvSpPr>
        <p:spPr>
          <a:xfrm>
            <a:off x="9006348" y="0"/>
            <a:ext cx="3185652"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12">
            <a:extLst>
              <a:ext uri="{FF2B5EF4-FFF2-40B4-BE49-F238E27FC236}">
                <a16:creationId xmlns:a16="http://schemas.microsoft.com/office/drawing/2014/main" id="{6305312A-0436-7089-F128-24EB5817FE51}"/>
              </a:ext>
            </a:extLst>
          </p:cNvPr>
          <p:cNvSpPr>
            <a:spLocks noGrp="1"/>
          </p:cNvSpPr>
          <p:nvPr>
            <p:ph type="pic" sz="quarter" idx="15"/>
          </p:nvPr>
        </p:nvSpPr>
        <p:spPr>
          <a:xfrm>
            <a:off x="5978012" y="1053297"/>
            <a:ext cx="5751871" cy="4879651"/>
          </a:xfrm>
          <a:custGeom>
            <a:avLst/>
            <a:gdLst>
              <a:gd name="connsiteX0" fmla="*/ 196564 w 5988732"/>
              <a:gd name="connsiteY0" fmla="*/ 0 h 4709249"/>
              <a:gd name="connsiteX1" fmla="*/ 5792168 w 5988732"/>
              <a:gd name="connsiteY1" fmla="*/ 0 h 4709249"/>
              <a:gd name="connsiteX2" fmla="*/ 5988732 w 5988732"/>
              <a:gd name="connsiteY2" fmla="*/ 196564 h 4709249"/>
              <a:gd name="connsiteX3" fmla="*/ 5988732 w 5988732"/>
              <a:gd name="connsiteY3" fmla="*/ 4512685 h 4709249"/>
              <a:gd name="connsiteX4" fmla="*/ 5792168 w 5988732"/>
              <a:gd name="connsiteY4" fmla="*/ 4709249 h 4709249"/>
              <a:gd name="connsiteX5" fmla="*/ 196564 w 5988732"/>
              <a:gd name="connsiteY5" fmla="*/ 4709249 h 4709249"/>
              <a:gd name="connsiteX6" fmla="*/ 0 w 5988732"/>
              <a:gd name="connsiteY6" fmla="*/ 4512685 h 4709249"/>
              <a:gd name="connsiteX7" fmla="*/ 0 w 5988732"/>
              <a:gd name="connsiteY7" fmla="*/ 196564 h 4709249"/>
              <a:gd name="connsiteX8" fmla="*/ 196564 w 5988732"/>
              <a:gd name="connsiteY8" fmla="*/ 0 h 470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8732" h="4709249">
                <a:moveTo>
                  <a:pt x="196564" y="0"/>
                </a:moveTo>
                <a:lnTo>
                  <a:pt x="5792168" y="0"/>
                </a:lnTo>
                <a:cubicBezTo>
                  <a:pt x="5900727" y="0"/>
                  <a:pt x="5988732" y="88005"/>
                  <a:pt x="5988732" y="196564"/>
                </a:cubicBezTo>
                <a:lnTo>
                  <a:pt x="5988732" y="4512685"/>
                </a:lnTo>
                <a:cubicBezTo>
                  <a:pt x="5988732" y="4621244"/>
                  <a:pt x="5900727" y="4709249"/>
                  <a:pt x="5792168" y="4709249"/>
                </a:cubicBezTo>
                <a:lnTo>
                  <a:pt x="196564" y="4709249"/>
                </a:lnTo>
                <a:cubicBezTo>
                  <a:pt x="88005" y="4709249"/>
                  <a:pt x="0" y="4621244"/>
                  <a:pt x="0" y="4512685"/>
                </a:cubicBezTo>
                <a:lnTo>
                  <a:pt x="0" y="196564"/>
                </a:lnTo>
                <a:cubicBezTo>
                  <a:pt x="0" y="88005"/>
                  <a:pt x="88005" y="0"/>
                  <a:pt x="196564" y="0"/>
                </a:cubicBezTo>
                <a:close/>
              </a:path>
            </a:pathLst>
          </a:custGeom>
        </p:spPr>
        <p:txBody>
          <a:bodyPr wrap="square">
            <a:noAutofit/>
          </a:bodyPr>
          <a:lstStyle/>
          <a:p>
            <a:endParaRPr lang="en-IN"/>
          </a:p>
        </p:txBody>
      </p:sp>
      <p:pic>
        <p:nvPicPr>
          <p:cNvPr id="5" name="Picture 4" descr="A black and blue symbol&#10;&#10;AI-generated content may be incorrect.">
            <a:extLst>
              <a:ext uri="{FF2B5EF4-FFF2-40B4-BE49-F238E27FC236}">
                <a16:creationId xmlns:a16="http://schemas.microsoft.com/office/drawing/2014/main" id="{57374AD2-F53B-5A44-B6B2-7401529F49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Tree>
    <p:extLst>
      <p:ext uri="{BB962C8B-B14F-4D97-AF65-F5344CB8AC3E}">
        <p14:creationId xmlns:p14="http://schemas.microsoft.com/office/powerpoint/2010/main" val="2704634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cxnSp>
        <p:nvCxnSpPr>
          <p:cNvPr id="2" name="Straight Connector 1">
            <a:extLst>
              <a:ext uri="{FF2B5EF4-FFF2-40B4-BE49-F238E27FC236}">
                <a16:creationId xmlns:a16="http://schemas.microsoft.com/office/drawing/2014/main" id="{626D643A-E982-BF4E-EA7B-B5AAEAA6EC24}"/>
              </a:ext>
            </a:extLst>
          </p:cNvPr>
          <p:cNvCxnSpPr/>
          <p:nvPr userDrawn="1"/>
        </p:nvCxnSpPr>
        <p:spPr>
          <a:xfrm>
            <a:off x="694481" y="3969291"/>
            <a:ext cx="10718157" cy="0"/>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 name="Text Placeholder 29">
            <a:extLst>
              <a:ext uri="{FF2B5EF4-FFF2-40B4-BE49-F238E27FC236}">
                <a16:creationId xmlns:a16="http://schemas.microsoft.com/office/drawing/2014/main" id="{A9FD5F3D-1B91-4B9D-486C-1CE41DF46934}"/>
              </a:ext>
            </a:extLst>
          </p:cNvPr>
          <p:cNvSpPr>
            <a:spLocks noGrp="1"/>
          </p:cNvSpPr>
          <p:nvPr>
            <p:ph type="body" sz="quarter" idx="14" hasCustomPrompt="1"/>
          </p:nvPr>
        </p:nvSpPr>
        <p:spPr>
          <a:xfrm>
            <a:off x="694481" y="4180902"/>
            <a:ext cx="10718156" cy="637761"/>
          </a:xfrm>
        </p:spPr>
        <p:txBody>
          <a:bodyPr anchor="ctr">
            <a:normAutofit/>
          </a:bodyPr>
          <a:lstStyle>
            <a:lvl1pPr algn="ct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4" name="Text Placeholder 29">
            <a:extLst>
              <a:ext uri="{FF2B5EF4-FFF2-40B4-BE49-F238E27FC236}">
                <a16:creationId xmlns:a16="http://schemas.microsoft.com/office/drawing/2014/main" id="{8511C043-6EDE-8BD1-EB29-FE486BC94A5F}"/>
              </a:ext>
            </a:extLst>
          </p:cNvPr>
          <p:cNvSpPr>
            <a:spLocks noGrp="1"/>
          </p:cNvSpPr>
          <p:nvPr>
            <p:ph type="body" sz="quarter" idx="15" hasCustomPrompt="1"/>
          </p:nvPr>
        </p:nvSpPr>
        <p:spPr>
          <a:xfrm>
            <a:off x="694481" y="3160027"/>
            <a:ext cx="10718156" cy="637761"/>
          </a:xfrm>
        </p:spPr>
        <p:txBody>
          <a:bodyPr anchor="ctr">
            <a:normAutofit/>
          </a:bodyPr>
          <a:lstStyle>
            <a:lvl1pPr algn="ct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9" name="Text Placeholder 29">
            <a:extLst>
              <a:ext uri="{FF2B5EF4-FFF2-40B4-BE49-F238E27FC236}">
                <a16:creationId xmlns:a16="http://schemas.microsoft.com/office/drawing/2014/main" id="{513F1507-5C4A-5436-F7C4-0ABF111CA207}"/>
              </a:ext>
            </a:extLst>
          </p:cNvPr>
          <p:cNvSpPr>
            <a:spLocks noGrp="1"/>
          </p:cNvSpPr>
          <p:nvPr>
            <p:ph type="body" sz="quarter" idx="16" hasCustomPrompt="1"/>
          </p:nvPr>
        </p:nvSpPr>
        <p:spPr>
          <a:xfrm>
            <a:off x="694481" y="4984573"/>
            <a:ext cx="10718156" cy="426090"/>
          </a:xfrm>
        </p:spPr>
        <p:txBody>
          <a:bodyPr anchor="ctr">
            <a:normAutofit/>
          </a:bodyPr>
          <a:lstStyle>
            <a:lvl1pPr algn="ctr">
              <a:lnSpc>
                <a:spcPct val="100000"/>
              </a:lnSpc>
              <a:spcBef>
                <a:spcPts val="0"/>
              </a:spcBef>
              <a:defRPr sz="1600" b="1">
                <a:solidFill>
                  <a:srgbClr val="5847FC"/>
                </a:solidFill>
                <a:latin typeface="+mn-lt"/>
              </a:defRPr>
            </a:lvl1pPr>
          </a:lstStyle>
          <a:p>
            <a:pPr lvl="0"/>
            <a:r>
              <a:rPr lang="en-US"/>
              <a:t>Text Here</a:t>
            </a:r>
          </a:p>
        </p:txBody>
      </p:sp>
      <p:pic>
        <p:nvPicPr>
          <p:cNvPr id="10" name="Graphic 9">
            <a:extLst>
              <a:ext uri="{FF2B5EF4-FFF2-40B4-BE49-F238E27FC236}">
                <a16:creationId xmlns:a16="http://schemas.microsoft.com/office/drawing/2014/main" id="{B7D1F388-6F8F-470F-C199-6DF89CDEC486}"/>
              </a:ext>
            </a:extLst>
          </p:cNvPr>
          <p:cNvPicPr>
            <a:picLocks noChangeAspect="1"/>
          </p:cNvPicPr>
          <p:nvPr userDrawn="1"/>
        </p:nvPicPr>
        <p:blipFill>
          <a:blip>
            <a:extLst>
              <a:ext uri="{96DAC541-7B7A-43D3-8B79-37D633B846F1}">
                <asvg:svgBlip xmlns:asvg="http://schemas.microsoft.com/office/drawing/2016/SVG/main" r:embed="rId4"/>
              </a:ext>
            </a:extLst>
          </a:blip>
          <a:srcRect l="5787" t="26643" r="5787" b="26643"/>
          <a:stretch/>
        </p:blipFill>
        <p:spPr>
          <a:xfrm>
            <a:off x="3834581" y="1983562"/>
            <a:ext cx="4522838" cy="853352"/>
          </a:xfrm>
          <a:prstGeom prst="rect">
            <a:avLst/>
          </a:prstGeom>
        </p:spPr>
      </p:pic>
      <p:sp>
        <p:nvSpPr>
          <p:cNvPr id="5" name="Date Placeholder 1">
            <a:extLst>
              <a:ext uri="{FF2B5EF4-FFF2-40B4-BE49-F238E27FC236}">
                <a16:creationId xmlns:a16="http://schemas.microsoft.com/office/drawing/2014/main" id="{84A3C282-D08F-4666-9910-9775E057A06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2047861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ll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6EAC7-FE23-02F9-DDE3-C26F45D25156}"/>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pic>
        <p:nvPicPr>
          <p:cNvPr id="11" name="Graphic 10">
            <a:extLst>
              <a:ext uri="{FF2B5EF4-FFF2-40B4-BE49-F238E27FC236}">
                <a16:creationId xmlns:a16="http://schemas.microsoft.com/office/drawing/2014/main" id="{053CADF1-46E7-C694-DB74-8A3B7F440A83}"/>
              </a:ext>
            </a:extLst>
          </p:cNvPr>
          <p:cNvPicPr>
            <a:picLocks noChangeAspect="1"/>
          </p:cNvPicPr>
          <p:nvPr userDrawn="1"/>
        </p:nvPicPr>
        <p:blipFill>
          <a:blip>
            <a:alphaModFix amt="61000"/>
            <a:extLst>
              <a:ext uri="{96DAC541-7B7A-43D3-8B79-37D633B846F1}">
                <asvg:svgBlip xmlns:asvg="http://schemas.microsoft.com/office/drawing/2016/SVG/main" r:embed="rId3"/>
              </a:ext>
            </a:extLst>
          </a:blip>
          <a:srcRect l="36883" t="30593" r="29588" b="36589"/>
          <a:stretch/>
        </p:blipFill>
        <p:spPr>
          <a:xfrm>
            <a:off x="0" y="829339"/>
            <a:ext cx="6431280" cy="6028661"/>
          </a:xfrm>
          <a:prstGeom prst="rect">
            <a:avLst/>
          </a:prstGeom>
        </p:spPr>
      </p:pic>
      <p:sp>
        <p:nvSpPr>
          <p:cNvPr id="2" name="Date Placeholder 1">
            <a:extLst>
              <a:ext uri="{FF2B5EF4-FFF2-40B4-BE49-F238E27FC236}">
                <a16:creationId xmlns:a16="http://schemas.microsoft.com/office/drawing/2014/main" id="{ED043BD0-E0A1-5F53-B092-01D163DB753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831907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ll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6EAC7-FE23-02F9-DDE3-C26F45D25156}"/>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9">
            <a:extLst>
              <a:ext uri="{FF2B5EF4-FFF2-40B4-BE49-F238E27FC236}">
                <a16:creationId xmlns:a16="http://schemas.microsoft.com/office/drawing/2014/main" id="{277656F7-2D97-F7B5-3FE6-4326FEE170C4}"/>
              </a:ext>
            </a:extLst>
          </p:cNvPr>
          <p:cNvSpPr>
            <a:spLocks noGrp="1"/>
          </p:cNvSpPr>
          <p:nvPr>
            <p:ph type="body" sz="quarter" idx="14" hasCustomPrompt="1"/>
          </p:nvPr>
        </p:nvSpPr>
        <p:spPr>
          <a:xfrm>
            <a:off x="544010" y="1990846"/>
            <a:ext cx="5185459" cy="4236334"/>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3" name="Title 1">
            <a:extLst>
              <a:ext uri="{FF2B5EF4-FFF2-40B4-BE49-F238E27FC236}">
                <a16:creationId xmlns:a16="http://schemas.microsoft.com/office/drawing/2014/main" id="{9E4AEAAC-89AF-1EFF-3DE5-8A1CA6FBEE46}"/>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sp>
        <p:nvSpPr>
          <p:cNvPr id="4" name="Picture Placeholder 12">
            <a:extLst>
              <a:ext uri="{FF2B5EF4-FFF2-40B4-BE49-F238E27FC236}">
                <a16:creationId xmlns:a16="http://schemas.microsoft.com/office/drawing/2014/main" id="{5247525B-D512-687E-94D2-2D6E3358D426}"/>
              </a:ext>
            </a:extLst>
          </p:cNvPr>
          <p:cNvSpPr>
            <a:spLocks noGrp="1"/>
          </p:cNvSpPr>
          <p:nvPr>
            <p:ph type="pic" sz="quarter" idx="15"/>
          </p:nvPr>
        </p:nvSpPr>
        <p:spPr>
          <a:xfrm>
            <a:off x="6462533" y="1223699"/>
            <a:ext cx="4857508" cy="4857971"/>
          </a:xfrm>
          <a:prstGeom prst="ellipse">
            <a:avLst/>
          </a:prstGeom>
          <a:ln w="19050">
            <a:solidFill>
              <a:srgbClr val="57BAE5"/>
            </a:solidFill>
          </a:ln>
        </p:spPr>
        <p:txBody>
          <a:bodyPr wrap="square">
            <a:noAutofit/>
          </a:bodyPr>
          <a:lstStyle/>
          <a:p>
            <a:endParaRPr lang="en-IN"/>
          </a:p>
        </p:txBody>
      </p:sp>
      <p:pic>
        <p:nvPicPr>
          <p:cNvPr id="9" name="Picture 8" descr="A black and blue symbol&#10;&#10;AI-generated content may be incorrect.">
            <a:extLst>
              <a:ext uri="{FF2B5EF4-FFF2-40B4-BE49-F238E27FC236}">
                <a16:creationId xmlns:a16="http://schemas.microsoft.com/office/drawing/2014/main" id="{82324CA3-4A82-FC49-55AC-D539BCFC575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6" name="Date Placeholder 1">
            <a:extLst>
              <a:ext uri="{FF2B5EF4-FFF2-40B4-BE49-F238E27FC236}">
                <a16:creationId xmlns:a16="http://schemas.microsoft.com/office/drawing/2014/main" id="{A4CF8EFA-ED3D-41DF-F08B-EEAB78173C2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827885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Version 1">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6193" y="668405"/>
            <a:ext cx="2959614" cy="490186"/>
          </a:xfrm>
          <a:prstGeom prst="rect">
            <a:avLst/>
          </a:prstGeom>
        </p:spPr>
      </p:pic>
      <p:sp>
        <p:nvSpPr>
          <p:cNvPr id="2" name="Date Placeholder 1">
            <a:extLst>
              <a:ext uri="{FF2B5EF4-FFF2-40B4-BE49-F238E27FC236}">
                <a16:creationId xmlns:a16="http://schemas.microsoft.com/office/drawing/2014/main" id="{18540065-51D2-0D8D-DABB-7F8805184A2D}"/>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2491159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ill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6EAC7-FE23-02F9-DDE3-C26F45D25156}"/>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E4AEAAC-89AF-1EFF-3DE5-8A1CA6FBEE46}"/>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9" name="Picture 8" descr="A black and blue symbol&#10;&#10;AI-generated content may be incorrect.">
            <a:extLst>
              <a:ext uri="{FF2B5EF4-FFF2-40B4-BE49-F238E27FC236}">
                <a16:creationId xmlns:a16="http://schemas.microsoft.com/office/drawing/2014/main" id="{82324CA3-4A82-FC49-55AC-D539BCFC575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 name="Date Placeholder 1">
            <a:extLst>
              <a:ext uri="{FF2B5EF4-FFF2-40B4-BE49-F238E27FC236}">
                <a16:creationId xmlns:a16="http://schemas.microsoft.com/office/drawing/2014/main" id="{15F7220F-C8F8-1555-29BD-B3F03E6899A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392151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ller 3">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EB9640C5-15F3-262A-D463-46CA65DA06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Picture Placeholder 12">
            <a:extLst>
              <a:ext uri="{FF2B5EF4-FFF2-40B4-BE49-F238E27FC236}">
                <a16:creationId xmlns:a16="http://schemas.microsoft.com/office/drawing/2014/main" id="{9CAC1756-21EC-7017-300D-AB814263698D}"/>
              </a:ext>
            </a:extLst>
          </p:cNvPr>
          <p:cNvSpPr>
            <a:spLocks noGrp="1"/>
          </p:cNvSpPr>
          <p:nvPr>
            <p:ph type="pic" sz="quarter" idx="15"/>
          </p:nvPr>
        </p:nvSpPr>
        <p:spPr>
          <a:xfrm>
            <a:off x="733065" y="1223699"/>
            <a:ext cx="4857508" cy="4857971"/>
          </a:xfrm>
          <a:prstGeom prst="ellipse">
            <a:avLst/>
          </a:prstGeom>
          <a:ln w="19050">
            <a:solidFill>
              <a:srgbClr val="57BAE5"/>
            </a:solidFill>
          </a:ln>
        </p:spPr>
        <p:txBody>
          <a:bodyPr wrap="square">
            <a:noAutofit/>
          </a:bodyPr>
          <a:lstStyle/>
          <a:p>
            <a:endParaRPr lang="en-IN"/>
          </a:p>
        </p:txBody>
      </p:sp>
      <p:sp>
        <p:nvSpPr>
          <p:cNvPr id="4" name="Text Placeholder 29">
            <a:extLst>
              <a:ext uri="{FF2B5EF4-FFF2-40B4-BE49-F238E27FC236}">
                <a16:creationId xmlns:a16="http://schemas.microsoft.com/office/drawing/2014/main" id="{85D12722-6C6F-0747-D290-20AE47EAD14E}"/>
              </a:ext>
            </a:extLst>
          </p:cNvPr>
          <p:cNvSpPr>
            <a:spLocks noGrp="1"/>
          </p:cNvSpPr>
          <p:nvPr>
            <p:ph type="body" sz="quarter" idx="14" hasCustomPrompt="1"/>
          </p:nvPr>
        </p:nvSpPr>
        <p:spPr>
          <a:xfrm>
            <a:off x="6096000" y="3429000"/>
            <a:ext cx="5467109" cy="2652670"/>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pic>
        <p:nvPicPr>
          <p:cNvPr id="6" name="Picture 5" descr="A black and blue symbol&#10;&#10;AI-generated content may be incorrect.">
            <a:extLst>
              <a:ext uri="{FF2B5EF4-FFF2-40B4-BE49-F238E27FC236}">
                <a16:creationId xmlns:a16="http://schemas.microsoft.com/office/drawing/2014/main" id="{136D83D7-5E87-342E-AE64-1F0F01644888}"/>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5" name="Date Placeholder 1">
            <a:extLst>
              <a:ext uri="{FF2B5EF4-FFF2-40B4-BE49-F238E27FC236}">
                <a16:creationId xmlns:a16="http://schemas.microsoft.com/office/drawing/2014/main" id="{4F99488A-7AF9-2620-C5A9-F2F917D1226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2871974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ller 4">
    <p:spTree>
      <p:nvGrpSpPr>
        <p:cNvPr id="1" name=""/>
        <p:cNvGrpSpPr/>
        <p:nvPr/>
      </p:nvGrpSpPr>
      <p:grpSpPr>
        <a:xfrm>
          <a:off x="0" y="0"/>
          <a:ext cx="0" cy="0"/>
          <a:chOff x="0" y="0"/>
          <a:chExt cx="0" cy="0"/>
        </a:xfrm>
      </p:grpSpPr>
      <p:sp>
        <p:nvSpPr>
          <p:cNvPr id="7" name="Date Placeholder 1">
            <a:extLst>
              <a:ext uri="{FF2B5EF4-FFF2-40B4-BE49-F238E27FC236}">
                <a16:creationId xmlns:a16="http://schemas.microsoft.com/office/drawing/2014/main" id="{0CA4D6C0-8473-EA98-6987-FBC73FC12AF4}"/>
              </a:ext>
            </a:extLst>
          </p:cNvPr>
          <p:cNvSpPr>
            <a:spLocks noGrp="1"/>
          </p:cNvSpPr>
          <p:nvPr>
            <p:ph type="dt" sz="half" idx="10"/>
          </p:nvPr>
        </p:nvSpPr>
        <p:spPr>
          <a:xfrm>
            <a:off x="9588909" y="6422539"/>
            <a:ext cx="2372360" cy="228600"/>
          </a:xfrm>
          <a:prstGeom prst="rect">
            <a:avLst/>
          </a:prstGeom>
        </p:spPr>
        <p:txBody>
          <a:bodyPr anchor="ctr"/>
          <a:lstStyle>
            <a:lvl1pPr>
              <a:defRPr sz="1200">
                <a:solidFill>
                  <a:schemeClr val="bg1"/>
                </a:solidFill>
              </a:defRPr>
            </a:lvl1pPr>
          </a:lstStyle>
          <a:p>
            <a:fld id="{B2ED5264-F590-4DBE-9288-D6591EA4914B}" type="datetime4">
              <a:rPr lang="en-US" smtClean="0"/>
              <a:t>May 27, 2026</a:t>
            </a:fld>
            <a:endParaRPr lang="en-US"/>
          </a:p>
        </p:txBody>
      </p:sp>
      <p:pic>
        <p:nvPicPr>
          <p:cNvPr id="2" name="Picture 1" descr="A group of people using devices&#10;&#10;AI-generated content may be incorrect.">
            <a:extLst>
              <a:ext uri="{FF2B5EF4-FFF2-40B4-BE49-F238E27FC236}">
                <a16:creationId xmlns:a16="http://schemas.microsoft.com/office/drawing/2014/main" id="{D372D4AF-930A-2651-685E-22F6248954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3" name="Text Placeholder 29">
            <a:extLst>
              <a:ext uri="{FF2B5EF4-FFF2-40B4-BE49-F238E27FC236}">
                <a16:creationId xmlns:a16="http://schemas.microsoft.com/office/drawing/2014/main" id="{490D8217-77F2-8293-4A38-B12A31FB9CAF}"/>
              </a:ext>
            </a:extLst>
          </p:cNvPr>
          <p:cNvSpPr>
            <a:spLocks noGrp="1"/>
          </p:cNvSpPr>
          <p:nvPr>
            <p:ph type="body" sz="quarter" idx="14" hasCustomPrompt="1"/>
          </p:nvPr>
        </p:nvSpPr>
        <p:spPr>
          <a:xfrm>
            <a:off x="925571" y="1276109"/>
            <a:ext cx="3681153" cy="2393066"/>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Tree>
    <p:extLst>
      <p:ext uri="{BB962C8B-B14F-4D97-AF65-F5344CB8AC3E}">
        <p14:creationId xmlns:p14="http://schemas.microsoft.com/office/powerpoint/2010/main" val="73080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Filler 4">
    <p:spTree>
      <p:nvGrpSpPr>
        <p:cNvPr id="1" name=""/>
        <p:cNvGrpSpPr/>
        <p:nvPr/>
      </p:nvGrpSpPr>
      <p:grpSpPr>
        <a:xfrm>
          <a:off x="0" y="0"/>
          <a:ext cx="0" cy="0"/>
          <a:chOff x="0" y="0"/>
          <a:chExt cx="0" cy="0"/>
        </a:xfrm>
      </p:grpSpPr>
      <p:pic>
        <p:nvPicPr>
          <p:cNvPr id="5" name="Picture 4" descr="A blue and black background&#10;&#10;AI-generated content may be incorrect.">
            <a:extLst>
              <a:ext uri="{FF2B5EF4-FFF2-40B4-BE49-F238E27FC236}">
                <a16:creationId xmlns:a16="http://schemas.microsoft.com/office/drawing/2014/main" id="{F7499D19-30FE-4F24-5682-0386AE0D53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3" name="Text Placeholder 29">
            <a:extLst>
              <a:ext uri="{FF2B5EF4-FFF2-40B4-BE49-F238E27FC236}">
                <a16:creationId xmlns:a16="http://schemas.microsoft.com/office/drawing/2014/main" id="{490D8217-77F2-8293-4A38-B12A31FB9CAF}"/>
              </a:ext>
            </a:extLst>
          </p:cNvPr>
          <p:cNvSpPr>
            <a:spLocks noGrp="1"/>
          </p:cNvSpPr>
          <p:nvPr>
            <p:ph type="body" sz="quarter" idx="14" hasCustomPrompt="1"/>
          </p:nvPr>
        </p:nvSpPr>
        <p:spPr>
          <a:xfrm>
            <a:off x="925571" y="1276109"/>
            <a:ext cx="3681153" cy="2393066"/>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2" name="Date Placeholder 1">
            <a:extLst>
              <a:ext uri="{FF2B5EF4-FFF2-40B4-BE49-F238E27FC236}">
                <a16:creationId xmlns:a16="http://schemas.microsoft.com/office/drawing/2014/main" id="{05E69756-5D7D-4732-770F-9787EE33D0D3}"/>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2751474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iller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39684D-60A5-40CB-EDC2-8C54977638DA}"/>
              </a:ext>
            </a:extLst>
          </p:cNvPr>
          <p:cNvSpPr/>
          <p:nvPr userDrawn="1"/>
        </p:nvSpPr>
        <p:spPr>
          <a:xfrm>
            <a:off x="0" y="0"/>
            <a:ext cx="12192000" cy="6230066"/>
          </a:xfrm>
          <a:prstGeom prst="rect">
            <a:avLst/>
          </a:prstGeom>
          <a:solidFill>
            <a:srgbClr val="FD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9">
            <a:extLst>
              <a:ext uri="{FF2B5EF4-FFF2-40B4-BE49-F238E27FC236}">
                <a16:creationId xmlns:a16="http://schemas.microsoft.com/office/drawing/2014/main" id="{D2D098E8-08B8-36D0-1B4C-1012881F2FF0}"/>
              </a:ext>
            </a:extLst>
          </p:cNvPr>
          <p:cNvSpPr>
            <a:spLocks noGrp="1"/>
          </p:cNvSpPr>
          <p:nvPr>
            <p:ph type="body" sz="quarter" idx="15" hasCustomPrompt="1"/>
          </p:nvPr>
        </p:nvSpPr>
        <p:spPr>
          <a:xfrm>
            <a:off x="925571" y="1276110"/>
            <a:ext cx="3623280" cy="2393066"/>
          </a:xfrm>
        </p:spPr>
        <p:txBody>
          <a:bodyPr anchor="t">
            <a:normAutofit/>
          </a:bodyPr>
          <a:lstStyle>
            <a:lvl1pPr>
              <a:lnSpc>
                <a:spcPct val="100000"/>
              </a:lnSpc>
              <a:spcBef>
                <a:spcPts val="0"/>
              </a:spcBef>
              <a:defRPr sz="1600" b="0">
                <a:solidFill>
                  <a:schemeClr val="tx1">
                    <a:lumMod val="75000"/>
                    <a:lumOff val="25000"/>
                  </a:schemeClr>
                </a:solidFill>
                <a:latin typeface="+mn-lt"/>
              </a:defRPr>
            </a:lvl1pPr>
          </a:lstStyle>
          <a:p>
            <a:pPr lvl="0"/>
            <a:r>
              <a:rPr lang="en-US"/>
              <a:t>Text Here</a:t>
            </a:r>
          </a:p>
        </p:txBody>
      </p:sp>
      <p:pic>
        <p:nvPicPr>
          <p:cNvPr id="5" name="Picture 4" descr="A black and blue symbol&#10;&#10;AI-generated content may be incorrect.">
            <a:extLst>
              <a:ext uri="{FF2B5EF4-FFF2-40B4-BE49-F238E27FC236}">
                <a16:creationId xmlns:a16="http://schemas.microsoft.com/office/drawing/2014/main" id="{FB3036C2-F687-B6B7-B535-18091FF424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pic>
        <p:nvPicPr>
          <p:cNvPr id="6" name="Picture 5" descr="A white background with a rainbow of colors&#10;&#10;AI-generated content may be incorrect.">
            <a:extLst>
              <a:ext uri="{FF2B5EF4-FFF2-40B4-BE49-F238E27FC236}">
                <a16:creationId xmlns:a16="http://schemas.microsoft.com/office/drawing/2014/main" id="{FD1ACEA9-074F-5DD7-8E33-C5C191A15E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2" name="Date Placeholder 1">
            <a:extLst>
              <a:ext uri="{FF2B5EF4-FFF2-40B4-BE49-F238E27FC236}">
                <a16:creationId xmlns:a16="http://schemas.microsoft.com/office/drawing/2014/main" id="{4D8314E7-8FE9-6C4F-81D4-C215EC0BF4E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237455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ller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17FB6C-BBA7-C966-58D2-BC06C67EFD45}"/>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graphicFrame>
        <p:nvGraphicFramePr>
          <p:cNvPr id="2" name="Table Placeholder 3">
            <a:extLst>
              <a:ext uri="{FF2B5EF4-FFF2-40B4-BE49-F238E27FC236}">
                <a16:creationId xmlns:a16="http://schemas.microsoft.com/office/drawing/2014/main" id="{1BEF5D29-1846-A4D5-B6CD-D3E88DF7635D}"/>
              </a:ext>
            </a:extLst>
          </p:cNvPr>
          <p:cNvGraphicFramePr>
            <a:graphicFrameLocks/>
          </p:cNvGraphicFramePr>
          <p:nvPr userDrawn="1">
            <p:extLst>
              <p:ext uri="{D42A27DB-BD31-4B8C-83A1-F6EECF244321}">
                <p14:modId xmlns:p14="http://schemas.microsoft.com/office/powerpoint/2010/main" val="746650477"/>
              </p:ext>
            </p:extLst>
          </p:nvPr>
        </p:nvGraphicFramePr>
        <p:xfrm>
          <a:off x="398433" y="1377190"/>
          <a:ext cx="5314108" cy="2132925"/>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28828">
                <a:tc>
                  <a:txBody>
                    <a:bodyPr/>
                    <a:lstStyle/>
                    <a:p>
                      <a:pPr algn="ctr"/>
                      <a:r>
                        <a:rPr lang="en-US" sz="1200">
                          <a:solidFill>
                            <a:srgbClr val="222233"/>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extLst>
                  <a:ext uri="{0D108BD9-81ED-4DB2-BD59-A6C34878D82A}">
                    <a16:rowId xmlns:a16="http://schemas.microsoft.com/office/drawing/2014/main" val="3741017008"/>
                  </a:ext>
                </a:extLst>
              </a:tr>
              <a:tr h="331530">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2">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3" name="Table Placeholder 3">
            <a:extLst>
              <a:ext uri="{FF2B5EF4-FFF2-40B4-BE49-F238E27FC236}">
                <a16:creationId xmlns:a16="http://schemas.microsoft.com/office/drawing/2014/main" id="{FC7F4F34-8DC4-2F61-A832-70433F607CD2}"/>
              </a:ext>
            </a:extLst>
          </p:cNvPr>
          <p:cNvGraphicFramePr>
            <a:graphicFrameLocks/>
          </p:cNvGraphicFramePr>
          <p:nvPr userDrawn="1">
            <p:extLst>
              <p:ext uri="{D42A27DB-BD31-4B8C-83A1-F6EECF244321}">
                <p14:modId xmlns:p14="http://schemas.microsoft.com/office/powerpoint/2010/main" val="315414840"/>
              </p:ext>
            </p:extLst>
          </p:nvPr>
        </p:nvGraphicFramePr>
        <p:xfrm>
          <a:off x="5987845" y="1377189"/>
          <a:ext cx="5805721" cy="2132924"/>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28828">
                <a:tc>
                  <a:txBody>
                    <a:bodyPr/>
                    <a:lstStyle/>
                    <a:p>
                      <a:pPr algn="ctr"/>
                      <a:r>
                        <a:rPr lang="en-US" sz="120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41017008"/>
                  </a:ext>
                </a:extLst>
              </a:tr>
              <a:tr h="331530">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1">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4" name="Table Placeholder 3">
            <a:extLst>
              <a:ext uri="{FF2B5EF4-FFF2-40B4-BE49-F238E27FC236}">
                <a16:creationId xmlns:a16="http://schemas.microsoft.com/office/drawing/2014/main" id="{8C330663-8485-E2DF-8A0A-E1746FF8255C}"/>
              </a:ext>
            </a:extLst>
          </p:cNvPr>
          <p:cNvGraphicFramePr>
            <a:graphicFrameLocks/>
          </p:cNvGraphicFramePr>
          <p:nvPr userDrawn="1">
            <p:extLst>
              <p:ext uri="{D42A27DB-BD31-4B8C-83A1-F6EECF244321}">
                <p14:modId xmlns:p14="http://schemas.microsoft.com/office/powerpoint/2010/main" val="2631688753"/>
              </p:ext>
            </p:extLst>
          </p:nvPr>
        </p:nvGraphicFramePr>
        <p:xfrm>
          <a:off x="398433" y="3843816"/>
          <a:ext cx="5314108" cy="2006379"/>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09319">
                <a:tc>
                  <a:txBody>
                    <a:bodyPr/>
                    <a:lstStyle/>
                    <a:p>
                      <a:pPr algn="ctr"/>
                      <a:r>
                        <a:rPr lang="en-US" sz="1200">
                          <a:solidFill>
                            <a:srgbClr val="222233"/>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rgbClr val="222233"/>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rgbClr val="222233"/>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rgbClr val="222233"/>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extLst>
                  <a:ext uri="{0D108BD9-81ED-4DB2-BD59-A6C34878D82A}">
                    <a16:rowId xmlns:a16="http://schemas.microsoft.com/office/drawing/2014/main" val="3741017008"/>
                  </a:ext>
                </a:extLst>
              </a:tr>
              <a:tr h="311860">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9" name="Table Placeholder 3">
            <a:extLst>
              <a:ext uri="{FF2B5EF4-FFF2-40B4-BE49-F238E27FC236}">
                <a16:creationId xmlns:a16="http://schemas.microsoft.com/office/drawing/2014/main" id="{D7083553-258D-4A49-E44F-A6387CA481F0}"/>
              </a:ext>
            </a:extLst>
          </p:cNvPr>
          <p:cNvGraphicFramePr>
            <a:graphicFrameLocks/>
          </p:cNvGraphicFramePr>
          <p:nvPr userDrawn="1">
            <p:extLst>
              <p:ext uri="{D42A27DB-BD31-4B8C-83A1-F6EECF244321}">
                <p14:modId xmlns:p14="http://schemas.microsoft.com/office/powerpoint/2010/main" val="3431065839"/>
              </p:ext>
            </p:extLst>
          </p:nvPr>
        </p:nvGraphicFramePr>
        <p:xfrm>
          <a:off x="5987845" y="3843815"/>
          <a:ext cx="5805721" cy="2006379"/>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09319">
                <a:tc>
                  <a:txBody>
                    <a:bodyPr/>
                    <a:lstStyle/>
                    <a:p>
                      <a:pPr algn="ctr"/>
                      <a:r>
                        <a:rPr lang="en-US" sz="120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tc>
                  <a:txBody>
                    <a:bodyPr/>
                    <a:lstStyle/>
                    <a:p>
                      <a:pPr algn="ctr"/>
                      <a:r>
                        <a:rPr lang="en-US" sz="120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tc>
                  <a:txBody>
                    <a:bodyPr/>
                    <a:lstStyle/>
                    <a:p>
                      <a:pPr algn="ctr"/>
                      <a:r>
                        <a:rPr lang="en-US" sz="120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tc>
                  <a:txBody>
                    <a:bodyPr/>
                    <a:lstStyle/>
                    <a:p>
                      <a:pPr algn="ctr"/>
                      <a:r>
                        <a:rPr lang="en-US" sz="120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extLst>
                  <a:ext uri="{0D108BD9-81ED-4DB2-BD59-A6C34878D82A}">
                    <a16:rowId xmlns:a16="http://schemas.microsoft.com/office/drawing/2014/main" val="3741017008"/>
                  </a:ext>
                </a:extLst>
              </a:tr>
              <a:tr h="311860">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sp>
        <p:nvSpPr>
          <p:cNvPr id="6" name="Date Placeholder 1">
            <a:extLst>
              <a:ext uri="{FF2B5EF4-FFF2-40B4-BE49-F238E27FC236}">
                <a16:creationId xmlns:a16="http://schemas.microsoft.com/office/drawing/2014/main" id="{47786F95-6A3D-1A80-49AE-80E2CC1AE9DE}"/>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341630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ller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sp>
        <p:nvSpPr>
          <p:cNvPr id="12" name="Text Placeholder 29">
            <a:extLst>
              <a:ext uri="{FF2B5EF4-FFF2-40B4-BE49-F238E27FC236}">
                <a16:creationId xmlns:a16="http://schemas.microsoft.com/office/drawing/2014/main" id="{826AD5E9-9AB6-4C89-2163-CB950EA541BD}"/>
              </a:ext>
            </a:extLst>
          </p:cNvPr>
          <p:cNvSpPr>
            <a:spLocks noGrp="1"/>
          </p:cNvSpPr>
          <p:nvPr>
            <p:ph type="body" sz="quarter" idx="14" hasCustomPrompt="1"/>
          </p:nvPr>
        </p:nvSpPr>
        <p:spPr>
          <a:xfrm>
            <a:off x="1095268" y="1105319"/>
            <a:ext cx="10634615" cy="1033831"/>
          </a:xfrm>
        </p:spPr>
        <p:txBody>
          <a:bodyPr anchor="t">
            <a:normAutofit/>
          </a:bodyPr>
          <a:lstStyle>
            <a:lvl1pPr>
              <a:lnSpc>
                <a:spcPct val="100000"/>
              </a:lnSpc>
              <a:spcBef>
                <a:spcPts val="0"/>
              </a:spcBef>
              <a:defRPr sz="1800" b="0">
                <a:solidFill>
                  <a:schemeClr val="bg1"/>
                </a:solidFill>
                <a:latin typeface="+mj-lt"/>
              </a:defRPr>
            </a:lvl1pPr>
          </a:lstStyle>
          <a:p>
            <a:pPr lvl="0"/>
            <a:r>
              <a:rPr lang="en-US"/>
              <a:t>Text Here</a:t>
            </a:r>
          </a:p>
        </p:txBody>
      </p:sp>
      <p:graphicFrame>
        <p:nvGraphicFramePr>
          <p:cNvPr id="13" name="Table Placeholder 3">
            <a:extLst>
              <a:ext uri="{FF2B5EF4-FFF2-40B4-BE49-F238E27FC236}">
                <a16:creationId xmlns:a16="http://schemas.microsoft.com/office/drawing/2014/main" id="{15627A5E-B839-9BBC-355E-AD6C1F3075BF}"/>
              </a:ext>
            </a:extLst>
          </p:cNvPr>
          <p:cNvGraphicFramePr>
            <a:graphicFrameLocks/>
          </p:cNvGraphicFramePr>
          <p:nvPr userDrawn="1">
            <p:extLst>
              <p:ext uri="{D42A27DB-BD31-4B8C-83A1-F6EECF244321}">
                <p14:modId xmlns:p14="http://schemas.microsoft.com/office/powerpoint/2010/main" val="3650800809"/>
              </p:ext>
            </p:extLst>
          </p:nvPr>
        </p:nvGraphicFramePr>
        <p:xfrm>
          <a:off x="416952" y="2830674"/>
          <a:ext cx="11358096" cy="3047613"/>
        </p:xfrm>
        <a:graphic>
          <a:graphicData uri="http://schemas.openxmlformats.org/drawingml/2006/table">
            <a:tbl>
              <a:tblPr firstRow="1" bandRow="1">
                <a:tableStyleId>{7E9639D4-E3E2-4D34-9284-5A2195B3D0D7}</a:tableStyleId>
              </a:tblPr>
              <a:tblGrid>
                <a:gridCol w="2839524">
                  <a:extLst>
                    <a:ext uri="{9D8B030D-6E8A-4147-A177-3AD203B41FA5}">
                      <a16:colId xmlns:a16="http://schemas.microsoft.com/office/drawing/2014/main" val="130956065"/>
                    </a:ext>
                  </a:extLst>
                </a:gridCol>
                <a:gridCol w="2839524">
                  <a:extLst>
                    <a:ext uri="{9D8B030D-6E8A-4147-A177-3AD203B41FA5}">
                      <a16:colId xmlns:a16="http://schemas.microsoft.com/office/drawing/2014/main" val="2749965458"/>
                    </a:ext>
                  </a:extLst>
                </a:gridCol>
                <a:gridCol w="2839524">
                  <a:extLst>
                    <a:ext uri="{9D8B030D-6E8A-4147-A177-3AD203B41FA5}">
                      <a16:colId xmlns:a16="http://schemas.microsoft.com/office/drawing/2014/main" val="2116711163"/>
                    </a:ext>
                  </a:extLst>
                </a:gridCol>
                <a:gridCol w="2839524">
                  <a:extLst>
                    <a:ext uri="{9D8B030D-6E8A-4147-A177-3AD203B41FA5}">
                      <a16:colId xmlns:a16="http://schemas.microsoft.com/office/drawing/2014/main" val="1186885001"/>
                    </a:ext>
                  </a:extLst>
                </a:gridCol>
              </a:tblGrid>
              <a:tr h="553700">
                <a:tc>
                  <a:txBody>
                    <a:bodyPr/>
                    <a:lstStyle/>
                    <a:p>
                      <a:pPr algn="ctr"/>
                      <a:r>
                        <a:rPr lang="en-US" sz="1600">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extLst>
                  <a:ext uri="{0D108BD9-81ED-4DB2-BD59-A6C34878D82A}">
                    <a16:rowId xmlns:a16="http://schemas.microsoft.com/office/drawing/2014/main" val="3741017008"/>
                  </a:ext>
                </a:extLst>
              </a:tr>
              <a:tr h="458294">
                <a:tc>
                  <a:txBody>
                    <a:bodyPr/>
                    <a:lstStyle/>
                    <a:p>
                      <a:pPr algn="ctr"/>
                      <a:r>
                        <a:rPr lang="en-US" sz="160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485725">
                <a:tc>
                  <a:txBody>
                    <a:bodyPr/>
                    <a:lstStyle/>
                    <a:p>
                      <a:pPr algn="ctr"/>
                      <a:r>
                        <a:rPr lang="en-US" sz="16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532525">
                <a:tc>
                  <a:txBody>
                    <a:bodyPr/>
                    <a:lstStyle/>
                    <a:p>
                      <a:pPr algn="ctr"/>
                      <a:r>
                        <a:rPr lang="en-US" sz="16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472009">
                <a:tc>
                  <a:txBody>
                    <a:bodyPr/>
                    <a:lstStyle/>
                    <a:p>
                      <a:pPr algn="ctr"/>
                      <a:r>
                        <a:rPr lang="en-US" sz="16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545360">
                <a:tc>
                  <a:txBody>
                    <a:bodyPr/>
                    <a:lstStyle/>
                    <a:p>
                      <a:pPr algn="ctr"/>
                      <a:r>
                        <a:rPr lang="en-US" sz="160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extLst>
                  <a:ext uri="{0D108BD9-81ED-4DB2-BD59-A6C34878D82A}">
                    <a16:rowId xmlns:a16="http://schemas.microsoft.com/office/drawing/2014/main" val="1918266800"/>
                  </a:ext>
                </a:extLst>
              </a:tr>
            </a:tbl>
          </a:graphicData>
        </a:graphic>
      </p:graphicFrame>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3" name="Date Placeholder 1">
            <a:extLst>
              <a:ext uri="{FF2B5EF4-FFF2-40B4-BE49-F238E27FC236}">
                <a16:creationId xmlns:a16="http://schemas.microsoft.com/office/drawing/2014/main" id="{FD9FE0DC-1494-9FB6-B95A-A625B9FD4986}"/>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259848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ller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3" name="Oval 2">
            <a:extLst>
              <a:ext uri="{FF2B5EF4-FFF2-40B4-BE49-F238E27FC236}">
                <a16:creationId xmlns:a16="http://schemas.microsoft.com/office/drawing/2014/main" id="{9CD2DA62-FC63-7BEA-C298-14D3F54F0313}"/>
              </a:ext>
            </a:extLst>
          </p:cNvPr>
          <p:cNvSpPr/>
          <p:nvPr userDrawn="1"/>
        </p:nvSpPr>
        <p:spPr>
          <a:xfrm>
            <a:off x="2676497" y="2229146"/>
            <a:ext cx="3525608" cy="3525608"/>
          </a:xfrm>
          <a:prstGeom prst="ellipse">
            <a:avLst/>
          </a:prstGeom>
          <a:noFill/>
          <a:ln w="31750">
            <a:solidFill>
              <a:srgbClr val="57B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9E08D7-7313-4C2E-E9C1-8CDA141057D2}"/>
              </a:ext>
            </a:extLst>
          </p:cNvPr>
          <p:cNvSpPr/>
          <p:nvPr userDrawn="1"/>
        </p:nvSpPr>
        <p:spPr>
          <a:xfrm>
            <a:off x="6202105" y="1111956"/>
            <a:ext cx="2520778" cy="2520778"/>
          </a:xfrm>
          <a:prstGeom prst="ellipse">
            <a:avLst/>
          </a:prstGeom>
          <a:noFill/>
          <a:ln w="31750">
            <a:solidFill>
              <a:srgbClr val="EE45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D88032E-359D-2F31-F9D9-67791D34DA0C}"/>
              </a:ext>
            </a:extLst>
          </p:cNvPr>
          <p:cNvSpPr/>
          <p:nvPr userDrawn="1"/>
        </p:nvSpPr>
        <p:spPr>
          <a:xfrm>
            <a:off x="6298899" y="3980343"/>
            <a:ext cx="2327190" cy="2327190"/>
          </a:xfrm>
          <a:prstGeom prst="ellipse">
            <a:avLst/>
          </a:prstGeom>
          <a:noFill/>
          <a:ln w="31750">
            <a:solidFill>
              <a:srgbClr val="668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9">
            <a:extLst>
              <a:ext uri="{FF2B5EF4-FFF2-40B4-BE49-F238E27FC236}">
                <a16:creationId xmlns:a16="http://schemas.microsoft.com/office/drawing/2014/main" id="{A1F2F14F-C076-128F-CF13-F4989797EA5A}"/>
              </a:ext>
            </a:extLst>
          </p:cNvPr>
          <p:cNvSpPr>
            <a:spLocks noGrp="1"/>
          </p:cNvSpPr>
          <p:nvPr>
            <p:ph type="body" sz="quarter" idx="16" hasCustomPrompt="1"/>
          </p:nvPr>
        </p:nvSpPr>
        <p:spPr>
          <a:xfrm>
            <a:off x="3125165" y="2960821"/>
            <a:ext cx="272005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6" name="Text Placeholder 29">
            <a:extLst>
              <a:ext uri="{FF2B5EF4-FFF2-40B4-BE49-F238E27FC236}">
                <a16:creationId xmlns:a16="http://schemas.microsoft.com/office/drawing/2014/main" id="{B256D495-7EA6-809F-D9AF-7966C2C39AF9}"/>
              </a:ext>
            </a:extLst>
          </p:cNvPr>
          <p:cNvSpPr>
            <a:spLocks noGrp="1"/>
          </p:cNvSpPr>
          <p:nvPr>
            <p:ph type="body" sz="quarter" idx="17" hasCustomPrompt="1"/>
          </p:nvPr>
        </p:nvSpPr>
        <p:spPr>
          <a:xfrm>
            <a:off x="3125165" y="4460127"/>
            <a:ext cx="272005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7" name="Text Placeholder 29">
            <a:extLst>
              <a:ext uri="{FF2B5EF4-FFF2-40B4-BE49-F238E27FC236}">
                <a16:creationId xmlns:a16="http://schemas.microsoft.com/office/drawing/2014/main" id="{BED6493C-7925-C789-B900-5451582B2A2C}"/>
              </a:ext>
            </a:extLst>
          </p:cNvPr>
          <p:cNvSpPr>
            <a:spLocks noGrp="1"/>
          </p:cNvSpPr>
          <p:nvPr>
            <p:ph type="body" sz="quarter" idx="18" hasCustomPrompt="1"/>
          </p:nvPr>
        </p:nvSpPr>
        <p:spPr>
          <a:xfrm>
            <a:off x="6778575" y="4147644"/>
            <a:ext cx="1474174"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8" name="Text Placeholder 29">
            <a:extLst>
              <a:ext uri="{FF2B5EF4-FFF2-40B4-BE49-F238E27FC236}">
                <a16:creationId xmlns:a16="http://schemas.microsoft.com/office/drawing/2014/main" id="{AD8CAF56-6A19-798B-61D7-20EE514FE963}"/>
              </a:ext>
            </a:extLst>
          </p:cNvPr>
          <p:cNvSpPr>
            <a:spLocks noGrp="1"/>
          </p:cNvSpPr>
          <p:nvPr>
            <p:ph type="body" sz="quarter" idx="19" hasCustomPrompt="1"/>
          </p:nvPr>
        </p:nvSpPr>
        <p:spPr>
          <a:xfrm>
            <a:off x="6685977" y="5547467"/>
            <a:ext cx="165937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9" name="Text Placeholder 29">
            <a:extLst>
              <a:ext uri="{FF2B5EF4-FFF2-40B4-BE49-F238E27FC236}">
                <a16:creationId xmlns:a16="http://schemas.microsoft.com/office/drawing/2014/main" id="{20D97F04-0646-DA33-B613-1C542FF8ECB0}"/>
              </a:ext>
            </a:extLst>
          </p:cNvPr>
          <p:cNvSpPr>
            <a:spLocks noGrp="1"/>
          </p:cNvSpPr>
          <p:nvPr>
            <p:ph type="body" sz="quarter" idx="20" hasCustomPrompt="1"/>
          </p:nvPr>
        </p:nvSpPr>
        <p:spPr>
          <a:xfrm>
            <a:off x="6778575" y="1412732"/>
            <a:ext cx="1474174"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20" name="Text Placeholder 29">
            <a:extLst>
              <a:ext uri="{FF2B5EF4-FFF2-40B4-BE49-F238E27FC236}">
                <a16:creationId xmlns:a16="http://schemas.microsoft.com/office/drawing/2014/main" id="{17B65874-AF7F-9E0C-B2C3-1654E19D75D6}"/>
              </a:ext>
            </a:extLst>
          </p:cNvPr>
          <p:cNvSpPr>
            <a:spLocks noGrp="1"/>
          </p:cNvSpPr>
          <p:nvPr>
            <p:ph type="body" sz="quarter" idx="21" hasCustomPrompt="1"/>
          </p:nvPr>
        </p:nvSpPr>
        <p:spPr>
          <a:xfrm>
            <a:off x="6685977" y="2812555"/>
            <a:ext cx="165937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22" name="Text Placeholder 29">
            <a:extLst>
              <a:ext uri="{FF2B5EF4-FFF2-40B4-BE49-F238E27FC236}">
                <a16:creationId xmlns:a16="http://schemas.microsoft.com/office/drawing/2014/main" id="{6D8FDF9B-D4FA-6EE0-6A8B-CEC9DD79C77F}"/>
              </a:ext>
            </a:extLst>
          </p:cNvPr>
          <p:cNvSpPr>
            <a:spLocks noGrp="1"/>
          </p:cNvSpPr>
          <p:nvPr>
            <p:ph type="body" sz="quarter" idx="22" hasCustomPrompt="1"/>
          </p:nvPr>
        </p:nvSpPr>
        <p:spPr>
          <a:xfrm>
            <a:off x="6039279" y="2098209"/>
            <a:ext cx="2839323" cy="546100"/>
          </a:xfrm>
        </p:spPr>
        <p:txBody>
          <a:bodyPr anchor="ctr">
            <a:noAutofit/>
          </a:bodyPr>
          <a:lstStyle>
            <a:lvl1pPr algn="ctr">
              <a:lnSpc>
                <a:spcPct val="100000"/>
              </a:lnSpc>
              <a:spcBef>
                <a:spcPts val="0"/>
              </a:spcBef>
              <a:defRPr sz="4000" b="0">
                <a:solidFill>
                  <a:schemeClr val="bg1"/>
                </a:solidFill>
                <a:latin typeface="+mj-lt"/>
              </a:defRPr>
            </a:lvl1pPr>
          </a:lstStyle>
          <a:p>
            <a:pPr lvl="0"/>
            <a:r>
              <a:rPr lang="en-US"/>
              <a:t>Text Here</a:t>
            </a:r>
          </a:p>
        </p:txBody>
      </p:sp>
      <p:sp>
        <p:nvSpPr>
          <p:cNvPr id="23" name="Text Placeholder 29">
            <a:extLst>
              <a:ext uri="{FF2B5EF4-FFF2-40B4-BE49-F238E27FC236}">
                <a16:creationId xmlns:a16="http://schemas.microsoft.com/office/drawing/2014/main" id="{C76AF5EA-F304-F5CB-94BC-711D17B8B130}"/>
              </a:ext>
            </a:extLst>
          </p:cNvPr>
          <p:cNvSpPr>
            <a:spLocks noGrp="1"/>
          </p:cNvSpPr>
          <p:nvPr>
            <p:ph type="body" sz="quarter" idx="23" hasCustomPrompt="1"/>
          </p:nvPr>
        </p:nvSpPr>
        <p:spPr>
          <a:xfrm>
            <a:off x="6039279" y="4824681"/>
            <a:ext cx="2839323" cy="546100"/>
          </a:xfrm>
        </p:spPr>
        <p:txBody>
          <a:bodyPr anchor="ctr">
            <a:noAutofit/>
          </a:bodyPr>
          <a:lstStyle>
            <a:lvl1pPr algn="ctr">
              <a:lnSpc>
                <a:spcPct val="100000"/>
              </a:lnSpc>
              <a:spcBef>
                <a:spcPts val="0"/>
              </a:spcBef>
              <a:defRPr sz="4000" b="0">
                <a:solidFill>
                  <a:schemeClr val="bg1"/>
                </a:solidFill>
                <a:latin typeface="+mj-lt"/>
              </a:defRPr>
            </a:lvl1pPr>
          </a:lstStyle>
          <a:p>
            <a:pPr lvl="0"/>
            <a:r>
              <a:rPr lang="en-US"/>
              <a:t>Text Here</a:t>
            </a:r>
          </a:p>
        </p:txBody>
      </p:sp>
      <p:sp>
        <p:nvSpPr>
          <p:cNvPr id="24" name="Text Placeholder 29">
            <a:extLst>
              <a:ext uri="{FF2B5EF4-FFF2-40B4-BE49-F238E27FC236}">
                <a16:creationId xmlns:a16="http://schemas.microsoft.com/office/drawing/2014/main" id="{356CFAE0-B9AC-03F0-E883-226B2AFD2713}"/>
              </a:ext>
            </a:extLst>
          </p:cNvPr>
          <p:cNvSpPr>
            <a:spLocks noGrp="1"/>
          </p:cNvSpPr>
          <p:nvPr>
            <p:ph type="body" sz="quarter" idx="24" hasCustomPrompt="1"/>
          </p:nvPr>
        </p:nvSpPr>
        <p:spPr>
          <a:xfrm>
            <a:off x="2565144" y="3710474"/>
            <a:ext cx="3840092" cy="546100"/>
          </a:xfrm>
        </p:spPr>
        <p:txBody>
          <a:bodyPr anchor="ctr">
            <a:noAutofit/>
          </a:bodyPr>
          <a:lstStyle>
            <a:lvl1pPr algn="ctr">
              <a:lnSpc>
                <a:spcPct val="100000"/>
              </a:lnSpc>
              <a:spcBef>
                <a:spcPts val="0"/>
              </a:spcBef>
              <a:defRPr sz="4000" b="0">
                <a:solidFill>
                  <a:schemeClr val="bg1"/>
                </a:solidFill>
                <a:latin typeface="+mj-lt"/>
              </a:defRPr>
            </a:lvl1pPr>
          </a:lstStyle>
          <a:p>
            <a:pPr lvl="0"/>
            <a:r>
              <a:rPr lang="en-US"/>
              <a:t>Text Here</a:t>
            </a:r>
          </a:p>
        </p:txBody>
      </p:sp>
      <p:sp>
        <p:nvSpPr>
          <p:cNvPr id="6" name="Date Placeholder 1">
            <a:extLst>
              <a:ext uri="{FF2B5EF4-FFF2-40B4-BE49-F238E27FC236}">
                <a16:creationId xmlns:a16="http://schemas.microsoft.com/office/drawing/2014/main" id="{9F62BD0A-6DF5-08F0-D601-6C0157F6249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892162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iller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tx1"/>
                </a:solidFill>
              </a:defRPr>
            </a:lvl1pPr>
          </a:lstStyle>
          <a:p>
            <a:r>
              <a:rPr lang="en-GB"/>
              <a:t>Click to edit Master title style</a:t>
            </a:r>
            <a:endParaRPr lang="en-US"/>
          </a:p>
        </p:txBody>
      </p:sp>
      <p:sp>
        <p:nvSpPr>
          <p:cNvPr id="3" name="Oval 2">
            <a:extLst>
              <a:ext uri="{FF2B5EF4-FFF2-40B4-BE49-F238E27FC236}">
                <a16:creationId xmlns:a16="http://schemas.microsoft.com/office/drawing/2014/main" id="{9CD2DA62-FC63-7BEA-C298-14D3F54F0313}"/>
              </a:ext>
            </a:extLst>
          </p:cNvPr>
          <p:cNvSpPr/>
          <p:nvPr userDrawn="1"/>
        </p:nvSpPr>
        <p:spPr>
          <a:xfrm>
            <a:off x="2676497" y="2229146"/>
            <a:ext cx="3525608" cy="3525608"/>
          </a:xfrm>
          <a:prstGeom prst="ellipse">
            <a:avLst/>
          </a:prstGeom>
          <a:noFill/>
          <a:ln w="31750">
            <a:solidFill>
              <a:srgbClr val="57B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9E08D7-7313-4C2E-E9C1-8CDA141057D2}"/>
              </a:ext>
            </a:extLst>
          </p:cNvPr>
          <p:cNvSpPr/>
          <p:nvPr userDrawn="1"/>
        </p:nvSpPr>
        <p:spPr>
          <a:xfrm>
            <a:off x="6202105" y="1111956"/>
            <a:ext cx="2520778" cy="2520778"/>
          </a:xfrm>
          <a:prstGeom prst="ellipse">
            <a:avLst/>
          </a:prstGeom>
          <a:noFill/>
          <a:ln w="31750">
            <a:solidFill>
              <a:srgbClr val="EE45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D88032E-359D-2F31-F9D9-67791D34DA0C}"/>
              </a:ext>
            </a:extLst>
          </p:cNvPr>
          <p:cNvSpPr/>
          <p:nvPr userDrawn="1"/>
        </p:nvSpPr>
        <p:spPr>
          <a:xfrm>
            <a:off x="6298899" y="3980343"/>
            <a:ext cx="2327190" cy="2327190"/>
          </a:xfrm>
          <a:prstGeom prst="ellipse">
            <a:avLst/>
          </a:prstGeom>
          <a:noFill/>
          <a:ln w="31750">
            <a:solidFill>
              <a:srgbClr val="668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9">
            <a:extLst>
              <a:ext uri="{FF2B5EF4-FFF2-40B4-BE49-F238E27FC236}">
                <a16:creationId xmlns:a16="http://schemas.microsoft.com/office/drawing/2014/main" id="{A1F2F14F-C076-128F-CF13-F4989797EA5A}"/>
              </a:ext>
            </a:extLst>
          </p:cNvPr>
          <p:cNvSpPr>
            <a:spLocks noGrp="1"/>
          </p:cNvSpPr>
          <p:nvPr>
            <p:ph type="body" sz="quarter" idx="16" hasCustomPrompt="1"/>
          </p:nvPr>
        </p:nvSpPr>
        <p:spPr>
          <a:xfrm>
            <a:off x="3125165" y="2960821"/>
            <a:ext cx="272005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6" name="Text Placeholder 29">
            <a:extLst>
              <a:ext uri="{FF2B5EF4-FFF2-40B4-BE49-F238E27FC236}">
                <a16:creationId xmlns:a16="http://schemas.microsoft.com/office/drawing/2014/main" id="{B256D495-7EA6-809F-D9AF-7966C2C39AF9}"/>
              </a:ext>
            </a:extLst>
          </p:cNvPr>
          <p:cNvSpPr>
            <a:spLocks noGrp="1"/>
          </p:cNvSpPr>
          <p:nvPr>
            <p:ph type="body" sz="quarter" idx="17" hasCustomPrompt="1"/>
          </p:nvPr>
        </p:nvSpPr>
        <p:spPr>
          <a:xfrm>
            <a:off x="3125165" y="4460127"/>
            <a:ext cx="272005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7" name="Text Placeholder 29">
            <a:extLst>
              <a:ext uri="{FF2B5EF4-FFF2-40B4-BE49-F238E27FC236}">
                <a16:creationId xmlns:a16="http://schemas.microsoft.com/office/drawing/2014/main" id="{BED6493C-7925-C789-B900-5451582B2A2C}"/>
              </a:ext>
            </a:extLst>
          </p:cNvPr>
          <p:cNvSpPr>
            <a:spLocks noGrp="1"/>
          </p:cNvSpPr>
          <p:nvPr>
            <p:ph type="body" sz="quarter" idx="18" hasCustomPrompt="1"/>
          </p:nvPr>
        </p:nvSpPr>
        <p:spPr>
          <a:xfrm>
            <a:off x="6778575" y="4147644"/>
            <a:ext cx="1474174"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8" name="Text Placeholder 29">
            <a:extLst>
              <a:ext uri="{FF2B5EF4-FFF2-40B4-BE49-F238E27FC236}">
                <a16:creationId xmlns:a16="http://schemas.microsoft.com/office/drawing/2014/main" id="{AD8CAF56-6A19-798B-61D7-20EE514FE963}"/>
              </a:ext>
            </a:extLst>
          </p:cNvPr>
          <p:cNvSpPr>
            <a:spLocks noGrp="1"/>
          </p:cNvSpPr>
          <p:nvPr>
            <p:ph type="body" sz="quarter" idx="19" hasCustomPrompt="1"/>
          </p:nvPr>
        </p:nvSpPr>
        <p:spPr>
          <a:xfrm>
            <a:off x="6685977" y="5547467"/>
            <a:ext cx="165937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9" name="Text Placeholder 29">
            <a:extLst>
              <a:ext uri="{FF2B5EF4-FFF2-40B4-BE49-F238E27FC236}">
                <a16:creationId xmlns:a16="http://schemas.microsoft.com/office/drawing/2014/main" id="{20D97F04-0646-DA33-B613-1C542FF8ECB0}"/>
              </a:ext>
            </a:extLst>
          </p:cNvPr>
          <p:cNvSpPr>
            <a:spLocks noGrp="1"/>
          </p:cNvSpPr>
          <p:nvPr>
            <p:ph type="body" sz="quarter" idx="20" hasCustomPrompt="1"/>
          </p:nvPr>
        </p:nvSpPr>
        <p:spPr>
          <a:xfrm>
            <a:off x="6778575" y="1412732"/>
            <a:ext cx="1474174"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20" name="Text Placeholder 29">
            <a:extLst>
              <a:ext uri="{FF2B5EF4-FFF2-40B4-BE49-F238E27FC236}">
                <a16:creationId xmlns:a16="http://schemas.microsoft.com/office/drawing/2014/main" id="{17B65874-AF7F-9E0C-B2C3-1654E19D75D6}"/>
              </a:ext>
            </a:extLst>
          </p:cNvPr>
          <p:cNvSpPr>
            <a:spLocks noGrp="1"/>
          </p:cNvSpPr>
          <p:nvPr>
            <p:ph type="body" sz="quarter" idx="21" hasCustomPrompt="1"/>
          </p:nvPr>
        </p:nvSpPr>
        <p:spPr>
          <a:xfrm>
            <a:off x="6685977" y="2812555"/>
            <a:ext cx="165937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22" name="Text Placeholder 29">
            <a:extLst>
              <a:ext uri="{FF2B5EF4-FFF2-40B4-BE49-F238E27FC236}">
                <a16:creationId xmlns:a16="http://schemas.microsoft.com/office/drawing/2014/main" id="{6D8FDF9B-D4FA-6EE0-6A8B-CEC9DD79C77F}"/>
              </a:ext>
            </a:extLst>
          </p:cNvPr>
          <p:cNvSpPr>
            <a:spLocks noGrp="1"/>
          </p:cNvSpPr>
          <p:nvPr>
            <p:ph type="body" sz="quarter" idx="22" hasCustomPrompt="1"/>
          </p:nvPr>
        </p:nvSpPr>
        <p:spPr>
          <a:xfrm>
            <a:off x="6039279" y="2098209"/>
            <a:ext cx="2839323" cy="546100"/>
          </a:xfrm>
        </p:spPr>
        <p:txBody>
          <a:bodyPr anchor="ctr">
            <a:noAutofit/>
          </a:bodyPr>
          <a:lstStyle>
            <a:lvl1pPr algn="ctr">
              <a:lnSpc>
                <a:spcPct val="100000"/>
              </a:lnSpc>
              <a:spcBef>
                <a:spcPts val="0"/>
              </a:spcBef>
              <a:defRPr sz="4000" b="0">
                <a:solidFill>
                  <a:schemeClr val="tx1"/>
                </a:solidFill>
                <a:latin typeface="+mj-lt"/>
              </a:defRPr>
            </a:lvl1pPr>
          </a:lstStyle>
          <a:p>
            <a:pPr lvl="0"/>
            <a:r>
              <a:rPr lang="en-US"/>
              <a:t>Text Here</a:t>
            </a:r>
          </a:p>
        </p:txBody>
      </p:sp>
      <p:sp>
        <p:nvSpPr>
          <p:cNvPr id="23" name="Text Placeholder 29">
            <a:extLst>
              <a:ext uri="{FF2B5EF4-FFF2-40B4-BE49-F238E27FC236}">
                <a16:creationId xmlns:a16="http://schemas.microsoft.com/office/drawing/2014/main" id="{C76AF5EA-F304-F5CB-94BC-711D17B8B130}"/>
              </a:ext>
            </a:extLst>
          </p:cNvPr>
          <p:cNvSpPr>
            <a:spLocks noGrp="1"/>
          </p:cNvSpPr>
          <p:nvPr>
            <p:ph type="body" sz="quarter" idx="23" hasCustomPrompt="1"/>
          </p:nvPr>
        </p:nvSpPr>
        <p:spPr>
          <a:xfrm>
            <a:off x="6039279" y="4824681"/>
            <a:ext cx="2839323" cy="546100"/>
          </a:xfrm>
        </p:spPr>
        <p:txBody>
          <a:bodyPr anchor="ctr">
            <a:noAutofit/>
          </a:bodyPr>
          <a:lstStyle>
            <a:lvl1pPr algn="ctr">
              <a:lnSpc>
                <a:spcPct val="100000"/>
              </a:lnSpc>
              <a:spcBef>
                <a:spcPts val="0"/>
              </a:spcBef>
              <a:defRPr sz="4000" b="0">
                <a:solidFill>
                  <a:schemeClr val="tx1"/>
                </a:solidFill>
                <a:latin typeface="+mj-lt"/>
              </a:defRPr>
            </a:lvl1pPr>
          </a:lstStyle>
          <a:p>
            <a:pPr lvl="0"/>
            <a:r>
              <a:rPr lang="en-US"/>
              <a:t>Text Here</a:t>
            </a:r>
          </a:p>
        </p:txBody>
      </p:sp>
      <p:sp>
        <p:nvSpPr>
          <p:cNvPr id="24" name="Text Placeholder 29">
            <a:extLst>
              <a:ext uri="{FF2B5EF4-FFF2-40B4-BE49-F238E27FC236}">
                <a16:creationId xmlns:a16="http://schemas.microsoft.com/office/drawing/2014/main" id="{356CFAE0-B9AC-03F0-E883-226B2AFD2713}"/>
              </a:ext>
            </a:extLst>
          </p:cNvPr>
          <p:cNvSpPr>
            <a:spLocks noGrp="1"/>
          </p:cNvSpPr>
          <p:nvPr>
            <p:ph type="body" sz="quarter" idx="24" hasCustomPrompt="1"/>
          </p:nvPr>
        </p:nvSpPr>
        <p:spPr>
          <a:xfrm>
            <a:off x="2565144" y="3710474"/>
            <a:ext cx="3840092" cy="546100"/>
          </a:xfrm>
        </p:spPr>
        <p:txBody>
          <a:bodyPr anchor="ctr">
            <a:noAutofit/>
          </a:bodyPr>
          <a:lstStyle>
            <a:lvl1pPr algn="ctr">
              <a:lnSpc>
                <a:spcPct val="100000"/>
              </a:lnSpc>
              <a:spcBef>
                <a:spcPts val="0"/>
              </a:spcBef>
              <a:defRPr sz="4000" b="0">
                <a:solidFill>
                  <a:schemeClr val="tx1"/>
                </a:solidFill>
                <a:latin typeface="+mj-lt"/>
              </a:defRPr>
            </a:lvl1pPr>
          </a:lstStyle>
          <a:p>
            <a:pPr lvl="0"/>
            <a:r>
              <a:rPr lang="en-US"/>
              <a:t>Text Here</a:t>
            </a:r>
          </a:p>
        </p:txBody>
      </p:sp>
      <p:sp>
        <p:nvSpPr>
          <p:cNvPr id="6" name="Date Placeholder 1">
            <a:extLst>
              <a:ext uri="{FF2B5EF4-FFF2-40B4-BE49-F238E27FC236}">
                <a16:creationId xmlns:a16="http://schemas.microsoft.com/office/drawing/2014/main" id="{9F62BD0A-6DF5-08F0-D601-6C0157F6249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chemeClr val="tx1"/>
                </a:solidFill>
                <a:latin typeface="+mn-lt"/>
              </a:defRPr>
            </a:lvl1pPr>
          </a:lstStyle>
          <a:p>
            <a:r>
              <a:rPr lang="en-GB"/>
              <a:t>© Xoserve </a:t>
            </a:r>
            <a:r>
              <a:rPr lang="en-US"/>
              <a:t>June 2025</a:t>
            </a:r>
          </a:p>
        </p:txBody>
      </p:sp>
      <p:pic>
        <p:nvPicPr>
          <p:cNvPr id="7" name="Picture 6" descr="A black and blue symbol&#10;&#10;AI-generated content may be incorrect.">
            <a:extLst>
              <a:ext uri="{FF2B5EF4-FFF2-40B4-BE49-F238E27FC236}">
                <a16:creationId xmlns:a16="http://schemas.microsoft.com/office/drawing/2014/main" id="{38DB78F8-33E4-9736-0489-1BCAF7FE31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5769" y="436448"/>
            <a:ext cx="553782" cy="489174"/>
          </a:xfrm>
          <a:prstGeom prst="rect">
            <a:avLst/>
          </a:prstGeom>
        </p:spPr>
      </p:pic>
    </p:spTree>
    <p:extLst>
      <p:ext uri="{BB962C8B-B14F-4D97-AF65-F5344CB8AC3E}">
        <p14:creationId xmlns:p14="http://schemas.microsoft.com/office/powerpoint/2010/main" val="1590236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ller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cxnSp>
        <p:nvCxnSpPr>
          <p:cNvPr id="6" name="Straight Connector 5">
            <a:extLst>
              <a:ext uri="{FF2B5EF4-FFF2-40B4-BE49-F238E27FC236}">
                <a16:creationId xmlns:a16="http://schemas.microsoft.com/office/drawing/2014/main" id="{AF4DA0B7-9F22-AAC8-389A-4D795ED12DA2}"/>
              </a:ext>
            </a:extLst>
          </p:cNvPr>
          <p:cNvCxnSpPr>
            <a:cxnSpLocks/>
            <a:endCxn id="39" idx="6"/>
          </p:cNvCxnSpPr>
          <p:nvPr userDrawn="1"/>
        </p:nvCxnSpPr>
        <p:spPr>
          <a:xfrm flipV="1">
            <a:off x="565621" y="3422768"/>
            <a:ext cx="8975468" cy="5080"/>
          </a:xfrm>
          <a:prstGeom prst="line">
            <a:avLst/>
          </a:prstGeom>
          <a:ln w="28575">
            <a:solidFill>
              <a:srgbClr val="FDFAFF">
                <a:alpha val="14000"/>
              </a:srgbClr>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744E643B-1F4B-07BA-96FC-BFC04BF3E45B}"/>
              </a:ext>
            </a:extLst>
          </p:cNvPr>
          <p:cNvSpPr/>
          <p:nvPr userDrawn="1"/>
        </p:nvSpPr>
        <p:spPr>
          <a:xfrm>
            <a:off x="375121"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589D1F-8E51-0FDF-6159-FFD532967B8F}"/>
              </a:ext>
            </a:extLst>
          </p:cNvPr>
          <p:cNvSpPr txBox="1"/>
          <p:nvPr userDrawn="1"/>
        </p:nvSpPr>
        <p:spPr>
          <a:xfrm>
            <a:off x="106065" y="2761842"/>
            <a:ext cx="728611" cy="461665"/>
          </a:xfrm>
          <a:prstGeom prst="rect">
            <a:avLst/>
          </a:prstGeom>
          <a:noFill/>
        </p:spPr>
        <p:txBody>
          <a:bodyPr wrap="square" rtlCol="0">
            <a:spAutoFit/>
          </a:bodyPr>
          <a:lstStyle/>
          <a:p>
            <a:pPr algn="ctr">
              <a:spcAft>
                <a:spcPts val="638"/>
              </a:spcAft>
              <a:buNone/>
            </a:pPr>
            <a:r>
              <a:rPr lang="en-GB" sz="2400" b="1">
                <a:solidFill>
                  <a:srgbClr val="57BAE5"/>
                </a:solidFill>
                <a:effectLst/>
                <a:latin typeface="Quicksand Bold" panose="02070303000000060000" pitchFamily="18" charset="77"/>
              </a:rPr>
              <a:t>1</a:t>
            </a:r>
            <a:endParaRPr lang="en-GB" sz="2400">
              <a:solidFill>
                <a:schemeClr val="bg1"/>
              </a:solidFill>
              <a:effectLst/>
              <a:latin typeface="Quicksand Book" panose="02070303000000060000" pitchFamily="18" charset="77"/>
            </a:endParaRPr>
          </a:p>
        </p:txBody>
      </p:sp>
      <p:cxnSp>
        <p:nvCxnSpPr>
          <p:cNvPr id="13" name="Straight Connector 12">
            <a:extLst>
              <a:ext uri="{FF2B5EF4-FFF2-40B4-BE49-F238E27FC236}">
                <a16:creationId xmlns:a16="http://schemas.microsoft.com/office/drawing/2014/main" id="{6E0CEABC-73C2-F12E-92D2-32B3F4518791}"/>
              </a:ext>
            </a:extLst>
          </p:cNvPr>
          <p:cNvCxnSpPr>
            <a:cxnSpLocks/>
          </p:cNvCxnSpPr>
          <p:nvPr userDrawn="1"/>
        </p:nvCxnSpPr>
        <p:spPr>
          <a:xfrm>
            <a:off x="470370"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5F919021-70EF-6FA3-192A-8A0C3C5E9E97}"/>
              </a:ext>
            </a:extLst>
          </p:cNvPr>
          <p:cNvSpPr/>
          <p:nvPr userDrawn="1"/>
        </p:nvSpPr>
        <p:spPr>
          <a:xfrm>
            <a:off x="1989531"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C72DFC3-4A66-B1D9-4FDB-E27CA9CD6003}"/>
              </a:ext>
            </a:extLst>
          </p:cNvPr>
          <p:cNvSpPr txBox="1"/>
          <p:nvPr userDrawn="1"/>
        </p:nvSpPr>
        <p:spPr>
          <a:xfrm>
            <a:off x="1720475" y="3538965"/>
            <a:ext cx="728611" cy="461665"/>
          </a:xfrm>
          <a:prstGeom prst="rect">
            <a:avLst/>
          </a:prstGeom>
          <a:noFill/>
        </p:spPr>
        <p:txBody>
          <a:bodyPr wrap="square" rtlCol="0">
            <a:spAutoFit/>
          </a:bodyPr>
          <a:lstStyle/>
          <a:p>
            <a:pPr algn="ctr">
              <a:spcAft>
                <a:spcPts val="638"/>
              </a:spcAft>
              <a:buNone/>
            </a:pPr>
            <a:r>
              <a:rPr lang="en-GB" sz="2400" b="1">
                <a:solidFill>
                  <a:srgbClr val="EE45AC"/>
                </a:solidFill>
                <a:latin typeface="Quicksand Bold" panose="02070303000000060000" pitchFamily="18" charset="77"/>
              </a:rPr>
              <a:t>2</a:t>
            </a:r>
            <a:endParaRPr lang="en-GB" sz="2400">
              <a:solidFill>
                <a:srgbClr val="EE45AC"/>
              </a:solidFill>
              <a:effectLst/>
              <a:latin typeface="Quicksand Book" panose="02070303000000060000" pitchFamily="18" charset="77"/>
            </a:endParaRPr>
          </a:p>
        </p:txBody>
      </p:sp>
      <p:cxnSp>
        <p:nvCxnSpPr>
          <p:cNvPr id="25" name="Straight Connector 24">
            <a:extLst>
              <a:ext uri="{FF2B5EF4-FFF2-40B4-BE49-F238E27FC236}">
                <a16:creationId xmlns:a16="http://schemas.microsoft.com/office/drawing/2014/main" id="{603D5F32-AAF3-0708-E928-82E4853FEE91}"/>
              </a:ext>
            </a:extLst>
          </p:cNvPr>
          <p:cNvCxnSpPr>
            <a:cxnSpLocks/>
          </p:cNvCxnSpPr>
          <p:nvPr userDrawn="1"/>
        </p:nvCxnSpPr>
        <p:spPr>
          <a:xfrm>
            <a:off x="2084780"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5A569E3D-E4AD-0BAA-BBE3-F8FF881D9618}"/>
              </a:ext>
            </a:extLst>
          </p:cNvPr>
          <p:cNvSpPr/>
          <p:nvPr userDrawn="1"/>
        </p:nvSpPr>
        <p:spPr>
          <a:xfrm>
            <a:off x="4021124" y="3333750"/>
            <a:ext cx="190500" cy="190500"/>
          </a:xfrm>
          <a:prstGeom prst="ellipse">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5253CF0-FC7C-953C-82C4-BCD73D5A735D}"/>
              </a:ext>
            </a:extLst>
          </p:cNvPr>
          <p:cNvSpPr txBox="1"/>
          <p:nvPr userDrawn="1"/>
        </p:nvSpPr>
        <p:spPr>
          <a:xfrm>
            <a:off x="3751615" y="2761842"/>
            <a:ext cx="728611" cy="461665"/>
          </a:xfrm>
          <a:prstGeom prst="rect">
            <a:avLst/>
          </a:prstGeom>
          <a:noFill/>
        </p:spPr>
        <p:txBody>
          <a:bodyPr wrap="square" rtlCol="0">
            <a:spAutoFit/>
          </a:bodyPr>
          <a:lstStyle/>
          <a:p>
            <a:pPr algn="ctr">
              <a:spcAft>
                <a:spcPts val="638"/>
              </a:spcAft>
              <a:buNone/>
            </a:pPr>
            <a:r>
              <a:rPr lang="en-GB" sz="2400" b="1">
                <a:solidFill>
                  <a:srgbClr val="6680FF"/>
                </a:solidFill>
                <a:effectLst/>
                <a:latin typeface="Quicksand Bold" panose="02070303000000060000" pitchFamily="18" charset="77"/>
              </a:rPr>
              <a:t>3</a:t>
            </a:r>
            <a:endParaRPr lang="en-GB" sz="2400">
              <a:solidFill>
                <a:srgbClr val="6680FF"/>
              </a:solidFill>
              <a:effectLst/>
              <a:latin typeface="Quicksand Book" panose="02070303000000060000" pitchFamily="18" charset="77"/>
            </a:endParaRPr>
          </a:p>
        </p:txBody>
      </p:sp>
      <p:cxnSp>
        <p:nvCxnSpPr>
          <p:cNvPr id="30" name="Straight Connector 29">
            <a:extLst>
              <a:ext uri="{FF2B5EF4-FFF2-40B4-BE49-F238E27FC236}">
                <a16:creationId xmlns:a16="http://schemas.microsoft.com/office/drawing/2014/main" id="{D3E797FD-BE4A-D375-5F61-7E4625849601}"/>
              </a:ext>
            </a:extLst>
          </p:cNvPr>
          <p:cNvCxnSpPr>
            <a:cxnSpLocks/>
          </p:cNvCxnSpPr>
          <p:nvPr userDrawn="1"/>
        </p:nvCxnSpPr>
        <p:spPr>
          <a:xfrm>
            <a:off x="4116373" y="3429000"/>
            <a:ext cx="0" cy="2332799"/>
          </a:xfrm>
          <a:prstGeom prst="line">
            <a:avLst/>
          </a:prstGeom>
          <a:ln w="6350">
            <a:solidFill>
              <a:srgbClr val="6680FF"/>
            </a:solidFill>
          </a:ln>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BA0079A4-7AC2-3033-4517-256E2C161195}"/>
              </a:ext>
            </a:extLst>
          </p:cNvPr>
          <p:cNvSpPr/>
          <p:nvPr userDrawn="1"/>
        </p:nvSpPr>
        <p:spPr>
          <a:xfrm>
            <a:off x="5704227" y="3327518"/>
            <a:ext cx="190500" cy="190500"/>
          </a:xfrm>
          <a:prstGeom prst="ellipse">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EFB75C6-0650-25C7-C3CE-A0C52EF54302}"/>
              </a:ext>
            </a:extLst>
          </p:cNvPr>
          <p:cNvSpPr txBox="1"/>
          <p:nvPr userDrawn="1"/>
        </p:nvSpPr>
        <p:spPr>
          <a:xfrm>
            <a:off x="5431265" y="3538965"/>
            <a:ext cx="728611" cy="461665"/>
          </a:xfrm>
          <a:prstGeom prst="rect">
            <a:avLst/>
          </a:prstGeom>
          <a:noFill/>
        </p:spPr>
        <p:txBody>
          <a:bodyPr wrap="square" rtlCol="0">
            <a:spAutoFit/>
          </a:bodyPr>
          <a:lstStyle/>
          <a:p>
            <a:pPr algn="ctr">
              <a:spcAft>
                <a:spcPts val="638"/>
              </a:spcAft>
              <a:buNone/>
            </a:pPr>
            <a:r>
              <a:rPr lang="en-GB" sz="2400" b="1">
                <a:solidFill>
                  <a:srgbClr val="5847FC"/>
                </a:solidFill>
                <a:latin typeface="Quicksand Bold" panose="02070303000000060000" pitchFamily="18" charset="77"/>
              </a:rPr>
              <a:t>4</a:t>
            </a:r>
            <a:endParaRPr lang="en-GB" sz="2400">
              <a:solidFill>
                <a:srgbClr val="5847FC"/>
              </a:solidFill>
              <a:effectLst/>
              <a:latin typeface="Quicksand Book" panose="02070303000000060000" pitchFamily="18" charset="77"/>
            </a:endParaRPr>
          </a:p>
        </p:txBody>
      </p:sp>
      <p:cxnSp>
        <p:nvCxnSpPr>
          <p:cNvPr id="33" name="Straight Connector 32">
            <a:extLst>
              <a:ext uri="{FF2B5EF4-FFF2-40B4-BE49-F238E27FC236}">
                <a16:creationId xmlns:a16="http://schemas.microsoft.com/office/drawing/2014/main" id="{C7030692-CE3F-CB69-D714-D30964363DA5}"/>
              </a:ext>
            </a:extLst>
          </p:cNvPr>
          <p:cNvCxnSpPr>
            <a:cxnSpLocks/>
          </p:cNvCxnSpPr>
          <p:nvPr userDrawn="1"/>
        </p:nvCxnSpPr>
        <p:spPr>
          <a:xfrm>
            <a:off x="5799476" y="1706984"/>
            <a:ext cx="0" cy="1715784"/>
          </a:xfrm>
          <a:prstGeom prst="line">
            <a:avLst/>
          </a:prstGeom>
          <a:ln w="6350">
            <a:solidFill>
              <a:srgbClr val="5847FC"/>
            </a:solidFill>
          </a:ln>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E1D49206-EC1D-A2FE-75B1-2202B9D2D9EC}"/>
              </a:ext>
            </a:extLst>
          </p:cNvPr>
          <p:cNvSpPr/>
          <p:nvPr userDrawn="1"/>
        </p:nvSpPr>
        <p:spPr>
          <a:xfrm>
            <a:off x="7815842"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406AF2-B066-EB36-348E-7B5C9E814357}"/>
              </a:ext>
            </a:extLst>
          </p:cNvPr>
          <p:cNvSpPr txBox="1"/>
          <p:nvPr userDrawn="1"/>
        </p:nvSpPr>
        <p:spPr>
          <a:xfrm>
            <a:off x="7546786" y="2761842"/>
            <a:ext cx="728611" cy="461665"/>
          </a:xfrm>
          <a:prstGeom prst="rect">
            <a:avLst/>
          </a:prstGeom>
          <a:noFill/>
        </p:spPr>
        <p:txBody>
          <a:bodyPr wrap="square" rtlCol="0">
            <a:spAutoFit/>
          </a:bodyPr>
          <a:lstStyle/>
          <a:p>
            <a:pPr algn="ctr">
              <a:spcAft>
                <a:spcPts val="638"/>
              </a:spcAft>
              <a:buNone/>
            </a:pPr>
            <a:r>
              <a:rPr lang="en-GB" sz="2400" b="1">
                <a:solidFill>
                  <a:srgbClr val="57BAE5"/>
                </a:solidFill>
                <a:effectLst/>
                <a:latin typeface="Quicksand Bold" panose="02070303000000060000" pitchFamily="18" charset="77"/>
              </a:rPr>
              <a:t>5</a:t>
            </a:r>
            <a:endParaRPr lang="en-GB" sz="2400">
              <a:solidFill>
                <a:schemeClr val="bg1"/>
              </a:solidFill>
              <a:effectLst/>
              <a:latin typeface="Quicksand Book" panose="02070303000000060000" pitchFamily="18" charset="77"/>
            </a:endParaRPr>
          </a:p>
        </p:txBody>
      </p:sp>
      <p:cxnSp>
        <p:nvCxnSpPr>
          <p:cNvPr id="38" name="Straight Connector 37">
            <a:extLst>
              <a:ext uri="{FF2B5EF4-FFF2-40B4-BE49-F238E27FC236}">
                <a16:creationId xmlns:a16="http://schemas.microsoft.com/office/drawing/2014/main" id="{BC7A03CB-9C73-9207-84EF-E2505F5BFA1B}"/>
              </a:ext>
            </a:extLst>
          </p:cNvPr>
          <p:cNvCxnSpPr>
            <a:cxnSpLocks/>
          </p:cNvCxnSpPr>
          <p:nvPr userDrawn="1"/>
        </p:nvCxnSpPr>
        <p:spPr>
          <a:xfrm>
            <a:off x="7911091"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F9BCC940-C974-7650-233B-4AF00463772C}"/>
              </a:ext>
            </a:extLst>
          </p:cNvPr>
          <p:cNvSpPr/>
          <p:nvPr userDrawn="1"/>
        </p:nvSpPr>
        <p:spPr>
          <a:xfrm>
            <a:off x="9350589"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2463494-A8AA-5736-6370-CCC171C52D00}"/>
              </a:ext>
            </a:extLst>
          </p:cNvPr>
          <p:cNvSpPr txBox="1"/>
          <p:nvPr userDrawn="1"/>
        </p:nvSpPr>
        <p:spPr>
          <a:xfrm>
            <a:off x="9081533" y="3538965"/>
            <a:ext cx="728611" cy="461665"/>
          </a:xfrm>
          <a:prstGeom prst="rect">
            <a:avLst/>
          </a:prstGeom>
          <a:noFill/>
        </p:spPr>
        <p:txBody>
          <a:bodyPr wrap="square" rtlCol="0">
            <a:spAutoFit/>
          </a:bodyPr>
          <a:lstStyle/>
          <a:p>
            <a:pPr algn="ctr">
              <a:spcAft>
                <a:spcPts val="638"/>
              </a:spcAft>
              <a:buNone/>
            </a:pPr>
            <a:r>
              <a:rPr lang="en-GB" sz="2400" b="1">
                <a:solidFill>
                  <a:srgbClr val="EE45AC"/>
                </a:solidFill>
                <a:latin typeface="Quicksand Bold" panose="02070303000000060000" pitchFamily="18" charset="77"/>
              </a:rPr>
              <a:t>6</a:t>
            </a:r>
            <a:endParaRPr lang="en-GB" sz="2400">
              <a:solidFill>
                <a:srgbClr val="EE45AC"/>
              </a:solidFill>
              <a:effectLst/>
              <a:latin typeface="Quicksand Book" panose="02070303000000060000" pitchFamily="18" charset="77"/>
            </a:endParaRPr>
          </a:p>
        </p:txBody>
      </p:sp>
      <p:cxnSp>
        <p:nvCxnSpPr>
          <p:cNvPr id="41" name="Straight Connector 40">
            <a:extLst>
              <a:ext uri="{FF2B5EF4-FFF2-40B4-BE49-F238E27FC236}">
                <a16:creationId xmlns:a16="http://schemas.microsoft.com/office/drawing/2014/main" id="{1314581C-7C66-A192-21C6-90B9E87AEEB0}"/>
              </a:ext>
            </a:extLst>
          </p:cNvPr>
          <p:cNvCxnSpPr>
            <a:cxnSpLocks/>
          </p:cNvCxnSpPr>
          <p:nvPr userDrawn="1"/>
        </p:nvCxnSpPr>
        <p:spPr>
          <a:xfrm>
            <a:off x="9445838"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43" name="Text Placeholder 29">
            <a:extLst>
              <a:ext uri="{FF2B5EF4-FFF2-40B4-BE49-F238E27FC236}">
                <a16:creationId xmlns:a16="http://schemas.microsoft.com/office/drawing/2014/main" id="{E3F932A5-A3A4-80CB-40DC-977EAAC47384}"/>
              </a:ext>
            </a:extLst>
          </p:cNvPr>
          <p:cNvSpPr>
            <a:spLocks noGrp="1"/>
          </p:cNvSpPr>
          <p:nvPr>
            <p:ph type="body" sz="quarter" idx="14" hasCustomPrompt="1"/>
          </p:nvPr>
        </p:nvSpPr>
        <p:spPr>
          <a:xfrm>
            <a:off x="4366793" y="481897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44" name="Text Placeholder 29">
            <a:extLst>
              <a:ext uri="{FF2B5EF4-FFF2-40B4-BE49-F238E27FC236}">
                <a16:creationId xmlns:a16="http://schemas.microsoft.com/office/drawing/2014/main" id="{95DC7BF4-DCC4-6EB4-8EAF-B13C00A417A8}"/>
              </a:ext>
            </a:extLst>
          </p:cNvPr>
          <p:cNvSpPr>
            <a:spLocks noGrp="1"/>
          </p:cNvSpPr>
          <p:nvPr>
            <p:ph type="body" sz="quarter" idx="15" hasCustomPrompt="1"/>
          </p:nvPr>
        </p:nvSpPr>
        <p:spPr>
          <a:xfrm>
            <a:off x="4366792" y="4209944"/>
            <a:ext cx="1486800" cy="465304"/>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45" name="Text Placeholder 29">
            <a:extLst>
              <a:ext uri="{FF2B5EF4-FFF2-40B4-BE49-F238E27FC236}">
                <a16:creationId xmlns:a16="http://schemas.microsoft.com/office/drawing/2014/main" id="{726C2B92-C312-6D20-5D85-D7F624EDF0EB}"/>
              </a:ext>
            </a:extLst>
          </p:cNvPr>
          <p:cNvSpPr>
            <a:spLocks noGrp="1"/>
          </p:cNvSpPr>
          <p:nvPr>
            <p:ph type="body" sz="quarter" idx="16" hasCustomPrompt="1"/>
          </p:nvPr>
        </p:nvSpPr>
        <p:spPr>
          <a:xfrm>
            <a:off x="8161510" y="481897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46" name="Text Placeholder 29">
            <a:extLst>
              <a:ext uri="{FF2B5EF4-FFF2-40B4-BE49-F238E27FC236}">
                <a16:creationId xmlns:a16="http://schemas.microsoft.com/office/drawing/2014/main" id="{A8BF7ABC-E7C1-163A-057A-9812E1F7AC62}"/>
              </a:ext>
            </a:extLst>
          </p:cNvPr>
          <p:cNvSpPr>
            <a:spLocks noGrp="1"/>
          </p:cNvSpPr>
          <p:nvPr>
            <p:ph type="body" sz="quarter" idx="17" hasCustomPrompt="1"/>
          </p:nvPr>
        </p:nvSpPr>
        <p:spPr>
          <a:xfrm>
            <a:off x="8161509" y="4209944"/>
            <a:ext cx="1486800" cy="465304"/>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47" name="Text Placeholder 29">
            <a:extLst>
              <a:ext uri="{FF2B5EF4-FFF2-40B4-BE49-F238E27FC236}">
                <a16:creationId xmlns:a16="http://schemas.microsoft.com/office/drawing/2014/main" id="{CC55673E-352E-AADA-AD6F-87D973AD6EA5}"/>
              </a:ext>
            </a:extLst>
          </p:cNvPr>
          <p:cNvSpPr>
            <a:spLocks noGrp="1"/>
          </p:cNvSpPr>
          <p:nvPr>
            <p:ph type="body" sz="quarter" idx="18" hasCustomPrompt="1"/>
          </p:nvPr>
        </p:nvSpPr>
        <p:spPr>
          <a:xfrm>
            <a:off x="9658515" y="2077756"/>
            <a:ext cx="1486800" cy="977393"/>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48" name="Text Placeholder 29">
            <a:extLst>
              <a:ext uri="{FF2B5EF4-FFF2-40B4-BE49-F238E27FC236}">
                <a16:creationId xmlns:a16="http://schemas.microsoft.com/office/drawing/2014/main" id="{66C0C8DE-745D-2093-3ADF-7A1E9F836EB9}"/>
              </a:ext>
            </a:extLst>
          </p:cNvPr>
          <p:cNvSpPr>
            <a:spLocks noGrp="1"/>
          </p:cNvSpPr>
          <p:nvPr>
            <p:ph type="body" sz="quarter" idx="19" hasCustomPrompt="1"/>
          </p:nvPr>
        </p:nvSpPr>
        <p:spPr>
          <a:xfrm>
            <a:off x="9658515" y="1486707"/>
            <a:ext cx="1486800" cy="464400"/>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49" name="Text Placeholder 29">
            <a:extLst>
              <a:ext uri="{FF2B5EF4-FFF2-40B4-BE49-F238E27FC236}">
                <a16:creationId xmlns:a16="http://schemas.microsoft.com/office/drawing/2014/main" id="{2CA8CC27-52F1-ED9F-6FBA-F144C42D2775}"/>
              </a:ext>
            </a:extLst>
          </p:cNvPr>
          <p:cNvSpPr>
            <a:spLocks noGrp="1"/>
          </p:cNvSpPr>
          <p:nvPr>
            <p:ph type="body" sz="quarter" idx="20" hasCustomPrompt="1"/>
          </p:nvPr>
        </p:nvSpPr>
        <p:spPr>
          <a:xfrm>
            <a:off x="6045349" y="207775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50" name="Text Placeholder 29">
            <a:extLst>
              <a:ext uri="{FF2B5EF4-FFF2-40B4-BE49-F238E27FC236}">
                <a16:creationId xmlns:a16="http://schemas.microsoft.com/office/drawing/2014/main" id="{41940058-B945-B6F5-40B9-787B78569797}"/>
              </a:ext>
            </a:extLst>
          </p:cNvPr>
          <p:cNvSpPr>
            <a:spLocks noGrp="1"/>
          </p:cNvSpPr>
          <p:nvPr>
            <p:ph type="body" sz="quarter" idx="21" hasCustomPrompt="1"/>
          </p:nvPr>
        </p:nvSpPr>
        <p:spPr>
          <a:xfrm>
            <a:off x="6045350" y="1488439"/>
            <a:ext cx="1486800" cy="464400"/>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51" name="Text Placeholder 29">
            <a:extLst>
              <a:ext uri="{FF2B5EF4-FFF2-40B4-BE49-F238E27FC236}">
                <a16:creationId xmlns:a16="http://schemas.microsoft.com/office/drawing/2014/main" id="{A9EBD1B3-D85A-FAC6-EA97-1A1656760B74}"/>
              </a:ext>
            </a:extLst>
          </p:cNvPr>
          <p:cNvSpPr>
            <a:spLocks noGrp="1"/>
          </p:cNvSpPr>
          <p:nvPr>
            <p:ph type="body" sz="quarter" idx="22" hasCustomPrompt="1"/>
          </p:nvPr>
        </p:nvSpPr>
        <p:spPr>
          <a:xfrm>
            <a:off x="728064" y="481897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52" name="Text Placeholder 29">
            <a:extLst>
              <a:ext uri="{FF2B5EF4-FFF2-40B4-BE49-F238E27FC236}">
                <a16:creationId xmlns:a16="http://schemas.microsoft.com/office/drawing/2014/main" id="{62961F7C-549A-637E-4DA5-8F73BCEC4E9B}"/>
              </a:ext>
            </a:extLst>
          </p:cNvPr>
          <p:cNvSpPr>
            <a:spLocks noGrp="1"/>
          </p:cNvSpPr>
          <p:nvPr>
            <p:ph type="body" sz="quarter" idx="23" hasCustomPrompt="1"/>
          </p:nvPr>
        </p:nvSpPr>
        <p:spPr>
          <a:xfrm>
            <a:off x="728064" y="4209944"/>
            <a:ext cx="1486800" cy="465304"/>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53" name="Text Placeholder 29">
            <a:extLst>
              <a:ext uri="{FF2B5EF4-FFF2-40B4-BE49-F238E27FC236}">
                <a16:creationId xmlns:a16="http://schemas.microsoft.com/office/drawing/2014/main" id="{847B1438-6F3B-0F28-332C-29BF064021F7}"/>
              </a:ext>
            </a:extLst>
          </p:cNvPr>
          <p:cNvSpPr>
            <a:spLocks noGrp="1"/>
          </p:cNvSpPr>
          <p:nvPr>
            <p:ph type="body" sz="quarter" idx="24" hasCustomPrompt="1"/>
          </p:nvPr>
        </p:nvSpPr>
        <p:spPr>
          <a:xfrm>
            <a:off x="2297457" y="2077757"/>
            <a:ext cx="1485654"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54" name="Text Placeholder 29">
            <a:extLst>
              <a:ext uri="{FF2B5EF4-FFF2-40B4-BE49-F238E27FC236}">
                <a16:creationId xmlns:a16="http://schemas.microsoft.com/office/drawing/2014/main" id="{866B5713-9EC1-1E4B-8F3D-C695CCE07B48}"/>
              </a:ext>
            </a:extLst>
          </p:cNvPr>
          <p:cNvSpPr>
            <a:spLocks noGrp="1"/>
          </p:cNvSpPr>
          <p:nvPr>
            <p:ph type="body" sz="quarter" idx="25" hasCustomPrompt="1"/>
          </p:nvPr>
        </p:nvSpPr>
        <p:spPr>
          <a:xfrm>
            <a:off x="2297457" y="1488439"/>
            <a:ext cx="1485653" cy="464400"/>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1B11EE1A-A0BD-FD6A-501A-651EE1DC9239}"/>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373442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version 2">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5125"/>
            <a:ext cx="9144000" cy="449101"/>
          </a:xfrm>
        </p:spPr>
        <p:txBody>
          <a:bodyPr anchor="ctr">
            <a:normAutofit/>
          </a:bodyPr>
          <a:lstStyle>
            <a:lvl1pPr marL="0" indent="0" algn="ctr">
              <a:lnSpc>
                <a:spcPct val="100000"/>
              </a:lnSpc>
              <a:spcBef>
                <a:spcPts val="0"/>
              </a:spcBef>
              <a:buNone/>
              <a:defRPr sz="2000" b="1" spc="300">
                <a:solidFill>
                  <a:srgbClr val="EE45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96587" y="1783526"/>
            <a:ext cx="6998826" cy="1159180"/>
          </a:xfrm>
          <a:prstGeom prst="rect">
            <a:avLst/>
          </a:prstGeom>
        </p:spPr>
      </p:pic>
      <p:sp>
        <p:nvSpPr>
          <p:cNvPr id="4" name="Date Placeholder 1">
            <a:extLst>
              <a:ext uri="{FF2B5EF4-FFF2-40B4-BE49-F238E27FC236}">
                <a16:creationId xmlns:a16="http://schemas.microsoft.com/office/drawing/2014/main" id="{5232617F-2665-81BC-23F2-36769A6070A5}"/>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660357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Filler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tx1"/>
                </a:solidFill>
              </a:defRPr>
            </a:lvl1pPr>
          </a:lstStyle>
          <a:p>
            <a:r>
              <a:rPr lang="en-GB"/>
              <a:t>Click to edit Master title style</a:t>
            </a:r>
            <a:endParaRPr lang="en-US"/>
          </a:p>
        </p:txBody>
      </p:sp>
      <p:cxnSp>
        <p:nvCxnSpPr>
          <p:cNvPr id="6" name="Straight Connector 5">
            <a:extLst>
              <a:ext uri="{FF2B5EF4-FFF2-40B4-BE49-F238E27FC236}">
                <a16:creationId xmlns:a16="http://schemas.microsoft.com/office/drawing/2014/main" id="{AF4DA0B7-9F22-AAC8-389A-4D795ED12DA2}"/>
              </a:ext>
            </a:extLst>
          </p:cNvPr>
          <p:cNvCxnSpPr>
            <a:cxnSpLocks/>
            <a:endCxn id="39" idx="6"/>
          </p:cNvCxnSpPr>
          <p:nvPr userDrawn="1"/>
        </p:nvCxnSpPr>
        <p:spPr>
          <a:xfrm flipV="1">
            <a:off x="565621" y="3422768"/>
            <a:ext cx="8975468" cy="508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744E643B-1F4B-07BA-96FC-BFC04BF3E45B}"/>
              </a:ext>
            </a:extLst>
          </p:cNvPr>
          <p:cNvSpPr/>
          <p:nvPr userDrawn="1"/>
        </p:nvSpPr>
        <p:spPr>
          <a:xfrm>
            <a:off x="375121"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589D1F-8E51-0FDF-6159-FFD532967B8F}"/>
              </a:ext>
            </a:extLst>
          </p:cNvPr>
          <p:cNvSpPr txBox="1"/>
          <p:nvPr userDrawn="1"/>
        </p:nvSpPr>
        <p:spPr>
          <a:xfrm>
            <a:off x="106065" y="2761842"/>
            <a:ext cx="728611" cy="461665"/>
          </a:xfrm>
          <a:prstGeom prst="rect">
            <a:avLst/>
          </a:prstGeom>
          <a:noFill/>
        </p:spPr>
        <p:txBody>
          <a:bodyPr wrap="square" rtlCol="0">
            <a:spAutoFit/>
          </a:bodyPr>
          <a:lstStyle/>
          <a:p>
            <a:pPr algn="ctr">
              <a:spcAft>
                <a:spcPts val="638"/>
              </a:spcAft>
              <a:buNone/>
            </a:pPr>
            <a:r>
              <a:rPr lang="en-GB" sz="2400" b="1">
                <a:solidFill>
                  <a:srgbClr val="57BAE5"/>
                </a:solidFill>
                <a:effectLst/>
                <a:latin typeface="Quicksand Bold" panose="02070303000000060000" pitchFamily="18" charset="77"/>
              </a:rPr>
              <a:t>1</a:t>
            </a:r>
            <a:endParaRPr lang="en-GB" sz="2400">
              <a:solidFill>
                <a:schemeClr val="bg1"/>
              </a:solidFill>
              <a:effectLst/>
              <a:latin typeface="Quicksand Book" panose="02070303000000060000" pitchFamily="18" charset="77"/>
            </a:endParaRPr>
          </a:p>
        </p:txBody>
      </p:sp>
      <p:cxnSp>
        <p:nvCxnSpPr>
          <p:cNvPr id="13" name="Straight Connector 12">
            <a:extLst>
              <a:ext uri="{FF2B5EF4-FFF2-40B4-BE49-F238E27FC236}">
                <a16:creationId xmlns:a16="http://schemas.microsoft.com/office/drawing/2014/main" id="{6E0CEABC-73C2-F12E-92D2-32B3F4518791}"/>
              </a:ext>
            </a:extLst>
          </p:cNvPr>
          <p:cNvCxnSpPr>
            <a:cxnSpLocks/>
          </p:cNvCxnSpPr>
          <p:nvPr userDrawn="1"/>
        </p:nvCxnSpPr>
        <p:spPr>
          <a:xfrm>
            <a:off x="470370"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5F919021-70EF-6FA3-192A-8A0C3C5E9E97}"/>
              </a:ext>
            </a:extLst>
          </p:cNvPr>
          <p:cNvSpPr/>
          <p:nvPr userDrawn="1"/>
        </p:nvSpPr>
        <p:spPr>
          <a:xfrm>
            <a:off x="1989531"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C72DFC3-4A66-B1D9-4FDB-E27CA9CD6003}"/>
              </a:ext>
            </a:extLst>
          </p:cNvPr>
          <p:cNvSpPr txBox="1"/>
          <p:nvPr userDrawn="1"/>
        </p:nvSpPr>
        <p:spPr>
          <a:xfrm>
            <a:off x="1720475" y="3538965"/>
            <a:ext cx="728611" cy="461665"/>
          </a:xfrm>
          <a:prstGeom prst="rect">
            <a:avLst/>
          </a:prstGeom>
          <a:noFill/>
        </p:spPr>
        <p:txBody>
          <a:bodyPr wrap="square" rtlCol="0">
            <a:spAutoFit/>
          </a:bodyPr>
          <a:lstStyle/>
          <a:p>
            <a:pPr algn="ctr">
              <a:spcAft>
                <a:spcPts val="638"/>
              </a:spcAft>
              <a:buNone/>
            </a:pPr>
            <a:r>
              <a:rPr lang="en-GB" sz="2400" b="1">
                <a:solidFill>
                  <a:srgbClr val="EE45AC"/>
                </a:solidFill>
                <a:latin typeface="Quicksand Bold" panose="02070303000000060000" pitchFamily="18" charset="77"/>
              </a:rPr>
              <a:t>2</a:t>
            </a:r>
            <a:endParaRPr lang="en-GB" sz="2400">
              <a:solidFill>
                <a:srgbClr val="EE45AC"/>
              </a:solidFill>
              <a:effectLst/>
              <a:latin typeface="Quicksand Book" panose="02070303000000060000" pitchFamily="18" charset="77"/>
            </a:endParaRPr>
          </a:p>
        </p:txBody>
      </p:sp>
      <p:cxnSp>
        <p:nvCxnSpPr>
          <p:cNvPr id="25" name="Straight Connector 24">
            <a:extLst>
              <a:ext uri="{FF2B5EF4-FFF2-40B4-BE49-F238E27FC236}">
                <a16:creationId xmlns:a16="http://schemas.microsoft.com/office/drawing/2014/main" id="{603D5F32-AAF3-0708-E928-82E4853FEE91}"/>
              </a:ext>
            </a:extLst>
          </p:cNvPr>
          <p:cNvCxnSpPr>
            <a:cxnSpLocks/>
          </p:cNvCxnSpPr>
          <p:nvPr userDrawn="1"/>
        </p:nvCxnSpPr>
        <p:spPr>
          <a:xfrm>
            <a:off x="2084780"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5A569E3D-E4AD-0BAA-BBE3-F8FF881D9618}"/>
              </a:ext>
            </a:extLst>
          </p:cNvPr>
          <p:cNvSpPr/>
          <p:nvPr userDrawn="1"/>
        </p:nvSpPr>
        <p:spPr>
          <a:xfrm>
            <a:off x="4021124" y="3333750"/>
            <a:ext cx="190500" cy="190500"/>
          </a:xfrm>
          <a:prstGeom prst="ellipse">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5253CF0-FC7C-953C-82C4-BCD73D5A735D}"/>
              </a:ext>
            </a:extLst>
          </p:cNvPr>
          <p:cNvSpPr txBox="1"/>
          <p:nvPr userDrawn="1"/>
        </p:nvSpPr>
        <p:spPr>
          <a:xfrm>
            <a:off x="3751615" y="2761842"/>
            <a:ext cx="728611" cy="461665"/>
          </a:xfrm>
          <a:prstGeom prst="rect">
            <a:avLst/>
          </a:prstGeom>
          <a:noFill/>
        </p:spPr>
        <p:txBody>
          <a:bodyPr wrap="square" rtlCol="0">
            <a:spAutoFit/>
          </a:bodyPr>
          <a:lstStyle/>
          <a:p>
            <a:pPr algn="ctr">
              <a:spcAft>
                <a:spcPts val="638"/>
              </a:spcAft>
              <a:buNone/>
            </a:pPr>
            <a:r>
              <a:rPr lang="en-GB" sz="2400" b="1">
                <a:solidFill>
                  <a:srgbClr val="6680FF"/>
                </a:solidFill>
                <a:effectLst/>
                <a:latin typeface="Quicksand Bold" panose="02070303000000060000" pitchFamily="18" charset="77"/>
              </a:rPr>
              <a:t>3</a:t>
            </a:r>
            <a:endParaRPr lang="en-GB" sz="2400">
              <a:solidFill>
                <a:srgbClr val="6680FF"/>
              </a:solidFill>
              <a:effectLst/>
              <a:latin typeface="Quicksand Book" panose="02070303000000060000" pitchFamily="18" charset="77"/>
            </a:endParaRPr>
          </a:p>
        </p:txBody>
      </p:sp>
      <p:cxnSp>
        <p:nvCxnSpPr>
          <p:cNvPr id="30" name="Straight Connector 29">
            <a:extLst>
              <a:ext uri="{FF2B5EF4-FFF2-40B4-BE49-F238E27FC236}">
                <a16:creationId xmlns:a16="http://schemas.microsoft.com/office/drawing/2014/main" id="{D3E797FD-BE4A-D375-5F61-7E4625849601}"/>
              </a:ext>
            </a:extLst>
          </p:cNvPr>
          <p:cNvCxnSpPr>
            <a:cxnSpLocks/>
          </p:cNvCxnSpPr>
          <p:nvPr userDrawn="1"/>
        </p:nvCxnSpPr>
        <p:spPr>
          <a:xfrm>
            <a:off x="4116373" y="3429000"/>
            <a:ext cx="0" cy="2332799"/>
          </a:xfrm>
          <a:prstGeom prst="line">
            <a:avLst/>
          </a:prstGeom>
          <a:ln w="6350">
            <a:solidFill>
              <a:srgbClr val="6680FF"/>
            </a:solidFill>
          </a:ln>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BA0079A4-7AC2-3033-4517-256E2C161195}"/>
              </a:ext>
            </a:extLst>
          </p:cNvPr>
          <p:cNvSpPr/>
          <p:nvPr userDrawn="1"/>
        </p:nvSpPr>
        <p:spPr>
          <a:xfrm>
            <a:off x="5704227" y="3327518"/>
            <a:ext cx="190500" cy="190500"/>
          </a:xfrm>
          <a:prstGeom prst="ellipse">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EFB75C6-0650-25C7-C3CE-A0C52EF54302}"/>
              </a:ext>
            </a:extLst>
          </p:cNvPr>
          <p:cNvSpPr txBox="1"/>
          <p:nvPr userDrawn="1"/>
        </p:nvSpPr>
        <p:spPr>
          <a:xfrm>
            <a:off x="5431265" y="3538965"/>
            <a:ext cx="728611" cy="461665"/>
          </a:xfrm>
          <a:prstGeom prst="rect">
            <a:avLst/>
          </a:prstGeom>
          <a:noFill/>
        </p:spPr>
        <p:txBody>
          <a:bodyPr wrap="square" rtlCol="0">
            <a:spAutoFit/>
          </a:bodyPr>
          <a:lstStyle/>
          <a:p>
            <a:pPr algn="ctr">
              <a:spcAft>
                <a:spcPts val="638"/>
              </a:spcAft>
              <a:buNone/>
            </a:pPr>
            <a:r>
              <a:rPr lang="en-GB" sz="2400" b="1">
                <a:solidFill>
                  <a:srgbClr val="5847FC"/>
                </a:solidFill>
                <a:latin typeface="Quicksand Bold" panose="02070303000000060000" pitchFamily="18" charset="77"/>
              </a:rPr>
              <a:t>4</a:t>
            </a:r>
            <a:endParaRPr lang="en-GB" sz="2400">
              <a:solidFill>
                <a:srgbClr val="5847FC"/>
              </a:solidFill>
              <a:effectLst/>
              <a:latin typeface="Quicksand Book" panose="02070303000000060000" pitchFamily="18" charset="77"/>
            </a:endParaRPr>
          </a:p>
        </p:txBody>
      </p:sp>
      <p:cxnSp>
        <p:nvCxnSpPr>
          <p:cNvPr id="33" name="Straight Connector 32">
            <a:extLst>
              <a:ext uri="{FF2B5EF4-FFF2-40B4-BE49-F238E27FC236}">
                <a16:creationId xmlns:a16="http://schemas.microsoft.com/office/drawing/2014/main" id="{C7030692-CE3F-CB69-D714-D30964363DA5}"/>
              </a:ext>
            </a:extLst>
          </p:cNvPr>
          <p:cNvCxnSpPr>
            <a:cxnSpLocks/>
          </p:cNvCxnSpPr>
          <p:nvPr userDrawn="1"/>
        </p:nvCxnSpPr>
        <p:spPr>
          <a:xfrm>
            <a:off x="5799476" y="1706984"/>
            <a:ext cx="0" cy="1715784"/>
          </a:xfrm>
          <a:prstGeom prst="line">
            <a:avLst/>
          </a:prstGeom>
          <a:ln w="6350">
            <a:solidFill>
              <a:srgbClr val="5847FC"/>
            </a:solidFill>
          </a:ln>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E1D49206-EC1D-A2FE-75B1-2202B9D2D9EC}"/>
              </a:ext>
            </a:extLst>
          </p:cNvPr>
          <p:cNvSpPr/>
          <p:nvPr userDrawn="1"/>
        </p:nvSpPr>
        <p:spPr>
          <a:xfrm>
            <a:off x="7815842"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406AF2-B066-EB36-348E-7B5C9E814357}"/>
              </a:ext>
            </a:extLst>
          </p:cNvPr>
          <p:cNvSpPr txBox="1"/>
          <p:nvPr userDrawn="1"/>
        </p:nvSpPr>
        <p:spPr>
          <a:xfrm>
            <a:off x="7546786" y="2761842"/>
            <a:ext cx="728611" cy="461665"/>
          </a:xfrm>
          <a:prstGeom prst="rect">
            <a:avLst/>
          </a:prstGeom>
          <a:noFill/>
        </p:spPr>
        <p:txBody>
          <a:bodyPr wrap="square" rtlCol="0">
            <a:spAutoFit/>
          </a:bodyPr>
          <a:lstStyle/>
          <a:p>
            <a:pPr algn="ctr">
              <a:spcAft>
                <a:spcPts val="638"/>
              </a:spcAft>
              <a:buNone/>
            </a:pPr>
            <a:r>
              <a:rPr lang="en-GB" sz="2400" b="1">
                <a:solidFill>
                  <a:srgbClr val="57BAE5"/>
                </a:solidFill>
                <a:effectLst/>
                <a:latin typeface="Quicksand Bold" panose="02070303000000060000" pitchFamily="18" charset="77"/>
              </a:rPr>
              <a:t>5</a:t>
            </a:r>
            <a:endParaRPr lang="en-GB" sz="2400">
              <a:solidFill>
                <a:schemeClr val="bg1"/>
              </a:solidFill>
              <a:effectLst/>
              <a:latin typeface="Quicksand Book" panose="02070303000000060000" pitchFamily="18" charset="77"/>
            </a:endParaRPr>
          </a:p>
        </p:txBody>
      </p:sp>
      <p:cxnSp>
        <p:nvCxnSpPr>
          <p:cNvPr id="38" name="Straight Connector 37">
            <a:extLst>
              <a:ext uri="{FF2B5EF4-FFF2-40B4-BE49-F238E27FC236}">
                <a16:creationId xmlns:a16="http://schemas.microsoft.com/office/drawing/2014/main" id="{BC7A03CB-9C73-9207-84EF-E2505F5BFA1B}"/>
              </a:ext>
            </a:extLst>
          </p:cNvPr>
          <p:cNvCxnSpPr>
            <a:cxnSpLocks/>
          </p:cNvCxnSpPr>
          <p:nvPr userDrawn="1"/>
        </p:nvCxnSpPr>
        <p:spPr>
          <a:xfrm>
            <a:off x="7911091"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F9BCC940-C974-7650-233B-4AF00463772C}"/>
              </a:ext>
            </a:extLst>
          </p:cNvPr>
          <p:cNvSpPr/>
          <p:nvPr userDrawn="1"/>
        </p:nvSpPr>
        <p:spPr>
          <a:xfrm>
            <a:off x="9350589"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2463494-A8AA-5736-6370-CCC171C52D00}"/>
              </a:ext>
            </a:extLst>
          </p:cNvPr>
          <p:cNvSpPr txBox="1"/>
          <p:nvPr userDrawn="1"/>
        </p:nvSpPr>
        <p:spPr>
          <a:xfrm>
            <a:off x="9081533" y="3538965"/>
            <a:ext cx="728611" cy="461665"/>
          </a:xfrm>
          <a:prstGeom prst="rect">
            <a:avLst/>
          </a:prstGeom>
          <a:noFill/>
        </p:spPr>
        <p:txBody>
          <a:bodyPr wrap="square" rtlCol="0">
            <a:spAutoFit/>
          </a:bodyPr>
          <a:lstStyle/>
          <a:p>
            <a:pPr algn="ctr">
              <a:spcAft>
                <a:spcPts val="638"/>
              </a:spcAft>
              <a:buNone/>
            </a:pPr>
            <a:r>
              <a:rPr lang="en-GB" sz="2400" b="1">
                <a:solidFill>
                  <a:srgbClr val="EE45AC"/>
                </a:solidFill>
                <a:latin typeface="Quicksand Bold" panose="02070303000000060000" pitchFamily="18" charset="77"/>
              </a:rPr>
              <a:t>6</a:t>
            </a:r>
            <a:endParaRPr lang="en-GB" sz="2400">
              <a:solidFill>
                <a:srgbClr val="EE45AC"/>
              </a:solidFill>
              <a:effectLst/>
              <a:latin typeface="Quicksand Book" panose="02070303000000060000" pitchFamily="18" charset="77"/>
            </a:endParaRPr>
          </a:p>
        </p:txBody>
      </p:sp>
      <p:cxnSp>
        <p:nvCxnSpPr>
          <p:cNvPr id="41" name="Straight Connector 40">
            <a:extLst>
              <a:ext uri="{FF2B5EF4-FFF2-40B4-BE49-F238E27FC236}">
                <a16:creationId xmlns:a16="http://schemas.microsoft.com/office/drawing/2014/main" id="{1314581C-7C66-A192-21C6-90B9E87AEEB0}"/>
              </a:ext>
            </a:extLst>
          </p:cNvPr>
          <p:cNvCxnSpPr>
            <a:cxnSpLocks/>
          </p:cNvCxnSpPr>
          <p:nvPr userDrawn="1"/>
        </p:nvCxnSpPr>
        <p:spPr>
          <a:xfrm>
            <a:off x="9445838"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43" name="Text Placeholder 29">
            <a:extLst>
              <a:ext uri="{FF2B5EF4-FFF2-40B4-BE49-F238E27FC236}">
                <a16:creationId xmlns:a16="http://schemas.microsoft.com/office/drawing/2014/main" id="{E3F932A5-A3A4-80CB-40DC-977EAAC47384}"/>
              </a:ext>
            </a:extLst>
          </p:cNvPr>
          <p:cNvSpPr>
            <a:spLocks noGrp="1"/>
          </p:cNvSpPr>
          <p:nvPr>
            <p:ph type="body" sz="quarter" idx="14" hasCustomPrompt="1"/>
          </p:nvPr>
        </p:nvSpPr>
        <p:spPr>
          <a:xfrm>
            <a:off x="4366793" y="481897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44" name="Text Placeholder 29">
            <a:extLst>
              <a:ext uri="{FF2B5EF4-FFF2-40B4-BE49-F238E27FC236}">
                <a16:creationId xmlns:a16="http://schemas.microsoft.com/office/drawing/2014/main" id="{95DC7BF4-DCC4-6EB4-8EAF-B13C00A417A8}"/>
              </a:ext>
            </a:extLst>
          </p:cNvPr>
          <p:cNvSpPr>
            <a:spLocks noGrp="1"/>
          </p:cNvSpPr>
          <p:nvPr>
            <p:ph type="body" sz="quarter" idx="15" hasCustomPrompt="1"/>
          </p:nvPr>
        </p:nvSpPr>
        <p:spPr>
          <a:xfrm>
            <a:off x="4366792" y="4209944"/>
            <a:ext cx="1486800" cy="465304"/>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45" name="Text Placeholder 29">
            <a:extLst>
              <a:ext uri="{FF2B5EF4-FFF2-40B4-BE49-F238E27FC236}">
                <a16:creationId xmlns:a16="http://schemas.microsoft.com/office/drawing/2014/main" id="{726C2B92-C312-6D20-5D85-D7F624EDF0EB}"/>
              </a:ext>
            </a:extLst>
          </p:cNvPr>
          <p:cNvSpPr>
            <a:spLocks noGrp="1"/>
          </p:cNvSpPr>
          <p:nvPr>
            <p:ph type="body" sz="quarter" idx="16" hasCustomPrompt="1"/>
          </p:nvPr>
        </p:nvSpPr>
        <p:spPr>
          <a:xfrm>
            <a:off x="8161510" y="481897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46" name="Text Placeholder 29">
            <a:extLst>
              <a:ext uri="{FF2B5EF4-FFF2-40B4-BE49-F238E27FC236}">
                <a16:creationId xmlns:a16="http://schemas.microsoft.com/office/drawing/2014/main" id="{A8BF7ABC-E7C1-163A-057A-9812E1F7AC62}"/>
              </a:ext>
            </a:extLst>
          </p:cNvPr>
          <p:cNvSpPr>
            <a:spLocks noGrp="1"/>
          </p:cNvSpPr>
          <p:nvPr>
            <p:ph type="body" sz="quarter" idx="17" hasCustomPrompt="1"/>
          </p:nvPr>
        </p:nvSpPr>
        <p:spPr>
          <a:xfrm>
            <a:off x="8161509" y="4209944"/>
            <a:ext cx="1486800" cy="465304"/>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47" name="Text Placeholder 29">
            <a:extLst>
              <a:ext uri="{FF2B5EF4-FFF2-40B4-BE49-F238E27FC236}">
                <a16:creationId xmlns:a16="http://schemas.microsoft.com/office/drawing/2014/main" id="{CC55673E-352E-AADA-AD6F-87D973AD6EA5}"/>
              </a:ext>
            </a:extLst>
          </p:cNvPr>
          <p:cNvSpPr>
            <a:spLocks noGrp="1"/>
          </p:cNvSpPr>
          <p:nvPr>
            <p:ph type="body" sz="quarter" idx="18" hasCustomPrompt="1"/>
          </p:nvPr>
        </p:nvSpPr>
        <p:spPr>
          <a:xfrm>
            <a:off x="9658515" y="2077756"/>
            <a:ext cx="1486800" cy="977393"/>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48" name="Text Placeholder 29">
            <a:extLst>
              <a:ext uri="{FF2B5EF4-FFF2-40B4-BE49-F238E27FC236}">
                <a16:creationId xmlns:a16="http://schemas.microsoft.com/office/drawing/2014/main" id="{66C0C8DE-745D-2093-3ADF-7A1E9F836EB9}"/>
              </a:ext>
            </a:extLst>
          </p:cNvPr>
          <p:cNvSpPr>
            <a:spLocks noGrp="1"/>
          </p:cNvSpPr>
          <p:nvPr>
            <p:ph type="body" sz="quarter" idx="19" hasCustomPrompt="1"/>
          </p:nvPr>
        </p:nvSpPr>
        <p:spPr>
          <a:xfrm>
            <a:off x="9658515" y="1486707"/>
            <a:ext cx="1486800" cy="464400"/>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49" name="Text Placeholder 29">
            <a:extLst>
              <a:ext uri="{FF2B5EF4-FFF2-40B4-BE49-F238E27FC236}">
                <a16:creationId xmlns:a16="http://schemas.microsoft.com/office/drawing/2014/main" id="{2CA8CC27-52F1-ED9F-6FBA-F144C42D2775}"/>
              </a:ext>
            </a:extLst>
          </p:cNvPr>
          <p:cNvSpPr>
            <a:spLocks noGrp="1"/>
          </p:cNvSpPr>
          <p:nvPr>
            <p:ph type="body" sz="quarter" idx="20" hasCustomPrompt="1"/>
          </p:nvPr>
        </p:nvSpPr>
        <p:spPr>
          <a:xfrm>
            <a:off x="6045349" y="207775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50" name="Text Placeholder 29">
            <a:extLst>
              <a:ext uri="{FF2B5EF4-FFF2-40B4-BE49-F238E27FC236}">
                <a16:creationId xmlns:a16="http://schemas.microsoft.com/office/drawing/2014/main" id="{41940058-B945-B6F5-40B9-787B78569797}"/>
              </a:ext>
            </a:extLst>
          </p:cNvPr>
          <p:cNvSpPr>
            <a:spLocks noGrp="1"/>
          </p:cNvSpPr>
          <p:nvPr>
            <p:ph type="body" sz="quarter" idx="21" hasCustomPrompt="1"/>
          </p:nvPr>
        </p:nvSpPr>
        <p:spPr>
          <a:xfrm>
            <a:off x="6045350" y="1488439"/>
            <a:ext cx="1486800" cy="464400"/>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51" name="Text Placeholder 29">
            <a:extLst>
              <a:ext uri="{FF2B5EF4-FFF2-40B4-BE49-F238E27FC236}">
                <a16:creationId xmlns:a16="http://schemas.microsoft.com/office/drawing/2014/main" id="{A9EBD1B3-D85A-FAC6-EA97-1A1656760B74}"/>
              </a:ext>
            </a:extLst>
          </p:cNvPr>
          <p:cNvSpPr>
            <a:spLocks noGrp="1"/>
          </p:cNvSpPr>
          <p:nvPr>
            <p:ph type="body" sz="quarter" idx="22" hasCustomPrompt="1"/>
          </p:nvPr>
        </p:nvSpPr>
        <p:spPr>
          <a:xfrm>
            <a:off x="728064" y="481897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52" name="Text Placeholder 29">
            <a:extLst>
              <a:ext uri="{FF2B5EF4-FFF2-40B4-BE49-F238E27FC236}">
                <a16:creationId xmlns:a16="http://schemas.microsoft.com/office/drawing/2014/main" id="{62961F7C-549A-637E-4DA5-8F73BCEC4E9B}"/>
              </a:ext>
            </a:extLst>
          </p:cNvPr>
          <p:cNvSpPr>
            <a:spLocks noGrp="1"/>
          </p:cNvSpPr>
          <p:nvPr>
            <p:ph type="body" sz="quarter" idx="23" hasCustomPrompt="1"/>
          </p:nvPr>
        </p:nvSpPr>
        <p:spPr>
          <a:xfrm>
            <a:off x="728064" y="4209944"/>
            <a:ext cx="1486800" cy="465304"/>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53" name="Text Placeholder 29">
            <a:extLst>
              <a:ext uri="{FF2B5EF4-FFF2-40B4-BE49-F238E27FC236}">
                <a16:creationId xmlns:a16="http://schemas.microsoft.com/office/drawing/2014/main" id="{847B1438-6F3B-0F28-332C-29BF064021F7}"/>
              </a:ext>
            </a:extLst>
          </p:cNvPr>
          <p:cNvSpPr>
            <a:spLocks noGrp="1"/>
          </p:cNvSpPr>
          <p:nvPr>
            <p:ph type="body" sz="quarter" idx="24" hasCustomPrompt="1"/>
          </p:nvPr>
        </p:nvSpPr>
        <p:spPr>
          <a:xfrm>
            <a:off x="2297457" y="2077757"/>
            <a:ext cx="1485654"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54" name="Text Placeholder 29">
            <a:extLst>
              <a:ext uri="{FF2B5EF4-FFF2-40B4-BE49-F238E27FC236}">
                <a16:creationId xmlns:a16="http://schemas.microsoft.com/office/drawing/2014/main" id="{866B5713-9EC1-1E4B-8F3D-C695CCE07B48}"/>
              </a:ext>
            </a:extLst>
          </p:cNvPr>
          <p:cNvSpPr>
            <a:spLocks noGrp="1"/>
          </p:cNvSpPr>
          <p:nvPr>
            <p:ph type="body" sz="quarter" idx="25" hasCustomPrompt="1"/>
          </p:nvPr>
        </p:nvSpPr>
        <p:spPr>
          <a:xfrm>
            <a:off x="2297457" y="1488439"/>
            <a:ext cx="1485653" cy="464400"/>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1B11EE1A-A0BD-FD6A-501A-651EE1DC9239}"/>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chemeClr val="tx1"/>
                </a:solidFill>
                <a:latin typeface="+mn-lt"/>
              </a:defRPr>
            </a:lvl1pPr>
          </a:lstStyle>
          <a:p>
            <a:r>
              <a:rPr lang="en-GB"/>
              <a:t>© Xoserve </a:t>
            </a:r>
            <a:r>
              <a:rPr lang="en-US"/>
              <a:t>June 2025</a:t>
            </a:r>
          </a:p>
        </p:txBody>
      </p:sp>
      <p:pic>
        <p:nvPicPr>
          <p:cNvPr id="7" name="Picture 6" descr="A black and blue symbol&#10;&#10;AI-generated content may be incorrect.">
            <a:extLst>
              <a:ext uri="{FF2B5EF4-FFF2-40B4-BE49-F238E27FC236}">
                <a16:creationId xmlns:a16="http://schemas.microsoft.com/office/drawing/2014/main" id="{015DF473-9142-0B4F-62DD-8C5375C5E9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7556" y="444680"/>
            <a:ext cx="553782" cy="489174"/>
          </a:xfrm>
          <a:prstGeom prst="rect">
            <a:avLst/>
          </a:prstGeom>
        </p:spPr>
      </p:pic>
    </p:spTree>
    <p:extLst>
      <p:ext uri="{BB962C8B-B14F-4D97-AF65-F5344CB8AC3E}">
        <p14:creationId xmlns:p14="http://schemas.microsoft.com/office/powerpoint/2010/main" val="891796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rgbClr val="6680FF"/>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33C23D10-C23C-D186-10A9-82808C0A243C}"/>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500552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a:solidFill>
            <a:srgbClr val="EE45AC"/>
          </a:solidFill>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rgbClr val="EE45AC"/>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C95171C7-CF21-1E00-4739-BACB2C387133}"/>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40109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a:solidFill>
            <a:srgbClr val="57BAE5"/>
          </a:solidFill>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rgbClr val="57BAE5"/>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6AE23466-C1C6-B068-B1BD-23A6D52C1962}"/>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421181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a:solidFill>
            <a:srgbClr val="5847FC"/>
          </a:solidFill>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chemeClr val="bg2"/>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chemeClr val="bg2"/>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chemeClr val="bg2"/>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3294564A-2E55-FC58-F70F-D93560CC0EE2}"/>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4276954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rgbClr val="6680FF"/>
                </a:solidFill>
                <a:latin typeface="+mj-lt"/>
              </a:defRPr>
            </a:lvl1pPr>
          </a:lstStyle>
          <a:p>
            <a:pPr lvl="0"/>
            <a:endParaRPr lang="en-US"/>
          </a:p>
        </p:txBody>
      </p:sp>
      <p:sp>
        <p:nvSpPr>
          <p:cNvPr id="3" name="Date Placeholder 1">
            <a:extLst>
              <a:ext uri="{FF2B5EF4-FFF2-40B4-BE49-F238E27FC236}">
                <a16:creationId xmlns:a16="http://schemas.microsoft.com/office/drawing/2014/main" id="{F5A0A0BE-92F5-9A0E-07A8-6D53E38905FB}"/>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63516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rgbClr val="EE45AC"/>
                </a:solidFill>
                <a:latin typeface="+mj-lt"/>
              </a:defRPr>
            </a:lvl1pPr>
          </a:lstStyle>
          <a:p>
            <a:pPr lvl="0"/>
            <a:endParaRPr lang="en-US"/>
          </a:p>
        </p:txBody>
      </p:sp>
      <p:sp>
        <p:nvSpPr>
          <p:cNvPr id="3" name="Date Placeholder 1">
            <a:extLst>
              <a:ext uri="{FF2B5EF4-FFF2-40B4-BE49-F238E27FC236}">
                <a16:creationId xmlns:a16="http://schemas.microsoft.com/office/drawing/2014/main" id="{F4FB581B-996D-F0E5-6F8C-6ACD2C7FE90A}"/>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85786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rgbClr val="57BAE5"/>
                </a:solidFill>
                <a:latin typeface="+mj-lt"/>
              </a:defRPr>
            </a:lvl1pPr>
          </a:lstStyle>
          <a:p>
            <a:pPr lvl="0"/>
            <a:endParaRPr lang="en-US"/>
          </a:p>
        </p:txBody>
      </p:sp>
      <p:sp>
        <p:nvSpPr>
          <p:cNvPr id="3" name="Date Placeholder 1">
            <a:extLst>
              <a:ext uri="{FF2B5EF4-FFF2-40B4-BE49-F238E27FC236}">
                <a16:creationId xmlns:a16="http://schemas.microsoft.com/office/drawing/2014/main" id="{00F995BB-0450-20CF-DBF5-0B1035AF9A4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95898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6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chemeClr val="bg2"/>
                </a:solidFill>
                <a:latin typeface="+mj-lt"/>
              </a:defRPr>
            </a:lvl1pPr>
          </a:lstStyle>
          <a:p>
            <a:pPr lvl="0"/>
            <a:endParaRPr lang="en-US"/>
          </a:p>
        </p:txBody>
      </p:sp>
      <p:sp>
        <p:nvSpPr>
          <p:cNvPr id="3" name="Date Placeholder 1">
            <a:extLst>
              <a:ext uri="{FF2B5EF4-FFF2-40B4-BE49-F238E27FC236}">
                <a16:creationId xmlns:a16="http://schemas.microsoft.com/office/drawing/2014/main" id="{2293349F-F0C3-0CA4-7332-981775AD4A6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7411969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13" name="Text Placeholder 29">
            <a:extLst>
              <a:ext uri="{FF2B5EF4-FFF2-40B4-BE49-F238E27FC236}">
                <a16:creationId xmlns:a16="http://schemas.microsoft.com/office/drawing/2014/main" id="{70BB3B8E-6914-F376-349C-5892032116D2}"/>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4" name="Text Placeholder 29">
            <a:extLst>
              <a:ext uri="{FF2B5EF4-FFF2-40B4-BE49-F238E27FC236}">
                <a16:creationId xmlns:a16="http://schemas.microsoft.com/office/drawing/2014/main" id="{3F464110-E699-BFC6-E00A-A137178221E9}"/>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6680FF"/>
                </a:solidFill>
                <a:latin typeface="+mn-lt"/>
              </a:defRPr>
            </a:lvl1pPr>
          </a:lstStyle>
          <a:p>
            <a:pPr lvl="0"/>
            <a:r>
              <a:rPr lang="en-US"/>
              <a:t>Text Here</a:t>
            </a:r>
          </a:p>
        </p:txBody>
      </p:sp>
      <p:sp>
        <p:nvSpPr>
          <p:cNvPr id="2" name="Date Placeholder 1">
            <a:extLst>
              <a:ext uri="{FF2B5EF4-FFF2-40B4-BE49-F238E27FC236}">
                <a16:creationId xmlns:a16="http://schemas.microsoft.com/office/drawing/2014/main" id="{508F61F8-3630-7296-B334-6E7D24791ADA}"/>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274787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Version 3">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5125"/>
            <a:ext cx="9144000" cy="449101"/>
          </a:xfrm>
        </p:spPr>
        <p:txBody>
          <a:bodyPr anchor="ctr">
            <a:normAutofit/>
          </a:bodyPr>
          <a:lstStyle>
            <a:lvl1pPr marL="0" indent="0" algn="ctr">
              <a:lnSpc>
                <a:spcPct val="100000"/>
              </a:lnSpc>
              <a:spcBef>
                <a:spcPts val="0"/>
              </a:spcBef>
              <a:buNone/>
              <a:defRPr sz="2000" b="1" spc="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96587" y="1783526"/>
            <a:ext cx="6998826" cy="1159180"/>
          </a:xfrm>
          <a:prstGeom prst="rect">
            <a:avLst/>
          </a:prstGeom>
        </p:spPr>
      </p:pic>
      <p:sp>
        <p:nvSpPr>
          <p:cNvPr id="4" name="Date Placeholder 1">
            <a:extLst>
              <a:ext uri="{FF2B5EF4-FFF2-40B4-BE49-F238E27FC236}">
                <a16:creationId xmlns:a16="http://schemas.microsoft.com/office/drawing/2014/main" id="{923EA374-CC48-7783-FF52-F9C22836A37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6158813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5EB3B253-7FE2-B89C-9144-D9670F765F10}"/>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805E5689-C2D5-1580-C245-4016D937203A}"/>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EE45AC"/>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0851529D-7359-5D43-CE20-383F68D11CE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3309543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60DB191E-6075-9360-BD04-5B4ABFE3400D}"/>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4611A00F-3968-F257-B2C4-D9CF64989300}"/>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57BAE5"/>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9406EEB3-CE7C-B7A3-A28C-4B5A8369E40D}"/>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561858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chemeClr val="bg2"/>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3B623AF3-99BC-9046-8206-E0C5CC0E4A47}"/>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62FFF80B-E2AF-5031-1C32-6EC50A401B47}"/>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chemeClr val="bg2"/>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7F789F4F-E058-4967-09DB-E93F7A4DC59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584087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13" name="Text Placeholder 29">
            <a:extLst>
              <a:ext uri="{FF2B5EF4-FFF2-40B4-BE49-F238E27FC236}">
                <a16:creationId xmlns:a16="http://schemas.microsoft.com/office/drawing/2014/main" id="{70BB3B8E-6914-F376-349C-5892032116D2}"/>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4" name="Text Placeholder 29">
            <a:extLst>
              <a:ext uri="{FF2B5EF4-FFF2-40B4-BE49-F238E27FC236}">
                <a16:creationId xmlns:a16="http://schemas.microsoft.com/office/drawing/2014/main" id="{3F464110-E699-BFC6-E00A-A137178221E9}"/>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6680FF"/>
                </a:solidFill>
                <a:latin typeface="+mn-lt"/>
              </a:defRPr>
            </a:lvl1pPr>
          </a:lstStyle>
          <a:p>
            <a:pPr lvl="0"/>
            <a:r>
              <a:rPr lang="en-US"/>
              <a:t>Text Here</a:t>
            </a:r>
          </a:p>
        </p:txBody>
      </p:sp>
      <p:sp>
        <p:nvSpPr>
          <p:cNvPr id="2" name="Date Placeholder 1">
            <a:extLst>
              <a:ext uri="{FF2B5EF4-FFF2-40B4-BE49-F238E27FC236}">
                <a16:creationId xmlns:a16="http://schemas.microsoft.com/office/drawing/2014/main" id="{ED7A1F00-E5B6-4A88-CAC5-2BC27BA4AA1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a:t>© Xoserve </a:t>
            </a:r>
            <a:r>
              <a:rPr lang="en-US"/>
              <a:t>June 2025</a:t>
            </a:r>
          </a:p>
        </p:txBody>
      </p:sp>
    </p:spTree>
    <p:extLst>
      <p:ext uri="{BB962C8B-B14F-4D97-AF65-F5344CB8AC3E}">
        <p14:creationId xmlns:p14="http://schemas.microsoft.com/office/powerpoint/2010/main" val="676311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chemeClr val="tx2"/>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5EB3B253-7FE2-B89C-9144-D9670F765F10}"/>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805E5689-C2D5-1580-C245-4016D937203A}"/>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EE45AC"/>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4692D95B-B8D9-91FE-3055-B13241F043FC}"/>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a:t>© Xoserve </a:t>
            </a:r>
            <a:r>
              <a:rPr lang="en-US"/>
              <a:t>June 2025</a:t>
            </a:r>
          </a:p>
        </p:txBody>
      </p:sp>
    </p:spTree>
    <p:extLst>
      <p:ext uri="{BB962C8B-B14F-4D97-AF65-F5344CB8AC3E}">
        <p14:creationId xmlns:p14="http://schemas.microsoft.com/office/powerpoint/2010/main" val="3413453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60DB191E-6075-9360-BD04-5B4ABFE3400D}"/>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4611A00F-3968-F257-B2C4-D9CF64989300}"/>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57BAE5"/>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D9756EDC-08F9-D451-E568-C6D1D53EDEAE}"/>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a:t>© Xoserve </a:t>
            </a:r>
            <a:r>
              <a:rPr lang="en-US"/>
              <a:t>June 2025</a:t>
            </a:r>
          </a:p>
        </p:txBody>
      </p:sp>
    </p:spTree>
    <p:extLst>
      <p:ext uri="{BB962C8B-B14F-4D97-AF65-F5344CB8AC3E}">
        <p14:creationId xmlns:p14="http://schemas.microsoft.com/office/powerpoint/2010/main" val="2023561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3B623AF3-99BC-9046-8206-E0C5CC0E4A47}"/>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62FFF80B-E2AF-5031-1C32-6EC50A401B47}"/>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5847FC"/>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D710DB54-65C0-0FD5-7306-FF8A6E59431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a:t>© Xoserve </a:t>
            </a:r>
            <a:r>
              <a:rPr lang="en-US"/>
              <a:t>June 2025</a:t>
            </a:r>
          </a:p>
        </p:txBody>
      </p:sp>
    </p:spTree>
    <p:extLst>
      <p:ext uri="{BB962C8B-B14F-4D97-AF65-F5344CB8AC3E}">
        <p14:creationId xmlns:p14="http://schemas.microsoft.com/office/powerpoint/2010/main" val="1623639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Version 4">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5125"/>
            <a:ext cx="9144000" cy="449101"/>
          </a:xfrm>
        </p:spPr>
        <p:txBody>
          <a:bodyPr anchor="ctr">
            <a:normAutofit/>
          </a:bodyPr>
          <a:lstStyle>
            <a:lvl1pPr marL="0" indent="0" algn="ctr">
              <a:lnSpc>
                <a:spcPct val="100000"/>
              </a:lnSpc>
              <a:spcBef>
                <a:spcPts val="0"/>
              </a:spcBef>
              <a:buNone/>
              <a:defRPr sz="2000" b="1" spc="300">
                <a:solidFill>
                  <a:srgbClr val="6680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96587" y="1783526"/>
            <a:ext cx="6998826" cy="1159180"/>
          </a:xfrm>
          <a:prstGeom prst="rect">
            <a:avLst/>
          </a:prstGeom>
        </p:spPr>
      </p:pic>
      <p:sp>
        <p:nvSpPr>
          <p:cNvPr id="4" name="Date Placeholder 1">
            <a:extLst>
              <a:ext uri="{FF2B5EF4-FFF2-40B4-BE49-F238E27FC236}">
                <a16:creationId xmlns:a16="http://schemas.microsoft.com/office/drawing/2014/main" id="{14D118A6-9D50-A742-DBC3-73C37B369F9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242531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Version 5">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18C9E1-9FF3-E411-91EA-389A5C83E6BC}"/>
              </a:ext>
            </a:extLst>
          </p:cNvPr>
          <p:cNvSpPr>
            <a:spLocks noGrp="1"/>
          </p:cNvSpPr>
          <p:nvPr>
            <p:ph type="dt" sz="half" idx="10"/>
          </p:nvPr>
        </p:nvSpPr>
        <p:spPr>
          <a:xfrm>
            <a:off x="838200" y="6356350"/>
            <a:ext cx="2743200" cy="365125"/>
          </a:xfrm>
          <a:prstGeom prst="rect">
            <a:avLst/>
          </a:prstGeom>
        </p:spPr>
        <p:txBody>
          <a:bodyPr/>
          <a:lstStyle/>
          <a:p>
            <a:fld id="{3427D54D-D3A4-4F80-9067-507D13E9518F}" type="datetime4">
              <a:rPr lang="en-US" smtClean="0"/>
              <a:t>May 27, 2026</a:t>
            </a:fld>
            <a:endParaRPr lang="en-US"/>
          </a:p>
        </p:txBody>
      </p:sp>
      <p:sp>
        <p:nvSpPr>
          <p:cNvPr id="3" name="Footer Placeholder 2">
            <a:extLst>
              <a:ext uri="{FF2B5EF4-FFF2-40B4-BE49-F238E27FC236}">
                <a16:creationId xmlns:a16="http://schemas.microsoft.com/office/drawing/2014/main" id="{42835C8F-E7B6-BCE0-4ECB-685385DE75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A5BCD8-9704-24AB-FEA0-1B4537727D78}"/>
              </a:ext>
            </a:extLst>
          </p:cNvPr>
          <p:cNvSpPr>
            <a:spLocks noGrp="1"/>
          </p:cNvSpPr>
          <p:nvPr>
            <p:ph type="sldNum" sz="quarter" idx="12"/>
          </p:nvPr>
        </p:nvSpPr>
        <p:spPr/>
        <p:txBody>
          <a:bodyPr/>
          <a:lstStyle/>
          <a:p>
            <a:fld id="{49E4B518-46CA-334E-8F36-AEA2CE8D45C4}" type="slidenum">
              <a:rPr lang="en-US" smtClean="0"/>
              <a:t>‹#›</a:t>
            </a:fld>
            <a:endParaRPr lang="en-US"/>
          </a:p>
        </p:txBody>
      </p:sp>
      <p:pic>
        <p:nvPicPr>
          <p:cNvPr id="5" name="Picture 4" descr="A blue and pink light&#10;&#10;AI-generated content may be incorrect.">
            <a:extLst>
              <a:ext uri="{FF2B5EF4-FFF2-40B4-BE49-F238E27FC236}">
                <a16:creationId xmlns:a16="http://schemas.microsoft.com/office/drawing/2014/main" id="{8DDEEEEC-7A7E-F7CA-B2F8-927F4A57E1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 white letter on a black background&#10;&#10;AI-generated content may be incorrect.">
            <a:extLst>
              <a:ext uri="{FF2B5EF4-FFF2-40B4-BE49-F238E27FC236}">
                <a16:creationId xmlns:a16="http://schemas.microsoft.com/office/drawing/2014/main" id="{E77301A4-E33F-5513-DBD8-CB80C91A94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0313" y="1083492"/>
            <a:ext cx="4291374" cy="710760"/>
          </a:xfrm>
          <a:prstGeom prst="rect">
            <a:avLst/>
          </a:prstGeom>
        </p:spPr>
      </p:pic>
      <p:sp>
        <p:nvSpPr>
          <p:cNvPr id="6" name="Title 1">
            <a:extLst>
              <a:ext uri="{FF2B5EF4-FFF2-40B4-BE49-F238E27FC236}">
                <a16:creationId xmlns:a16="http://schemas.microsoft.com/office/drawing/2014/main" id="{DC73CF81-8119-0439-393D-11A6AB9A236C}"/>
              </a:ext>
            </a:extLst>
          </p:cNvPr>
          <p:cNvSpPr>
            <a:spLocks noGrp="1"/>
          </p:cNvSpPr>
          <p:nvPr>
            <p:ph type="ctrTitle" hasCustomPrompt="1"/>
          </p:nvPr>
        </p:nvSpPr>
        <p:spPr>
          <a:xfrm>
            <a:off x="1524000" y="2165184"/>
            <a:ext cx="9144000" cy="696898"/>
          </a:xfrm>
        </p:spPr>
        <p:txBody>
          <a:bodyPr anchor="ctr">
            <a:normAutofit/>
          </a:bodyPr>
          <a:lstStyle>
            <a:lvl1pPr algn="ctr">
              <a:lnSpc>
                <a:spcPct val="100000"/>
              </a:lnSpc>
              <a:defRPr sz="3600">
                <a:solidFill>
                  <a:schemeClr val="bg1"/>
                </a:solidFill>
              </a:defRPr>
            </a:lvl1pPr>
          </a:lstStyle>
          <a:p>
            <a:r>
              <a:rPr lang="en-US"/>
              <a:t>Click to Add Headline</a:t>
            </a:r>
          </a:p>
        </p:txBody>
      </p:sp>
      <p:sp>
        <p:nvSpPr>
          <p:cNvPr id="8" name="Subtitle 2">
            <a:extLst>
              <a:ext uri="{FF2B5EF4-FFF2-40B4-BE49-F238E27FC236}">
                <a16:creationId xmlns:a16="http://schemas.microsoft.com/office/drawing/2014/main" id="{C88F216E-E551-6795-8862-7F0A45FF617F}"/>
              </a:ext>
            </a:extLst>
          </p:cNvPr>
          <p:cNvSpPr>
            <a:spLocks noGrp="1"/>
          </p:cNvSpPr>
          <p:nvPr>
            <p:ph type="subTitle" idx="1" hasCustomPrompt="1"/>
          </p:nvPr>
        </p:nvSpPr>
        <p:spPr>
          <a:xfrm>
            <a:off x="1524000" y="2953625"/>
            <a:ext cx="9144000" cy="449101"/>
          </a:xfrm>
        </p:spPr>
        <p:txBody>
          <a:bodyPr anchor="ctr">
            <a:normAutofit/>
          </a:bodyPr>
          <a:lstStyle>
            <a:lvl1pPr marL="0" indent="0" algn="ctr">
              <a:lnSpc>
                <a:spcPct val="100000"/>
              </a:lnSpc>
              <a:spcBef>
                <a:spcPts val="0"/>
              </a:spcBef>
              <a:buNone/>
              <a:defRPr sz="2000" b="1"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pic>
        <p:nvPicPr>
          <p:cNvPr id="9" name="Picture 8">
            <a:extLst>
              <a:ext uri="{FF2B5EF4-FFF2-40B4-BE49-F238E27FC236}">
                <a16:creationId xmlns:a16="http://schemas.microsoft.com/office/drawing/2014/main" id="{D8B3AB4B-E3FD-C63D-55EB-8B0E553DCC8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4977" y="6260971"/>
            <a:ext cx="3886200" cy="296091"/>
          </a:xfrm>
          <a:prstGeom prst="rect">
            <a:avLst/>
          </a:prstGeom>
        </p:spPr>
      </p:pic>
    </p:spTree>
    <p:extLst>
      <p:ext uri="{BB962C8B-B14F-4D97-AF65-F5344CB8AC3E}">
        <p14:creationId xmlns:p14="http://schemas.microsoft.com/office/powerpoint/2010/main" val="2689503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descr="A blue and purple background&#10;&#10;AI-generated content may be incorrect.">
            <a:extLst>
              <a:ext uri="{FF2B5EF4-FFF2-40B4-BE49-F238E27FC236}">
                <a16:creationId xmlns:a16="http://schemas.microsoft.com/office/drawing/2014/main" id="{DEA67573-2F92-CFC5-DD6E-D2B9A6E661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5415E95-EFB1-B861-60B7-114DAD5C96F6}"/>
              </a:ext>
            </a:extLst>
          </p:cNvPr>
          <p:cNvSpPr>
            <a:spLocks noGrp="1"/>
          </p:cNvSpPr>
          <p:nvPr>
            <p:ph type="title"/>
          </p:nvPr>
        </p:nvSpPr>
        <p:spPr>
          <a:xfrm>
            <a:off x="831850" y="712150"/>
            <a:ext cx="4776470" cy="3189290"/>
          </a:xfrm>
        </p:spPr>
        <p:txBody>
          <a:bodyPr anchor="b">
            <a:normAutofit/>
          </a:bodyPr>
          <a:lstStyle>
            <a:lvl1pPr>
              <a:lnSpc>
                <a:spcPct val="100000"/>
              </a:lnSpc>
              <a:spcBef>
                <a:spcPts val="0"/>
              </a:spcBef>
              <a:defRPr sz="4000">
                <a:solidFill>
                  <a:schemeClr val="bg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EF20FE9-FC5A-AB82-F953-4E6DF424C080}"/>
              </a:ext>
            </a:extLst>
          </p:cNvPr>
          <p:cNvSpPr>
            <a:spLocks noGrp="1"/>
          </p:cNvSpPr>
          <p:nvPr>
            <p:ph type="body" idx="1" hasCustomPrompt="1"/>
          </p:nvPr>
        </p:nvSpPr>
        <p:spPr>
          <a:xfrm>
            <a:off x="831850" y="4190682"/>
            <a:ext cx="4776470" cy="558799"/>
          </a:xfrm>
        </p:spPr>
        <p:txBody>
          <a:bodyPr anchor="ctr">
            <a:normAutofit/>
          </a:bodyPr>
          <a:lstStyle>
            <a:lvl1pPr marL="0" indent="0">
              <a:lnSpc>
                <a:spcPct val="100000"/>
              </a:lnSpc>
              <a:spcBef>
                <a:spcPts val="0"/>
              </a:spcBef>
              <a:buNone/>
              <a:defRPr sz="2000" b="1">
                <a:solidFill>
                  <a:srgbClr val="EE45AC"/>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add Sub Headline</a:t>
            </a:r>
          </a:p>
        </p:txBody>
      </p:sp>
      <p:sp>
        <p:nvSpPr>
          <p:cNvPr id="5" name="Footer Placeholder 4">
            <a:extLst>
              <a:ext uri="{FF2B5EF4-FFF2-40B4-BE49-F238E27FC236}">
                <a16:creationId xmlns:a16="http://schemas.microsoft.com/office/drawing/2014/main" id="{E315CE18-F55C-A69B-4BBA-4812C55795B6}"/>
              </a:ext>
            </a:extLst>
          </p:cNvPr>
          <p:cNvSpPr>
            <a:spLocks noGrp="1"/>
          </p:cNvSpPr>
          <p:nvPr>
            <p:ph type="ftr" sz="quarter" idx="11"/>
          </p:nvPr>
        </p:nvSpPr>
        <p:spPr/>
        <p:txBody>
          <a:bodyPr/>
          <a:lstStyle/>
          <a:p>
            <a:endParaRPr lang="en-US"/>
          </a:p>
        </p:txBody>
      </p:sp>
      <p:pic>
        <p:nvPicPr>
          <p:cNvPr id="10" name="Picture 9" descr="A white letter on a black background&#10;&#10;AI-generated content may be incorrect.">
            <a:extLst>
              <a:ext uri="{FF2B5EF4-FFF2-40B4-BE49-F238E27FC236}">
                <a16:creationId xmlns:a16="http://schemas.microsoft.com/office/drawing/2014/main" id="{25963CEA-379C-5800-F08A-2E27BE29F5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6450" y="5531948"/>
            <a:ext cx="3785870" cy="627036"/>
          </a:xfrm>
          <a:prstGeom prst="rect">
            <a:avLst/>
          </a:prstGeom>
        </p:spPr>
      </p:pic>
      <p:sp>
        <p:nvSpPr>
          <p:cNvPr id="4" name="Date Placeholder 1">
            <a:extLst>
              <a:ext uri="{FF2B5EF4-FFF2-40B4-BE49-F238E27FC236}">
                <a16:creationId xmlns:a16="http://schemas.microsoft.com/office/drawing/2014/main" id="{5487E086-FED7-594E-5EA0-B9D85C91D3BC}"/>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3466199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2" name="Title 1">
            <a:extLst>
              <a:ext uri="{FF2B5EF4-FFF2-40B4-BE49-F238E27FC236}">
                <a16:creationId xmlns:a16="http://schemas.microsoft.com/office/drawing/2014/main" id="{47631DE3-B82E-C45E-60B9-5A20FB798F4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20" name="Picture 19" descr="A black and blue symbol&#10;&#10;AI-generated content may be incorrect.">
            <a:extLst>
              <a:ext uri="{FF2B5EF4-FFF2-40B4-BE49-F238E27FC236}">
                <a16:creationId xmlns:a16="http://schemas.microsoft.com/office/drawing/2014/main" id="{20E09215-C3CD-F354-B2E7-DEA6AAA0A7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grpSp>
        <p:nvGrpSpPr>
          <p:cNvPr id="28" name="Group 27">
            <a:extLst>
              <a:ext uri="{FF2B5EF4-FFF2-40B4-BE49-F238E27FC236}">
                <a16:creationId xmlns:a16="http://schemas.microsoft.com/office/drawing/2014/main" id="{6C581095-D764-29CD-721C-44F34163B4FC}"/>
              </a:ext>
            </a:extLst>
          </p:cNvPr>
          <p:cNvGrpSpPr/>
          <p:nvPr userDrawn="1"/>
        </p:nvGrpSpPr>
        <p:grpSpPr>
          <a:xfrm>
            <a:off x="371789" y="1428703"/>
            <a:ext cx="11358095" cy="4419438"/>
            <a:chOff x="838200" y="1286686"/>
            <a:chExt cx="11041868" cy="4284627"/>
          </a:xfrm>
        </p:grpSpPr>
        <p:grpSp>
          <p:nvGrpSpPr>
            <p:cNvPr id="27" name="Group 26">
              <a:extLst>
                <a:ext uri="{FF2B5EF4-FFF2-40B4-BE49-F238E27FC236}">
                  <a16:creationId xmlns:a16="http://schemas.microsoft.com/office/drawing/2014/main" id="{E003B678-F5DF-8BB2-0565-76D5F5CEF88A}"/>
                </a:ext>
              </a:extLst>
            </p:cNvPr>
            <p:cNvGrpSpPr/>
            <p:nvPr userDrawn="1"/>
          </p:nvGrpSpPr>
          <p:grpSpPr>
            <a:xfrm>
              <a:off x="838200" y="1286686"/>
              <a:ext cx="3540498" cy="4284627"/>
              <a:chOff x="838200" y="1286686"/>
              <a:chExt cx="3540498" cy="4284627"/>
            </a:xfrm>
          </p:grpSpPr>
          <p:sp>
            <p:nvSpPr>
              <p:cNvPr id="8" name="Rectangle 7">
                <a:extLst>
                  <a:ext uri="{FF2B5EF4-FFF2-40B4-BE49-F238E27FC236}">
                    <a16:creationId xmlns:a16="http://schemas.microsoft.com/office/drawing/2014/main" id="{6C1D2782-F90A-F5AB-E0F7-E08D34E56DB1}"/>
                  </a:ext>
                </a:extLst>
              </p:cNvPr>
              <p:cNvSpPr/>
              <p:nvPr userDrawn="1"/>
            </p:nvSpPr>
            <p:spPr>
              <a:xfrm>
                <a:off x="838200" y="2169186"/>
                <a:ext cx="3540498" cy="3402127"/>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2B4BCC9-248C-6636-CD47-41153A2E55D2}"/>
                  </a:ext>
                </a:extLst>
              </p:cNvPr>
              <p:cNvSpPr/>
              <p:nvPr userDrawn="1"/>
            </p:nvSpPr>
            <p:spPr>
              <a:xfrm>
                <a:off x="838200" y="1286686"/>
                <a:ext cx="3540498" cy="882502"/>
              </a:xfrm>
              <a:prstGeom prst="rect">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22233"/>
                  </a:solidFill>
                </a:endParaRPr>
              </a:p>
            </p:txBody>
          </p:sp>
        </p:grpSp>
        <p:grpSp>
          <p:nvGrpSpPr>
            <p:cNvPr id="26" name="Group 25">
              <a:extLst>
                <a:ext uri="{FF2B5EF4-FFF2-40B4-BE49-F238E27FC236}">
                  <a16:creationId xmlns:a16="http://schemas.microsoft.com/office/drawing/2014/main" id="{71EB544F-7D91-9EE7-FFF3-19EFD1616591}"/>
                </a:ext>
              </a:extLst>
            </p:cNvPr>
            <p:cNvGrpSpPr/>
            <p:nvPr userDrawn="1"/>
          </p:nvGrpSpPr>
          <p:grpSpPr>
            <a:xfrm>
              <a:off x="4588885" y="1286686"/>
              <a:ext cx="3540498" cy="4284627"/>
              <a:chOff x="4602480" y="1286686"/>
              <a:chExt cx="3540498" cy="4284627"/>
            </a:xfrm>
          </p:grpSpPr>
          <p:sp>
            <p:nvSpPr>
              <p:cNvPr id="21" name="Rectangle 20">
                <a:extLst>
                  <a:ext uri="{FF2B5EF4-FFF2-40B4-BE49-F238E27FC236}">
                    <a16:creationId xmlns:a16="http://schemas.microsoft.com/office/drawing/2014/main" id="{3148B154-DC91-E172-F8D6-5F689535D517}"/>
                  </a:ext>
                </a:extLst>
              </p:cNvPr>
              <p:cNvSpPr/>
              <p:nvPr userDrawn="1"/>
            </p:nvSpPr>
            <p:spPr>
              <a:xfrm>
                <a:off x="4602480" y="2169186"/>
                <a:ext cx="3540498" cy="3402127"/>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6FB17F3-B2E0-B994-3EA5-2BF279AFAD6F}"/>
                  </a:ext>
                </a:extLst>
              </p:cNvPr>
              <p:cNvSpPr/>
              <p:nvPr userDrawn="1"/>
            </p:nvSpPr>
            <p:spPr>
              <a:xfrm>
                <a:off x="4602480" y="1286686"/>
                <a:ext cx="3540498" cy="882502"/>
              </a:xfrm>
              <a:prstGeom prst="rect">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22233"/>
                  </a:solidFill>
                </a:endParaRPr>
              </a:p>
            </p:txBody>
          </p:sp>
        </p:grpSp>
        <p:grpSp>
          <p:nvGrpSpPr>
            <p:cNvPr id="25" name="Group 24">
              <a:extLst>
                <a:ext uri="{FF2B5EF4-FFF2-40B4-BE49-F238E27FC236}">
                  <a16:creationId xmlns:a16="http://schemas.microsoft.com/office/drawing/2014/main" id="{BAF744A6-9DBD-B042-E48E-2432600D58EE}"/>
                </a:ext>
              </a:extLst>
            </p:cNvPr>
            <p:cNvGrpSpPr/>
            <p:nvPr userDrawn="1"/>
          </p:nvGrpSpPr>
          <p:grpSpPr>
            <a:xfrm>
              <a:off x="8339570" y="1286686"/>
              <a:ext cx="3540498" cy="4284627"/>
              <a:chOff x="8339570" y="1286686"/>
              <a:chExt cx="3540498" cy="4284627"/>
            </a:xfrm>
          </p:grpSpPr>
          <p:sp>
            <p:nvSpPr>
              <p:cNvPr id="23" name="Rectangle 22">
                <a:extLst>
                  <a:ext uri="{FF2B5EF4-FFF2-40B4-BE49-F238E27FC236}">
                    <a16:creationId xmlns:a16="http://schemas.microsoft.com/office/drawing/2014/main" id="{0BA3E5F2-D626-8C0D-F0CB-76B95CF7D263}"/>
                  </a:ext>
                </a:extLst>
              </p:cNvPr>
              <p:cNvSpPr/>
              <p:nvPr userDrawn="1"/>
            </p:nvSpPr>
            <p:spPr>
              <a:xfrm>
                <a:off x="8339570" y="2169186"/>
                <a:ext cx="3540498" cy="3402127"/>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5C02FD1-182C-F026-5811-606586E7F433}"/>
                  </a:ext>
                </a:extLst>
              </p:cNvPr>
              <p:cNvSpPr/>
              <p:nvPr userDrawn="1"/>
            </p:nvSpPr>
            <p:spPr>
              <a:xfrm>
                <a:off x="8339570" y="1286686"/>
                <a:ext cx="3540498" cy="882502"/>
              </a:xfrm>
              <a:prstGeom prst="rect">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22233"/>
                  </a:solidFill>
                </a:endParaRPr>
              </a:p>
            </p:txBody>
          </p:sp>
        </p:grpSp>
      </p:grpSp>
      <p:sp>
        <p:nvSpPr>
          <p:cNvPr id="30" name="Text Placeholder 29">
            <a:extLst>
              <a:ext uri="{FF2B5EF4-FFF2-40B4-BE49-F238E27FC236}">
                <a16:creationId xmlns:a16="http://schemas.microsoft.com/office/drawing/2014/main" id="{E508D1EA-6B92-5C7A-7C5B-7D7DE84B94F4}"/>
              </a:ext>
            </a:extLst>
          </p:cNvPr>
          <p:cNvSpPr>
            <a:spLocks noGrp="1"/>
          </p:cNvSpPr>
          <p:nvPr>
            <p:ph type="body" sz="quarter" idx="11" hasCustomPrompt="1"/>
          </p:nvPr>
        </p:nvSpPr>
        <p:spPr>
          <a:xfrm>
            <a:off x="560833" y="1578864"/>
            <a:ext cx="3282236" cy="589661"/>
          </a:xfrm>
        </p:spPr>
        <p:txBody>
          <a:bodyPr anchor="ctr">
            <a:normAutofit/>
          </a:bodyPr>
          <a:lstStyle>
            <a:lvl1pPr>
              <a:lnSpc>
                <a:spcPct val="100000"/>
              </a:lnSpc>
              <a:spcBef>
                <a:spcPts val="0"/>
              </a:spcBef>
              <a:defRPr sz="2000" b="1">
                <a:solidFill>
                  <a:schemeClr val="bg2"/>
                </a:solidFill>
                <a:latin typeface="Quicksand Bold" pitchFamily="2" charset="0"/>
              </a:defRPr>
            </a:lvl1pPr>
          </a:lstStyle>
          <a:p>
            <a:pPr lvl="0"/>
            <a:r>
              <a:rPr lang="en-US"/>
              <a:t>TEXT HERE</a:t>
            </a:r>
          </a:p>
        </p:txBody>
      </p:sp>
      <p:sp>
        <p:nvSpPr>
          <p:cNvPr id="31" name="Text Placeholder 29">
            <a:extLst>
              <a:ext uri="{FF2B5EF4-FFF2-40B4-BE49-F238E27FC236}">
                <a16:creationId xmlns:a16="http://schemas.microsoft.com/office/drawing/2014/main" id="{BDBAA23D-EED0-1A9B-FFD6-5B8AB6F1034A}"/>
              </a:ext>
            </a:extLst>
          </p:cNvPr>
          <p:cNvSpPr>
            <a:spLocks noGrp="1"/>
          </p:cNvSpPr>
          <p:nvPr>
            <p:ph type="body" sz="quarter" idx="12" hasCustomPrompt="1"/>
          </p:nvPr>
        </p:nvSpPr>
        <p:spPr>
          <a:xfrm>
            <a:off x="4398733" y="1578864"/>
            <a:ext cx="3282236" cy="589661"/>
          </a:xfrm>
        </p:spPr>
        <p:txBody>
          <a:bodyPr anchor="ctr">
            <a:normAutofit/>
          </a:bodyPr>
          <a:lstStyle>
            <a:lvl1pPr>
              <a:lnSpc>
                <a:spcPct val="100000"/>
              </a:lnSpc>
              <a:spcBef>
                <a:spcPts val="0"/>
              </a:spcBef>
              <a:defRPr sz="2000" b="1">
                <a:latin typeface="Quicksand Bold" pitchFamily="2" charset="0"/>
              </a:defRPr>
            </a:lvl1pPr>
          </a:lstStyle>
          <a:p>
            <a:pPr lvl="0"/>
            <a:r>
              <a:rPr lang="en-US"/>
              <a:t>TEXT HERE</a:t>
            </a:r>
          </a:p>
        </p:txBody>
      </p:sp>
      <p:sp>
        <p:nvSpPr>
          <p:cNvPr id="32" name="Text Placeholder 29">
            <a:extLst>
              <a:ext uri="{FF2B5EF4-FFF2-40B4-BE49-F238E27FC236}">
                <a16:creationId xmlns:a16="http://schemas.microsoft.com/office/drawing/2014/main" id="{DB8143F1-CF25-C577-195A-E4F46AA85737}"/>
              </a:ext>
            </a:extLst>
          </p:cNvPr>
          <p:cNvSpPr>
            <a:spLocks noGrp="1"/>
          </p:cNvSpPr>
          <p:nvPr>
            <p:ph type="body" sz="quarter" idx="13" hasCustomPrompt="1"/>
          </p:nvPr>
        </p:nvSpPr>
        <p:spPr>
          <a:xfrm>
            <a:off x="8271358" y="1578864"/>
            <a:ext cx="3282236" cy="589661"/>
          </a:xfrm>
        </p:spPr>
        <p:txBody>
          <a:bodyPr anchor="ctr">
            <a:normAutofit/>
          </a:bodyPr>
          <a:lstStyle>
            <a:lvl1pPr>
              <a:lnSpc>
                <a:spcPct val="100000"/>
              </a:lnSpc>
              <a:spcBef>
                <a:spcPts val="0"/>
              </a:spcBef>
              <a:defRPr sz="2000" b="1">
                <a:latin typeface="Quicksand Bold" pitchFamily="2" charset="0"/>
              </a:defRPr>
            </a:lvl1pPr>
          </a:lstStyle>
          <a:p>
            <a:pPr lvl="0"/>
            <a:r>
              <a:rPr lang="en-US"/>
              <a:t>TEXT HERE</a:t>
            </a:r>
          </a:p>
        </p:txBody>
      </p:sp>
      <p:sp>
        <p:nvSpPr>
          <p:cNvPr id="33" name="Text Placeholder 29">
            <a:extLst>
              <a:ext uri="{FF2B5EF4-FFF2-40B4-BE49-F238E27FC236}">
                <a16:creationId xmlns:a16="http://schemas.microsoft.com/office/drawing/2014/main" id="{A8786537-7660-671E-D7F4-B22953F893C6}"/>
              </a:ext>
            </a:extLst>
          </p:cNvPr>
          <p:cNvSpPr>
            <a:spLocks noGrp="1"/>
          </p:cNvSpPr>
          <p:nvPr>
            <p:ph type="body" sz="quarter" idx="14" hasCustomPrompt="1"/>
          </p:nvPr>
        </p:nvSpPr>
        <p:spPr>
          <a:xfrm>
            <a:off x="560833" y="2516987"/>
            <a:ext cx="3282236" cy="3054326"/>
          </a:xfrm>
        </p:spPr>
        <p:txBody>
          <a:bodyPr anchor="t">
            <a:normAutofit/>
          </a:bodyPr>
          <a:lstStyle>
            <a:lvl1pPr>
              <a:lnSpc>
                <a:spcPct val="100000"/>
              </a:lnSpc>
              <a:spcBef>
                <a:spcPts val="0"/>
              </a:spcBef>
              <a:defRPr sz="1600" b="0">
                <a:solidFill>
                  <a:schemeClr val="bg1"/>
                </a:solidFill>
                <a:latin typeface="+mj-lt"/>
              </a:defRPr>
            </a:lvl1pPr>
          </a:lstStyle>
          <a:p>
            <a:pPr lvl="0"/>
            <a:r>
              <a:rPr lang="en-US"/>
              <a:t>Text Here</a:t>
            </a:r>
          </a:p>
        </p:txBody>
      </p:sp>
      <p:sp>
        <p:nvSpPr>
          <p:cNvPr id="34" name="Text Placeholder 29">
            <a:extLst>
              <a:ext uri="{FF2B5EF4-FFF2-40B4-BE49-F238E27FC236}">
                <a16:creationId xmlns:a16="http://schemas.microsoft.com/office/drawing/2014/main" id="{1CAF6D60-BAF0-49F4-FC51-9D4FEE5236AE}"/>
              </a:ext>
            </a:extLst>
          </p:cNvPr>
          <p:cNvSpPr>
            <a:spLocks noGrp="1"/>
          </p:cNvSpPr>
          <p:nvPr>
            <p:ph type="body" sz="quarter" idx="15" hasCustomPrompt="1"/>
          </p:nvPr>
        </p:nvSpPr>
        <p:spPr>
          <a:xfrm>
            <a:off x="4398733" y="2516987"/>
            <a:ext cx="3282236" cy="3054326"/>
          </a:xfrm>
        </p:spPr>
        <p:txBody>
          <a:bodyPr anchor="t">
            <a:normAutofit/>
          </a:bodyPr>
          <a:lstStyle>
            <a:lvl1pPr>
              <a:lnSpc>
                <a:spcPct val="100000"/>
              </a:lnSpc>
              <a:spcBef>
                <a:spcPts val="0"/>
              </a:spcBef>
              <a:defRPr sz="1600" b="0">
                <a:solidFill>
                  <a:schemeClr val="bg1"/>
                </a:solidFill>
                <a:latin typeface="+mj-lt"/>
              </a:defRPr>
            </a:lvl1pPr>
          </a:lstStyle>
          <a:p>
            <a:pPr lvl="0"/>
            <a:r>
              <a:rPr lang="en-US"/>
              <a:t>Text Here</a:t>
            </a:r>
          </a:p>
        </p:txBody>
      </p:sp>
      <p:sp>
        <p:nvSpPr>
          <p:cNvPr id="35" name="Text Placeholder 29">
            <a:extLst>
              <a:ext uri="{FF2B5EF4-FFF2-40B4-BE49-F238E27FC236}">
                <a16:creationId xmlns:a16="http://schemas.microsoft.com/office/drawing/2014/main" id="{4F689B8E-05D4-9C4A-A2F4-43D173092070}"/>
              </a:ext>
            </a:extLst>
          </p:cNvPr>
          <p:cNvSpPr>
            <a:spLocks noGrp="1"/>
          </p:cNvSpPr>
          <p:nvPr>
            <p:ph type="body" sz="quarter" idx="16" hasCustomPrompt="1"/>
          </p:nvPr>
        </p:nvSpPr>
        <p:spPr>
          <a:xfrm>
            <a:off x="8267819" y="2516987"/>
            <a:ext cx="3282236" cy="3054326"/>
          </a:xfrm>
        </p:spPr>
        <p:txBody>
          <a:bodyPr anchor="t">
            <a:normAutofit/>
          </a:bodyPr>
          <a:lstStyle>
            <a:lvl1pPr>
              <a:lnSpc>
                <a:spcPct val="100000"/>
              </a:lnSpc>
              <a:spcBef>
                <a:spcPts val="0"/>
              </a:spcBef>
              <a:defRPr sz="1600" b="0">
                <a:solidFill>
                  <a:schemeClr val="bg1"/>
                </a:solidFill>
                <a:latin typeface="+mj-lt"/>
              </a:defRPr>
            </a:lvl1pPr>
          </a:lstStyle>
          <a:p>
            <a:pPr lvl="0"/>
            <a:r>
              <a:rPr lang="en-US"/>
              <a:t>Text Here</a:t>
            </a:r>
          </a:p>
        </p:txBody>
      </p:sp>
      <p:sp>
        <p:nvSpPr>
          <p:cNvPr id="3" name="Date Placeholder 1">
            <a:extLst>
              <a:ext uri="{FF2B5EF4-FFF2-40B4-BE49-F238E27FC236}">
                <a16:creationId xmlns:a16="http://schemas.microsoft.com/office/drawing/2014/main" id="{EF4922AC-4571-E9DD-8A28-ED1BD0EC8563}"/>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278317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30066"/>
            <a:ext cx="12192000" cy="637765"/>
          </a:xfrm>
          <a:prstGeom prst="rect">
            <a:avLst/>
          </a:prstGeom>
        </p:spPr>
      </p:pic>
      <p:sp>
        <p:nvSpPr>
          <p:cNvPr id="2" name="Title 1">
            <a:extLst>
              <a:ext uri="{FF2B5EF4-FFF2-40B4-BE49-F238E27FC236}">
                <a16:creationId xmlns:a16="http://schemas.microsoft.com/office/drawing/2014/main" id="{47631DE3-B82E-C45E-60B9-5A20FB798F43}"/>
              </a:ext>
            </a:extLst>
          </p:cNvPr>
          <p:cNvSpPr>
            <a:spLocks noGrp="1"/>
          </p:cNvSpPr>
          <p:nvPr>
            <p:ph type="title"/>
          </p:nvPr>
        </p:nvSpPr>
        <p:spPr>
          <a:xfrm>
            <a:off x="258226" y="1053297"/>
            <a:ext cx="4543532" cy="2451903"/>
          </a:xfrm>
        </p:spPr>
        <p:txBody>
          <a:bodyPr anchor="t">
            <a:normAutofit/>
          </a:bodyPr>
          <a:lstStyle>
            <a:lvl1pPr>
              <a:defRPr sz="4000"/>
            </a:lvl1pPr>
          </a:lstStyle>
          <a:p>
            <a:r>
              <a:rPr lang="en-GB"/>
              <a:t>Click to edit Master title style</a:t>
            </a:r>
            <a:endParaRPr lang="en-US"/>
          </a:p>
        </p:txBody>
      </p:sp>
      <p:sp>
        <p:nvSpPr>
          <p:cNvPr id="50" name="Freeform: Shape 49">
            <a:extLst>
              <a:ext uri="{FF2B5EF4-FFF2-40B4-BE49-F238E27FC236}">
                <a16:creationId xmlns:a16="http://schemas.microsoft.com/office/drawing/2014/main" id="{E215F7BA-DCDE-512E-FB12-0B367B1FA763}"/>
              </a:ext>
            </a:extLst>
          </p:cNvPr>
          <p:cNvSpPr/>
          <p:nvPr userDrawn="1"/>
        </p:nvSpPr>
        <p:spPr>
          <a:xfrm>
            <a:off x="0" y="4540642"/>
            <a:ext cx="5623560" cy="1388779"/>
          </a:xfrm>
          <a:custGeom>
            <a:avLst/>
            <a:gdLst>
              <a:gd name="connsiteX0" fmla="*/ 0 w 5623560"/>
              <a:gd name="connsiteY0" fmla="*/ 0 h 1388779"/>
              <a:gd name="connsiteX1" fmla="*/ 5465211 w 5623560"/>
              <a:gd name="connsiteY1" fmla="*/ 0 h 1388779"/>
              <a:gd name="connsiteX2" fmla="*/ 5623560 w 5623560"/>
              <a:gd name="connsiteY2" fmla="*/ 158349 h 1388779"/>
              <a:gd name="connsiteX3" fmla="*/ 5623560 w 5623560"/>
              <a:gd name="connsiteY3" fmla="*/ 1230430 h 1388779"/>
              <a:gd name="connsiteX4" fmla="*/ 5465211 w 5623560"/>
              <a:gd name="connsiteY4" fmla="*/ 1388779 h 1388779"/>
              <a:gd name="connsiteX5" fmla="*/ 0 w 5623560"/>
              <a:gd name="connsiteY5" fmla="*/ 1388779 h 138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3560" h="1388779">
                <a:moveTo>
                  <a:pt x="0" y="0"/>
                </a:moveTo>
                <a:lnTo>
                  <a:pt x="5465211" y="0"/>
                </a:lnTo>
                <a:cubicBezTo>
                  <a:pt x="5552665" y="0"/>
                  <a:pt x="5623560" y="70895"/>
                  <a:pt x="5623560" y="158349"/>
                </a:cubicBezTo>
                <a:lnTo>
                  <a:pt x="5623560" y="1230430"/>
                </a:lnTo>
                <a:cubicBezTo>
                  <a:pt x="5623560" y="1317884"/>
                  <a:pt x="5552665" y="1388779"/>
                  <a:pt x="5465211" y="1388779"/>
                </a:cubicBezTo>
                <a:lnTo>
                  <a:pt x="0" y="1388779"/>
                </a:lnTo>
                <a:close/>
              </a:path>
            </a:pathLst>
          </a:cu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Text Placeholder 2">
            <a:extLst>
              <a:ext uri="{FF2B5EF4-FFF2-40B4-BE49-F238E27FC236}">
                <a16:creationId xmlns:a16="http://schemas.microsoft.com/office/drawing/2014/main" id="{B234DA16-58F2-3AD8-B6B9-CB6A9062E27D}"/>
              </a:ext>
            </a:extLst>
          </p:cNvPr>
          <p:cNvSpPr>
            <a:spLocks noGrp="1"/>
          </p:cNvSpPr>
          <p:nvPr>
            <p:ph type="body" idx="1" hasCustomPrompt="1"/>
          </p:nvPr>
        </p:nvSpPr>
        <p:spPr>
          <a:xfrm>
            <a:off x="258226" y="3681199"/>
            <a:ext cx="4528291" cy="558799"/>
          </a:xfrm>
        </p:spPr>
        <p:txBody>
          <a:bodyPr anchor="ctr"/>
          <a:lstStyle>
            <a:lvl1pPr marL="0" indent="0">
              <a:lnSpc>
                <a:spcPct val="100000"/>
              </a:lnSpc>
              <a:spcBef>
                <a:spcPts val="0"/>
              </a:spcBef>
              <a:buNone/>
              <a:defRPr sz="2400" b="1">
                <a:solidFill>
                  <a:srgbClr val="6680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add Sub Headline</a:t>
            </a:r>
          </a:p>
        </p:txBody>
      </p:sp>
      <p:sp>
        <p:nvSpPr>
          <p:cNvPr id="40" name="Text Placeholder 29">
            <a:extLst>
              <a:ext uri="{FF2B5EF4-FFF2-40B4-BE49-F238E27FC236}">
                <a16:creationId xmlns:a16="http://schemas.microsoft.com/office/drawing/2014/main" id="{2A8EDB84-0A65-30B6-7233-C1800238786B}"/>
              </a:ext>
            </a:extLst>
          </p:cNvPr>
          <p:cNvSpPr>
            <a:spLocks noGrp="1"/>
          </p:cNvSpPr>
          <p:nvPr>
            <p:ph type="body" sz="quarter" idx="14" hasCustomPrompt="1"/>
          </p:nvPr>
        </p:nvSpPr>
        <p:spPr>
          <a:xfrm>
            <a:off x="5913121" y="1899920"/>
            <a:ext cx="5939656" cy="4029502"/>
          </a:xfrm>
        </p:spPr>
        <p:txBody>
          <a:bodyPr anchor="t">
            <a:normAutofit/>
          </a:bodyPr>
          <a:lstStyle>
            <a:lvl1pPr>
              <a:lnSpc>
                <a:spcPct val="100000"/>
              </a:lnSpc>
              <a:spcBef>
                <a:spcPts val="0"/>
              </a:spcBef>
              <a:defRPr sz="1600" b="0">
                <a:solidFill>
                  <a:srgbClr val="212232"/>
                </a:solidFill>
                <a:latin typeface="+mn-lt"/>
              </a:defRPr>
            </a:lvl1pPr>
          </a:lstStyle>
          <a:p>
            <a:pPr lvl="0"/>
            <a:r>
              <a:rPr lang="en-US"/>
              <a:t>Text Here</a:t>
            </a:r>
          </a:p>
        </p:txBody>
      </p:sp>
      <p:sp>
        <p:nvSpPr>
          <p:cNvPr id="42" name="Text Placeholder 29">
            <a:extLst>
              <a:ext uri="{FF2B5EF4-FFF2-40B4-BE49-F238E27FC236}">
                <a16:creationId xmlns:a16="http://schemas.microsoft.com/office/drawing/2014/main" id="{3928B5D3-60BF-C0B1-9039-43929A878510}"/>
              </a:ext>
            </a:extLst>
          </p:cNvPr>
          <p:cNvSpPr>
            <a:spLocks noGrp="1"/>
          </p:cNvSpPr>
          <p:nvPr>
            <p:ph type="body" sz="quarter" idx="15" hasCustomPrompt="1"/>
          </p:nvPr>
        </p:nvSpPr>
        <p:spPr>
          <a:xfrm>
            <a:off x="5913121" y="1053297"/>
            <a:ext cx="5939656" cy="743533"/>
          </a:xfrm>
        </p:spPr>
        <p:txBody>
          <a:bodyPr anchor="ctr">
            <a:normAutofit/>
          </a:bodyPr>
          <a:lstStyle>
            <a:lvl1pPr>
              <a:lnSpc>
                <a:spcPct val="100000"/>
              </a:lnSpc>
              <a:spcBef>
                <a:spcPts val="0"/>
              </a:spcBef>
              <a:defRPr sz="2000" b="1">
                <a:solidFill>
                  <a:srgbClr val="212232"/>
                </a:solidFill>
                <a:latin typeface="+mn-lt"/>
              </a:defRPr>
            </a:lvl1pPr>
          </a:lstStyle>
          <a:p>
            <a:pPr lvl="0"/>
            <a:r>
              <a:rPr lang="en-US"/>
              <a:t>Text Here</a:t>
            </a:r>
          </a:p>
        </p:txBody>
      </p:sp>
      <p:sp>
        <p:nvSpPr>
          <p:cNvPr id="43" name="Text Placeholder 29">
            <a:extLst>
              <a:ext uri="{FF2B5EF4-FFF2-40B4-BE49-F238E27FC236}">
                <a16:creationId xmlns:a16="http://schemas.microsoft.com/office/drawing/2014/main" id="{7FDF6099-D93A-D097-8DAE-9961141DD3F0}"/>
              </a:ext>
            </a:extLst>
          </p:cNvPr>
          <p:cNvSpPr>
            <a:spLocks noGrp="1"/>
          </p:cNvSpPr>
          <p:nvPr>
            <p:ph type="body" sz="quarter" idx="16" hasCustomPrompt="1"/>
          </p:nvPr>
        </p:nvSpPr>
        <p:spPr>
          <a:xfrm>
            <a:off x="308258" y="5173980"/>
            <a:ext cx="4355452" cy="546100"/>
          </a:xfrm>
        </p:spPr>
        <p:txBody>
          <a:bodyPr anchor="ctr">
            <a:normAutofit/>
          </a:bodyPr>
          <a:lstStyle>
            <a:lvl1pPr>
              <a:lnSpc>
                <a:spcPct val="100000"/>
              </a:lnSpc>
              <a:spcBef>
                <a:spcPts val="0"/>
              </a:spcBef>
              <a:defRPr sz="1600" b="0">
                <a:solidFill>
                  <a:schemeClr val="bg1"/>
                </a:solidFill>
                <a:latin typeface="+mn-lt"/>
              </a:defRPr>
            </a:lvl1pPr>
          </a:lstStyle>
          <a:p>
            <a:pPr lvl="0"/>
            <a:r>
              <a:rPr lang="en-US"/>
              <a:t>Text Here</a:t>
            </a:r>
          </a:p>
        </p:txBody>
      </p:sp>
      <p:grpSp>
        <p:nvGrpSpPr>
          <p:cNvPr id="48" name="Group 47">
            <a:extLst>
              <a:ext uri="{FF2B5EF4-FFF2-40B4-BE49-F238E27FC236}">
                <a16:creationId xmlns:a16="http://schemas.microsoft.com/office/drawing/2014/main" id="{FAD302F1-DC8F-D911-D2FE-D5CA0634AE7A}"/>
              </a:ext>
            </a:extLst>
          </p:cNvPr>
          <p:cNvGrpSpPr/>
          <p:nvPr userDrawn="1"/>
        </p:nvGrpSpPr>
        <p:grpSpPr>
          <a:xfrm>
            <a:off x="385691" y="4695411"/>
            <a:ext cx="630378" cy="385916"/>
            <a:chOff x="-1469509" y="1831898"/>
            <a:chExt cx="499872" cy="306020"/>
          </a:xfrm>
          <a:solidFill>
            <a:srgbClr val="EE45AC"/>
          </a:solidFill>
        </p:grpSpPr>
        <p:sp>
          <p:nvSpPr>
            <p:cNvPr id="47" name="Freeform: Shape 46">
              <a:extLst>
                <a:ext uri="{FF2B5EF4-FFF2-40B4-BE49-F238E27FC236}">
                  <a16:creationId xmlns:a16="http://schemas.microsoft.com/office/drawing/2014/main" id="{D61E9358-6790-1CCB-F439-E49CA6DA233D}"/>
                </a:ext>
              </a:extLst>
            </p:cNvPr>
            <p:cNvSpPr/>
            <p:nvPr userDrawn="1"/>
          </p:nvSpPr>
          <p:spPr>
            <a:xfrm>
              <a:off x="-1469509" y="1831898"/>
              <a:ext cx="230429" cy="306020"/>
            </a:xfrm>
            <a:custGeom>
              <a:avLst/>
              <a:gdLst/>
              <a:ahLst/>
              <a:cxnLst/>
              <a:rect l="l" t="t" r="r" b="b"/>
              <a:pathLst>
                <a:path w="230429" h="306020">
                  <a:moveTo>
                    <a:pt x="157277" y="0"/>
                  </a:moveTo>
                  <a:cubicBezTo>
                    <a:pt x="166218" y="0"/>
                    <a:pt x="175768" y="3658"/>
                    <a:pt x="185928" y="10973"/>
                  </a:cubicBezTo>
                  <a:cubicBezTo>
                    <a:pt x="196088" y="18288"/>
                    <a:pt x="201168" y="30887"/>
                    <a:pt x="201168" y="48768"/>
                  </a:cubicBezTo>
                  <a:cubicBezTo>
                    <a:pt x="201168" y="66650"/>
                    <a:pt x="195275" y="77623"/>
                    <a:pt x="183490" y="81687"/>
                  </a:cubicBezTo>
                  <a:cubicBezTo>
                    <a:pt x="171704" y="85751"/>
                    <a:pt x="161747" y="89815"/>
                    <a:pt x="153619" y="93879"/>
                  </a:cubicBezTo>
                  <a:cubicBezTo>
                    <a:pt x="143053" y="99569"/>
                    <a:pt x="134722" y="106274"/>
                    <a:pt x="128626" y="113996"/>
                  </a:cubicBezTo>
                  <a:cubicBezTo>
                    <a:pt x="122530" y="121717"/>
                    <a:pt x="119482" y="131268"/>
                    <a:pt x="119482" y="142647"/>
                  </a:cubicBezTo>
                  <a:cubicBezTo>
                    <a:pt x="119482" y="150775"/>
                    <a:pt x="123749" y="158496"/>
                    <a:pt x="132283" y="165812"/>
                  </a:cubicBezTo>
                  <a:cubicBezTo>
                    <a:pt x="140818" y="173127"/>
                    <a:pt x="151994" y="176785"/>
                    <a:pt x="165811" y="176785"/>
                  </a:cubicBezTo>
                  <a:cubicBezTo>
                    <a:pt x="170688" y="176785"/>
                    <a:pt x="176378" y="176175"/>
                    <a:pt x="182880" y="174956"/>
                  </a:cubicBezTo>
                  <a:cubicBezTo>
                    <a:pt x="189382" y="173737"/>
                    <a:pt x="195072" y="171501"/>
                    <a:pt x="199949" y="168250"/>
                  </a:cubicBezTo>
                  <a:cubicBezTo>
                    <a:pt x="208890" y="171501"/>
                    <a:pt x="216205" y="176378"/>
                    <a:pt x="221894" y="182881"/>
                  </a:cubicBezTo>
                  <a:cubicBezTo>
                    <a:pt x="227584" y="189383"/>
                    <a:pt x="230429" y="199543"/>
                    <a:pt x="230429" y="213360"/>
                  </a:cubicBezTo>
                  <a:cubicBezTo>
                    <a:pt x="230429" y="238557"/>
                    <a:pt x="218846" y="260300"/>
                    <a:pt x="195682" y="278588"/>
                  </a:cubicBezTo>
                  <a:cubicBezTo>
                    <a:pt x="172517" y="296876"/>
                    <a:pt x="145491" y="306020"/>
                    <a:pt x="114605" y="306020"/>
                  </a:cubicBezTo>
                  <a:cubicBezTo>
                    <a:pt x="79654" y="306020"/>
                    <a:pt x="51816" y="294234"/>
                    <a:pt x="31090" y="270663"/>
                  </a:cubicBezTo>
                  <a:cubicBezTo>
                    <a:pt x="10363" y="247092"/>
                    <a:pt x="0" y="215799"/>
                    <a:pt x="0" y="176785"/>
                  </a:cubicBezTo>
                  <a:cubicBezTo>
                    <a:pt x="0" y="149149"/>
                    <a:pt x="7518" y="121920"/>
                    <a:pt x="22555" y="95098"/>
                  </a:cubicBezTo>
                  <a:cubicBezTo>
                    <a:pt x="37592" y="68276"/>
                    <a:pt x="57099" y="45720"/>
                    <a:pt x="81077" y="27433"/>
                  </a:cubicBezTo>
                  <a:cubicBezTo>
                    <a:pt x="105054" y="9144"/>
                    <a:pt x="130454" y="0"/>
                    <a:pt x="15727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46" name="Freeform: Shape 45">
              <a:extLst>
                <a:ext uri="{FF2B5EF4-FFF2-40B4-BE49-F238E27FC236}">
                  <a16:creationId xmlns:a16="http://schemas.microsoft.com/office/drawing/2014/main" id="{780A54CD-4CFF-68F0-2C39-DC4118869751}"/>
                </a:ext>
              </a:extLst>
            </p:cNvPr>
            <p:cNvSpPr/>
            <p:nvPr userDrawn="1"/>
          </p:nvSpPr>
          <p:spPr>
            <a:xfrm>
              <a:off x="-1200066" y="1831898"/>
              <a:ext cx="230429" cy="306020"/>
            </a:xfrm>
            <a:custGeom>
              <a:avLst/>
              <a:gdLst/>
              <a:ahLst/>
              <a:cxnLst/>
              <a:rect l="l" t="t" r="r" b="b"/>
              <a:pathLst>
                <a:path w="230429" h="306020">
                  <a:moveTo>
                    <a:pt x="157277" y="0"/>
                  </a:moveTo>
                  <a:cubicBezTo>
                    <a:pt x="166218" y="0"/>
                    <a:pt x="175768" y="3658"/>
                    <a:pt x="185928" y="10973"/>
                  </a:cubicBezTo>
                  <a:cubicBezTo>
                    <a:pt x="196088" y="18288"/>
                    <a:pt x="201168" y="30887"/>
                    <a:pt x="201168" y="48768"/>
                  </a:cubicBezTo>
                  <a:cubicBezTo>
                    <a:pt x="201168" y="66650"/>
                    <a:pt x="195275" y="77623"/>
                    <a:pt x="183490" y="81687"/>
                  </a:cubicBezTo>
                  <a:cubicBezTo>
                    <a:pt x="171704" y="85751"/>
                    <a:pt x="161747" y="89815"/>
                    <a:pt x="153619" y="93879"/>
                  </a:cubicBezTo>
                  <a:cubicBezTo>
                    <a:pt x="143053" y="99569"/>
                    <a:pt x="134722" y="106274"/>
                    <a:pt x="128626" y="113996"/>
                  </a:cubicBezTo>
                  <a:cubicBezTo>
                    <a:pt x="122530" y="121717"/>
                    <a:pt x="119482" y="131268"/>
                    <a:pt x="119482" y="142647"/>
                  </a:cubicBezTo>
                  <a:cubicBezTo>
                    <a:pt x="119482" y="150775"/>
                    <a:pt x="123749" y="158496"/>
                    <a:pt x="132283" y="165812"/>
                  </a:cubicBezTo>
                  <a:cubicBezTo>
                    <a:pt x="140818" y="173127"/>
                    <a:pt x="151994" y="176785"/>
                    <a:pt x="165811" y="176785"/>
                  </a:cubicBezTo>
                  <a:cubicBezTo>
                    <a:pt x="170688" y="176785"/>
                    <a:pt x="176378" y="176175"/>
                    <a:pt x="182880" y="174956"/>
                  </a:cubicBezTo>
                  <a:cubicBezTo>
                    <a:pt x="189383" y="173737"/>
                    <a:pt x="195072" y="171501"/>
                    <a:pt x="199949" y="168250"/>
                  </a:cubicBezTo>
                  <a:cubicBezTo>
                    <a:pt x="208890" y="171501"/>
                    <a:pt x="216205" y="176378"/>
                    <a:pt x="221895" y="182881"/>
                  </a:cubicBezTo>
                  <a:cubicBezTo>
                    <a:pt x="227584" y="189383"/>
                    <a:pt x="230429" y="199543"/>
                    <a:pt x="230429" y="213360"/>
                  </a:cubicBezTo>
                  <a:cubicBezTo>
                    <a:pt x="230429" y="238557"/>
                    <a:pt x="218847" y="260300"/>
                    <a:pt x="195682" y="278588"/>
                  </a:cubicBezTo>
                  <a:cubicBezTo>
                    <a:pt x="172517" y="296876"/>
                    <a:pt x="145491" y="306020"/>
                    <a:pt x="114605" y="306020"/>
                  </a:cubicBezTo>
                  <a:cubicBezTo>
                    <a:pt x="79655" y="306020"/>
                    <a:pt x="51816" y="294234"/>
                    <a:pt x="31090" y="270663"/>
                  </a:cubicBezTo>
                  <a:cubicBezTo>
                    <a:pt x="10363" y="247092"/>
                    <a:pt x="0" y="215799"/>
                    <a:pt x="0" y="176785"/>
                  </a:cubicBezTo>
                  <a:cubicBezTo>
                    <a:pt x="0" y="149149"/>
                    <a:pt x="7519" y="121920"/>
                    <a:pt x="22555" y="95098"/>
                  </a:cubicBezTo>
                  <a:cubicBezTo>
                    <a:pt x="37592" y="68276"/>
                    <a:pt x="57099" y="45720"/>
                    <a:pt x="81077" y="27433"/>
                  </a:cubicBezTo>
                  <a:cubicBezTo>
                    <a:pt x="105054" y="9144"/>
                    <a:pt x="130455" y="0"/>
                    <a:pt x="15727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grpSp>
      <p:pic>
        <p:nvPicPr>
          <p:cNvPr id="4" name="Picture 3" descr="A black and blue symbol&#10;&#10;AI-generated content may be incorrect.">
            <a:extLst>
              <a:ext uri="{FF2B5EF4-FFF2-40B4-BE49-F238E27FC236}">
                <a16:creationId xmlns:a16="http://schemas.microsoft.com/office/drawing/2014/main" id="{6704EA80-12DB-7EE9-4EBD-3BF312B4C0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789" y="439420"/>
            <a:ext cx="553782" cy="489174"/>
          </a:xfrm>
          <a:prstGeom prst="rect">
            <a:avLst/>
          </a:prstGeom>
        </p:spPr>
      </p:pic>
      <p:sp>
        <p:nvSpPr>
          <p:cNvPr id="3" name="Date Placeholder 1">
            <a:extLst>
              <a:ext uri="{FF2B5EF4-FFF2-40B4-BE49-F238E27FC236}">
                <a16:creationId xmlns:a16="http://schemas.microsoft.com/office/drawing/2014/main" id="{5272871E-EF01-77B0-5ED8-59A5BCDA1F1B}"/>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June 2025</a:t>
            </a:r>
          </a:p>
        </p:txBody>
      </p:sp>
    </p:spTree>
    <p:extLst>
      <p:ext uri="{BB962C8B-B14F-4D97-AF65-F5344CB8AC3E}">
        <p14:creationId xmlns:p14="http://schemas.microsoft.com/office/powerpoint/2010/main" val="18323380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AFB9B-94F7-3F05-8D1D-222CD7626869}"/>
              </a:ext>
            </a:extLst>
          </p:cNvPr>
          <p:cNvSpPr>
            <a:spLocks noGrp="1"/>
          </p:cNvSpPr>
          <p:nvPr>
            <p:ph type="title"/>
          </p:nvPr>
        </p:nvSpPr>
        <p:spPr>
          <a:xfrm>
            <a:off x="838200" y="365125"/>
            <a:ext cx="10515600" cy="63776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9CB8F2A-37D9-3A76-6EDE-23DBCCB55678}"/>
              </a:ext>
            </a:extLst>
          </p:cNvPr>
          <p:cNvSpPr>
            <a:spLocks noGrp="1"/>
          </p:cNvSpPr>
          <p:nvPr>
            <p:ph type="body" idx="1"/>
          </p:nvPr>
        </p:nvSpPr>
        <p:spPr>
          <a:xfrm>
            <a:off x="838200" y="1170039"/>
            <a:ext cx="10515600" cy="5006924"/>
          </a:xfrm>
          <a:prstGeom prst="rect">
            <a:avLst/>
          </a:prstGeom>
        </p:spPr>
        <p:txBody>
          <a:bodyPr vert="horz" lIns="91440" tIns="45720" rIns="91440" bIns="45720" rtlCol="0">
            <a:normAutofit/>
          </a:bodyPr>
          <a:lstStyle/>
          <a:p>
            <a:pPr lvl="0"/>
            <a:r>
              <a:rPr lang="en-GB"/>
              <a:t>Click to edit Master text styles</a:t>
            </a:r>
          </a:p>
        </p:txBody>
      </p:sp>
      <p:sp>
        <p:nvSpPr>
          <p:cNvPr id="5" name="Footer Placeholder 4">
            <a:extLst>
              <a:ext uri="{FF2B5EF4-FFF2-40B4-BE49-F238E27FC236}">
                <a16:creationId xmlns:a16="http://schemas.microsoft.com/office/drawing/2014/main" id="{75B1F1C0-8933-A7D5-EC19-2826EA0C5D98}"/>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50D4B6F-AF10-6060-9222-6121122749A7}"/>
              </a:ext>
            </a:extLst>
          </p:cNvPr>
          <p:cNvSpPr>
            <a:spLocks noGrp="1"/>
          </p:cNvSpPr>
          <p:nvPr>
            <p:ph type="sldNum" sz="quarter" idx="4"/>
          </p:nvPr>
        </p:nvSpPr>
        <p:spPr>
          <a:xfrm>
            <a:off x="10992464" y="6492875"/>
            <a:ext cx="983225" cy="228600"/>
          </a:xfrm>
          <a:prstGeom prst="rect">
            <a:avLst/>
          </a:prstGeom>
        </p:spPr>
        <p:txBody>
          <a:bodyPr vert="horz" lIns="91440" tIns="45720" rIns="91440" bIns="45720" rtlCol="0" anchor="ctr"/>
          <a:lstStyle>
            <a:lvl1pPr algn="r">
              <a:defRPr sz="1200">
                <a:solidFill>
                  <a:schemeClr val="tx1">
                    <a:tint val="82000"/>
                  </a:schemeClr>
                </a:solidFill>
              </a:defRPr>
            </a:lvl1pPr>
          </a:lstStyle>
          <a:p>
            <a:fld id="{49E4B518-46CA-334E-8F36-AEA2CE8D45C4}" type="slidenum">
              <a:rPr lang="en-US" smtClean="0"/>
              <a:t>‹#›</a:t>
            </a:fld>
            <a:endParaRPr lang="en-US"/>
          </a:p>
        </p:txBody>
      </p:sp>
      <p:sp>
        <p:nvSpPr>
          <p:cNvPr id="7" name="TextBox 6">
            <a:extLst>
              <a:ext uri="{FF2B5EF4-FFF2-40B4-BE49-F238E27FC236}">
                <a16:creationId xmlns:a16="http://schemas.microsoft.com/office/drawing/2014/main" id="{9B9151C0-AC14-AC8E-D3A6-9C06D1FF4E30}"/>
              </a:ext>
            </a:extLst>
          </p:cNvPr>
          <p:cNvSpPr txBox="1"/>
          <p:nvPr>
            <p:extLst>
              <p:ext uri="{1162E1C5-73C7-4A58-AE30-91384D911F3F}">
                <p184:classification xmlns:p184="http://schemas.microsoft.com/office/powerpoint/2018/4/main" val="ftr"/>
              </p:ext>
            </p:extLst>
          </p:nvPr>
        </p:nvSpPr>
        <p:spPr>
          <a:xfrm>
            <a:off x="5210175" y="6642100"/>
            <a:ext cx="1797050" cy="152400"/>
          </a:xfrm>
          <a:prstGeom prst="rect">
            <a:avLst/>
          </a:prstGeom>
        </p:spPr>
        <p:txBody>
          <a:bodyPr horzOverflow="overflow" lIns="0" tIns="0" rIns="0" bIns="0">
            <a:spAutoFit/>
          </a:bodyPr>
          <a:lstStyle/>
          <a:p>
            <a:pPr algn="l"/>
            <a:r>
              <a:rPr lang="en-GB" sz="1000">
                <a:solidFill>
                  <a:srgbClr val="208BCC">
                    <a:alpha val="50000"/>
                  </a:srgbClr>
                </a:solidFill>
                <a:latin typeface="Aptos" panose="020B0004020202020204" pitchFamily="34" charset="0"/>
              </a:rPr>
              <a:t>Document Classification: Public</a:t>
            </a:r>
          </a:p>
        </p:txBody>
      </p:sp>
    </p:spTree>
    <p:extLst>
      <p:ext uri="{BB962C8B-B14F-4D97-AF65-F5344CB8AC3E}">
        <p14:creationId xmlns:p14="http://schemas.microsoft.com/office/powerpoint/2010/main" val="1805625113"/>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56" r:id="rId3"/>
    <p:sldLayoutId id="2147483657" r:id="rId4"/>
    <p:sldLayoutId id="2147483658" r:id="rId5"/>
    <p:sldLayoutId id="2147483659" r:id="rId6"/>
    <p:sldLayoutId id="2147483651" r:id="rId7"/>
    <p:sldLayoutId id="2147483654" r:id="rId8"/>
    <p:sldLayoutId id="2147483660" r:id="rId9"/>
    <p:sldLayoutId id="2147483661" r:id="rId10"/>
    <p:sldLayoutId id="2147483662" r:id="rId11"/>
    <p:sldLayoutId id="2147483663" r:id="rId12"/>
    <p:sldLayoutId id="2147483677" r:id="rId13"/>
    <p:sldLayoutId id="2147483676" r:id="rId14"/>
    <p:sldLayoutId id="2147483694" r:id="rId15"/>
    <p:sldLayoutId id="2147483665" r:id="rId16"/>
    <p:sldLayoutId id="2147483664" r:id="rId17"/>
    <p:sldLayoutId id="2147483666" r:id="rId18"/>
    <p:sldLayoutId id="2147483670" r:id="rId19"/>
    <p:sldLayoutId id="2147483696" r:id="rId20"/>
    <p:sldLayoutId id="2147483671" r:id="rId21"/>
    <p:sldLayoutId id="2147483672" r:id="rId22"/>
    <p:sldLayoutId id="2147483701" r:id="rId23"/>
    <p:sldLayoutId id="2147483700" r:id="rId24"/>
    <p:sldLayoutId id="2147483668" r:id="rId25"/>
    <p:sldLayoutId id="2147483669" r:id="rId26"/>
    <p:sldLayoutId id="2147483673" r:id="rId27"/>
    <p:sldLayoutId id="2147483703" r:id="rId28"/>
    <p:sldLayoutId id="2147483674" r:id="rId29"/>
    <p:sldLayoutId id="2147483702"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Lst>
  <p:hf sldNum="0" hdr="0" ftr="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xoserve.com/change/customer-change-register/xrn-6081c-ndm-check-to-check-reconciliation-enduring-solution/"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9.svg"/><Relationship Id="rId5" Type="http://schemas.openxmlformats.org/officeDocument/2006/relationships/image" Target="../media/image18.sv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hyperlink" Target="https://umbraco.xoserve.com/media/bjkedtma/34752-vo-kg-xrn-59373-facilitating-bi-directional-connections-between-igt-pipelines-and-the-nts-modification-0887-detailed-design-for-representation-1.docx" TargetMode="Externa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hyperlink" Target="https://www.xoserve.com/change/customer-change-register/xrn-6081a-fix-historic-ndm-check-to-check-reconciliation-periods-tactical-solution/" TargetMode="External"/><Relationship Id="rId2" Type="http://schemas.openxmlformats.org/officeDocument/2006/relationships/hyperlink" Target="https://www.xoserve.com/change/customer-change-register/xrn-5007-correction-in-the-reconciliation-process-when-volume-is-zero/" TargetMode="External"/><Relationship Id="rId1" Type="http://schemas.openxmlformats.org/officeDocument/2006/relationships/slideLayout" Target="../slideLayouts/slideLayout10.xml"/><Relationship Id="rId4" Type="http://schemas.openxmlformats.org/officeDocument/2006/relationships/hyperlink" Target="https://www.xoserve.com/change/customer-change-register/xrn-6065-minor-release-1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xoserve.com/change/change-packs/3475-vo-kg-may-change-packs-2026" TargetMode="Externa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hyperlink" Target="https://www.xoserve.com/change/customer-change-register/xrn5805-alternative-solution-to-address-instances-where-vba-macros-are-present-in-dn-templates/" TargetMode="External"/><Relationship Id="rId13" Type="http://schemas.openxmlformats.org/officeDocument/2006/relationships/hyperlink" Target="https://www.xoserve.com/change/customer-change-register/xrn-5940-addition-of-consumption-adjustment-and-updated-meter-readings-to-initiate-an-aq-calculation-month-modification-0890/" TargetMode="External"/><Relationship Id="rId3" Type="http://schemas.openxmlformats.org/officeDocument/2006/relationships/hyperlink" Target="https://www.xoserve.com/change/customer-change-register/xrn-5906-extending-the-pc4-read-submission-window-mod0884/" TargetMode="External"/><Relationship Id="rId7" Type="http://schemas.openxmlformats.org/officeDocument/2006/relationships/hyperlink" Target="https://www.xoserve.com/change/customer-change-register/xrn-5702-update-to-assess-the-replacement-of-facsimile-as-a-form-of-communication/" TargetMode="External"/><Relationship Id="rId12" Type="http://schemas.openxmlformats.org/officeDocument/2006/relationships/hyperlink" Target="https://www.xoserve.com/change/customer-change-register/xrn-5949-new-priority-consumer-category-related-to-community-heating/" TargetMode="External"/><Relationship Id="rId2" Type="http://schemas.openxmlformats.org/officeDocument/2006/relationships/hyperlink" Target="https://www.xoserve.com/change/customer-change-register/xrn-5872-updates-to-the-annual-quantity-aq-amendment-process-modification-0876s/" TargetMode="External"/><Relationship Id="rId1" Type="http://schemas.openxmlformats.org/officeDocument/2006/relationships/slideLayout" Target="../slideLayouts/slideLayout14.xml"/><Relationship Id="rId6" Type="http://schemas.openxmlformats.org/officeDocument/2006/relationships/hyperlink" Target="https://www.xoserve.com/change/customer-change-register/xrn-5994-emergency-contact-validation-service/" TargetMode="External"/><Relationship Id="rId11" Type="http://schemas.openxmlformats.org/officeDocument/2006/relationships/hyperlink" Target="https://www.xoserve.com/change/customer-change-register/xrn-6081b-reconciliation-of-multiple-read-replacements-historic-reporting-and-tactical-solution/" TargetMode="External"/><Relationship Id="rId5" Type="http://schemas.openxmlformats.org/officeDocument/2006/relationships/hyperlink" Target="https://www.xoserve.com/change/customer-change-register/xrn-5941-performance-assurance-committee-pac-audit-performance-assurance-technique-pat-request/" TargetMode="External"/><Relationship Id="rId15" Type="http://schemas.openxmlformats.org/officeDocument/2006/relationships/hyperlink" Target="https://www.xoserve.com/change/customer-change-register/xrn-6041-unc-modification-0922-igt-unc-modification-180-cdsp-obligations-required-for-the-introduction-of-the-gas-shipper-obligation/" TargetMode="External"/><Relationship Id="rId10" Type="http://schemas.openxmlformats.org/officeDocument/2006/relationships/hyperlink" Target="https://www.xoserve.com/change/customer-change-register/xrn-6081a-fix-historic-ndm-check-to-check-reconciliation-periods-tactical-solution/" TargetMode="External"/><Relationship Id="rId4" Type="http://schemas.openxmlformats.org/officeDocument/2006/relationships/hyperlink" Target="https://www.xoserve.com/change/customer-change-register/xrn-5914-amend-the-code-cut-off-date-to-a-rolling-period-mod0886/" TargetMode="External"/><Relationship Id="rId9" Type="http://schemas.openxmlformats.org/officeDocument/2006/relationships/hyperlink" Target="https://www.xoserve.com/change/customer-change-register/xrn-5924-physical-information-exchange-pix-ongoing-support-options/" TargetMode="External"/><Relationship Id="rId14" Type="http://schemas.openxmlformats.org/officeDocument/2006/relationships/hyperlink" Target="https://www.xoserve.com/change/customer-change-register/xrn-6081c-ndm-check-to-check-reconciliation-enduring-solution/"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www.xoserve.com/calendar/dsc-delivery-sub-group-26-may-2026/" TargetMode="Externa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hyperlink" Target="https://www.xoserve.com/change/customer-change-register/xrn-6066-facilitating-biomethane-entry-into-the-gdn-by-exporting-methane-from-the-gdn-into-the-nts-via-compression-modification-0894a/" TargetMode="External"/><Relationship Id="rId3" Type="http://schemas.openxmlformats.org/officeDocument/2006/relationships/hyperlink" Target="https://www.xoserve.com/change/customer-change-register/xrn-6000-modification-0908-removal-of-dno-meter-reading-obligations-resulting-from-non-provision-of-a-valid-meter-reading-by-a-shipper/" TargetMode="External"/><Relationship Id="rId7" Type="http://schemas.openxmlformats.org/officeDocument/2006/relationships/hyperlink" Target="https://www.xoserve.com/change/customer-change-register/xrn-6067-facilitating-biomethane-entry-into-the-gdn-by-exporting-methane-from-the-gdn-into-the-nts-via-compression-modification-0894/" TargetMode="External"/><Relationship Id="rId2" Type="http://schemas.openxmlformats.org/officeDocument/2006/relationships/hyperlink" Target="https://www.xoserve.com/change/customer-change-register/xrn-6001-modification-0909-refining-the-class-2-individual-valid-meter-reading-requirement-performance-measures/" TargetMode="External"/><Relationship Id="rId1" Type="http://schemas.openxmlformats.org/officeDocument/2006/relationships/slideLayout" Target="../slideLayouts/slideLayout14.xml"/><Relationship Id="rId6" Type="http://schemas.openxmlformats.org/officeDocument/2006/relationships/hyperlink" Target="https://www.xoserve.com/change/customer-change-register/xrn-6079-unc-0926s-maintenance-criteria-for-emergency-contact-data-held-in-central-systems/" TargetMode="External"/><Relationship Id="rId5" Type="http://schemas.openxmlformats.org/officeDocument/2006/relationships/hyperlink" Target="https://www.xoserve.com/change/customer-change-register/xrn-5987-modification-0915-debt-relief-scheme-payment-drsp/" TargetMode="External"/><Relationship Id="rId4" Type="http://schemas.openxmlformats.org/officeDocument/2006/relationships/hyperlink" Target="https://www.xoserve.com/change/customer-change-register/xrn-5972-cdsp-provisions-to-support-new-supplier-deed-of-undertaking-dou-license-condition-9a/"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xoserve.com/change/customer-change-register/xrn-6039-provision-of-igt-smp-data-to-dns/" TargetMode="External"/><Relationship Id="rId3" Type="http://schemas.openxmlformats.org/officeDocument/2006/relationships/hyperlink" Target="https://www.xoserve.com/change/change-proposals/xrn-5569-contact-data-provision-for-igt-customers/" TargetMode="External"/><Relationship Id="rId7" Type="http://schemas.openxmlformats.org/officeDocument/2006/relationships/hyperlink" Target="https://www.xoserve.com/change/customer-change-register/xrn5968-identifying-improvements-to-meter-point-location-address-data-processes/" TargetMode="External"/><Relationship Id="rId2" Type="http://schemas.openxmlformats.org/officeDocument/2006/relationships/hyperlink" Target="https://www.xoserve.com/change/change-proposals/xrn-5473-meter-asset-detail-proactive-monitoring-service/" TargetMode="External"/><Relationship Id="rId1" Type="http://schemas.openxmlformats.org/officeDocument/2006/relationships/slideLayout" Target="../slideLayouts/slideLayout14.xml"/><Relationship Id="rId6" Type="http://schemas.openxmlformats.org/officeDocument/2006/relationships/hyperlink" Target="https://www.xoserve.com/change/customer-change-register/xrn-5955-private-networks-duplicate-mprns-options-for-long-term-fix/" TargetMode="External"/><Relationship Id="rId5" Type="http://schemas.openxmlformats.org/officeDocument/2006/relationships/hyperlink" Target="https://www.xoserve.com/change/customer-change-register/xrn-5950-dsc-invoice-number-generation-review/" TargetMode="External"/><Relationship Id="rId4" Type="http://schemas.openxmlformats.org/officeDocument/2006/relationships/hyperlink" Target="https://www.xoserve.com/change/customer-change-register/xrn5810-theft-of-gas-tog-dn-calculation-tool/" TargetMode="External"/><Relationship Id="rId9" Type="http://schemas.openxmlformats.org/officeDocument/2006/relationships/hyperlink" Target="https://www.xoserve.com/change/customer-change-register/xrn-6056-introduction-of-new-supply-meter-point-status-of-is-isolation-cleanse-and-remove-obsolete-cl-clamped-statu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xoserve.com/change/change-proposals/xrn-5546-resolution-of-address-interactions-between-dcc-and-cdsp/" TargetMode="External"/><Relationship Id="rId2" Type="http://schemas.openxmlformats.org/officeDocument/2006/relationships/hyperlink" Target="https://www.xoserve.com/change/customer-change-register/xrn-5616-csep-annual-quantity-capacity-management/" TargetMode="External"/><Relationship Id="rId1" Type="http://schemas.openxmlformats.org/officeDocument/2006/relationships/slideLayout" Target="../slideLayouts/slideLayout14.xml"/><Relationship Id="rId6" Type="http://schemas.openxmlformats.org/officeDocument/2006/relationships/hyperlink" Target="https://www.xoserve.com/change/customer-change-register/xrn5806-cdsp-solution-to-enable-exit-of-application-of-user-premises-termination-notice-uptn/" TargetMode="External"/><Relationship Id="rId5" Type="http://schemas.openxmlformats.org/officeDocument/2006/relationships/hyperlink" Target="https://www.xoserve.com/change/customer-change-register/xrn-5701-establishing-the-independent-shrinkage-charge-and-the-independent-shrinkage-expert-modification-0843-igt-165/" TargetMode="External"/><Relationship Id="rId4" Type="http://schemas.openxmlformats.org/officeDocument/2006/relationships/hyperlink" Target="https://www.xoserve.com/change/change-proposals/xrn-5471-services-to-release-data-to-unc-partie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hyperlink" Target="https://smartenergycodecompany.co.uk/document-download-centre/"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umbraco.xoserve.com/media/ipumitzh/05-rec-change-may-26-v11.pptx" TargetMode="External"/><Relationship Id="rId2" Type="http://schemas.openxmlformats.org/officeDocument/2006/relationships/hyperlink" Target="https://umbraco.xoserve.com/media/0fid3ts5/chmc-post-meeting-brief-130526.pdf" TargetMode="External"/><Relationship Id="rId1" Type="http://schemas.openxmlformats.org/officeDocument/2006/relationships/slideLayout" Target="../slideLayouts/slideLayout34.xml"/><Relationship Id="rId4" Type="http://schemas.openxmlformats.org/officeDocument/2006/relationships/hyperlink" Target="https://umbraco.xoserve.com/media/lx5fm2lj/chmc-portfolio-poap-2026-04-29.pptx"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hyperlink" Target="https://www.gasgovernance.co.uk/0926" TargetMode="External"/><Relationship Id="rId2" Type="http://schemas.openxmlformats.org/officeDocument/2006/relationships/hyperlink" Target="https://www.xoserve.com/change/customer-change-register/xrn-6079-unc-0926s-maintenance-criteria-for-emergency-contact-data-held-in-central-systems/" TargetMode="Externa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hyperlink" Target="https://www.xoserve.com/change/customer-change-register/xrn-6081-meter-read-service-improvements/"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hyperlink" Target="https://www.xoserve.com/change/customer-change-register/xrn-6081a-fix-historic-ndm-check-to-check-reconciliation-periods-tactical-solution/"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hyperlink" Target="https://www.xoserve.com/change/customer-change-register/xrn-6081b-reconciliation-of-multiple-read-replacements-historic-reporting-and-tactical-solution/"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EC2C3-6577-F8F2-43D3-8C152F9140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BF01287-4E13-A004-FB7F-751739A6A4CB}"/>
              </a:ext>
            </a:extLst>
          </p:cNvPr>
          <p:cNvSpPr>
            <a:spLocks noGrp="1"/>
          </p:cNvSpPr>
          <p:nvPr>
            <p:ph type="ctrTitle"/>
          </p:nvPr>
        </p:nvSpPr>
        <p:spPr/>
        <p:txBody>
          <a:bodyPr>
            <a:noAutofit/>
          </a:bodyPr>
          <a:lstStyle/>
          <a:p>
            <a:r>
              <a:rPr lang="en-IN"/>
              <a:t>DSC Delivery Sub-Group</a:t>
            </a:r>
          </a:p>
        </p:txBody>
      </p:sp>
      <p:sp>
        <p:nvSpPr>
          <p:cNvPr id="6" name="Subtitle 5">
            <a:extLst>
              <a:ext uri="{FF2B5EF4-FFF2-40B4-BE49-F238E27FC236}">
                <a16:creationId xmlns:a16="http://schemas.microsoft.com/office/drawing/2014/main" id="{6B6B651F-ABCE-1D44-99F5-D13416228954}"/>
              </a:ext>
            </a:extLst>
          </p:cNvPr>
          <p:cNvSpPr>
            <a:spLocks noGrp="1"/>
          </p:cNvSpPr>
          <p:nvPr>
            <p:ph type="subTitle" idx="1"/>
          </p:nvPr>
        </p:nvSpPr>
        <p:spPr/>
        <p:txBody>
          <a:bodyPr/>
          <a:lstStyle/>
          <a:p>
            <a:r>
              <a:rPr lang="en-US">
                <a:solidFill>
                  <a:srgbClr val="EE45AC"/>
                </a:solidFill>
              </a:rPr>
              <a:t>May 2026</a:t>
            </a:r>
          </a:p>
        </p:txBody>
      </p:sp>
    </p:spTree>
    <p:extLst>
      <p:ext uri="{BB962C8B-B14F-4D97-AF65-F5344CB8AC3E}">
        <p14:creationId xmlns:p14="http://schemas.microsoft.com/office/powerpoint/2010/main" val="25717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6F097-76E7-6442-F61B-D2A8F5F219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5AFA24-7A38-F433-0634-951A334DF64B}"/>
              </a:ext>
            </a:extLst>
          </p:cNvPr>
          <p:cNvSpPr>
            <a:spLocks noGrp="1"/>
          </p:cNvSpPr>
          <p:nvPr>
            <p:ph type="title"/>
          </p:nvPr>
        </p:nvSpPr>
        <p:spPr/>
        <p:txBody>
          <a:bodyPr/>
          <a:lstStyle/>
          <a:p>
            <a:r>
              <a:rPr lang="en-US" sz="2400"/>
              <a:t>XRN 6081.C - </a:t>
            </a:r>
            <a:r>
              <a:rPr lang="en-GB" sz="2400"/>
              <a:t>NDM Check to Check Reconciliation – Enduring Solution</a:t>
            </a:r>
            <a:r>
              <a:rPr lang="en-US" sz="2400"/>
              <a:t> </a:t>
            </a:r>
            <a:endParaRPr lang="en-GB" sz="2400"/>
          </a:p>
        </p:txBody>
      </p:sp>
      <p:graphicFrame>
        <p:nvGraphicFramePr>
          <p:cNvPr id="4" name="Content Placeholder 1">
            <a:extLst>
              <a:ext uri="{FF2B5EF4-FFF2-40B4-BE49-F238E27FC236}">
                <a16:creationId xmlns:a16="http://schemas.microsoft.com/office/drawing/2014/main" id="{E047E086-8197-0724-F117-ED4FE07DEA59}"/>
              </a:ext>
            </a:extLst>
          </p:cNvPr>
          <p:cNvGraphicFramePr>
            <a:graphicFrameLocks/>
          </p:cNvGraphicFramePr>
          <p:nvPr/>
        </p:nvGraphicFramePr>
        <p:xfrm>
          <a:off x="183108" y="1189199"/>
          <a:ext cx="6830434" cy="1818172"/>
        </p:xfrm>
        <a:graphic>
          <a:graphicData uri="http://schemas.openxmlformats.org/drawingml/2006/table">
            <a:tbl>
              <a:tblPr firstRow="1" bandRow="1">
                <a:tableStyleId>{E8B1032C-EA38-4F05-BA0D-38AFFFC7BED3}</a:tableStyleId>
              </a:tblPr>
              <a:tblGrid>
                <a:gridCol w="3663075">
                  <a:extLst>
                    <a:ext uri="{9D8B030D-6E8A-4147-A177-3AD203B41FA5}">
                      <a16:colId xmlns:a16="http://schemas.microsoft.com/office/drawing/2014/main" val="460105067"/>
                    </a:ext>
                  </a:extLst>
                </a:gridCol>
                <a:gridCol w="3167359">
                  <a:extLst>
                    <a:ext uri="{9D8B030D-6E8A-4147-A177-3AD203B41FA5}">
                      <a16:colId xmlns:a16="http://schemas.microsoft.com/office/drawing/2014/main" val="4029205917"/>
                    </a:ext>
                  </a:extLst>
                </a:gridCol>
              </a:tblGrid>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Customer Parties</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Impacted parties</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extLst>
                  <a:ext uri="{0D108BD9-81ED-4DB2-BD59-A6C34878D82A}">
                    <a16:rowId xmlns:a16="http://schemas.microsoft.com/office/drawing/2014/main" val="2249441976"/>
                  </a:ext>
                </a:extLst>
              </a:tr>
              <a:tr h="24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Shipper</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880511865"/>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Distribution Network Operators (DNOs)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769579802"/>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National Gas Transmission</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513173348"/>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IGTs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2735908724"/>
                  </a:ext>
                </a:extLst>
              </a:tr>
              <a:tr h="23803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rgbClr val="000000"/>
                          </a:solidFill>
                          <a:latin typeface="+mn-lt"/>
                          <a:ea typeface="+mn-ea"/>
                          <a:cs typeface="+mn-cs"/>
                        </a:rPr>
                        <a:t>This vote is to approve the change into development </a:t>
                      </a: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987585170"/>
                  </a:ext>
                </a:extLst>
              </a:tr>
            </a:tbl>
          </a:graphicData>
        </a:graphic>
      </p:graphicFrame>
      <p:graphicFrame>
        <p:nvGraphicFramePr>
          <p:cNvPr id="5" name="Table 15">
            <a:extLst>
              <a:ext uri="{FF2B5EF4-FFF2-40B4-BE49-F238E27FC236}">
                <a16:creationId xmlns:a16="http://schemas.microsoft.com/office/drawing/2014/main" id="{00813142-90B9-23CF-9FEE-CFECC9F43AB7}"/>
              </a:ext>
            </a:extLst>
          </p:cNvPr>
          <p:cNvGraphicFramePr>
            <a:graphicFrameLocks noGrp="1"/>
          </p:cNvGraphicFramePr>
          <p:nvPr/>
        </p:nvGraphicFramePr>
        <p:xfrm>
          <a:off x="7716902" y="1189199"/>
          <a:ext cx="3698958" cy="1807308"/>
        </p:xfrm>
        <a:graphic>
          <a:graphicData uri="http://schemas.openxmlformats.org/drawingml/2006/table">
            <a:tbl>
              <a:tblPr>
                <a:tableStyleId>{616DA210-FB5B-4158-B5E0-FEB733F419BA}</a:tableStyleId>
              </a:tblPr>
              <a:tblGrid>
                <a:gridCol w="1741388">
                  <a:extLst>
                    <a:ext uri="{9D8B030D-6E8A-4147-A177-3AD203B41FA5}">
                      <a16:colId xmlns:a16="http://schemas.microsoft.com/office/drawing/2014/main" val="2998317924"/>
                    </a:ext>
                  </a:extLst>
                </a:gridCol>
                <a:gridCol w="1957570">
                  <a:extLst>
                    <a:ext uri="{9D8B030D-6E8A-4147-A177-3AD203B41FA5}">
                      <a16:colId xmlns:a16="http://schemas.microsoft.com/office/drawing/2014/main" val="2110112030"/>
                    </a:ext>
                  </a:extLst>
                </a:gridCol>
              </a:tblGrid>
              <a:tr h="443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Type</a:t>
                      </a:r>
                    </a:p>
                  </a:txBody>
                  <a:tcPr marT="0" marB="0" anchor="ctr">
                    <a:solidFill>
                      <a:schemeClr val="tx1"/>
                    </a:solidFill>
                  </a:tcPr>
                </a:tc>
                <a:tc>
                  <a:txBody>
                    <a:bodyPr/>
                    <a:lstStyle/>
                    <a:p>
                      <a:r>
                        <a:rPr lang="en-GB" sz="1200" b="0" kern="1200">
                          <a:solidFill>
                            <a:srgbClr val="000000"/>
                          </a:solidFill>
                          <a:latin typeface="+mn-lt"/>
                          <a:ea typeface="+mn-ea"/>
                          <a:cs typeface="+mn-cs"/>
                        </a:rPr>
                        <a:t>Non - Regulatory</a:t>
                      </a:r>
                    </a:p>
                  </a:txBody>
                  <a:tcPr anchor="ctr"/>
                </a:tc>
                <a:extLst>
                  <a:ext uri="{0D108BD9-81ED-4DB2-BD59-A6C34878D82A}">
                    <a16:rowId xmlns:a16="http://schemas.microsoft.com/office/drawing/2014/main" val="1522058585"/>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Priority</a:t>
                      </a:r>
                    </a:p>
                  </a:txBody>
                  <a:tcPr marT="0" marB="0" anchor="ctr">
                    <a:solidFill>
                      <a:schemeClr val="tx1"/>
                    </a:solidFill>
                  </a:tcPr>
                </a:tc>
                <a:tc>
                  <a:txBody>
                    <a:bodyPr/>
                    <a:lstStyle/>
                    <a:p>
                      <a:r>
                        <a:rPr lang="en-GB" sz="1200" b="0" kern="1200">
                          <a:solidFill>
                            <a:srgbClr val="000000"/>
                          </a:solidFill>
                          <a:latin typeface="+mn-lt"/>
                          <a:ea typeface="+mn-ea"/>
                          <a:cs typeface="+mn-cs"/>
                        </a:rPr>
                        <a:t>Medium</a:t>
                      </a:r>
                    </a:p>
                  </a:txBody>
                  <a:tcPr anchor="ctr"/>
                </a:tc>
                <a:extLst>
                  <a:ext uri="{0D108BD9-81ED-4DB2-BD59-A6C34878D82A}">
                    <a16:rowId xmlns:a16="http://schemas.microsoft.com/office/drawing/2014/main" val="1504131133"/>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Proposer</a:t>
                      </a:r>
                    </a:p>
                  </a:txBody>
                  <a:tcPr marT="0" marB="0" anchor="ctr">
                    <a:solidFill>
                      <a:schemeClr val="tx1"/>
                    </a:solidFill>
                  </a:tcPr>
                </a:tc>
                <a:tc>
                  <a:txBody>
                    <a:bodyPr/>
                    <a:lstStyle/>
                    <a:p>
                      <a:r>
                        <a:rPr lang="en-GB" sz="1200" b="0" kern="1200">
                          <a:solidFill>
                            <a:srgbClr val="000000"/>
                          </a:solidFill>
                          <a:latin typeface="+mn-lt"/>
                          <a:ea typeface="+mn-ea"/>
                          <a:cs typeface="+mn-cs"/>
                        </a:rPr>
                        <a:t>Xoserve</a:t>
                      </a:r>
                    </a:p>
                  </a:txBody>
                  <a:tcPr anchor="ctr"/>
                </a:tc>
                <a:extLst>
                  <a:ext uri="{0D108BD9-81ED-4DB2-BD59-A6C34878D82A}">
                    <a16:rowId xmlns:a16="http://schemas.microsoft.com/office/drawing/2014/main" val="226082518"/>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Proposal</a:t>
                      </a:r>
                    </a:p>
                  </a:txBody>
                  <a:tcPr marT="0" marB="0" anchor="ctr">
                    <a:solidFill>
                      <a:schemeClr val="tx1"/>
                    </a:solidFill>
                  </a:tcPr>
                </a:tc>
                <a:tc>
                  <a:txBody>
                    <a:bodyPr/>
                    <a:lstStyle/>
                    <a:p>
                      <a:r>
                        <a:rPr lang="en-GB" sz="1200">
                          <a:solidFill>
                            <a:srgbClr val="000000"/>
                          </a:solidFill>
                          <a:hlinkClick r:id="rId2"/>
                        </a:rPr>
                        <a:t>Link to CP</a:t>
                      </a:r>
                      <a:endParaRPr lang="en-GB" sz="1200">
                        <a:solidFill>
                          <a:srgbClr val="000000"/>
                        </a:solidFill>
                      </a:endParaRPr>
                    </a:p>
                  </a:txBody>
                  <a:tcPr anchor="ctr"/>
                </a:tc>
                <a:extLst>
                  <a:ext uri="{0D108BD9-81ED-4DB2-BD59-A6C34878D82A}">
                    <a16:rowId xmlns:a16="http://schemas.microsoft.com/office/drawing/2014/main" val="4142360913"/>
                  </a:ext>
                </a:extLst>
              </a:tr>
            </a:tbl>
          </a:graphicData>
        </a:graphic>
      </p:graphicFrame>
      <p:graphicFrame>
        <p:nvGraphicFramePr>
          <p:cNvPr id="6" name="Table 5">
            <a:extLst>
              <a:ext uri="{FF2B5EF4-FFF2-40B4-BE49-F238E27FC236}">
                <a16:creationId xmlns:a16="http://schemas.microsoft.com/office/drawing/2014/main" id="{2F475838-4B91-1C4B-F17A-60E376ECC7D4}"/>
              </a:ext>
            </a:extLst>
          </p:cNvPr>
          <p:cNvGraphicFramePr>
            <a:graphicFrameLocks noGrp="1"/>
          </p:cNvGraphicFramePr>
          <p:nvPr/>
        </p:nvGraphicFramePr>
        <p:xfrm>
          <a:off x="168030" y="3091993"/>
          <a:ext cx="11561854" cy="2126001"/>
        </p:xfrm>
        <a:graphic>
          <a:graphicData uri="http://schemas.openxmlformats.org/drawingml/2006/table">
            <a:tbl>
              <a:tblPr firstRow="1" bandRow="1">
                <a:tableStyleId>{E8B1032C-EA38-4F05-BA0D-38AFFFC7BED3}</a:tableStyleId>
              </a:tblPr>
              <a:tblGrid>
                <a:gridCol w="11561854">
                  <a:extLst>
                    <a:ext uri="{9D8B030D-6E8A-4147-A177-3AD203B41FA5}">
                      <a16:colId xmlns:a16="http://schemas.microsoft.com/office/drawing/2014/main" val="20000"/>
                    </a:ext>
                  </a:extLst>
                </a:gridCol>
              </a:tblGrid>
              <a:tr h="281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a:solidFill>
                            <a:schemeClr val="bg1"/>
                          </a:solidFill>
                          <a:latin typeface="+mn-lt"/>
                          <a:ea typeface="+mn-ea"/>
                          <a:cs typeface="+mn-cs"/>
                        </a:rPr>
                        <a:t>Change</a:t>
                      </a:r>
                      <a:r>
                        <a:rPr lang="en-GB" sz="900" b="1" kern="1200" baseline="0">
                          <a:solidFill>
                            <a:schemeClr val="bg1"/>
                          </a:solidFill>
                          <a:latin typeface="+mn-lt"/>
                          <a:ea typeface="+mn-ea"/>
                          <a:cs typeface="+mn-cs"/>
                        </a:rPr>
                        <a:t> Description</a:t>
                      </a:r>
                      <a:endParaRPr lang="en-GB" sz="900" b="1" u="sng" kern="1200">
                        <a:solidFill>
                          <a:schemeClr val="bg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1725584">
                <a:tc>
                  <a:txBody>
                    <a:bodyPr/>
                    <a:lstStyle/>
                    <a:p>
                      <a:pPr algn="l">
                        <a:buNone/>
                      </a:pPr>
                      <a:r>
                        <a:rPr lang="en-US" sz="1100" dirty="0">
                          <a:solidFill>
                            <a:srgbClr val="222233"/>
                          </a:solidFill>
                          <a:effectLst/>
                          <a:latin typeface="+mj-lt"/>
                          <a:ea typeface="Aptos" panose="020B0004020202020204" pitchFamily="34" charset="0"/>
                          <a:cs typeface="Arial" panose="020B0604020202020204" pitchFamily="34" charset="0"/>
                        </a:rPr>
                        <a:t>The coverage of this change proposal is around the reconciliation process and invoicing of this to Shipper Users.</a:t>
                      </a:r>
                    </a:p>
                    <a:p>
                      <a:pPr algn="l">
                        <a:buNone/>
                      </a:pPr>
                      <a:endParaRPr lang="en-US" sz="1100" dirty="0">
                        <a:solidFill>
                          <a:srgbClr val="222233"/>
                        </a:solidFill>
                        <a:effectLst/>
                        <a:latin typeface="+mj-lt"/>
                        <a:ea typeface="Aptos" panose="020B0004020202020204" pitchFamily="34" charset="0"/>
                        <a:cs typeface="Arial" panose="020B0604020202020204" pitchFamily="34" charset="0"/>
                      </a:endParaRPr>
                    </a:p>
                    <a:p>
                      <a:pPr algn="l">
                        <a:buNone/>
                      </a:pPr>
                      <a:r>
                        <a:rPr lang="en-US" sz="1100" dirty="0">
                          <a:solidFill>
                            <a:srgbClr val="222233"/>
                          </a:solidFill>
                          <a:effectLst/>
                          <a:latin typeface="+mj-lt"/>
                          <a:ea typeface="Aptos" panose="020B0004020202020204" pitchFamily="34" charset="0"/>
                          <a:cs typeface="Arial" panose="020B0604020202020204" pitchFamily="34" charset="0"/>
                        </a:rPr>
                        <a:t>For Class 3 and 4 sites with Automated Meter Reading (AMR) equipment, Check to Check (C2C) reconciliation is performed when a site visit or RGMA actual read is received. This reconciliation must be based on the prevailing consumption which can be:</a:t>
                      </a:r>
                    </a:p>
                    <a:p>
                      <a:pPr algn="l">
                        <a:buNone/>
                      </a:pPr>
                      <a:r>
                        <a:rPr lang="en-US" sz="1100" dirty="0">
                          <a:solidFill>
                            <a:srgbClr val="222233"/>
                          </a:solidFill>
                          <a:effectLst/>
                          <a:latin typeface="+mj-lt"/>
                          <a:ea typeface="Aptos" panose="020B0004020202020204" pitchFamily="34" charset="0"/>
                          <a:cs typeface="Arial" panose="020B0604020202020204" pitchFamily="34" charset="0"/>
                        </a:rPr>
                        <a:t>• The deemed allocated position – The position calculated for the Commodity invoice with no subsequent reads, or</a:t>
                      </a:r>
                    </a:p>
                    <a:p>
                      <a:pPr algn="l">
                        <a:buNone/>
                      </a:pPr>
                      <a:r>
                        <a:rPr lang="en-US" sz="1100" dirty="0">
                          <a:solidFill>
                            <a:srgbClr val="222233"/>
                          </a:solidFill>
                          <a:effectLst/>
                          <a:latin typeface="+mj-lt"/>
                          <a:ea typeface="Aptos" panose="020B0004020202020204" pitchFamily="34" charset="0"/>
                          <a:cs typeface="Arial" panose="020B0604020202020204" pitchFamily="34" charset="0"/>
                        </a:rPr>
                        <a:t>• Actual consumption – Where readings exist, or</a:t>
                      </a:r>
                    </a:p>
                    <a:p>
                      <a:pPr algn="l">
                        <a:buNone/>
                      </a:pPr>
                      <a:r>
                        <a:rPr lang="en-US" sz="1100" dirty="0">
                          <a:solidFill>
                            <a:srgbClr val="222233"/>
                          </a:solidFill>
                          <a:effectLst/>
                          <a:latin typeface="+mj-lt"/>
                          <a:ea typeface="Aptos" panose="020B0004020202020204" pitchFamily="34" charset="0"/>
                          <a:cs typeface="Arial" panose="020B0604020202020204" pitchFamily="34" charset="0"/>
                        </a:rPr>
                        <a:t>• A combination of both - If readings exist but do not account for the full. C2C period</a:t>
                      </a:r>
                    </a:p>
                    <a:p>
                      <a:pPr algn="l">
                        <a:buNone/>
                      </a:pPr>
                      <a:endParaRPr lang="en-US" sz="1100" dirty="0">
                        <a:solidFill>
                          <a:srgbClr val="222233"/>
                        </a:solidFill>
                        <a:effectLst/>
                        <a:latin typeface="+mj-lt"/>
                        <a:ea typeface="Aptos" panose="020B0004020202020204" pitchFamily="34" charset="0"/>
                        <a:cs typeface="Arial" panose="020B0604020202020204" pitchFamily="34" charset="0"/>
                      </a:endParaRPr>
                    </a:p>
                    <a:p>
                      <a:pPr algn="l">
                        <a:buNone/>
                      </a:pPr>
                      <a:r>
                        <a:rPr lang="en-US" sz="1100" dirty="0">
                          <a:solidFill>
                            <a:srgbClr val="222233"/>
                          </a:solidFill>
                          <a:effectLst/>
                          <a:latin typeface="+mj-lt"/>
                          <a:ea typeface="Aptos" panose="020B0004020202020204" pitchFamily="34" charset="0"/>
                          <a:cs typeface="Arial" panose="020B0604020202020204" pitchFamily="34" charset="0"/>
                        </a:rPr>
                        <a:t>Currently, the deemed allocated volume/energy, is always used as the prevailing position with existing readings not considered.</a:t>
                      </a:r>
                    </a:p>
                    <a:p>
                      <a:pPr algn="l">
                        <a:buNone/>
                      </a:pPr>
                      <a:endParaRPr lang="en-US" sz="1100" dirty="0">
                        <a:solidFill>
                          <a:srgbClr val="222233"/>
                        </a:solidFill>
                        <a:effectLst/>
                        <a:latin typeface="+mj-lt"/>
                        <a:ea typeface="Aptos" panose="020B0004020202020204" pitchFamily="34" charset="0"/>
                        <a:cs typeface="Arial" panose="020B0604020202020204" pitchFamily="34" charset="0"/>
                      </a:endParaRPr>
                    </a:p>
                    <a:p>
                      <a:pPr algn="l">
                        <a:buNone/>
                      </a:pPr>
                      <a:r>
                        <a:rPr lang="en-US" sz="1100" dirty="0">
                          <a:solidFill>
                            <a:srgbClr val="222233"/>
                          </a:solidFill>
                          <a:effectLst/>
                          <a:latin typeface="+mj-lt"/>
                          <a:ea typeface="Aptos" panose="020B0004020202020204" pitchFamily="34" charset="0"/>
                          <a:cs typeface="Arial" panose="020B0604020202020204" pitchFamily="34" charset="0"/>
                        </a:rPr>
                        <a:t>The objective of this Change Proposal is to ensure that, during a C2C reconciliation the true prevailing volume position is used.</a:t>
                      </a:r>
                      <a:endParaRPr lang="en-GB" sz="1100" dirty="0">
                        <a:solidFill>
                          <a:srgbClr val="222233"/>
                        </a:solidFill>
                        <a:effectLst/>
                        <a:latin typeface="+mj-lt"/>
                        <a:ea typeface="Aptos" panose="020B0004020202020204" pitchFamily="34" charset="0"/>
                        <a:cs typeface="Arial" panose="020B0604020202020204" pitchFamily="34" charset="0"/>
                      </a:endParaRPr>
                    </a:p>
                  </a:txBody>
                  <a:tcPr marL="114300" marR="114300" marT="0" marB="0">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D62F3537-C4AE-F772-67AF-D5B4301C0C65}"/>
              </a:ext>
            </a:extLst>
          </p:cNvPr>
          <p:cNvGraphicFramePr>
            <a:graphicFrameLocks noGrp="1"/>
          </p:cNvGraphicFramePr>
          <p:nvPr/>
        </p:nvGraphicFramePr>
        <p:xfrm>
          <a:off x="152400" y="5308600"/>
          <a:ext cx="11575456" cy="861506"/>
        </p:xfrm>
        <a:graphic>
          <a:graphicData uri="http://schemas.openxmlformats.org/drawingml/2006/table">
            <a:tbl>
              <a:tblPr firstRow="1" bandRow="1">
                <a:tableStyleId>{E8B1032C-EA38-4F05-BA0D-38AFFFC7BED3}</a:tableStyleId>
              </a:tblPr>
              <a:tblGrid>
                <a:gridCol w="4466356">
                  <a:extLst>
                    <a:ext uri="{9D8B030D-6E8A-4147-A177-3AD203B41FA5}">
                      <a16:colId xmlns:a16="http://schemas.microsoft.com/office/drawing/2014/main" val="20000"/>
                    </a:ext>
                  </a:extLst>
                </a:gridCol>
                <a:gridCol w="7109100">
                  <a:extLst>
                    <a:ext uri="{9D8B030D-6E8A-4147-A177-3AD203B41FA5}">
                      <a16:colId xmlns:a16="http://schemas.microsoft.com/office/drawing/2014/main" val="20001"/>
                    </a:ext>
                  </a:extLst>
                </a:gridCol>
              </a:tblGrid>
              <a:tr h="4822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DSC Service Area Associated Funding Split</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fontAlgn="base"/>
                      <a:r>
                        <a:rPr lang="en-US" sz="1100" b="0" i="0" kern="1200">
                          <a:solidFill>
                            <a:schemeClr val="tx1"/>
                          </a:solidFill>
                          <a:effectLst/>
                          <a:latin typeface="+mn-lt"/>
                          <a:ea typeface="+mn-ea"/>
                          <a:cs typeface="+mn-cs"/>
                        </a:rPr>
                        <a:t>Service Area 4: Meter Read/Asset processing</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0"/>
                  </a:ext>
                </a:extLst>
              </a:tr>
              <a:tr h="379303">
                <a:tc>
                  <a:txBody>
                    <a:bodyPr/>
                    <a:lstStyle/>
                    <a:p>
                      <a:pPr marL="0" marR="0" lvl="0" indent="0" algn="l" rtl="0" eaLnBrk="1" fontAlgn="auto" latinLnBrk="0" hangingPunct="1">
                        <a:lnSpc>
                          <a:spcPct val="100000"/>
                        </a:lnSpc>
                        <a:spcBef>
                          <a:spcPts val="0"/>
                        </a:spcBef>
                        <a:spcAft>
                          <a:spcPts val="0"/>
                        </a:spcAft>
                        <a:buClrTx/>
                        <a:buSzTx/>
                        <a:buFontTx/>
                        <a:buNone/>
                      </a:pPr>
                      <a:r>
                        <a:rPr lang="en-GB" sz="1100" b="1" kern="1200">
                          <a:solidFill>
                            <a:schemeClr val="bg1"/>
                          </a:solidFill>
                          <a:latin typeface="+mn-lt"/>
                          <a:ea typeface="+mn-ea"/>
                          <a:cs typeface="+mn-cs"/>
                        </a:rPr>
                        <a:t>Proposed Funding split from Proposer</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lvl="0" algn="l">
                        <a:lnSpc>
                          <a:spcPct val="100000"/>
                        </a:lnSpc>
                        <a:spcBef>
                          <a:spcPts val="0"/>
                        </a:spcBef>
                        <a:spcAft>
                          <a:spcPts val="0"/>
                        </a:spcAft>
                        <a:buNone/>
                      </a:pPr>
                      <a:r>
                        <a:rPr lang="en-GB" sz="1100" b="0" i="0" u="none" strike="noStrike" kern="1200" noProof="0">
                          <a:solidFill>
                            <a:srgbClr val="000000"/>
                          </a:solidFill>
                          <a:latin typeface="+mn-lt"/>
                        </a:rPr>
                        <a:t>Shipper 33% DNO 67%</a:t>
                      </a:r>
                      <a:endParaRPr lang="en-US" sz="1100" b="0"/>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04880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0DB08-E591-24DA-5851-B4B291F7B9C3}"/>
              </a:ext>
            </a:extLst>
          </p:cNvPr>
          <p:cNvSpPr>
            <a:spLocks noGrp="1"/>
          </p:cNvSpPr>
          <p:nvPr>
            <p:ph type="ctrTitle"/>
          </p:nvPr>
        </p:nvSpPr>
        <p:spPr>
          <a:xfrm>
            <a:off x="1524000" y="3364405"/>
            <a:ext cx="9059839" cy="1112063"/>
          </a:xfrm>
        </p:spPr>
        <p:txBody>
          <a:bodyPr>
            <a:noAutofit/>
          </a:bodyPr>
          <a:lstStyle/>
          <a:p>
            <a:r>
              <a:rPr lang="en-US" sz="3200">
                <a:cs typeface="Arial"/>
              </a:rPr>
              <a:t>XRN 5994 – </a:t>
            </a:r>
            <a:r>
              <a:rPr lang="en-GB" sz="3200">
                <a:cs typeface="Arial"/>
              </a:rPr>
              <a:t>Emergency Contact Validation Service</a:t>
            </a:r>
            <a:endParaRPr lang="en-IN" sz="3200"/>
          </a:p>
        </p:txBody>
      </p:sp>
      <p:sp>
        <p:nvSpPr>
          <p:cNvPr id="6" name="Subtitle 5">
            <a:extLst>
              <a:ext uri="{FF2B5EF4-FFF2-40B4-BE49-F238E27FC236}">
                <a16:creationId xmlns:a16="http://schemas.microsoft.com/office/drawing/2014/main" id="{ABA318BA-6620-D3A9-3753-45965CEF9CA6}"/>
              </a:ext>
            </a:extLst>
          </p:cNvPr>
          <p:cNvSpPr>
            <a:spLocks noGrp="1"/>
          </p:cNvSpPr>
          <p:nvPr>
            <p:ph type="subTitle" idx="1"/>
          </p:nvPr>
        </p:nvSpPr>
        <p:spPr>
          <a:xfrm>
            <a:off x="1481919" y="4347041"/>
            <a:ext cx="9144000" cy="824705"/>
          </a:xfrm>
        </p:spPr>
        <p:txBody>
          <a:bodyPr>
            <a:normAutofit/>
          </a:bodyPr>
          <a:lstStyle/>
          <a:p>
            <a:r>
              <a:rPr lang="en-US" sz="2400"/>
              <a:t>Solution Option Change Pack Overview</a:t>
            </a:r>
          </a:p>
        </p:txBody>
      </p:sp>
    </p:spTree>
    <p:extLst>
      <p:ext uri="{BB962C8B-B14F-4D97-AF65-F5344CB8AC3E}">
        <p14:creationId xmlns:p14="http://schemas.microsoft.com/office/powerpoint/2010/main" val="1433822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F1306-44B8-CBAE-418E-C1DE6361A27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44F518-45F7-EA55-3EE2-E9C8B12A4519}"/>
              </a:ext>
            </a:extLst>
          </p:cNvPr>
          <p:cNvSpPr>
            <a:spLocks noGrp="1"/>
          </p:cNvSpPr>
          <p:nvPr>
            <p:ph type="title"/>
          </p:nvPr>
        </p:nvSpPr>
        <p:spPr/>
        <p:txBody>
          <a:bodyPr>
            <a:noAutofit/>
          </a:bodyPr>
          <a:lstStyle/>
          <a:p>
            <a:r>
              <a:rPr lang="en-US" sz="3600"/>
              <a:t>Change Summary</a:t>
            </a:r>
            <a:endParaRPr lang="en-IN" sz="3600"/>
          </a:p>
        </p:txBody>
      </p:sp>
      <p:sp>
        <p:nvSpPr>
          <p:cNvPr id="6" name="Text Placeholder 5">
            <a:extLst>
              <a:ext uri="{FF2B5EF4-FFF2-40B4-BE49-F238E27FC236}">
                <a16:creationId xmlns:a16="http://schemas.microsoft.com/office/drawing/2014/main" id="{F6732E25-CA08-633D-129E-1B98DE27CA05}"/>
              </a:ext>
            </a:extLst>
          </p:cNvPr>
          <p:cNvSpPr>
            <a:spLocks noGrp="1"/>
          </p:cNvSpPr>
          <p:nvPr>
            <p:ph type="body" sz="quarter" idx="14"/>
          </p:nvPr>
        </p:nvSpPr>
        <p:spPr>
          <a:xfrm>
            <a:off x="1095269" y="1302357"/>
            <a:ext cx="10634615" cy="4449515"/>
          </a:xfrm>
        </p:spPr>
        <p:txBody>
          <a:bodyPr>
            <a:normAutofit/>
          </a:bodyPr>
          <a:lstStyle/>
          <a:p>
            <a:pPr marL="0" indent="0">
              <a:buNone/>
            </a:pPr>
            <a:r>
              <a:rPr lang="en-GB" b="1" u="sng" dirty="0"/>
              <a:t>Solution Approach</a:t>
            </a:r>
          </a:p>
          <a:p>
            <a:pPr marL="0" indent="0">
              <a:buNone/>
            </a:pPr>
            <a:r>
              <a:rPr lang="en-GB" dirty="0"/>
              <a:t>The change requires the CDSP to provide a new Emergency Contacts Validation Service on behalf of the DNs to improve the quality of, and confidence in, the EMR data held on CDSP systems.</a:t>
            </a:r>
          </a:p>
          <a:p>
            <a:pPr marL="0" indent="0">
              <a:buNone/>
            </a:pPr>
            <a:endParaRPr lang="en-GB" dirty="0"/>
          </a:p>
          <a:p>
            <a:pPr marL="0" indent="0">
              <a:buNone/>
            </a:pPr>
            <a:r>
              <a:rPr lang="en-GB" dirty="0"/>
              <a:t>As part of this change there are two key objectives to be addressed: </a:t>
            </a:r>
          </a:p>
          <a:p>
            <a:pPr marL="342900" indent="-342900">
              <a:buFont typeface="+mj-lt"/>
              <a:buAutoNum type="arabicPeriod"/>
            </a:pPr>
            <a:r>
              <a:rPr lang="en-GB" dirty="0"/>
              <a:t>The CDSP to produce a dataset for the ‘Top 200’ SMPs (by AQ) in each LDZ with an AQ above 732,000 kWh. This will be distributed to, and agreed with, the DNs. The CDSP will also produce and distribute two Quarterly reports post the contact validation period.</a:t>
            </a:r>
          </a:p>
          <a:p>
            <a:pPr marL="342900" indent="-342900">
              <a:buFont typeface="+mj-lt"/>
              <a:buAutoNum type="arabicPeriod"/>
            </a:pPr>
            <a:r>
              <a:rPr lang="en-GB" dirty="0"/>
              <a:t>CDSP will also conduct a centralised call handling exercise on behalf of the DNs over a 4-month period to validate the data held on UK Link systems. The outcome of all the calls will be recorded and reported monthly to the respective DNs and Shippers.</a:t>
            </a:r>
          </a:p>
          <a:p>
            <a:endParaRPr lang="en-GB" b="1" dirty="0"/>
          </a:p>
          <a:p>
            <a:pPr marL="0" indent="0">
              <a:buNone/>
            </a:pPr>
            <a:r>
              <a:rPr lang="en-GB" dirty="0"/>
              <a:t>This change is initially scoped as one-off ‘Prove Of Concept’, progressing to an enduring solution will be raised via a separate change request. </a:t>
            </a:r>
          </a:p>
        </p:txBody>
      </p:sp>
    </p:spTree>
    <p:extLst>
      <p:ext uri="{BB962C8B-B14F-4D97-AF65-F5344CB8AC3E}">
        <p14:creationId xmlns:p14="http://schemas.microsoft.com/office/powerpoint/2010/main" val="1805079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C106E-CE77-4121-242F-071230FF62B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EB94E5-C947-B5E5-00C0-4BEC5DEF9005}"/>
              </a:ext>
            </a:extLst>
          </p:cNvPr>
          <p:cNvSpPr>
            <a:spLocks noGrp="1"/>
          </p:cNvSpPr>
          <p:nvPr>
            <p:ph type="title"/>
          </p:nvPr>
        </p:nvSpPr>
        <p:spPr>
          <a:xfrm>
            <a:off x="1073403" y="349145"/>
            <a:ext cx="10634614" cy="637765"/>
          </a:xfrm>
        </p:spPr>
        <p:txBody>
          <a:bodyPr>
            <a:noAutofit/>
          </a:bodyPr>
          <a:lstStyle/>
          <a:p>
            <a:r>
              <a:rPr lang="en-US" sz="3600"/>
              <a:t>To-Be Process</a:t>
            </a:r>
            <a:endParaRPr lang="en-IN" sz="3600">
              <a:solidFill>
                <a:srgbClr val="FF0000"/>
              </a:solidFill>
            </a:endParaRPr>
          </a:p>
        </p:txBody>
      </p:sp>
      <p:grpSp>
        <p:nvGrpSpPr>
          <p:cNvPr id="78" name="Group 77">
            <a:extLst>
              <a:ext uri="{FF2B5EF4-FFF2-40B4-BE49-F238E27FC236}">
                <a16:creationId xmlns:a16="http://schemas.microsoft.com/office/drawing/2014/main" id="{CF55D537-1BB9-C70F-2504-460D1619039F}"/>
              </a:ext>
            </a:extLst>
          </p:cNvPr>
          <p:cNvGrpSpPr/>
          <p:nvPr/>
        </p:nvGrpSpPr>
        <p:grpSpPr>
          <a:xfrm>
            <a:off x="213314" y="5630175"/>
            <a:ext cx="3053134" cy="481679"/>
            <a:chOff x="1317998" y="10315835"/>
            <a:chExt cx="6106267" cy="1083368"/>
          </a:xfrm>
        </p:grpSpPr>
        <p:sp>
          <p:nvSpPr>
            <p:cNvPr id="79" name="TextBox 78">
              <a:extLst>
                <a:ext uri="{FF2B5EF4-FFF2-40B4-BE49-F238E27FC236}">
                  <a16:creationId xmlns:a16="http://schemas.microsoft.com/office/drawing/2014/main" id="{9C4FC721-80C4-E51F-92B7-BB249D490475}"/>
                </a:ext>
              </a:extLst>
            </p:cNvPr>
            <p:cNvSpPr txBox="1"/>
            <p:nvPr/>
          </p:nvSpPr>
          <p:spPr>
            <a:xfrm>
              <a:off x="2089472" y="10315835"/>
              <a:ext cx="5334793" cy="1083368"/>
            </a:xfrm>
            <a:prstGeom prst="rect">
              <a:avLst/>
            </a:prstGeom>
            <a:no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defPPr>
                <a:defRPr lang="en-US"/>
              </a:defPPr>
              <a:lvl1pPr algn="ctr">
                <a:defRPr sz="1100"/>
              </a:lvl1pPr>
            </a:lstStyle>
            <a:p>
              <a:pPr algn="l"/>
              <a:r>
                <a:rPr lang="en-GB"/>
                <a:t>Reuse of current component/function</a:t>
              </a:r>
            </a:p>
            <a:p>
              <a:pPr algn="l"/>
              <a:endParaRPr lang="en-GB"/>
            </a:p>
            <a:p>
              <a:pPr algn="l"/>
              <a:r>
                <a:rPr lang="en-GB"/>
                <a:t>New component/function</a:t>
              </a:r>
            </a:p>
          </p:txBody>
        </p:sp>
        <p:sp>
          <p:nvSpPr>
            <p:cNvPr id="80" name="Rectangle: Rounded Corners 79">
              <a:extLst>
                <a:ext uri="{FF2B5EF4-FFF2-40B4-BE49-F238E27FC236}">
                  <a16:creationId xmlns:a16="http://schemas.microsoft.com/office/drawing/2014/main" id="{6BA5BBFD-F6B1-6A84-C0C1-837DEB4F2CC5}"/>
                </a:ext>
              </a:extLst>
            </p:cNvPr>
            <p:cNvSpPr/>
            <p:nvPr/>
          </p:nvSpPr>
          <p:spPr>
            <a:xfrm>
              <a:off x="1317998" y="10374331"/>
              <a:ext cx="648072" cy="360039"/>
            </a:xfrm>
            <a:prstGeom prst="roundRect">
              <a:avLst/>
            </a:prstGeom>
            <a:solidFill>
              <a:schemeClr val="accent3">
                <a:lumMod val="40000"/>
                <a:lumOff val="60000"/>
              </a:schemeClr>
            </a:solidFill>
            <a:ln w="38100">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endParaRPr lang="en-GB" sz="1100"/>
            </a:p>
          </p:txBody>
        </p:sp>
        <p:sp>
          <p:nvSpPr>
            <p:cNvPr id="81" name="Rectangle: Rounded Corners 80">
              <a:extLst>
                <a:ext uri="{FF2B5EF4-FFF2-40B4-BE49-F238E27FC236}">
                  <a16:creationId xmlns:a16="http://schemas.microsoft.com/office/drawing/2014/main" id="{0F5B1927-6B6A-E455-D729-4F2BE6A61B66}"/>
                </a:ext>
              </a:extLst>
            </p:cNvPr>
            <p:cNvSpPr/>
            <p:nvPr/>
          </p:nvSpPr>
          <p:spPr>
            <a:xfrm>
              <a:off x="1317998" y="11039164"/>
              <a:ext cx="648072" cy="360039"/>
            </a:xfrm>
            <a:prstGeom prst="roundRect">
              <a:avLst/>
            </a:prstGeom>
            <a:solidFill>
              <a:srgbClr val="7FDFBA"/>
            </a:solidFill>
            <a:ln w="38100">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endParaRPr lang="en-GB" sz="1100"/>
            </a:p>
          </p:txBody>
        </p:sp>
      </p:grpSp>
      <p:sp>
        <p:nvSpPr>
          <p:cNvPr id="45" name="Rectangle: Rounded Corners 44">
            <a:extLst>
              <a:ext uri="{FF2B5EF4-FFF2-40B4-BE49-F238E27FC236}">
                <a16:creationId xmlns:a16="http://schemas.microsoft.com/office/drawing/2014/main" id="{B6175CB4-7FCC-E3C8-716B-523C1DAF1FCF}"/>
              </a:ext>
            </a:extLst>
          </p:cNvPr>
          <p:cNvSpPr/>
          <p:nvPr/>
        </p:nvSpPr>
        <p:spPr>
          <a:xfrm>
            <a:off x="1779472" y="1653393"/>
            <a:ext cx="1258712"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a:t>1. Create Dataset of top 200 SMPs from UK Link</a:t>
            </a:r>
          </a:p>
        </p:txBody>
      </p:sp>
      <p:cxnSp>
        <p:nvCxnSpPr>
          <p:cNvPr id="46" name="Straight Arrow Connector 45">
            <a:extLst>
              <a:ext uri="{FF2B5EF4-FFF2-40B4-BE49-F238E27FC236}">
                <a16:creationId xmlns:a16="http://schemas.microsoft.com/office/drawing/2014/main" id="{E50A5E43-68AA-EE72-CEE1-417C3362A3AD}"/>
              </a:ext>
            </a:extLst>
          </p:cNvPr>
          <p:cNvCxnSpPr>
            <a:cxnSpLocks/>
          </p:cNvCxnSpPr>
          <p:nvPr/>
        </p:nvCxnSpPr>
        <p:spPr>
          <a:xfrm>
            <a:off x="1284670" y="2113966"/>
            <a:ext cx="471356" cy="3956"/>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64DD3EF3-66F7-0322-6E5B-736F975136E6}"/>
              </a:ext>
            </a:extLst>
          </p:cNvPr>
          <p:cNvSpPr/>
          <p:nvPr/>
        </p:nvSpPr>
        <p:spPr>
          <a:xfrm>
            <a:off x="636512" y="1228919"/>
            <a:ext cx="5552589" cy="172429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57836583-5AF9-DF4F-8A38-A854F88C670B}"/>
              </a:ext>
            </a:extLst>
          </p:cNvPr>
          <p:cNvSpPr txBox="1"/>
          <p:nvPr/>
        </p:nvSpPr>
        <p:spPr>
          <a:xfrm>
            <a:off x="636512" y="2225250"/>
            <a:ext cx="846094" cy="253916"/>
          </a:xfrm>
          <a:prstGeom prst="rect">
            <a:avLst/>
          </a:prstGeom>
          <a:noFill/>
        </p:spPr>
        <p:txBody>
          <a:bodyPr wrap="square" rtlCol="0">
            <a:spAutoFit/>
          </a:bodyPr>
          <a:lstStyle/>
          <a:p>
            <a:pPr algn="ctr"/>
            <a:r>
              <a:rPr lang="en-GB" sz="1050" b="1"/>
              <a:t>CDSP </a:t>
            </a:r>
          </a:p>
        </p:txBody>
      </p:sp>
      <p:pic>
        <p:nvPicPr>
          <p:cNvPr id="24" name="Graphic 23" descr="User with solid fill">
            <a:extLst>
              <a:ext uri="{FF2B5EF4-FFF2-40B4-BE49-F238E27FC236}">
                <a16:creationId xmlns:a16="http://schemas.microsoft.com/office/drawing/2014/main" id="{C73D6A2D-D248-0011-138E-5A20E8182E8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1824" y="1736690"/>
            <a:ext cx="566919" cy="566919"/>
          </a:xfrm>
          <a:prstGeom prst="rect">
            <a:avLst/>
          </a:prstGeom>
        </p:spPr>
      </p:pic>
      <p:sp>
        <p:nvSpPr>
          <p:cNvPr id="32" name="TextBox 31">
            <a:extLst>
              <a:ext uri="{FF2B5EF4-FFF2-40B4-BE49-F238E27FC236}">
                <a16:creationId xmlns:a16="http://schemas.microsoft.com/office/drawing/2014/main" id="{560D4BEB-D497-7A3F-5CE4-60A2311FA29E}"/>
              </a:ext>
            </a:extLst>
          </p:cNvPr>
          <p:cNvSpPr txBox="1"/>
          <p:nvPr/>
        </p:nvSpPr>
        <p:spPr>
          <a:xfrm>
            <a:off x="636512" y="1239247"/>
            <a:ext cx="1418118" cy="307777"/>
          </a:xfrm>
          <a:prstGeom prst="rect">
            <a:avLst/>
          </a:prstGeom>
          <a:noFill/>
          <a:ln>
            <a:noFill/>
          </a:ln>
        </p:spPr>
        <p:txBody>
          <a:bodyPr wrap="square" rtlCol="0">
            <a:spAutoFit/>
          </a:bodyPr>
          <a:lstStyle/>
          <a:p>
            <a:pPr algn="ctr"/>
            <a:r>
              <a:rPr lang="en-GB" sz="1400" b="1"/>
              <a:t>Initial Dataset</a:t>
            </a:r>
          </a:p>
        </p:txBody>
      </p:sp>
      <p:sp>
        <p:nvSpPr>
          <p:cNvPr id="54" name="Rectangle: Rounded Corners 53">
            <a:extLst>
              <a:ext uri="{FF2B5EF4-FFF2-40B4-BE49-F238E27FC236}">
                <a16:creationId xmlns:a16="http://schemas.microsoft.com/office/drawing/2014/main" id="{83B7BBCD-20B4-30BB-6D00-65301C0B6D3F}"/>
              </a:ext>
            </a:extLst>
          </p:cNvPr>
          <p:cNvSpPr/>
          <p:nvPr/>
        </p:nvSpPr>
        <p:spPr>
          <a:xfrm>
            <a:off x="6504131" y="1703509"/>
            <a:ext cx="1379134"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a:t>Monthly Report for each month during call handling period</a:t>
            </a:r>
            <a:endParaRPr lang="en-GB" sz="1100" b="1"/>
          </a:p>
        </p:txBody>
      </p:sp>
      <p:sp>
        <p:nvSpPr>
          <p:cNvPr id="57" name="Rectangle: Rounded Corners 56">
            <a:extLst>
              <a:ext uri="{FF2B5EF4-FFF2-40B4-BE49-F238E27FC236}">
                <a16:creationId xmlns:a16="http://schemas.microsoft.com/office/drawing/2014/main" id="{6684FF40-7DC3-D995-FCF8-20D573956536}"/>
              </a:ext>
            </a:extLst>
          </p:cNvPr>
          <p:cNvSpPr/>
          <p:nvPr/>
        </p:nvSpPr>
        <p:spPr>
          <a:xfrm>
            <a:off x="9777366" y="1657349"/>
            <a:ext cx="1512933" cy="973983"/>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a:t>Quarterly Report for the periods following call handling period of top 200 SMPs from UK Link</a:t>
            </a:r>
          </a:p>
        </p:txBody>
      </p:sp>
      <p:sp>
        <p:nvSpPr>
          <p:cNvPr id="59" name="Rectangle 58">
            <a:extLst>
              <a:ext uri="{FF2B5EF4-FFF2-40B4-BE49-F238E27FC236}">
                <a16:creationId xmlns:a16="http://schemas.microsoft.com/office/drawing/2014/main" id="{9C62FC29-0589-B98E-40FD-8DBBF2033ECC}"/>
              </a:ext>
            </a:extLst>
          </p:cNvPr>
          <p:cNvSpPr/>
          <p:nvPr/>
        </p:nvSpPr>
        <p:spPr>
          <a:xfrm>
            <a:off x="6265251" y="1228919"/>
            <a:ext cx="5189563" cy="172429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63" name="Rectangle: Rounded Corners 62">
            <a:extLst>
              <a:ext uri="{FF2B5EF4-FFF2-40B4-BE49-F238E27FC236}">
                <a16:creationId xmlns:a16="http://schemas.microsoft.com/office/drawing/2014/main" id="{A433CFA5-C188-B3D9-8444-48058FE7536E}"/>
              </a:ext>
            </a:extLst>
          </p:cNvPr>
          <p:cNvSpPr/>
          <p:nvPr/>
        </p:nvSpPr>
        <p:spPr>
          <a:xfrm>
            <a:off x="3418724" y="1653393"/>
            <a:ext cx="1258712"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a:t>2. Verify Dataset with the DNs</a:t>
            </a:r>
          </a:p>
        </p:txBody>
      </p:sp>
      <p:sp>
        <p:nvSpPr>
          <p:cNvPr id="84" name="TextBox 83">
            <a:extLst>
              <a:ext uri="{FF2B5EF4-FFF2-40B4-BE49-F238E27FC236}">
                <a16:creationId xmlns:a16="http://schemas.microsoft.com/office/drawing/2014/main" id="{82C7A7D6-54B4-EB82-5581-CE6E6877ACD4}"/>
              </a:ext>
            </a:extLst>
          </p:cNvPr>
          <p:cNvSpPr txBox="1"/>
          <p:nvPr/>
        </p:nvSpPr>
        <p:spPr>
          <a:xfrm>
            <a:off x="6262654" y="1271167"/>
            <a:ext cx="1349112" cy="307777"/>
          </a:xfrm>
          <a:prstGeom prst="rect">
            <a:avLst/>
          </a:prstGeom>
          <a:noFill/>
        </p:spPr>
        <p:txBody>
          <a:bodyPr wrap="square" rtlCol="0">
            <a:spAutoFit/>
          </a:bodyPr>
          <a:lstStyle/>
          <a:p>
            <a:r>
              <a:rPr lang="en-GB" sz="1400" b="1"/>
              <a:t>New Reports</a:t>
            </a:r>
          </a:p>
        </p:txBody>
      </p:sp>
      <p:pic>
        <p:nvPicPr>
          <p:cNvPr id="6" name="Graphic 5" descr="Users with solid fill">
            <a:extLst>
              <a:ext uri="{FF2B5EF4-FFF2-40B4-BE49-F238E27FC236}">
                <a16:creationId xmlns:a16="http://schemas.microsoft.com/office/drawing/2014/main" id="{916B44B1-D8AE-E007-3E41-30987731AE2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41061" y="1703830"/>
            <a:ext cx="753804" cy="753804"/>
          </a:xfrm>
          <a:prstGeom prst="rect">
            <a:avLst/>
          </a:prstGeom>
        </p:spPr>
      </p:pic>
      <p:sp>
        <p:nvSpPr>
          <p:cNvPr id="9" name="TextBox 8">
            <a:extLst>
              <a:ext uri="{FF2B5EF4-FFF2-40B4-BE49-F238E27FC236}">
                <a16:creationId xmlns:a16="http://schemas.microsoft.com/office/drawing/2014/main" id="{CA5FCFCB-99B4-0792-F275-324E5EC54E48}"/>
              </a:ext>
            </a:extLst>
          </p:cNvPr>
          <p:cNvSpPr txBox="1"/>
          <p:nvPr/>
        </p:nvSpPr>
        <p:spPr>
          <a:xfrm>
            <a:off x="5194916" y="2284738"/>
            <a:ext cx="846094" cy="253916"/>
          </a:xfrm>
          <a:prstGeom prst="rect">
            <a:avLst/>
          </a:prstGeom>
          <a:noFill/>
        </p:spPr>
        <p:txBody>
          <a:bodyPr wrap="square" rtlCol="0">
            <a:spAutoFit/>
          </a:bodyPr>
          <a:lstStyle/>
          <a:p>
            <a:pPr algn="ctr"/>
            <a:r>
              <a:rPr lang="en-GB" sz="1050" b="1"/>
              <a:t>DNs</a:t>
            </a:r>
          </a:p>
        </p:txBody>
      </p:sp>
      <p:cxnSp>
        <p:nvCxnSpPr>
          <p:cNvPr id="15" name="Straight Arrow Connector 14">
            <a:extLst>
              <a:ext uri="{FF2B5EF4-FFF2-40B4-BE49-F238E27FC236}">
                <a16:creationId xmlns:a16="http://schemas.microsoft.com/office/drawing/2014/main" id="{D60DBB45-6687-5D2E-6D9C-E6E13B80337A}"/>
              </a:ext>
            </a:extLst>
          </p:cNvPr>
          <p:cNvCxnSpPr>
            <a:cxnSpLocks/>
          </p:cNvCxnSpPr>
          <p:nvPr/>
        </p:nvCxnSpPr>
        <p:spPr>
          <a:xfrm flipH="1">
            <a:off x="4757998" y="2113966"/>
            <a:ext cx="390773"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20" name="Graphic 19" descr="Users with solid fill">
            <a:extLst>
              <a:ext uri="{FF2B5EF4-FFF2-40B4-BE49-F238E27FC236}">
                <a16:creationId xmlns:a16="http://schemas.microsoft.com/office/drawing/2014/main" id="{BB7E89E9-FF74-8B6B-E5CE-3AA7ECD20D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20482" y="1752350"/>
            <a:ext cx="753804" cy="753804"/>
          </a:xfrm>
          <a:prstGeom prst="rect">
            <a:avLst/>
          </a:prstGeom>
        </p:spPr>
      </p:pic>
      <p:sp>
        <p:nvSpPr>
          <p:cNvPr id="21" name="TextBox 20">
            <a:extLst>
              <a:ext uri="{FF2B5EF4-FFF2-40B4-BE49-F238E27FC236}">
                <a16:creationId xmlns:a16="http://schemas.microsoft.com/office/drawing/2014/main" id="{26141267-DD05-43B8-008E-5CD70F171E9C}"/>
              </a:ext>
            </a:extLst>
          </p:cNvPr>
          <p:cNvSpPr txBox="1"/>
          <p:nvPr/>
        </p:nvSpPr>
        <p:spPr>
          <a:xfrm>
            <a:off x="8318617" y="2310719"/>
            <a:ext cx="846094" cy="415498"/>
          </a:xfrm>
          <a:prstGeom prst="rect">
            <a:avLst/>
          </a:prstGeom>
          <a:noFill/>
        </p:spPr>
        <p:txBody>
          <a:bodyPr wrap="square" rtlCol="0">
            <a:spAutoFit/>
          </a:bodyPr>
          <a:lstStyle/>
          <a:p>
            <a:pPr algn="ctr"/>
            <a:r>
              <a:rPr lang="en-GB" sz="1050" b="1"/>
              <a:t>Shippers</a:t>
            </a:r>
          </a:p>
          <a:p>
            <a:pPr algn="ctr"/>
            <a:r>
              <a:rPr lang="en-GB" sz="1050" b="1"/>
              <a:t>&amp; DNs</a:t>
            </a:r>
          </a:p>
        </p:txBody>
      </p:sp>
      <p:cxnSp>
        <p:nvCxnSpPr>
          <p:cNvPr id="31" name="Straight Arrow Connector 30">
            <a:extLst>
              <a:ext uri="{FF2B5EF4-FFF2-40B4-BE49-F238E27FC236}">
                <a16:creationId xmlns:a16="http://schemas.microsoft.com/office/drawing/2014/main" id="{9E8A1EC1-567B-5605-BCA8-8BE582EE6A73}"/>
              </a:ext>
            </a:extLst>
          </p:cNvPr>
          <p:cNvCxnSpPr>
            <a:cxnSpLocks/>
          </p:cNvCxnSpPr>
          <p:nvPr/>
        </p:nvCxnSpPr>
        <p:spPr>
          <a:xfrm flipH="1">
            <a:off x="9186972" y="2170759"/>
            <a:ext cx="579219"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D93F8D09-DBD6-B9F0-73D5-956EF26D6A9E}"/>
              </a:ext>
            </a:extLst>
          </p:cNvPr>
          <p:cNvCxnSpPr>
            <a:cxnSpLocks/>
          </p:cNvCxnSpPr>
          <p:nvPr/>
        </p:nvCxnSpPr>
        <p:spPr>
          <a:xfrm>
            <a:off x="7901553" y="2164083"/>
            <a:ext cx="510296"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 name="Text Placeholder 3">
            <a:extLst>
              <a:ext uri="{FF2B5EF4-FFF2-40B4-BE49-F238E27FC236}">
                <a16:creationId xmlns:a16="http://schemas.microsoft.com/office/drawing/2014/main" id="{6B9B37E9-A746-9810-4696-5FED79D048D0}"/>
              </a:ext>
            </a:extLst>
          </p:cNvPr>
          <p:cNvSpPr txBox="1">
            <a:spLocks/>
          </p:cNvSpPr>
          <p:nvPr/>
        </p:nvSpPr>
        <p:spPr>
          <a:xfrm>
            <a:off x="2987770" y="2929452"/>
            <a:ext cx="3445042" cy="762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10" name="Rectangle: Rounded Corners 9">
            <a:extLst>
              <a:ext uri="{FF2B5EF4-FFF2-40B4-BE49-F238E27FC236}">
                <a16:creationId xmlns:a16="http://schemas.microsoft.com/office/drawing/2014/main" id="{99B25228-6FCF-21A0-BD8D-3F7D77759BB2}"/>
              </a:ext>
            </a:extLst>
          </p:cNvPr>
          <p:cNvSpPr/>
          <p:nvPr/>
        </p:nvSpPr>
        <p:spPr>
          <a:xfrm>
            <a:off x="9933073" y="3430486"/>
            <a:ext cx="1258712"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a:t>4. Generate</a:t>
            </a:r>
          </a:p>
          <a:p>
            <a:pPr algn="ctr"/>
            <a:r>
              <a:rPr lang="en-GB" sz="1100"/>
              <a:t>Quarterly Reports against original dataset </a:t>
            </a:r>
          </a:p>
        </p:txBody>
      </p:sp>
      <p:cxnSp>
        <p:nvCxnSpPr>
          <p:cNvPr id="11" name="Straight Arrow Connector 10">
            <a:extLst>
              <a:ext uri="{FF2B5EF4-FFF2-40B4-BE49-F238E27FC236}">
                <a16:creationId xmlns:a16="http://schemas.microsoft.com/office/drawing/2014/main" id="{B6976A16-6BEE-216E-A8E4-9483D646FE92}"/>
              </a:ext>
            </a:extLst>
          </p:cNvPr>
          <p:cNvCxnSpPr>
            <a:cxnSpLocks/>
          </p:cNvCxnSpPr>
          <p:nvPr/>
        </p:nvCxnSpPr>
        <p:spPr>
          <a:xfrm>
            <a:off x="6461494" y="3902236"/>
            <a:ext cx="419096"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D7B26D9-AF7D-17B6-1758-589DAFF4E4DA}"/>
              </a:ext>
            </a:extLst>
          </p:cNvPr>
          <p:cNvCxnSpPr>
            <a:cxnSpLocks/>
          </p:cNvCxnSpPr>
          <p:nvPr/>
        </p:nvCxnSpPr>
        <p:spPr>
          <a:xfrm flipV="1">
            <a:off x="9308755" y="3891060"/>
            <a:ext cx="592568" cy="7761"/>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A1C768F5-43CA-3F1C-D97E-B037B4106B2B}"/>
              </a:ext>
            </a:extLst>
          </p:cNvPr>
          <p:cNvSpPr/>
          <p:nvPr/>
        </p:nvSpPr>
        <p:spPr>
          <a:xfrm>
            <a:off x="624962" y="3033922"/>
            <a:ext cx="10844418" cy="2458676"/>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D80B6BDA-4B08-04E8-9896-5D958E4FD931}"/>
              </a:ext>
            </a:extLst>
          </p:cNvPr>
          <p:cNvCxnSpPr>
            <a:cxnSpLocks/>
          </p:cNvCxnSpPr>
          <p:nvPr/>
        </p:nvCxnSpPr>
        <p:spPr>
          <a:xfrm>
            <a:off x="4504698" y="3891060"/>
            <a:ext cx="461612"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ED225A3F-431C-66FB-AF27-482209BDA444}"/>
              </a:ext>
            </a:extLst>
          </p:cNvPr>
          <p:cNvSpPr txBox="1"/>
          <p:nvPr/>
        </p:nvSpPr>
        <p:spPr>
          <a:xfrm>
            <a:off x="567943" y="3023409"/>
            <a:ext cx="1751460" cy="307777"/>
          </a:xfrm>
          <a:prstGeom prst="rect">
            <a:avLst/>
          </a:prstGeom>
          <a:noFill/>
          <a:ln>
            <a:noFill/>
          </a:ln>
        </p:spPr>
        <p:txBody>
          <a:bodyPr wrap="square" rtlCol="0">
            <a:spAutoFit/>
          </a:bodyPr>
          <a:lstStyle/>
          <a:p>
            <a:pPr algn="ctr"/>
            <a:r>
              <a:rPr lang="en-GB" sz="1400" b="1"/>
              <a:t>One-off Solution</a:t>
            </a:r>
          </a:p>
        </p:txBody>
      </p:sp>
      <p:cxnSp>
        <p:nvCxnSpPr>
          <p:cNvPr id="19" name="Straight Arrow Connector 18">
            <a:extLst>
              <a:ext uri="{FF2B5EF4-FFF2-40B4-BE49-F238E27FC236}">
                <a16:creationId xmlns:a16="http://schemas.microsoft.com/office/drawing/2014/main" id="{FFA49E3E-C8DF-C09C-6823-2959E9F7F181}"/>
              </a:ext>
            </a:extLst>
          </p:cNvPr>
          <p:cNvCxnSpPr>
            <a:cxnSpLocks/>
          </p:cNvCxnSpPr>
          <p:nvPr/>
        </p:nvCxnSpPr>
        <p:spPr>
          <a:xfrm>
            <a:off x="2449576" y="3882236"/>
            <a:ext cx="562516" cy="1"/>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5F1E3179-42B2-B488-AADC-938223C7B170}"/>
              </a:ext>
            </a:extLst>
          </p:cNvPr>
          <p:cNvSpPr txBox="1"/>
          <p:nvPr/>
        </p:nvSpPr>
        <p:spPr>
          <a:xfrm>
            <a:off x="1586336" y="4108519"/>
            <a:ext cx="1138469" cy="415498"/>
          </a:xfrm>
          <a:prstGeom prst="rect">
            <a:avLst/>
          </a:prstGeom>
          <a:noFill/>
        </p:spPr>
        <p:txBody>
          <a:bodyPr wrap="square" rtlCol="0">
            <a:spAutoFit/>
          </a:bodyPr>
          <a:lstStyle/>
          <a:p>
            <a:pPr algn="ctr"/>
            <a:r>
              <a:rPr lang="en-GB" sz="1050"/>
              <a:t>Call Handling Period Start</a:t>
            </a:r>
          </a:p>
        </p:txBody>
      </p:sp>
      <p:pic>
        <p:nvPicPr>
          <p:cNvPr id="26" name="Graphic 25" descr="Document with solid fill">
            <a:extLst>
              <a:ext uri="{FF2B5EF4-FFF2-40B4-BE49-F238E27FC236}">
                <a16:creationId xmlns:a16="http://schemas.microsoft.com/office/drawing/2014/main" id="{ED9FC181-C428-A775-A49B-75D028F03A5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23081" y="3335635"/>
            <a:ext cx="914400" cy="914400"/>
          </a:xfrm>
          <a:prstGeom prst="rect">
            <a:avLst/>
          </a:prstGeom>
        </p:spPr>
      </p:pic>
      <p:sp>
        <p:nvSpPr>
          <p:cNvPr id="27" name="TextBox 26">
            <a:extLst>
              <a:ext uri="{FF2B5EF4-FFF2-40B4-BE49-F238E27FC236}">
                <a16:creationId xmlns:a16="http://schemas.microsoft.com/office/drawing/2014/main" id="{C4FC7CAE-3032-4030-0EE8-86C49B2BFC65}"/>
              </a:ext>
            </a:extLst>
          </p:cNvPr>
          <p:cNvSpPr txBox="1"/>
          <p:nvPr/>
        </p:nvSpPr>
        <p:spPr>
          <a:xfrm>
            <a:off x="623081" y="4191012"/>
            <a:ext cx="846094" cy="261610"/>
          </a:xfrm>
          <a:prstGeom prst="rect">
            <a:avLst/>
          </a:prstGeom>
          <a:noFill/>
        </p:spPr>
        <p:txBody>
          <a:bodyPr wrap="square" rtlCol="0">
            <a:spAutoFit/>
          </a:bodyPr>
          <a:lstStyle/>
          <a:p>
            <a:pPr algn="ctr"/>
            <a:r>
              <a:rPr lang="en-GB" sz="1100" b="1"/>
              <a:t>Dataset</a:t>
            </a:r>
          </a:p>
        </p:txBody>
      </p:sp>
      <p:pic>
        <p:nvPicPr>
          <p:cNvPr id="29" name="Graphic 28" descr="Stopwatch with solid fill">
            <a:extLst>
              <a:ext uri="{FF2B5EF4-FFF2-40B4-BE49-F238E27FC236}">
                <a16:creationId xmlns:a16="http://schemas.microsoft.com/office/drawing/2014/main" id="{96AA5267-57CD-C472-D50D-5AC24FDB11A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971476" y="3641445"/>
            <a:ext cx="468884" cy="468884"/>
          </a:xfrm>
          <a:prstGeom prst="rect">
            <a:avLst/>
          </a:prstGeom>
        </p:spPr>
      </p:pic>
      <p:cxnSp>
        <p:nvCxnSpPr>
          <p:cNvPr id="33" name="Straight Connector 32">
            <a:extLst>
              <a:ext uri="{FF2B5EF4-FFF2-40B4-BE49-F238E27FC236}">
                <a16:creationId xmlns:a16="http://schemas.microsoft.com/office/drawing/2014/main" id="{39A2F58C-9682-947A-5BA9-0B35297F81DE}"/>
              </a:ext>
            </a:extLst>
          </p:cNvPr>
          <p:cNvCxnSpPr>
            <a:cxnSpLocks/>
          </p:cNvCxnSpPr>
          <p:nvPr/>
        </p:nvCxnSpPr>
        <p:spPr>
          <a:xfrm>
            <a:off x="1434944" y="3891060"/>
            <a:ext cx="478767" cy="5079"/>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35" name="Rectangle: Rounded Corners 34">
            <a:extLst>
              <a:ext uri="{FF2B5EF4-FFF2-40B4-BE49-F238E27FC236}">
                <a16:creationId xmlns:a16="http://schemas.microsoft.com/office/drawing/2014/main" id="{CE5CD6D5-54EF-FD3F-076A-B82C333AE3EC}"/>
              </a:ext>
            </a:extLst>
          </p:cNvPr>
          <p:cNvSpPr/>
          <p:nvPr/>
        </p:nvSpPr>
        <p:spPr>
          <a:xfrm>
            <a:off x="3069242" y="3421663"/>
            <a:ext cx="1384326"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a:t>1. Call each registered Emergency Contact at SMP site</a:t>
            </a:r>
          </a:p>
        </p:txBody>
      </p:sp>
      <p:sp>
        <p:nvSpPr>
          <p:cNvPr id="37" name="Rectangle: Rounded Corners 36">
            <a:extLst>
              <a:ext uri="{FF2B5EF4-FFF2-40B4-BE49-F238E27FC236}">
                <a16:creationId xmlns:a16="http://schemas.microsoft.com/office/drawing/2014/main" id="{BB8F218B-CE91-FEBD-BA00-8E397C6339ED}"/>
              </a:ext>
            </a:extLst>
          </p:cNvPr>
          <p:cNvSpPr/>
          <p:nvPr/>
        </p:nvSpPr>
        <p:spPr>
          <a:xfrm>
            <a:off x="5004410" y="3430486"/>
            <a:ext cx="1384326"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a:t>2. Record call outcomes</a:t>
            </a:r>
          </a:p>
        </p:txBody>
      </p:sp>
      <p:sp>
        <p:nvSpPr>
          <p:cNvPr id="39" name="Rectangle: Rounded Corners 38">
            <a:extLst>
              <a:ext uri="{FF2B5EF4-FFF2-40B4-BE49-F238E27FC236}">
                <a16:creationId xmlns:a16="http://schemas.microsoft.com/office/drawing/2014/main" id="{1DDE02C3-2BF9-B337-C5FF-C9B4EF7F1B67}"/>
              </a:ext>
            </a:extLst>
          </p:cNvPr>
          <p:cNvSpPr/>
          <p:nvPr/>
        </p:nvSpPr>
        <p:spPr>
          <a:xfrm>
            <a:off x="6928590" y="3441663"/>
            <a:ext cx="1384326"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a:t>3. Generate Monthly Report for call outcomes</a:t>
            </a:r>
          </a:p>
        </p:txBody>
      </p:sp>
      <p:sp>
        <p:nvSpPr>
          <p:cNvPr id="40" name="TextBox 39">
            <a:extLst>
              <a:ext uri="{FF2B5EF4-FFF2-40B4-BE49-F238E27FC236}">
                <a16:creationId xmlns:a16="http://schemas.microsoft.com/office/drawing/2014/main" id="{52E95CD1-B4E4-5D19-A38E-0C3ABD2E1351}"/>
              </a:ext>
            </a:extLst>
          </p:cNvPr>
          <p:cNvSpPr txBox="1"/>
          <p:nvPr/>
        </p:nvSpPr>
        <p:spPr>
          <a:xfrm>
            <a:off x="8537394" y="4123790"/>
            <a:ext cx="1138469" cy="415498"/>
          </a:xfrm>
          <a:prstGeom prst="rect">
            <a:avLst/>
          </a:prstGeom>
          <a:noFill/>
        </p:spPr>
        <p:txBody>
          <a:bodyPr wrap="square" rtlCol="0">
            <a:spAutoFit/>
          </a:bodyPr>
          <a:lstStyle/>
          <a:p>
            <a:pPr algn="ctr"/>
            <a:r>
              <a:rPr lang="en-GB" sz="1050"/>
              <a:t>Call Handling Period Ends</a:t>
            </a:r>
          </a:p>
        </p:txBody>
      </p:sp>
      <p:pic>
        <p:nvPicPr>
          <p:cNvPr id="41" name="Graphic 40" descr="Stopwatch with solid fill">
            <a:extLst>
              <a:ext uri="{FF2B5EF4-FFF2-40B4-BE49-F238E27FC236}">
                <a16:creationId xmlns:a16="http://schemas.microsoft.com/office/drawing/2014/main" id="{5F16EF8C-69C4-7BB0-4201-4D046159249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847830" y="3667794"/>
            <a:ext cx="468884" cy="468884"/>
          </a:xfrm>
          <a:prstGeom prst="rect">
            <a:avLst/>
          </a:prstGeom>
        </p:spPr>
      </p:pic>
      <p:cxnSp>
        <p:nvCxnSpPr>
          <p:cNvPr id="43" name="Straight Arrow Connector 42">
            <a:extLst>
              <a:ext uri="{FF2B5EF4-FFF2-40B4-BE49-F238E27FC236}">
                <a16:creationId xmlns:a16="http://schemas.microsoft.com/office/drawing/2014/main" id="{98778925-02ED-0C4D-166E-2E7D616E9D8B}"/>
              </a:ext>
            </a:extLst>
          </p:cNvPr>
          <p:cNvCxnSpPr>
            <a:cxnSpLocks/>
          </p:cNvCxnSpPr>
          <p:nvPr/>
        </p:nvCxnSpPr>
        <p:spPr>
          <a:xfrm>
            <a:off x="8331966" y="3902237"/>
            <a:ext cx="534914"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44" name="Graphic 43" descr="Users with solid fill">
            <a:extLst>
              <a:ext uri="{FF2B5EF4-FFF2-40B4-BE49-F238E27FC236}">
                <a16:creationId xmlns:a16="http://schemas.microsoft.com/office/drawing/2014/main" id="{6221FB54-701F-77D7-A9F2-B243572F8D7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31368" y="4622001"/>
            <a:ext cx="753804" cy="753804"/>
          </a:xfrm>
          <a:prstGeom prst="rect">
            <a:avLst/>
          </a:prstGeom>
        </p:spPr>
      </p:pic>
      <p:sp>
        <p:nvSpPr>
          <p:cNvPr id="47" name="TextBox 46">
            <a:extLst>
              <a:ext uri="{FF2B5EF4-FFF2-40B4-BE49-F238E27FC236}">
                <a16:creationId xmlns:a16="http://schemas.microsoft.com/office/drawing/2014/main" id="{E56850DD-1ACD-315E-9F4C-14F2C57D9E6D}"/>
              </a:ext>
            </a:extLst>
          </p:cNvPr>
          <p:cNvSpPr txBox="1"/>
          <p:nvPr/>
        </p:nvSpPr>
        <p:spPr>
          <a:xfrm>
            <a:off x="8503801" y="5180370"/>
            <a:ext cx="1198056" cy="253916"/>
          </a:xfrm>
          <a:prstGeom prst="rect">
            <a:avLst/>
          </a:prstGeom>
          <a:noFill/>
        </p:spPr>
        <p:txBody>
          <a:bodyPr wrap="square" rtlCol="0">
            <a:spAutoFit/>
          </a:bodyPr>
          <a:lstStyle/>
          <a:p>
            <a:pPr algn="ctr"/>
            <a:r>
              <a:rPr lang="en-GB" sz="1050" b="1"/>
              <a:t>Shippers &amp; DNs</a:t>
            </a:r>
          </a:p>
        </p:txBody>
      </p:sp>
      <p:cxnSp>
        <p:nvCxnSpPr>
          <p:cNvPr id="48" name="Connector: Elbow 47">
            <a:extLst>
              <a:ext uri="{FF2B5EF4-FFF2-40B4-BE49-F238E27FC236}">
                <a16:creationId xmlns:a16="http://schemas.microsoft.com/office/drawing/2014/main" id="{CC13D632-7618-8387-7C5C-0C05803468F2}"/>
              </a:ext>
            </a:extLst>
          </p:cNvPr>
          <p:cNvCxnSpPr>
            <a:cxnSpLocks/>
            <a:stCxn id="39" idx="2"/>
          </p:cNvCxnSpPr>
          <p:nvPr/>
        </p:nvCxnSpPr>
        <p:spPr>
          <a:xfrm rot="16200000" flipH="1">
            <a:off x="7707280" y="4276282"/>
            <a:ext cx="743587" cy="916641"/>
          </a:xfrm>
          <a:prstGeom prst="bentConnector2">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Connector: Elbow 48">
            <a:extLst>
              <a:ext uri="{FF2B5EF4-FFF2-40B4-BE49-F238E27FC236}">
                <a16:creationId xmlns:a16="http://schemas.microsoft.com/office/drawing/2014/main" id="{E2D84A94-6E11-A979-1106-AC7B26B82104}"/>
              </a:ext>
            </a:extLst>
          </p:cNvPr>
          <p:cNvCxnSpPr>
            <a:cxnSpLocks/>
            <a:stCxn id="10" idx="2"/>
          </p:cNvCxnSpPr>
          <p:nvPr/>
        </p:nvCxnSpPr>
        <p:spPr>
          <a:xfrm rot="5400000">
            <a:off x="9727206" y="4270216"/>
            <a:ext cx="753806" cy="916640"/>
          </a:xfrm>
          <a:prstGeom prst="bentConnector2">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74DF351B-C0F3-E8F9-8372-095662FE5675}"/>
              </a:ext>
            </a:extLst>
          </p:cNvPr>
          <p:cNvCxnSpPr>
            <a:cxnSpLocks/>
          </p:cNvCxnSpPr>
          <p:nvPr/>
        </p:nvCxnSpPr>
        <p:spPr>
          <a:xfrm>
            <a:off x="3038184" y="2110010"/>
            <a:ext cx="380540"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4414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0B943A-9B19-3D27-F0A9-D2F9DACA7049}"/>
              </a:ext>
            </a:extLst>
          </p:cNvPr>
          <p:cNvSpPr>
            <a:spLocks noGrp="1"/>
          </p:cNvSpPr>
          <p:nvPr>
            <p:ph type="title"/>
          </p:nvPr>
        </p:nvSpPr>
        <p:spPr>
          <a:xfrm>
            <a:off x="1095270" y="365125"/>
            <a:ext cx="10967028" cy="637765"/>
          </a:xfrm>
        </p:spPr>
        <p:txBody>
          <a:bodyPr>
            <a:noAutofit/>
          </a:bodyPr>
          <a:lstStyle/>
          <a:p>
            <a:r>
              <a:rPr lang="en-US" sz="3600"/>
              <a:t>Solution Options</a:t>
            </a:r>
            <a:endParaRPr lang="en-IN" sz="3600"/>
          </a:p>
        </p:txBody>
      </p:sp>
      <p:graphicFrame>
        <p:nvGraphicFramePr>
          <p:cNvPr id="2" name="Table 1">
            <a:extLst>
              <a:ext uri="{FF2B5EF4-FFF2-40B4-BE49-F238E27FC236}">
                <a16:creationId xmlns:a16="http://schemas.microsoft.com/office/drawing/2014/main" id="{638B3312-3F2E-0755-A828-585A19AA6E7B}"/>
              </a:ext>
            </a:extLst>
          </p:cNvPr>
          <p:cNvGraphicFramePr>
            <a:graphicFrameLocks noGrp="1"/>
          </p:cNvGraphicFramePr>
          <p:nvPr/>
        </p:nvGraphicFramePr>
        <p:xfrm>
          <a:off x="415725" y="1078638"/>
          <a:ext cx="11232936" cy="5090160"/>
        </p:xfrm>
        <a:graphic>
          <a:graphicData uri="http://schemas.openxmlformats.org/drawingml/2006/table">
            <a:tbl>
              <a:tblPr firstRow="1" bandRow="1">
                <a:tableStyleId>{073A0DAA-6AF3-43AB-8588-CEC1D06C72B9}</a:tableStyleId>
              </a:tblPr>
              <a:tblGrid>
                <a:gridCol w="481887">
                  <a:extLst>
                    <a:ext uri="{9D8B030D-6E8A-4147-A177-3AD203B41FA5}">
                      <a16:colId xmlns:a16="http://schemas.microsoft.com/office/drawing/2014/main" val="3857738812"/>
                    </a:ext>
                  </a:extLst>
                </a:gridCol>
                <a:gridCol w="2412118">
                  <a:extLst>
                    <a:ext uri="{9D8B030D-6E8A-4147-A177-3AD203B41FA5}">
                      <a16:colId xmlns:a16="http://schemas.microsoft.com/office/drawing/2014/main" val="2372414118"/>
                    </a:ext>
                  </a:extLst>
                </a:gridCol>
                <a:gridCol w="6808305">
                  <a:extLst>
                    <a:ext uri="{9D8B030D-6E8A-4147-A177-3AD203B41FA5}">
                      <a16:colId xmlns:a16="http://schemas.microsoft.com/office/drawing/2014/main" val="2742395635"/>
                    </a:ext>
                  </a:extLst>
                </a:gridCol>
                <a:gridCol w="1530626">
                  <a:extLst>
                    <a:ext uri="{9D8B030D-6E8A-4147-A177-3AD203B41FA5}">
                      <a16:colId xmlns:a16="http://schemas.microsoft.com/office/drawing/2014/main" val="118232676"/>
                    </a:ext>
                  </a:extLst>
                </a:gridCol>
              </a:tblGrid>
              <a:tr h="433456">
                <a:tc>
                  <a:txBody>
                    <a:bodyPr/>
                    <a:lstStyle/>
                    <a:p>
                      <a:pPr marL="0" algn="l" defTabSz="914400" rtl="0" eaLnBrk="1" latinLnBrk="0" hangingPunct="1"/>
                      <a:r>
                        <a:rPr lang="en-GB" sz="1200" b="1" kern="1200">
                          <a:solidFill>
                            <a:schemeClr val="lt1"/>
                          </a:solidFill>
                          <a:latin typeface="+mn-lt"/>
                          <a:ea typeface="+mn-ea"/>
                          <a:cs typeface="+mn-cs"/>
                        </a:rPr>
                        <a:t>#</a:t>
                      </a:r>
                    </a:p>
                  </a:txBody>
                  <a:tcPr marL="45720" marR="45720" anchor="ctr"/>
                </a:tc>
                <a:tc>
                  <a:txBody>
                    <a:bodyPr/>
                    <a:lstStyle/>
                    <a:p>
                      <a:pPr marL="0" algn="l" defTabSz="914400" rtl="0" eaLnBrk="1" latinLnBrk="0" hangingPunct="1"/>
                      <a:r>
                        <a:rPr lang="en-GB" sz="1200" b="1" kern="1200">
                          <a:solidFill>
                            <a:schemeClr val="lt1"/>
                          </a:solidFill>
                          <a:latin typeface="+mn-lt"/>
                          <a:ea typeface="+mn-ea"/>
                          <a:cs typeface="+mn-cs"/>
                        </a:rPr>
                        <a:t>Description</a:t>
                      </a:r>
                    </a:p>
                  </a:txBody>
                  <a:tcPr marL="45720" marR="45720" anchor="ctr"/>
                </a:tc>
                <a:tc>
                  <a:txBody>
                    <a:bodyPr/>
                    <a:lstStyle/>
                    <a:p>
                      <a:pPr marL="0" algn="l" defTabSz="914400" rtl="0" eaLnBrk="1" latinLnBrk="0" hangingPunct="1"/>
                      <a:r>
                        <a:rPr lang="en-GB" sz="1200" b="1" kern="1200">
                          <a:solidFill>
                            <a:schemeClr val="lt1"/>
                          </a:solidFill>
                          <a:latin typeface="+mn-lt"/>
                          <a:ea typeface="+mn-ea"/>
                          <a:cs typeface="+mn-cs"/>
                        </a:rPr>
                        <a:t>Systems and process impacts</a:t>
                      </a:r>
                    </a:p>
                  </a:txBody>
                  <a:tcPr marL="45720" marR="45720" anchor="ctr"/>
                </a:tc>
                <a:tc>
                  <a:txBody>
                    <a:bodyPr/>
                    <a:lstStyle/>
                    <a:p>
                      <a:pPr marL="0" algn="l" defTabSz="914400" rtl="0" eaLnBrk="1" latinLnBrk="0" hangingPunct="1"/>
                      <a:r>
                        <a:rPr lang="en-GB" sz="1200" b="1" kern="1200">
                          <a:solidFill>
                            <a:schemeClr val="lt1"/>
                          </a:solidFill>
                          <a:latin typeface="+mn-lt"/>
                          <a:ea typeface="+mn-ea"/>
                          <a:cs typeface="+mn-cs"/>
                        </a:rPr>
                        <a:t>Cost Estimate Ranges</a:t>
                      </a:r>
                    </a:p>
                  </a:txBody>
                  <a:tcPr marL="45720" marR="45720" anchor="ctr"/>
                </a:tc>
                <a:extLst>
                  <a:ext uri="{0D108BD9-81ED-4DB2-BD59-A6C34878D82A}">
                    <a16:rowId xmlns:a16="http://schemas.microsoft.com/office/drawing/2014/main" val="2601222081"/>
                  </a:ext>
                </a:extLst>
              </a:tr>
              <a:tr h="1993897">
                <a:tc>
                  <a:txBody>
                    <a:bodyPr/>
                    <a:lstStyle/>
                    <a:p>
                      <a:r>
                        <a:rPr lang="en-GB" sz="1100"/>
                        <a:t>1</a:t>
                      </a:r>
                    </a:p>
                  </a:txBody>
                  <a:tcPr anchor="ctr"/>
                </a:tc>
                <a:tc>
                  <a:txBody>
                    <a:bodyPr/>
                    <a:lstStyle/>
                    <a:p>
                      <a:pPr marL="0" algn="l" defTabSz="914400" rtl="0" eaLnBrk="1" latinLnBrk="0" hangingPunct="1"/>
                      <a:r>
                        <a:rPr lang="en-GB" sz="1100" kern="1200" dirty="0">
                          <a:solidFill>
                            <a:schemeClr val="tx1"/>
                          </a:solidFill>
                          <a:latin typeface="+mn-lt"/>
                          <a:ea typeface="+mn-ea"/>
                          <a:cs typeface="+mn-cs"/>
                        </a:rPr>
                        <a:t>Reports run in SAP BO and issued by Customer Ops. Calls made via a non-autonomous solution. </a:t>
                      </a: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sng" kern="1200">
                          <a:solidFill>
                            <a:schemeClr val="tx1"/>
                          </a:solidFill>
                          <a:latin typeface="+mn-lt"/>
                          <a:ea typeface="+mn-ea"/>
                          <a:cs typeface="+mn-cs"/>
                        </a:rPr>
                        <a:t>Reporting: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latin typeface="+mn-lt"/>
                          <a:ea typeface="+mn-ea"/>
                          <a:cs typeface="+mn-cs"/>
                        </a:rPr>
                        <a:t>Initial ‘Top 200’ report and subsequent 2 ‘Quarterly reports’ to be created and run in SAP BO.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latin typeface="+mn-lt"/>
                          <a:ea typeface="+mn-ea"/>
                          <a:cs typeface="+mn-cs"/>
                        </a:rPr>
                        <a:t>Monthly reports templates to be provided to and updated by Call Handlers, then reviewed and issued each month.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latin typeface="+mn-lt"/>
                          <a:ea typeface="+mn-ea"/>
                          <a:cs typeface="+mn-cs"/>
                        </a:rPr>
                        <a:t>All reports* to be issued via Customer Ops and to be password protected and distributed via email or huddle to all Shippers and DNs with one or more sites in the ‘Top 200’ portfolio.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1" kern="1200">
                          <a:solidFill>
                            <a:schemeClr val="tx1"/>
                          </a:solidFill>
                          <a:latin typeface="+mn-lt"/>
                          <a:ea typeface="+mn-ea"/>
                          <a:cs typeface="+mn-cs"/>
                        </a:rPr>
                        <a:t>*For the Initial ‘Top 200 report’ this will only be issued to and reviewed by DNs.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sng" kern="1200">
                          <a:solidFill>
                            <a:schemeClr val="tx1"/>
                          </a:solidFill>
                          <a:latin typeface="+mn-lt"/>
                          <a:ea typeface="+mn-ea"/>
                          <a:cs typeface="+mn-cs"/>
                        </a:rPr>
                        <a:t>Call Handling: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latin typeface="+mn-lt"/>
                          <a:ea typeface="+mn-ea"/>
                          <a:cs typeface="+mn-cs"/>
                        </a:rPr>
                        <a:t>All calls to be made between a 4month consecutive period, calls to be manually undertaken and not via any automated call solution. A maximum of 3 call attempts will be made for each contact</a:t>
                      </a:r>
                      <a:r>
                        <a:rPr lang="en-GB" sz="1100" b="0" kern="120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200">
                        <a:solidFill>
                          <a:schemeClr val="tx1"/>
                        </a:solidFill>
                        <a:latin typeface="+mn-lt"/>
                        <a:ea typeface="+mn-ea"/>
                        <a:cs typeface="+mn-cs"/>
                      </a:endParaRPr>
                    </a:p>
                  </a:txBody>
                  <a:tcPr marL="45720" marR="45720" anchor="ctr"/>
                </a:tc>
                <a:tc>
                  <a:txBody>
                    <a:bodyPr/>
                    <a:lstStyle/>
                    <a:p>
                      <a:pPr marL="0" algn="l" defTabSz="914400" rtl="0" eaLnBrk="1" latinLnBrk="0" hangingPunct="1"/>
                      <a:r>
                        <a:rPr lang="en-GB" sz="1100" b="1" kern="1200">
                          <a:solidFill>
                            <a:schemeClr val="dk1"/>
                          </a:solidFill>
                          <a:latin typeface="+mn-lt"/>
                          <a:ea typeface="+mn-ea"/>
                          <a:cs typeface="+mn-cs"/>
                        </a:rPr>
                        <a:t>Delivery:</a:t>
                      </a:r>
                    </a:p>
                    <a:p>
                      <a:pPr marL="0" algn="l" defTabSz="914400" rtl="0" eaLnBrk="1" latinLnBrk="0" hangingPunct="1"/>
                      <a:r>
                        <a:rPr lang="en-GB" sz="1100" kern="1200">
                          <a:solidFill>
                            <a:schemeClr val="dk1"/>
                          </a:solidFill>
                          <a:latin typeface="+mn-lt"/>
                          <a:ea typeface="+mn-ea"/>
                          <a:cs typeface="+mn-cs"/>
                        </a:rPr>
                        <a:t>£65k - £170k</a:t>
                      </a:r>
                      <a:br>
                        <a:rPr lang="en-GB" sz="1100" kern="1200">
                          <a:solidFill>
                            <a:schemeClr val="dk1"/>
                          </a:solidFill>
                          <a:latin typeface="+mn-lt"/>
                          <a:ea typeface="+mn-ea"/>
                          <a:cs typeface="+mn-cs"/>
                        </a:rPr>
                      </a:br>
                      <a:br>
                        <a:rPr lang="en-GB" sz="1100" kern="1200">
                          <a:solidFill>
                            <a:schemeClr val="dk1"/>
                          </a:solidFill>
                          <a:latin typeface="+mn-lt"/>
                          <a:ea typeface="+mn-ea"/>
                          <a:cs typeface="+mn-cs"/>
                        </a:rPr>
                      </a:br>
                      <a:r>
                        <a:rPr lang="en-GB" sz="1000" b="1" i="1" kern="1200">
                          <a:solidFill>
                            <a:schemeClr val="dk1"/>
                          </a:solidFill>
                          <a:latin typeface="+mn-lt"/>
                          <a:ea typeface="+mn-ea"/>
                          <a:cs typeface="+mn-cs"/>
                        </a:rPr>
                        <a:t>a. Onshore Call Handing.</a:t>
                      </a:r>
                    </a:p>
                    <a:p>
                      <a:pPr marL="0" algn="l" defTabSz="914400" rtl="0" eaLnBrk="1" latinLnBrk="0" hangingPunct="1"/>
                      <a:r>
                        <a:rPr lang="en-GB" sz="1000" b="0" i="1" kern="1200">
                          <a:solidFill>
                            <a:schemeClr val="dk1"/>
                          </a:solidFill>
                          <a:latin typeface="+mn-lt"/>
                          <a:ea typeface="+mn-ea"/>
                          <a:cs typeface="+mn-cs"/>
                        </a:rPr>
                        <a:t>The is reflected by the top end of cost range.</a:t>
                      </a:r>
                    </a:p>
                    <a:p>
                      <a:pPr marL="0" algn="l" defTabSz="914400" rtl="0" eaLnBrk="1" latinLnBrk="0" hangingPunct="1"/>
                      <a:endParaRPr lang="en-GB" sz="1050" b="0" i="1" kern="1200">
                        <a:solidFill>
                          <a:schemeClr val="dk1"/>
                        </a:solidFill>
                        <a:latin typeface="+mn-lt"/>
                        <a:ea typeface="+mn-ea"/>
                        <a:cs typeface="+mn-cs"/>
                      </a:endParaRPr>
                    </a:p>
                    <a:p>
                      <a:pPr marL="0" algn="l" defTabSz="914400" rtl="0" eaLnBrk="1" latinLnBrk="0" hangingPunct="1"/>
                      <a:r>
                        <a:rPr lang="en-GB" sz="1000" b="1" i="1" kern="1200">
                          <a:solidFill>
                            <a:schemeClr val="dk1"/>
                          </a:solidFill>
                          <a:latin typeface="+mn-lt"/>
                          <a:ea typeface="+mn-ea"/>
                          <a:cs typeface="+mn-cs"/>
                        </a:rPr>
                        <a:t>b. Offshore Call Handling</a:t>
                      </a:r>
                    </a:p>
                    <a:p>
                      <a:pPr marL="0" algn="l" defTabSz="914400" rtl="0" eaLnBrk="1" latinLnBrk="0" hangingPunct="1"/>
                      <a:r>
                        <a:rPr lang="en-GB" sz="1000" b="0" i="1" kern="1200">
                          <a:solidFill>
                            <a:schemeClr val="dk1"/>
                          </a:solidFill>
                          <a:latin typeface="+mn-lt"/>
                          <a:ea typeface="+mn-ea"/>
                          <a:cs typeface="+mn-cs"/>
                        </a:rPr>
                        <a:t>This would be circa half the onshore cost.</a:t>
                      </a:r>
                    </a:p>
                  </a:txBody>
                  <a:tcPr marL="45720" marR="45720" anchor="ctr"/>
                </a:tc>
                <a:extLst>
                  <a:ext uri="{0D108BD9-81ED-4DB2-BD59-A6C34878D82A}">
                    <a16:rowId xmlns:a16="http://schemas.microsoft.com/office/drawing/2014/main" val="372400883"/>
                  </a:ext>
                </a:extLst>
              </a:tr>
              <a:tr h="2629633">
                <a:tc>
                  <a:txBody>
                    <a:bodyPr/>
                    <a:lstStyle/>
                    <a:p>
                      <a:r>
                        <a:rPr lang="en-GB" sz="1100"/>
                        <a:t>2</a:t>
                      </a:r>
                    </a:p>
                  </a:txBody>
                  <a:tcPr anchor="ctr"/>
                </a:tc>
                <a:tc>
                  <a:txBody>
                    <a:bodyPr/>
                    <a:lstStyle/>
                    <a:p>
                      <a:pPr marL="0" indent="0" algn="l" defTabSz="914400" rtl="0" eaLnBrk="1" latinLnBrk="0" hangingPunct="1">
                        <a:buFont typeface="Arial" panose="020B0604020202020204" pitchFamily="34" charset="0"/>
                        <a:buNone/>
                      </a:pPr>
                      <a:r>
                        <a:rPr lang="en-GB" sz="1100" b="0" kern="1200">
                          <a:solidFill>
                            <a:srgbClr val="212232"/>
                          </a:solidFill>
                          <a:latin typeface="+mn-lt"/>
                          <a:ea typeface="+mn-ea"/>
                          <a:cs typeface="+mn-cs"/>
                        </a:rPr>
                        <a:t>Reports run in SAP BO and issued via IX. Calls made via a non-autonomous solution. </a:t>
                      </a:r>
                    </a:p>
                    <a:p>
                      <a:pPr marL="0" indent="0" algn="l" defTabSz="914400" rtl="0" eaLnBrk="1" latinLnBrk="0" hangingPunct="1">
                        <a:buFont typeface="Arial" panose="020B0604020202020204" pitchFamily="34" charset="0"/>
                        <a:buNone/>
                      </a:pPr>
                      <a:r>
                        <a:rPr lang="en-GB" sz="1100" b="1" kern="1200">
                          <a:solidFill>
                            <a:srgbClr val="FF0000"/>
                          </a:solidFill>
                          <a:latin typeface="+mn-lt"/>
                          <a:ea typeface="+mn-ea"/>
                          <a:cs typeface="+mn-cs"/>
                        </a:rPr>
                        <a:t>(Discounted)</a:t>
                      </a: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100" b="1" u="sng" kern="1200">
                          <a:solidFill>
                            <a:srgbClr val="212232"/>
                          </a:solidFill>
                          <a:latin typeface="+mn-lt"/>
                          <a:ea typeface="+mn-ea"/>
                          <a:cs typeface="+mn-cs"/>
                        </a:rPr>
                        <a:t>Reporting:</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000" kern="1200">
                          <a:solidFill>
                            <a:srgbClr val="212232"/>
                          </a:solidFill>
                          <a:latin typeface="+mn-lt"/>
                          <a:ea typeface="+mn-ea"/>
                          <a:cs typeface="+mn-cs"/>
                        </a:rPr>
                        <a:t>Initial ‘Top 200’ report and subsequent 2 ‘Quarterly reports’ to be created and run in SAP BO.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latin typeface="+mn-lt"/>
                          <a:ea typeface="+mn-ea"/>
                          <a:cs typeface="+mn-cs"/>
                        </a:rPr>
                        <a:t>Monthly reports templates to be provided to and updated by Call Handlers, then reviewed and issued each month.</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000" kern="1200">
                          <a:solidFill>
                            <a:srgbClr val="212232"/>
                          </a:solidFill>
                          <a:latin typeface="+mn-lt"/>
                          <a:ea typeface="+mn-ea"/>
                          <a:cs typeface="+mn-cs"/>
                        </a:rPr>
                        <a:t>All reports* to be issued autonomously via IX </a:t>
                      </a:r>
                      <a:r>
                        <a:rPr lang="en-GB" sz="1000" b="0" kern="1200">
                          <a:solidFill>
                            <a:schemeClr val="tx1"/>
                          </a:solidFill>
                          <a:latin typeface="+mn-lt"/>
                          <a:ea typeface="+mn-ea"/>
                          <a:cs typeface="+mn-cs"/>
                        </a:rPr>
                        <a:t>to all Shippers and DNs with one or more sites in the ‘Top 200’ portfolio</a:t>
                      </a:r>
                      <a:r>
                        <a:rPr lang="en-GB" sz="1000" kern="1200">
                          <a:solidFill>
                            <a:srgbClr val="212232"/>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000" i="1" kern="1200">
                          <a:solidFill>
                            <a:srgbClr val="212232"/>
                          </a:solidFill>
                          <a:latin typeface="+mn-lt"/>
                          <a:ea typeface="+mn-ea"/>
                          <a:cs typeface="+mn-cs"/>
                        </a:rPr>
                        <a:t>*For the Initial ‘Top 200 report’ this will only be issued to and reviewed by DNs.</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endParaRPr lang="en-GB" sz="1100" kern="1200">
                        <a:solidFill>
                          <a:srgbClr val="21223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100" b="1" u="sng" kern="1200">
                          <a:solidFill>
                            <a:srgbClr val="212232"/>
                          </a:solidFill>
                          <a:latin typeface="+mn-lt"/>
                          <a:ea typeface="+mn-ea"/>
                          <a:cs typeface="+mn-cs"/>
                        </a:rPr>
                        <a:t>Call Handling: </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000" kern="1200">
                          <a:solidFill>
                            <a:srgbClr val="212232"/>
                          </a:solidFill>
                          <a:latin typeface="+mn-lt"/>
                          <a:ea typeface="+mn-ea"/>
                          <a:cs typeface="+mn-cs"/>
                        </a:rPr>
                        <a:t>All calls to be made between a 4month consecutive period, calls to be manually undertaken and not via any automated call solution. A maximum of 3 call attempts will be made for each contact</a:t>
                      </a:r>
                      <a:r>
                        <a:rPr lang="en-GB" sz="1100" kern="1200">
                          <a:solidFill>
                            <a:srgbClr val="212232"/>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endParaRPr lang="en-GB" sz="1100" kern="1200">
                        <a:solidFill>
                          <a:srgbClr val="21223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100" b="1" u="sng" kern="1200">
                          <a:solidFill>
                            <a:srgbClr val="212232"/>
                          </a:solidFill>
                          <a:latin typeface="+mn-lt"/>
                          <a:ea typeface="+mn-ea"/>
                          <a:cs typeface="+mn-cs"/>
                        </a:rPr>
                        <a:t>Discounted: (Updated 08/05/2026)</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000" kern="1200">
                          <a:solidFill>
                            <a:srgbClr val="212232"/>
                          </a:solidFill>
                          <a:latin typeface="+mn-lt"/>
                          <a:ea typeface="+mn-ea"/>
                          <a:cs typeface="+mn-cs"/>
                        </a:rPr>
                        <a:t>This has been discounted for the ‘Proof Of Concept’ due to increased costs and potential for the reports not to reach the correct internal parties.</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endParaRPr lang="en-GB" sz="1100" kern="1200">
                        <a:solidFill>
                          <a:srgbClr val="212232"/>
                        </a:solidFill>
                        <a:latin typeface="+mn-lt"/>
                        <a:ea typeface="+mn-ea"/>
                        <a:cs typeface="+mn-cs"/>
                      </a:endParaRPr>
                    </a:p>
                  </a:txBody>
                  <a:tcPr marL="45720" marR="45720" anchor="ctr"/>
                </a:tc>
                <a:tc>
                  <a:txBody>
                    <a:bodyPr/>
                    <a:lstStyle/>
                    <a:p>
                      <a:pPr marL="0" algn="l" defTabSz="914400" rtl="0" eaLnBrk="1" latinLnBrk="0" hangingPunct="1"/>
                      <a:r>
                        <a:rPr lang="en-GB" sz="1100" b="1" kern="1200" dirty="0">
                          <a:solidFill>
                            <a:schemeClr val="dk1"/>
                          </a:solidFill>
                          <a:latin typeface="+mn-lt"/>
                          <a:ea typeface="+mn-ea"/>
                          <a:cs typeface="+mn-cs"/>
                        </a:rPr>
                        <a:t>Delivery:</a:t>
                      </a:r>
                    </a:p>
                    <a:p>
                      <a:pPr marL="0" algn="l" defTabSz="914400" rtl="0" eaLnBrk="1" latinLnBrk="0" hangingPunct="1"/>
                      <a:r>
                        <a:rPr lang="en-GB" sz="1100" kern="1200" dirty="0">
                          <a:solidFill>
                            <a:schemeClr val="dk1"/>
                          </a:solidFill>
                          <a:latin typeface="+mn-lt"/>
                          <a:ea typeface="+mn-ea"/>
                          <a:cs typeface="+mn-cs"/>
                        </a:rPr>
                        <a:t>£100k – £210k</a:t>
                      </a:r>
                    </a:p>
                    <a:p>
                      <a:pPr marL="0" algn="l" defTabSz="914400" rtl="0" eaLnBrk="1" latinLnBrk="0" hangingPunct="1"/>
                      <a:endParaRPr lang="en-GB" sz="1100" kern="1200" dirty="0">
                        <a:solidFill>
                          <a:schemeClr val="dk1"/>
                        </a:solidFill>
                        <a:latin typeface="+mn-lt"/>
                        <a:ea typeface="+mn-ea"/>
                        <a:cs typeface="+mn-cs"/>
                      </a:endParaRPr>
                    </a:p>
                    <a:p>
                      <a:pPr marL="0" algn="l" defTabSz="914400" rtl="0" eaLnBrk="1" latinLnBrk="0" hangingPunct="1"/>
                      <a:r>
                        <a:rPr lang="en-GB" sz="1050" i="1" kern="1200" dirty="0">
                          <a:solidFill>
                            <a:schemeClr val="dk1"/>
                          </a:solidFill>
                          <a:latin typeface="+mn-lt"/>
                          <a:ea typeface="+mn-ea"/>
                          <a:cs typeface="+mn-cs"/>
                        </a:rPr>
                        <a:t>(Dependant on location of call handling)</a:t>
                      </a:r>
                      <a:endParaRPr lang="en-GB" sz="1050" kern="1200" dirty="0">
                        <a:solidFill>
                          <a:schemeClr val="dk1"/>
                        </a:solidFill>
                        <a:highlight>
                          <a:srgbClr val="FFFF00"/>
                        </a:highlight>
                        <a:latin typeface="+mn-lt"/>
                        <a:ea typeface="+mn-ea"/>
                        <a:cs typeface="+mn-cs"/>
                      </a:endParaRPr>
                    </a:p>
                  </a:txBody>
                  <a:tcPr marL="45720" marR="45720" anchor="ctr"/>
                </a:tc>
                <a:extLst>
                  <a:ext uri="{0D108BD9-81ED-4DB2-BD59-A6C34878D82A}">
                    <a16:rowId xmlns:a16="http://schemas.microsoft.com/office/drawing/2014/main" val="2670983207"/>
                  </a:ext>
                </a:extLst>
              </a:tr>
            </a:tbl>
          </a:graphicData>
        </a:graphic>
      </p:graphicFrame>
    </p:spTree>
    <p:extLst>
      <p:ext uri="{BB962C8B-B14F-4D97-AF65-F5344CB8AC3E}">
        <p14:creationId xmlns:p14="http://schemas.microsoft.com/office/powerpoint/2010/main" val="1472373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166D1-408D-24C4-130D-67345D84838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6DCF6EC-C766-C942-B78C-74DE3FABB0C9}"/>
              </a:ext>
            </a:extLst>
          </p:cNvPr>
          <p:cNvSpPr>
            <a:spLocks noGrp="1"/>
          </p:cNvSpPr>
          <p:nvPr>
            <p:ph type="body" sz="quarter" idx="24"/>
          </p:nvPr>
        </p:nvSpPr>
        <p:spPr>
          <a:xfrm>
            <a:off x="1096249" y="2255888"/>
            <a:ext cx="5182003" cy="873837"/>
          </a:xfrm>
        </p:spPr>
        <p:txBody>
          <a:bodyPr/>
          <a:lstStyle/>
          <a:p>
            <a:r>
              <a:rPr lang="en-US"/>
              <a:t>SECTION 3: </a:t>
            </a:r>
          </a:p>
          <a:p>
            <a:r>
              <a:rPr lang="en-GB"/>
              <a:t>Detailed Design  </a:t>
            </a:r>
            <a:endParaRPr lang="en-IN"/>
          </a:p>
        </p:txBody>
      </p:sp>
      <p:sp>
        <p:nvSpPr>
          <p:cNvPr id="14" name="Text Placeholder 13">
            <a:extLst>
              <a:ext uri="{FF2B5EF4-FFF2-40B4-BE49-F238E27FC236}">
                <a16:creationId xmlns:a16="http://schemas.microsoft.com/office/drawing/2014/main" id="{36939933-E2AD-DD13-2F5E-68B10618F22B}"/>
              </a:ext>
            </a:extLst>
          </p:cNvPr>
          <p:cNvSpPr>
            <a:spLocks noGrp="1"/>
          </p:cNvSpPr>
          <p:nvPr>
            <p:ph type="body" sz="quarter" idx="25"/>
          </p:nvPr>
        </p:nvSpPr>
        <p:spPr/>
        <p:txBody>
          <a:bodyPr/>
          <a:lstStyle/>
          <a:p>
            <a:r>
              <a:rPr lang="en-IN" sz="13800"/>
              <a:t>03</a:t>
            </a:r>
          </a:p>
        </p:txBody>
      </p:sp>
      <p:sp>
        <p:nvSpPr>
          <p:cNvPr id="11" name="Text Placeholder 9">
            <a:extLst>
              <a:ext uri="{FF2B5EF4-FFF2-40B4-BE49-F238E27FC236}">
                <a16:creationId xmlns:a16="http://schemas.microsoft.com/office/drawing/2014/main" id="{AACF62D0-E583-C2DF-7EAE-F0B9E6A03DA9}"/>
              </a:ext>
            </a:extLst>
          </p:cNvPr>
          <p:cNvSpPr>
            <a:spLocks noGrp="1"/>
          </p:cNvSpPr>
          <p:nvPr>
            <p:ph type="body" sz="quarter" idx="26"/>
          </p:nvPr>
        </p:nvSpPr>
        <p:spPr>
          <a:xfrm>
            <a:off x="6570483" y="3122094"/>
            <a:ext cx="3733014" cy="480766"/>
          </a:xfrm>
          <a:solidFill>
            <a:schemeClr val="accent3"/>
          </a:solidFill>
        </p:spPr>
        <p:txBody>
          <a:bodyPr/>
          <a:lstStyle/>
          <a:p>
            <a:r>
              <a:rPr lang="en-GB">
                <a:solidFill>
                  <a:srgbClr val="FDFAFF"/>
                </a:solidFill>
              </a:rPr>
              <a:t>3a. Design Considerations</a:t>
            </a:r>
          </a:p>
        </p:txBody>
      </p:sp>
      <p:sp>
        <p:nvSpPr>
          <p:cNvPr id="12" name="Text Placeholder 9">
            <a:extLst>
              <a:ext uri="{FF2B5EF4-FFF2-40B4-BE49-F238E27FC236}">
                <a16:creationId xmlns:a16="http://schemas.microsoft.com/office/drawing/2014/main" id="{3BDD3E3F-59D1-FCF5-726B-DD88D9DC73B3}"/>
              </a:ext>
            </a:extLst>
          </p:cNvPr>
          <p:cNvSpPr txBox="1">
            <a:spLocks/>
          </p:cNvSpPr>
          <p:nvPr/>
        </p:nvSpPr>
        <p:spPr>
          <a:xfrm>
            <a:off x="6570483" y="3763887"/>
            <a:ext cx="3733014" cy="480766"/>
          </a:xfrm>
          <a:prstGeom prst="rect">
            <a:avLst/>
          </a:prstGeom>
          <a:solidFill>
            <a:schemeClr val="accent3"/>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rgbClr val="22223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rgbClr val="FDFAFF"/>
                </a:solidFill>
              </a:rPr>
              <a:t>3b. Requirements Clarification</a:t>
            </a:r>
          </a:p>
        </p:txBody>
      </p:sp>
      <p:sp>
        <p:nvSpPr>
          <p:cNvPr id="13" name="Text Placeholder 9">
            <a:extLst>
              <a:ext uri="{FF2B5EF4-FFF2-40B4-BE49-F238E27FC236}">
                <a16:creationId xmlns:a16="http://schemas.microsoft.com/office/drawing/2014/main" id="{E03AB417-FE65-6710-D42C-8CEB54D627AB}"/>
              </a:ext>
            </a:extLst>
          </p:cNvPr>
          <p:cNvSpPr txBox="1">
            <a:spLocks/>
          </p:cNvSpPr>
          <p:nvPr/>
        </p:nvSpPr>
        <p:spPr>
          <a:xfrm>
            <a:off x="6570483" y="4370174"/>
            <a:ext cx="3733014" cy="480766"/>
          </a:xfrm>
          <a:prstGeom prst="rect">
            <a:avLst/>
          </a:prstGeom>
          <a:solidFill>
            <a:schemeClr val="accent3"/>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rgbClr val="22223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Project Updates</a:t>
            </a:r>
          </a:p>
        </p:txBody>
      </p:sp>
      <p:pic>
        <p:nvPicPr>
          <p:cNvPr id="5" name="Picture 4">
            <a:extLst>
              <a:ext uri="{FF2B5EF4-FFF2-40B4-BE49-F238E27FC236}">
                <a16:creationId xmlns:a16="http://schemas.microsoft.com/office/drawing/2014/main" id="{F1B1DE09-BE68-0D29-03EB-969800A84969}"/>
              </a:ext>
            </a:extLst>
          </p:cNvPr>
          <p:cNvPicPr>
            <a:picLocks noChangeAspect="1"/>
          </p:cNvPicPr>
          <p:nvPr/>
        </p:nvPicPr>
        <p:blipFill>
          <a:blip r:embed="rId2"/>
          <a:stretch>
            <a:fillRect/>
          </a:stretch>
        </p:blipFill>
        <p:spPr>
          <a:xfrm>
            <a:off x="4824743" y="4244653"/>
            <a:ext cx="5975062" cy="952549"/>
          </a:xfrm>
          <a:prstGeom prst="rect">
            <a:avLst/>
          </a:prstGeom>
        </p:spPr>
      </p:pic>
    </p:spTree>
    <p:extLst>
      <p:ext uri="{BB962C8B-B14F-4D97-AF65-F5344CB8AC3E}">
        <p14:creationId xmlns:p14="http://schemas.microsoft.com/office/powerpoint/2010/main" val="1906754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82161-28F9-C0B3-089D-046390871C07}"/>
              </a:ext>
            </a:extLst>
          </p:cNvPr>
          <p:cNvSpPr>
            <a:spLocks noGrp="1"/>
          </p:cNvSpPr>
          <p:nvPr>
            <p:ph type="body" sz="quarter" idx="24"/>
          </p:nvPr>
        </p:nvSpPr>
        <p:spPr/>
        <p:txBody>
          <a:bodyPr/>
          <a:lstStyle/>
          <a:p>
            <a:r>
              <a:rPr lang="en-US"/>
              <a:t>SECTION 3: </a:t>
            </a:r>
          </a:p>
          <a:p>
            <a:r>
              <a:rPr lang="en-GB"/>
              <a:t>Detailed Design  </a:t>
            </a:r>
            <a:endParaRPr lang="en-IN"/>
          </a:p>
          <a:p>
            <a:endParaRPr lang="en-GB"/>
          </a:p>
        </p:txBody>
      </p:sp>
      <p:sp>
        <p:nvSpPr>
          <p:cNvPr id="3" name="Text Placeholder 2">
            <a:extLst>
              <a:ext uri="{FF2B5EF4-FFF2-40B4-BE49-F238E27FC236}">
                <a16:creationId xmlns:a16="http://schemas.microsoft.com/office/drawing/2014/main" id="{1EC54C19-6198-BF86-8E0F-9B3EA133ED80}"/>
              </a:ext>
            </a:extLst>
          </p:cNvPr>
          <p:cNvSpPr>
            <a:spLocks noGrp="1"/>
          </p:cNvSpPr>
          <p:nvPr>
            <p:ph type="body" sz="quarter" idx="14"/>
          </p:nvPr>
        </p:nvSpPr>
        <p:spPr>
          <a:xfrm>
            <a:off x="4488378" y="1539322"/>
            <a:ext cx="7234699" cy="1790032"/>
          </a:xfrm>
        </p:spPr>
        <p:txBody>
          <a:bodyPr>
            <a:noAutofit/>
          </a:bodyPr>
          <a:lstStyle/>
          <a:p>
            <a:pPr marL="342900" indent="-342900">
              <a:buFont typeface="Arial" panose="020B0604020202020204" pitchFamily="34" charset="0"/>
              <a:buChar char="•"/>
            </a:pPr>
            <a:r>
              <a:rPr lang="en-US" sz="1800"/>
              <a:t>3a.i </a:t>
            </a:r>
            <a:r>
              <a:rPr lang="en-GB" sz="1800"/>
              <a:t>XRN 5937.3 - Facilitating Bi-Directional Connections Between IGT pipelines</a:t>
            </a:r>
          </a:p>
          <a:p>
            <a:pPr marL="342900" indent="-342900">
              <a:buFont typeface="Arial" panose="020B0604020202020204" pitchFamily="34" charset="0"/>
              <a:buChar char="•"/>
            </a:pPr>
            <a:endParaRPr lang="en-GB" sz="1800"/>
          </a:p>
          <a:p>
            <a:pPr marL="342900" indent="-342900">
              <a:buFont typeface="Arial" panose="020B0604020202020204" pitchFamily="34" charset="0"/>
              <a:buChar char="•"/>
            </a:pPr>
            <a:r>
              <a:rPr lang="en-GB" sz="1800"/>
              <a:t>3a.ii </a:t>
            </a:r>
            <a:r>
              <a:rPr lang="en-US" sz="1800"/>
              <a:t>XRN 6081.C - </a:t>
            </a:r>
            <a:r>
              <a:rPr lang="en-GB" sz="1800"/>
              <a:t>NDM Check to Check Reconciliation – Enduring Solution</a:t>
            </a:r>
          </a:p>
        </p:txBody>
      </p:sp>
      <p:sp>
        <p:nvSpPr>
          <p:cNvPr id="4" name="Text Placeholder 3">
            <a:extLst>
              <a:ext uri="{FF2B5EF4-FFF2-40B4-BE49-F238E27FC236}">
                <a16:creationId xmlns:a16="http://schemas.microsoft.com/office/drawing/2014/main" id="{566E0D82-5052-2668-C2A9-BA865E0B4CA8}"/>
              </a:ext>
            </a:extLst>
          </p:cNvPr>
          <p:cNvSpPr>
            <a:spLocks noGrp="1"/>
          </p:cNvSpPr>
          <p:nvPr>
            <p:ph type="body" sz="quarter" idx="25"/>
          </p:nvPr>
        </p:nvSpPr>
        <p:spPr/>
        <p:txBody>
          <a:bodyPr/>
          <a:lstStyle/>
          <a:p>
            <a:r>
              <a:rPr lang="en-GB"/>
              <a:t>3a. Design Considerations</a:t>
            </a:r>
          </a:p>
          <a:p>
            <a:endParaRPr lang="en-GB"/>
          </a:p>
        </p:txBody>
      </p:sp>
      <p:sp>
        <p:nvSpPr>
          <p:cNvPr id="11" name="Text Placeholder 3">
            <a:extLst>
              <a:ext uri="{FF2B5EF4-FFF2-40B4-BE49-F238E27FC236}">
                <a16:creationId xmlns:a16="http://schemas.microsoft.com/office/drawing/2014/main" id="{4B75262F-8C92-08DD-35E3-D7CB837B5972}"/>
              </a:ext>
            </a:extLst>
          </p:cNvPr>
          <p:cNvSpPr txBox="1">
            <a:spLocks/>
          </p:cNvSpPr>
          <p:nvPr/>
        </p:nvSpPr>
        <p:spPr>
          <a:xfrm>
            <a:off x="4488376" y="4081695"/>
            <a:ext cx="7234699" cy="482012"/>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2000" b="1" kern="1200">
                <a:solidFill>
                  <a:srgbClr val="57BAE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3b. Requirements Clarification</a:t>
            </a:r>
          </a:p>
          <a:p>
            <a:endParaRPr lang="en-GB"/>
          </a:p>
        </p:txBody>
      </p:sp>
      <p:sp>
        <p:nvSpPr>
          <p:cNvPr id="13" name="Text Placeholder 2">
            <a:extLst>
              <a:ext uri="{FF2B5EF4-FFF2-40B4-BE49-F238E27FC236}">
                <a16:creationId xmlns:a16="http://schemas.microsoft.com/office/drawing/2014/main" id="{13D79841-9CE2-23C2-35D7-97F30C88BD0C}"/>
              </a:ext>
            </a:extLst>
          </p:cNvPr>
          <p:cNvSpPr txBox="1">
            <a:spLocks/>
          </p:cNvSpPr>
          <p:nvPr/>
        </p:nvSpPr>
        <p:spPr>
          <a:xfrm>
            <a:off x="4488377" y="4754942"/>
            <a:ext cx="7234699" cy="460462"/>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None for this meeting</a:t>
            </a:r>
          </a:p>
        </p:txBody>
      </p:sp>
    </p:spTree>
    <p:extLst>
      <p:ext uri="{BB962C8B-B14F-4D97-AF65-F5344CB8AC3E}">
        <p14:creationId xmlns:p14="http://schemas.microsoft.com/office/powerpoint/2010/main" val="212722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68E446-C269-A3B1-6344-170B668F0A58}"/>
              </a:ext>
            </a:extLst>
          </p:cNvPr>
          <p:cNvSpPr>
            <a:spLocks noGrp="1"/>
          </p:cNvSpPr>
          <p:nvPr>
            <p:ph type="body" sz="quarter" idx="15"/>
          </p:nvPr>
        </p:nvSpPr>
        <p:spPr>
          <a:xfrm>
            <a:off x="1140317" y="370876"/>
            <a:ext cx="10949906" cy="1232628"/>
          </a:xfrm>
        </p:spPr>
        <p:txBody>
          <a:bodyPr/>
          <a:lstStyle/>
          <a:p>
            <a:r>
              <a:rPr lang="en-GB" sz="3200">
                <a:solidFill>
                  <a:schemeClr val="tx1"/>
                </a:solidFill>
              </a:rPr>
              <a:t>3a.i XRN 5937.3 - Facilitating Bi-Directional </a:t>
            </a:r>
          </a:p>
          <a:p>
            <a:r>
              <a:rPr lang="en-GB" sz="3200">
                <a:solidFill>
                  <a:schemeClr val="tx1"/>
                </a:solidFill>
              </a:rPr>
              <a:t>Connections Between IGT pipelines</a:t>
            </a:r>
          </a:p>
          <a:p>
            <a:endParaRPr lang="en-GB"/>
          </a:p>
        </p:txBody>
      </p:sp>
      <p:sp>
        <p:nvSpPr>
          <p:cNvPr id="5" name="TextBox 4">
            <a:extLst>
              <a:ext uri="{FF2B5EF4-FFF2-40B4-BE49-F238E27FC236}">
                <a16:creationId xmlns:a16="http://schemas.microsoft.com/office/drawing/2014/main" id="{494F9BD7-AA47-A4D0-8BEE-208B0E4618DC}"/>
              </a:ext>
            </a:extLst>
          </p:cNvPr>
          <p:cNvSpPr txBox="1"/>
          <p:nvPr/>
        </p:nvSpPr>
        <p:spPr>
          <a:xfrm>
            <a:off x="1140317" y="2795844"/>
            <a:ext cx="6189784" cy="738664"/>
          </a:xfrm>
          <a:prstGeom prst="rect">
            <a:avLst/>
          </a:prstGeom>
          <a:noFill/>
        </p:spPr>
        <p:txBody>
          <a:bodyPr wrap="square" rtlCol="0">
            <a:spAutoFit/>
          </a:bodyPr>
          <a:lstStyle/>
          <a:p>
            <a:r>
              <a:rPr lang="en-GB" sz="2400"/>
              <a:t>Link to </a:t>
            </a:r>
            <a:r>
              <a:rPr lang="en-GB" sz="2400">
                <a:solidFill>
                  <a:schemeClr val="accent1"/>
                </a:solidFill>
                <a:hlinkClick r:id="rId2">
                  <a:extLst>
                    <a:ext uri="{A12FA001-AC4F-418D-AE19-62706E023703}">
                      <ahyp:hlinkClr xmlns:ahyp="http://schemas.microsoft.com/office/drawing/2018/hyperlinkcolor" val="tx"/>
                    </a:ext>
                  </a:extLst>
                </a:hlinkClick>
              </a:rPr>
              <a:t>Change Pack</a:t>
            </a:r>
            <a:endParaRPr lang="en-GB" sz="2400">
              <a:solidFill>
                <a:schemeClr val="accent1"/>
              </a:solidFill>
            </a:endParaRPr>
          </a:p>
          <a:p>
            <a:endParaRPr lang="en-GB"/>
          </a:p>
        </p:txBody>
      </p:sp>
    </p:spTree>
    <p:extLst>
      <p:ext uri="{BB962C8B-B14F-4D97-AF65-F5344CB8AC3E}">
        <p14:creationId xmlns:p14="http://schemas.microsoft.com/office/powerpoint/2010/main" val="2732323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A555F-21B6-E6F7-4492-3A69A45D2D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2467A5-1FDA-2C1D-3FFD-700E0C3A6B1E}"/>
              </a:ext>
            </a:extLst>
          </p:cNvPr>
          <p:cNvSpPr>
            <a:spLocks noGrp="1"/>
          </p:cNvSpPr>
          <p:nvPr>
            <p:ph type="ctrTitle"/>
          </p:nvPr>
        </p:nvSpPr>
        <p:spPr>
          <a:xfrm>
            <a:off x="2103169" y="3829082"/>
            <a:ext cx="7985661" cy="696898"/>
          </a:xfrm>
        </p:spPr>
        <p:txBody>
          <a:bodyPr>
            <a:noAutofit/>
          </a:bodyPr>
          <a:lstStyle/>
          <a:p>
            <a:br>
              <a:rPr lang="en-GB" sz="3200"/>
            </a:br>
            <a:r>
              <a:rPr lang="en-GB" sz="2400"/>
              <a:t>XRN6081.C - NDM Check to Check Reconciliation – Enduring Solution </a:t>
            </a:r>
            <a:br>
              <a:rPr lang="en-GB" sz="4400">
                <a:latin typeface="Century Gothic" panose="020B0502020202020204" pitchFamily="34" charset="0"/>
                <a:ea typeface="Aptos" panose="020B0004020202020204" pitchFamily="34" charset="0"/>
                <a:cs typeface="Arial" panose="020B0604020202020204" pitchFamily="34" charset="0"/>
              </a:rPr>
            </a:br>
            <a:endParaRPr lang="en-IN"/>
          </a:p>
        </p:txBody>
      </p:sp>
      <p:sp>
        <p:nvSpPr>
          <p:cNvPr id="6" name="Subtitle 5">
            <a:extLst>
              <a:ext uri="{FF2B5EF4-FFF2-40B4-BE49-F238E27FC236}">
                <a16:creationId xmlns:a16="http://schemas.microsoft.com/office/drawing/2014/main" id="{73711F6C-ADE6-1CB1-1E2D-838C4047A6EE}"/>
              </a:ext>
            </a:extLst>
          </p:cNvPr>
          <p:cNvSpPr>
            <a:spLocks noGrp="1"/>
          </p:cNvSpPr>
          <p:nvPr>
            <p:ph type="subTitle" idx="1"/>
          </p:nvPr>
        </p:nvSpPr>
        <p:spPr>
          <a:xfrm>
            <a:off x="1219201" y="4525980"/>
            <a:ext cx="9144000" cy="696898"/>
          </a:xfrm>
        </p:spPr>
        <p:txBody>
          <a:bodyPr>
            <a:normAutofit/>
          </a:bodyPr>
          <a:lstStyle/>
          <a:p>
            <a:r>
              <a:rPr lang="en-US">
                <a:solidFill>
                  <a:srgbClr val="6680FF"/>
                </a:solidFill>
              </a:rPr>
              <a:t>Detailed Design Overview</a:t>
            </a:r>
          </a:p>
          <a:p>
            <a:r>
              <a:rPr lang="en-US" sz="1500">
                <a:solidFill>
                  <a:srgbClr val="6680FF"/>
                </a:solidFill>
              </a:rPr>
              <a:t>May 2026</a:t>
            </a:r>
          </a:p>
        </p:txBody>
      </p:sp>
    </p:spTree>
    <p:extLst>
      <p:ext uri="{BB962C8B-B14F-4D97-AF65-F5344CB8AC3E}">
        <p14:creationId xmlns:p14="http://schemas.microsoft.com/office/powerpoint/2010/main" val="1573880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ABC2AD-D28A-722D-94BB-266C4C6E8EBF}"/>
              </a:ext>
            </a:extLst>
          </p:cNvPr>
          <p:cNvSpPr>
            <a:spLocks noGrp="1"/>
          </p:cNvSpPr>
          <p:nvPr>
            <p:ph type="body" sz="quarter" idx="14"/>
          </p:nvPr>
        </p:nvSpPr>
        <p:spPr>
          <a:xfrm>
            <a:off x="383458" y="1223698"/>
            <a:ext cx="11493910" cy="4980457"/>
          </a:xfrm>
        </p:spPr>
        <p:txBody>
          <a:bodyPr>
            <a:normAutofit fontScale="92500"/>
          </a:bodyPr>
          <a:lstStyle/>
          <a:p>
            <a:r>
              <a:rPr lang="en-GB" b="1"/>
              <a:t>Problem Statement</a:t>
            </a:r>
            <a:r>
              <a:rPr lang="en-GB"/>
              <a:t> : For Class 3 and 4 sites with Automated Meter Reading (AMR) equipment, Check to Check (C2C) reconciliation is performed when a site visit or RGMA actual read is received. This reconciliation must be based on the prevailing consumption which can be:</a:t>
            </a:r>
          </a:p>
          <a:p>
            <a:pPr marL="742950" lvl="1" indent="-285750">
              <a:buFont typeface="Arial" panose="020B0604020202020204" pitchFamily="34" charset="0"/>
              <a:buChar char="•"/>
            </a:pPr>
            <a:r>
              <a:rPr lang="en-GB" sz="1500">
                <a:solidFill>
                  <a:schemeClr val="tx1">
                    <a:lumMod val="75000"/>
                    <a:lumOff val="25000"/>
                  </a:schemeClr>
                </a:solidFill>
              </a:rPr>
              <a:t>The deemed allocated position – The position calculated for the Commodity invoice with no subsequent reads, or</a:t>
            </a:r>
          </a:p>
          <a:p>
            <a:pPr marL="742950" lvl="1" indent="-285750">
              <a:buFont typeface="Arial" panose="020B0604020202020204" pitchFamily="34" charset="0"/>
              <a:buChar char="•"/>
            </a:pPr>
            <a:r>
              <a:rPr lang="en-GB" sz="1500">
                <a:solidFill>
                  <a:schemeClr val="tx1">
                    <a:lumMod val="75000"/>
                    <a:lumOff val="25000"/>
                  </a:schemeClr>
                </a:solidFill>
              </a:rPr>
              <a:t>Actual consumption – Where readings exist, or</a:t>
            </a:r>
          </a:p>
          <a:p>
            <a:pPr marL="742950" lvl="1" indent="-285750">
              <a:buFont typeface="Arial" panose="020B0604020202020204" pitchFamily="34" charset="0"/>
              <a:buChar char="•"/>
            </a:pPr>
            <a:r>
              <a:rPr lang="en-GB" sz="1500">
                <a:solidFill>
                  <a:schemeClr val="tx1">
                    <a:lumMod val="75000"/>
                    <a:lumOff val="25000"/>
                  </a:schemeClr>
                </a:solidFill>
              </a:rPr>
              <a:t>A combination of both - If readings exist but do not account for the full. C2C period</a:t>
            </a:r>
          </a:p>
          <a:p>
            <a:pPr marL="285750" lvl="0" indent="-285750">
              <a:buFont typeface="Arial" panose="020B0604020202020204" pitchFamily="34" charset="0"/>
              <a:buChar char="•"/>
            </a:pPr>
            <a:endParaRPr lang="en-GB"/>
          </a:p>
          <a:p>
            <a:r>
              <a:rPr lang="en-GB"/>
              <a:t>Currently, the deemed allocated volume/energy, is always used as the prevailing position with existing readings not considered.</a:t>
            </a:r>
          </a:p>
          <a:p>
            <a:endParaRPr lang="en-GB"/>
          </a:p>
          <a:p>
            <a:r>
              <a:rPr lang="en-GB" b="1"/>
              <a:t>Consequence : </a:t>
            </a:r>
            <a:r>
              <a:rPr lang="en-GB"/>
              <a:t>As a result, the Check Read energy is being prorated using an </a:t>
            </a:r>
            <a:r>
              <a:rPr lang="en-GB" u="sng"/>
              <a:t>estimated consumption profile</a:t>
            </a:r>
            <a:r>
              <a:rPr lang="en-GB"/>
              <a:t> rather than the most recent or actual consumption profile. This can lead to incorrect charges invoiced to customers.</a:t>
            </a:r>
          </a:p>
          <a:p>
            <a:endParaRPr lang="en-GB"/>
          </a:p>
          <a:p>
            <a:r>
              <a:rPr lang="en-GB" b="1"/>
              <a:t>Mitigation in place</a:t>
            </a:r>
            <a:r>
              <a:rPr lang="en-GB"/>
              <a:t> : Currently, a manual workaround is in place to address queries raised by shippers. The CDSP Operations team recalculates reconciliation values on a case-by-case basis and creates a consumption adjustment using revised volumes. This process requires manual review to be completed by the Shipper, to identify inconsistencies and raise them, and then manual effort by CDSP resource to execute the workaround.</a:t>
            </a:r>
          </a:p>
          <a:p>
            <a:endParaRPr lang="en-GB"/>
          </a:p>
          <a:p>
            <a:r>
              <a:rPr lang="en-GB"/>
              <a:t>The workaround will be superseded with the solutions implemented as part of related change XRN6081.A, which will enable CDSP to identify anomalies and resolve them via the adjustment processes prior to invoice run. This change, will resolve the functional calculation issues within the system and remove any need for adjustments going forward.</a:t>
            </a:r>
          </a:p>
          <a:p>
            <a:endParaRPr lang="en-GB"/>
          </a:p>
        </p:txBody>
      </p:sp>
      <p:sp>
        <p:nvSpPr>
          <p:cNvPr id="2" name="Title 1">
            <a:extLst>
              <a:ext uri="{FF2B5EF4-FFF2-40B4-BE49-F238E27FC236}">
                <a16:creationId xmlns:a16="http://schemas.microsoft.com/office/drawing/2014/main" id="{AC7456B9-959C-D81D-15D0-9F028D4DFB35}"/>
              </a:ext>
            </a:extLst>
          </p:cNvPr>
          <p:cNvSpPr>
            <a:spLocks noGrp="1"/>
          </p:cNvSpPr>
          <p:nvPr>
            <p:ph type="title"/>
          </p:nvPr>
        </p:nvSpPr>
        <p:spPr/>
        <p:txBody>
          <a:bodyPr>
            <a:normAutofit fontScale="90000"/>
          </a:bodyPr>
          <a:lstStyle/>
          <a:p>
            <a:r>
              <a:rPr lang="en-GB"/>
              <a:t>Change Background</a:t>
            </a:r>
          </a:p>
        </p:txBody>
      </p:sp>
    </p:spTree>
    <p:extLst>
      <p:ext uri="{BB962C8B-B14F-4D97-AF65-F5344CB8AC3E}">
        <p14:creationId xmlns:p14="http://schemas.microsoft.com/office/powerpoint/2010/main" val="447378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427F7-9F4F-87F3-B239-C732742DD026}"/>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995CEB74-CC22-4537-E747-525D15D78DEC}"/>
              </a:ext>
            </a:extLst>
          </p:cNvPr>
          <p:cNvSpPr>
            <a:spLocks noGrp="1"/>
          </p:cNvSpPr>
          <p:nvPr>
            <p:ph type="body" sz="quarter" idx="25"/>
          </p:nvPr>
        </p:nvSpPr>
        <p:spPr>
          <a:ln>
            <a:noFill/>
          </a:ln>
        </p:spPr>
        <p:txBody>
          <a:bodyPr/>
          <a:lstStyle/>
          <a:p>
            <a:r>
              <a:rPr lang="en-IN" sz="13800"/>
              <a:t>1b</a:t>
            </a:r>
          </a:p>
        </p:txBody>
      </p:sp>
      <p:sp>
        <p:nvSpPr>
          <p:cNvPr id="10" name="Rectangle 9">
            <a:extLst>
              <a:ext uri="{FF2B5EF4-FFF2-40B4-BE49-F238E27FC236}">
                <a16:creationId xmlns:a16="http://schemas.microsoft.com/office/drawing/2014/main" id="{5F8DEA9B-AACF-9E5B-58A8-BC7A56766330}"/>
              </a:ext>
            </a:extLst>
          </p:cNvPr>
          <p:cNvSpPr/>
          <p:nvPr/>
        </p:nvSpPr>
        <p:spPr>
          <a:xfrm>
            <a:off x="6599451" y="3169431"/>
            <a:ext cx="3675765" cy="421404"/>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1E4A3136-8E7F-D174-B0FE-7E5CAFBC425A}"/>
              </a:ext>
            </a:extLst>
          </p:cNvPr>
          <p:cNvSpPr>
            <a:spLocks noGrp="1"/>
          </p:cNvSpPr>
          <p:nvPr>
            <p:ph type="body" sz="quarter" idx="28"/>
          </p:nvPr>
        </p:nvSpPr>
        <p:spPr/>
        <p:txBody>
          <a:bodyPr/>
          <a:lstStyle/>
          <a:p>
            <a:r>
              <a:rPr lang="en-IN">
                <a:solidFill>
                  <a:schemeClr val="bg1"/>
                </a:solidFill>
              </a:rPr>
              <a:t>1.1  Lorem ipsum</a:t>
            </a:r>
          </a:p>
        </p:txBody>
      </p:sp>
      <p:sp>
        <p:nvSpPr>
          <p:cNvPr id="6" name="Rectangle 5">
            <a:extLst>
              <a:ext uri="{FF2B5EF4-FFF2-40B4-BE49-F238E27FC236}">
                <a16:creationId xmlns:a16="http://schemas.microsoft.com/office/drawing/2014/main" id="{6FBD1A22-9FBA-FBB6-EE87-C208A9A71062}"/>
              </a:ext>
            </a:extLst>
          </p:cNvPr>
          <p:cNvSpPr/>
          <p:nvPr/>
        </p:nvSpPr>
        <p:spPr>
          <a:xfrm>
            <a:off x="6599449" y="3790543"/>
            <a:ext cx="3675765" cy="421404"/>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0DB151-ED6D-1949-0F81-0604561F075A}"/>
              </a:ext>
            </a:extLst>
          </p:cNvPr>
          <p:cNvSpPr/>
          <p:nvPr/>
        </p:nvSpPr>
        <p:spPr>
          <a:xfrm>
            <a:off x="6599451" y="4419060"/>
            <a:ext cx="3675765" cy="421404"/>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5C5EF95D-D624-40BA-8769-56029EA71D34}"/>
              </a:ext>
            </a:extLst>
          </p:cNvPr>
          <p:cNvSpPr>
            <a:spLocks noGrp="1"/>
          </p:cNvSpPr>
          <p:nvPr>
            <p:ph type="body" sz="quarter" idx="27"/>
          </p:nvPr>
        </p:nvSpPr>
        <p:spPr>
          <a:xfrm>
            <a:off x="6711985" y="3856707"/>
            <a:ext cx="3732914" cy="313744"/>
          </a:xfrm>
        </p:spPr>
        <p:txBody>
          <a:bodyPr/>
          <a:lstStyle/>
          <a:p>
            <a:r>
              <a:rPr lang="en-US">
                <a:solidFill>
                  <a:srgbClr val="FDFAFF"/>
                </a:solidFill>
              </a:rPr>
              <a:t>Action Updates</a:t>
            </a:r>
            <a:endParaRPr lang="en-IN">
              <a:solidFill>
                <a:srgbClr val="FDFAFF"/>
              </a:solidFill>
            </a:endParaRPr>
          </a:p>
        </p:txBody>
      </p:sp>
      <p:sp>
        <p:nvSpPr>
          <p:cNvPr id="9" name="Text Placeholder 15">
            <a:extLst>
              <a:ext uri="{FF2B5EF4-FFF2-40B4-BE49-F238E27FC236}">
                <a16:creationId xmlns:a16="http://schemas.microsoft.com/office/drawing/2014/main" id="{F66FA05C-964A-6CE2-9AC8-9BC85756D173}"/>
              </a:ext>
            </a:extLst>
          </p:cNvPr>
          <p:cNvSpPr txBox="1">
            <a:spLocks/>
          </p:cNvSpPr>
          <p:nvPr/>
        </p:nvSpPr>
        <p:spPr>
          <a:xfrm>
            <a:off x="6711985" y="4449564"/>
            <a:ext cx="1866792" cy="337070"/>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rgbClr val="22223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a:solidFill>
                  <a:schemeClr val="bg1"/>
                </a:solidFill>
              </a:rPr>
              <a:t>REC Change</a:t>
            </a:r>
            <a:endParaRPr lang="en-US">
              <a:solidFill>
                <a:schemeClr val="bg1"/>
              </a:solidFill>
            </a:endParaRPr>
          </a:p>
        </p:txBody>
      </p:sp>
      <p:sp>
        <p:nvSpPr>
          <p:cNvPr id="11" name="Rectangle 10">
            <a:extLst>
              <a:ext uri="{FF2B5EF4-FFF2-40B4-BE49-F238E27FC236}">
                <a16:creationId xmlns:a16="http://schemas.microsoft.com/office/drawing/2014/main" id="{BCD40116-5251-4DE7-B44B-1D2F5EF0931A}"/>
              </a:ext>
            </a:extLst>
          </p:cNvPr>
          <p:cNvSpPr/>
          <p:nvPr/>
        </p:nvSpPr>
        <p:spPr>
          <a:xfrm>
            <a:off x="6599450" y="5085793"/>
            <a:ext cx="3675765" cy="421404"/>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5">
            <a:extLst>
              <a:ext uri="{FF2B5EF4-FFF2-40B4-BE49-F238E27FC236}">
                <a16:creationId xmlns:a16="http://schemas.microsoft.com/office/drawing/2014/main" id="{7D3CCE01-BB32-D226-232F-FE6993A0E55F}"/>
              </a:ext>
            </a:extLst>
          </p:cNvPr>
          <p:cNvSpPr txBox="1">
            <a:spLocks/>
          </p:cNvSpPr>
          <p:nvPr/>
        </p:nvSpPr>
        <p:spPr>
          <a:xfrm>
            <a:off x="6711985" y="5119080"/>
            <a:ext cx="3732914" cy="313744"/>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rgbClr val="22223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a:solidFill>
                  <a:schemeClr val="bg1"/>
                </a:solidFill>
              </a:rPr>
              <a:t>NESO – Verbal Update</a:t>
            </a:r>
          </a:p>
        </p:txBody>
      </p:sp>
      <p:sp>
        <p:nvSpPr>
          <p:cNvPr id="13" name="Text Placeholder 12">
            <a:extLst>
              <a:ext uri="{FF2B5EF4-FFF2-40B4-BE49-F238E27FC236}">
                <a16:creationId xmlns:a16="http://schemas.microsoft.com/office/drawing/2014/main" id="{701F4AC7-36A2-4C3F-AADA-D37D356F080A}"/>
              </a:ext>
            </a:extLst>
          </p:cNvPr>
          <p:cNvSpPr>
            <a:spLocks noGrp="1"/>
          </p:cNvSpPr>
          <p:nvPr>
            <p:ph type="body" sz="quarter" idx="26"/>
          </p:nvPr>
        </p:nvSpPr>
        <p:spPr>
          <a:xfrm>
            <a:off x="6711985" y="3223261"/>
            <a:ext cx="3563230" cy="313744"/>
          </a:xfrm>
        </p:spPr>
        <p:txBody>
          <a:bodyPr/>
          <a:lstStyle/>
          <a:p>
            <a:r>
              <a:rPr lang="en-US">
                <a:solidFill>
                  <a:srgbClr val="FDFAFF"/>
                </a:solidFill>
              </a:rPr>
              <a:t>Previous DSG Meeting Minutes</a:t>
            </a:r>
            <a:endParaRPr lang="en-GB">
              <a:solidFill>
                <a:srgbClr val="FDFAFF"/>
              </a:solidFill>
            </a:endParaRPr>
          </a:p>
        </p:txBody>
      </p:sp>
      <p:pic>
        <p:nvPicPr>
          <p:cNvPr id="20" name="Picture 19">
            <a:extLst>
              <a:ext uri="{FF2B5EF4-FFF2-40B4-BE49-F238E27FC236}">
                <a16:creationId xmlns:a16="http://schemas.microsoft.com/office/drawing/2014/main" id="{3E521F45-E14B-456D-FDEA-9051A235E629}"/>
              </a:ext>
            </a:extLst>
          </p:cNvPr>
          <p:cNvPicPr>
            <a:picLocks noChangeAspect="1"/>
          </p:cNvPicPr>
          <p:nvPr/>
        </p:nvPicPr>
        <p:blipFill>
          <a:blip r:embed="rId2"/>
          <a:stretch>
            <a:fillRect/>
          </a:stretch>
        </p:blipFill>
        <p:spPr>
          <a:xfrm>
            <a:off x="4794525" y="4373606"/>
            <a:ext cx="5650374" cy="2125670"/>
          </a:xfrm>
          <a:prstGeom prst="rect">
            <a:avLst/>
          </a:prstGeom>
        </p:spPr>
      </p:pic>
      <p:sp>
        <p:nvSpPr>
          <p:cNvPr id="22" name="Text Placeholder 21">
            <a:extLst>
              <a:ext uri="{FF2B5EF4-FFF2-40B4-BE49-F238E27FC236}">
                <a16:creationId xmlns:a16="http://schemas.microsoft.com/office/drawing/2014/main" id="{EFE70072-AC94-86E8-D541-59ADBCA3B7F6}"/>
              </a:ext>
            </a:extLst>
          </p:cNvPr>
          <p:cNvSpPr>
            <a:spLocks noGrp="1"/>
          </p:cNvSpPr>
          <p:nvPr>
            <p:ph type="body" sz="quarter" idx="24"/>
          </p:nvPr>
        </p:nvSpPr>
        <p:spPr/>
        <p:txBody>
          <a:bodyPr/>
          <a:lstStyle/>
          <a:p>
            <a:r>
              <a:rPr lang="en-GB"/>
              <a:t>1. General Meeting Administration  </a:t>
            </a:r>
          </a:p>
        </p:txBody>
      </p:sp>
    </p:spTree>
    <p:extLst>
      <p:ext uri="{BB962C8B-B14F-4D97-AF65-F5344CB8AC3E}">
        <p14:creationId xmlns:p14="http://schemas.microsoft.com/office/powerpoint/2010/main" val="4021109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8E5F25-1CD3-481E-6E44-19DE7093DCC8}"/>
              </a:ext>
            </a:extLst>
          </p:cNvPr>
          <p:cNvSpPr>
            <a:spLocks noGrp="1"/>
          </p:cNvSpPr>
          <p:nvPr>
            <p:ph type="body" sz="quarter" idx="14"/>
          </p:nvPr>
        </p:nvSpPr>
        <p:spPr>
          <a:xfrm>
            <a:off x="384049" y="1234439"/>
            <a:ext cx="11223948" cy="4965193"/>
          </a:xfrm>
        </p:spPr>
        <p:txBody>
          <a:bodyPr>
            <a:normAutofit/>
          </a:bodyPr>
          <a:lstStyle/>
          <a:p>
            <a:r>
              <a:rPr lang="en-GB" b="1" dirty="0"/>
              <a:t>Change Scope:</a:t>
            </a:r>
          </a:p>
          <a:p>
            <a:pPr marL="742950" lvl="1" indent="-285750">
              <a:lnSpc>
                <a:spcPct val="110000"/>
              </a:lnSpc>
              <a:buFont typeface="Arial" panose="020B0604020202020204" pitchFamily="34" charset="0"/>
              <a:buChar char="•"/>
            </a:pPr>
            <a:r>
              <a:rPr lang="en-GB" sz="1600" dirty="0">
                <a:solidFill>
                  <a:schemeClr val="tx1">
                    <a:lumMod val="75000"/>
                    <a:lumOff val="25000"/>
                  </a:schemeClr>
                </a:solidFill>
              </a:rPr>
              <a:t>Enhancements to be made to the Class 3 and Class 4 C2C reconciliation processes, to ensure they utilise the latest prevailing volume</a:t>
            </a:r>
          </a:p>
          <a:p>
            <a:pPr marL="742950" lvl="1" indent="-285750">
              <a:lnSpc>
                <a:spcPct val="110000"/>
              </a:lnSpc>
              <a:buFont typeface="Arial" panose="020B0604020202020204" pitchFamily="34" charset="0"/>
              <a:buChar char="•"/>
            </a:pPr>
            <a:r>
              <a:rPr lang="en-GB" sz="1600" dirty="0">
                <a:solidFill>
                  <a:schemeClr val="tx1">
                    <a:lumMod val="75000"/>
                    <a:lumOff val="25000"/>
                  </a:schemeClr>
                </a:solidFill>
              </a:rPr>
              <a:t>In addition, the Class 3 and Class 4 C2C reconciliation process will be updated to calculate a revised reconciliation factor across the full C2C period, based on the latest prevailing volume</a:t>
            </a:r>
          </a:p>
          <a:p>
            <a:pPr marL="1428750" lvl="2" indent="-285750">
              <a:lnSpc>
                <a:spcPct val="110000"/>
              </a:lnSpc>
            </a:pPr>
            <a:r>
              <a:rPr lang="en-GB" sz="1200" dirty="0">
                <a:solidFill>
                  <a:schemeClr val="tx1">
                    <a:lumMod val="75000"/>
                    <a:lumOff val="25000"/>
                  </a:schemeClr>
                </a:solidFill>
              </a:rPr>
              <a:t>Where the actual prevailing volume is zero, the deemed volume will be used, in this calculation, for the relevant period. This is in line with existing BAU rules implemented as part of </a:t>
            </a:r>
            <a:r>
              <a:rPr lang="en-GB" sz="1200" dirty="0">
                <a:solidFill>
                  <a:schemeClr val="tx1">
                    <a:lumMod val="75000"/>
                    <a:lumOff val="25000"/>
                  </a:schemeClr>
                </a:solidFill>
                <a:hlinkClick r:id="rId2">
                  <a:extLst>
                    <a:ext uri="{A12FA001-AC4F-418D-AE19-62706E023703}">
                      <ahyp:hlinkClr xmlns:ahyp="http://schemas.microsoft.com/office/drawing/2018/hyperlinkcolor" val="tx"/>
                    </a:ext>
                  </a:extLst>
                </a:hlinkClick>
              </a:rPr>
              <a:t>XRN5007 - Correction in the Reconciliation process where the volume is zero</a:t>
            </a:r>
            <a:endParaRPr lang="en-GB" sz="1200" dirty="0">
              <a:solidFill>
                <a:schemeClr val="tx1">
                  <a:lumMod val="75000"/>
                  <a:lumOff val="25000"/>
                </a:schemeClr>
              </a:solidFill>
            </a:endParaRPr>
          </a:p>
          <a:p>
            <a:pPr marL="742950" lvl="1" indent="-285750">
              <a:lnSpc>
                <a:spcPct val="110000"/>
              </a:lnSpc>
              <a:buFont typeface="Arial" panose="020B0604020202020204" pitchFamily="34" charset="0"/>
              <a:buChar char="•"/>
            </a:pPr>
            <a:r>
              <a:rPr lang="en-GB" sz="1600" dirty="0">
                <a:solidFill>
                  <a:schemeClr val="tx1">
                    <a:lumMod val="75000"/>
                    <a:lumOff val="25000"/>
                  </a:schemeClr>
                </a:solidFill>
              </a:rPr>
              <a:t>As a result, the correct outputs from the C2C reconciliation process will feed into the Reconciliation billing calculations as per the existing BAU rules for determining the charges that are invoiced through the monthly amendments invoice and ensure compliance with UNC Section E6.2</a:t>
            </a:r>
          </a:p>
          <a:p>
            <a:endParaRPr lang="en-GB" dirty="0"/>
          </a:p>
          <a:p>
            <a:pPr marL="285750" indent="-285750">
              <a:buFont typeface="Arial" panose="020B0604020202020204" pitchFamily="34" charset="0"/>
              <a:buChar char="•"/>
            </a:pPr>
            <a:r>
              <a:rPr lang="en-GB" dirty="0"/>
              <a:t>While </a:t>
            </a:r>
            <a:r>
              <a:rPr lang="en-GB" b="1" dirty="0"/>
              <a:t>XRN6081.C</a:t>
            </a:r>
            <a:r>
              <a:rPr lang="en-GB" dirty="0"/>
              <a:t> addresses the root cause of the issue, related change </a:t>
            </a:r>
            <a:r>
              <a:rPr lang="en-GB" b="1" u="sng" dirty="0">
                <a:hlinkClick r:id="rId3"/>
              </a:rPr>
              <a:t>XRN6081.A</a:t>
            </a:r>
            <a:r>
              <a:rPr lang="en-GB" u="sng" dirty="0">
                <a:hlinkClick r:id="rId3"/>
              </a:rPr>
              <a:t> – “Fix Historic NDM Check to Check Reconciliation Periods - Tactical Solution”</a:t>
            </a:r>
            <a:r>
              <a:rPr lang="en-GB" dirty="0"/>
              <a:t> will seek to identify the historic impacted C2C reconciliations and issue a correction to the respective customers. This will include a tactical solution to correct C2C reconciliations in lieu of XRN6081.C implementation.</a:t>
            </a:r>
          </a:p>
          <a:p>
            <a:pPr marL="285750" indent="-285750">
              <a:buFont typeface="Arial" panose="020B0604020202020204" pitchFamily="34" charset="0"/>
              <a:buChar char="•"/>
            </a:pPr>
            <a:r>
              <a:rPr lang="en-GB" dirty="0"/>
              <a:t>XRN6081.A has been approved into the scope of </a:t>
            </a:r>
            <a:r>
              <a:rPr lang="en-GB" u="sng" dirty="0">
                <a:hlinkClick r:id="rId4"/>
              </a:rPr>
              <a:t>Minor Release 16</a:t>
            </a:r>
            <a:r>
              <a:rPr lang="en-GB" dirty="0"/>
              <a:t> and has a planned implementation date in July 2026.</a:t>
            </a:r>
          </a:p>
        </p:txBody>
      </p:sp>
      <p:sp>
        <p:nvSpPr>
          <p:cNvPr id="3" name="Title 2">
            <a:extLst>
              <a:ext uri="{FF2B5EF4-FFF2-40B4-BE49-F238E27FC236}">
                <a16:creationId xmlns:a16="http://schemas.microsoft.com/office/drawing/2014/main" id="{54B14AD5-6928-FC7A-CFAB-40ED1B1C2C4A}"/>
              </a:ext>
            </a:extLst>
          </p:cNvPr>
          <p:cNvSpPr>
            <a:spLocks noGrp="1"/>
          </p:cNvSpPr>
          <p:nvPr>
            <p:ph type="title"/>
          </p:nvPr>
        </p:nvSpPr>
        <p:spPr/>
        <p:txBody>
          <a:bodyPr>
            <a:normAutofit fontScale="90000"/>
          </a:bodyPr>
          <a:lstStyle/>
          <a:p>
            <a:r>
              <a:rPr lang="en-GB"/>
              <a:t>Detailed Design Summary</a:t>
            </a:r>
          </a:p>
        </p:txBody>
      </p:sp>
    </p:spTree>
    <p:extLst>
      <p:ext uri="{BB962C8B-B14F-4D97-AF65-F5344CB8AC3E}">
        <p14:creationId xmlns:p14="http://schemas.microsoft.com/office/powerpoint/2010/main" val="3439750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A2C1FF2-851B-294E-1670-FFA3D217F3F8}"/>
              </a:ext>
            </a:extLst>
          </p:cNvPr>
          <p:cNvSpPr>
            <a:spLocks noGrp="1"/>
          </p:cNvSpPr>
          <p:nvPr>
            <p:ph type="body" sz="quarter" idx="14"/>
          </p:nvPr>
        </p:nvSpPr>
        <p:spPr>
          <a:xfrm>
            <a:off x="314632" y="1223698"/>
            <a:ext cx="5414837" cy="4709249"/>
          </a:xfrm>
        </p:spPr>
        <p:txBody>
          <a:bodyPr/>
          <a:lstStyle/>
          <a:p>
            <a:pPr marL="175895" indent="-175895">
              <a:lnSpc>
                <a:spcPct val="115000"/>
              </a:lnSpc>
              <a:buFont typeface="Arial" panose="020B0604020202020204" pitchFamily="34" charset="0"/>
              <a:buChar char="•"/>
              <a:tabLst>
                <a:tab pos="4629150" algn="l"/>
              </a:tabLst>
            </a:pPr>
            <a:r>
              <a:rPr lang="en-GB" sz="1500" dirty="0"/>
              <a:t>The Detailed Design Change Pack (DDCP) was issued for consultation on 18</a:t>
            </a:r>
            <a:r>
              <a:rPr lang="en-GB" sz="1500" baseline="30000" dirty="0"/>
              <a:t>th</a:t>
            </a:r>
            <a:r>
              <a:rPr lang="en-GB" sz="1500" dirty="0"/>
              <a:t> May 2026, due to close out 2</a:t>
            </a:r>
            <a:r>
              <a:rPr lang="en-GB" sz="1500" baseline="30000" dirty="0"/>
              <a:t>nd</a:t>
            </a:r>
            <a:r>
              <a:rPr lang="en-GB" sz="1500" dirty="0"/>
              <a:t> June 2026</a:t>
            </a:r>
            <a:endParaRPr lang="en-US" dirty="0"/>
          </a:p>
          <a:p>
            <a:pPr marL="633095" lvl="1" indent="-175895">
              <a:lnSpc>
                <a:spcPct val="115000"/>
              </a:lnSpc>
              <a:buFont typeface="Courier New" panose="02070309020205020404" pitchFamily="49" charset="0"/>
              <a:buChar char="o"/>
              <a:tabLst>
                <a:tab pos="4629150" algn="l"/>
              </a:tabLst>
            </a:pPr>
            <a:r>
              <a:rPr lang="en-GB" sz="1500" dirty="0">
                <a:solidFill>
                  <a:schemeClr val="tx1">
                    <a:lumMod val="75000"/>
                    <a:lumOff val="25000"/>
                  </a:schemeClr>
                </a:solidFill>
              </a:rPr>
              <a:t>Change pack can be found</a:t>
            </a:r>
            <a:r>
              <a:rPr lang="en-GB" sz="1500" dirty="0">
                <a:solidFill>
                  <a:schemeClr val="bg2">
                    <a:lumMod val="49000"/>
                  </a:schemeClr>
                </a:solidFill>
              </a:rPr>
              <a:t> </a:t>
            </a:r>
            <a:r>
              <a:rPr lang="en-GB" sz="1500" u="sng" dirty="0">
                <a:solidFill>
                  <a:schemeClr val="bg2">
                    <a:lumMod val="49000"/>
                  </a:schemeClr>
                </a:solidFill>
                <a:hlinkClick r:id="rId2">
                  <a:extLst>
                    <a:ext uri="{A12FA001-AC4F-418D-AE19-62706E023703}">
                      <ahyp:hlinkClr xmlns:ahyp="http://schemas.microsoft.com/office/drawing/2018/hyperlinkcolor" val="tx"/>
                    </a:ext>
                  </a:extLst>
                </a:hlinkClick>
              </a:rPr>
              <a:t>here</a:t>
            </a:r>
            <a:r>
              <a:rPr lang="en-GB" sz="1500" dirty="0">
                <a:solidFill>
                  <a:schemeClr val="tx1">
                    <a:lumMod val="75000"/>
                    <a:lumOff val="25000"/>
                  </a:schemeClr>
                </a:solidFill>
              </a:rPr>
              <a:t> </a:t>
            </a:r>
          </a:p>
          <a:p>
            <a:pPr marL="633095" lvl="1" indent="-175895">
              <a:lnSpc>
                <a:spcPct val="114999"/>
              </a:lnSpc>
              <a:buFont typeface="Courier New" panose="02070309020205020404" pitchFamily="49" charset="0"/>
              <a:buChar char="o"/>
              <a:tabLst>
                <a:tab pos="4629150" algn="l"/>
              </a:tabLst>
            </a:pPr>
            <a:endParaRPr lang="en-GB" sz="1500" dirty="0">
              <a:solidFill>
                <a:schemeClr val="tx1">
                  <a:lumMod val="75000"/>
                  <a:lumOff val="25000"/>
                </a:schemeClr>
              </a:solidFill>
            </a:endParaRPr>
          </a:p>
          <a:p>
            <a:pPr marL="171450" indent="-171450">
              <a:lnSpc>
                <a:spcPct val="115000"/>
              </a:lnSpc>
              <a:buFont typeface="Arial" panose="020B0604020202020204" pitchFamily="34" charset="0"/>
              <a:buChar char="•"/>
              <a:tabLst>
                <a:tab pos="4629150" algn="l"/>
              </a:tabLst>
            </a:pPr>
            <a:r>
              <a:rPr lang="en-GB" sz="1500" dirty="0"/>
              <a:t>Shippers and DNOs will vote on the outcome of the DDCP consultation at ChMC on 10</a:t>
            </a:r>
            <a:r>
              <a:rPr lang="en-GB" sz="1500" baseline="30000" dirty="0"/>
              <a:t>th</a:t>
            </a:r>
            <a:r>
              <a:rPr lang="en-GB" sz="1500" dirty="0"/>
              <a:t> June 2026.</a:t>
            </a:r>
          </a:p>
          <a:p>
            <a:endParaRPr lang="en-GB" dirty="0"/>
          </a:p>
        </p:txBody>
      </p:sp>
      <p:sp>
        <p:nvSpPr>
          <p:cNvPr id="3" name="Title 2">
            <a:extLst>
              <a:ext uri="{FF2B5EF4-FFF2-40B4-BE49-F238E27FC236}">
                <a16:creationId xmlns:a16="http://schemas.microsoft.com/office/drawing/2014/main" id="{A1B5D44D-13B9-66E2-7AA1-581E1D3E8135}"/>
              </a:ext>
            </a:extLst>
          </p:cNvPr>
          <p:cNvSpPr>
            <a:spLocks noGrp="1"/>
          </p:cNvSpPr>
          <p:nvPr>
            <p:ph type="title"/>
          </p:nvPr>
        </p:nvSpPr>
        <p:spPr/>
        <p:txBody>
          <a:bodyPr>
            <a:normAutofit fontScale="90000"/>
          </a:bodyPr>
          <a:lstStyle/>
          <a:p>
            <a:r>
              <a:rPr lang="en-GB"/>
              <a:t>Next Steps</a:t>
            </a:r>
          </a:p>
        </p:txBody>
      </p:sp>
      <p:pic>
        <p:nvPicPr>
          <p:cNvPr id="6" name="Picture Placeholder 10" descr="A city with lights and lines&#10;&#10;AI-generated content may be incorrect.">
            <a:extLst>
              <a:ext uri="{FF2B5EF4-FFF2-40B4-BE49-F238E27FC236}">
                <a16:creationId xmlns:a16="http://schemas.microsoft.com/office/drawing/2014/main" id="{29A3E4FE-1B35-B596-72A5-C6D7990778C3}"/>
              </a:ext>
            </a:extLst>
          </p:cNvPr>
          <p:cNvPicPr>
            <a:picLocks noGrp="1" noChangeAspect="1"/>
          </p:cNvPicPr>
          <p:nvPr>
            <p:ph type="pic" sz="quarter" idx="15"/>
          </p:nvPr>
        </p:nvPicPr>
        <p:blipFill>
          <a:blip r:embed="rId3"/>
          <a:srcRect l="1439" r="1439"/>
          <a:stretch/>
        </p:blipFill>
        <p:spPr>
          <a:xfrm>
            <a:off x="5914662" y="1223699"/>
            <a:ext cx="5815222" cy="4709249"/>
          </a:xfrm>
        </p:spPr>
      </p:pic>
    </p:spTree>
    <p:extLst>
      <p:ext uri="{BB962C8B-B14F-4D97-AF65-F5344CB8AC3E}">
        <p14:creationId xmlns:p14="http://schemas.microsoft.com/office/powerpoint/2010/main" val="4257995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5F41-800A-FAD0-7438-2E283A50D5D7}"/>
              </a:ext>
            </a:extLst>
          </p:cNvPr>
          <p:cNvSpPr txBox="1">
            <a:spLocks/>
          </p:cNvSpPr>
          <p:nvPr/>
        </p:nvSpPr>
        <p:spPr>
          <a:xfrm>
            <a:off x="1524000" y="2732102"/>
            <a:ext cx="9144000" cy="696898"/>
          </a:xfrm>
          <a:prstGeom prst="rect">
            <a:avLst/>
          </a:prstGeom>
        </p:spPr>
        <p:txBody>
          <a:bodyPr anchor="ctr">
            <a:noAutofit/>
          </a:bodyPr>
          <a:lstStyle>
            <a:lvl1pPr algn="ctr" defTabSz="914400" rtl="0" eaLnBrk="1" latinLnBrk="0" hangingPunct="1">
              <a:lnSpc>
                <a:spcPct val="100000"/>
              </a:lnSpc>
              <a:spcBef>
                <a:spcPts val="0"/>
              </a:spcBef>
              <a:buNone/>
              <a:defRPr sz="4000" kern="1200">
                <a:solidFill>
                  <a:schemeClr val="bg1"/>
                </a:solidFill>
                <a:latin typeface="+mj-lt"/>
                <a:ea typeface="+mj-ea"/>
                <a:cs typeface="+mj-cs"/>
              </a:defRPr>
            </a:lvl1pPr>
          </a:lstStyle>
          <a:p>
            <a:r>
              <a:rPr lang="en-US" sz="6000"/>
              <a:t>Thank you!</a:t>
            </a:r>
          </a:p>
        </p:txBody>
      </p:sp>
      <p:sp>
        <p:nvSpPr>
          <p:cNvPr id="3" name="Title 1">
            <a:extLst>
              <a:ext uri="{FF2B5EF4-FFF2-40B4-BE49-F238E27FC236}">
                <a16:creationId xmlns:a16="http://schemas.microsoft.com/office/drawing/2014/main" id="{CC20F9DA-C036-DD66-4762-975C58ED1697}"/>
              </a:ext>
            </a:extLst>
          </p:cNvPr>
          <p:cNvSpPr txBox="1">
            <a:spLocks/>
          </p:cNvSpPr>
          <p:nvPr/>
        </p:nvSpPr>
        <p:spPr>
          <a:xfrm>
            <a:off x="1524000" y="3586867"/>
            <a:ext cx="9144000" cy="696898"/>
          </a:xfrm>
          <a:prstGeom prst="rect">
            <a:avLst/>
          </a:prstGeom>
        </p:spPr>
        <p:txBody>
          <a:bodyPr anchor="ctr">
            <a:noAutofit/>
          </a:bodyPr>
          <a:lstStyle>
            <a:lvl1pPr algn="ctr" defTabSz="914400" rtl="0" eaLnBrk="1" latinLnBrk="0" hangingPunct="1">
              <a:lnSpc>
                <a:spcPct val="100000"/>
              </a:lnSpc>
              <a:spcBef>
                <a:spcPts val="0"/>
              </a:spcBef>
              <a:buNone/>
              <a:defRPr sz="4000" kern="1200">
                <a:solidFill>
                  <a:schemeClr val="bg1"/>
                </a:solidFill>
                <a:latin typeface="+mj-lt"/>
                <a:ea typeface="+mj-ea"/>
                <a:cs typeface="+mj-cs"/>
              </a:defRPr>
            </a:lvl1pPr>
          </a:lstStyle>
          <a:p>
            <a:r>
              <a:rPr lang="en-US" sz="2000" b="1">
                <a:solidFill>
                  <a:srgbClr val="57BAE5"/>
                </a:solidFill>
              </a:rPr>
              <a:t>Any questions?</a:t>
            </a:r>
          </a:p>
        </p:txBody>
      </p:sp>
    </p:spTree>
    <p:extLst>
      <p:ext uri="{BB962C8B-B14F-4D97-AF65-F5344CB8AC3E}">
        <p14:creationId xmlns:p14="http://schemas.microsoft.com/office/powerpoint/2010/main" val="2274946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C4D29-CA31-204D-ED17-9BE45FA5B40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FA33327E-454E-22A5-BDA3-4D6B8406312D}"/>
              </a:ext>
            </a:extLst>
          </p:cNvPr>
          <p:cNvSpPr>
            <a:spLocks noGrp="1"/>
          </p:cNvSpPr>
          <p:nvPr>
            <p:ph type="body" sz="quarter" idx="24"/>
          </p:nvPr>
        </p:nvSpPr>
        <p:spPr>
          <a:xfrm>
            <a:off x="1096250" y="1395168"/>
            <a:ext cx="5182002" cy="2033832"/>
          </a:xfrm>
        </p:spPr>
        <p:txBody>
          <a:bodyPr/>
          <a:lstStyle/>
          <a:p>
            <a:r>
              <a:rPr lang="en-IN"/>
              <a:t>Section 4: </a:t>
            </a:r>
            <a:r>
              <a:rPr lang="en-GB"/>
              <a:t>Release/Project Updates</a:t>
            </a:r>
            <a:endParaRPr lang="en-IN"/>
          </a:p>
        </p:txBody>
      </p:sp>
      <p:sp>
        <p:nvSpPr>
          <p:cNvPr id="14" name="Text Placeholder 13">
            <a:extLst>
              <a:ext uri="{FF2B5EF4-FFF2-40B4-BE49-F238E27FC236}">
                <a16:creationId xmlns:a16="http://schemas.microsoft.com/office/drawing/2014/main" id="{961A7144-383B-3462-9EDA-2250D8832F85}"/>
              </a:ext>
            </a:extLst>
          </p:cNvPr>
          <p:cNvSpPr>
            <a:spLocks noGrp="1"/>
          </p:cNvSpPr>
          <p:nvPr>
            <p:ph type="body" sz="quarter" idx="25"/>
          </p:nvPr>
        </p:nvSpPr>
        <p:spPr/>
        <p:txBody>
          <a:bodyPr/>
          <a:lstStyle/>
          <a:p>
            <a:r>
              <a:rPr lang="en-IN" sz="13800">
                <a:solidFill>
                  <a:schemeClr val="accent1"/>
                </a:solidFill>
              </a:rPr>
              <a:t>04</a:t>
            </a:r>
          </a:p>
        </p:txBody>
      </p:sp>
      <p:sp>
        <p:nvSpPr>
          <p:cNvPr id="11" name="Text Placeholder 9">
            <a:extLst>
              <a:ext uri="{FF2B5EF4-FFF2-40B4-BE49-F238E27FC236}">
                <a16:creationId xmlns:a16="http://schemas.microsoft.com/office/drawing/2014/main" id="{ECAD568C-4438-3629-711C-6691AD02D445}"/>
              </a:ext>
            </a:extLst>
          </p:cNvPr>
          <p:cNvSpPr>
            <a:spLocks noGrp="1"/>
          </p:cNvSpPr>
          <p:nvPr>
            <p:ph type="body" sz="quarter" idx="26"/>
          </p:nvPr>
        </p:nvSpPr>
        <p:spPr>
          <a:xfrm>
            <a:off x="6570483" y="3124112"/>
            <a:ext cx="3733014" cy="480766"/>
          </a:xfrm>
          <a:solidFill>
            <a:schemeClr val="accent1"/>
          </a:solidFill>
        </p:spPr>
        <p:txBody>
          <a:bodyPr/>
          <a:lstStyle/>
          <a:p>
            <a:r>
              <a:rPr lang="en-US"/>
              <a:t>4a. </a:t>
            </a:r>
            <a:r>
              <a:rPr lang="en-GB">
                <a:solidFill>
                  <a:schemeClr val="bg1"/>
                </a:solidFill>
              </a:rPr>
              <a:t>Minor Release 16 Scope </a:t>
            </a:r>
          </a:p>
        </p:txBody>
      </p:sp>
      <p:sp>
        <p:nvSpPr>
          <p:cNvPr id="12" name="Text Placeholder 9">
            <a:extLst>
              <a:ext uri="{FF2B5EF4-FFF2-40B4-BE49-F238E27FC236}">
                <a16:creationId xmlns:a16="http://schemas.microsoft.com/office/drawing/2014/main" id="{6A465BD0-DA6F-3739-022D-05CB42F79D0B}"/>
              </a:ext>
            </a:extLst>
          </p:cNvPr>
          <p:cNvSpPr txBox="1">
            <a:spLocks/>
          </p:cNvSpPr>
          <p:nvPr/>
        </p:nvSpPr>
        <p:spPr>
          <a:xfrm>
            <a:off x="6570483" y="4443483"/>
            <a:ext cx="3733014" cy="480766"/>
          </a:xfrm>
          <a:prstGeom prst="rect">
            <a:avLst/>
          </a:prstGeom>
          <a:solidFill>
            <a:schemeClr val="accent1"/>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4c. </a:t>
            </a:r>
            <a:r>
              <a:rPr lang="en-GB">
                <a:solidFill>
                  <a:schemeClr val="bg1"/>
                </a:solidFill>
              </a:rPr>
              <a:t>XRN 6045 June 26 Major Release </a:t>
            </a:r>
            <a:endParaRPr lang="en-GB"/>
          </a:p>
        </p:txBody>
      </p:sp>
      <p:sp>
        <p:nvSpPr>
          <p:cNvPr id="13" name="Text Placeholder 9">
            <a:extLst>
              <a:ext uri="{FF2B5EF4-FFF2-40B4-BE49-F238E27FC236}">
                <a16:creationId xmlns:a16="http://schemas.microsoft.com/office/drawing/2014/main" id="{AA00AC6F-A1D7-BE95-4FCB-A51FDC9CEB05}"/>
              </a:ext>
            </a:extLst>
          </p:cNvPr>
          <p:cNvSpPr txBox="1">
            <a:spLocks/>
          </p:cNvSpPr>
          <p:nvPr/>
        </p:nvSpPr>
        <p:spPr>
          <a:xfrm>
            <a:off x="6570483" y="5103168"/>
            <a:ext cx="3733014" cy="480766"/>
          </a:xfrm>
          <a:prstGeom prst="rect">
            <a:avLst/>
          </a:prstGeom>
          <a:solidFill>
            <a:srgbClr val="212232"/>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2" name="Text Placeholder 9">
            <a:extLst>
              <a:ext uri="{FF2B5EF4-FFF2-40B4-BE49-F238E27FC236}">
                <a16:creationId xmlns:a16="http://schemas.microsoft.com/office/drawing/2014/main" id="{D8524C09-F47A-DD8B-3DA4-004A9D2E9308}"/>
              </a:ext>
            </a:extLst>
          </p:cNvPr>
          <p:cNvSpPr txBox="1">
            <a:spLocks/>
          </p:cNvSpPr>
          <p:nvPr/>
        </p:nvSpPr>
        <p:spPr>
          <a:xfrm>
            <a:off x="6570483" y="3751341"/>
            <a:ext cx="3733014" cy="480766"/>
          </a:xfrm>
          <a:prstGeom prst="rect">
            <a:avLst/>
          </a:prstGeom>
          <a:solidFill>
            <a:schemeClr val="accent1"/>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4b. </a:t>
            </a:r>
            <a:r>
              <a:rPr lang="en-GB">
                <a:solidFill>
                  <a:schemeClr val="bg1"/>
                </a:solidFill>
              </a:rPr>
              <a:t>XRN 5983 Feb 26 Major Release</a:t>
            </a:r>
            <a:endParaRPr lang="en-GB"/>
          </a:p>
        </p:txBody>
      </p:sp>
    </p:spTree>
    <p:extLst>
      <p:ext uri="{BB962C8B-B14F-4D97-AF65-F5344CB8AC3E}">
        <p14:creationId xmlns:p14="http://schemas.microsoft.com/office/powerpoint/2010/main" val="3570957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0B943A-9B19-3D27-F0A9-D2F9DACA7049}"/>
              </a:ext>
            </a:extLst>
          </p:cNvPr>
          <p:cNvSpPr>
            <a:spLocks noGrp="1"/>
          </p:cNvSpPr>
          <p:nvPr>
            <p:ph type="title"/>
          </p:nvPr>
        </p:nvSpPr>
        <p:spPr>
          <a:xfrm>
            <a:off x="1060980" y="365125"/>
            <a:ext cx="10634614" cy="637765"/>
          </a:xfrm>
        </p:spPr>
        <p:txBody>
          <a:bodyPr>
            <a:noAutofit/>
          </a:bodyPr>
          <a:lstStyle/>
          <a:p>
            <a:r>
              <a:rPr lang="en-GB" sz="2400"/>
              <a:t>XRN6065 – Minor Release 16 - Status Update</a:t>
            </a:r>
            <a:endParaRPr lang="en-IN" sz="2400"/>
          </a:p>
        </p:txBody>
      </p:sp>
      <p:graphicFrame>
        <p:nvGraphicFramePr>
          <p:cNvPr id="11" name="Table Placeholder 3">
            <a:extLst>
              <a:ext uri="{FF2B5EF4-FFF2-40B4-BE49-F238E27FC236}">
                <a16:creationId xmlns:a16="http://schemas.microsoft.com/office/drawing/2014/main" id="{E47E1CFE-6A14-4A94-9AEC-BA6F6A69A48A}"/>
              </a:ext>
            </a:extLst>
          </p:cNvPr>
          <p:cNvGraphicFramePr>
            <a:graphicFrameLocks/>
          </p:cNvGraphicFramePr>
          <p:nvPr/>
        </p:nvGraphicFramePr>
        <p:xfrm>
          <a:off x="371788" y="1002890"/>
          <a:ext cx="11469692" cy="5188238"/>
        </p:xfrm>
        <a:graphic>
          <a:graphicData uri="http://schemas.openxmlformats.org/drawingml/2006/table">
            <a:tbl>
              <a:tblPr firstRow="1" bandRow="1">
                <a:tableStyleId>{7E9639D4-E3E2-4D34-9284-5A2195B3D0D7}</a:tableStyleId>
              </a:tblPr>
              <a:tblGrid>
                <a:gridCol w="1559882">
                  <a:extLst>
                    <a:ext uri="{9D8B030D-6E8A-4147-A177-3AD203B41FA5}">
                      <a16:colId xmlns:a16="http://schemas.microsoft.com/office/drawing/2014/main" val="130956065"/>
                    </a:ext>
                  </a:extLst>
                </a:gridCol>
                <a:gridCol w="3371850">
                  <a:extLst>
                    <a:ext uri="{9D8B030D-6E8A-4147-A177-3AD203B41FA5}">
                      <a16:colId xmlns:a16="http://schemas.microsoft.com/office/drawing/2014/main" val="2749965458"/>
                    </a:ext>
                  </a:extLst>
                </a:gridCol>
                <a:gridCol w="3474720">
                  <a:extLst>
                    <a:ext uri="{9D8B030D-6E8A-4147-A177-3AD203B41FA5}">
                      <a16:colId xmlns:a16="http://schemas.microsoft.com/office/drawing/2014/main" val="1154779752"/>
                    </a:ext>
                  </a:extLst>
                </a:gridCol>
                <a:gridCol w="3063240">
                  <a:extLst>
                    <a:ext uri="{9D8B030D-6E8A-4147-A177-3AD203B41FA5}">
                      <a16:colId xmlns:a16="http://schemas.microsoft.com/office/drawing/2014/main" val="1186885001"/>
                    </a:ext>
                  </a:extLst>
                </a:gridCol>
              </a:tblGrid>
              <a:tr h="408149">
                <a:tc rowSpan="4">
                  <a:txBody>
                    <a:bodyPr/>
                    <a:lstStyle/>
                    <a:p>
                      <a:pPr algn="ctr"/>
                      <a:endParaRPr lang="en-US" sz="1400" b="1" kern="1200">
                        <a:solidFill>
                          <a:schemeClr val="bg1"/>
                        </a:solidFill>
                        <a:latin typeface="+mn-lt"/>
                        <a:ea typeface="+mn-ea"/>
                        <a:cs typeface="+mn-cs"/>
                      </a:endParaRPr>
                    </a:p>
                    <a:p>
                      <a:pPr algn="ctr"/>
                      <a:r>
                        <a:rPr lang="en-US" sz="1400" b="1" kern="1200">
                          <a:solidFill>
                            <a:schemeClr val="bg1"/>
                          </a:solidFill>
                          <a:latin typeface="+mn-lt"/>
                          <a:ea typeface="+mn-ea"/>
                          <a:cs typeface="+mn-cs"/>
                        </a:rPr>
                        <a:t>RAG Status</a:t>
                      </a:r>
                    </a:p>
                  </a:txBody>
                  <a:tcPr anchor="ctr">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tcPr>
                </a:tc>
                <a:tc gridSpan="3">
                  <a:txBody>
                    <a:bodyPr/>
                    <a:lstStyle/>
                    <a:p>
                      <a:pPr algn="ctr"/>
                      <a:r>
                        <a:rPr lang="en-US" sz="1400"/>
                        <a:t>Overall Project RAG status  </a:t>
                      </a:r>
                      <a:endParaRPr lang="en-US" sz="1400" i="1">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solidFill>
                      <a:srgbClr val="00BF75"/>
                    </a:solidFill>
                  </a:tcPr>
                </a:tc>
                <a:tc hMerge="1">
                  <a:txBody>
                    <a:bodyPr/>
                    <a:lstStyle/>
                    <a:p>
                      <a:endParaRPr lang="en-GB"/>
                    </a:p>
                  </a:txBody>
                  <a:tcPr/>
                </a:tc>
                <a:tc hMerge="1">
                  <a:txBody>
                    <a:bodyPr/>
                    <a:lstStyle/>
                    <a:p>
                      <a:endParaRPr/>
                    </a:p>
                  </a:txBody>
                  <a:tcPr anchor="ctr"/>
                </a:tc>
                <a:extLst>
                  <a:ext uri="{0D108BD9-81ED-4DB2-BD59-A6C34878D82A}">
                    <a16:rowId xmlns:a16="http://schemas.microsoft.com/office/drawing/2014/main" val="3741017008"/>
                  </a:ext>
                </a:extLst>
              </a:tr>
              <a:tr h="377538">
                <a:tc vMerge="1">
                  <a:txBody>
                    <a:bodyPr/>
                    <a:lstStyle/>
                    <a:p>
                      <a:pPr algn="ctr"/>
                      <a:endParaRPr lang="en-US" sz="1600">
                        <a:latin typeface="Quicksand" panose="02070303000000060000" pitchFamily="18" charset="77"/>
                      </a:endParaRPr>
                    </a:p>
                  </a:txBody>
                  <a:tcPr anchor="ctr">
                    <a:lnR w="6350" cap="flat" cmpd="sng" algn="ctr">
                      <a:solidFill>
                        <a:schemeClr val="bg1"/>
                      </a:solidFill>
                      <a:prstDash val="solid"/>
                      <a:round/>
                      <a:headEnd type="none" w="med" len="med"/>
                      <a:tailEnd type="none" w="med" len="med"/>
                    </a:lnR>
                    <a:solidFill>
                      <a:schemeClr val="tx1"/>
                    </a:solidFill>
                  </a:tcPr>
                </a:tc>
                <a:tc>
                  <a:txBody>
                    <a:bodyPr/>
                    <a:lstStyle/>
                    <a:p>
                      <a:pPr algn="ctr"/>
                      <a:r>
                        <a:rPr lang="en-US" sz="1400" b="1" kern="1200">
                          <a:solidFill>
                            <a:schemeClr val="bg1"/>
                          </a:solidFill>
                          <a:latin typeface="+mn-lt"/>
                          <a:ea typeface="+mn-ea"/>
                          <a:cs typeface="+mn-cs"/>
                        </a:rPr>
                        <a:t>Schedule</a:t>
                      </a:r>
                      <a:r>
                        <a:rPr lang="en-US" sz="1600"/>
                        <a:t>0</a:t>
                      </a:r>
                      <a:endParaRPr lang="en-US" sz="1600">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solidFill>
                      <a:schemeClr val="tx1"/>
                    </a:solidFill>
                  </a:tcPr>
                </a:tc>
                <a:tc>
                  <a:txBody>
                    <a:bodyPr/>
                    <a:lstStyle/>
                    <a:p>
                      <a:pPr algn="ctr"/>
                      <a:r>
                        <a:rPr lang="en-US" sz="1400" b="1" kern="1200">
                          <a:solidFill>
                            <a:schemeClr val="bg1"/>
                          </a:solidFill>
                          <a:latin typeface="+mn-lt"/>
                          <a:ea typeface="+mn-ea"/>
                          <a:cs typeface="+mn-cs"/>
                        </a:rPr>
                        <a:t>Risks and Issues</a:t>
                      </a:r>
                      <a:endParaRPr lang="en-US" sz="1600">
                        <a:latin typeface="Quicksand" panose="02070303000000060000" pitchFamily="18" charset="77"/>
                      </a:endParaRPr>
                    </a:p>
                  </a:txBody>
                  <a:tcPr anchor="ctr">
                    <a:lnT w="6350" cap="flat" cmpd="sng" algn="ctr">
                      <a:solidFill>
                        <a:schemeClr val="bg1"/>
                      </a:solidFill>
                      <a:prstDash val="solid"/>
                      <a:round/>
                      <a:headEnd type="none" w="med" len="med"/>
                      <a:tailEnd type="none" w="med" len="med"/>
                    </a:lnT>
                    <a:solidFill>
                      <a:schemeClr val="tx1"/>
                    </a:solidFill>
                  </a:tcPr>
                </a:tc>
                <a:tc>
                  <a:txBody>
                    <a:bodyPr/>
                    <a:lstStyle/>
                    <a:p>
                      <a:pPr algn="ctr"/>
                      <a:r>
                        <a:rPr lang="en-US" sz="1400" b="1" kern="1200">
                          <a:solidFill>
                            <a:schemeClr val="bg1"/>
                          </a:solidFill>
                          <a:latin typeface="+mn-lt"/>
                          <a:ea typeface="+mn-ea"/>
                          <a:cs typeface="+mn-cs"/>
                        </a:rPr>
                        <a:t>Costs</a:t>
                      </a:r>
                    </a:p>
                  </a:txBody>
                  <a:tcPr anchor="ctr">
                    <a:solidFill>
                      <a:schemeClr val="tx1"/>
                    </a:solidFill>
                  </a:tcPr>
                </a:tc>
                <a:extLst>
                  <a:ext uri="{0D108BD9-81ED-4DB2-BD59-A6C34878D82A}">
                    <a16:rowId xmlns:a16="http://schemas.microsoft.com/office/drawing/2014/main" val="511888340"/>
                  </a:ext>
                </a:extLst>
              </a:tr>
              <a:tr h="397945">
                <a:tc vMerge="1">
                  <a:txBody>
                    <a:bodyPr/>
                    <a:lstStyle/>
                    <a:p>
                      <a:endParaRPr/>
                    </a:p>
                  </a:txBody>
                  <a:tcPr anchor="ctr">
                    <a:solidFill>
                      <a:schemeClr val="tx1"/>
                    </a:solidFill>
                  </a:tcPr>
                </a:tc>
                <a:tc>
                  <a:txBody>
                    <a:bodyPr/>
                    <a:lstStyle/>
                    <a:p>
                      <a:pPr algn="ctr"/>
                      <a:endParaRPr lang="en-US" sz="1600">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solidFill>
                      <a:srgbClr val="FFC000"/>
                    </a:solidFill>
                  </a:tcPr>
                </a:tc>
                <a:tc>
                  <a:txBody>
                    <a:bodyPr/>
                    <a:lstStyle/>
                    <a:p>
                      <a:pPr algn="ctr"/>
                      <a:endParaRPr lang="en-US" sz="1600">
                        <a:latin typeface="Quicksand" panose="02070303000000060000" pitchFamily="18" charset="77"/>
                      </a:endParaRPr>
                    </a:p>
                  </a:txBody>
                  <a:tcPr anchor="ctr">
                    <a:solidFill>
                      <a:srgbClr val="FFC000"/>
                    </a:solidFill>
                  </a:tcPr>
                </a:tc>
                <a:tc>
                  <a:txBody>
                    <a:bodyPr/>
                    <a:lstStyle/>
                    <a:p>
                      <a:pPr algn="ctr"/>
                      <a:endParaRPr lang="en-US" sz="1600">
                        <a:latin typeface="Quicksand" panose="02070303000000060000" pitchFamily="18" charset="77"/>
                      </a:endParaRPr>
                    </a:p>
                  </a:txBody>
                  <a:tcPr anchor="ctr">
                    <a:solidFill>
                      <a:srgbClr val="00BF75"/>
                    </a:solidFill>
                  </a:tcPr>
                </a:tc>
                <a:extLst>
                  <a:ext uri="{0D108BD9-81ED-4DB2-BD59-A6C34878D82A}">
                    <a16:rowId xmlns:a16="http://schemas.microsoft.com/office/drawing/2014/main" val="3937089168"/>
                  </a:ext>
                </a:extLst>
              </a:tr>
              <a:tr h="399610">
                <a:tc vMerge="1">
                  <a:txBody>
                    <a:bodyPr/>
                    <a:lstStyle/>
                    <a:p>
                      <a:pPr algn="ctr"/>
                      <a:endParaRPr lang="en-US" sz="1400" b="1" kern="1200">
                        <a:solidFill>
                          <a:schemeClr val="bg1"/>
                        </a:solidFill>
                        <a:latin typeface="+mn-lt"/>
                        <a:ea typeface="+mn-ea"/>
                        <a:cs typeface="+mn-cs"/>
                      </a:endParaRPr>
                    </a:p>
                  </a:txBody>
                  <a:tcPr anchor="ctr">
                    <a:lnB w="6350" cap="flat" cmpd="sng" algn="ctr">
                      <a:solidFill>
                        <a:schemeClr val="bg1"/>
                      </a:solidFill>
                      <a:prstDash val="solid"/>
                      <a:round/>
                      <a:headEnd type="none" w="med" len="med"/>
                      <a:tailEnd type="none" w="med" len="med"/>
                    </a:lnB>
                    <a:solidFill>
                      <a:schemeClr val="tx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bg1"/>
                          </a:solidFill>
                          <a:latin typeface="+mn-lt"/>
                          <a:ea typeface="+mn-ea"/>
                          <a:cs typeface="+mn-cs"/>
                        </a:rPr>
                        <a:t>Status Justification</a:t>
                      </a:r>
                    </a:p>
                  </a:txBody>
                  <a:tcPr anchor="ctr">
                    <a:lnL w="6350" cap="flat" cmpd="sng" algn="ctr">
                      <a:solidFill>
                        <a:schemeClr val="bg1"/>
                      </a:solidFill>
                      <a:prstDash val="solid"/>
                      <a:round/>
                      <a:headEnd type="none" w="med" len="med"/>
                      <a:tailEnd type="none" w="med" len="med"/>
                    </a:lnL>
                    <a:solidFill>
                      <a:schemeClr val="tx1"/>
                    </a:solidFill>
                  </a:tcPr>
                </a:tc>
                <a:tc hMerge="1">
                  <a:txBody>
                    <a:bodyPr/>
                    <a:lstStyle/>
                    <a:p>
                      <a:endParaRPr lang="en-GB"/>
                    </a:p>
                  </a:txBody>
                  <a:tcPr/>
                </a:tc>
                <a:tc hMerge="1">
                  <a:txBody>
                    <a:bodyPr/>
                    <a:lstStyle/>
                    <a:p>
                      <a:pPr algn="ctr"/>
                      <a:endParaRPr lang="en-US" sz="1400" b="1" kern="1200">
                        <a:solidFill>
                          <a:schemeClr val="bg1"/>
                        </a:solidFill>
                        <a:latin typeface="+mn-lt"/>
                        <a:ea typeface="+mn-ea"/>
                        <a:cs typeface="+mn-cs"/>
                      </a:endParaRPr>
                    </a:p>
                  </a:txBody>
                  <a:tcPr anchor="ctr">
                    <a:solidFill>
                      <a:schemeClr val="tx1"/>
                    </a:solidFill>
                  </a:tcPr>
                </a:tc>
                <a:extLst>
                  <a:ext uri="{0D108BD9-81ED-4DB2-BD59-A6C34878D82A}">
                    <a16:rowId xmlns:a16="http://schemas.microsoft.com/office/drawing/2014/main" val="1031597798"/>
                  </a:ext>
                </a:extLst>
              </a:tr>
              <a:tr h="2234487">
                <a:tc>
                  <a:txBody>
                    <a:bodyPr/>
                    <a:lstStyle/>
                    <a:p>
                      <a:pPr algn="ctr"/>
                      <a:r>
                        <a:rPr lang="en-US" sz="1400" b="1" kern="1200">
                          <a:solidFill>
                            <a:schemeClr val="bg1"/>
                          </a:solidFill>
                          <a:latin typeface="+mn-lt"/>
                          <a:ea typeface="+mn-ea"/>
                          <a:cs typeface="+mn-cs"/>
                        </a:rPr>
                        <a:t>Schedule</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GB" sz="800" b="0" i="0" u="none" strike="noStrike" kern="0" cap="none" spc="0" normalizeH="0" baseline="0">
                          <a:ln>
                            <a:noFill/>
                          </a:ln>
                          <a:solidFill>
                            <a:srgbClr val="000000"/>
                          </a:solidFill>
                          <a:effectLst/>
                          <a:uLnTx/>
                          <a:uFillTx/>
                          <a:latin typeface="+mn-lt"/>
                          <a:ea typeface="+mn-ea"/>
                          <a:cs typeface="Poppins"/>
                        </a:rPr>
                        <a:t>The scope </a:t>
                      </a:r>
                      <a:r>
                        <a:rPr lang="en-GB" sz="800" b="0" i="0" u="none" strike="noStrike" kern="0" cap="none" spc="0" normalizeH="0" baseline="0">
                          <a:ln>
                            <a:noFill/>
                          </a:ln>
                          <a:solidFill>
                            <a:srgbClr val="000000"/>
                          </a:solidFill>
                          <a:effectLst/>
                          <a:uLnTx/>
                          <a:uFillTx/>
                          <a:latin typeface="+mn-lt"/>
                          <a:ea typeface="+mn-ea"/>
                          <a:cs typeface="Poppins"/>
                        </a:rPr>
                        <a:t>of</a:t>
                      </a:r>
                      <a:r>
                        <a:rPr kumimoji="0" lang="en-GB" sz="800" b="0" i="0" u="none" strike="noStrike" kern="0" cap="none" spc="0" normalizeH="0" baseline="0">
                          <a:ln>
                            <a:noFill/>
                          </a:ln>
                          <a:solidFill>
                            <a:srgbClr val="000000"/>
                          </a:solidFill>
                          <a:effectLst/>
                          <a:uLnTx/>
                          <a:uFillTx/>
                          <a:latin typeface="+mn-lt"/>
                          <a:ea typeface="+mn-ea"/>
                          <a:cs typeface="Poppins"/>
                        </a:rPr>
                        <a:t> Minor Release 16 was presented for approval </a:t>
                      </a:r>
                      <a:r>
                        <a:rPr lang="en-GB" sz="800" b="0" i="0" u="none" strike="noStrike" kern="0" cap="none" spc="0" normalizeH="0" baseline="0">
                          <a:ln>
                            <a:noFill/>
                          </a:ln>
                          <a:solidFill>
                            <a:srgbClr val="000000"/>
                          </a:solidFill>
                          <a:effectLst/>
                          <a:uLnTx/>
                          <a:uFillTx/>
                          <a:latin typeface="+mn-lt"/>
                          <a:ea typeface="+mn-ea"/>
                          <a:cs typeface="Poppins"/>
                        </a:rPr>
                        <a:t>at the </a:t>
                      </a:r>
                      <a:r>
                        <a:rPr lang="en-GB" sz="800" b="0" i="0" u="none" strike="noStrike" kern="0" cap="none" spc="0" normalizeH="0" baseline="0" err="1">
                          <a:ln>
                            <a:noFill/>
                          </a:ln>
                          <a:solidFill>
                            <a:srgbClr val="000000"/>
                          </a:solidFill>
                          <a:effectLst/>
                          <a:uLnTx/>
                          <a:uFillTx/>
                          <a:latin typeface="+mn-lt"/>
                          <a:ea typeface="+mn-ea"/>
                          <a:cs typeface="Poppins"/>
                        </a:rPr>
                        <a:t>ChMC</a:t>
                      </a:r>
                      <a:r>
                        <a:rPr lang="en-GB" sz="800" b="0" i="0" u="none" strike="noStrike" kern="0" cap="none" spc="0" normalizeH="0" baseline="0">
                          <a:ln>
                            <a:noFill/>
                          </a:ln>
                          <a:solidFill>
                            <a:srgbClr val="000000"/>
                          </a:solidFill>
                          <a:effectLst/>
                          <a:uLnTx/>
                          <a:uFillTx/>
                          <a:latin typeface="+mn-lt"/>
                          <a:ea typeface="+mn-ea"/>
                          <a:cs typeface="Poppins"/>
                        </a:rPr>
                        <a:t> meeting on  08/04/26.</a:t>
                      </a: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US" sz="800" b="0" i="0" u="none" strike="noStrike" kern="0" cap="none" spc="0" normalizeH="0" baseline="0">
                          <a:ln>
                            <a:noFill/>
                          </a:ln>
                          <a:solidFill>
                            <a:srgbClr val="000000"/>
                          </a:solidFill>
                          <a:effectLst/>
                          <a:uLnTx/>
                          <a:uFillTx/>
                          <a:latin typeface="+mn-lt"/>
                          <a:ea typeface="+mn-ea"/>
                          <a:cs typeface="Poppins"/>
                        </a:rPr>
                        <a:t>Overall release is tracking </a:t>
                      </a:r>
                      <a:r>
                        <a:rPr lang="en-US" sz="800" b="0" i="0" u="none" strike="noStrike" kern="0" cap="none" spc="0" normalizeH="0" baseline="0">
                          <a:ln>
                            <a:noFill/>
                          </a:ln>
                          <a:solidFill>
                            <a:srgbClr val="000000"/>
                          </a:solidFill>
                          <a:effectLst/>
                          <a:uLnTx/>
                          <a:uFillTx/>
                          <a:latin typeface="+mn-lt"/>
                          <a:ea typeface="+mn-ea"/>
                          <a:cs typeface="Poppins"/>
                        </a:rPr>
                        <a:t>at risk</a:t>
                      </a:r>
                      <a:r>
                        <a:rPr kumimoji="0" lang="en-US" sz="800" b="0" i="0" u="none" strike="noStrike" kern="0" cap="none" spc="0" normalizeH="0" baseline="0">
                          <a:ln>
                            <a:noFill/>
                          </a:ln>
                          <a:solidFill>
                            <a:srgbClr val="000000"/>
                          </a:solidFill>
                          <a:effectLst/>
                          <a:uLnTx/>
                          <a:uFillTx/>
                          <a:latin typeface="+mn-lt"/>
                          <a:ea typeface="+mn-ea"/>
                          <a:cs typeface="Poppins"/>
                        </a:rPr>
                        <a:t>; Build projected to be completed on 01/05/26. Test preparation in progress, currently Amber due to BP24 </a:t>
                      </a:r>
                      <a:r>
                        <a:rPr lang="en-US" sz="800" b="0" i="0" u="none" strike="noStrike">
                          <a:solidFill>
                            <a:schemeClr val="dk1"/>
                          </a:solidFill>
                          <a:latin typeface="+mn-lt"/>
                          <a:ea typeface="+mn-ea"/>
                          <a:cs typeface="+mn-cs"/>
                        </a:rPr>
                        <a:t>Sustain delays moving environments delaying the start of ST.</a:t>
                      </a:r>
                      <a:endParaRPr kumimoji="0" lang="en-US"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GB" sz="800" b="1" i="0" u="none" strike="noStrike" kern="0" cap="none" spc="0" normalizeH="0" baseline="0">
                          <a:ln>
                            <a:noFill/>
                          </a:ln>
                          <a:solidFill>
                            <a:srgbClr val="000000"/>
                          </a:solidFill>
                          <a:effectLst/>
                          <a:uLnTx/>
                          <a:uFillTx/>
                          <a:latin typeface="+mn-lt"/>
                          <a:ea typeface="+mn-ea"/>
                          <a:cs typeface="Poppins"/>
                        </a:rPr>
                        <a:t>Progress Update:</a:t>
                      </a: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1" i="0" u="none" strike="noStrike" kern="0" cap="none" spc="0" normalizeH="0" baseline="0">
                        <a:ln>
                          <a:noFill/>
                        </a:ln>
                        <a:solidFill>
                          <a:srgbClr val="000000"/>
                        </a:solidFill>
                        <a:effectLst/>
                        <a:uLnTx/>
                        <a:uFillTx/>
                        <a:latin typeface="+mn-lt"/>
                        <a:ea typeface="+mn-ea"/>
                        <a:cs typeface="Poppins"/>
                      </a:endParaRPr>
                    </a:p>
                    <a:p>
                      <a:pPr marL="171450" marR="0" lvl="0" indent="-171450" eaLnBrk="1" fontAlgn="auto" latinLnBrk="0" hangingPunct="1">
                        <a:lnSpc>
                          <a:spcPct val="100000"/>
                        </a:lnSpc>
                        <a:spcBef>
                          <a:spcPts val="0"/>
                        </a:spcBef>
                        <a:spcAft>
                          <a:spcPts val="0"/>
                        </a:spcAft>
                        <a:buClrTx/>
                        <a:buSzTx/>
                        <a:buFont typeface="Arial" panose="020B0604020202020204" pitchFamily="34" charset="0"/>
                        <a:buChar char="•"/>
                      </a:pPr>
                      <a:r>
                        <a:rPr kumimoji="0" lang="en-GB" sz="800" b="0" i="0" u="none" strike="noStrike" kern="0" cap="none" spc="0" normalizeH="0" baseline="0">
                          <a:ln>
                            <a:noFill/>
                          </a:ln>
                          <a:solidFill>
                            <a:srgbClr val="000000"/>
                          </a:solidFill>
                          <a:effectLst/>
                          <a:uLnTx/>
                          <a:uFillTx/>
                          <a:latin typeface="+mn-lt"/>
                          <a:ea typeface="+mn-ea"/>
                          <a:cs typeface="Poppins"/>
                        </a:rPr>
                        <a:t>XRN 6081A Build completion in progress and is in Testing. </a:t>
                      </a:r>
                      <a:endParaRPr kumimoji="0" lang="en-GB" sz="800" b="1" i="0" u="none" strike="noStrike" kern="0" cap="none" spc="0" normalizeH="0" baseline="0">
                        <a:ln>
                          <a:noFill/>
                        </a:ln>
                        <a:solidFill>
                          <a:srgbClr val="000000"/>
                        </a:solidFill>
                        <a:effectLst/>
                        <a:uLnTx/>
                        <a:uFillTx/>
                        <a:latin typeface="+mn-lt"/>
                        <a:ea typeface="+mn-ea"/>
                        <a:cs typeface="Poppins"/>
                      </a:endParaRPr>
                    </a:p>
                    <a:p>
                      <a:pPr marL="0" marR="0" lvl="0" indent="0" algn="l" defTabSz="914400">
                        <a:lnSpc>
                          <a:spcPct val="100000"/>
                        </a:lnSpc>
                        <a:spcBef>
                          <a:spcPts val="0"/>
                        </a:spcBef>
                        <a:spcAft>
                          <a:spcPts val="0"/>
                        </a:spcAft>
                        <a:buClrTx/>
                        <a:buSzTx/>
                        <a:buFont typeface="Arial" panose="020B0604020202020204" pitchFamily="34" charset="0"/>
                        <a:buNone/>
                        <a:tabLst/>
                        <a:defRPr/>
                      </a:pPr>
                      <a:endParaRPr kumimoji="0" lang="en-GB" sz="800" b="0" i="0" u="none" strike="noStrike" kern="0" cap="none" spc="0" normalizeH="0" baseline="0">
                        <a:ln>
                          <a:noFill/>
                        </a:ln>
                        <a:solidFill>
                          <a:srgbClr val="000000"/>
                        </a:solidFill>
                        <a:effectLst/>
                        <a:uLnTx/>
                        <a:uFillTx/>
                        <a:latin typeface="+mn-lt"/>
                        <a:ea typeface="+mn-ea"/>
                        <a:cs typeface="Poppins"/>
                      </a:endParaRPr>
                    </a:p>
                    <a:p>
                      <a:pPr marL="0" indent="0" algn="l">
                        <a:buNone/>
                      </a:pPr>
                      <a:r>
                        <a:rPr lang="en-GB" sz="800" b="1" i="0" u="none" strike="noStrike" kern="1200" cap="none" normalizeH="0" baseline="0">
                          <a:ln>
                            <a:noFill/>
                          </a:ln>
                          <a:solidFill>
                            <a:srgbClr val="000000"/>
                          </a:solidFill>
                          <a:effectLst/>
                          <a:latin typeface="Nunito sans"/>
                          <a:ea typeface="+mn-ea"/>
                          <a:cs typeface="+mn-cs"/>
                        </a:rPr>
                        <a:t>Decision in May </a:t>
                      </a:r>
                      <a:r>
                        <a:rPr lang="en-GB" sz="800" b="1" i="0" u="none" strike="noStrike" kern="1200" cap="none" normalizeH="0" baseline="0" err="1">
                          <a:ln>
                            <a:noFill/>
                          </a:ln>
                          <a:solidFill>
                            <a:srgbClr val="000000"/>
                          </a:solidFill>
                          <a:effectLst/>
                          <a:latin typeface="Nunito sans"/>
                          <a:ea typeface="+mn-ea"/>
                          <a:cs typeface="+mn-cs"/>
                        </a:rPr>
                        <a:t>ChMC</a:t>
                      </a:r>
                      <a:r>
                        <a:rPr lang="en-GB" sz="800" b="0" i="0" u="none" strike="noStrike" kern="1200" cap="none" normalizeH="0" baseline="0">
                          <a:ln>
                            <a:noFill/>
                          </a:ln>
                          <a:solidFill>
                            <a:srgbClr val="000000"/>
                          </a:solidFill>
                          <a:effectLst/>
                          <a:latin typeface="Nunito sans"/>
                          <a:ea typeface="+mn-ea"/>
                          <a:cs typeface="+mn-cs"/>
                        </a:rPr>
                        <a:t>: None</a:t>
                      </a:r>
                    </a:p>
                  </a:txBody>
                  <a:tcPr anchor="ctr">
                    <a:lnR w="6350" cap="flat" cmpd="sng" algn="ctr">
                      <a:solidFill>
                        <a:schemeClr val="tx1"/>
                      </a:solidFill>
                      <a:prstDash val="solid"/>
                      <a:round/>
                      <a:headEnd type="none" w="med" len="med"/>
                      <a:tailEnd type="none" w="med" len="med"/>
                    </a:lnR>
                  </a:tcPr>
                </a:tc>
                <a:tc gridSpan="2">
                  <a:txBody>
                    <a:bodyPr/>
                    <a:lstStyle/>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r>
                        <a:rPr lang="en-US" sz="800">
                          <a:latin typeface="+mn-lt"/>
                        </a:rPr>
                        <a:t>Implementation date July 2026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hMerge="1">
                  <a:txBody>
                    <a:bodyPr/>
                    <a:lstStyle/>
                    <a:p>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94376521"/>
                  </a:ext>
                </a:extLst>
              </a:tr>
              <a:tr h="431461">
                <a:tc>
                  <a:txBody>
                    <a:bodyPr/>
                    <a:lstStyle/>
                    <a:p>
                      <a:pPr algn="ctr"/>
                      <a:r>
                        <a:rPr lang="en-US" sz="1400" b="1" kern="1200">
                          <a:solidFill>
                            <a:schemeClr val="bg1"/>
                          </a:solidFill>
                          <a:latin typeface="+mn-lt"/>
                          <a:ea typeface="+mn-ea"/>
                          <a:cs typeface="+mn-cs"/>
                        </a:rPr>
                        <a:t>Risks and Issues</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t>Deferred Sustain implementation date will result in </a:t>
                      </a:r>
                      <a:r>
                        <a:rPr lang="en-GB" sz="800" err="1"/>
                        <a:t>MiR</a:t>
                      </a:r>
                      <a:r>
                        <a:rPr lang="en-GB" sz="800"/>
                        <a:t> 16 implementation dates being pushed back. Replan</a:t>
                      </a:r>
                      <a:r>
                        <a:rPr lang="en-US" sz="800" b="0" i="0" u="none" strike="noStrike">
                          <a:solidFill>
                            <a:schemeClr val="dk1"/>
                          </a:solidFill>
                          <a:latin typeface="+mn-lt"/>
                          <a:ea typeface="+mn-ea"/>
                          <a:cs typeface="+mn-cs"/>
                        </a:rPr>
                        <a:t> is being worked on to move Implementation date to July 26.</a:t>
                      </a:r>
                      <a:endParaRPr lang="en-GB" sz="800">
                        <a:solidFill>
                          <a:schemeClr val="tx1"/>
                        </a:solidFill>
                      </a:endParaRPr>
                    </a:p>
                    <a:p>
                      <a:pPr algn="l"/>
                      <a:endParaRPr lang="en-US" sz="800">
                        <a:solidFill>
                          <a:schemeClr val="tx1">
                            <a:lumMod val="85000"/>
                            <a:lumOff val="15000"/>
                          </a:schemeClr>
                        </a:solidFill>
                        <a:latin typeface="Nunito Sans"/>
                      </a:endParaRP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1918266800"/>
                  </a:ext>
                </a:extLst>
              </a:tr>
              <a:tr h="428556">
                <a:tc>
                  <a:txBody>
                    <a:bodyPr/>
                    <a:lstStyle/>
                    <a:p>
                      <a:pPr algn="ctr"/>
                      <a:r>
                        <a:rPr lang="en-US" sz="1400" b="1" kern="1200">
                          <a:solidFill>
                            <a:schemeClr val="bg1"/>
                          </a:solidFill>
                          <a:latin typeface="+mn-lt"/>
                          <a:ea typeface="+mn-ea"/>
                          <a:cs typeface="+mn-cs"/>
                        </a:rPr>
                        <a:t>Costs</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gridSpan="3">
                  <a:txBody>
                    <a:bodyPr/>
                    <a:lstStyle/>
                    <a:p>
                      <a:pPr marL="0" marR="0" lvl="0" indent="0" algn="l" rtl="0" eaLnBrk="1" fontAlgn="auto" latinLnBrk="0" hangingPunct="1">
                        <a:lnSpc>
                          <a:spcPct val="100000"/>
                        </a:lnSpc>
                        <a:spcBef>
                          <a:spcPts val="0"/>
                        </a:spcBef>
                        <a:spcAft>
                          <a:spcPts val="0"/>
                        </a:spcAft>
                        <a:buClrTx/>
                        <a:buSzTx/>
                        <a:buFontTx/>
                        <a:buNone/>
                      </a:pPr>
                      <a:r>
                        <a:rPr lang="en-US" sz="800" b="0" i="0" u="none" strike="noStrike" kern="1200" noProof="0">
                          <a:solidFill>
                            <a:srgbClr val="000000"/>
                          </a:solidFill>
                          <a:effectLst/>
                        </a:rPr>
                        <a:t>UK Link costs covered under Service and Operate funding</a:t>
                      </a:r>
                      <a:endParaRPr kumimoji="0" lang="en-US" sz="800">
                        <a:solidFill>
                          <a:srgbClr val="000000"/>
                        </a:solidFill>
                        <a:latin typeface="Nunito sans"/>
                      </a:endParaRP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2035633486"/>
                  </a:ext>
                </a:extLst>
              </a:tr>
              <a:tr h="510492">
                <a:tc>
                  <a:txBody>
                    <a:bodyPr/>
                    <a:lstStyle/>
                    <a:p>
                      <a:pPr algn="ctr"/>
                      <a:r>
                        <a:rPr lang="en-US" sz="1400" b="1" kern="1200">
                          <a:solidFill>
                            <a:schemeClr val="bg1"/>
                          </a:solidFill>
                          <a:latin typeface="+mn-lt"/>
                          <a:ea typeface="+mn-ea"/>
                          <a:cs typeface="+mn-cs"/>
                        </a:rPr>
                        <a:t>Scope</a:t>
                      </a:r>
                    </a:p>
                  </a:txBody>
                  <a:tcPr anchor="ctr">
                    <a:lnT w="6350" cap="flat" cmpd="sng" algn="ctr">
                      <a:solidFill>
                        <a:schemeClr val="bg1"/>
                      </a:solidFill>
                      <a:prstDash val="solid"/>
                      <a:round/>
                      <a:headEnd type="none" w="med" len="med"/>
                      <a:tailEnd type="none" w="med" len="med"/>
                    </a:lnT>
                    <a:solidFill>
                      <a:schemeClr val="tx1"/>
                    </a:solidFill>
                  </a:tcPr>
                </a:tc>
                <a:tc gridSpan="3">
                  <a:txBody>
                    <a:bodyPr/>
                    <a:lstStyle/>
                    <a:p>
                      <a:pPr rtl="0" fontAlgn="base"/>
                      <a:r>
                        <a:rPr lang="en-GB" sz="800" b="0" i="0" u="none" strike="noStrike" kern="1200">
                          <a:solidFill>
                            <a:srgbClr val="000000"/>
                          </a:solidFill>
                          <a:effectLst/>
                          <a:latin typeface="+mn-lt"/>
                          <a:ea typeface="+mn-ea"/>
                          <a:cs typeface="+mn-cs"/>
                        </a:rPr>
                        <a:t>XRN 6081A – Meter Reading Service Improvement A - Fix Historic NDM Check to Check Reconciliation Periods - Tactical Solution</a:t>
                      </a: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3873012991"/>
                  </a:ext>
                </a:extLst>
              </a:tr>
            </a:tbl>
          </a:graphicData>
        </a:graphic>
      </p:graphicFrame>
      <p:grpSp>
        <p:nvGrpSpPr>
          <p:cNvPr id="4" name="Group 3">
            <a:extLst>
              <a:ext uri="{FF2B5EF4-FFF2-40B4-BE49-F238E27FC236}">
                <a16:creationId xmlns:a16="http://schemas.microsoft.com/office/drawing/2014/main" id="{CE1E32A8-FA28-B962-2C69-D1D06007B243}"/>
              </a:ext>
            </a:extLst>
          </p:cNvPr>
          <p:cNvGrpSpPr/>
          <p:nvPr/>
        </p:nvGrpSpPr>
        <p:grpSpPr>
          <a:xfrm>
            <a:off x="5593488" y="4325099"/>
            <a:ext cx="3811727" cy="215444"/>
            <a:chOff x="4309575" y="3486038"/>
            <a:chExt cx="2858795" cy="278125"/>
          </a:xfrm>
        </p:grpSpPr>
        <p:grpSp>
          <p:nvGrpSpPr>
            <p:cNvPr id="6" name="Group 5">
              <a:extLst>
                <a:ext uri="{FF2B5EF4-FFF2-40B4-BE49-F238E27FC236}">
                  <a16:creationId xmlns:a16="http://schemas.microsoft.com/office/drawing/2014/main" id="{C6C6EE5A-D417-F7F4-EC4B-862687E49EB8}"/>
                </a:ext>
              </a:extLst>
            </p:cNvPr>
            <p:cNvGrpSpPr/>
            <p:nvPr/>
          </p:nvGrpSpPr>
          <p:grpSpPr>
            <a:xfrm>
              <a:off x="4309575" y="3486038"/>
              <a:ext cx="756457" cy="278125"/>
              <a:chOff x="4089862" y="3445799"/>
              <a:chExt cx="756457" cy="278125"/>
            </a:xfrm>
          </p:grpSpPr>
          <p:sp>
            <p:nvSpPr>
              <p:cNvPr id="19" name="Oval 18">
                <a:extLst>
                  <a:ext uri="{FF2B5EF4-FFF2-40B4-BE49-F238E27FC236}">
                    <a16:creationId xmlns:a16="http://schemas.microsoft.com/office/drawing/2014/main" id="{A025B38C-2A3C-9212-EB47-136D79701C17}"/>
                  </a:ext>
                </a:extLst>
              </p:cNvPr>
              <p:cNvSpPr/>
              <p:nvPr/>
            </p:nvSpPr>
            <p:spPr>
              <a:xfrm>
                <a:off x="4089862" y="3562003"/>
                <a:ext cx="54033" cy="45719"/>
              </a:xfrm>
              <a:prstGeom prst="ellipse">
                <a:avLst/>
              </a:prstGeom>
              <a:solidFill>
                <a:srgbClr val="57BAE5"/>
              </a:solidFill>
              <a:ln w="25400" cap="flat" cmpd="sng" algn="ctr">
                <a:solidFill>
                  <a:srgbClr val="57BAE5"/>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20" name="TextBox 19">
                <a:extLst>
                  <a:ext uri="{FF2B5EF4-FFF2-40B4-BE49-F238E27FC236}">
                    <a16:creationId xmlns:a16="http://schemas.microsoft.com/office/drawing/2014/main" id="{047366BE-02B1-5F1A-4B4A-548764529B90}"/>
                  </a:ext>
                </a:extLst>
              </p:cNvPr>
              <p:cNvSpPr txBox="1"/>
              <p:nvPr/>
            </p:nvSpPr>
            <p:spPr>
              <a:xfrm>
                <a:off x="4131425"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Complete</a:t>
                </a:r>
              </a:p>
            </p:txBody>
          </p:sp>
        </p:grpSp>
        <p:grpSp>
          <p:nvGrpSpPr>
            <p:cNvPr id="8" name="Group 7">
              <a:extLst>
                <a:ext uri="{FF2B5EF4-FFF2-40B4-BE49-F238E27FC236}">
                  <a16:creationId xmlns:a16="http://schemas.microsoft.com/office/drawing/2014/main" id="{59E09A33-F4AF-BE19-568E-C3EAE407D089}"/>
                </a:ext>
              </a:extLst>
            </p:cNvPr>
            <p:cNvGrpSpPr/>
            <p:nvPr/>
          </p:nvGrpSpPr>
          <p:grpSpPr>
            <a:xfrm>
              <a:off x="5080579" y="3486038"/>
              <a:ext cx="741910" cy="278125"/>
              <a:chOff x="4089862" y="3445799"/>
              <a:chExt cx="741910" cy="278125"/>
            </a:xfrm>
          </p:grpSpPr>
          <p:sp>
            <p:nvSpPr>
              <p:cNvPr id="17" name="Oval 16">
                <a:extLst>
                  <a:ext uri="{FF2B5EF4-FFF2-40B4-BE49-F238E27FC236}">
                    <a16:creationId xmlns:a16="http://schemas.microsoft.com/office/drawing/2014/main" id="{5150144D-492B-E2A3-58BB-F49BDA55D333}"/>
                  </a:ext>
                </a:extLst>
              </p:cNvPr>
              <p:cNvSpPr/>
              <p:nvPr/>
            </p:nvSpPr>
            <p:spPr>
              <a:xfrm>
                <a:off x="4089862" y="3562003"/>
                <a:ext cx="54033" cy="45719"/>
              </a:xfrm>
              <a:prstGeom prst="ellipse">
                <a:avLst/>
              </a:prstGeom>
              <a:solidFill>
                <a:srgbClr val="00BF75"/>
              </a:solidFill>
              <a:ln w="25400" cap="flat" cmpd="sng" algn="ctr">
                <a:solidFill>
                  <a:srgbClr val="00BF75"/>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8" name="TextBox 17">
                <a:extLst>
                  <a:ext uri="{FF2B5EF4-FFF2-40B4-BE49-F238E27FC236}">
                    <a16:creationId xmlns:a16="http://schemas.microsoft.com/office/drawing/2014/main" id="{C2725CAD-E1F1-7FD0-AAF0-5213129DC9CD}"/>
                  </a:ext>
                </a:extLst>
              </p:cNvPr>
              <p:cNvSpPr txBox="1"/>
              <p:nvPr/>
            </p:nvSpPr>
            <p:spPr>
              <a:xfrm>
                <a:off x="4116878"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On Track</a:t>
                </a:r>
              </a:p>
            </p:txBody>
          </p:sp>
        </p:grpSp>
        <p:grpSp>
          <p:nvGrpSpPr>
            <p:cNvPr id="9" name="Group 8">
              <a:extLst>
                <a:ext uri="{FF2B5EF4-FFF2-40B4-BE49-F238E27FC236}">
                  <a16:creationId xmlns:a16="http://schemas.microsoft.com/office/drawing/2014/main" id="{770A728B-F135-E1F8-6311-A2CE78694577}"/>
                </a:ext>
              </a:extLst>
            </p:cNvPr>
            <p:cNvGrpSpPr/>
            <p:nvPr/>
          </p:nvGrpSpPr>
          <p:grpSpPr>
            <a:xfrm>
              <a:off x="5795473" y="3486038"/>
              <a:ext cx="741910" cy="278125"/>
              <a:chOff x="4089862" y="3445799"/>
              <a:chExt cx="741910" cy="278125"/>
            </a:xfrm>
          </p:grpSpPr>
          <p:sp>
            <p:nvSpPr>
              <p:cNvPr id="15" name="Oval 14">
                <a:extLst>
                  <a:ext uri="{FF2B5EF4-FFF2-40B4-BE49-F238E27FC236}">
                    <a16:creationId xmlns:a16="http://schemas.microsoft.com/office/drawing/2014/main" id="{784FF7AE-BD67-2FCC-A250-5B5D748DF57B}"/>
                  </a:ext>
                </a:extLst>
              </p:cNvPr>
              <p:cNvSpPr/>
              <p:nvPr/>
            </p:nvSpPr>
            <p:spPr>
              <a:xfrm>
                <a:off x="4089862" y="3562003"/>
                <a:ext cx="54033" cy="45719"/>
              </a:xfrm>
              <a:prstGeom prst="ellipse">
                <a:avLst/>
              </a:prstGeom>
              <a:solidFill>
                <a:srgbClr val="FFC000"/>
              </a:solidFill>
              <a:ln w="25400" cap="flat" cmpd="sng" algn="ctr">
                <a:solidFill>
                  <a:srgbClr val="FFC000"/>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6" name="TextBox 15">
                <a:extLst>
                  <a:ext uri="{FF2B5EF4-FFF2-40B4-BE49-F238E27FC236}">
                    <a16:creationId xmlns:a16="http://schemas.microsoft.com/office/drawing/2014/main" id="{5219BF76-4870-D05A-D1A3-8B8BDDC9A1F7}"/>
                  </a:ext>
                </a:extLst>
              </p:cNvPr>
              <p:cNvSpPr txBox="1"/>
              <p:nvPr/>
            </p:nvSpPr>
            <p:spPr>
              <a:xfrm>
                <a:off x="4116878" y="3445799"/>
                <a:ext cx="714894" cy="278125"/>
              </a:xfrm>
              <a:prstGeom prst="rect">
                <a:avLst/>
              </a:prstGeom>
              <a:noFill/>
            </p:spPr>
            <p:txBody>
              <a:bodyPr wrap="square" rtlCol="0">
                <a:spAutoFit/>
              </a:bodyPr>
              <a:lstStyle>
                <a:defPPr>
                  <a:defRPr lang="en-US"/>
                </a:defPPr>
                <a:lvl1pPr defTabSz="1219170">
                  <a:defRPr sz="933" kern="0">
                    <a:solidFill>
                      <a:prstClr val="black"/>
                    </a:solidFill>
                    <a:latin typeface="Nunito Sans"/>
                  </a:defRPr>
                </a:lvl1pPr>
              </a:lstStyle>
              <a:p>
                <a:r>
                  <a:rPr lang="en-GB" sz="800">
                    <a:latin typeface="+mj-lt"/>
                  </a:rPr>
                  <a:t>At Risk</a:t>
                </a:r>
              </a:p>
            </p:txBody>
          </p:sp>
        </p:grpSp>
        <p:grpSp>
          <p:nvGrpSpPr>
            <p:cNvPr id="10" name="Group 9">
              <a:extLst>
                <a:ext uri="{FF2B5EF4-FFF2-40B4-BE49-F238E27FC236}">
                  <a16:creationId xmlns:a16="http://schemas.microsoft.com/office/drawing/2014/main" id="{DF66DD10-86ED-C3BE-5342-ED14BEC24E96}"/>
                </a:ext>
              </a:extLst>
            </p:cNvPr>
            <p:cNvGrpSpPr/>
            <p:nvPr/>
          </p:nvGrpSpPr>
          <p:grpSpPr>
            <a:xfrm>
              <a:off x="6429317" y="3486038"/>
              <a:ext cx="739053" cy="278125"/>
              <a:chOff x="4089862" y="3445799"/>
              <a:chExt cx="739053" cy="278125"/>
            </a:xfrm>
          </p:grpSpPr>
          <p:sp>
            <p:nvSpPr>
              <p:cNvPr id="13" name="Oval 12">
                <a:extLst>
                  <a:ext uri="{FF2B5EF4-FFF2-40B4-BE49-F238E27FC236}">
                    <a16:creationId xmlns:a16="http://schemas.microsoft.com/office/drawing/2014/main" id="{ECAB50AC-7A55-8208-1789-142B9134F95A}"/>
                  </a:ext>
                </a:extLst>
              </p:cNvPr>
              <p:cNvSpPr/>
              <p:nvPr/>
            </p:nvSpPr>
            <p:spPr>
              <a:xfrm>
                <a:off x="4089862" y="3562003"/>
                <a:ext cx="54033" cy="45719"/>
              </a:xfrm>
              <a:prstGeom prst="ellipse">
                <a:avLst/>
              </a:prstGeom>
              <a:solidFill>
                <a:srgbClr val="FF0000"/>
              </a:solidFill>
              <a:ln w="25400" cap="flat" cmpd="sng" algn="ctr">
                <a:solidFill>
                  <a:srgbClr val="FF0000"/>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4" name="TextBox 13">
                <a:extLst>
                  <a:ext uri="{FF2B5EF4-FFF2-40B4-BE49-F238E27FC236}">
                    <a16:creationId xmlns:a16="http://schemas.microsoft.com/office/drawing/2014/main" id="{D06D3C6C-ADD3-304D-246F-36CAE02191CD}"/>
                  </a:ext>
                </a:extLst>
              </p:cNvPr>
              <p:cNvSpPr txBox="1"/>
              <p:nvPr/>
            </p:nvSpPr>
            <p:spPr>
              <a:xfrm>
                <a:off x="4114021"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Overdue</a:t>
                </a:r>
              </a:p>
            </p:txBody>
          </p:sp>
        </p:grpSp>
      </p:grpSp>
      <p:pic>
        <p:nvPicPr>
          <p:cNvPr id="21" name="Picture 20">
            <a:extLst>
              <a:ext uri="{FF2B5EF4-FFF2-40B4-BE49-F238E27FC236}">
                <a16:creationId xmlns:a16="http://schemas.microsoft.com/office/drawing/2014/main" id="{B8C1D85A-695A-1A9D-9F66-7AD8ACA47F71}"/>
              </a:ext>
            </a:extLst>
          </p:cNvPr>
          <p:cNvPicPr>
            <a:picLocks noChangeAspect="1"/>
          </p:cNvPicPr>
          <p:nvPr/>
        </p:nvPicPr>
        <p:blipFill>
          <a:blip r:embed="rId2"/>
          <a:stretch>
            <a:fillRect/>
          </a:stretch>
        </p:blipFill>
        <p:spPr>
          <a:xfrm>
            <a:off x="5377215" y="3017802"/>
            <a:ext cx="6373367" cy="1045753"/>
          </a:xfrm>
          <a:prstGeom prst="rect">
            <a:avLst/>
          </a:prstGeom>
        </p:spPr>
      </p:pic>
    </p:spTree>
    <p:extLst>
      <p:ext uri="{BB962C8B-B14F-4D97-AF65-F5344CB8AC3E}">
        <p14:creationId xmlns:p14="http://schemas.microsoft.com/office/powerpoint/2010/main" val="477306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0B943A-9B19-3D27-F0A9-D2F9DACA7049}"/>
              </a:ext>
            </a:extLst>
          </p:cNvPr>
          <p:cNvSpPr>
            <a:spLocks noGrp="1"/>
          </p:cNvSpPr>
          <p:nvPr>
            <p:ph type="title"/>
          </p:nvPr>
        </p:nvSpPr>
        <p:spPr>
          <a:xfrm>
            <a:off x="1060980" y="365125"/>
            <a:ext cx="10634614" cy="637765"/>
          </a:xfrm>
        </p:spPr>
        <p:txBody>
          <a:bodyPr>
            <a:noAutofit/>
          </a:bodyPr>
          <a:lstStyle/>
          <a:p>
            <a:r>
              <a:rPr lang="en-GB" sz="2400"/>
              <a:t>XRN5983 – February 26 Major release - Status Update</a:t>
            </a:r>
            <a:endParaRPr lang="en-IN" sz="2400"/>
          </a:p>
        </p:txBody>
      </p:sp>
      <p:graphicFrame>
        <p:nvGraphicFramePr>
          <p:cNvPr id="11" name="Table Placeholder 3">
            <a:extLst>
              <a:ext uri="{FF2B5EF4-FFF2-40B4-BE49-F238E27FC236}">
                <a16:creationId xmlns:a16="http://schemas.microsoft.com/office/drawing/2014/main" id="{E47E1CFE-6A14-4A94-9AEC-BA6F6A69A48A}"/>
              </a:ext>
            </a:extLst>
          </p:cNvPr>
          <p:cNvGraphicFramePr>
            <a:graphicFrameLocks/>
          </p:cNvGraphicFramePr>
          <p:nvPr/>
        </p:nvGraphicFramePr>
        <p:xfrm>
          <a:off x="371788" y="1002890"/>
          <a:ext cx="11469692" cy="5188238"/>
        </p:xfrm>
        <a:graphic>
          <a:graphicData uri="http://schemas.openxmlformats.org/drawingml/2006/table">
            <a:tbl>
              <a:tblPr firstRow="1" bandRow="1">
                <a:tableStyleId>{7E9639D4-E3E2-4D34-9284-5A2195B3D0D7}</a:tableStyleId>
              </a:tblPr>
              <a:tblGrid>
                <a:gridCol w="1559882">
                  <a:extLst>
                    <a:ext uri="{9D8B030D-6E8A-4147-A177-3AD203B41FA5}">
                      <a16:colId xmlns:a16="http://schemas.microsoft.com/office/drawing/2014/main" val="130956065"/>
                    </a:ext>
                  </a:extLst>
                </a:gridCol>
                <a:gridCol w="3371850">
                  <a:extLst>
                    <a:ext uri="{9D8B030D-6E8A-4147-A177-3AD203B41FA5}">
                      <a16:colId xmlns:a16="http://schemas.microsoft.com/office/drawing/2014/main" val="2749965458"/>
                    </a:ext>
                  </a:extLst>
                </a:gridCol>
                <a:gridCol w="3474720">
                  <a:extLst>
                    <a:ext uri="{9D8B030D-6E8A-4147-A177-3AD203B41FA5}">
                      <a16:colId xmlns:a16="http://schemas.microsoft.com/office/drawing/2014/main" val="1154779752"/>
                    </a:ext>
                  </a:extLst>
                </a:gridCol>
                <a:gridCol w="3063240">
                  <a:extLst>
                    <a:ext uri="{9D8B030D-6E8A-4147-A177-3AD203B41FA5}">
                      <a16:colId xmlns:a16="http://schemas.microsoft.com/office/drawing/2014/main" val="1186885001"/>
                    </a:ext>
                  </a:extLst>
                </a:gridCol>
              </a:tblGrid>
              <a:tr h="408149">
                <a:tc rowSpan="4">
                  <a:txBody>
                    <a:bodyPr/>
                    <a:lstStyle/>
                    <a:p>
                      <a:pPr algn="ctr"/>
                      <a:endParaRPr lang="en-US" sz="1400" b="1" kern="1200">
                        <a:solidFill>
                          <a:schemeClr val="bg1"/>
                        </a:solidFill>
                        <a:latin typeface="+mn-lt"/>
                        <a:ea typeface="+mn-ea"/>
                        <a:cs typeface="+mn-cs"/>
                      </a:endParaRPr>
                    </a:p>
                    <a:p>
                      <a:pPr algn="ctr"/>
                      <a:r>
                        <a:rPr lang="en-US" sz="1400" b="1" kern="1200">
                          <a:solidFill>
                            <a:schemeClr val="bg1"/>
                          </a:solidFill>
                          <a:latin typeface="+mn-lt"/>
                          <a:ea typeface="+mn-ea"/>
                          <a:cs typeface="+mn-cs"/>
                        </a:rPr>
                        <a:t>RAG Status</a:t>
                      </a:r>
                    </a:p>
                  </a:txBody>
                  <a:tcPr anchor="ctr">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tcPr>
                </a:tc>
                <a:tc gridSpan="3">
                  <a:txBody>
                    <a:bodyPr/>
                    <a:lstStyle/>
                    <a:p>
                      <a:pPr algn="ctr"/>
                      <a:r>
                        <a:rPr lang="en-US" sz="1400"/>
                        <a:t>Overall Project RAG status  </a:t>
                      </a:r>
                      <a:endParaRPr lang="en-US" sz="1400" i="1">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solidFill>
                      <a:srgbClr val="00B050"/>
                    </a:solidFill>
                  </a:tcPr>
                </a:tc>
                <a:tc hMerge="1">
                  <a:txBody>
                    <a:bodyPr/>
                    <a:lstStyle/>
                    <a:p>
                      <a:endParaRPr lang="en-GB"/>
                    </a:p>
                  </a:txBody>
                  <a:tcPr/>
                </a:tc>
                <a:tc hMerge="1">
                  <a:txBody>
                    <a:bodyPr/>
                    <a:lstStyle/>
                    <a:p>
                      <a:endParaRPr/>
                    </a:p>
                  </a:txBody>
                  <a:tcPr anchor="ctr"/>
                </a:tc>
                <a:extLst>
                  <a:ext uri="{0D108BD9-81ED-4DB2-BD59-A6C34878D82A}">
                    <a16:rowId xmlns:a16="http://schemas.microsoft.com/office/drawing/2014/main" val="3741017008"/>
                  </a:ext>
                </a:extLst>
              </a:tr>
              <a:tr h="377538">
                <a:tc vMerge="1">
                  <a:txBody>
                    <a:bodyPr/>
                    <a:lstStyle/>
                    <a:p>
                      <a:pPr algn="ctr"/>
                      <a:endParaRPr lang="en-US" sz="1600">
                        <a:latin typeface="Quicksand" panose="02070303000000060000" pitchFamily="18" charset="77"/>
                      </a:endParaRPr>
                    </a:p>
                  </a:txBody>
                  <a:tcPr anchor="ctr">
                    <a:lnR w="6350" cap="flat" cmpd="sng" algn="ctr">
                      <a:solidFill>
                        <a:schemeClr val="bg1"/>
                      </a:solidFill>
                      <a:prstDash val="solid"/>
                      <a:round/>
                      <a:headEnd type="none" w="med" len="med"/>
                      <a:tailEnd type="none" w="med" len="med"/>
                    </a:lnR>
                    <a:solidFill>
                      <a:schemeClr val="tx1"/>
                    </a:solidFill>
                  </a:tcPr>
                </a:tc>
                <a:tc>
                  <a:txBody>
                    <a:bodyPr/>
                    <a:lstStyle/>
                    <a:p>
                      <a:pPr algn="ctr"/>
                      <a:r>
                        <a:rPr lang="en-US" sz="1400" b="1" kern="1200">
                          <a:solidFill>
                            <a:schemeClr val="bg1"/>
                          </a:solidFill>
                          <a:latin typeface="+mn-lt"/>
                          <a:ea typeface="+mn-ea"/>
                          <a:cs typeface="+mn-cs"/>
                        </a:rPr>
                        <a:t>Schedule</a:t>
                      </a:r>
                      <a:r>
                        <a:rPr lang="en-US" sz="1600"/>
                        <a:t>0</a:t>
                      </a:r>
                      <a:endParaRPr lang="en-US" sz="1600">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solidFill>
                      <a:schemeClr val="tx1"/>
                    </a:solidFill>
                  </a:tcPr>
                </a:tc>
                <a:tc>
                  <a:txBody>
                    <a:bodyPr/>
                    <a:lstStyle/>
                    <a:p>
                      <a:pPr algn="ctr"/>
                      <a:r>
                        <a:rPr lang="en-US" sz="1400" b="1" kern="1200">
                          <a:solidFill>
                            <a:schemeClr val="bg1"/>
                          </a:solidFill>
                          <a:latin typeface="+mn-lt"/>
                          <a:ea typeface="+mn-ea"/>
                          <a:cs typeface="+mn-cs"/>
                        </a:rPr>
                        <a:t>Risks and Issues</a:t>
                      </a:r>
                      <a:endParaRPr lang="en-US" sz="1600">
                        <a:latin typeface="Quicksand" panose="02070303000000060000" pitchFamily="18" charset="77"/>
                      </a:endParaRPr>
                    </a:p>
                  </a:txBody>
                  <a:tcPr anchor="ctr">
                    <a:lnT w="6350" cap="flat" cmpd="sng" algn="ctr">
                      <a:solidFill>
                        <a:schemeClr val="bg1"/>
                      </a:solidFill>
                      <a:prstDash val="solid"/>
                      <a:round/>
                      <a:headEnd type="none" w="med" len="med"/>
                      <a:tailEnd type="none" w="med" len="med"/>
                    </a:lnT>
                    <a:solidFill>
                      <a:schemeClr val="tx1"/>
                    </a:solidFill>
                  </a:tcPr>
                </a:tc>
                <a:tc>
                  <a:txBody>
                    <a:bodyPr/>
                    <a:lstStyle/>
                    <a:p>
                      <a:pPr algn="ctr"/>
                      <a:r>
                        <a:rPr lang="en-US" sz="1400" b="1" kern="1200">
                          <a:solidFill>
                            <a:schemeClr val="bg1"/>
                          </a:solidFill>
                          <a:latin typeface="+mn-lt"/>
                          <a:ea typeface="+mn-ea"/>
                          <a:cs typeface="+mn-cs"/>
                        </a:rPr>
                        <a:t>Costs</a:t>
                      </a:r>
                    </a:p>
                  </a:txBody>
                  <a:tcPr anchor="ctr">
                    <a:solidFill>
                      <a:schemeClr val="tx1"/>
                    </a:solidFill>
                  </a:tcPr>
                </a:tc>
                <a:extLst>
                  <a:ext uri="{0D108BD9-81ED-4DB2-BD59-A6C34878D82A}">
                    <a16:rowId xmlns:a16="http://schemas.microsoft.com/office/drawing/2014/main" val="511888340"/>
                  </a:ext>
                </a:extLst>
              </a:tr>
              <a:tr h="397945">
                <a:tc vMerge="1">
                  <a:txBody>
                    <a:bodyPr/>
                    <a:lstStyle/>
                    <a:p>
                      <a:endParaRPr/>
                    </a:p>
                  </a:txBody>
                  <a:tcPr anchor="ctr">
                    <a:solidFill>
                      <a:schemeClr val="tx1"/>
                    </a:solidFill>
                  </a:tcPr>
                </a:tc>
                <a:tc>
                  <a:txBody>
                    <a:bodyPr/>
                    <a:lstStyle/>
                    <a:p>
                      <a:pPr algn="ctr"/>
                      <a:endParaRPr lang="en-US" sz="1600">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solidFill>
                      <a:srgbClr val="00B050"/>
                    </a:solidFill>
                  </a:tcPr>
                </a:tc>
                <a:tc>
                  <a:txBody>
                    <a:bodyPr/>
                    <a:lstStyle/>
                    <a:p>
                      <a:pPr algn="ctr"/>
                      <a:endParaRPr lang="en-US" sz="1600">
                        <a:latin typeface="Quicksand" panose="02070303000000060000" pitchFamily="18" charset="77"/>
                      </a:endParaRPr>
                    </a:p>
                  </a:txBody>
                  <a:tcPr anchor="ctr">
                    <a:solidFill>
                      <a:srgbClr val="00B050"/>
                    </a:solidFill>
                  </a:tcPr>
                </a:tc>
                <a:tc>
                  <a:txBody>
                    <a:bodyPr/>
                    <a:lstStyle/>
                    <a:p>
                      <a:pPr algn="ctr"/>
                      <a:endParaRPr lang="en-US" sz="1600">
                        <a:latin typeface="Quicksand" panose="02070303000000060000" pitchFamily="18" charset="77"/>
                      </a:endParaRPr>
                    </a:p>
                  </a:txBody>
                  <a:tcPr anchor="ctr">
                    <a:solidFill>
                      <a:srgbClr val="00B050"/>
                    </a:solidFill>
                  </a:tcPr>
                </a:tc>
                <a:extLst>
                  <a:ext uri="{0D108BD9-81ED-4DB2-BD59-A6C34878D82A}">
                    <a16:rowId xmlns:a16="http://schemas.microsoft.com/office/drawing/2014/main" val="3937089168"/>
                  </a:ext>
                </a:extLst>
              </a:tr>
              <a:tr h="399610">
                <a:tc vMerge="1">
                  <a:txBody>
                    <a:bodyPr/>
                    <a:lstStyle/>
                    <a:p>
                      <a:pPr algn="ctr"/>
                      <a:endParaRPr lang="en-US" sz="1400" b="1" kern="1200">
                        <a:solidFill>
                          <a:schemeClr val="bg1"/>
                        </a:solidFill>
                        <a:latin typeface="+mn-lt"/>
                        <a:ea typeface="+mn-ea"/>
                        <a:cs typeface="+mn-cs"/>
                      </a:endParaRPr>
                    </a:p>
                  </a:txBody>
                  <a:tcPr anchor="ctr">
                    <a:lnB w="6350" cap="flat" cmpd="sng" algn="ctr">
                      <a:solidFill>
                        <a:schemeClr val="bg1"/>
                      </a:solidFill>
                      <a:prstDash val="solid"/>
                      <a:round/>
                      <a:headEnd type="none" w="med" len="med"/>
                      <a:tailEnd type="none" w="med" len="med"/>
                    </a:lnB>
                    <a:solidFill>
                      <a:schemeClr val="tx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bg1"/>
                          </a:solidFill>
                          <a:latin typeface="+mn-lt"/>
                          <a:ea typeface="+mn-ea"/>
                          <a:cs typeface="+mn-cs"/>
                        </a:rPr>
                        <a:t>Status Justification</a:t>
                      </a:r>
                    </a:p>
                  </a:txBody>
                  <a:tcPr anchor="ctr">
                    <a:lnL w="6350" cap="flat" cmpd="sng" algn="ctr">
                      <a:solidFill>
                        <a:schemeClr val="bg1"/>
                      </a:solidFill>
                      <a:prstDash val="solid"/>
                      <a:round/>
                      <a:headEnd type="none" w="med" len="med"/>
                      <a:tailEnd type="none" w="med" len="med"/>
                    </a:lnL>
                    <a:solidFill>
                      <a:schemeClr val="tx1"/>
                    </a:solidFill>
                  </a:tcPr>
                </a:tc>
                <a:tc hMerge="1">
                  <a:txBody>
                    <a:bodyPr/>
                    <a:lstStyle/>
                    <a:p>
                      <a:endParaRPr lang="en-GB"/>
                    </a:p>
                  </a:txBody>
                  <a:tcPr/>
                </a:tc>
                <a:tc hMerge="1">
                  <a:txBody>
                    <a:bodyPr/>
                    <a:lstStyle/>
                    <a:p>
                      <a:pPr algn="ctr"/>
                      <a:endParaRPr lang="en-US" sz="1400" b="1" kern="1200">
                        <a:solidFill>
                          <a:schemeClr val="bg1"/>
                        </a:solidFill>
                        <a:latin typeface="+mn-lt"/>
                        <a:ea typeface="+mn-ea"/>
                        <a:cs typeface="+mn-cs"/>
                      </a:endParaRPr>
                    </a:p>
                  </a:txBody>
                  <a:tcPr anchor="ctr">
                    <a:solidFill>
                      <a:schemeClr val="tx1"/>
                    </a:solidFill>
                  </a:tcPr>
                </a:tc>
                <a:extLst>
                  <a:ext uri="{0D108BD9-81ED-4DB2-BD59-A6C34878D82A}">
                    <a16:rowId xmlns:a16="http://schemas.microsoft.com/office/drawing/2014/main" val="1031597798"/>
                  </a:ext>
                </a:extLst>
              </a:tr>
              <a:tr h="2234487">
                <a:tc>
                  <a:txBody>
                    <a:bodyPr/>
                    <a:lstStyle/>
                    <a:p>
                      <a:pPr algn="ctr"/>
                      <a:r>
                        <a:rPr lang="en-US" sz="1400" b="1" kern="1200">
                          <a:solidFill>
                            <a:schemeClr val="bg1"/>
                          </a:solidFill>
                          <a:latin typeface="+mn-lt"/>
                          <a:ea typeface="+mn-ea"/>
                          <a:cs typeface="+mn-cs"/>
                        </a:rPr>
                        <a:t>Schedule</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GB" sz="800" b="0" i="0" u="none" strike="noStrike" kern="0" cap="none" spc="0" normalizeH="0" baseline="0">
                          <a:ln>
                            <a:noFill/>
                          </a:ln>
                          <a:solidFill>
                            <a:srgbClr val="000000"/>
                          </a:solidFill>
                          <a:effectLst/>
                          <a:uLnTx/>
                          <a:uFillTx/>
                          <a:latin typeface="+mn-lt"/>
                          <a:ea typeface="+mn-ea"/>
                          <a:cs typeface="Poppins"/>
                        </a:rPr>
                        <a:t>The scope </a:t>
                      </a:r>
                      <a:r>
                        <a:rPr lang="en-GB" sz="800" b="0" i="0" u="none" strike="noStrike" kern="0" cap="none" spc="0" normalizeH="0" baseline="0">
                          <a:ln>
                            <a:noFill/>
                          </a:ln>
                          <a:solidFill>
                            <a:srgbClr val="000000"/>
                          </a:solidFill>
                          <a:effectLst/>
                          <a:uLnTx/>
                          <a:uFillTx/>
                          <a:latin typeface="+mn-lt"/>
                          <a:ea typeface="+mn-ea"/>
                          <a:cs typeface="Poppins"/>
                        </a:rPr>
                        <a:t>of</a:t>
                      </a:r>
                      <a:r>
                        <a:rPr kumimoji="0" lang="en-GB" sz="800" b="0" i="0" u="none" strike="noStrike" kern="0" cap="none" spc="0" normalizeH="0" baseline="0">
                          <a:ln>
                            <a:noFill/>
                          </a:ln>
                          <a:solidFill>
                            <a:srgbClr val="000000"/>
                          </a:solidFill>
                          <a:effectLst/>
                          <a:uLnTx/>
                          <a:uFillTx/>
                          <a:latin typeface="+mn-lt"/>
                          <a:ea typeface="+mn-ea"/>
                          <a:cs typeface="Poppins"/>
                        </a:rPr>
                        <a:t> February 26 Major </a:t>
                      </a:r>
                      <a:r>
                        <a:rPr lang="en-GB" sz="800" b="0" i="0" u="none" strike="noStrike" kern="0" cap="none" spc="0" normalizeH="0" baseline="0">
                          <a:ln>
                            <a:noFill/>
                          </a:ln>
                          <a:solidFill>
                            <a:srgbClr val="000000"/>
                          </a:solidFill>
                          <a:effectLst/>
                          <a:uLnTx/>
                          <a:uFillTx/>
                          <a:latin typeface="+mn-lt"/>
                          <a:ea typeface="+mn-ea"/>
                          <a:cs typeface="Poppins"/>
                        </a:rPr>
                        <a:t>Release</a:t>
                      </a:r>
                      <a:r>
                        <a:rPr kumimoji="0" lang="en-GB" sz="800" b="0" i="0" u="none" strike="noStrike" kern="0" cap="none" spc="0" normalizeH="0" baseline="0">
                          <a:ln>
                            <a:noFill/>
                          </a:ln>
                          <a:solidFill>
                            <a:srgbClr val="000000"/>
                          </a:solidFill>
                          <a:effectLst/>
                          <a:uLnTx/>
                          <a:uFillTx/>
                          <a:latin typeface="+mn-lt"/>
                          <a:ea typeface="+mn-ea"/>
                          <a:cs typeface="Poppins"/>
                        </a:rPr>
                        <a:t> was presented for approval </a:t>
                      </a:r>
                      <a:r>
                        <a:rPr lang="en-GB" sz="800" b="0" i="0" u="none" strike="noStrike" kern="0" cap="none" spc="0" normalizeH="0" baseline="0">
                          <a:ln>
                            <a:noFill/>
                          </a:ln>
                          <a:solidFill>
                            <a:srgbClr val="000000"/>
                          </a:solidFill>
                          <a:effectLst/>
                          <a:uLnTx/>
                          <a:uFillTx/>
                          <a:latin typeface="+mn-lt"/>
                          <a:ea typeface="+mn-ea"/>
                          <a:cs typeface="Poppins"/>
                        </a:rPr>
                        <a:t>at the </a:t>
                      </a:r>
                      <a:r>
                        <a:rPr lang="en-GB" sz="800" b="0" i="0" u="none" strike="noStrike" kern="0" cap="none" spc="0" normalizeH="0" baseline="0" err="1">
                          <a:ln>
                            <a:noFill/>
                          </a:ln>
                          <a:solidFill>
                            <a:srgbClr val="000000"/>
                          </a:solidFill>
                          <a:effectLst/>
                          <a:uLnTx/>
                          <a:uFillTx/>
                          <a:latin typeface="+mn-lt"/>
                          <a:ea typeface="+mn-ea"/>
                          <a:cs typeface="Poppins"/>
                        </a:rPr>
                        <a:t>ChMC</a:t>
                      </a:r>
                      <a:r>
                        <a:rPr lang="en-GB" sz="800" b="0" i="0" u="none" strike="noStrike" kern="0" cap="none" spc="0" normalizeH="0" baseline="0">
                          <a:ln>
                            <a:noFill/>
                          </a:ln>
                          <a:solidFill>
                            <a:srgbClr val="000000"/>
                          </a:solidFill>
                          <a:effectLst/>
                          <a:uLnTx/>
                          <a:uFillTx/>
                          <a:latin typeface="+mn-lt"/>
                          <a:ea typeface="+mn-ea"/>
                          <a:cs typeface="Poppins"/>
                        </a:rPr>
                        <a:t> meeting on 10/09/25.</a:t>
                      </a: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lang="en-US" sz="800" b="0" i="0" u="none" strike="noStrike" kern="0" cap="none" spc="0" normalizeH="0" baseline="0">
                          <a:ln>
                            <a:noFill/>
                          </a:ln>
                          <a:solidFill>
                            <a:srgbClr val="000000"/>
                          </a:solidFill>
                          <a:effectLst/>
                          <a:uLnTx/>
                          <a:uFillTx/>
                          <a:latin typeface="+mn-lt"/>
                          <a:ea typeface="+mn-ea"/>
                          <a:cs typeface="Poppins"/>
                        </a:rPr>
                        <a:t>Overall release is tracking to target. Project was</a:t>
                      </a:r>
                      <a:r>
                        <a:rPr kumimoji="0" lang="en-US" sz="800" b="0" i="0" u="none" strike="noStrike" kern="0" cap="none" spc="0" normalizeH="0" baseline="0">
                          <a:ln>
                            <a:noFill/>
                          </a:ln>
                          <a:solidFill>
                            <a:srgbClr val="000000"/>
                          </a:solidFill>
                          <a:effectLst/>
                          <a:uLnTx/>
                          <a:uFillTx/>
                          <a:latin typeface="+mn-lt"/>
                          <a:ea typeface="+mn-ea"/>
                          <a:cs typeface="Poppins"/>
                        </a:rPr>
                        <a:t> </a:t>
                      </a:r>
                      <a:r>
                        <a:rPr lang="en-US" sz="800" b="0" i="0" u="none" strike="noStrike" kern="0" cap="none" spc="0" normalizeH="0" baseline="0">
                          <a:ln>
                            <a:noFill/>
                          </a:ln>
                          <a:solidFill>
                            <a:srgbClr val="000000"/>
                          </a:solidFill>
                          <a:effectLst/>
                          <a:uLnTx/>
                          <a:uFillTx/>
                          <a:latin typeface="+mn-lt"/>
                          <a:ea typeface="+mn-ea"/>
                          <a:cs typeface="Poppins"/>
                        </a:rPr>
                        <a:t>successfully implemented, </a:t>
                      </a:r>
                      <a:r>
                        <a:rPr kumimoji="0" lang="en-US" sz="800" b="0" i="0" u="none" strike="noStrike" kern="0" cap="none" spc="0" normalizeH="0" baseline="0">
                          <a:ln>
                            <a:noFill/>
                          </a:ln>
                          <a:solidFill>
                            <a:srgbClr val="000000"/>
                          </a:solidFill>
                          <a:effectLst/>
                          <a:uLnTx/>
                          <a:uFillTx/>
                          <a:latin typeface="+mn-lt"/>
                          <a:ea typeface="+mn-ea"/>
                          <a:cs typeface="Poppins"/>
                        </a:rPr>
                        <a:t> 27/02/26, </a:t>
                      </a:r>
                      <a:r>
                        <a:rPr lang="en-US" sz="800" b="0" i="0" u="none" strike="noStrike" kern="0" cap="none" spc="0" normalizeH="0" baseline="0">
                          <a:ln>
                            <a:noFill/>
                          </a:ln>
                          <a:solidFill>
                            <a:srgbClr val="000000"/>
                          </a:solidFill>
                          <a:effectLst/>
                          <a:uLnTx/>
                          <a:uFillTx/>
                          <a:latin typeface="+mn-lt"/>
                          <a:ea typeface="+mn-ea"/>
                          <a:cs typeface="Poppins"/>
                        </a:rPr>
                        <a:t>Post Implementation</a:t>
                      </a:r>
                      <a:r>
                        <a:rPr kumimoji="0" lang="en-US" sz="800" b="0" i="0" u="none" strike="noStrike" kern="0" cap="none" spc="0" normalizeH="0" baseline="0">
                          <a:ln>
                            <a:noFill/>
                          </a:ln>
                          <a:solidFill>
                            <a:srgbClr val="000000"/>
                          </a:solidFill>
                          <a:effectLst/>
                          <a:uLnTx/>
                          <a:uFillTx/>
                          <a:latin typeface="+mn-lt"/>
                          <a:ea typeface="+mn-ea"/>
                          <a:cs typeface="Poppins"/>
                        </a:rPr>
                        <a:t> </a:t>
                      </a:r>
                      <a:r>
                        <a:rPr lang="en-US" sz="800" b="0" i="0" u="none" strike="noStrike" kern="0" cap="none" spc="0" normalizeH="0" baseline="0">
                          <a:ln>
                            <a:noFill/>
                          </a:ln>
                          <a:solidFill>
                            <a:srgbClr val="000000"/>
                          </a:solidFill>
                          <a:effectLst/>
                          <a:uLnTx/>
                          <a:uFillTx/>
                          <a:latin typeface="+mn-lt"/>
                          <a:ea typeface="+mn-ea"/>
                          <a:cs typeface="Poppins"/>
                        </a:rPr>
                        <a:t>Support</a:t>
                      </a:r>
                      <a:r>
                        <a:rPr kumimoji="0" lang="en-US" sz="800" b="0" i="0" u="none" strike="noStrike" kern="0" cap="none" spc="0" normalizeH="0" baseline="0">
                          <a:ln>
                            <a:noFill/>
                          </a:ln>
                          <a:solidFill>
                            <a:srgbClr val="000000"/>
                          </a:solidFill>
                          <a:effectLst/>
                          <a:uLnTx/>
                          <a:uFillTx/>
                          <a:latin typeface="+mn-lt"/>
                          <a:ea typeface="+mn-ea"/>
                          <a:cs typeface="Poppins"/>
                        </a:rPr>
                        <a:t> </a:t>
                      </a:r>
                      <a:r>
                        <a:rPr lang="en-US" sz="800" b="0" i="0" u="none" strike="noStrike" kern="0" cap="none" spc="0" normalizeH="0" baseline="0">
                          <a:ln>
                            <a:noFill/>
                          </a:ln>
                          <a:solidFill>
                            <a:srgbClr val="000000"/>
                          </a:solidFill>
                          <a:effectLst/>
                          <a:uLnTx/>
                          <a:uFillTx/>
                          <a:latin typeface="+mn-lt"/>
                          <a:ea typeface="+mn-ea"/>
                          <a:cs typeface="Poppins"/>
                        </a:rPr>
                        <a:t>expected to complete</a:t>
                      </a:r>
                      <a:r>
                        <a:rPr kumimoji="0" lang="en-US" sz="800" b="0" i="0" u="none" strike="noStrike" kern="0" cap="none" spc="0" normalizeH="0" baseline="0">
                          <a:ln>
                            <a:noFill/>
                          </a:ln>
                          <a:solidFill>
                            <a:srgbClr val="000000"/>
                          </a:solidFill>
                          <a:effectLst/>
                          <a:uLnTx/>
                          <a:uFillTx/>
                          <a:latin typeface="+mn-lt"/>
                          <a:ea typeface="+mn-ea"/>
                          <a:cs typeface="Poppins"/>
                        </a:rPr>
                        <a:t> 10/05/26</a:t>
                      </a:r>
                      <a:r>
                        <a:rPr lang="en-US" sz="800" b="0" i="0" u="none" strike="noStrike" kern="0" cap="none" spc="0" normalizeH="0" baseline="0">
                          <a:ln>
                            <a:noFill/>
                          </a:ln>
                          <a:solidFill>
                            <a:srgbClr val="000000"/>
                          </a:solidFill>
                          <a:effectLst/>
                          <a:uLnTx/>
                          <a:uFillTx/>
                          <a:latin typeface="+mn-lt"/>
                          <a:ea typeface="+mn-ea"/>
                          <a:cs typeface="Poppins"/>
                        </a:rPr>
                        <a:t>.</a:t>
                      </a:r>
                      <a:endParaRPr kumimoji="0" lang="en-US"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GB" sz="800" b="1" i="0" u="none" strike="noStrike" kern="0" cap="none" spc="0" normalizeH="0" baseline="0">
                          <a:ln>
                            <a:noFill/>
                          </a:ln>
                          <a:solidFill>
                            <a:srgbClr val="000000"/>
                          </a:solidFill>
                          <a:effectLst/>
                          <a:uLnTx/>
                          <a:uFillTx/>
                          <a:latin typeface="+mn-lt"/>
                          <a:ea typeface="+mn-ea"/>
                          <a:cs typeface="Poppins"/>
                        </a:rPr>
                        <a:t>Progress Update:</a:t>
                      </a: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lang="en-GB" sz="800" b="1" i="0" u="none" strike="noStrike" kern="0" cap="none" spc="0" normalizeH="0" baseline="0">
                        <a:ln>
                          <a:noFill/>
                        </a:ln>
                        <a:solidFill>
                          <a:srgbClr val="000000"/>
                        </a:solidFill>
                        <a:effectLst/>
                        <a:uLnTx/>
                        <a:uFillTx/>
                        <a:latin typeface="+mn-lt"/>
                        <a:ea typeface="+mn-ea"/>
                        <a:cs typeface="Poppins"/>
                      </a:endParaRPr>
                    </a:p>
                    <a:p>
                      <a:pPr marL="171450" marR="0" lvl="0" indent="-171450" eaLnBrk="1" fontAlgn="auto" latinLnBrk="0" hangingPunct="1">
                        <a:lnSpc>
                          <a:spcPct val="100000"/>
                        </a:lnSpc>
                        <a:spcBef>
                          <a:spcPts val="0"/>
                        </a:spcBef>
                        <a:spcAft>
                          <a:spcPts val="0"/>
                        </a:spcAft>
                        <a:buClrTx/>
                        <a:buSzTx/>
                        <a:buFont typeface="Arial" panose="020B0604020202020204" pitchFamily="34" charset="0"/>
                        <a:buChar char="•"/>
                      </a:pPr>
                      <a:r>
                        <a:rPr kumimoji="0" lang="en-GB" sz="800" b="0" i="0" u="none" strike="noStrike" kern="0" cap="none" spc="0" normalizeH="0" baseline="0">
                          <a:ln>
                            <a:noFill/>
                          </a:ln>
                          <a:solidFill>
                            <a:srgbClr val="000000"/>
                          </a:solidFill>
                          <a:effectLst/>
                          <a:uLnTx/>
                          <a:uFillTx/>
                          <a:latin typeface="+mn-lt"/>
                          <a:ea typeface="+mn-ea"/>
                          <a:cs typeface="Poppins"/>
                        </a:rPr>
                        <a:t>XRN5906, 5872, 5914/5922 are in Post implementation support (PIS)</a:t>
                      </a:r>
                    </a:p>
                    <a:p>
                      <a:pPr marL="171450" marR="0" lvl="0" indent="-171450" eaLnBrk="1" fontAlgn="auto" latinLnBrk="0" hangingPunct="1">
                        <a:lnSpc>
                          <a:spcPct val="100000"/>
                        </a:lnSpc>
                        <a:spcBef>
                          <a:spcPts val="0"/>
                        </a:spcBef>
                        <a:spcAft>
                          <a:spcPts val="0"/>
                        </a:spcAft>
                        <a:buClrTx/>
                        <a:buSzTx/>
                        <a:buFont typeface="Arial" panose="020B0604020202020204" pitchFamily="34" charset="0"/>
                        <a:buChar char="•"/>
                      </a:pPr>
                      <a:r>
                        <a:rPr kumimoji="0" lang="en-GB" sz="800" b="0" i="0" u="none" strike="noStrike" kern="0" cap="none" spc="0" normalizeH="0" baseline="0">
                          <a:ln>
                            <a:noFill/>
                          </a:ln>
                          <a:solidFill>
                            <a:srgbClr val="000000"/>
                          </a:solidFill>
                          <a:effectLst/>
                          <a:uLnTx/>
                          <a:uFillTx/>
                          <a:latin typeface="+mn-lt"/>
                          <a:ea typeface="+mn-ea"/>
                          <a:cs typeface="Poppins"/>
                        </a:rPr>
                        <a:t>PIS and First usage is progressing to plan.</a:t>
                      </a:r>
                    </a:p>
                    <a:p>
                      <a:pPr marL="171450" marR="0" lvl="0" indent="-171450" eaLnBrk="1" fontAlgn="auto" latinLnBrk="0" hangingPunct="1">
                        <a:lnSpc>
                          <a:spcPct val="100000"/>
                        </a:lnSpc>
                        <a:spcBef>
                          <a:spcPts val="0"/>
                        </a:spcBef>
                        <a:spcAft>
                          <a:spcPts val="0"/>
                        </a:spcAft>
                        <a:buClrTx/>
                        <a:buSzTx/>
                        <a:buFont typeface="Arial" panose="020B0604020202020204" pitchFamily="34" charset="0"/>
                        <a:buChar char="•"/>
                      </a:pPr>
                      <a:endParaRPr kumimoji="0" lang="en-GB" sz="800" b="1" i="0" u="none" strike="noStrike" kern="0" cap="none" spc="0" normalizeH="0" baseline="0">
                        <a:ln>
                          <a:noFill/>
                        </a:ln>
                        <a:solidFill>
                          <a:srgbClr val="000000"/>
                        </a:solidFill>
                        <a:effectLst/>
                        <a:uLnTx/>
                        <a:uFillTx/>
                        <a:latin typeface="+mn-lt"/>
                        <a:ea typeface="+mn-ea"/>
                        <a:cs typeface="Poppins"/>
                      </a:endParaRPr>
                    </a:p>
                  </a:txBody>
                  <a:tcPr anchor="ctr">
                    <a:lnR w="6350" cap="flat" cmpd="sng" algn="ctr">
                      <a:solidFill>
                        <a:schemeClr val="tx1"/>
                      </a:solidFill>
                      <a:prstDash val="solid"/>
                      <a:round/>
                      <a:headEnd type="none" w="med" len="med"/>
                      <a:tailEnd type="none" w="med" len="med"/>
                    </a:lnR>
                  </a:tcPr>
                </a:tc>
                <a:tc gridSpan="2">
                  <a:txBody>
                    <a:bodyPr/>
                    <a:lstStyle/>
                    <a:p>
                      <a:pPr algn="l"/>
                      <a:endParaRPr lang="en-US" sz="1200">
                        <a:latin typeface="+mn-lt"/>
                      </a:endParaRPr>
                    </a:p>
                    <a:p>
                      <a:pPr algn="l"/>
                      <a:endParaRPr lang="en-US" sz="1200">
                        <a:latin typeface="+mn-lt"/>
                      </a:endParaRPr>
                    </a:p>
                    <a:p>
                      <a:pPr algn="l"/>
                      <a:endParaRPr lang="en-US" sz="1200">
                        <a:latin typeface="+mn-lt"/>
                      </a:endParaRPr>
                    </a:p>
                    <a:p>
                      <a:pPr lvl="0" algn="l">
                        <a:lnSpc>
                          <a:spcPct val="100000"/>
                        </a:lnSpc>
                        <a:spcBef>
                          <a:spcPts val="0"/>
                        </a:spcBef>
                        <a:spcAft>
                          <a:spcPts val="0"/>
                        </a:spcAft>
                        <a:buNone/>
                      </a:pPr>
                      <a:endParaRPr lang="en-US" sz="800" b="0" i="0" u="none" strike="noStrike" noProof="0">
                        <a:solidFill>
                          <a:srgbClr val="444444"/>
                        </a:solidFill>
                        <a:latin typeface="Segoe UI"/>
                      </a:endParaRPr>
                    </a:p>
                    <a:p>
                      <a:pPr lvl="0" algn="l">
                        <a:buNone/>
                      </a:pPr>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r>
                        <a:rPr lang="en-US" sz="800">
                          <a:latin typeface="+mn-lt"/>
                        </a:rPr>
                        <a:t>Implementation date 27th February, contingency date 6th March</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hMerge="1">
                  <a:txBody>
                    <a:bodyPr/>
                    <a:lstStyle/>
                    <a:p>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94376521"/>
                  </a:ext>
                </a:extLst>
              </a:tr>
              <a:tr h="431461">
                <a:tc>
                  <a:txBody>
                    <a:bodyPr/>
                    <a:lstStyle/>
                    <a:p>
                      <a:pPr algn="ctr"/>
                      <a:r>
                        <a:rPr lang="en-US" sz="1400" b="1" kern="1200">
                          <a:solidFill>
                            <a:schemeClr val="bg1"/>
                          </a:solidFill>
                          <a:latin typeface="+mn-lt"/>
                          <a:ea typeface="+mn-ea"/>
                          <a:cs typeface="+mn-cs"/>
                        </a:rPr>
                        <a:t>Risks and Issues</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gridSpan="3">
                  <a:txBody>
                    <a:bodyPr/>
                    <a:lstStyle/>
                    <a:p>
                      <a:pPr algn="l"/>
                      <a:r>
                        <a:rPr lang="en-US" sz="800">
                          <a:solidFill>
                            <a:schemeClr val="tx1">
                              <a:lumMod val="85000"/>
                              <a:lumOff val="15000"/>
                            </a:schemeClr>
                          </a:solidFill>
                          <a:latin typeface="Nunito Sans"/>
                        </a:rPr>
                        <a:t>N/a</a:t>
                      </a: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1918266800"/>
                  </a:ext>
                </a:extLst>
              </a:tr>
              <a:tr h="428556">
                <a:tc>
                  <a:txBody>
                    <a:bodyPr/>
                    <a:lstStyle/>
                    <a:p>
                      <a:pPr algn="ctr"/>
                      <a:r>
                        <a:rPr lang="en-US" sz="1400" b="1" kern="1200">
                          <a:solidFill>
                            <a:schemeClr val="bg1"/>
                          </a:solidFill>
                          <a:latin typeface="+mn-lt"/>
                          <a:ea typeface="+mn-ea"/>
                          <a:cs typeface="+mn-cs"/>
                        </a:rPr>
                        <a:t>Costs</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gridSpan="3">
                  <a:txBody>
                    <a:bodyPr/>
                    <a:lstStyle/>
                    <a:p>
                      <a:pPr marL="0" marR="0" lvl="0" indent="0" algn="l" rtl="0" eaLnBrk="1" fontAlgn="auto" latinLnBrk="0" hangingPunct="1">
                        <a:lnSpc>
                          <a:spcPct val="100000"/>
                        </a:lnSpc>
                        <a:spcBef>
                          <a:spcPts val="0"/>
                        </a:spcBef>
                        <a:spcAft>
                          <a:spcPts val="0"/>
                        </a:spcAft>
                        <a:buClrTx/>
                        <a:buSzTx/>
                        <a:buFontTx/>
                        <a:buNone/>
                      </a:pPr>
                      <a:r>
                        <a:rPr kumimoji="0" lang="en-US" sz="800">
                          <a:solidFill>
                            <a:srgbClr val="000000"/>
                          </a:solidFill>
                          <a:latin typeface="Nunito sans"/>
                        </a:rPr>
                        <a:t>Changes are currently delivering with projected costs.</a:t>
                      </a: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2035633486"/>
                  </a:ext>
                </a:extLst>
              </a:tr>
              <a:tr h="510492">
                <a:tc>
                  <a:txBody>
                    <a:bodyPr/>
                    <a:lstStyle/>
                    <a:p>
                      <a:pPr algn="ctr"/>
                      <a:r>
                        <a:rPr lang="en-US" sz="1400" b="1" kern="1200">
                          <a:solidFill>
                            <a:schemeClr val="bg1"/>
                          </a:solidFill>
                          <a:latin typeface="+mn-lt"/>
                          <a:ea typeface="+mn-ea"/>
                          <a:cs typeface="+mn-cs"/>
                        </a:rPr>
                        <a:t>Scope</a:t>
                      </a:r>
                    </a:p>
                  </a:txBody>
                  <a:tcPr anchor="ctr">
                    <a:lnT w="6350" cap="flat" cmpd="sng" algn="ctr">
                      <a:solidFill>
                        <a:schemeClr val="bg1"/>
                      </a:solidFill>
                      <a:prstDash val="solid"/>
                      <a:round/>
                      <a:headEnd type="none" w="med" len="med"/>
                      <a:tailEnd type="none" w="med" len="med"/>
                    </a:lnT>
                    <a:solidFill>
                      <a:schemeClr val="tx1"/>
                    </a:solidFill>
                  </a:tcPr>
                </a:tc>
                <a:tc gridSpan="3">
                  <a:txBody>
                    <a:bodyPr/>
                    <a:lstStyle/>
                    <a:p>
                      <a:pPr rtl="0" fontAlgn="base"/>
                      <a:r>
                        <a:rPr lang="en-GB" sz="800" b="0" i="0" u="none" strike="noStrike" kern="1200">
                          <a:solidFill>
                            <a:srgbClr val="000000"/>
                          </a:solidFill>
                          <a:effectLst/>
                          <a:latin typeface="+mn-lt"/>
                          <a:ea typeface="+mn-ea"/>
                          <a:cs typeface="+mn-cs"/>
                        </a:rPr>
                        <a:t>XRN5906 - Extending the PC4 Read Submission Window.</a:t>
                      </a:r>
                    </a:p>
                    <a:p>
                      <a:pPr rtl="0" fontAlgn="base"/>
                      <a:r>
                        <a:rPr lang="en-GB" sz="800" b="0" i="0" u="none" strike="noStrike" kern="1200">
                          <a:solidFill>
                            <a:srgbClr val="000000"/>
                          </a:solidFill>
                          <a:effectLst/>
                          <a:latin typeface="+mn-lt"/>
                          <a:ea typeface="+mn-ea"/>
                          <a:cs typeface="+mn-cs"/>
                        </a:rPr>
                        <a:t>XRN5872 - Updates to the AQ Amendments Process.</a:t>
                      </a:r>
                    </a:p>
                    <a:p>
                      <a:pPr rtl="0" fontAlgn="base"/>
                      <a:r>
                        <a:rPr lang="en-GB" sz="800" b="0" i="0" u="none" strike="noStrike" kern="1200">
                          <a:solidFill>
                            <a:srgbClr val="000000"/>
                          </a:solidFill>
                          <a:effectLst/>
                          <a:latin typeface="+mn-lt"/>
                          <a:ea typeface="+mn-ea"/>
                          <a:cs typeface="+mn-cs"/>
                        </a:rPr>
                        <a:t>XRN5914/XRN5922 - Shorten of the current LIS (Line in sand) date to 2-3 years &amp; amend the LIS to rolling Period.</a:t>
                      </a: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3873012991"/>
                  </a:ext>
                </a:extLst>
              </a:tr>
            </a:tbl>
          </a:graphicData>
        </a:graphic>
      </p:graphicFrame>
      <p:grpSp>
        <p:nvGrpSpPr>
          <p:cNvPr id="4" name="Group 3">
            <a:extLst>
              <a:ext uri="{FF2B5EF4-FFF2-40B4-BE49-F238E27FC236}">
                <a16:creationId xmlns:a16="http://schemas.microsoft.com/office/drawing/2014/main" id="{CE1E32A8-FA28-B962-2C69-D1D06007B243}"/>
              </a:ext>
            </a:extLst>
          </p:cNvPr>
          <p:cNvGrpSpPr/>
          <p:nvPr/>
        </p:nvGrpSpPr>
        <p:grpSpPr>
          <a:xfrm>
            <a:off x="5593488" y="4325099"/>
            <a:ext cx="3811727" cy="215444"/>
            <a:chOff x="4309575" y="3486038"/>
            <a:chExt cx="2858795" cy="278125"/>
          </a:xfrm>
        </p:grpSpPr>
        <p:grpSp>
          <p:nvGrpSpPr>
            <p:cNvPr id="6" name="Group 5">
              <a:extLst>
                <a:ext uri="{FF2B5EF4-FFF2-40B4-BE49-F238E27FC236}">
                  <a16:creationId xmlns:a16="http://schemas.microsoft.com/office/drawing/2014/main" id="{C6C6EE5A-D417-F7F4-EC4B-862687E49EB8}"/>
                </a:ext>
              </a:extLst>
            </p:cNvPr>
            <p:cNvGrpSpPr/>
            <p:nvPr/>
          </p:nvGrpSpPr>
          <p:grpSpPr>
            <a:xfrm>
              <a:off x="4309575" y="3486038"/>
              <a:ext cx="756457" cy="278125"/>
              <a:chOff x="4089862" y="3445799"/>
              <a:chExt cx="756457" cy="278125"/>
            </a:xfrm>
          </p:grpSpPr>
          <p:sp>
            <p:nvSpPr>
              <p:cNvPr id="19" name="Oval 18">
                <a:extLst>
                  <a:ext uri="{FF2B5EF4-FFF2-40B4-BE49-F238E27FC236}">
                    <a16:creationId xmlns:a16="http://schemas.microsoft.com/office/drawing/2014/main" id="{A025B38C-2A3C-9212-EB47-136D79701C17}"/>
                  </a:ext>
                </a:extLst>
              </p:cNvPr>
              <p:cNvSpPr/>
              <p:nvPr/>
            </p:nvSpPr>
            <p:spPr>
              <a:xfrm>
                <a:off x="4089862" y="3562003"/>
                <a:ext cx="54033" cy="45719"/>
              </a:xfrm>
              <a:prstGeom prst="ellipse">
                <a:avLst/>
              </a:prstGeom>
              <a:solidFill>
                <a:srgbClr val="57BAE5"/>
              </a:solidFill>
              <a:ln w="25400" cap="flat" cmpd="sng" algn="ctr">
                <a:solidFill>
                  <a:srgbClr val="57BAE5"/>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20" name="TextBox 19">
                <a:extLst>
                  <a:ext uri="{FF2B5EF4-FFF2-40B4-BE49-F238E27FC236}">
                    <a16:creationId xmlns:a16="http://schemas.microsoft.com/office/drawing/2014/main" id="{047366BE-02B1-5F1A-4B4A-548764529B90}"/>
                  </a:ext>
                </a:extLst>
              </p:cNvPr>
              <p:cNvSpPr txBox="1"/>
              <p:nvPr/>
            </p:nvSpPr>
            <p:spPr>
              <a:xfrm>
                <a:off x="4131425"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Complete</a:t>
                </a:r>
              </a:p>
            </p:txBody>
          </p:sp>
        </p:grpSp>
        <p:grpSp>
          <p:nvGrpSpPr>
            <p:cNvPr id="8" name="Group 7">
              <a:extLst>
                <a:ext uri="{FF2B5EF4-FFF2-40B4-BE49-F238E27FC236}">
                  <a16:creationId xmlns:a16="http://schemas.microsoft.com/office/drawing/2014/main" id="{59E09A33-F4AF-BE19-568E-C3EAE407D089}"/>
                </a:ext>
              </a:extLst>
            </p:cNvPr>
            <p:cNvGrpSpPr/>
            <p:nvPr/>
          </p:nvGrpSpPr>
          <p:grpSpPr>
            <a:xfrm>
              <a:off x="5080579" y="3486038"/>
              <a:ext cx="741910" cy="278125"/>
              <a:chOff x="4089862" y="3445799"/>
              <a:chExt cx="741910" cy="278125"/>
            </a:xfrm>
          </p:grpSpPr>
          <p:sp>
            <p:nvSpPr>
              <p:cNvPr id="17" name="Oval 16">
                <a:extLst>
                  <a:ext uri="{FF2B5EF4-FFF2-40B4-BE49-F238E27FC236}">
                    <a16:creationId xmlns:a16="http://schemas.microsoft.com/office/drawing/2014/main" id="{5150144D-492B-E2A3-58BB-F49BDA55D333}"/>
                  </a:ext>
                </a:extLst>
              </p:cNvPr>
              <p:cNvSpPr/>
              <p:nvPr/>
            </p:nvSpPr>
            <p:spPr>
              <a:xfrm>
                <a:off x="4089862" y="3562003"/>
                <a:ext cx="54033" cy="45719"/>
              </a:xfrm>
              <a:prstGeom prst="ellipse">
                <a:avLst/>
              </a:prstGeom>
              <a:solidFill>
                <a:srgbClr val="00BF75"/>
              </a:solidFill>
              <a:ln w="25400" cap="flat" cmpd="sng" algn="ctr">
                <a:solidFill>
                  <a:srgbClr val="00BF75"/>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8" name="TextBox 17">
                <a:extLst>
                  <a:ext uri="{FF2B5EF4-FFF2-40B4-BE49-F238E27FC236}">
                    <a16:creationId xmlns:a16="http://schemas.microsoft.com/office/drawing/2014/main" id="{C2725CAD-E1F1-7FD0-AAF0-5213129DC9CD}"/>
                  </a:ext>
                </a:extLst>
              </p:cNvPr>
              <p:cNvSpPr txBox="1"/>
              <p:nvPr/>
            </p:nvSpPr>
            <p:spPr>
              <a:xfrm>
                <a:off x="4116878"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On Track</a:t>
                </a:r>
              </a:p>
            </p:txBody>
          </p:sp>
        </p:grpSp>
        <p:grpSp>
          <p:nvGrpSpPr>
            <p:cNvPr id="9" name="Group 8">
              <a:extLst>
                <a:ext uri="{FF2B5EF4-FFF2-40B4-BE49-F238E27FC236}">
                  <a16:creationId xmlns:a16="http://schemas.microsoft.com/office/drawing/2014/main" id="{770A728B-F135-E1F8-6311-A2CE78694577}"/>
                </a:ext>
              </a:extLst>
            </p:cNvPr>
            <p:cNvGrpSpPr/>
            <p:nvPr/>
          </p:nvGrpSpPr>
          <p:grpSpPr>
            <a:xfrm>
              <a:off x="5795473" y="3486038"/>
              <a:ext cx="741910" cy="278125"/>
              <a:chOff x="4089862" y="3445799"/>
              <a:chExt cx="741910" cy="278125"/>
            </a:xfrm>
          </p:grpSpPr>
          <p:sp>
            <p:nvSpPr>
              <p:cNvPr id="15" name="Oval 14">
                <a:extLst>
                  <a:ext uri="{FF2B5EF4-FFF2-40B4-BE49-F238E27FC236}">
                    <a16:creationId xmlns:a16="http://schemas.microsoft.com/office/drawing/2014/main" id="{784FF7AE-BD67-2FCC-A250-5B5D748DF57B}"/>
                  </a:ext>
                </a:extLst>
              </p:cNvPr>
              <p:cNvSpPr/>
              <p:nvPr/>
            </p:nvSpPr>
            <p:spPr>
              <a:xfrm>
                <a:off x="4089862" y="3562003"/>
                <a:ext cx="54033" cy="45719"/>
              </a:xfrm>
              <a:prstGeom prst="ellipse">
                <a:avLst/>
              </a:prstGeom>
              <a:solidFill>
                <a:srgbClr val="FFC000"/>
              </a:solidFill>
              <a:ln w="25400" cap="flat" cmpd="sng" algn="ctr">
                <a:solidFill>
                  <a:srgbClr val="FFC000"/>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6" name="TextBox 15">
                <a:extLst>
                  <a:ext uri="{FF2B5EF4-FFF2-40B4-BE49-F238E27FC236}">
                    <a16:creationId xmlns:a16="http://schemas.microsoft.com/office/drawing/2014/main" id="{5219BF76-4870-D05A-D1A3-8B8BDDC9A1F7}"/>
                  </a:ext>
                </a:extLst>
              </p:cNvPr>
              <p:cNvSpPr txBox="1"/>
              <p:nvPr/>
            </p:nvSpPr>
            <p:spPr>
              <a:xfrm>
                <a:off x="4116878" y="3445799"/>
                <a:ext cx="714894" cy="278125"/>
              </a:xfrm>
              <a:prstGeom prst="rect">
                <a:avLst/>
              </a:prstGeom>
              <a:noFill/>
            </p:spPr>
            <p:txBody>
              <a:bodyPr wrap="square" rtlCol="0">
                <a:spAutoFit/>
              </a:bodyPr>
              <a:lstStyle>
                <a:defPPr>
                  <a:defRPr lang="en-US"/>
                </a:defPPr>
                <a:lvl1pPr defTabSz="1219170">
                  <a:defRPr sz="933" kern="0">
                    <a:solidFill>
                      <a:prstClr val="black"/>
                    </a:solidFill>
                    <a:latin typeface="Nunito Sans"/>
                  </a:defRPr>
                </a:lvl1pPr>
              </a:lstStyle>
              <a:p>
                <a:r>
                  <a:rPr lang="en-GB" sz="800">
                    <a:latin typeface="+mj-lt"/>
                  </a:rPr>
                  <a:t>At Risk</a:t>
                </a:r>
              </a:p>
            </p:txBody>
          </p:sp>
        </p:grpSp>
        <p:grpSp>
          <p:nvGrpSpPr>
            <p:cNvPr id="10" name="Group 9">
              <a:extLst>
                <a:ext uri="{FF2B5EF4-FFF2-40B4-BE49-F238E27FC236}">
                  <a16:creationId xmlns:a16="http://schemas.microsoft.com/office/drawing/2014/main" id="{DF66DD10-86ED-C3BE-5342-ED14BEC24E96}"/>
                </a:ext>
              </a:extLst>
            </p:cNvPr>
            <p:cNvGrpSpPr/>
            <p:nvPr/>
          </p:nvGrpSpPr>
          <p:grpSpPr>
            <a:xfrm>
              <a:off x="6429317" y="3486038"/>
              <a:ext cx="739053" cy="278125"/>
              <a:chOff x="4089862" y="3445799"/>
              <a:chExt cx="739053" cy="278125"/>
            </a:xfrm>
          </p:grpSpPr>
          <p:sp>
            <p:nvSpPr>
              <p:cNvPr id="13" name="Oval 12">
                <a:extLst>
                  <a:ext uri="{FF2B5EF4-FFF2-40B4-BE49-F238E27FC236}">
                    <a16:creationId xmlns:a16="http://schemas.microsoft.com/office/drawing/2014/main" id="{ECAB50AC-7A55-8208-1789-142B9134F95A}"/>
                  </a:ext>
                </a:extLst>
              </p:cNvPr>
              <p:cNvSpPr/>
              <p:nvPr/>
            </p:nvSpPr>
            <p:spPr>
              <a:xfrm>
                <a:off x="4089862" y="3562003"/>
                <a:ext cx="54033" cy="45719"/>
              </a:xfrm>
              <a:prstGeom prst="ellipse">
                <a:avLst/>
              </a:prstGeom>
              <a:solidFill>
                <a:srgbClr val="FF0000"/>
              </a:solidFill>
              <a:ln w="25400" cap="flat" cmpd="sng" algn="ctr">
                <a:solidFill>
                  <a:srgbClr val="FF0000"/>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4" name="TextBox 13">
                <a:extLst>
                  <a:ext uri="{FF2B5EF4-FFF2-40B4-BE49-F238E27FC236}">
                    <a16:creationId xmlns:a16="http://schemas.microsoft.com/office/drawing/2014/main" id="{D06D3C6C-ADD3-304D-246F-36CAE02191CD}"/>
                  </a:ext>
                </a:extLst>
              </p:cNvPr>
              <p:cNvSpPr txBox="1"/>
              <p:nvPr/>
            </p:nvSpPr>
            <p:spPr>
              <a:xfrm>
                <a:off x="4114021"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Overdue</a:t>
                </a:r>
              </a:p>
            </p:txBody>
          </p:sp>
        </p:grpSp>
      </p:grpSp>
      <p:pic>
        <p:nvPicPr>
          <p:cNvPr id="21" name="Picture 20">
            <a:extLst>
              <a:ext uri="{FF2B5EF4-FFF2-40B4-BE49-F238E27FC236}">
                <a16:creationId xmlns:a16="http://schemas.microsoft.com/office/drawing/2014/main" id="{AEA16AE5-3738-C9E3-C2B7-6FAECA58BCC3}"/>
              </a:ext>
            </a:extLst>
          </p:cNvPr>
          <p:cNvPicPr>
            <a:picLocks noChangeAspect="1"/>
          </p:cNvPicPr>
          <p:nvPr/>
        </p:nvPicPr>
        <p:blipFill>
          <a:blip r:embed="rId2"/>
          <a:srcRect l="8782"/>
          <a:stretch>
            <a:fillRect/>
          </a:stretch>
        </p:blipFill>
        <p:spPr>
          <a:xfrm>
            <a:off x="5367528" y="2625683"/>
            <a:ext cx="6452684" cy="1606633"/>
          </a:xfrm>
          <a:prstGeom prst="rect">
            <a:avLst/>
          </a:prstGeom>
        </p:spPr>
      </p:pic>
    </p:spTree>
    <p:extLst>
      <p:ext uri="{BB962C8B-B14F-4D97-AF65-F5344CB8AC3E}">
        <p14:creationId xmlns:p14="http://schemas.microsoft.com/office/powerpoint/2010/main" val="2841229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0B943A-9B19-3D27-F0A9-D2F9DACA7049}"/>
              </a:ext>
            </a:extLst>
          </p:cNvPr>
          <p:cNvSpPr>
            <a:spLocks noGrp="1"/>
          </p:cNvSpPr>
          <p:nvPr>
            <p:ph type="title"/>
          </p:nvPr>
        </p:nvSpPr>
        <p:spPr>
          <a:xfrm>
            <a:off x="1060980" y="365125"/>
            <a:ext cx="10634614" cy="637765"/>
          </a:xfrm>
        </p:spPr>
        <p:txBody>
          <a:bodyPr>
            <a:noAutofit/>
          </a:bodyPr>
          <a:lstStyle/>
          <a:p>
            <a:r>
              <a:rPr lang="en-GB" sz="2400"/>
              <a:t>XRN6045 – June 26 Major Release- Status Update</a:t>
            </a:r>
            <a:endParaRPr lang="en-IN" sz="2400"/>
          </a:p>
        </p:txBody>
      </p:sp>
      <p:graphicFrame>
        <p:nvGraphicFramePr>
          <p:cNvPr id="11" name="Table Placeholder 3">
            <a:extLst>
              <a:ext uri="{FF2B5EF4-FFF2-40B4-BE49-F238E27FC236}">
                <a16:creationId xmlns:a16="http://schemas.microsoft.com/office/drawing/2014/main" id="{E47E1CFE-6A14-4A94-9AEC-BA6F6A69A48A}"/>
              </a:ext>
            </a:extLst>
          </p:cNvPr>
          <p:cNvGraphicFramePr>
            <a:graphicFrameLocks/>
          </p:cNvGraphicFramePr>
          <p:nvPr/>
        </p:nvGraphicFramePr>
        <p:xfrm>
          <a:off x="371788" y="1002890"/>
          <a:ext cx="11469692" cy="5239751"/>
        </p:xfrm>
        <a:graphic>
          <a:graphicData uri="http://schemas.openxmlformats.org/drawingml/2006/table">
            <a:tbl>
              <a:tblPr firstRow="1" bandRow="1">
                <a:tableStyleId>{7E9639D4-E3E2-4D34-9284-5A2195B3D0D7}</a:tableStyleId>
              </a:tblPr>
              <a:tblGrid>
                <a:gridCol w="1559882">
                  <a:extLst>
                    <a:ext uri="{9D8B030D-6E8A-4147-A177-3AD203B41FA5}">
                      <a16:colId xmlns:a16="http://schemas.microsoft.com/office/drawing/2014/main" val="130956065"/>
                    </a:ext>
                  </a:extLst>
                </a:gridCol>
                <a:gridCol w="3371850">
                  <a:extLst>
                    <a:ext uri="{9D8B030D-6E8A-4147-A177-3AD203B41FA5}">
                      <a16:colId xmlns:a16="http://schemas.microsoft.com/office/drawing/2014/main" val="2749965458"/>
                    </a:ext>
                  </a:extLst>
                </a:gridCol>
                <a:gridCol w="3474720">
                  <a:extLst>
                    <a:ext uri="{9D8B030D-6E8A-4147-A177-3AD203B41FA5}">
                      <a16:colId xmlns:a16="http://schemas.microsoft.com/office/drawing/2014/main" val="1154779752"/>
                    </a:ext>
                  </a:extLst>
                </a:gridCol>
                <a:gridCol w="3063240">
                  <a:extLst>
                    <a:ext uri="{9D8B030D-6E8A-4147-A177-3AD203B41FA5}">
                      <a16:colId xmlns:a16="http://schemas.microsoft.com/office/drawing/2014/main" val="1186885001"/>
                    </a:ext>
                  </a:extLst>
                </a:gridCol>
              </a:tblGrid>
              <a:tr h="408149">
                <a:tc rowSpan="4">
                  <a:txBody>
                    <a:bodyPr/>
                    <a:lstStyle/>
                    <a:p>
                      <a:pPr algn="ctr"/>
                      <a:endParaRPr lang="en-US" sz="1400" b="1" kern="1200">
                        <a:solidFill>
                          <a:schemeClr val="bg1"/>
                        </a:solidFill>
                        <a:latin typeface="+mn-lt"/>
                        <a:ea typeface="+mn-ea"/>
                        <a:cs typeface="+mn-cs"/>
                      </a:endParaRPr>
                    </a:p>
                    <a:p>
                      <a:pPr algn="ctr"/>
                      <a:r>
                        <a:rPr lang="en-US" sz="1400" b="1" kern="1200">
                          <a:solidFill>
                            <a:schemeClr val="bg1"/>
                          </a:solidFill>
                          <a:latin typeface="+mn-lt"/>
                          <a:ea typeface="+mn-ea"/>
                          <a:cs typeface="+mn-cs"/>
                        </a:rPr>
                        <a:t>RAG Status</a:t>
                      </a:r>
                    </a:p>
                  </a:txBody>
                  <a:tcPr anchor="ctr">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tcPr>
                </a:tc>
                <a:tc gridSpan="3">
                  <a:txBody>
                    <a:bodyPr/>
                    <a:lstStyle/>
                    <a:p>
                      <a:pPr algn="ctr"/>
                      <a:r>
                        <a:rPr lang="en-US" sz="1400"/>
                        <a:t>Overall Project RAG status  </a:t>
                      </a:r>
                      <a:endParaRPr lang="en-US" sz="1400" i="1">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solidFill>
                      <a:srgbClr val="FFC000"/>
                    </a:solidFill>
                  </a:tcPr>
                </a:tc>
                <a:tc hMerge="1">
                  <a:txBody>
                    <a:bodyPr/>
                    <a:lstStyle/>
                    <a:p>
                      <a:endParaRPr lang="en-GB"/>
                    </a:p>
                  </a:txBody>
                  <a:tcPr/>
                </a:tc>
                <a:tc hMerge="1">
                  <a:txBody>
                    <a:bodyPr/>
                    <a:lstStyle/>
                    <a:p>
                      <a:endParaRPr/>
                    </a:p>
                  </a:txBody>
                  <a:tcPr anchor="ctr"/>
                </a:tc>
                <a:extLst>
                  <a:ext uri="{0D108BD9-81ED-4DB2-BD59-A6C34878D82A}">
                    <a16:rowId xmlns:a16="http://schemas.microsoft.com/office/drawing/2014/main" val="3741017008"/>
                  </a:ext>
                </a:extLst>
              </a:tr>
              <a:tr h="377538">
                <a:tc vMerge="1">
                  <a:txBody>
                    <a:bodyPr/>
                    <a:lstStyle/>
                    <a:p>
                      <a:pPr algn="ctr"/>
                      <a:endParaRPr lang="en-US" sz="1600">
                        <a:latin typeface="Quicksand" panose="02070303000000060000" pitchFamily="18" charset="77"/>
                      </a:endParaRPr>
                    </a:p>
                  </a:txBody>
                  <a:tcPr anchor="ctr">
                    <a:lnR w="6350" cap="flat" cmpd="sng" algn="ctr">
                      <a:solidFill>
                        <a:schemeClr val="bg1"/>
                      </a:solidFill>
                      <a:prstDash val="solid"/>
                      <a:round/>
                      <a:headEnd type="none" w="med" len="med"/>
                      <a:tailEnd type="none" w="med" len="med"/>
                    </a:lnR>
                    <a:solidFill>
                      <a:schemeClr val="tx1"/>
                    </a:solidFill>
                  </a:tcPr>
                </a:tc>
                <a:tc>
                  <a:txBody>
                    <a:bodyPr/>
                    <a:lstStyle/>
                    <a:p>
                      <a:pPr algn="ctr"/>
                      <a:r>
                        <a:rPr lang="en-US" sz="1400" b="1" kern="1200">
                          <a:solidFill>
                            <a:schemeClr val="bg1"/>
                          </a:solidFill>
                          <a:latin typeface="+mn-lt"/>
                          <a:ea typeface="+mn-ea"/>
                          <a:cs typeface="+mn-cs"/>
                        </a:rPr>
                        <a:t>Schedule</a:t>
                      </a:r>
                      <a:r>
                        <a:rPr lang="en-US" sz="1600"/>
                        <a:t>0</a:t>
                      </a:r>
                      <a:endParaRPr lang="en-US" sz="1600">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solidFill>
                      <a:schemeClr val="tx1"/>
                    </a:solidFill>
                  </a:tcPr>
                </a:tc>
                <a:tc>
                  <a:txBody>
                    <a:bodyPr/>
                    <a:lstStyle/>
                    <a:p>
                      <a:pPr algn="ctr"/>
                      <a:r>
                        <a:rPr lang="en-US" sz="1400" b="1" kern="1200">
                          <a:solidFill>
                            <a:schemeClr val="bg1"/>
                          </a:solidFill>
                          <a:latin typeface="+mn-lt"/>
                          <a:ea typeface="+mn-ea"/>
                          <a:cs typeface="+mn-cs"/>
                        </a:rPr>
                        <a:t>Risks and Issues</a:t>
                      </a:r>
                      <a:endParaRPr lang="en-US" sz="1600">
                        <a:latin typeface="Quicksand" panose="02070303000000060000" pitchFamily="18" charset="77"/>
                      </a:endParaRPr>
                    </a:p>
                  </a:txBody>
                  <a:tcPr anchor="ctr">
                    <a:lnT w="6350" cap="flat" cmpd="sng" algn="ctr">
                      <a:solidFill>
                        <a:schemeClr val="bg1"/>
                      </a:solidFill>
                      <a:prstDash val="solid"/>
                      <a:round/>
                      <a:headEnd type="none" w="med" len="med"/>
                      <a:tailEnd type="none" w="med" len="med"/>
                    </a:lnT>
                    <a:solidFill>
                      <a:schemeClr val="tx1"/>
                    </a:solidFill>
                  </a:tcPr>
                </a:tc>
                <a:tc>
                  <a:txBody>
                    <a:bodyPr/>
                    <a:lstStyle/>
                    <a:p>
                      <a:pPr algn="ctr"/>
                      <a:r>
                        <a:rPr lang="en-US" sz="1400" b="1" kern="1200">
                          <a:solidFill>
                            <a:schemeClr val="bg1"/>
                          </a:solidFill>
                          <a:latin typeface="+mn-lt"/>
                          <a:ea typeface="+mn-ea"/>
                          <a:cs typeface="+mn-cs"/>
                        </a:rPr>
                        <a:t>Costs</a:t>
                      </a:r>
                    </a:p>
                  </a:txBody>
                  <a:tcPr anchor="ctr">
                    <a:solidFill>
                      <a:schemeClr val="tx1"/>
                    </a:solidFill>
                  </a:tcPr>
                </a:tc>
                <a:extLst>
                  <a:ext uri="{0D108BD9-81ED-4DB2-BD59-A6C34878D82A}">
                    <a16:rowId xmlns:a16="http://schemas.microsoft.com/office/drawing/2014/main" val="511888340"/>
                  </a:ext>
                </a:extLst>
              </a:tr>
              <a:tr h="397945">
                <a:tc vMerge="1">
                  <a:txBody>
                    <a:bodyPr/>
                    <a:lstStyle/>
                    <a:p>
                      <a:endParaRPr/>
                    </a:p>
                  </a:txBody>
                  <a:tcPr anchor="ctr">
                    <a:solidFill>
                      <a:schemeClr val="tx1"/>
                    </a:solidFill>
                  </a:tcPr>
                </a:tc>
                <a:tc>
                  <a:txBody>
                    <a:bodyPr/>
                    <a:lstStyle/>
                    <a:p>
                      <a:pPr algn="ctr"/>
                      <a:endParaRPr lang="en-US" sz="1600">
                        <a:latin typeface="Quicksand" panose="02070303000000060000" pitchFamily="18" charset="77"/>
                      </a:endParaRPr>
                    </a:p>
                  </a:txBody>
                  <a:tcPr anchor="ctr">
                    <a:lnL w="6350" cap="flat" cmpd="sng" algn="ctr">
                      <a:solidFill>
                        <a:schemeClr val="bg1"/>
                      </a:solidFill>
                      <a:prstDash val="solid"/>
                      <a:round/>
                      <a:headEnd type="none" w="med" len="med"/>
                      <a:tailEnd type="none" w="med" len="med"/>
                    </a:lnL>
                    <a:solidFill>
                      <a:srgbClr val="FFC000"/>
                    </a:solidFill>
                  </a:tcPr>
                </a:tc>
                <a:tc>
                  <a:txBody>
                    <a:bodyPr/>
                    <a:lstStyle/>
                    <a:p>
                      <a:pPr algn="ctr"/>
                      <a:endParaRPr lang="en-US" sz="1600">
                        <a:latin typeface="Quicksand" panose="02070303000000060000" pitchFamily="18" charset="77"/>
                      </a:endParaRPr>
                    </a:p>
                  </a:txBody>
                  <a:tcPr anchor="ctr">
                    <a:solidFill>
                      <a:srgbClr val="FFC000"/>
                    </a:solidFill>
                  </a:tcPr>
                </a:tc>
                <a:tc>
                  <a:txBody>
                    <a:bodyPr/>
                    <a:lstStyle/>
                    <a:p>
                      <a:pPr algn="ctr"/>
                      <a:endParaRPr lang="en-US" sz="1600">
                        <a:latin typeface="Quicksand" panose="02070303000000060000" pitchFamily="18" charset="77"/>
                      </a:endParaRPr>
                    </a:p>
                  </a:txBody>
                  <a:tcPr anchor="ctr">
                    <a:solidFill>
                      <a:srgbClr val="00BF75"/>
                    </a:solidFill>
                  </a:tcPr>
                </a:tc>
                <a:extLst>
                  <a:ext uri="{0D108BD9-81ED-4DB2-BD59-A6C34878D82A}">
                    <a16:rowId xmlns:a16="http://schemas.microsoft.com/office/drawing/2014/main" val="3937089168"/>
                  </a:ext>
                </a:extLst>
              </a:tr>
              <a:tr h="399610">
                <a:tc vMerge="1">
                  <a:txBody>
                    <a:bodyPr/>
                    <a:lstStyle/>
                    <a:p>
                      <a:pPr algn="ctr"/>
                      <a:endParaRPr lang="en-US" sz="1400" b="1" kern="1200">
                        <a:solidFill>
                          <a:schemeClr val="bg1"/>
                        </a:solidFill>
                        <a:latin typeface="+mn-lt"/>
                        <a:ea typeface="+mn-ea"/>
                        <a:cs typeface="+mn-cs"/>
                      </a:endParaRPr>
                    </a:p>
                  </a:txBody>
                  <a:tcPr anchor="ctr">
                    <a:lnB w="6350" cap="flat" cmpd="sng" algn="ctr">
                      <a:solidFill>
                        <a:schemeClr val="bg1"/>
                      </a:solidFill>
                      <a:prstDash val="solid"/>
                      <a:round/>
                      <a:headEnd type="none" w="med" len="med"/>
                      <a:tailEnd type="none" w="med" len="med"/>
                    </a:lnB>
                    <a:solidFill>
                      <a:schemeClr val="tx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bg1"/>
                          </a:solidFill>
                          <a:latin typeface="+mn-lt"/>
                          <a:ea typeface="+mn-ea"/>
                          <a:cs typeface="+mn-cs"/>
                        </a:rPr>
                        <a:t>Status Justification</a:t>
                      </a:r>
                    </a:p>
                  </a:txBody>
                  <a:tcPr anchor="ctr">
                    <a:lnL w="6350" cap="flat" cmpd="sng" algn="ctr">
                      <a:solidFill>
                        <a:schemeClr val="bg1"/>
                      </a:solidFill>
                      <a:prstDash val="solid"/>
                      <a:round/>
                      <a:headEnd type="none" w="med" len="med"/>
                      <a:tailEnd type="none" w="med" len="med"/>
                    </a:lnL>
                    <a:solidFill>
                      <a:schemeClr val="tx1"/>
                    </a:solidFill>
                  </a:tcPr>
                </a:tc>
                <a:tc hMerge="1">
                  <a:txBody>
                    <a:bodyPr/>
                    <a:lstStyle/>
                    <a:p>
                      <a:endParaRPr lang="en-GB"/>
                    </a:p>
                  </a:txBody>
                  <a:tcPr/>
                </a:tc>
                <a:tc hMerge="1">
                  <a:txBody>
                    <a:bodyPr/>
                    <a:lstStyle/>
                    <a:p>
                      <a:pPr algn="ctr"/>
                      <a:endParaRPr lang="en-US" sz="1400" b="1" kern="1200">
                        <a:solidFill>
                          <a:schemeClr val="bg1"/>
                        </a:solidFill>
                        <a:latin typeface="+mn-lt"/>
                        <a:ea typeface="+mn-ea"/>
                        <a:cs typeface="+mn-cs"/>
                      </a:endParaRPr>
                    </a:p>
                  </a:txBody>
                  <a:tcPr anchor="ctr">
                    <a:solidFill>
                      <a:schemeClr val="tx1"/>
                    </a:solidFill>
                  </a:tcPr>
                </a:tc>
                <a:extLst>
                  <a:ext uri="{0D108BD9-81ED-4DB2-BD59-A6C34878D82A}">
                    <a16:rowId xmlns:a16="http://schemas.microsoft.com/office/drawing/2014/main" val="1031597798"/>
                  </a:ext>
                </a:extLst>
              </a:tr>
              <a:tr h="2234487">
                <a:tc>
                  <a:txBody>
                    <a:bodyPr/>
                    <a:lstStyle/>
                    <a:p>
                      <a:pPr algn="ctr"/>
                      <a:r>
                        <a:rPr lang="en-US" sz="1400" b="1" kern="1200">
                          <a:solidFill>
                            <a:schemeClr val="bg1"/>
                          </a:solidFill>
                          <a:latin typeface="+mn-lt"/>
                          <a:ea typeface="+mn-ea"/>
                          <a:cs typeface="+mn-cs"/>
                        </a:rPr>
                        <a:t>Schedule</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GB" sz="800" b="0" i="0" u="none" strike="noStrike" kern="0" cap="none" spc="0" normalizeH="0" baseline="0">
                          <a:ln>
                            <a:noFill/>
                          </a:ln>
                          <a:solidFill>
                            <a:srgbClr val="000000"/>
                          </a:solidFill>
                          <a:effectLst/>
                          <a:uLnTx/>
                          <a:uFillTx/>
                          <a:latin typeface="+mn-lt"/>
                          <a:ea typeface="+mn-ea"/>
                          <a:cs typeface="Poppins"/>
                        </a:rPr>
                        <a:t>The scope </a:t>
                      </a:r>
                      <a:r>
                        <a:rPr lang="en-GB" sz="800" b="0" i="0" u="none" strike="noStrike" kern="0" cap="none" spc="0" normalizeH="0" baseline="0">
                          <a:ln>
                            <a:noFill/>
                          </a:ln>
                          <a:solidFill>
                            <a:srgbClr val="000000"/>
                          </a:solidFill>
                          <a:effectLst/>
                          <a:uLnTx/>
                          <a:uFillTx/>
                          <a:latin typeface="+mn-lt"/>
                          <a:ea typeface="+mn-ea"/>
                          <a:cs typeface="Poppins"/>
                        </a:rPr>
                        <a:t>of June 26 Major Release wa</a:t>
                      </a:r>
                      <a:r>
                        <a:rPr kumimoji="0" lang="en-GB" sz="800" b="0" i="0" u="none" strike="noStrike" kern="0" cap="none" spc="0" normalizeH="0" baseline="0">
                          <a:ln>
                            <a:noFill/>
                          </a:ln>
                          <a:solidFill>
                            <a:srgbClr val="000000"/>
                          </a:solidFill>
                          <a:effectLst/>
                          <a:uLnTx/>
                          <a:uFillTx/>
                          <a:latin typeface="+mn-lt"/>
                          <a:ea typeface="+mn-ea"/>
                          <a:cs typeface="Poppins"/>
                        </a:rPr>
                        <a:t>s presented for approval </a:t>
                      </a:r>
                      <a:r>
                        <a:rPr lang="en-GB" sz="800" b="0" i="0" u="none" strike="noStrike" kern="0" cap="none" spc="0" normalizeH="0" baseline="0">
                          <a:ln>
                            <a:noFill/>
                          </a:ln>
                          <a:solidFill>
                            <a:srgbClr val="000000"/>
                          </a:solidFill>
                          <a:effectLst/>
                          <a:uLnTx/>
                          <a:uFillTx/>
                          <a:latin typeface="+mn-lt"/>
                          <a:ea typeface="+mn-ea"/>
                          <a:cs typeface="Poppins"/>
                        </a:rPr>
                        <a:t>at the </a:t>
                      </a:r>
                      <a:r>
                        <a:rPr lang="en-GB" sz="800" b="0" i="0" u="none" strike="noStrike" kern="0" cap="none" spc="0" normalizeH="0" baseline="0" err="1">
                          <a:ln>
                            <a:noFill/>
                          </a:ln>
                          <a:solidFill>
                            <a:srgbClr val="000000"/>
                          </a:solidFill>
                          <a:effectLst/>
                          <a:uLnTx/>
                          <a:uFillTx/>
                          <a:latin typeface="+mn-lt"/>
                          <a:ea typeface="+mn-ea"/>
                          <a:cs typeface="Poppins"/>
                        </a:rPr>
                        <a:t>ChMC</a:t>
                      </a:r>
                      <a:r>
                        <a:rPr lang="en-GB" sz="800" b="0" i="0" u="none" strike="noStrike" kern="0" cap="none" spc="0" normalizeH="0" baseline="0">
                          <a:ln>
                            <a:noFill/>
                          </a:ln>
                          <a:solidFill>
                            <a:srgbClr val="000000"/>
                          </a:solidFill>
                          <a:effectLst/>
                          <a:uLnTx/>
                          <a:uFillTx/>
                          <a:latin typeface="+mn-lt"/>
                          <a:ea typeface="+mn-ea"/>
                          <a:cs typeface="Poppins"/>
                        </a:rPr>
                        <a:t> meeting on 11/02/2026.</a:t>
                      </a: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US" sz="800" b="0" i="0" u="none" strike="noStrike" kern="0" cap="none" spc="0" normalizeH="0" baseline="0">
                          <a:ln>
                            <a:noFill/>
                          </a:ln>
                          <a:solidFill>
                            <a:srgbClr val="000000"/>
                          </a:solidFill>
                          <a:effectLst/>
                          <a:uLnTx/>
                          <a:uFillTx/>
                          <a:latin typeface="+mn-lt"/>
                          <a:ea typeface="+mn-ea"/>
                          <a:cs typeface="Poppins"/>
                        </a:rPr>
                        <a:t>Overall release is tracking </a:t>
                      </a:r>
                      <a:r>
                        <a:rPr lang="en-US" sz="800" b="0" i="0" u="none" strike="noStrike" kern="0" cap="none" spc="0" normalizeH="0" baseline="0">
                          <a:ln>
                            <a:noFill/>
                          </a:ln>
                          <a:solidFill>
                            <a:srgbClr val="000000"/>
                          </a:solidFill>
                          <a:effectLst/>
                          <a:uLnTx/>
                          <a:uFillTx/>
                          <a:latin typeface="+mn-lt"/>
                          <a:ea typeface="+mn-ea"/>
                          <a:cs typeface="Poppins"/>
                        </a:rPr>
                        <a:t>to target</a:t>
                      </a:r>
                      <a:r>
                        <a:rPr kumimoji="0" lang="en-US" sz="800" b="0" i="0" u="none" strike="noStrike" kern="0" cap="none" spc="0" normalizeH="0" baseline="0">
                          <a:ln>
                            <a:noFill/>
                          </a:ln>
                          <a:solidFill>
                            <a:srgbClr val="000000"/>
                          </a:solidFill>
                          <a:effectLst/>
                          <a:uLnTx/>
                          <a:uFillTx/>
                          <a:latin typeface="+mn-lt"/>
                          <a:ea typeface="+mn-ea"/>
                          <a:cs typeface="Poppins"/>
                        </a:rPr>
                        <a:t>; project is planned implement on 26/06/2026.</a:t>
                      </a: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0"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GB" sz="800" b="1" i="0" u="none" strike="noStrike" kern="0" cap="none" spc="0" normalizeH="0" baseline="0">
                          <a:ln>
                            <a:noFill/>
                          </a:ln>
                          <a:solidFill>
                            <a:srgbClr val="000000"/>
                          </a:solidFill>
                          <a:effectLst/>
                          <a:uLnTx/>
                          <a:uFillTx/>
                          <a:latin typeface="+mn-lt"/>
                          <a:ea typeface="+mn-ea"/>
                          <a:cs typeface="Poppins"/>
                        </a:rPr>
                        <a:t>Progress Update:</a:t>
                      </a: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1" i="0" u="none" strike="noStrike" kern="0" cap="none" spc="0" normalizeH="0" baseline="0">
                        <a:ln>
                          <a:noFill/>
                        </a:ln>
                        <a:solidFill>
                          <a:srgbClr val="000000"/>
                        </a:solidFill>
                        <a:effectLst/>
                        <a:uLnTx/>
                        <a:uFillTx/>
                        <a:latin typeface="+mn-lt"/>
                        <a:ea typeface="+mn-ea"/>
                        <a:cs typeface="Poppins"/>
                      </a:endParaRPr>
                    </a:p>
                    <a:p>
                      <a:pPr marL="0" marR="0" lvl="0" indent="0" eaLnBrk="1" fontAlgn="auto" latinLnBrk="0" hangingPunct="1">
                        <a:lnSpc>
                          <a:spcPct val="100000"/>
                        </a:lnSpc>
                        <a:spcBef>
                          <a:spcPts val="0"/>
                        </a:spcBef>
                        <a:spcAft>
                          <a:spcPts val="0"/>
                        </a:spcAft>
                        <a:buClrTx/>
                        <a:buSzTx/>
                        <a:buFont typeface="Arial" panose="020B0604020202020204" pitchFamily="34" charset="0"/>
                        <a:buNone/>
                      </a:pPr>
                      <a:r>
                        <a:rPr kumimoji="0" lang="en-GB" sz="800" b="0" i="0" u="none" strike="noStrike" kern="0" cap="none" spc="0" normalizeH="0" baseline="0">
                          <a:ln>
                            <a:noFill/>
                          </a:ln>
                          <a:solidFill>
                            <a:srgbClr val="000000"/>
                          </a:solidFill>
                          <a:effectLst/>
                          <a:uLnTx/>
                          <a:uFillTx/>
                          <a:latin typeface="+mn-lt"/>
                          <a:ea typeface="+mn-ea"/>
                          <a:cs typeface="Poppins"/>
                        </a:rPr>
                        <a:t>June is tracking at Amber due to delays and dependencies on Sustain 24. Work is ongoing on a replan to ensure the implementation date is not affected by these delays. </a:t>
                      </a:r>
                    </a:p>
                    <a:p>
                      <a:pPr marL="0" marR="0" lvl="0" indent="0" eaLnBrk="1" fontAlgn="auto" latinLnBrk="0" hangingPunct="1">
                        <a:lnSpc>
                          <a:spcPct val="100000"/>
                        </a:lnSpc>
                        <a:spcBef>
                          <a:spcPts val="0"/>
                        </a:spcBef>
                        <a:spcAft>
                          <a:spcPts val="0"/>
                        </a:spcAft>
                        <a:buClrTx/>
                        <a:buSzTx/>
                        <a:buFont typeface="Arial" panose="020B0604020202020204" pitchFamily="34" charset="0"/>
                        <a:buNone/>
                      </a:pPr>
                      <a:endParaRPr kumimoji="0" lang="en-GB" sz="800" b="1" i="0" u="none" strike="noStrike" kern="0" cap="none" spc="0" normalizeH="0" baseline="0">
                        <a:ln>
                          <a:noFill/>
                        </a:ln>
                        <a:solidFill>
                          <a:srgbClr val="000000"/>
                        </a:solidFill>
                        <a:effectLst/>
                        <a:uLnTx/>
                        <a:uFillTx/>
                        <a:latin typeface="+mn-lt"/>
                        <a:ea typeface="+mn-ea"/>
                        <a:cs typeface="Poppins"/>
                      </a:endParaRPr>
                    </a:p>
                    <a:p>
                      <a:pPr marL="171450" marR="0" lvl="0" indent="-171450" eaLnBrk="1" fontAlgn="auto" latinLnBrk="0" hangingPunct="1">
                        <a:lnSpc>
                          <a:spcPct val="100000"/>
                        </a:lnSpc>
                        <a:spcBef>
                          <a:spcPts val="0"/>
                        </a:spcBef>
                        <a:spcAft>
                          <a:spcPts val="0"/>
                        </a:spcAft>
                        <a:buClrTx/>
                        <a:buSzTx/>
                        <a:buFont typeface="Arial" panose="020B0604020202020204" pitchFamily="34" charset="0"/>
                        <a:buChar char="•"/>
                      </a:pPr>
                      <a:r>
                        <a:rPr kumimoji="0" lang="en-GB" sz="800" b="0" i="0" u="none" strike="noStrike" kern="0" cap="none" spc="0" normalizeH="0" baseline="0">
                          <a:ln>
                            <a:noFill/>
                          </a:ln>
                          <a:solidFill>
                            <a:srgbClr val="000000"/>
                          </a:solidFill>
                          <a:effectLst/>
                          <a:uLnTx/>
                          <a:uFillTx/>
                          <a:latin typeface="+mn-lt"/>
                          <a:ea typeface="+mn-ea"/>
                          <a:cs typeface="Poppins"/>
                        </a:rPr>
                        <a:t>XRN5805 has started Build as per plan on the 13/04/26</a:t>
                      </a:r>
                    </a:p>
                    <a:p>
                      <a:pPr marL="171450" marR="0" lvl="0" indent="-171450" eaLnBrk="1" fontAlgn="auto" latinLnBrk="0" hangingPunct="1">
                        <a:lnSpc>
                          <a:spcPct val="100000"/>
                        </a:lnSpc>
                        <a:spcBef>
                          <a:spcPts val="0"/>
                        </a:spcBef>
                        <a:spcAft>
                          <a:spcPts val="0"/>
                        </a:spcAft>
                        <a:buClrTx/>
                        <a:buSzTx/>
                        <a:buFont typeface="Arial" panose="020B0604020202020204" pitchFamily="34" charset="0"/>
                        <a:buChar char="•"/>
                      </a:pPr>
                      <a:r>
                        <a:rPr kumimoji="0" lang="en-GB" sz="800" b="0" i="0" u="none" strike="noStrike" kern="0" cap="none" spc="0" normalizeH="0" baseline="0">
                          <a:ln>
                            <a:noFill/>
                          </a:ln>
                          <a:solidFill>
                            <a:srgbClr val="000000"/>
                          </a:solidFill>
                          <a:effectLst/>
                          <a:uLnTx/>
                          <a:uFillTx/>
                          <a:latin typeface="+mn-lt"/>
                          <a:ea typeface="+mn-ea"/>
                          <a:cs typeface="Poppins"/>
                        </a:rPr>
                        <a:t>XRN5702 started Build as per plan on the 30/03/26 and is due to start ST once the dependencies from Sustain 24 have been removed. </a:t>
                      </a:r>
                    </a:p>
                    <a:p>
                      <a:pPr marL="0" marR="0" lvl="0" indent="0" algn="l" defTabSz="914400">
                        <a:lnSpc>
                          <a:spcPct val="100000"/>
                        </a:lnSpc>
                        <a:spcBef>
                          <a:spcPts val="0"/>
                        </a:spcBef>
                        <a:spcAft>
                          <a:spcPts val="0"/>
                        </a:spcAft>
                        <a:buClrTx/>
                        <a:buSzTx/>
                        <a:buFont typeface="Arial" panose="020B0604020202020204" pitchFamily="34" charset="0"/>
                        <a:buNone/>
                        <a:tabLst/>
                        <a:defRPr/>
                      </a:pPr>
                      <a:endParaRPr kumimoji="0" lang="en-GB" sz="800" b="0" i="0" u="none" strike="noStrike" kern="0" cap="none" spc="0" normalizeH="0" baseline="0">
                        <a:ln>
                          <a:noFill/>
                        </a:ln>
                        <a:solidFill>
                          <a:srgbClr val="000000"/>
                        </a:solidFill>
                        <a:effectLst/>
                        <a:uLnTx/>
                        <a:uFillTx/>
                        <a:latin typeface="+mn-lt"/>
                        <a:ea typeface="+mn-ea"/>
                        <a:cs typeface="Poppins"/>
                      </a:endParaRPr>
                    </a:p>
                    <a:p>
                      <a:pPr marL="0" indent="0" algn="l">
                        <a:buNone/>
                      </a:pPr>
                      <a:r>
                        <a:rPr lang="en-GB" sz="800" b="1" i="0" u="none" strike="noStrike" kern="1200" cap="none" normalizeH="0" baseline="0">
                          <a:ln>
                            <a:noFill/>
                          </a:ln>
                          <a:solidFill>
                            <a:srgbClr val="000000"/>
                          </a:solidFill>
                          <a:effectLst/>
                          <a:latin typeface="Nunito sans"/>
                          <a:ea typeface="+mn-ea"/>
                          <a:cs typeface="+mn-cs"/>
                        </a:rPr>
                        <a:t>Decision in April </a:t>
                      </a:r>
                      <a:r>
                        <a:rPr lang="en-GB" sz="800" b="1" i="0" u="none" strike="noStrike" kern="1200" cap="none" normalizeH="0" baseline="0" err="1">
                          <a:ln>
                            <a:noFill/>
                          </a:ln>
                          <a:solidFill>
                            <a:srgbClr val="000000"/>
                          </a:solidFill>
                          <a:effectLst/>
                          <a:latin typeface="Nunito sans"/>
                          <a:ea typeface="+mn-ea"/>
                          <a:cs typeface="+mn-cs"/>
                        </a:rPr>
                        <a:t>ChMC</a:t>
                      </a:r>
                      <a:r>
                        <a:rPr lang="en-GB" sz="800" b="0" i="0" u="none" strike="noStrike" kern="1200" cap="none" normalizeH="0" baseline="0">
                          <a:ln>
                            <a:noFill/>
                          </a:ln>
                          <a:solidFill>
                            <a:srgbClr val="000000"/>
                          </a:solidFill>
                          <a:effectLst/>
                          <a:latin typeface="Nunito sans"/>
                          <a:ea typeface="+mn-ea"/>
                          <a:cs typeface="+mn-cs"/>
                        </a:rPr>
                        <a:t>: </a:t>
                      </a:r>
                      <a:r>
                        <a:rPr kumimoji="0" lang="en-GB" sz="800" b="0" i="0" u="none" strike="noStrike" kern="0" cap="none" spc="0" normalizeH="0" baseline="0">
                          <a:ln>
                            <a:noFill/>
                          </a:ln>
                          <a:solidFill>
                            <a:srgbClr val="000000"/>
                          </a:solidFill>
                          <a:effectLst/>
                          <a:uLnTx/>
                          <a:uFillTx/>
                          <a:latin typeface="+mn-lt"/>
                          <a:ea typeface="+mn-ea"/>
                          <a:cs typeface="Poppins"/>
                        </a:rPr>
                        <a:t>None</a:t>
                      </a:r>
                    </a:p>
                  </a:txBody>
                  <a:tcPr anchor="ctr">
                    <a:lnR w="6350" cap="flat" cmpd="sng" algn="ctr">
                      <a:solidFill>
                        <a:schemeClr val="tx1"/>
                      </a:solidFill>
                      <a:prstDash val="solid"/>
                      <a:round/>
                      <a:headEnd type="none" w="med" len="med"/>
                      <a:tailEnd type="none" w="med" len="med"/>
                    </a:lnR>
                  </a:tcPr>
                </a:tc>
                <a:tc gridSpan="2">
                  <a:txBody>
                    <a:bodyPr/>
                    <a:lstStyle/>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endParaRPr lang="en-US" sz="1200">
                        <a:latin typeface="+mn-lt"/>
                      </a:endParaRPr>
                    </a:p>
                    <a:p>
                      <a:pPr algn="l"/>
                      <a:r>
                        <a:rPr lang="en-US" sz="800">
                          <a:latin typeface="+mn-lt"/>
                        </a:rPr>
                        <a:t>Implementation date 26</a:t>
                      </a:r>
                      <a:r>
                        <a:rPr lang="en-US" sz="800" baseline="30000">
                          <a:latin typeface="+mn-lt"/>
                        </a:rPr>
                        <a:t>th</a:t>
                      </a:r>
                      <a:r>
                        <a:rPr lang="en-US" sz="800">
                          <a:latin typeface="+mn-lt"/>
                        </a:rPr>
                        <a:t> June 2026, contingency date 3</a:t>
                      </a:r>
                      <a:r>
                        <a:rPr lang="en-US" sz="800" baseline="30000">
                          <a:latin typeface="+mn-lt"/>
                        </a:rPr>
                        <a:t>rd</a:t>
                      </a:r>
                      <a:r>
                        <a:rPr lang="en-US" sz="800">
                          <a:latin typeface="+mn-lt"/>
                        </a:rPr>
                        <a:t> July 2026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hMerge="1">
                  <a:txBody>
                    <a:bodyPr/>
                    <a:lstStyle/>
                    <a:p>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94376521"/>
                  </a:ext>
                </a:extLst>
              </a:tr>
              <a:tr h="431461">
                <a:tc>
                  <a:txBody>
                    <a:bodyPr/>
                    <a:lstStyle/>
                    <a:p>
                      <a:pPr algn="ctr"/>
                      <a:r>
                        <a:rPr lang="en-US" sz="1400" b="1" kern="1200">
                          <a:solidFill>
                            <a:schemeClr val="bg1"/>
                          </a:solidFill>
                          <a:latin typeface="+mn-lt"/>
                          <a:ea typeface="+mn-ea"/>
                          <a:cs typeface="+mn-cs"/>
                        </a:rPr>
                        <a:t>Risks and Issues</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gridSpan="3">
                  <a:txBody>
                    <a:bodyPr/>
                    <a:lstStyle/>
                    <a:p>
                      <a:pPr algn="l"/>
                      <a:r>
                        <a:rPr lang="en-US" sz="800">
                          <a:solidFill>
                            <a:schemeClr val="tx1">
                              <a:lumMod val="85000"/>
                              <a:lumOff val="15000"/>
                            </a:schemeClr>
                          </a:solidFill>
                          <a:latin typeface="Nunito Sans" pitchFamily="2" charset="0"/>
                        </a:rPr>
                        <a:t>N/A</a:t>
                      </a: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1918266800"/>
                  </a:ext>
                </a:extLst>
              </a:tr>
              <a:tr h="428556">
                <a:tc>
                  <a:txBody>
                    <a:bodyPr/>
                    <a:lstStyle/>
                    <a:p>
                      <a:pPr algn="ctr"/>
                      <a:r>
                        <a:rPr lang="en-US" sz="1400" b="1" kern="1200">
                          <a:solidFill>
                            <a:schemeClr val="bg1"/>
                          </a:solidFill>
                          <a:latin typeface="+mn-lt"/>
                          <a:ea typeface="+mn-ea"/>
                          <a:cs typeface="+mn-cs"/>
                        </a:rPr>
                        <a:t>Costs</a:t>
                      </a:r>
                    </a:p>
                  </a:txBody>
                  <a:tcPr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noProof="0">
                          <a:solidFill>
                            <a:schemeClr val="tx1">
                              <a:lumMod val="85000"/>
                              <a:lumOff val="15000"/>
                            </a:schemeClr>
                          </a:solidFill>
                          <a:latin typeface="Nunito Sans" pitchFamily="2" charset="0"/>
                          <a:ea typeface="+mn-ea"/>
                          <a:cs typeface="+mn-cs"/>
                        </a:rPr>
                        <a:t>Forecast to complete delivery against approved BER </a:t>
                      </a:r>
                      <a:endParaRPr lang="en-US" sz="800" kern="1200">
                        <a:solidFill>
                          <a:schemeClr val="tx1">
                            <a:lumMod val="85000"/>
                            <a:lumOff val="15000"/>
                          </a:schemeClr>
                        </a:solidFill>
                        <a:latin typeface="Nunito Sans" pitchFamily="2" charset="0"/>
                        <a:ea typeface="+mn-ea"/>
                        <a:cs typeface="+mn-cs"/>
                      </a:endParaRP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2035633486"/>
                  </a:ext>
                </a:extLst>
              </a:tr>
              <a:tr h="510492">
                <a:tc>
                  <a:txBody>
                    <a:bodyPr/>
                    <a:lstStyle/>
                    <a:p>
                      <a:pPr algn="ctr"/>
                      <a:r>
                        <a:rPr lang="en-US" sz="1400" b="1" kern="1200">
                          <a:solidFill>
                            <a:schemeClr val="bg1"/>
                          </a:solidFill>
                          <a:latin typeface="+mn-lt"/>
                          <a:ea typeface="+mn-ea"/>
                          <a:cs typeface="+mn-cs"/>
                        </a:rPr>
                        <a:t>Scope</a:t>
                      </a:r>
                    </a:p>
                  </a:txBody>
                  <a:tcPr anchor="ctr">
                    <a:lnT w="6350" cap="flat" cmpd="sng" algn="ctr">
                      <a:solidFill>
                        <a:schemeClr val="bg1"/>
                      </a:solidFill>
                      <a:prstDash val="solid"/>
                      <a:round/>
                      <a:headEnd type="none" w="med" len="med"/>
                      <a:tailEnd type="none" w="med" len="med"/>
                    </a:lnT>
                    <a:solidFill>
                      <a:schemeClr val="tx1"/>
                    </a:solidFill>
                  </a:tcPr>
                </a:tc>
                <a:tc gridSpan="3">
                  <a:txBody>
                    <a:bodyPr/>
                    <a:lstStyle/>
                    <a:p>
                      <a:pPr rtl="0" fontAlgn="base"/>
                      <a:r>
                        <a:rPr lang="en-GB" sz="800" b="0" i="0" u="none" strike="noStrike" kern="1200">
                          <a:solidFill>
                            <a:srgbClr val="000000"/>
                          </a:solidFill>
                          <a:effectLst/>
                          <a:latin typeface="+mn-lt"/>
                          <a:ea typeface="+mn-ea"/>
                          <a:cs typeface="+mn-cs"/>
                        </a:rPr>
                        <a:t>XRN5702 – Update to assess the replacement of Facsimile as a form of communication (Modification 0864S)</a:t>
                      </a:r>
                    </a:p>
                    <a:p>
                      <a:pPr rtl="0" fontAlgn="base"/>
                      <a:r>
                        <a:rPr lang="en-GB" sz="800" b="0" i="0" u="none" strike="noStrike" kern="1200">
                          <a:solidFill>
                            <a:srgbClr val="000000"/>
                          </a:solidFill>
                          <a:effectLst/>
                          <a:latin typeface="+mn-lt"/>
                          <a:ea typeface="+mn-ea"/>
                          <a:cs typeface="+mn-cs"/>
                        </a:rPr>
                        <a:t>XRN5805 - Alternative Solution to address instances where VBA macros are present in DN Templates</a:t>
                      </a:r>
                      <a:endParaRPr lang="en-US" sz="800" b="0" i="0" u="none" strike="noStrike" kern="1200">
                        <a:solidFill>
                          <a:srgbClr val="000000"/>
                        </a:solidFill>
                        <a:effectLst/>
                        <a:latin typeface="+mn-lt"/>
                        <a:ea typeface="+mn-ea"/>
                        <a:cs typeface="+mn-cs"/>
                      </a:endParaRPr>
                    </a:p>
                  </a:txBody>
                  <a:tcPr anchor="ctr"/>
                </a:tc>
                <a:tc hMerge="1">
                  <a:txBody>
                    <a:bodyPr/>
                    <a:lstStyle/>
                    <a:p>
                      <a:endParaRPr lang="en-GB"/>
                    </a:p>
                  </a:txBody>
                  <a:tcPr/>
                </a:tc>
                <a:tc hMerge="1">
                  <a:txBody>
                    <a:bodyPr/>
                    <a:lstStyle/>
                    <a:p>
                      <a:pPr algn="ctr"/>
                      <a:endParaRPr lang="en-US" sz="1600">
                        <a:solidFill>
                          <a:schemeClr val="tx1">
                            <a:lumMod val="85000"/>
                            <a:lumOff val="15000"/>
                          </a:schemeClr>
                        </a:solidFill>
                        <a:latin typeface="Quicksand" panose="02070303000000060000" pitchFamily="18" charset="77"/>
                      </a:endParaRPr>
                    </a:p>
                  </a:txBody>
                  <a:tcPr anchor="ctr"/>
                </a:tc>
                <a:extLst>
                  <a:ext uri="{0D108BD9-81ED-4DB2-BD59-A6C34878D82A}">
                    <a16:rowId xmlns:a16="http://schemas.microsoft.com/office/drawing/2014/main" val="3873012991"/>
                  </a:ext>
                </a:extLst>
              </a:tr>
            </a:tbl>
          </a:graphicData>
        </a:graphic>
      </p:graphicFrame>
      <p:grpSp>
        <p:nvGrpSpPr>
          <p:cNvPr id="4" name="Group 3">
            <a:extLst>
              <a:ext uri="{FF2B5EF4-FFF2-40B4-BE49-F238E27FC236}">
                <a16:creationId xmlns:a16="http://schemas.microsoft.com/office/drawing/2014/main" id="{CE1E32A8-FA28-B962-2C69-D1D06007B243}"/>
              </a:ext>
            </a:extLst>
          </p:cNvPr>
          <p:cNvGrpSpPr/>
          <p:nvPr/>
        </p:nvGrpSpPr>
        <p:grpSpPr>
          <a:xfrm>
            <a:off x="5593488" y="4325099"/>
            <a:ext cx="3811727" cy="215444"/>
            <a:chOff x="4309575" y="3486038"/>
            <a:chExt cx="2858795" cy="278125"/>
          </a:xfrm>
        </p:grpSpPr>
        <p:grpSp>
          <p:nvGrpSpPr>
            <p:cNvPr id="6" name="Group 5">
              <a:extLst>
                <a:ext uri="{FF2B5EF4-FFF2-40B4-BE49-F238E27FC236}">
                  <a16:creationId xmlns:a16="http://schemas.microsoft.com/office/drawing/2014/main" id="{C6C6EE5A-D417-F7F4-EC4B-862687E49EB8}"/>
                </a:ext>
              </a:extLst>
            </p:cNvPr>
            <p:cNvGrpSpPr/>
            <p:nvPr/>
          </p:nvGrpSpPr>
          <p:grpSpPr>
            <a:xfrm>
              <a:off x="4309575" y="3486038"/>
              <a:ext cx="756457" cy="278125"/>
              <a:chOff x="4089862" y="3445799"/>
              <a:chExt cx="756457" cy="278125"/>
            </a:xfrm>
          </p:grpSpPr>
          <p:sp>
            <p:nvSpPr>
              <p:cNvPr id="19" name="Oval 18">
                <a:extLst>
                  <a:ext uri="{FF2B5EF4-FFF2-40B4-BE49-F238E27FC236}">
                    <a16:creationId xmlns:a16="http://schemas.microsoft.com/office/drawing/2014/main" id="{A025B38C-2A3C-9212-EB47-136D79701C17}"/>
                  </a:ext>
                </a:extLst>
              </p:cNvPr>
              <p:cNvSpPr/>
              <p:nvPr/>
            </p:nvSpPr>
            <p:spPr>
              <a:xfrm>
                <a:off x="4089862" y="3562011"/>
                <a:ext cx="54033" cy="45719"/>
              </a:xfrm>
              <a:prstGeom prst="ellipse">
                <a:avLst/>
              </a:prstGeom>
              <a:solidFill>
                <a:srgbClr val="002060"/>
              </a:solidFill>
              <a:ln w="25400" cap="flat" cmpd="sng" algn="ctr">
                <a:solidFill>
                  <a:srgbClr val="002060"/>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20" name="TextBox 19">
                <a:extLst>
                  <a:ext uri="{FF2B5EF4-FFF2-40B4-BE49-F238E27FC236}">
                    <a16:creationId xmlns:a16="http://schemas.microsoft.com/office/drawing/2014/main" id="{047366BE-02B1-5F1A-4B4A-548764529B90}"/>
                  </a:ext>
                </a:extLst>
              </p:cNvPr>
              <p:cNvSpPr txBox="1"/>
              <p:nvPr/>
            </p:nvSpPr>
            <p:spPr>
              <a:xfrm>
                <a:off x="4131425"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Complete</a:t>
                </a:r>
              </a:p>
            </p:txBody>
          </p:sp>
        </p:grpSp>
        <p:grpSp>
          <p:nvGrpSpPr>
            <p:cNvPr id="8" name="Group 7">
              <a:extLst>
                <a:ext uri="{FF2B5EF4-FFF2-40B4-BE49-F238E27FC236}">
                  <a16:creationId xmlns:a16="http://schemas.microsoft.com/office/drawing/2014/main" id="{59E09A33-F4AF-BE19-568E-C3EAE407D089}"/>
                </a:ext>
              </a:extLst>
            </p:cNvPr>
            <p:cNvGrpSpPr/>
            <p:nvPr/>
          </p:nvGrpSpPr>
          <p:grpSpPr>
            <a:xfrm>
              <a:off x="5080579" y="3486038"/>
              <a:ext cx="741910" cy="278125"/>
              <a:chOff x="4089862" y="3445799"/>
              <a:chExt cx="741910" cy="278125"/>
            </a:xfrm>
          </p:grpSpPr>
          <p:sp>
            <p:nvSpPr>
              <p:cNvPr id="17" name="Oval 16">
                <a:extLst>
                  <a:ext uri="{FF2B5EF4-FFF2-40B4-BE49-F238E27FC236}">
                    <a16:creationId xmlns:a16="http://schemas.microsoft.com/office/drawing/2014/main" id="{5150144D-492B-E2A3-58BB-F49BDA55D333}"/>
                  </a:ext>
                </a:extLst>
              </p:cNvPr>
              <p:cNvSpPr/>
              <p:nvPr/>
            </p:nvSpPr>
            <p:spPr>
              <a:xfrm>
                <a:off x="4089862" y="3562003"/>
                <a:ext cx="54033" cy="45719"/>
              </a:xfrm>
              <a:prstGeom prst="ellipse">
                <a:avLst/>
              </a:prstGeom>
              <a:solidFill>
                <a:srgbClr val="00BF75"/>
              </a:solidFill>
              <a:ln w="25400" cap="flat" cmpd="sng" algn="ctr">
                <a:solidFill>
                  <a:srgbClr val="00BF75"/>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8" name="TextBox 17">
                <a:extLst>
                  <a:ext uri="{FF2B5EF4-FFF2-40B4-BE49-F238E27FC236}">
                    <a16:creationId xmlns:a16="http://schemas.microsoft.com/office/drawing/2014/main" id="{C2725CAD-E1F1-7FD0-AAF0-5213129DC9CD}"/>
                  </a:ext>
                </a:extLst>
              </p:cNvPr>
              <p:cNvSpPr txBox="1"/>
              <p:nvPr/>
            </p:nvSpPr>
            <p:spPr>
              <a:xfrm>
                <a:off x="4116878"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On Track</a:t>
                </a:r>
              </a:p>
            </p:txBody>
          </p:sp>
        </p:grpSp>
        <p:grpSp>
          <p:nvGrpSpPr>
            <p:cNvPr id="9" name="Group 8">
              <a:extLst>
                <a:ext uri="{FF2B5EF4-FFF2-40B4-BE49-F238E27FC236}">
                  <a16:creationId xmlns:a16="http://schemas.microsoft.com/office/drawing/2014/main" id="{770A728B-F135-E1F8-6311-A2CE78694577}"/>
                </a:ext>
              </a:extLst>
            </p:cNvPr>
            <p:cNvGrpSpPr/>
            <p:nvPr/>
          </p:nvGrpSpPr>
          <p:grpSpPr>
            <a:xfrm>
              <a:off x="5795473" y="3486038"/>
              <a:ext cx="741910" cy="278125"/>
              <a:chOff x="4089862" y="3445799"/>
              <a:chExt cx="741910" cy="278125"/>
            </a:xfrm>
          </p:grpSpPr>
          <p:sp>
            <p:nvSpPr>
              <p:cNvPr id="15" name="Oval 14">
                <a:extLst>
                  <a:ext uri="{FF2B5EF4-FFF2-40B4-BE49-F238E27FC236}">
                    <a16:creationId xmlns:a16="http://schemas.microsoft.com/office/drawing/2014/main" id="{784FF7AE-BD67-2FCC-A250-5B5D748DF57B}"/>
                  </a:ext>
                </a:extLst>
              </p:cNvPr>
              <p:cNvSpPr/>
              <p:nvPr/>
            </p:nvSpPr>
            <p:spPr>
              <a:xfrm>
                <a:off x="4089862" y="3562003"/>
                <a:ext cx="54033" cy="45719"/>
              </a:xfrm>
              <a:prstGeom prst="ellipse">
                <a:avLst/>
              </a:prstGeom>
              <a:solidFill>
                <a:srgbClr val="FFC000"/>
              </a:solidFill>
              <a:ln w="25400" cap="flat" cmpd="sng" algn="ctr">
                <a:solidFill>
                  <a:srgbClr val="FFC000"/>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6" name="TextBox 15">
                <a:extLst>
                  <a:ext uri="{FF2B5EF4-FFF2-40B4-BE49-F238E27FC236}">
                    <a16:creationId xmlns:a16="http://schemas.microsoft.com/office/drawing/2014/main" id="{5219BF76-4870-D05A-D1A3-8B8BDDC9A1F7}"/>
                  </a:ext>
                </a:extLst>
              </p:cNvPr>
              <p:cNvSpPr txBox="1"/>
              <p:nvPr/>
            </p:nvSpPr>
            <p:spPr>
              <a:xfrm>
                <a:off x="4116878" y="3445799"/>
                <a:ext cx="714894" cy="278125"/>
              </a:xfrm>
              <a:prstGeom prst="rect">
                <a:avLst/>
              </a:prstGeom>
              <a:noFill/>
            </p:spPr>
            <p:txBody>
              <a:bodyPr wrap="square" rtlCol="0">
                <a:spAutoFit/>
              </a:bodyPr>
              <a:lstStyle>
                <a:defPPr>
                  <a:defRPr lang="en-US"/>
                </a:defPPr>
                <a:lvl1pPr defTabSz="1219170">
                  <a:defRPr sz="933" kern="0">
                    <a:solidFill>
                      <a:prstClr val="black"/>
                    </a:solidFill>
                    <a:latin typeface="Nunito Sans"/>
                  </a:defRPr>
                </a:lvl1pPr>
              </a:lstStyle>
              <a:p>
                <a:r>
                  <a:rPr lang="en-GB" sz="800">
                    <a:latin typeface="+mj-lt"/>
                  </a:rPr>
                  <a:t>At Risk</a:t>
                </a:r>
              </a:p>
            </p:txBody>
          </p:sp>
        </p:grpSp>
        <p:grpSp>
          <p:nvGrpSpPr>
            <p:cNvPr id="10" name="Group 9">
              <a:extLst>
                <a:ext uri="{FF2B5EF4-FFF2-40B4-BE49-F238E27FC236}">
                  <a16:creationId xmlns:a16="http://schemas.microsoft.com/office/drawing/2014/main" id="{DF66DD10-86ED-C3BE-5342-ED14BEC24E96}"/>
                </a:ext>
              </a:extLst>
            </p:cNvPr>
            <p:cNvGrpSpPr/>
            <p:nvPr/>
          </p:nvGrpSpPr>
          <p:grpSpPr>
            <a:xfrm>
              <a:off x="6429317" y="3486038"/>
              <a:ext cx="739053" cy="278125"/>
              <a:chOff x="4089862" y="3445799"/>
              <a:chExt cx="739053" cy="278125"/>
            </a:xfrm>
          </p:grpSpPr>
          <p:sp>
            <p:nvSpPr>
              <p:cNvPr id="13" name="Oval 12">
                <a:extLst>
                  <a:ext uri="{FF2B5EF4-FFF2-40B4-BE49-F238E27FC236}">
                    <a16:creationId xmlns:a16="http://schemas.microsoft.com/office/drawing/2014/main" id="{ECAB50AC-7A55-8208-1789-142B9134F95A}"/>
                  </a:ext>
                </a:extLst>
              </p:cNvPr>
              <p:cNvSpPr/>
              <p:nvPr/>
            </p:nvSpPr>
            <p:spPr>
              <a:xfrm>
                <a:off x="4089862" y="3562003"/>
                <a:ext cx="54033" cy="45719"/>
              </a:xfrm>
              <a:prstGeom prst="ellipse">
                <a:avLst/>
              </a:prstGeom>
              <a:solidFill>
                <a:srgbClr val="FF0000"/>
              </a:solidFill>
              <a:ln w="25400" cap="flat" cmpd="sng" algn="ctr">
                <a:solidFill>
                  <a:srgbClr val="FF0000"/>
                </a:solidFill>
                <a:prstDash val="solid"/>
              </a:ln>
              <a:effectLst/>
            </p:spPr>
            <p:txBody>
              <a:bodyPr rtlCol="0" anchor="ctr"/>
              <a:lstStyle/>
              <a:p>
                <a:pPr algn="ctr" defTabSz="1219170">
                  <a:defRPr/>
                </a:pPr>
                <a:endParaRPr lang="en-GB" sz="2133" kern="0">
                  <a:solidFill>
                    <a:prstClr val="white"/>
                  </a:solidFill>
                  <a:latin typeface="Arial"/>
                </a:endParaRPr>
              </a:p>
            </p:txBody>
          </p:sp>
          <p:sp>
            <p:nvSpPr>
              <p:cNvPr id="14" name="TextBox 13">
                <a:extLst>
                  <a:ext uri="{FF2B5EF4-FFF2-40B4-BE49-F238E27FC236}">
                    <a16:creationId xmlns:a16="http://schemas.microsoft.com/office/drawing/2014/main" id="{D06D3C6C-ADD3-304D-246F-36CAE02191CD}"/>
                  </a:ext>
                </a:extLst>
              </p:cNvPr>
              <p:cNvSpPr txBox="1"/>
              <p:nvPr/>
            </p:nvSpPr>
            <p:spPr>
              <a:xfrm>
                <a:off x="4114021" y="3445799"/>
                <a:ext cx="714894" cy="278125"/>
              </a:xfrm>
              <a:prstGeom prst="rect">
                <a:avLst/>
              </a:prstGeom>
              <a:noFill/>
            </p:spPr>
            <p:txBody>
              <a:bodyPr wrap="square" rtlCol="0">
                <a:spAutoFit/>
              </a:bodyPr>
              <a:lstStyle/>
              <a:p>
                <a:pPr defTabSz="1219170">
                  <a:defRPr/>
                </a:pPr>
                <a:r>
                  <a:rPr lang="en-GB" sz="800" kern="0">
                    <a:solidFill>
                      <a:prstClr val="black"/>
                    </a:solidFill>
                    <a:latin typeface="+mj-lt"/>
                  </a:rPr>
                  <a:t>Overdue</a:t>
                </a:r>
              </a:p>
            </p:txBody>
          </p:sp>
        </p:grpSp>
      </p:grpSp>
      <p:pic>
        <p:nvPicPr>
          <p:cNvPr id="12" name="Picture 11">
            <a:extLst>
              <a:ext uri="{FF2B5EF4-FFF2-40B4-BE49-F238E27FC236}">
                <a16:creationId xmlns:a16="http://schemas.microsoft.com/office/drawing/2014/main" id="{D3B6831F-1F40-1D2C-5BDC-72FF9BC58F68}"/>
              </a:ext>
            </a:extLst>
          </p:cNvPr>
          <p:cNvPicPr>
            <a:picLocks noChangeAspect="1"/>
          </p:cNvPicPr>
          <p:nvPr/>
        </p:nvPicPr>
        <p:blipFill>
          <a:blip r:embed="rId2"/>
          <a:stretch>
            <a:fillRect/>
          </a:stretch>
        </p:blipFill>
        <p:spPr>
          <a:xfrm>
            <a:off x="5411051" y="2724145"/>
            <a:ext cx="6284544" cy="1409710"/>
          </a:xfrm>
          <a:prstGeom prst="rect">
            <a:avLst/>
          </a:prstGeom>
        </p:spPr>
      </p:pic>
    </p:spTree>
    <p:extLst>
      <p:ext uri="{BB962C8B-B14F-4D97-AF65-F5344CB8AC3E}">
        <p14:creationId xmlns:p14="http://schemas.microsoft.com/office/powerpoint/2010/main" val="3929116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41E9F-935A-E6FE-8F9F-81F5A048391D}"/>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19828FF-5114-87AC-6B2F-6AF872CB64F1}"/>
              </a:ext>
            </a:extLst>
          </p:cNvPr>
          <p:cNvSpPr>
            <a:spLocks noGrp="1"/>
          </p:cNvSpPr>
          <p:nvPr>
            <p:ph type="body" sz="quarter" idx="24"/>
          </p:nvPr>
        </p:nvSpPr>
        <p:spPr>
          <a:xfrm>
            <a:off x="1096250" y="1395168"/>
            <a:ext cx="5182002" cy="2033832"/>
          </a:xfrm>
        </p:spPr>
        <p:txBody>
          <a:bodyPr/>
          <a:lstStyle/>
          <a:p>
            <a:r>
              <a:rPr lang="en-IN">
                <a:solidFill>
                  <a:schemeClr val="accent4"/>
                </a:solidFill>
              </a:rPr>
              <a:t>Section 5: </a:t>
            </a:r>
          </a:p>
          <a:p>
            <a:r>
              <a:rPr lang="en-IN">
                <a:solidFill>
                  <a:schemeClr val="accent4"/>
                </a:solidFill>
              </a:rPr>
              <a:t>Change Pipeline </a:t>
            </a:r>
          </a:p>
        </p:txBody>
      </p:sp>
      <p:sp>
        <p:nvSpPr>
          <p:cNvPr id="14" name="Text Placeholder 13">
            <a:extLst>
              <a:ext uri="{FF2B5EF4-FFF2-40B4-BE49-F238E27FC236}">
                <a16:creationId xmlns:a16="http://schemas.microsoft.com/office/drawing/2014/main" id="{480AC759-B172-C41C-228F-62F3907EAD32}"/>
              </a:ext>
            </a:extLst>
          </p:cNvPr>
          <p:cNvSpPr>
            <a:spLocks noGrp="1"/>
          </p:cNvSpPr>
          <p:nvPr>
            <p:ph type="body" sz="quarter" idx="25"/>
          </p:nvPr>
        </p:nvSpPr>
        <p:spPr/>
        <p:txBody>
          <a:bodyPr/>
          <a:lstStyle/>
          <a:p>
            <a:r>
              <a:rPr lang="en-IN" sz="13800">
                <a:solidFill>
                  <a:schemeClr val="accent4"/>
                </a:solidFill>
              </a:rPr>
              <a:t>05</a:t>
            </a:r>
          </a:p>
        </p:txBody>
      </p:sp>
      <p:sp>
        <p:nvSpPr>
          <p:cNvPr id="11" name="Text Placeholder 9">
            <a:extLst>
              <a:ext uri="{FF2B5EF4-FFF2-40B4-BE49-F238E27FC236}">
                <a16:creationId xmlns:a16="http://schemas.microsoft.com/office/drawing/2014/main" id="{1165B089-F7DF-9BC0-76B9-008F78AAD882}"/>
              </a:ext>
            </a:extLst>
          </p:cNvPr>
          <p:cNvSpPr>
            <a:spLocks noGrp="1"/>
          </p:cNvSpPr>
          <p:nvPr>
            <p:ph type="body" sz="quarter" idx="26"/>
          </p:nvPr>
        </p:nvSpPr>
        <p:spPr>
          <a:xfrm>
            <a:off x="6570483" y="3125939"/>
            <a:ext cx="3733014" cy="480766"/>
          </a:xfrm>
          <a:solidFill>
            <a:schemeClr val="accent4"/>
          </a:solidFill>
        </p:spPr>
        <p:txBody>
          <a:bodyPr/>
          <a:lstStyle/>
          <a:p>
            <a:r>
              <a:rPr lang="en-IN">
                <a:solidFill>
                  <a:schemeClr val="tx1"/>
                </a:solidFill>
              </a:rPr>
              <a:t>Change Pipeline </a:t>
            </a:r>
            <a:endParaRPr lang="en-GB">
              <a:solidFill>
                <a:schemeClr val="tx1"/>
              </a:solidFill>
            </a:endParaRPr>
          </a:p>
        </p:txBody>
      </p:sp>
      <p:sp>
        <p:nvSpPr>
          <p:cNvPr id="12" name="Text Placeholder 9">
            <a:extLst>
              <a:ext uri="{FF2B5EF4-FFF2-40B4-BE49-F238E27FC236}">
                <a16:creationId xmlns:a16="http://schemas.microsoft.com/office/drawing/2014/main" id="{867DC265-9448-5002-D5D1-A23AB57C89C7}"/>
              </a:ext>
            </a:extLst>
          </p:cNvPr>
          <p:cNvSpPr txBox="1">
            <a:spLocks/>
          </p:cNvSpPr>
          <p:nvPr/>
        </p:nvSpPr>
        <p:spPr>
          <a:xfrm>
            <a:off x="6570483" y="3751341"/>
            <a:ext cx="3733014" cy="480766"/>
          </a:xfrm>
          <a:prstGeom prst="rect">
            <a:avLst/>
          </a:prstGeom>
          <a:solidFill>
            <a:schemeClr val="tx1"/>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13" name="Text Placeholder 9">
            <a:extLst>
              <a:ext uri="{FF2B5EF4-FFF2-40B4-BE49-F238E27FC236}">
                <a16:creationId xmlns:a16="http://schemas.microsoft.com/office/drawing/2014/main" id="{668A45D0-E5EC-CE61-3133-ABFF910B4004}"/>
              </a:ext>
            </a:extLst>
          </p:cNvPr>
          <p:cNvSpPr txBox="1">
            <a:spLocks/>
          </p:cNvSpPr>
          <p:nvPr/>
        </p:nvSpPr>
        <p:spPr>
          <a:xfrm>
            <a:off x="6570483" y="4376743"/>
            <a:ext cx="3733014" cy="480766"/>
          </a:xfrm>
          <a:prstGeom prst="rect">
            <a:avLst/>
          </a:prstGeom>
          <a:solidFill>
            <a:schemeClr val="tx1"/>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06787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6337F-2658-FA44-A88D-AA16EA5DB5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F2A5AD-6E29-CFE1-1CC0-DB3DA9A5D860}"/>
              </a:ext>
            </a:extLst>
          </p:cNvPr>
          <p:cNvSpPr>
            <a:spLocks noGrp="1"/>
          </p:cNvSpPr>
          <p:nvPr>
            <p:ph type="title"/>
          </p:nvPr>
        </p:nvSpPr>
        <p:spPr>
          <a:xfrm>
            <a:off x="979576" y="160155"/>
            <a:ext cx="10865999" cy="973481"/>
          </a:xfrm>
        </p:spPr>
        <p:txBody>
          <a:bodyPr/>
          <a:lstStyle/>
          <a:p>
            <a:r>
              <a:rPr lang="en-GB" sz="3200"/>
              <a:t>2026 Forward View - Change Delivery Plan</a:t>
            </a:r>
          </a:p>
        </p:txBody>
      </p:sp>
      <p:sp>
        <p:nvSpPr>
          <p:cNvPr id="3" name="Date Placeholder 2">
            <a:extLst>
              <a:ext uri="{FF2B5EF4-FFF2-40B4-BE49-F238E27FC236}">
                <a16:creationId xmlns:a16="http://schemas.microsoft.com/office/drawing/2014/main" id="{1D3D6F41-DE25-E94F-FC16-A81806DD0106}"/>
              </a:ext>
            </a:extLst>
          </p:cNvPr>
          <p:cNvSpPr>
            <a:spLocks noGrp="1"/>
          </p:cNvSpPr>
          <p:nvPr>
            <p:ph type="dt" sz="half" idx="10"/>
          </p:nvPr>
        </p:nvSpPr>
        <p:spPr>
          <a:xfrm>
            <a:off x="-127721" y="5994204"/>
            <a:ext cx="2588550" cy="233069"/>
          </a:xfrm>
        </p:spPr>
        <p:txBody>
          <a:bodyPr/>
          <a:lstStyle/>
          <a:p>
            <a:r>
              <a:rPr lang="en-GB">
                <a:solidFill>
                  <a:srgbClr val="212232"/>
                </a:solidFill>
              </a:rPr>
              <a:t>Slide produced 30 April 2026</a:t>
            </a:r>
            <a:endParaRPr lang="en-US">
              <a:solidFill>
                <a:srgbClr val="212232"/>
              </a:solidFill>
            </a:endParaRPr>
          </a:p>
        </p:txBody>
      </p:sp>
      <p:sp>
        <p:nvSpPr>
          <p:cNvPr id="5" name="Title 1">
            <a:extLst>
              <a:ext uri="{FF2B5EF4-FFF2-40B4-BE49-F238E27FC236}">
                <a16:creationId xmlns:a16="http://schemas.microsoft.com/office/drawing/2014/main" id="{803B0A5D-D800-85F1-94E4-A9109C79D5AA}"/>
              </a:ext>
            </a:extLst>
          </p:cNvPr>
          <p:cNvSpPr txBox="1">
            <a:spLocks/>
          </p:cNvSpPr>
          <p:nvPr/>
        </p:nvSpPr>
        <p:spPr>
          <a:xfrm>
            <a:off x="926425" y="745852"/>
            <a:ext cx="10634614" cy="6377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1800"/>
              <a:t>January 26 – December 2026</a:t>
            </a:r>
            <a:endParaRPr lang="en-GB" sz="1800">
              <a:latin typeface="+mn-lt"/>
            </a:endParaRPr>
          </a:p>
        </p:txBody>
      </p:sp>
      <p:grpSp>
        <p:nvGrpSpPr>
          <p:cNvPr id="27" name="Group 26">
            <a:extLst>
              <a:ext uri="{FF2B5EF4-FFF2-40B4-BE49-F238E27FC236}">
                <a16:creationId xmlns:a16="http://schemas.microsoft.com/office/drawing/2014/main" id="{D396077B-1E31-ADCC-5F52-F1BE67AF9428}"/>
              </a:ext>
            </a:extLst>
          </p:cNvPr>
          <p:cNvGrpSpPr/>
          <p:nvPr/>
        </p:nvGrpSpPr>
        <p:grpSpPr>
          <a:xfrm>
            <a:off x="-10835" y="1272456"/>
            <a:ext cx="12140909" cy="4751791"/>
            <a:chOff x="0" y="759894"/>
            <a:chExt cx="9067364" cy="3526345"/>
          </a:xfrm>
          <a:solidFill>
            <a:srgbClr val="DEDAFE"/>
          </a:solidFill>
        </p:grpSpPr>
        <p:sp>
          <p:nvSpPr>
            <p:cNvPr id="28" name="Rectangle 27">
              <a:extLst>
                <a:ext uri="{FF2B5EF4-FFF2-40B4-BE49-F238E27FC236}">
                  <a16:creationId xmlns:a16="http://schemas.microsoft.com/office/drawing/2014/main" id="{6EF6F6CE-E8F3-0F2B-069C-93154DB94F3D}"/>
                </a:ext>
              </a:extLst>
            </p:cNvPr>
            <p:cNvSpPr/>
            <p:nvPr/>
          </p:nvSpPr>
          <p:spPr>
            <a:xfrm>
              <a:off x="49067" y="1068400"/>
              <a:ext cx="9002173" cy="32178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tx1"/>
                </a:solidFill>
              </a:endParaRPr>
            </a:p>
          </p:txBody>
        </p:sp>
        <p:cxnSp>
          <p:nvCxnSpPr>
            <p:cNvPr id="29" name="Straight Connector 28">
              <a:extLst>
                <a:ext uri="{FF2B5EF4-FFF2-40B4-BE49-F238E27FC236}">
                  <a16:creationId xmlns:a16="http://schemas.microsoft.com/office/drawing/2014/main" id="{0D11039A-DC9A-B4ED-C470-B42F4E0E6081}"/>
                </a:ext>
              </a:extLst>
            </p:cNvPr>
            <p:cNvCxnSpPr>
              <a:cxnSpLocks/>
            </p:cNvCxnSpPr>
            <p:nvPr/>
          </p:nvCxnSpPr>
          <p:spPr>
            <a:xfrm>
              <a:off x="85773" y="1056375"/>
              <a:ext cx="8981591" cy="12027"/>
            </a:xfrm>
            <a:prstGeom prst="line">
              <a:avLst/>
            </a:prstGeom>
            <a:grpFill/>
            <a:ln w="28575"/>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9E86D2E-CA5E-BEE4-760B-5841F9190F88}"/>
                </a:ext>
              </a:extLst>
            </p:cNvPr>
            <p:cNvSpPr txBox="1"/>
            <p:nvPr/>
          </p:nvSpPr>
          <p:spPr>
            <a:xfrm>
              <a:off x="0" y="764017"/>
              <a:ext cx="597639" cy="236065"/>
            </a:xfrm>
            <a:prstGeom prst="rect">
              <a:avLst/>
            </a:prstGeom>
            <a:noFill/>
          </p:spPr>
          <p:txBody>
            <a:bodyPr wrap="none" rtlCol="0">
              <a:spAutoFit/>
            </a:bodyPr>
            <a:lstStyle/>
            <a:p>
              <a:r>
                <a:rPr lang="en-GB" sz="1467" b="1">
                  <a:solidFill>
                    <a:schemeClr val="tx2"/>
                  </a:solidFill>
                </a:rPr>
                <a:t>Jan-26</a:t>
              </a:r>
            </a:p>
          </p:txBody>
        </p:sp>
        <p:sp>
          <p:nvSpPr>
            <p:cNvPr id="31" name="TextBox 30">
              <a:extLst>
                <a:ext uri="{FF2B5EF4-FFF2-40B4-BE49-F238E27FC236}">
                  <a16:creationId xmlns:a16="http://schemas.microsoft.com/office/drawing/2014/main" id="{AD5FD9D7-530F-4CC3-7C3F-E22729A8294F}"/>
                </a:ext>
              </a:extLst>
            </p:cNvPr>
            <p:cNvSpPr txBox="1"/>
            <p:nvPr/>
          </p:nvSpPr>
          <p:spPr>
            <a:xfrm>
              <a:off x="4119130" y="770146"/>
              <a:ext cx="679048" cy="236065"/>
            </a:xfrm>
            <a:prstGeom prst="rect">
              <a:avLst/>
            </a:prstGeom>
            <a:noFill/>
          </p:spPr>
          <p:txBody>
            <a:bodyPr wrap="none" rtlCol="0">
              <a:spAutoFit/>
            </a:bodyPr>
            <a:lstStyle/>
            <a:p>
              <a:r>
                <a:rPr lang="en-GB" sz="1467" b="1">
                  <a:solidFill>
                    <a:schemeClr val="tx2"/>
                  </a:solidFill>
                </a:rPr>
                <a:t>June-26</a:t>
              </a:r>
            </a:p>
          </p:txBody>
        </p:sp>
        <p:sp>
          <p:nvSpPr>
            <p:cNvPr id="32" name="Rectangle 31">
              <a:extLst>
                <a:ext uri="{FF2B5EF4-FFF2-40B4-BE49-F238E27FC236}">
                  <a16:creationId xmlns:a16="http://schemas.microsoft.com/office/drawing/2014/main" id="{819F1631-5099-B5C9-79B5-520A1979E02F}"/>
                </a:ext>
              </a:extLst>
            </p:cNvPr>
            <p:cNvSpPr/>
            <p:nvPr/>
          </p:nvSpPr>
          <p:spPr>
            <a:xfrm>
              <a:off x="85773" y="1111325"/>
              <a:ext cx="2818142" cy="343365"/>
            </a:xfrm>
            <a:prstGeom prst="rect">
              <a:avLst/>
            </a:prstGeom>
            <a:solidFill>
              <a:srgbClr val="92D050"/>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FDFAFF"/>
                  </a:solidFill>
                </a:rPr>
                <a:t>February 26 – Major Release (XRN5983)</a:t>
              </a:r>
            </a:p>
            <a:p>
              <a:pPr algn="ctr"/>
              <a:r>
                <a:rPr lang="en-GB" sz="1200">
                  <a:solidFill>
                    <a:srgbClr val="FDFAFF"/>
                  </a:solidFill>
                </a:rPr>
                <a:t>XRN5872 | XRN5906 | XRN5914 | XRN5922 </a:t>
              </a:r>
            </a:p>
          </p:txBody>
        </p:sp>
        <p:sp>
          <p:nvSpPr>
            <p:cNvPr id="33" name="TextBox 32">
              <a:extLst>
                <a:ext uri="{FF2B5EF4-FFF2-40B4-BE49-F238E27FC236}">
                  <a16:creationId xmlns:a16="http://schemas.microsoft.com/office/drawing/2014/main" id="{F3FDBA97-88C6-57E8-FA72-10A9D423046B}"/>
                </a:ext>
              </a:extLst>
            </p:cNvPr>
            <p:cNvSpPr txBox="1"/>
            <p:nvPr/>
          </p:nvSpPr>
          <p:spPr>
            <a:xfrm>
              <a:off x="1845947" y="767462"/>
              <a:ext cx="792782" cy="236065"/>
            </a:xfrm>
            <a:prstGeom prst="rect">
              <a:avLst/>
            </a:prstGeom>
            <a:noFill/>
          </p:spPr>
          <p:txBody>
            <a:bodyPr wrap="none" rtlCol="0">
              <a:spAutoFit/>
            </a:bodyPr>
            <a:lstStyle/>
            <a:p>
              <a:r>
                <a:rPr lang="en-GB" sz="1467" b="1">
                  <a:solidFill>
                    <a:schemeClr val="tx2"/>
                  </a:solidFill>
                </a:rPr>
                <a:t>March-26</a:t>
              </a:r>
            </a:p>
          </p:txBody>
        </p:sp>
        <p:sp>
          <p:nvSpPr>
            <p:cNvPr id="34" name="TextBox 33">
              <a:extLst>
                <a:ext uri="{FF2B5EF4-FFF2-40B4-BE49-F238E27FC236}">
                  <a16:creationId xmlns:a16="http://schemas.microsoft.com/office/drawing/2014/main" id="{17A42AD5-FD69-2964-E6CD-F1B595D4F744}"/>
                </a:ext>
              </a:extLst>
            </p:cNvPr>
            <p:cNvSpPr txBox="1"/>
            <p:nvPr/>
          </p:nvSpPr>
          <p:spPr>
            <a:xfrm>
              <a:off x="6295041" y="763131"/>
              <a:ext cx="609611" cy="236065"/>
            </a:xfrm>
            <a:prstGeom prst="rect">
              <a:avLst/>
            </a:prstGeom>
            <a:noFill/>
          </p:spPr>
          <p:txBody>
            <a:bodyPr wrap="none" rtlCol="0">
              <a:spAutoFit/>
            </a:bodyPr>
            <a:lstStyle/>
            <a:p>
              <a:r>
                <a:rPr lang="en-GB" sz="1467" b="1">
                  <a:solidFill>
                    <a:schemeClr val="tx2"/>
                  </a:solidFill>
                </a:rPr>
                <a:t>Sep-26</a:t>
              </a:r>
            </a:p>
          </p:txBody>
        </p:sp>
        <p:sp>
          <p:nvSpPr>
            <p:cNvPr id="35" name="TextBox 34">
              <a:extLst>
                <a:ext uri="{FF2B5EF4-FFF2-40B4-BE49-F238E27FC236}">
                  <a16:creationId xmlns:a16="http://schemas.microsoft.com/office/drawing/2014/main" id="{B7D1E4DE-9C35-0584-8314-BD5230925D99}"/>
                </a:ext>
              </a:extLst>
            </p:cNvPr>
            <p:cNvSpPr txBox="1"/>
            <p:nvPr/>
          </p:nvSpPr>
          <p:spPr>
            <a:xfrm>
              <a:off x="8316777" y="759894"/>
              <a:ext cx="632358" cy="236065"/>
            </a:xfrm>
            <a:prstGeom prst="rect">
              <a:avLst/>
            </a:prstGeom>
            <a:noFill/>
          </p:spPr>
          <p:txBody>
            <a:bodyPr wrap="none" rtlCol="0">
              <a:spAutoFit/>
            </a:bodyPr>
            <a:lstStyle/>
            <a:p>
              <a:r>
                <a:rPr lang="en-GB" sz="1467" b="1">
                  <a:solidFill>
                    <a:schemeClr val="tx2"/>
                  </a:solidFill>
                </a:rPr>
                <a:t>Dec-26</a:t>
              </a:r>
            </a:p>
          </p:txBody>
        </p:sp>
        <p:sp>
          <p:nvSpPr>
            <p:cNvPr id="36" name="Rectangle 35">
              <a:extLst>
                <a:ext uri="{FF2B5EF4-FFF2-40B4-BE49-F238E27FC236}">
                  <a16:creationId xmlns:a16="http://schemas.microsoft.com/office/drawing/2014/main" id="{B2987A3A-1564-059A-E267-2F39DC9BED5A}"/>
                </a:ext>
              </a:extLst>
            </p:cNvPr>
            <p:cNvSpPr/>
            <p:nvPr/>
          </p:nvSpPr>
          <p:spPr>
            <a:xfrm>
              <a:off x="85773" y="1950724"/>
              <a:ext cx="5605121" cy="341129"/>
            </a:xfrm>
            <a:prstGeom prst="rect">
              <a:avLst/>
            </a:prstGeom>
            <a:solidFill>
              <a:schemeClr val="bg1">
                <a:lumMod val="50000"/>
              </a:schemeClr>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FDFAFF"/>
                  </a:solidFill>
                </a:rPr>
                <a:t>June 26 – Major Release (XRN6045)</a:t>
              </a:r>
            </a:p>
            <a:p>
              <a:pPr algn="ctr"/>
              <a:r>
                <a:rPr lang="en-GB" sz="1400">
                  <a:solidFill>
                    <a:srgbClr val="FDFAFF"/>
                  </a:solidFill>
                </a:rPr>
                <a:t>XRN5702 |XRN5805</a:t>
              </a:r>
            </a:p>
          </p:txBody>
        </p:sp>
      </p:grpSp>
      <p:sp>
        <p:nvSpPr>
          <p:cNvPr id="43" name="TextBox 42">
            <a:extLst>
              <a:ext uri="{FF2B5EF4-FFF2-40B4-BE49-F238E27FC236}">
                <a16:creationId xmlns:a16="http://schemas.microsoft.com/office/drawing/2014/main" id="{283BA597-2FBE-14F9-1A93-AFF74B6CEE49}"/>
              </a:ext>
            </a:extLst>
          </p:cNvPr>
          <p:cNvSpPr txBox="1"/>
          <p:nvPr/>
        </p:nvSpPr>
        <p:spPr>
          <a:xfrm>
            <a:off x="372568" y="8713614"/>
            <a:ext cx="1895712" cy="266676"/>
          </a:xfrm>
          <a:prstGeom prst="rect">
            <a:avLst/>
          </a:prstGeom>
          <a:noFill/>
        </p:spPr>
        <p:txBody>
          <a:bodyPr wrap="none" lIns="121920" tIns="60960" rIns="121920" bIns="60960" rtlCol="0" anchor="t">
            <a:spAutoFit/>
          </a:bodyPr>
          <a:lstStyle/>
          <a:p>
            <a:r>
              <a:rPr lang="en-GB" sz="933"/>
              <a:t>Slide produced 29</a:t>
            </a:r>
            <a:r>
              <a:rPr lang="en-GB" sz="933" baseline="30000"/>
              <a:t>h</a:t>
            </a:r>
            <a:r>
              <a:rPr lang="en-GB" sz="933"/>
              <a:t> July 2025</a:t>
            </a:r>
            <a:endParaRPr lang="en-GB" sz="2400"/>
          </a:p>
        </p:txBody>
      </p:sp>
      <p:sp>
        <p:nvSpPr>
          <p:cNvPr id="7" name="TextBox 6">
            <a:extLst>
              <a:ext uri="{FF2B5EF4-FFF2-40B4-BE49-F238E27FC236}">
                <a16:creationId xmlns:a16="http://schemas.microsoft.com/office/drawing/2014/main" id="{502E6DE6-9E36-C07A-9A77-2F5F93472873}"/>
              </a:ext>
            </a:extLst>
          </p:cNvPr>
          <p:cNvSpPr txBox="1"/>
          <p:nvPr/>
        </p:nvSpPr>
        <p:spPr>
          <a:xfrm>
            <a:off x="-10835" y="5124359"/>
            <a:ext cx="8684074" cy="1061829"/>
          </a:xfrm>
          <a:prstGeom prst="rect">
            <a:avLst/>
          </a:prstGeom>
          <a:noFill/>
        </p:spPr>
        <p:txBody>
          <a:bodyPr wrap="square" rtlCol="0">
            <a:spAutoFit/>
          </a:bodyPr>
          <a:lstStyle/>
          <a:p>
            <a:endParaRPr lang="en-GB" sz="900" i="1">
              <a:solidFill>
                <a:schemeClr val="tx2"/>
              </a:solidFill>
            </a:endParaRPr>
          </a:p>
          <a:p>
            <a:r>
              <a:rPr lang="en-GB" sz="900" i="1">
                <a:solidFill>
                  <a:schemeClr val="tx2"/>
                </a:solidFill>
              </a:rPr>
              <a:t>               =  Firm Implementation Date – Funding Approved by ChMC and / or Non-Negotiable Industry Implementation Date in place              </a:t>
            </a:r>
          </a:p>
          <a:p>
            <a:r>
              <a:rPr lang="en-GB" sz="900" i="1">
                <a:solidFill>
                  <a:schemeClr val="tx2"/>
                </a:solidFill>
              </a:rPr>
              <a:t>              </a:t>
            </a:r>
          </a:p>
          <a:p>
            <a:r>
              <a:rPr lang="en-GB" sz="900" i="1">
                <a:solidFill>
                  <a:schemeClr val="tx2"/>
                </a:solidFill>
              </a:rPr>
              <a:t>               =  Indicative / Target Implementation Date – Changes are planned for delivery – Funding not yet approved by ChMC</a:t>
            </a:r>
          </a:p>
          <a:p>
            <a:r>
              <a:rPr lang="en-GB" sz="900" i="1">
                <a:solidFill>
                  <a:schemeClr val="tx2"/>
                </a:solidFill>
              </a:rPr>
              <a:t>                       </a:t>
            </a:r>
          </a:p>
          <a:p>
            <a:r>
              <a:rPr lang="en-GB" sz="900" i="1">
                <a:solidFill>
                  <a:schemeClr val="tx2"/>
                </a:solidFill>
              </a:rPr>
              <a:t>               = Implemented Change / Release           </a:t>
            </a:r>
          </a:p>
          <a:p>
            <a:endParaRPr lang="en-GB" sz="900" i="1">
              <a:solidFill>
                <a:schemeClr val="tx2"/>
              </a:solidFill>
            </a:endParaRPr>
          </a:p>
        </p:txBody>
      </p:sp>
      <p:pic>
        <p:nvPicPr>
          <p:cNvPr id="8" name="Picture 7">
            <a:extLst>
              <a:ext uri="{FF2B5EF4-FFF2-40B4-BE49-F238E27FC236}">
                <a16:creationId xmlns:a16="http://schemas.microsoft.com/office/drawing/2014/main" id="{4B10F5B6-223D-BB72-21F0-984CD2A55FCF}"/>
              </a:ext>
            </a:extLst>
          </p:cNvPr>
          <p:cNvPicPr>
            <a:picLocks noChangeAspect="1"/>
          </p:cNvPicPr>
          <p:nvPr/>
        </p:nvPicPr>
        <p:blipFill>
          <a:blip r:embed="rId2"/>
          <a:srcRect b="20249"/>
          <a:stretch>
            <a:fillRect/>
          </a:stretch>
        </p:blipFill>
        <p:spPr>
          <a:xfrm>
            <a:off x="-127721" y="5079017"/>
            <a:ext cx="2550796" cy="980977"/>
          </a:xfrm>
          <a:prstGeom prst="rect">
            <a:avLst/>
          </a:prstGeom>
        </p:spPr>
      </p:pic>
      <p:sp>
        <p:nvSpPr>
          <p:cNvPr id="9" name="Rectangle 8">
            <a:extLst>
              <a:ext uri="{FF2B5EF4-FFF2-40B4-BE49-F238E27FC236}">
                <a16:creationId xmlns:a16="http://schemas.microsoft.com/office/drawing/2014/main" id="{D188EB53-3F72-03E7-B090-314521412EEF}"/>
              </a:ext>
            </a:extLst>
          </p:cNvPr>
          <p:cNvSpPr/>
          <p:nvPr/>
        </p:nvSpPr>
        <p:spPr>
          <a:xfrm>
            <a:off x="4548912" y="3432365"/>
            <a:ext cx="7570367" cy="480680"/>
          </a:xfrm>
          <a:prstGeom prst="rect">
            <a:avLst/>
          </a:prstGeom>
          <a:solidFill>
            <a:srgbClr val="57BAE5"/>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FDFAFF"/>
                </a:solidFill>
              </a:rPr>
              <a:t>November 26 - Major Release</a:t>
            </a:r>
          </a:p>
          <a:p>
            <a:pPr algn="ctr"/>
            <a:r>
              <a:rPr lang="en-GB" sz="1400">
                <a:solidFill>
                  <a:srgbClr val="FDFAFF"/>
                </a:solidFill>
              </a:rPr>
              <a:t>XRN5940| </a:t>
            </a:r>
            <a:r>
              <a:rPr lang="en-GB" sz="1400" b="1">
                <a:solidFill>
                  <a:srgbClr val="FDFAFF"/>
                </a:solidFill>
              </a:rPr>
              <a:t>Meter Read Service Improvements</a:t>
            </a:r>
            <a:r>
              <a:rPr lang="en-GB" sz="1400">
                <a:solidFill>
                  <a:srgbClr val="FDFAFF"/>
                </a:solidFill>
              </a:rPr>
              <a:t> (Part C) </a:t>
            </a:r>
            <a:endParaRPr lang="en-GB" sz="1400" b="1">
              <a:solidFill>
                <a:srgbClr val="FDFAFF"/>
              </a:solidFill>
            </a:endParaRPr>
          </a:p>
        </p:txBody>
      </p:sp>
      <p:sp>
        <p:nvSpPr>
          <p:cNvPr id="12" name="Rectangle 11">
            <a:extLst>
              <a:ext uri="{FF2B5EF4-FFF2-40B4-BE49-F238E27FC236}">
                <a16:creationId xmlns:a16="http://schemas.microsoft.com/office/drawing/2014/main" id="{F73A881C-A19D-8AFC-01F5-A40C1016C6B4}"/>
              </a:ext>
            </a:extLst>
          </p:cNvPr>
          <p:cNvSpPr/>
          <p:nvPr/>
        </p:nvSpPr>
        <p:spPr>
          <a:xfrm>
            <a:off x="3835686" y="2337848"/>
            <a:ext cx="3773402" cy="468052"/>
          </a:xfrm>
          <a:prstGeom prst="rect">
            <a:avLst/>
          </a:prstGeom>
          <a:solidFill>
            <a:srgbClr val="57BAE5"/>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FDFAFF"/>
                </a:solidFill>
              </a:rPr>
              <a:t>XRN5994 - Emergency Contact Data Service</a:t>
            </a:r>
          </a:p>
        </p:txBody>
      </p:sp>
      <p:sp>
        <p:nvSpPr>
          <p:cNvPr id="18" name="Rectangle 17">
            <a:extLst>
              <a:ext uri="{FF2B5EF4-FFF2-40B4-BE49-F238E27FC236}">
                <a16:creationId xmlns:a16="http://schemas.microsoft.com/office/drawing/2014/main" id="{9A6A191C-DCCA-600B-7F11-DB90C8C84BAF}"/>
              </a:ext>
            </a:extLst>
          </p:cNvPr>
          <p:cNvSpPr/>
          <p:nvPr/>
        </p:nvSpPr>
        <p:spPr>
          <a:xfrm>
            <a:off x="136970" y="4039250"/>
            <a:ext cx="11976912" cy="454374"/>
          </a:xfrm>
          <a:prstGeom prst="rect">
            <a:avLst/>
          </a:prstGeom>
          <a:solidFill>
            <a:srgbClr val="57BAE5"/>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FDFAFF"/>
                </a:solidFill>
              </a:rPr>
              <a:t>Identifying Improvements to Meter Point Location Address Data Processes</a:t>
            </a:r>
          </a:p>
          <a:p>
            <a:pPr algn="ctr"/>
            <a:r>
              <a:rPr lang="en-GB" sz="1200" b="1">
                <a:solidFill>
                  <a:srgbClr val="FDFAFF"/>
                </a:solidFill>
              </a:rPr>
              <a:t>XRN5968 | XRN5546</a:t>
            </a:r>
          </a:p>
        </p:txBody>
      </p:sp>
      <p:sp>
        <p:nvSpPr>
          <p:cNvPr id="24" name="Rectangle 23">
            <a:extLst>
              <a:ext uri="{FF2B5EF4-FFF2-40B4-BE49-F238E27FC236}">
                <a16:creationId xmlns:a16="http://schemas.microsoft.com/office/drawing/2014/main" id="{62FE7895-0034-82E7-755F-DF92D77AAFFE}"/>
              </a:ext>
            </a:extLst>
          </p:cNvPr>
          <p:cNvSpPr/>
          <p:nvPr/>
        </p:nvSpPr>
        <p:spPr>
          <a:xfrm>
            <a:off x="11209866" y="1734845"/>
            <a:ext cx="904015" cy="462686"/>
          </a:xfrm>
          <a:prstGeom prst="rect">
            <a:avLst/>
          </a:prstGeom>
          <a:solidFill>
            <a:schemeClr val="accent3"/>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rgbClr val="FDFAFF"/>
                </a:solidFill>
              </a:rPr>
              <a:t>Minor Release 18</a:t>
            </a:r>
          </a:p>
        </p:txBody>
      </p:sp>
      <p:sp>
        <p:nvSpPr>
          <p:cNvPr id="25" name="Rectangle 24">
            <a:extLst>
              <a:ext uri="{FF2B5EF4-FFF2-40B4-BE49-F238E27FC236}">
                <a16:creationId xmlns:a16="http://schemas.microsoft.com/office/drawing/2014/main" id="{96FAF4A9-365B-CFFF-B701-E169F87129DC}"/>
              </a:ext>
            </a:extLst>
          </p:cNvPr>
          <p:cNvSpPr/>
          <p:nvPr/>
        </p:nvSpPr>
        <p:spPr>
          <a:xfrm>
            <a:off x="8033657" y="1734844"/>
            <a:ext cx="1166097" cy="462687"/>
          </a:xfrm>
          <a:prstGeom prst="rect">
            <a:avLst/>
          </a:prstGeom>
          <a:solidFill>
            <a:schemeClr val="accent3"/>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a:solidFill>
                  <a:srgbClr val="FDFAFF"/>
                </a:solidFill>
              </a:rPr>
              <a:t>MiR17 -  Service Improvements </a:t>
            </a:r>
            <a:r>
              <a:rPr lang="en-GB" sz="1000">
                <a:solidFill>
                  <a:srgbClr val="FDFAFF"/>
                </a:solidFill>
              </a:rPr>
              <a:t>Part B</a:t>
            </a:r>
          </a:p>
        </p:txBody>
      </p:sp>
      <p:sp>
        <p:nvSpPr>
          <p:cNvPr id="26" name="Rectangle 25">
            <a:extLst>
              <a:ext uri="{FF2B5EF4-FFF2-40B4-BE49-F238E27FC236}">
                <a16:creationId xmlns:a16="http://schemas.microsoft.com/office/drawing/2014/main" id="{191DB6EA-B9C3-B43A-8F07-1530431E1561}"/>
              </a:ext>
            </a:extLst>
          </p:cNvPr>
          <p:cNvSpPr/>
          <p:nvPr/>
        </p:nvSpPr>
        <p:spPr>
          <a:xfrm>
            <a:off x="6388011" y="1731784"/>
            <a:ext cx="1173475" cy="577768"/>
          </a:xfrm>
          <a:prstGeom prst="rect">
            <a:avLst/>
          </a:prstGeom>
          <a:solidFill>
            <a:srgbClr val="92D050"/>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FDFAFF"/>
                </a:solidFill>
              </a:rPr>
              <a:t>MiR16 – MR Service Improvements </a:t>
            </a:r>
            <a:r>
              <a:rPr lang="en-GB" sz="900">
                <a:solidFill>
                  <a:srgbClr val="FDFAFF"/>
                </a:solidFill>
              </a:rPr>
              <a:t>Part A</a:t>
            </a:r>
          </a:p>
        </p:txBody>
      </p:sp>
      <p:sp>
        <p:nvSpPr>
          <p:cNvPr id="4" name="Rectangle 3">
            <a:extLst>
              <a:ext uri="{FF2B5EF4-FFF2-40B4-BE49-F238E27FC236}">
                <a16:creationId xmlns:a16="http://schemas.microsoft.com/office/drawing/2014/main" id="{AD60B2D5-66E4-E74E-9FF4-C51F633B4C6C}"/>
              </a:ext>
            </a:extLst>
          </p:cNvPr>
          <p:cNvSpPr/>
          <p:nvPr/>
        </p:nvSpPr>
        <p:spPr>
          <a:xfrm>
            <a:off x="5383959" y="1729927"/>
            <a:ext cx="723163" cy="568850"/>
          </a:xfrm>
          <a:prstGeom prst="rect">
            <a:avLst/>
          </a:prstGeom>
          <a:solidFill>
            <a:schemeClr val="bg1">
              <a:lumMod val="50000"/>
            </a:schemeClr>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a:solidFill>
                  <a:srgbClr val="FDFAFF"/>
                </a:solidFill>
              </a:rPr>
              <a:t>PIX </a:t>
            </a:r>
          </a:p>
          <a:p>
            <a:pPr algn="ctr"/>
            <a:r>
              <a:rPr lang="en-GB" sz="1000" b="1">
                <a:solidFill>
                  <a:srgbClr val="FDFAFF"/>
                </a:solidFill>
              </a:rPr>
              <a:t>5924</a:t>
            </a:r>
            <a:endParaRPr lang="en-GB" sz="1000">
              <a:solidFill>
                <a:srgbClr val="FDFAFF"/>
              </a:solidFill>
              <a:highlight>
                <a:srgbClr val="FFFF00"/>
              </a:highlight>
            </a:endParaRPr>
          </a:p>
        </p:txBody>
      </p:sp>
      <p:sp>
        <p:nvSpPr>
          <p:cNvPr id="6" name="Rectangle 5">
            <a:extLst>
              <a:ext uri="{FF2B5EF4-FFF2-40B4-BE49-F238E27FC236}">
                <a16:creationId xmlns:a16="http://schemas.microsoft.com/office/drawing/2014/main" id="{995F2848-444D-0980-6D52-897471CAC332}"/>
              </a:ext>
            </a:extLst>
          </p:cNvPr>
          <p:cNvSpPr/>
          <p:nvPr/>
        </p:nvSpPr>
        <p:spPr>
          <a:xfrm>
            <a:off x="138093" y="4569218"/>
            <a:ext cx="3149118" cy="489630"/>
          </a:xfrm>
          <a:prstGeom prst="rect">
            <a:avLst/>
          </a:prstGeom>
          <a:solidFill>
            <a:srgbClr val="57BAE5"/>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FDFAFF"/>
                </a:solidFill>
              </a:rPr>
              <a:t>XRN5941 – Performance Assurance Committee - Audit PAT</a:t>
            </a:r>
          </a:p>
        </p:txBody>
      </p:sp>
      <p:sp>
        <p:nvSpPr>
          <p:cNvPr id="11" name="Rectangle 10">
            <a:extLst>
              <a:ext uri="{FF2B5EF4-FFF2-40B4-BE49-F238E27FC236}">
                <a16:creationId xmlns:a16="http://schemas.microsoft.com/office/drawing/2014/main" id="{9D12F99A-95E2-B51B-054C-DE8A1421BC07}"/>
              </a:ext>
            </a:extLst>
          </p:cNvPr>
          <p:cNvSpPr/>
          <p:nvPr/>
        </p:nvSpPr>
        <p:spPr>
          <a:xfrm>
            <a:off x="9234273" y="2866694"/>
            <a:ext cx="2873224" cy="468052"/>
          </a:xfrm>
          <a:prstGeom prst="rect">
            <a:avLst/>
          </a:prstGeom>
          <a:solidFill>
            <a:srgbClr val="57BAE5"/>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FDFAFF"/>
                </a:solidFill>
              </a:rPr>
              <a:t>XRN6041 - CDSP Obligations required for the introduction of the Gas Shipper Obligation</a:t>
            </a:r>
          </a:p>
        </p:txBody>
      </p:sp>
    </p:spTree>
    <p:extLst>
      <p:ext uri="{BB962C8B-B14F-4D97-AF65-F5344CB8AC3E}">
        <p14:creationId xmlns:p14="http://schemas.microsoft.com/office/powerpoint/2010/main" val="3019785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CD627-24CA-BB4E-32F8-290881387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63467E-B4B2-7622-CFC0-28070430AB0B}"/>
              </a:ext>
            </a:extLst>
          </p:cNvPr>
          <p:cNvSpPr>
            <a:spLocks noGrp="1"/>
          </p:cNvSpPr>
          <p:nvPr>
            <p:ph type="title"/>
          </p:nvPr>
        </p:nvSpPr>
        <p:spPr>
          <a:xfrm>
            <a:off x="41709" y="-23410"/>
            <a:ext cx="10814579" cy="288394"/>
          </a:xfrm>
        </p:spPr>
        <p:txBody>
          <a:bodyPr/>
          <a:lstStyle/>
          <a:p>
            <a:r>
              <a:rPr lang="en-GB" sz="1600" b="1">
                <a:cs typeface="Arial"/>
              </a:rPr>
              <a:t>Change Delivery Plan – January 2026 – December 2026 </a:t>
            </a:r>
            <a:endParaRPr lang="en-GB" sz="1600" b="1"/>
          </a:p>
        </p:txBody>
      </p:sp>
      <p:graphicFrame>
        <p:nvGraphicFramePr>
          <p:cNvPr id="4" name="Table 3">
            <a:extLst>
              <a:ext uri="{FF2B5EF4-FFF2-40B4-BE49-F238E27FC236}">
                <a16:creationId xmlns:a16="http://schemas.microsoft.com/office/drawing/2014/main" id="{E0968D16-98CB-3CA9-AA91-A93FFF9079E4}"/>
              </a:ext>
            </a:extLst>
          </p:cNvPr>
          <p:cNvGraphicFramePr>
            <a:graphicFrameLocks noGrp="1"/>
          </p:cNvGraphicFramePr>
          <p:nvPr/>
        </p:nvGraphicFramePr>
        <p:xfrm>
          <a:off x="41709" y="253967"/>
          <a:ext cx="12108581" cy="6575903"/>
        </p:xfrm>
        <a:graphic>
          <a:graphicData uri="http://schemas.openxmlformats.org/drawingml/2006/table">
            <a:tbl>
              <a:tblPr firstRow="1" bandRow="1">
                <a:tableStyleId>{5C22544A-7EE6-4342-B048-85BDC9FD1C3A}</a:tableStyleId>
              </a:tblPr>
              <a:tblGrid>
                <a:gridCol w="642838">
                  <a:extLst>
                    <a:ext uri="{9D8B030D-6E8A-4147-A177-3AD203B41FA5}">
                      <a16:colId xmlns:a16="http://schemas.microsoft.com/office/drawing/2014/main" val="4236546890"/>
                    </a:ext>
                  </a:extLst>
                </a:gridCol>
                <a:gridCol w="3630750">
                  <a:extLst>
                    <a:ext uri="{9D8B030D-6E8A-4147-A177-3AD203B41FA5}">
                      <a16:colId xmlns:a16="http://schemas.microsoft.com/office/drawing/2014/main" val="324692026"/>
                    </a:ext>
                  </a:extLst>
                </a:gridCol>
                <a:gridCol w="967283">
                  <a:extLst>
                    <a:ext uri="{9D8B030D-6E8A-4147-A177-3AD203B41FA5}">
                      <a16:colId xmlns:a16="http://schemas.microsoft.com/office/drawing/2014/main" val="1901410971"/>
                    </a:ext>
                  </a:extLst>
                </a:gridCol>
                <a:gridCol w="1064011">
                  <a:extLst>
                    <a:ext uri="{9D8B030D-6E8A-4147-A177-3AD203B41FA5}">
                      <a16:colId xmlns:a16="http://schemas.microsoft.com/office/drawing/2014/main" val="4189950786"/>
                    </a:ext>
                  </a:extLst>
                </a:gridCol>
                <a:gridCol w="1064011">
                  <a:extLst>
                    <a:ext uri="{9D8B030D-6E8A-4147-A177-3AD203B41FA5}">
                      <a16:colId xmlns:a16="http://schemas.microsoft.com/office/drawing/2014/main" val="4137049686"/>
                    </a:ext>
                  </a:extLst>
                </a:gridCol>
                <a:gridCol w="967283">
                  <a:extLst>
                    <a:ext uri="{9D8B030D-6E8A-4147-A177-3AD203B41FA5}">
                      <a16:colId xmlns:a16="http://schemas.microsoft.com/office/drawing/2014/main" val="1519923765"/>
                    </a:ext>
                  </a:extLst>
                </a:gridCol>
                <a:gridCol w="1547653">
                  <a:extLst>
                    <a:ext uri="{9D8B030D-6E8A-4147-A177-3AD203B41FA5}">
                      <a16:colId xmlns:a16="http://schemas.microsoft.com/office/drawing/2014/main" val="3099399107"/>
                    </a:ext>
                  </a:extLst>
                </a:gridCol>
                <a:gridCol w="1102645">
                  <a:extLst>
                    <a:ext uri="{9D8B030D-6E8A-4147-A177-3AD203B41FA5}">
                      <a16:colId xmlns:a16="http://schemas.microsoft.com/office/drawing/2014/main" val="796015746"/>
                    </a:ext>
                  </a:extLst>
                </a:gridCol>
                <a:gridCol w="1122107">
                  <a:extLst>
                    <a:ext uri="{9D8B030D-6E8A-4147-A177-3AD203B41FA5}">
                      <a16:colId xmlns:a16="http://schemas.microsoft.com/office/drawing/2014/main" val="3560280781"/>
                    </a:ext>
                  </a:extLst>
                </a:gridCol>
              </a:tblGrid>
              <a:tr h="0">
                <a:tc>
                  <a:txBody>
                    <a:bodyPr/>
                    <a:lstStyle/>
                    <a:p>
                      <a:pPr algn="l"/>
                      <a:r>
                        <a:rPr lang="en-GB" sz="1000">
                          <a:latin typeface="+mj-lt"/>
                        </a:rPr>
                        <a:t>XRN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GB" sz="1000">
                          <a:latin typeface="+mj-lt"/>
                        </a:rPr>
                        <a:t>Change Title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GB" sz="1000">
                          <a:latin typeface="+mj-lt"/>
                        </a:rPr>
                        <a:t>Proposer</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GB" sz="1000">
                          <a:latin typeface="+mj-lt"/>
                        </a:rPr>
                        <a:t>Benefit / Impact</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GB" sz="1000">
                          <a:latin typeface="+mj-lt"/>
                        </a:rPr>
                        <a:t>Funding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GB" sz="1000">
                          <a:latin typeface="+mj-lt"/>
                        </a:rPr>
                        <a:t>HLSO</a:t>
                      </a:r>
                    </a:p>
                    <a:p>
                      <a:pPr algn="l"/>
                      <a:r>
                        <a:rPr lang="en-GB" sz="1000">
                          <a:latin typeface="+mj-lt"/>
                        </a:rPr>
                        <a:t>Max Cost</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GB" sz="1000">
                          <a:latin typeface="+mj-lt"/>
                        </a:rPr>
                        <a:t>Target Delivery Date</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GB" sz="1000">
                          <a:latin typeface="+mj-lt"/>
                        </a:rPr>
                        <a:t>Release Type</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GB" sz="1000">
                          <a:latin typeface="+mj-lt"/>
                        </a:rPr>
                        <a:t>Firm / Indicative</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29165185"/>
                  </a:ext>
                </a:extLst>
              </a:tr>
              <a:tr h="193019">
                <a:tc>
                  <a:txBody>
                    <a:bodyPr/>
                    <a:lstStyle/>
                    <a:p>
                      <a:pPr algn="ctr"/>
                      <a:r>
                        <a:rPr lang="en-GB" sz="1100" b="1">
                          <a:solidFill>
                            <a:srgbClr val="FFFFFF"/>
                          </a:solidFill>
                          <a:hlinkClick r:id="rId2">
                            <a:extLst>
                              <a:ext uri="{A12FA001-AC4F-418D-AE19-62706E023703}">
                                <ahyp:hlinkClr xmlns:ahyp="http://schemas.microsoft.com/office/drawing/2018/hyperlinkcolor" val="tx"/>
                              </a:ext>
                            </a:extLst>
                          </a:hlinkClick>
                        </a:rPr>
                        <a:t>5872</a:t>
                      </a:r>
                      <a:endParaRPr lang="en-GB" sz="1100" b="1" u="sng">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Mod0876S Updates to the Annual Quantity (AQ) amendment process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SEFE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Shipper</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Shipper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£190k</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27 February 2026 </a:t>
                      </a:r>
                      <a:endParaRPr kumimoji="0" lang="en-GB" sz="900" b="1" i="0" u="none" strike="noStrike" kern="1200" cap="none" spc="0" normalizeH="0" baseline="0" noProof="0">
                        <a:ln>
                          <a:noFill/>
                        </a:ln>
                        <a:solidFill>
                          <a:schemeClr val="tx1"/>
                        </a:solidFill>
                        <a:effectLst/>
                        <a:uLnTx/>
                        <a:uFillTx/>
                        <a:latin typeface="+mn-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Major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Firm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extLst>
                  <a:ext uri="{0D108BD9-81ED-4DB2-BD59-A6C34878D82A}">
                    <a16:rowId xmlns:a16="http://schemas.microsoft.com/office/drawing/2014/main" val="2334790875"/>
                  </a:ext>
                </a:extLst>
              </a:tr>
              <a:tr h="0">
                <a:tc>
                  <a:txBody>
                    <a:bodyPr/>
                    <a:lstStyle/>
                    <a:p>
                      <a:pPr algn="ctr"/>
                      <a:r>
                        <a:rPr lang="en-GB" sz="1100" b="1">
                          <a:solidFill>
                            <a:srgbClr val="FFFFFF"/>
                          </a:solidFill>
                          <a:hlinkClick r:id="rId3">
                            <a:extLst>
                              <a:ext uri="{A12FA001-AC4F-418D-AE19-62706E023703}">
                                <ahyp:hlinkClr xmlns:ahyp="http://schemas.microsoft.com/office/drawing/2018/hyperlinkcolor" val="tx"/>
                              </a:ext>
                            </a:extLst>
                          </a:hlinkClick>
                        </a:rPr>
                        <a:t>5906</a:t>
                      </a:r>
                      <a:endParaRPr lang="en-GB" sz="1100" b="1">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Mod0884 – Extending the PC4 Read Submission Window</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OVO</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Shipper</a:t>
                      </a:r>
                    </a:p>
                    <a:p>
                      <a:r>
                        <a:rPr lang="en-GB" sz="900" b="1">
                          <a:latin typeface="+mj-lt"/>
                        </a:rPr>
                        <a:t>DN</a:t>
                      </a:r>
                    </a:p>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Shipper</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kern="1200">
                          <a:solidFill>
                            <a:schemeClr val="dk1"/>
                          </a:solidFill>
                          <a:latin typeface="+mn-lt"/>
                          <a:ea typeface="+mn-ea"/>
                          <a:cs typeface="+mn-cs"/>
                        </a:rPr>
                        <a:t>£105k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27 February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Major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Firm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extLst>
                  <a:ext uri="{0D108BD9-81ED-4DB2-BD59-A6C34878D82A}">
                    <a16:rowId xmlns:a16="http://schemas.microsoft.com/office/drawing/2014/main" val="1899735608"/>
                  </a:ext>
                </a:extLst>
              </a:tr>
              <a:tr h="426685">
                <a:tc>
                  <a:txBody>
                    <a:bodyPr/>
                    <a:lstStyle/>
                    <a:p>
                      <a:pPr algn="ctr"/>
                      <a:r>
                        <a:rPr lang="en-GB" sz="1100" b="1">
                          <a:solidFill>
                            <a:srgbClr val="FFFFFF"/>
                          </a:solidFill>
                          <a:hlinkClick r:id="rId4">
                            <a:extLst>
                              <a:ext uri="{A12FA001-AC4F-418D-AE19-62706E023703}">
                                <ahyp:hlinkClr xmlns:ahyp="http://schemas.microsoft.com/office/drawing/2018/hyperlinkcolor" val="tx"/>
                              </a:ext>
                            </a:extLst>
                          </a:hlinkClick>
                        </a:rPr>
                        <a:t>5914</a:t>
                      </a:r>
                      <a:endParaRPr lang="en-GB" sz="1100" b="1">
                        <a:solidFill>
                          <a:srgbClr val="FFFFFF"/>
                        </a:solidFill>
                        <a:latin typeface="+mj-lt"/>
                      </a:endParaRPr>
                    </a:p>
                    <a:p>
                      <a:pPr algn="ctr"/>
                      <a:r>
                        <a:rPr lang="en-GB" sz="1100" b="1" u="sng">
                          <a:solidFill>
                            <a:srgbClr val="FFFFFF"/>
                          </a:solidFill>
                          <a:latin typeface="+mj-lt"/>
                        </a:rPr>
                        <a:t>5922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Mod0886 - Amend the Code Cut-Off Date to a Rolling Period Mod0896 – Reducing the current Code Cut-Off Date (Line in the Sand) from 3 to 4 years to 2 to 3 years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SSE</a:t>
                      </a:r>
                    </a:p>
                    <a:p>
                      <a:endParaRPr lang="en-GB" sz="900" b="1">
                        <a:latin typeface="+mj-lt"/>
                      </a:endParaRPr>
                    </a:p>
                    <a:p>
                      <a:r>
                        <a:rPr lang="en-GB" sz="900" b="1">
                          <a:latin typeface="+mj-lt"/>
                        </a:rPr>
                        <a:t>SEFE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kern="1200">
                          <a:solidFill>
                            <a:schemeClr val="dk1"/>
                          </a:solidFill>
                          <a:latin typeface="+mn-lt"/>
                          <a:ea typeface="+mn-ea"/>
                          <a:cs typeface="+mn-cs"/>
                        </a:rPr>
                        <a:t>Shipper</a:t>
                      </a:r>
                    </a:p>
                    <a:p>
                      <a:r>
                        <a:rPr lang="en-GB" sz="900" b="1" kern="1200">
                          <a:solidFill>
                            <a:schemeClr val="dk1"/>
                          </a:solidFill>
                          <a:latin typeface="+mn-lt"/>
                          <a:ea typeface="+mn-ea"/>
                          <a:cs typeface="+mn-cs"/>
                        </a:rPr>
                        <a:t>DN</a:t>
                      </a:r>
                    </a:p>
                    <a:p>
                      <a:r>
                        <a:rPr lang="en-GB" sz="900" b="1" kern="1200">
                          <a:solidFill>
                            <a:schemeClr val="dk1"/>
                          </a:solidFill>
                          <a:latin typeface="+mn-lt"/>
                          <a:ea typeface="+mn-ea"/>
                          <a:cs typeface="+mn-cs"/>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a:latin typeface="+mj-lt"/>
                        </a:rPr>
                        <a:t>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r>
                        <a:rPr lang="en-GB" sz="900" b="1" kern="1200">
                          <a:solidFill>
                            <a:schemeClr val="dk1"/>
                          </a:solidFill>
                          <a:latin typeface="+mn-lt"/>
                          <a:ea typeface="+mn-ea"/>
                          <a:cs typeface="+mn-cs"/>
                        </a:rPr>
                        <a:t>£90k</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27 February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Adhoc / Major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Firm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D097"/>
                    </a:solidFill>
                  </a:tcPr>
                </a:tc>
                <a:extLst>
                  <a:ext uri="{0D108BD9-81ED-4DB2-BD59-A6C34878D82A}">
                    <a16:rowId xmlns:a16="http://schemas.microsoft.com/office/drawing/2014/main" val="1166721507"/>
                  </a:ext>
                </a:extLst>
              </a:tr>
              <a:tr h="0">
                <a:tc>
                  <a:txBody>
                    <a:bodyPr/>
                    <a:lstStyle/>
                    <a:p>
                      <a:pPr algn="ctr"/>
                      <a:r>
                        <a:rPr lang="en-GB" sz="1100" b="1">
                          <a:solidFill>
                            <a:schemeClr val="bg1"/>
                          </a:solidFill>
                          <a:hlinkClick r:id="rId5">
                            <a:extLst>
                              <a:ext uri="{A12FA001-AC4F-418D-AE19-62706E023703}">
                                <ahyp:hlinkClr xmlns:ahyp="http://schemas.microsoft.com/office/drawing/2018/hyperlinkcolor" val="tx"/>
                              </a:ext>
                            </a:extLst>
                          </a:hlinkClick>
                        </a:rPr>
                        <a:t>5941</a:t>
                      </a:r>
                      <a:endParaRPr lang="en-GB" sz="1100" b="1" u="sng">
                        <a:solidFill>
                          <a:schemeClr val="bg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r>
                        <a:rPr lang="en-GB" sz="900" b="1">
                          <a:latin typeface="+mj-lt"/>
                        </a:rPr>
                        <a:t>Performance Assurance Committee – Audit PAT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Xoserve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800" b="1">
                          <a:latin typeface="+mj-lt"/>
                        </a:rPr>
                        <a:t>Shipper</a:t>
                      </a:r>
                    </a:p>
                    <a:p>
                      <a:r>
                        <a:rPr lang="en-GB" sz="800" b="1">
                          <a:latin typeface="+mj-lt"/>
                        </a:rPr>
                        <a:t>DN</a:t>
                      </a:r>
                    </a:p>
                    <a:p>
                      <a:r>
                        <a:rPr lang="en-GB" sz="8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800" b="1">
                          <a:latin typeface="+mj-lt"/>
                        </a:rPr>
                        <a:t>Shipper</a:t>
                      </a:r>
                    </a:p>
                    <a:p>
                      <a:r>
                        <a:rPr lang="en-GB" sz="800" b="1">
                          <a:latin typeface="+mj-lt"/>
                        </a:rPr>
                        <a:t>DN</a:t>
                      </a:r>
                    </a:p>
                    <a:p>
                      <a:r>
                        <a:rPr lang="en-GB" sz="8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£300K</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Adhoc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Indicative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66830584"/>
                  </a:ext>
                </a:extLst>
              </a:tr>
              <a:tr h="0">
                <a:tc>
                  <a:txBody>
                    <a:bodyPr/>
                    <a:lstStyle/>
                    <a:p>
                      <a:pPr algn="ctr"/>
                      <a:r>
                        <a:rPr lang="en-GB" sz="1100" b="1">
                          <a:solidFill>
                            <a:srgbClr val="FDFAFF"/>
                          </a:solidFill>
                          <a:hlinkClick r:id="rId6">
                            <a:extLst>
                              <a:ext uri="{A12FA001-AC4F-418D-AE19-62706E023703}">
                                <ahyp:hlinkClr xmlns:ahyp="http://schemas.microsoft.com/office/drawing/2018/hyperlinkcolor" val="tx"/>
                              </a:ext>
                            </a:extLst>
                          </a:hlinkClick>
                        </a:rPr>
                        <a:t>5994</a:t>
                      </a:r>
                      <a:endParaRPr lang="en-GB" sz="1100" b="1" kern="1200">
                        <a:solidFill>
                          <a:srgbClr val="FDFAFF"/>
                        </a:solidFill>
                        <a:latin typeface="+mn-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nSpc>
                          <a:spcPct val="115000"/>
                        </a:lnSpc>
                        <a:spcAft>
                          <a:spcPts val="1000"/>
                        </a:spcAft>
                      </a:pPr>
                      <a:r>
                        <a:rPr lang="en-US" sz="900" b="1">
                          <a:solidFill>
                            <a:schemeClr val="tx1"/>
                          </a:solidFill>
                          <a:effectLst/>
                          <a:latin typeface="+mj-lt"/>
                          <a:ea typeface="Times New Roman" panose="02020603050405020304" pitchFamily="18" charset="0"/>
                          <a:cs typeface="Times New Roman" panose="02020603050405020304" pitchFamily="18" charset="0"/>
                        </a:rPr>
                        <a:t>Emergency Contact Validation Service</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Cadent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Shipper </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kern="1200">
                          <a:solidFill>
                            <a:schemeClr val="dk1"/>
                          </a:solidFill>
                          <a:latin typeface="+mn-lt"/>
                          <a:ea typeface="+mn-ea"/>
                          <a:cs typeface="+mn-cs"/>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May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Adhoc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Indicative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13736407"/>
                  </a:ext>
                </a:extLst>
              </a:tr>
              <a:tr h="435429">
                <a:tc>
                  <a:txBody>
                    <a:bodyPr/>
                    <a:lstStyle/>
                    <a:p>
                      <a:pPr algn="ctr"/>
                      <a:r>
                        <a:rPr lang="en-GB" sz="1100" b="1">
                          <a:solidFill>
                            <a:srgbClr val="FFFFFF"/>
                          </a:solidFill>
                          <a:hlinkClick r:id="rId7">
                            <a:extLst>
                              <a:ext uri="{A12FA001-AC4F-418D-AE19-62706E023703}">
                                <ahyp:hlinkClr xmlns:ahyp="http://schemas.microsoft.com/office/drawing/2018/hyperlinkcolor" val="tx"/>
                              </a:ext>
                            </a:extLst>
                          </a:hlinkClick>
                        </a:rPr>
                        <a:t>5702</a:t>
                      </a:r>
                      <a:endParaRPr lang="en-GB" sz="1100" b="1" kern="1200">
                        <a:solidFill>
                          <a:srgbClr val="FFFFFF"/>
                        </a:solidFill>
                        <a:latin typeface="+mn-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nSpc>
                          <a:spcPct val="115000"/>
                        </a:lnSpc>
                        <a:spcAft>
                          <a:spcPts val="1000"/>
                        </a:spcAft>
                      </a:pPr>
                      <a:r>
                        <a:rPr lang="en-US" sz="900" b="1">
                          <a:solidFill>
                            <a:schemeClr val="tx1"/>
                          </a:solidFill>
                          <a:effectLst/>
                          <a:latin typeface="+mj-lt"/>
                          <a:ea typeface="Times New Roman" panose="02020603050405020304" pitchFamily="18" charset="0"/>
                          <a:cs typeface="Times New Roman" panose="02020603050405020304" pitchFamily="18" charset="0"/>
                        </a:rPr>
                        <a:t>Mod0864S - Update to assess the replacement of Facsimile as a form of communication </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NGT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All DSC Customers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Shipper </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kern="1200">
                          <a:solidFill>
                            <a:schemeClr val="dk1"/>
                          </a:solidFill>
                          <a:latin typeface="+mn-lt"/>
                          <a:ea typeface="+mn-ea"/>
                          <a:cs typeface="+mn-cs"/>
                        </a:rPr>
                        <a:t>£158k</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26 June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Major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Firm</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88562747"/>
                  </a:ext>
                </a:extLst>
              </a:tr>
              <a:tr h="301639">
                <a:tc>
                  <a:txBody>
                    <a:bodyPr/>
                    <a:lstStyle/>
                    <a:p>
                      <a:pPr algn="ctr"/>
                      <a:r>
                        <a:rPr lang="en-GB" sz="1100" b="1">
                          <a:solidFill>
                            <a:srgbClr val="FDFAFF"/>
                          </a:solidFill>
                          <a:hlinkClick r:id="rId8">
                            <a:extLst>
                              <a:ext uri="{A12FA001-AC4F-418D-AE19-62706E023703}">
                                <ahyp:hlinkClr xmlns:ahyp="http://schemas.microsoft.com/office/drawing/2018/hyperlinkcolor" val="tx"/>
                              </a:ext>
                            </a:extLst>
                          </a:hlinkClick>
                        </a:rPr>
                        <a:t>5805</a:t>
                      </a:r>
                      <a:endParaRPr lang="en-GB" sz="1100" b="1">
                        <a:solidFill>
                          <a:srgbClr val="FDFA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r>
                        <a:rPr lang="en-GB" sz="900" b="1">
                          <a:latin typeface="+mj-lt"/>
                        </a:rPr>
                        <a:t>Alternative Solution to address instances where VBA macros are present in DN Templates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WWU</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£160k</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26 June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Major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Firm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2667864"/>
                  </a:ext>
                </a:extLst>
              </a:tr>
              <a:tr h="387129">
                <a:tc>
                  <a:txBody>
                    <a:bodyPr/>
                    <a:lstStyle/>
                    <a:p>
                      <a:pPr algn="ctr"/>
                      <a:r>
                        <a:rPr lang="en-GB" sz="1100" b="1">
                          <a:solidFill>
                            <a:srgbClr val="FFFFFF"/>
                          </a:solidFill>
                          <a:hlinkClick r:id="rId9">
                            <a:extLst>
                              <a:ext uri="{A12FA001-AC4F-418D-AE19-62706E023703}">
                                <ahyp:hlinkClr xmlns:ahyp="http://schemas.microsoft.com/office/drawing/2018/hyperlinkcolor" val="tx"/>
                              </a:ext>
                            </a:extLst>
                          </a:hlinkClick>
                        </a:rPr>
                        <a:t>5924</a:t>
                      </a:r>
                      <a:endParaRPr lang="en-GB" sz="1100" b="1" u="none">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r>
                        <a:rPr lang="en-GB" sz="900" b="1">
                          <a:latin typeface="+mj-lt"/>
                        </a:rPr>
                        <a:t>Physical Information Exchange (PIX) Ongoing Support Options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Xoserve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All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N/A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31 June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Adhoc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Firm</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0886636"/>
                  </a:ext>
                </a:extLst>
              </a:tr>
              <a:tr h="313026">
                <a:tc>
                  <a:txBody>
                    <a:bodyPr/>
                    <a:lstStyle/>
                    <a:p>
                      <a:pPr algn="ctr"/>
                      <a:r>
                        <a:rPr lang="en-GB" sz="1100" b="1">
                          <a:solidFill>
                            <a:srgbClr val="FDFAFF"/>
                          </a:solidFill>
                          <a:hlinkClick r:id="rId10">
                            <a:extLst>
                              <a:ext uri="{A12FA001-AC4F-418D-AE19-62706E023703}">
                                <ahyp:hlinkClr xmlns:ahyp="http://schemas.microsoft.com/office/drawing/2018/hyperlinkcolor" val="tx"/>
                              </a:ext>
                            </a:extLst>
                          </a:hlinkClick>
                        </a:rPr>
                        <a:t>6081 A </a:t>
                      </a:r>
                      <a:endParaRPr lang="en-GB" sz="1100" b="1" kern="1200">
                        <a:solidFill>
                          <a:srgbClr val="FDFAFF"/>
                        </a:solidFill>
                        <a:latin typeface="+mn-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nSpc>
                          <a:spcPct val="115000"/>
                        </a:lnSpc>
                        <a:spcAft>
                          <a:spcPts val="1000"/>
                        </a:spcAft>
                      </a:pPr>
                      <a:r>
                        <a:rPr lang="en-US" sz="900" b="1">
                          <a:solidFill>
                            <a:schemeClr val="tx1"/>
                          </a:solidFill>
                          <a:effectLst/>
                          <a:latin typeface="+mj-lt"/>
                          <a:ea typeface="Times New Roman" panose="02020603050405020304" pitchFamily="18" charset="0"/>
                          <a:cs typeface="Times New Roman" panose="02020603050405020304" pitchFamily="18" charset="0"/>
                        </a:rPr>
                        <a:t>Meter Read Service Improvements Part A                                 </a:t>
                      </a:r>
                      <a:r>
                        <a:rPr lang="en-GB" sz="900" b="1">
                          <a:solidFill>
                            <a:schemeClr val="tx1"/>
                          </a:solidFill>
                          <a:effectLst/>
                          <a:latin typeface="+mj-lt"/>
                          <a:ea typeface="Times New Roman" panose="02020603050405020304" pitchFamily="18" charset="0"/>
                          <a:cs typeface="Times New Roman" panose="02020603050405020304" pitchFamily="18" charset="0"/>
                        </a:rPr>
                        <a:t>Fix Historic NDM Check to Check Reconciliation Periods - Tactical Solution </a:t>
                      </a:r>
                      <a:endParaRPr lang="en-US" sz="900" b="1">
                        <a:solidFill>
                          <a:schemeClr val="tx1"/>
                        </a:solidFill>
                        <a:effectLst/>
                        <a:latin typeface="+mj-lt"/>
                        <a:ea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Xoserve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Shipper </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N/A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kern="1200">
                          <a:solidFill>
                            <a:schemeClr val="dk1"/>
                          </a:solidFill>
                          <a:latin typeface="+mn-lt"/>
                          <a:ea typeface="+mn-ea"/>
                          <a:cs typeface="+mn-cs"/>
                        </a:rPr>
                        <a:t>N/A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900" b="1" i="0" u="none" strike="noStrike" kern="1200" cap="none" spc="0" normalizeH="0" baseline="0" noProof="0">
                          <a:ln>
                            <a:noFill/>
                          </a:ln>
                          <a:solidFill>
                            <a:schemeClr val="tx1"/>
                          </a:solidFill>
                          <a:effectLst/>
                          <a:uLnTx/>
                          <a:uFillTx/>
                          <a:latin typeface="+mj-lt"/>
                          <a:ea typeface="+mn-ea"/>
                          <a:cs typeface="+mn-cs"/>
                        </a:rPr>
                        <a:t>July 2026</a:t>
                      </a:r>
                      <a:endParaRPr kumimoji="0" lang="en-US"/>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Minor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Indicative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61909169"/>
                  </a:ext>
                </a:extLst>
              </a:tr>
              <a:tr h="402772">
                <a:tc>
                  <a:txBody>
                    <a:bodyPr/>
                    <a:lstStyle/>
                    <a:p>
                      <a:pPr algn="ctr"/>
                      <a:r>
                        <a:rPr lang="en-GB" sz="1100" b="1">
                          <a:solidFill>
                            <a:srgbClr val="FDFAFF"/>
                          </a:solidFill>
                          <a:hlinkClick r:id="rId11">
                            <a:extLst>
                              <a:ext uri="{A12FA001-AC4F-418D-AE19-62706E023703}">
                                <ahyp:hlinkClr xmlns:ahyp="http://schemas.microsoft.com/office/drawing/2018/hyperlinkcolor" val="tx"/>
                              </a:ext>
                            </a:extLst>
                          </a:hlinkClick>
                        </a:rPr>
                        <a:t>6081 B</a:t>
                      </a:r>
                      <a:endParaRPr lang="en-GB" sz="1100" b="1" u="none">
                        <a:solidFill>
                          <a:srgbClr val="FDFA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Meter Read Service Improvements Part B              Reconciliation of Multiple Read Replacements – Historic Reporting and Tactical Solution</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Xoserve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Shipper</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N/A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N/A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September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Minor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Indicative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2562194"/>
                  </a:ext>
                </a:extLst>
              </a:tr>
              <a:tr h="402772">
                <a:tc>
                  <a:txBody>
                    <a:bodyPr/>
                    <a:lstStyle/>
                    <a:p>
                      <a:pPr algn="ctr"/>
                      <a:r>
                        <a:rPr lang="en-GB" sz="1100" b="1" u="none">
                          <a:solidFill>
                            <a:srgbClr val="FFFFFF"/>
                          </a:solidFill>
                          <a:hlinkClick r:id="rId12">
                            <a:extLst>
                              <a:ext uri="{A12FA001-AC4F-418D-AE19-62706E023703}">
                                <ahyp:hlinkClr xmlns:ahyp="http://schemas.microsoft.com/office/drawing/2018/hyperlinkcolor" val="tx"/>
                              </a:ext>
                            </a:extLst>
                          </a:hlinkClick>
                        </a:rPr>
                        <a:t>5949</a:t>
                      </a:r>
                      <a:endParaRPr lang="en-GB" sz="1100" b="1" u="none">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New Priority Consumer Category related to Community Heating (Phase 1)</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NGT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All DSC Customers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September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err="1">
                          <a:ln>
                            <a:noFill/>
                          </a:ln>
                          <a:solidFill>
                            <a:schemeClr val="tx1"/>
                          </a:solidFill>
                          <a:effectLst/>
                          <a:uLnTx/>
                          <a:uFillTx/>
                          <a:latin typeface="+mj-lt"/>
                          <a:ea typeface="+mn-ea"/>
                          <a:cs typeface="+mn-cs"/>
                        </a:rPr>
                        <a:t>Adhoc</a:t>
                      </a:r>
                      <a:r>
                        <a:rPr kumimoji="0" lang="en-GB" sz="900" b="1" i="0" u="none" strike="noStrike" kern="1200" cap="none" spc="0" normalizeH="0" baseline="0" noProof="0">
                          <a:ln>
                            <a:noFill/>
                          </a:ln>
                          <a:solidFill>
                            <a:schemeClr val="tx1"/>
                          </a:solidFill>
                          <a:effectLst/>
                          <a:uLnTx/>
                          <a:uFillTx/>
                          <a:latin typeface="+mj-lt"/>
                          <a:ea typeface="+mn-ea"/>
                          <a:cs typeface="+mn-cs"/>
                        </a:rPr>
                        <a: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Indicative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2107464"/>
                  </a:ext>
                </a:extLst>
              </a:tr>
              <a:tr h="179073">
                <a:tc>
                  <a:txBody>
                    <a:bodyPr/>
                    <a:lstStyle/>
                    <a:p>
                      <a:pPr algn="ctr"/>
                      <a:r>
                        <a:rPr lang="en-GB" sz="1100" b="1">
                          <a:solidFill>
                            <a:srgbClr val="FFFFFF"/>
                          </a:solidFill>
                          <a:hlinkClick r:id="rId13">
                            <a:extLst>
                              <a:ext uri="{A12FA001-AC4F-418D-AE19-62706E023703}">
                                <ahyp:hlinkClr xmlns:ahyp="http://schemas.microsoft.com/office/drawing/2018/hyperlinkcolor" val="tx"/>
                              </a:ext>
                            </a:extLst>
                          </a:hlinkClick>
                        </a:rPr>
                        <a:t>5940</a:t>
                      </a:r>
                      <a:endParaRPr lang="en-GB" sz="1100" b="1" u="sng">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nSpc>
                          <a:spcPct val="115000"/>
                        </a:lnSpc>
                        <a:spcAft>
                          <a:spcPts val="1000"/>
                        </a:spcAft>
                      </a:pPr>
                      <a:r>
                        <a:rPr lang="en-GB" sz="900" b="1" kern="1200">
                          <a:solidFill>
                            <a:schemeClr val="dk1"/>
                          </a:solidFill>
                          <a:effectLst/>
                          <a:latin typeface="+mn-lt"/>
                          <a:ea typeface="Times New Roman" panose="02020603050405020304" pitchFamily="18" charset="0"/>
                          <a:cs typeface="Times New Roman" panose="02020603050405020304" pitchFamily="18" charset="0"/>
                        </a:rPr>
                        <a:t>Mod0890 – Addition of Consumption Adjustment and Updated Meter Readings to initiate an AQ Calculation</a:t>
                      </a:r>
                      <a:endParaRPr lang="en-GB" sz="900" b="1">
                        <a:effectLst/>
                        <a:latin typeface="+mj-lt"/>
                        <a:ea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Centrica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Shipper </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£270k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6</a:t>
                      </a:r>
                      <a:r>
                        <a:rPr kumimoji="0" lang="en-GB" sz="900" b="1" i="0" u="none" strike="noStrike" kern="1200" cap="none" spc="0" normalizeH="0" baseline="30000" noProof="0">
                          <a:ln>
                            <a:noFill/>
                          </a:ln>
                          <a:solidFill>
                            <a:schemeClr val="tx1"/>
                          </a:solidFill>
                          <a:effectLst/>
                          <a:uLnTx/>
                          <a:uFillTx/>
                          <a:latin typeface="+mn-lt"/>
                          <a:ea typeface="+mn-ea"/>
                          <a:cs typeface="+mn-cs"/>
                        </a:rPr>
                        <a:t> </a:t>
                      </a:r>
                      <a:r>
                        <a:rPr kumimoji="0" lang="en-GB" sz="900" b="1" i="0" u="none" strike="noStrike" kern="1200" cap="none" spc="0" normalizeH="0" baseline="0" noProof="0">
                          <a:ln>
                            <a:noFill/>
                          </a:ln>
                          <a:solidFill>
                            <a:schemeClr val="tx1"/>
                          </a:solidFill>
                          <a:effectLst/>
                          <a:uLnTx/>
                          <a:uFillTx/>
                          <a:latin typeface="+mn-lt"/>
                          <a:ea typeface="+mn-ea"/>
                          <a:cs typeface="+mn-cs"/>
                        </a:rPr>
                        <a:t>November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Major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Indicative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40058420"/>
                  </a:ext>
                </a:extLst>
              </a:tr>
              <a:tr h="167088">
                <a:tc>
                  <a:txBody>
                    <a:bodyPr/>
                    <a:lstStyle/>
                    <a:p>
                      <a:pPr algn="ctr"/>
                      <a:r>
                        <a:rPr lang="en-GB" sz="1100" b="1">
                          <a:solidFill>
                            <a:schemeClr val="bg1"/>
                          </a:solidFill>
                          <a:latin typeface="+mj-lt"/>
                          <a:hlinkClick r:id="rId14">
                            <a:extLst>
                              <a:ext uri="{A12FA001-AC4F-418D-AE19-62706E023703}">
                                <ahyp:hlinkClr xmlns:ahyp="http://schemas.microsoft.com/office/drawing/2018/hyperlinkcolor" val="tx"/>
                              </a:ext>
                            </a:extLst>
                          </a:hlinkClick>
                        </a:rPr>
                        <a:t>6081C</a:t>
                      </a:r>
                      <a:endParaRPr lang="en-GB" sz="1100" b="1">
                        <a:solidFill>
                          <a:schemeClr val="bg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Meter Read Service Improvements – Part C                          NDM Check to Check Reconciliation – Enduring Solution</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Xoserve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Shipper</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Shipper</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£110K</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212133"/>
                          </a:solidFill>
                          <a:effectLst/>
                          <a:uLnTx/>
                          <a:uFillTx/>
                          <a:latin typeface="Century Gothic"/>
                          <a:ea typeface="+mn-ea"/>
                          <a:cs typeface="+mn-cs"/>
                        </a:rPr>
                        <a:t>6</a:t>
                      </a:r>
                      <a:r>
                        <a:rPr kumimoji="0" lang="en-GB" sz="900" b="1" i="0" u="none" strike="noStrike" kern="1200" cap="none" spc="0" normalizeH="0" baseline="30000" noProof="0">
                          <a:ln>
                            <a:noFill/>
                          </a:ln>
                          <a:solidFill>
                            <a:srgbClr val="212133"/>
                          </a:solidFill>
                          <a:effectLst/>
                          <a:uLnTx/>
                          <a:uFillTx/>
                          <a:latin typeface="Century Gothic"/>
                          <a:ea typeface="+mn-ea"/>
                          <a:cs typeface="+mn-cs"/>
                        </a:rPr>
                        <a:t> </a:t>
                      </a:r>
                      <a:r>
                        <a:rPr kumimoji="0" lang="en-GB" sz="900" b="1" i="0" u="none" strike="noStrike" kern="1200" cap="none" spc="0" normalizeH="0" baseline="0" noProof="0">
                          <a:ln>
                            <a:noFill/>
                          </a:ln>
                          <a:solidFill>
                            <a:srgbClr val="212133"/>
                          </a:solidFill>
                          <a:effectLst/>
                          <a:uLnTx/>
                          <a:uFillTx/>
                          <a:latin typeface="Century Gothic"/>
                          <a:ea typeface="+mn-ea"/>
                          <a:cs typeface="+mn-cs"/>
                        </a:rPr>
                        <a:t>November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Major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Indicative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98459311"/>
                  </a:ext>
                </a:extLst>
              </a:tr>
              <a:tr h="400780">
                <a:tc>
                  <a:txBody>
                    <a:bodyPr/>
                    <a:lstStyle/>
                    <a:p>
                      <a:pPr algn="ctr"/>
                      <a:r>
                        <a:rPr lang="en-GB" sz="1100" b="1">
                          <a:solidFill>
                            <a:schemeClr val="bg1"/>
                          </a:solidFill>
                          <a:hlinkClick r:id="rId15">
                            <a:extLst>
                              <a:ext uri="{A12FA001-AC4F-418D-AE19-62706E023703}">
                                <ahyp:hlinkClr xmlns:ahyp="http://schemas.microsoft.com/office/drawing/2018/hyperlinkcolor" val="tx"/>
                              </a:ext>
                            </a:extLst>
                          </a:hlinkClick>
                        </a:rPr>
                        <a:t>6041</a:t>
                      </a:r>
                      <a:endParaRPr lang="en-GB" sz="1100" b="1">
                        <a:solidFill>
                          <a:schemeClr val="bg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UNC Modification 0922 (IGT UNC Modification 180) – CDSP Obligations required for the introduction of the GSO</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CDSP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ALL DSC Parties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212133"/>
                          </a:solidFill>
                          <a:effectLst/>
                          <a:uLnTx/>
                          <a:uFillTx/>
                          <a:latin typeface="Century Gothic"/>
                          <a:ea typeface="+mn-ea"/>
                          <a:cs typeface="+mn-cs"/>
                        </a:rPr>
                        <a:t>December 2026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err="1">
                          <a:ln>
                            <a:noFill/>
                          </a:ln>
                          <a:solidFill>
                            <a:schemeClr val="tx1"/>
                          </a:solidFill>
                          <a:effectLst/>
                          <a:uLnTx/>
                          <a:uFillTx/>
                          <a:latin typeface="+mj-lt"/>
                          <a:ea typeface="+mn-ea"/>
                          <a:cs typeface="+mn-cs"/>
                        </a:rPr>
                        <a:t>Adhoc</a:t>
                      </a:r>
                      <a:endParaRPr kumimoji="0" lang="en-GB" sz="900" b="1" i="0" u="none" strike="noStrike" kern="1200" cap="none" spc="0" normalizeH="0" baseline="0" noProof="0">
                        <a:ln>
                          <a:noFill/>
                        </a:ln>
                        <a:solidFill>
                          <a:schemeClr val="tx1"/>
                        </a:solidFill>
                        <a:effectLst/>
                        <a:uLnTx/>
                        <a:uFillTx/>
                        <a:latin typeface="+mj-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Indicative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65725387"/>
                  </a:ext>
                </a:extLst>
              </a:tr>
            </a:tbl>
          </a:graphicData>
        </a:graphic>
      </p:graphicFrame>
    </p:spTree>
    <p:extLst>
      <p:ext uri="{BB962C8B-B14F-4D97-AF65-F5344CB8AC3E}">
        <p14:creationId xmlns:p14="http://schemas.microsoft.com/office/powerpoint/2010/main" val="4235678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237AE-6A06-8E63-2ED5-350FF49CD83D}"/>
              </a:ext>
            </a:extLst>
          </p:cNvPr>
          <p:cNvSpPr>
            <a:spLocks noGrp="1"/>
          </p:cNvSpPr>
          <p:nvPr>
            <p:ph type="title"/>
          </p:nvPr>
        </p:nvSpPr>
        <p:spPr/>
        <p:txBody>
          <a:bodyPr/>
          <a:lstStyle/>
          <a:p>
            <a:r>
              <a:rPr lang="en-GB"/>
              <a:t>1b</a:t>
            </a:r>
          </a:p>
        </p:txBody>
      </p:sp>
      <p:sp>
        <p:nvSpPr>
          <p:cNvPr id="4" name="TextBox 3">
            <a:extLst>
              <a:ext uri="{FF2B5EF4-FFF2-40B4-BE49-F238E27FC236}">
                <a16:creationId xmlns:a16="http://schemas.microsoft.com/office/drawing/2014/main" id="{6186635B-5F68-E3D6-1352-C424178E225D}"/>
              </a:ext>
            </a:extLst>
          </p:cNvPr>
          <p:cNvSpPr txBox="1"/>
          <p:nvPr/>
        </p:nvSpPr>
        <p:spPr>
          <a:xfrm>
            <a:off x="852616" y="2236573"/>
            <a:ext cx="10243752" cy="369332"/>
          </a:xfrm>
          <a:prstGeom prst="rect">
            <a:avLst/>
          </a:prstGeom>
          <a:noFill/>
        </p:spPr>
        <p:txBody>
          <a:bodyPr wrap="square" rtlCol="0">
            <a:spAutoFit/>
          </a:bodyPr>
          <a:lstStyle/>
          <a:p>
            <a:r>
              <a:rPr lang="en-US"/>
              <a:t>The DSG Actions Log will be published on the DSG pages of </a:t>
            </a:r>
            <a:r>
              <a:rPr lang="en-US">
                <a:hlinkClick r:id="rId2"/>
              </a:rPr>
              <a:t>Xoserve.com</a:t>
            </a:r>
            <a:endParaRPr lang="en-US"/>
          </a:p>
        </p:txBody>
      </p:sp>
    </p:spTree>
    <p:extLst>
      <p:ext uri="{BB962C8B-B14F-4D97-AF65-F5344CB8AC3E}">
        <p14:creationId xmlns:p14="http://schemas.microsoft.com/office/powerpoint/2010/main" val="1164696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26F4D-4CC0-5483-143B-FE77AA7EF4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24C40-C9A8-85CC-37A7-DE2309659D5E}"/>
              </a:ext>
            </a:extLst>
          </p:cNvPr>
          <p:cNvSpPr>
            <a:spLocks noGrp="1"/>
          </p:cNvSpPr>
          <p:nvPr>
            <p:ph type="title"/>
          </p:nvPr>
        </p:nvSpPr>
        <p:spPr>
          <a:xfrm>
            <a:off x="101755" y="0"/>
            <a:ext cx="11851545" cy="443945"/>
          </a:xfrm>
        </p:spPr>
        <p:txBody>
          <a:bodyPr/>
          <a:lstStyle/>
          <a:p>
            <a:r>
              <a:rPr lang="en-GB" sz="2800">
                <a:cs typeface="Arial"/>
              </a:rPr>
              <a:t>Change Backlog – Priority Service Changes ‘In Progress’</a:t>
            </a:r>
            <a:endParaRPr lang="en-GB" sz="2800"/>
          </a:p>
        </p:txBody>
      </p:sp>
      <p:graphicFrame>
        <p:nvGraphicFramePr>
          <p:cNvPr id="5" name="Table 4">
            <a:extLst>
              <a:ext uri="{FF2B5EF4-FFF2-40B4-BE49-F238E27FC236}">
                <a16:creationId xmlns:a16="http://schemas.microsoft.com/office/drawing/2014/main" id="{570A4332-C54A-32F3-EC98-995F87B27D77}"/>
              </a:ext>
            </a:extLst>
          </p:cNvPr>
          <p:cNvGraphicFramePr>
            <a:graphicFrameLocks noGrp="1"/>
          </p:cNvGraphicFramePr>
          <p:nvPr/>
        </p:nvGraphicFramePr>
        <p:xfrm>
          <a:off x="101756" y="443945"/>
          <a:ext cx="11988488" cy="4624251"/>
        </p:xfrm>
        <a:graphic>
          <a:graphicData uri="http://schemas.openxmlformats.org/drawingml/2006/table">
            <a:tbl>
              <a:tblPr firstRow="1" bandRow="1">
                <a:tableStyleId>{5C22544A-7EE6-4342-B048-85BDC9FD1C3A}</a:tableStyleId>
              </a:tblPr>
              <a:tblGrid>
                <a:gridCol w="648532">
                  <a:extLst>
                    <a:ext uri="{9D8B030D-6E8A-4147-A177-3AD203B41FA5}">
                      <a16:colId xmlns:a16="http://schemas.microsoft.com/office/drawing/2014/main" val="4236546890"/>
                    </a:ext>
                  </a:extLst>
                </a:gridCol>
                <a:gridCol w="2634233">
                  <a:extLst>
                    <a:ext uri="{9D8B030D-6E8A-4147-A177-3AD203B41FA5}">
                      <a16:colId xmlns:a16="http://schemas.microsoft.com/office/drawing/2014/main" val="324692026"/>
                    </a:ext>
                  </a:extLst>
                </a:gridCol>
                <a:gridCol w="990455">
                  <a:extLst>
                    <a:ext uri="{9D8B030D-6E8A-4147-A177-3AD203B41FA5}">
                      <a16:colId xmlns:a16="http://schemas.microsoft.com/office/drawing/2014/main" val="1901410971"/>
                    </a:ext>
                  </a:extLst>
                </a:gridCol>
                <a:gridCol w="969393">
                  <a:extLst>
                    <a:ext uri="{9D8B030D-6E8A-4147-A177-3AD203B41FA5}">
                      <a16:colId xmlns:a16="http://schemas.microsoft.com/office/drawing/2014/main" val="4189950786"/>
                    </a:ext>
                  </a:extLst>
                </a:gridCol>
                <a:gridCol w="842951">
                  <a:extLst>
                    <a:ext uri="{9D8B030D-6E8A-4147-A177-3AD203B41FA5}">
                      <a16:colId xmlns:a16="http://schemas.microsoft.com/office/drawing/2014/main" val="4137049686"/>
                    </a:ext>
                  </a:extLst>
                </a:gridCol>
                <a:gridCol w="1043151">
                  <a:extLst>
                    <a:ext uri="{9D8B030D-6E8A-4147-A177-3AD203B41FA5}">
                      <a16:colId xmlns:a16="http://schemas.microsoft.com/office/drawing/2014/main" val="1373389145"/>
                    </a:ext>
                  </a:extLst>
                </a:gridCol>
                <a:gridCol w="4859773">
                  <a:extLst>
                    <a:ext uri="{9D8B030D-6E8A-4147-A177-3AD203B41FA5}">
                      <a16:colId xmlns:a16="http://schemas.microsoft.com/office/drawing/2014/main" val="796015746"/>
                    </a:ext>
                  </a:extLst>
                </a:gridCol>
              </a:tblGrid>
              <a:tr h="491005">
                <a:tc>
                  <a:txBody>
                    <a:bodyPr/>
                    <a:lstStyle/>
                    <a:p>
                      <a:pPr algn="ctr"/>
                      <a:r>
                        <a:rPr lang="en-GB" sz="1200">
                          <a:latin typeface="+mj-lt"/>
                        </a:rPr>
                        <a:t>XRN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Change Title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Proposer</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Benefit / Impact</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Funding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Status</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May 26 - ChMC Update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29165185"/>
                  </a:ext>
                </a:extLst>
              </a:tr>
              <a:tr h="521366">
                <a:tc>
                  <a:txBody>
                    <a:bodyPr/>
                    <a:lstStyle/>
                    <a:p>
                      <a:pPr algn="ctr"/>
                      <a:r>
                        <a:rPr lang="en-GB" sz="1100" b="1">
                          <a:solidFill>
                            <a:srgbClr val="FDFAFF"/>
                          </a:solidFill>
                          <a:hlinkClick r:id="rId2">
                            <a:extLst>
                              <a:ext uri="{A12FA001-AC4F-418D-AE19-62706E023703}">
                                <ahyp:hlinkClr xmlns:ahyp="http://schemas.microsoft.com/office/drawing/2018/hyperlinkcolor" val="tx"/>
                              </a:ext>
                            </a:extLst>
                          </a:hlinkClick>
                        </a:rPr>
                        <a:t>6001</a:t>
                      </a:r>
                      <a:endParaRPr lang="en-GB" sz="1100" b="1">
                        <a:solidFill>
                          <a:srgbClr val="FDFA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Modification 0909 - Refining the Class 2 Individual Valid Meter Reading Requirement Performance Measures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SEFE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 </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Change Proposal created to enable CDSP solution to be progressed in adherence to the related UNC Modification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610126428"/>
                  </a:ext>
                </a:extLst>
              </a:tr>
              <a:tr h="521366">
                <a:tc>
                  <a:txBody>
                    <a:bodyPr/>
                    <a:lstStyle/>
                    <a:p>
                      <a:pPr algn="ctr"/>
                      <a:r>
                        <a:rPr lang="en-GB" sz="1100" b="1">
                          <a:solidFill>
                            <a:srgbClr val="FDFAFF"/>
                          </a:solidFill>
                          <a:hlinkClick r:id="rId3">
                            <a:extLst>
                              <a:ext uri="{A12FA001-AC4F-418D-AE19-62706E023703}">
                                <ahyp:hlinkClr xmlns:ahyp="http://schemas.microsoft.com/office/drawing/2018/hyperlinkcolor" val="tx"/>
                              </a:ext>
                            </a:extLst>
                          </a:hlinkClick>
                        </a:rPr>
                        <a:t>6000</a:t>
                      </a:r>
                      <a:endParaRPr lang="en-GB" sz="1100" b="1">
                        <a:solidFill>
                          <a:srgbClr val="FDFAFF"/>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r>
                        <a:rPr lang="en-GB" sz="900" b="1">
                          <a:latin typeface="+mj-lt"/>
                        </a:rPr>
                        <a:t>Modification 0908 – Removal of DNO meter reading obligations resulting from non-provision of a Valid Meter Reading by a 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WWU</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 </a:t>
                      </a:r>
                    </a:p>
                    <a:p>
                      <a:r>
                        <a:rPr lang="en-GB" sz="900" b="1">
                          <a:latin typeface="+mj-lt"/>
                        </a:rPr>
                        <a:t>DN</a:t>
                      </a:r>
                    </a:p>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Change Proposal created to enable CDSP solution to be progressed in adherence to the related UNC Modification which has been approved.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882372560"/>
                  </a:ext>
                </a:extLst>
              </a:tr>
              <a:tr h="521366">
                <a:tc>
                  <a:txBody>
                    <a:bodyPr/>
                    <a:lstStyle/>
                    <a:p>
                      <a:pPr algn="ctr"/>
                      <a:r>
                        <a:rPr lang="en-GB" sz="1100" b="1">
                          <a:solidFill>
                            <a:schemeClr val="bg1"/>
                          </a:solidFill>
                          <a:hlinkClick r:id="rId4">
                            <a:extLst>
                              <a:ext uri="{A12FA001-AC4F-418D-AE19-62706E023703}">
                                <ahyp:hlinkClr xmlns:ahyp="http://schemas.microsoft.com/office/drawing/2018/hyperlinkcolor" val="tx"/>
                              </a:ext>
                            </a:extLst>
                          </a:hlinkClick>
                        </a:rPr>
                        <a:t>5972</a:t>
                      </a:r>
                      <a:endParaRPr lang="en-GB" sz="1100" b="1">
                        <a:solidFill>
                          <a:schemeClr val="bg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CDSP provisions to support new Supplier Deed of Undertaking (</a:t>
                      </a:r>
                      <a:r>
                        <a:rPr lang="en-GB" sz="900" b="1" err="1">
                          <a:effectLst/>
                          <a:latin typeface="+mj-lt"/>
                          <a:ea typeface="Times New Roman" panose="02020603050405020304" pitchFamily="18" charset="0"/>
                          <a:cs typeface="Times New Roman" panose="02020603050405020304" pitchFamily="18" charset="0"/>
                        </a:rPr>
                        <a:t>DoU</a:t>
                      </a:r>
                      <a:r>
                        <a:rPr lang="en-GB" sz="900" b="1">
                          <a:effectLst/>
                          <a:latin typeface="+mj-lt"/>
                          <a:ea typeface="Times New Roman" panose="02020603050405020304" pitchFamily="18" charset="0"/>
                          <a:cs typeface="Times New Roman" panose="02020603050405020304" pitchFamily="18" charset="0"/>
                        </a:rPr>
                        <a:t>) Licence Condition (9a)</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Cadent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Change Proposal raised on behalf of DNs to ensure new Deed of Undertaking arrangements are put in place with Supplier organisations. Analysis on Invoicing processes (charge types) to be performed and validated with DNs.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748124393"/>
                  </a:ext>
                </a:extLst>
              </a:tr>
              <a:tr h="0">
                <a:tc>
                  <a:txBody>
                    <a:bodyPr/>
                    <a:lstStyle/>
                    <a:p>
                      <a:pPr algn="ctr"/>
                      <a:r>
                        <a:rPr lang="en-GB" sz="1100" b="1">
                          <a:solidFill>
                            <a:srgbClr val="FDFAFF"/>
                          </a:solidFill>
                          <a:hlinkClick r:id="rId5">
                            <a:extLst>
                              <a:ext uri="{A12FA001-AC4F-418D-AE19-62706E023703}">
                                <ahyp:hlinkClr xmlns:ahyp="http://schemas.microsoft.com/office/drawing/2018/hyperlinkcolor" val="tx"/>
                              </a:ext>
                            </a:extLst>
                          </a:hlinkClick>
                        </a:rPr>
                        <a:t>5987</a:t>
                      </a:r>
                      <a:endParaRPr lang="en-GB" sz="1100" b="1">
                        <a:solidFill>
                          <a:srgbClr val="FDFAFF"/>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r>
                        <a:rPr lang="en-GB" sz="900" b="1">
                          <a:latin typeface="+mj-lt"/>
                        </a:rPr>
                        <a:t>Modification 0915 – Debt Relief Scheme Payment (DRSP)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NGN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a:t>
                      </a:r>
                    </a:p>
                    <a:p>
                      <a:r>
                        <a:rPr lang="en-GB" sz="900" b="1">
                          <a:latin typeface="+mj-lt"/>
                        </a:rPr>
                        <a:t>DN</a:t>
                      </a:r>
                    </a:p>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NGT</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CDSP will be actively supporting Modification development over proceeding months ahead of baselining requirements.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982682254"/>
                  </a:ext>
                </a:extLst>
              </a:tr>
              <a:tr h="0">
                <a:tc>
                  <a:txBody>
                    <a:bodyPr/>
                    <a:lstStyle/>
                    <a:p>
                      <a:pPr algn="ctr"/>
                      <a:r>
                        <a:rPr lang="en-GB" sz="1100" b="1">
                          <a:solidFill>
                            <a:srgbClr val="FDFAFF"/>
                          </a:solidFill>
                          <a:hlinkClick r:id="rId6">
                            <a:extLst>
                              <a:ext uri="{A12FA001-AC4F-418D-AE19-62706E023703}">
                                <ahyp:hlinkClr xmlns:ahyp="http://schemas.microsoft.com/office/drawing/2018/hyperlinkcolor" val="tx"/>
                              </a:ext>
                            </a:extLst>
                          </a:hlinkClick>
                        </a:rPr>
                        <a:t>6079</a:t>
                      </a:r>
                      <a:endParaRPr lang="en-GB" sz="1100" b="1">
                        <a:solidFill>
                          <a:srgbClr val="FDFAFF"/>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r>
                        <a:rPr lang="en-GB" sz="900" b="1">
                          <a:latin typeface="+mj-lt"/>
                        </a:rPr>
                        <a:t>UNC 0926S Maintenance criteria for Emergency  Contact data held in Central Systems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Cadent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a:t>
                      </a:r>
                    </a:p>
                    <a:p>
                      <a:r>
                        <a:rPr lang="en-GB" sz="900" b="1">
                          <a:latin typeface="+mj-lt"/>
                        </a:rPr>
                        <a:t>DN</a:t>
                      </a:r>
                    </a:p>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a:t>
                      </a:r>
                    </a:p>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Change Proposal created to enable CDSP solution to be progressed in adherence to the related UNC Modification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56047626"/>
                  </a:ext>
                </a:extLst>
              </a:tr>
              <a:tr h="0">
                <a:tc>
                  <a:txBody>
                    <a:bodyPr/>
                    <a:lstStyle/>
                    <a:p>
                      <a:pPr algn="ctr"/>
                      <a:r>
                        <a:rPr lang="en-GB" sz="1100" b="1">
                          <a:solidFill>
                            <a:srgbClr val="FDFAFF"/>
                          </a:solidFill>
                          <a:hlinkClick r:id="rId7">
                            <a:extLst>
                              <a:ext uri="{A12FA001-AC4F-418D-AE19-62706E023703}">
                                <ahyp:hlinkClr xmlns:ahyp="http://schemas.microsoft.com/office/drawing/2018/hyperlinkcolor" val="tx"/>
                              </a:ext>
                            </a:extLst>
                          </a:hlinkClick>
                        </a:rPr>
                        <a:t>6067</a:t>
                      </a:r>
                      <a:endParaRPr lang="en-GB" sz="1100" b="1">
                        <a:solidFill>
                          <a:srgbClr val="FDFAFF"/>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r>
                        <a:rPr lang="en-GB" sz="900" b="1">
                          <a:latin typeface="+mj-lt"/>
                        </a:rPr>
                        <a:t>Facilitating Biomethane entry into the GDN by exporting methane from the GDN into the NTS via Compression (Modification 0894)</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Cadent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 </a:t>
                      </a:r>
                    </a:p>
                    <a:p>
                      <a:r>
                        <a:rPr lang="en-GB" sz="900" b="1">
                          <a:latin typeface="+mj-lt"/>
                        </a:rPr>
                        <a:t>DN</a:t>
                      </a:r>
                    </a:p>
                    <a:p>
                      <a:r>
                        <a:rPr lang="en-GB" sz="900" b="1">
                          <a:latin typeface="+mj-lt"/>
                        </a:rPr>
                        <a:t>NGT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Change Proposal created to enable CDSP solution to be progressed in adherence to the related UNC Modification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461137270"/>
                  </a:ext>
                </a:extLst>
              </a:tr>
              <a:tr h="0">
                <a:tc>
                  <a:txBody>
                    <a:bodyPr/>
                    <a:lstStyle/>
                    <a:p>
                      <a:pPr algn="ctr"/>
                      <a:r>
                        <a:rPr lang="en-GB" sz="1100" b="1">
                          <a:solidFill>
                            <a:srgbClr val="FDFAFF"/>
                          </a:solidFill>
                          <a:hlinkClick r:id="rId8">
                            <a:extLst>
                              <a:ext uri="{A12FA001-AC4F-418D-AE19-62706E023703}">
                                <ahyp:hlinkClr xmlns:ahyp="http://schemas.microsoft.com/office/drawing/2018/hyperlinkcolor" val="tx"/>
                              </a:ext>
                            </a:extLst>
                          </a:hlinkClick>
                        </a:rPr>
                        <a:t>6066</a:t>
                      </a:r>
                      <a:endParaRPr lang="en-GB" sz="1100" b="1">
                        <a:solidFill>
                          <a:srgbClr val="FDFAFF"/>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r>
                        <a:rPr lang="en-GB" sz="900" b="1">
                          <a:latin typeface="+mj-lt"/>
                        </a:rPr>
                        <a:t>Facilitating Biomethane entry into the GDN by exporting methane from the GDN into the NTS via Compression (Modification 0894A)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National Gas Transmission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a:t>
                      </a:r>
                    </a:p>
                    <a:p>
                      <a:r>
                        <a:rPr lang="en-GB" sz="900" b="1">
                          <a:latin typeface="+mj-lt"/>
                        </a:rPr>
                        <a:t>DN</a:t>
                      </a:r>
                    </a:p>
                    <a:p>
                      <a:r>
                        <a:rPr lang="en-GB" sz="900" b="1">
                          <a:latin typeface="+mj-lt"/>
                        </a:rPr>
                        <a:t>NGT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Change Proposal created to enable CDSP solution to be progressed in adherence to the related UNC Modification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056004888"/>
                  </a:ext>
                </a:extLst>
              </a:tr>
            </a:tbl>
          </a:graphicData>
        </a:graphic>
      </p:graphicFrame>
    </p:spTree>
    <p:extLst>
      <p:ext uri="{BB962C8B-B14F-4D97-AF65-F5344CB8AC3E}">
        <p14:creationId xmlns:p14="http://schemas.microsoft.com/office/powerpoint/2010/main" val="2528775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BE26A-80C9-A402-25C1-45474BF1C9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67E789-B307-F488-A8B1-5D0D7951507C}"/>
              </a:ext>
            </a:extLst>
          </p:cNvPr>
          <p:cNvSpPr>
            <a:spLocks noGrp="1"/>
          </p:cNvSpPr>
          <p:nvPr>
            <p:ph type="title"/>
          </p:nvPr>
        </p:nvSpPr>
        <p:spPr>
          <a:xfrm>
            <a:off x="101756" y="0"/>
            <a:ext cx="10562572" cy="432928"/>
          </a:xfrm>
        </p:spPr>
        <p:txBody>
          <a:bodyPr/>
          <a:lstStyle/>
          <a:p>
            <a:r>
              <a:rPr lang="en-GB" sz="2800">
                <a:cs typeface="Arial"/>
              </a:rPr>
              <a:t>Change Backlog – Remaining Changes ‘In Progress’</a:t>
            </a:r>
            <a:endParaRPr lang="en-GB" sz="2800"/>
          </a:p>
        </p:txBody>
      </p:sp>
      <p:graphicFrame>
        <p:nvGraphicFramePr>
          <p:cNvPr id="5" name="Table 4">
            <a:extLst>
              <a:ext uri="{FF2B5EF4-FFF2-40B4-BE49-F238E27FC236}">
                <a16:creationId xmlns:a16="http://schemas.microsoft.com/office/drawing/2014/main" id="{204A9216-9A32-51D0-51F6-D8828F2805A3}"/>
              </a:ext>
            </a:extLst>
          </p:cNvPr>
          <p:cNvGraphicFramePr>
            <a:graphicFrameLocks noGrp="1"/>
          </p:cNvGraphicFramePr>
          <p:nvPr/>
        </p:nvGraphicFramePr>
        <p:xfrm>
          <a:off x="101756" y="432928"/>
          <a:ext cx="11988488" cy="4082526"/>
        </p:xfrm>
        <a:graphic>
          <a:graphicData uri="http://schemas.openxmlformats.org/drawingml/2006/table">
            <a:tbl>
              <a:tblPr firstRow="1" bandRow="1">
                <a:tableStyleId>{5C22544A-7EE6-4342-B048-85BDC9FD1C3A}</a:tableStyleId>
              </a:tblPr>
              <a:tblGrid>
                <a:gridCol w="648532">
                  <a:extLst>
                    <a:ext uri="{9D8B030D-6E8A-4147-A177-3AD203B41FA5}">
                      <a16:colId xmlns:a16="http://schemas.microsoft.com/office/drawing/2014/main" val="4236546890"/>
                    </a:ext>
                  </a:extLst>
                </a:gridCol>
                <a:gridCol w="2634233">
                  <a:extLst>
                    <a:ext uri="{9D8B030D-6E8A-4147-A177-3AD203B41FA5}">
                      <a16:colId xmlns:a16="http://schemas.microsoft.com/office/drawing/2014/main" val="324692026"/>
                    </a:ext>
                  </a:extLst>
                </a:gridCol>
                <a:gridCol w="990455">
                  <a:extLst>
                    <a:ext uri="{9D8B030D-6E8A-4147-A177-3AD203B41FA5}">
                      <a16:colId xmlns:a16="http://schemas.microsoft.com/office/drawing/2014/main" val="1901410971"/>
                    </a:ext>
                  </a:extLst>
                </a:gridCol>
                <a:gridCol w="969393">
                  <a:extLst>
                    <a:ext uri="{9D8B030D-6E8A-4147-A177-3AD203B41FA5}">
                      <a16:colId xmlns:a16="http://schemas.microsoft.com/office/drawing/2014/main" val="4189950786"/>
                    </a:ext>
                  </a:extLst>
                </a:gridCol>
                <a:gridCol w="842951">
                  <a:extLst>
                    <a:ext uri="{9D8B030D-6E8A-4147-A177-3AD203B41FA5}">
                      <a16:colId xmlns:a16="http://schemas.microsoft.com/office/drawing/2014/main" val="4137049686"/>
                    </a:ext>
                  </a:extLst>
                </a:gridCol>
                <a:gridCol w="1043151">
                  <a:extLst>
                    <a:ext uri="{9D8B030D-6E8A-4147-A177-3AD203B41FA5}">
                      <a16:colId xmlns:a16="http://schemas.microsoft.com/office/drawing/2014/main" val="1373389145"/>
                    </a:ext>
                  </a:extLst>
                </a:gridCol>
                <a:gridCol w="4859773">
                  <a:extLst>
                    <a:ext uri="{9D8B030D-6E8A-4147-A177-3AD203B41FA5}">
                      <a16:colId xmlns:a16="http://schemas.microsoft.com/office/drawing/2014/main" val="796015746"/>
                    </a:ext>
                  </a:extLst>
                </a:gridCol>
              </a:tblGrid>
              <a:tr h="491005">
                <a:tc>
                  <a:txBody>
                    <a:bodyPr/>
                    <a:lstStyle/>
                    <a:p>
                      <a:pPr algn="ctr"/>
                      <a:r>
                        <a:rPr lang="en-GB" sz="1200">
                          <a:latin typeface="+mj-lt"/>
                        </a:rPr>
                        <a:t>XRN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Change Title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Proposer</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Benefit / Impact</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Funding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Status</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latin typeface="+mj-lt"/>
                        </a:rPr>
                        <a:t>May 26 - ChMC Update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29165185"/>
                  </a:ext>
                </a:extLst>
              </a:tr>
              <a:tr h="311561">
                <a:tc>
                  <a:txBody>
                    <a:bodyPr/>
                    <a:lstStyle/>
                    <a:p>
                      <a:pPr algn="ctr"/>
                      <a:r>
                        <a:rPr lang="en-GB" sz="1100" b="1">
                          <a:solidFill>
                            <a:srgbClr val="FFFFFF"/>
                          </a:solidFill>
                          <a:latin typeface="+mn-lt"/>
                          <a:hlinkClick r:id="rId2">
                            <a:extLst>
                              <a:ext uri="{A12FA001-AC4F-418D-AE19-62706E023703}">
                                <ahyp:hlinkClr xmlns:ahyp="http://schemas.microsoft.com/office/drawing/2018/hyperlinkcolor" val="tx"/>
                              </a:ext>
                            </a:extLst>
                          </a:hlinkClick>
                        </a:rPr>
                        <a:t>5473</a:t>
                      </a:r>
                      <a:endParaRPr lang="en-GB" sz="1100" b="1">
                        <a:solidFill>
                          <a:srgbClr val="FFFFFF"/>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r>
                        <a:rPr lang="en-GB" sz="900" b="1">
                          <a:latin typeface="+mn-lt"/>
                        </a:rPr>
                        <a:t>Meter Asset Comparison Service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n-lt"/>
                        </a:rPr>
                        <a:t>CDSP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n-lt"/>
                        </a:rPr>
                        <a:t>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n-lt"/>
                        </a:rPr>
                        <a:t>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n-lt"/>
                        </a:rPr>
                        <a:t>Solution Assessment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Issued out for consultation – preferred option will be progressed through the relevant delivery path (e.g. DDP Release)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62013151"/>
                  </a:ext>
                </a:extLst>
              </a:tr>
              <a:tr h="0">
                <a:tc>
                  <a:txBody>
                    <a:bodyPr/>
                    <a:lstStyle/>
                    <a:p>
                      <a:pPr algn="ctr"/>
                      <a:r>
                        <a:rPr lang="en-GB" sz="1100" b="1">
                          <a:solidFill>
                            <a:srgbClr val="FFFFFF"/>
                          </a:solidFill>
                          <a:latin typeface="+mj-lt"/>
                          <a:hlinkClick r:id="rId3">
                            <a:extLst>
                              <a:ext uri="{A12FA001-AC4F-418D-AE19-62706E023703}">
                                <ahyp:hlinkClr xmlns:ahyp="http://schemas.microsoft.com/office/drawing/2018/hyperlinkcolor" val="tx"/>
                              </a:ext>
                            </a:extLst>
                          </a:hlinkClick>
                        </a:rPr>
                        <a:t>5569</a:t>
                      </a:r>
                      <a:endParaRPr lang="en-GB" sz="1100" b="1">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r>
                        <a:rPr lang="en-GB" sz="900" b="1">
                          <a:latin typeface="+mj-lt"/>
                        </a:rPr>
                        <a:t>Contact Data Provision for IGT Customers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BUUK</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Solution Assessment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Solution Option issued for consultation in May ‘25 Change Pack – next steps to be confirmed following change pack decision and agreement on how to progress.  </a:t>
                      </a:r>
                      <a:endParaRPr kumimoji="0" lang="en-GB" sz="900" b="1" i="0" u="none" strike="noStrike" kern="1200" cap="none" spc="0" normalizeH="0" baseline="0" noProof="0">
                        <a:ln>
                          <a:noFill/>
                        </a:ln>
                        <a:solidFill>
                          <a:schemeClr val="tx1"/>
                        </a:solidFill>
                        <a:effectLst/>
                        <a:uLnTx/>
                        <a:uFillTx/>
                        <a:latin typeface="+mj-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920760083"/>
                  </a:ext>
                </a:extLst>
              </a:tr>
              <a:tr h="387910">
                <a:tc>
                  <a:txBody>
                    <a:bodyPr/>
                    <a:lstStyle/>
                    <a:p>
                      <a:pPr algn="ctr"/>
                      <a:r>
                        <a:rPr lang="en-GB" sz="1100" b="1">
                          <a:solidFill>
                            <a:srgbClr val="FFFFFF"/>
                          </a:solidFill>
                          <a:hlinkClick r:id="rId4">
                            <a:extLst>
                              <a:ext uri="{A12FA001-AC4F-418D-AE19-62706E023703}">
                                <ahyp:hlinkClr xmlns:ahyp="http://schemas.microsoft.com/office/drawing/2018/hyperlinkcolor" val="tx"/>
                              </a:ext>
                            </a:extLst>
                          </a:hlinkClick>
                        </a:rPr>
                        <a:t>5810</a:t>
                      </a:r>
                      <a:endParaRPr lang="en-GB" sz="1100" b="1">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pPr>
                        <a:lnSpc>
                          <a:spcPct val="115000"/>
                        </a:lnSpc>
                        <a:spcAft>
                          <a:spcPts val="1000"/>
                        </a:spcAft>
                      </a:pPr>
                      <a:r>
                        <a:rPr lang="en-US" sz="900" b="1">
                          <a:effectLst/>
                          <a:latin typeface="+mj-lt"/>
                          <a:ea typeface="Times New Roman" panose="02020603050405020304" pitchFamily="18" charset="0"/>
                          <a:cs typeface="Times New Roman" panose="02020603050405020304" pitchFamily="18" charset="0"/>
                        </a:rPr>
                        <a:t>Theft of Gas (</a:t>
                      </a:r>
                      <a:r>
                        <a:rPr lang="en-US" sz="900" b="1" err="1">
                          <a:effectLst/>
                          <a:latin typeface="+mj-lt"/>
                          <a:ea typeface="Times New Roman" panose="02020603050405020304" pitchFamily="18" charset="0"/>
                          <a:cs typeface="Times New Roman" panose="02020603050405020304" pitchFamily="18" charset="0"/>
                        </a:rPr>
                        <a:t>ToG</a:t>
                      </a:r>
                      <a:r>
                        <a:rPr lang="en-US" sz="900" b="1">
                          <a:effectLst/>
                          <a:latin typeface="+mj-lt"/>
                          <a:ea typeface="Times New Roman" panose="02020603050405020304" pitchFamily="18" charset="0"/>
                          <a:cs typeface="Times New Roman" panose="02020603050405020304" pitchFamily="18" charset="0"/>
                        </a:rPr>
                        <a:t>) DN Calculation Tool</a:t>
                      </a:r>
                      <a:endParaRPr lang="en-GB" sz="900" b="1">
                        <a:effectLst/>
                        <a:latin typeface="+mj-lt"/>
                        <a:ea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Cadent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Solution Assessment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Protype solution being trialled with one DN party ahead of finalising functionality and sharing with all DN parties. Workshop arranged 3</a:t>
                      </a:r>
                      <a:r>
                        <a:rPr kumimoji="0" lang="en-GB" sz="900" b="1" i="0" u="none" strike="noStrike" kern="1200" cap="none" spc="0" normalizeH="0" baseline="30000" noProof="0">
                          <a:ln>
                            <a:noFill/>
                          </a:ln>
                          <a:solidFill>
                            <a:schemeClr val="tx1"/>
                          </a:solidFill>
                          <a:effectLst/>
                          <a:uLnTx/>
                          <a:uFillTx/>
                          <a:latin typeface="+mj-lt"/>
                          <a:ea typeface="+mn-ea"/>
                          <a:cs typeface="+mn-cs"/>
                        </a:rPr>
                        <a:t>rd</a:t>
                      </a:r>
                      <a:r>
                        <a:rPr kumimoji="0" lang="en-GB" sz="900" b="1" i="0" u="none" strike="noStrike" kern="1200" cap="none" spc="0" normalizeH="0" baseline="0" noProof="0">
                          <a:ln>
                            <a:noFill/>
                          </a:ln>
                          <a:solidFill>
                            <a:schemeClr val="tx1"/>
                          </a:solidFill>
                          <a:effectLst/>
                          <a:uLnTx/>
                          <a:uFillTx/>
                          <a:latin typeface="+mj-lt"/>
                          <a:ea typeface="+mn-ea"/>
                          <a:cs typeface="+mn-cs"/>
                        </a:rPr>
                        <a:t> October. Continue to monitor progress with DNs before reaching agreement that change can be closed.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46390825"/>
                  </a:ext>
                </a:extLst>
              </a:tr>
              <a:tr h="495042">
                <a:tc>
                  <a:txBody>
                    <a:bodyPr/>
                    <a:lstStyle/>
                    <a:p>
                      <a:pPr algn="ctr"/>
                      <a:r>
                        <a:rPr lang="en-GB" sz="1100" b="1">
                          <a:solidFill>
                            <a:srgbClr val="FFFFFF"/>
                          </a:solidFill>
                          <a:hlinkClick r:id="rId5">
                            <a:extLst>
                              <a:ext uri="{A12FA001-AC4F-418D-AE19-62706E023703}">
                                <ahyp:hlinkClr xmlns:ahyp="http://schemas.microsoft.com/office/drawing/2018/hyperlinkcolor" val="tx"/>
                              </a:ext>
                            </a:extLst>
                          </a:hlinkClick>
                        </a:rPr>
                        <a:t>5950</a:t>
                      </a:r>
                      <a:endParaRPr lang="en-GB" sz="1100" b="1">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DSC Invoice Number generation review</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CDSP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Shipper </a:t>
                      </a:r>
                    </a:p>
                    <a:p>
                      <a:r>
                        <a:rPr lang="en-GB" sz="900" b="1">
                          <a:latin typeface="+mj-lt"/>
                        </a:rPr>
                        <a:t>DN</a:t>
                      </a:r>
                    </a:p>
                    <a:p>
                      <a:r>
                        <a:rPr lang="en-GB" sz="900" b="1">
                          <a:latin typeface="+mj-lt"/>
                        </a:rPr>
                        <a:t>NGT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Solution Assessment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Re-assigned to change backlog as change is not time critical and will require customer notification period prior to delivery. Solution Option Change Pack targeted in June.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140980871"/>
                  </a:ext>
                </a:extLst>
              </a:tr>
              <a:tr h="252569">
                <a:tc>
                  <a:txBody>
                    <a:bodyPr/>
                    <a:lstStyle/>
                    <a:p>
                      <a:pPr algn="ctr"/>
                      <a:r>
                        <a:rPr lang="en-GB" sz="1100" b="1">
                          <a:solidFill>
                            <a:srgbClr val="FFFFFF"/>
                          </a:solidFill>
                          <a:hlinkClick r:id="rId6">
                            <a:extLst>
                              <a:ext uri="{A12FA001-AC4F-418D-AE19-62706E023703}">
                                <ahyp:hlinkClr xmlns:ahyp="http://schemas.microsoft.com/office/drawing/2018/hyperlinkcolor" val="tx"/>
                              </a:ext>
                            </a:extLst>
                          </a:hlinkClick>
                        </a:rPr>
                        <a:t>5955</a:t>
                      </a:r>
                      <a:endParaRPr lang="en-GB" sz="1100" b="1">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Private networks duplicate MPRNs - options for long-term fix</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Cadent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Solution Assessment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Re-assigned to change backlog ahead of Solution Option Change Pack being published in May for consultation.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233662526"/>
                  </a:ext>
                </a:extLst>
              </a:tr>
              <a:tr h="0">
                <a:tc>
                  <a:txBody>
                    <a:bodyPr/>
                    <a:lstStyle/>
                    <a:p>
                      <a:pPr algn="ctr"/>
                      <a:r>
                        <a:rPr lang="en-GB" sz="1100" b="1">
                          <a:solidFill>
                            <a:schemeClr val="bg1"/>
                          </a:solidFill>
                          <a:hlinkClick r:id="rId7">
                            <a:extLst>
                              <a:ext uri="{A12FA001-AC4F-418D-AE19-62706E023703}">
                                <ahyp:hlinkClr xmlns:ahyp="http://schemas.microsoft.com/office/drawing/2018/hyperlinkcolor" val="tx"/>
                              </a:ext>
                            </a:extLst>
                          </a:hlinkClick>
                        </a:rPr>
                        <a:t>5968</a:t>
                      </a:r>
                      <a:endParaRPr lang="en-GB" sz="1100" b="1">
                        <a:solidFill>
                          <a:schemeClr val="bg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Identifying improvements to Meter Point Location Address Data processes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Cadent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Analysis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Parent Change Proposal  raised to perform analysis and make recommendations on changes that can be implemented to the Address Amendment process.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879831338"/>
                  </a:ext>
                </a:extLst>
              </a:tr>
              <a:tr h="0">
                <a:tc>
                  <a:txBody>
                    <a:bodyPr/>
                    <a:lstStyle/>
                    <a:p>
                      <a:pPr algn="ctr"/>
                      <a:r>
                        <a:rPr lang="en-GB" sz="1100" b="1" u="sng">
                          <a:solidFill>
                            <a:srgbClr val="FDFAFF"/>
                          </a:solidFill>
                          <a:hlinkClick r:id="rId8">
                            <a:extLst>
                              <a:ext uri="{A12FA001-AC4F-418D-AE19-62706E023703}">
                                <ahyp:hlinkClr xmlns:ahyp="http://schemas.microsoft.com/office/drawing/2018/hyperlinkcolor" val="tx"/>
                              </a:ext>
                            </a:extLst>
                          </a:hlinkClick>
                        </a:rPr>
                        <a:t>6039</a:t>
                      </a:r>
                      <a:endParaRPr lang="en-GB" sz="1100" b="1" u="sng">
                        <a:solidFill>
                          <a:srgbClr val="FDFA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Provision of IGT SMP Data to DNs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NGN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Change Proposal raised to progress solutions that enable DNs the ability to receive IGT SMP data.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023707462"/>
                  </a:ext>
                </a:extLst>
              </a:tr>
              <a:tr h="543521">
                <a:tc>
                  <a:txBody>
                    <a:bodyPr/>
                    <a:lstStyle/>
                    <a:p>
                      <a:pPr algn="ctr"/>
                      <a:r>
                        <a:rPr lang="en-GB" sz="1100" b="1" u="sng">
                          <a:solidFill>
                            <a:srgbClr val="FDFAFF"/>
                          </a:solidFill>
                          <a:hlinkClick r:id="rId9">
                            <a:extLst>
                              <a:ext uri="{A12FA001-AC4F-418D-AE19-62706E023703}">
                                <ahyp:hlinkClr xmlns:ahyp="http://schemas.microsoft.com/office/drawing/2018/hyperlinkcolor" val="tx"/>
                              </a:ext>
                            </a:extLst>
                          </a:hlinkClick>
                        </a:rPr>
                        <a:t>6056</a:t>
                      </a:r>
                      <a:endParaRPr lang="en-GB" sz="1100" b="1" u="sng">
                        <a:solidFill>
                          <a:srgbClr val="FDFA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47FC"/>
                    </a:solidFill>
                  </a:tcPr>
                </a:tc>
                <a:tc>
                  <a:txBody>
                    <a:bodyPr/>
                    <a:lstStyle/>
                    <a:p>
                      <a:pPr>
                        <a:lnSpc>
                          <a:spcPct val="115000"/>
                        </a:lnSpc>
                        <a:spcAft>
                          <a:spcPts val="1000"/>
                        </a:spcAft>
                      </a:pPr>
                      <a:r>
                        <a:rPr lang="en-GB" sz="900" b="1">
                          <a:effectLst/>
                          <a:latin typeface="+mj-lt"/>
                          <a:ea typeface="Times New Roman" panose="02020603050405020304" pitchFamily="18" charset="0"/>
                          <a:cs typeface="Times New Roman" panose="02020603050405020304" pitchFamily="18" charset="0"/>
                        </a:rPr>
                        <a:t>Introduction of new Supply Meter Point status of ‘IS’ (Isolation) - Cleanse and remove obsolete ‘CL’ (Clamped) status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Cadent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p>
                      <a:r>
                        <a:rPr lang="en-GB" sz="900" b="1">
                          <a:latin typeface="+mj-lt"/>
                        </a:rPr>
                        <a:t>IGT</a:t>
                      </a:r>
                    </a:p>
                    <a:p>
                      <a:r>
                        <a:rPr lang="en-GB" sz="900" b="1">
                          <a:latin typeface="+mj-lt"/>
                        </a:rPr>
                        <a:t>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GB" sz="900" b="1">
                          <a:latin typeface="+mj-lt"/>
                        </a:rPr>
                        <a:t>Requirements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New Change Proposal raised to progress solution that enables DNs and other industry stakeholders the ability to acknowledge a Supply Meter Point Status of Isolation.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047488769"/>
                  </a:ext>
                </a:extLst>
              </a:tr>
            </a:tbl>
          </a:graphicData>
        </a:graphic>
      </p:graphicFrame>
    </p:spTree>
    <p:extLst>
      <p:ext uri="{BB962C8B-B14F-4D97-AF65-F5344CB8AC3E}">
        <p14:creationId xmlns:p14="http://schemas.microsoft.com/office/powerpoint/2010/main" val="1804277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D306E-9CB5-FEF5-A062-89B521019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D44C37-3941-13B6-2B52-24C116119247}"/>
              </a:ext>
            </a:extLst>
          </p:cNvPr>
          <p:cNvSpPr>
            <a:spLocks noGrp="1"/>
          </p:cNvSpPr>
          <p:nvPr>
            <p:ph type="title"/>
          </p:nvPr>
        </p:nvSpPr>
        <p:spPr>
          <a:xfrm>
            <a:off x="118883" y="124419"/>
            <a:ext cx="8987346" cy="313679"/>
          </a:xfrm>
        </p:spPr>
        <p:txBody>
          <a:bodyPr/>
          <a:lstStyle/>
          <a:p>
            <a:r>
              <a:rPr lang="en-GB" sz="2800">
                <a:cs typeface="Arial"/>
              </a:rPr>
              <a:t>Change Backlog – ‘On Hold’ Details</a:t>
            </a:r>
            <a:endParaRPr lang="en-GB" sz="2800"/>
          </a:p>
        </p:txBody>
      </p:sp>
      <p:graphicFrame>
        <p:nvGraphicFramePr>
          <p:cNvPr id="3" name="Content Placeholder 3">
            <a:extLst>
              <a:ext uri="{FF2B5EF4-FFF2-40B4-BE49-F238E27FC236}">
                <a16:creationId xmlns:a16="http://schemas.microsoft.com/office/drawing/2014/main" id="{6509655A-0EC1-6631-E7D5-CD90D2E8E725}"/>
              </a:ext>
            </a:extLst>
          </p:cNvPr>
          <p:cNvGraphicFramePr>
            <a:graphicFrameLocks/>
          </p:cNvGraphicFramePr>
          <p:nvPr/>
        </p:nvGraphicFramePr>
        <p:xfrm>
          <a:off x="118883" y="438098"/>
          <a:ext cx="11130131" cy="4043680"/>
        </p:xfrm>
        <a:graphic>
          <a:graphicData uri="http://schemas.openxmlformats.org/drawingml/2006/table">
            <a:tbl>
              <a:tblPr firstRow="1" bandRow="1">
                <a:tableStyleId>{5C22544A-7EE6-4342-B048-85BDC9FD1C3A}</a:tableStyleId>
              </a:tblPr>
              <a:tblGrid>
                <a:gridCol w="630739">
                  <a:extLst>
                    <a:ext uri="{9D8B030D-6E8A-4147-A177-3AD203B41FA5}">
                      <a16:colId xmlns:a16="http://schemas.microsoft.com/office/drawing/2014/main" val="2275419473"/>
                    </a:ext>
                  </a:extLst>
                </a:gridCol>
                <a:gridCol w="3334437">
                  <a:extLst>
                    <a:ext uri="{9D8B030D-6E8A-4147-A177-3AD203B41FA5}">
                      <a16:colId xmlns:a16="http://schemas.microsoft.com/office/drawing/2014/main" val="1591318838"/>
                    </a:ext>
                  </a:extLst>
                </a:gridCol>
                <a:gridCol w="1025980">
                  <a:extLst>
                    <a:ext uri="{9D8B030D-6E8A-4147-A177-3AD203B41FA5}">
                      <a16:colId xmlns:a16="http://schemas.microsoft.com/office/drawing/2014/main" val="1195572633"/>
                    </a:ext>
                  </a:extLst>
                </a:gridCol>
                <a:gridCol w="1025980">
                  <a:extLst>
                    <a:ext uri="{9D8B030D-6E8A-4147-A177-3AD203B41FA5}">
                      <a16:colId xmlns:a16="http://schemas.microsoft.com/office/drawing/2014/main" val="3980059432"/>
                    </a:ext>
                  </a:extLst>
                </a:gridCol>
                <a:gridCol w="995212">
                  <a:extLst>
                    <a:ext uri="{9D8B030D-6E8A-4147-A177-3AD203B41FA5}">
                      <a16:colId xmlns:a16="http://schemas.microsoft.com/office/drawing/2014/main" val="3979732778"/>
                    </a:ext>
                  </a:extLst>
                </a:gridCol>
                <a:gridCol w="995212">
                  <a:extLst>
                    <a:ext uri="{9D8B030D-6E8A-4147-A177-3AD203B41FA5}">
                      <a16:colId xmlns:a16="http://schemas.microsoft.com/office/drawing/2014/main" val="3134480581"/>
                    </a:ext>
                  </a:extLst>
                </a:gridCol>
                <a:gridCol w="3122571">
                  <a:extLst>
                    <a:ext uri="{9D8B030D-6E8A-4147-A177-3AD203B41FA5}">
                      <a16:colId xmlns:a16="http://schemas.microsoft.com/office/drawing/2014/main" val="3927855727"/>
                    </a:ext>
                  </a:extLst>
                </a:gridCol>
              </a:tblGrid>
              <a:tr h="609600">
                <a:tc>
                  <a:txBody>
                    <a:bodyPr/>
                    <a:lstStyle/>
                    <a:p>
                      <a:r>
                        <a:rPr lang="en-GB" sz="1200"/>
                        <a:t>XRN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t>Change Title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t>Proposer</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t>Benefit / Impact</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t>Funding </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t>HLSO</a:t>
                      </a:r>
                    </a:p>
                    <a:p>
                      <a:r>
                        <a:rPr lang="en-GB" sz="1200"/>
                        <a:t>Max Cost</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200"/>
                        <a:t>May 26 ChMC Update</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775786245"/>
                  </a:ext>
                </a:extLst>
              </a:tr>
              <a:tr h="833120">
                <a:tc>
                  <a:txBody>
                    <a:bodyPr/>
                    <a:lstStyle/>
                    <a:p>
                      <a:pPr algn="ctr"/>
                      <a:r>
                        <a:rPr lang="en-GB" sz="1100" b="1">
                          <a:solidFill>
                            <a:srgbClr val="FFFFFF"/>
                          </a:solidFill>
                          <a:latin typeface="+mj-lt"/>
                          <a:hlinkClick r:id="rId2">
                            <a:extLst>
                              <a:ext uri="{A12FA001-AC4F-418D-AE19-62706E023703}">
                                <ahyp:hlinkClr xmlns:ahyp="http://schemas.microsoft.com/office/drawing/2018/hyperlinkcolor" val="tx"/>
                              </a:ext>
                            </a:extLst>
                          </a:hlinkClick>
                        </a:rPr>
                        <a:t>5616</a:t>
                      </a:r>
                      <a:endParaRPr lang="en-GB" sz="1100" b="1">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80FF"/>
                    </a:solidFill>
                  </a:tcPr>
                </a:tc>
                <a:tc>
                  <a:txBody>
                    <a:bodyPr/>
                    <a:lstStyle/>
                    <a:p>
                      <a:pPr>
                        <a:lnSpc>
                          <a:spcPct val="115000"/>
                        </a:lnSpc>
                        <a:spcAft>
                          <a:spcPts val="1000"/>
                        </a:spcAft>
                      </a:pPr>
                      <a:r>
                        <a:rPr lang="en-GB" sz="900" b="1">
                          <a:effectLst/>
                          <a:latin typeface="+mj-lt"/>
                          <a:ea typeface="Times New Roman" panose="02020603050405020304" pitchFamily="18" charset="0"/>
                          <a:cs typeface="Arial" panose="020B0604020202020204" pitchFamily="34" charset="0"/>
                        </a:rPr>
                        <a:t>CSEP Annual Quantity Capacity Management  </a:t>
                      </a:r>
                      <a:endParaRPr lang="en-GB" sz="900" b="1">
                        <a:effectLst/>
                        <a:latin typeface="+mj-lt"/>
                        <a:ea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WWU</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DN</a:t>
                      </a:r>
                    </a:p>
                    <a:p>
                      <a:r>
                        <a:rPr lang="en-GB" sz="900" b="1">
                          <a:latin typeface="+mj-lt"/>
                        </a:rPr>
                        <a:t>IGT</a:t>
                      </a:r>
                    </a:p>
                    <a:p>
                      <a:r>
                        <a:rPr lang="en-GB" sz="900" b="1">
                          <a:latin typeface="+mj-lt"/>
                        </a:rPr>
                        <a:t>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DN</a:t>
                      </a:r>
                    </a:p>
                    <a:p>
                      <a:r>
                        <a:rPr lang="en-GB" sz="900" b="1">
                          <a:latin typeface="+mj-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*£260k revised following design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j-lt"/>
                          <a:ea typeface="+mn-ea"/>
                          <a:cs typeface="+mn-cs"/>
                        </a:rPr>
                        <a:t>Agreed following August bi-party CSEP meeting that change will remain on hold whilst data cleansing activities were progressed.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43487963"/>
                  </a:ext>
                </a:extLst>
              </a:tr>
              <a:tr h="690880">
                <a:tc>
                  <a:txBody>
                    <a:bodyPr/>
                    <a:lstStyle/>
                    <a:p>
                      <a:pPr algn="ctr"/>
                      <a:r>
                        <a:rPr lang="en-GB" sz="1100" b="1">
                          <a:solidFill>
                            <a:srgbClr val="FFFFFF"/>
                          </a:solidFill>
                          <a:latin typeface="+mj-lt"/>
                          <a:hlinkClick r:id="rId3">
                            <a:extLst>
                              <a:ext uri="{A12FA001-AC4F-418D-AE19-62706E023703}">
                                <ahyp:hlinkClr xmlns:ahyp="http://schemas.microsoft.com/office/drawing/2018/hyperlinkcolor" val="tx"/>
                              </a:ext>
                            </a:extLst>
                          </a:hlinkClick>
                        </a:rPr>
                        <a:t>5546</a:t>
                      </a:r>
                      <a:endParaRPr lang="en-GB" sz="1100" b="1">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80FF"/>
                    </a:solidFill>
                  </a:tcPr>
                </a:tc>
                <a:tc>
                  <a:txBody>
                    <a:bodyPr/>
                    <a:lstStyle/>
                    <a:p>
                      <a:r>
                        <a:rPr lang="en-US" sz="900" b="1">
                          <a:latin typeface="+mj-lt"/>
                        </a:rPr>
                        <a:t>Resolution of Address Interactions between DCC and CDSP</a:t>
                      </a:r>
                      <a:endParaRPr lang="en-GB" sz="900" b="1">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Xoserve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DN</a:t>
                      </a:r>
                    </a:p>
                    <a:p>
                      <a:r>
                        <a:rPr lang="en-GB" sz="900" b="1">
                          <a:latin typeface="+mj-lt"/>
                        </a:rPr>
                        <a:t>IGT</a:t>
                      </a:r>
                    </a:p>
                    <a:p>
                      <a:r>
                        <a:rPr lang="en-GB" sz="900" b="1">
                          <a:latin typeface="+mj-lt"/>
                        </a:rPr>
                        <a:t>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Shipper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N/A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N/A – performing analysis on data extracts provided by DCC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Incorporate findings into Address Management Project (XRN5968)</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99493859"/>
                  </a:ext>
                </a:extLst>
              </a:tr>
              <a:tr h="548640">
                <a:tc>
                  <a:txBody>
                    <a:bodyPr/>
                    <a:lstStyle/>
                    <a:p>
                      <a:pPr algn="ctr"/>
                      <a:r>
                        <a:rPr lang="en-GB" sz="1100" b="1">
                          <a:solidFill>
                            <a:srgbClr val="FFFFFF"/>
                          </a:solidFill>
                          <a:latin typeface="+mn-lt"/>
                          <a:hlinkClick r:id="rId4">
                            <a:extLst>
                              <a:ext uri="{A12FA001-AC4F-418D-AE19-62706E023703}">
                                <ahyp:hlinkClr xmlns:ahyp="http://schemas.microsoft.com/office/drawing/2018/hyperlinkcolor" val="tx"/>
                              </a:ext>
                            </a:extLst>
                          </a:hlinkClick>
                        </a:rPr>
                        <a:t>5471</a:t>
                      </a:r>
                      <a:endParaRPr lang="en-GB" sz="1100" b="1">
                        <a:solidFill>
                          <a:srgbClr val="FFFFFF"/>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80FF"/>
                    </a:solidFill>
                  </a:tcPr>
                </a:tc>
                <a:tc>
                  <a:txBody>
                    <a:bodyPr/>
                    <a:lstStyle/>
                    <a:p>
                      <a:r>
                        <a:rPr lang="en-GB" sz="900" b="1">
                          <a:latin typeface="+mn-lt"/>
                        </a:rPr>
                        <a:t>DSC Core Customer Access to Data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n-lt"/>
                        </a:rPr>
                        <a:t>CDSP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n-lt"/>
                        </a:rPr>
                        <a:t>Shipper</a:t>
                      </a:r>
                    </a:p>
                    <a:p>
                      <a:r>
                        <a:rPr lang="en-GB" sz="900" b="1">
                          <a:latin typeface="+mn-lt"/>
                        </a:rPr>
                        <a:t>DN</a:t>
                      </a:r>
                    </a:p>
                    <a:p>
                      <a:r>
                        <a:rPr lang="en-GB" sz="900" b="1">
                          <a:latin typeface="+mn-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n-lt"/>
                        </a:rPr>
                        <a:t>IGT</a:t>
                      </a:r>
                    </a:p>
                    <a:p>
                      <a:r>
                        <a:rPr lang="en-GB" sz="900" b="1">
                          <a:latin typeface="+mn-lt"/>
                        </a:rPr>
                        <a:t>Shipper</a:t>
                      </a:r>
                    </a:p>
                    <a:p>
                      <a:r>
                        <a:rPr lang="en-GB" sz="900" b="1">
                          <a:latin typeface="+mn-lt"/>
                        </a:rPr>
                        <a:t>DN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n-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Low Priority – CDSP raised Change Proposal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schemeClr val="tx1"/>
                        </a:solidFill>
                        <a:effectLst/>
                        <a:uLnTx/>
                        <a:uFillTx/>
                        <a:latin typeface="+mn-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28929541"/>
                  </a:ext>
                </a:extLst>
              </a:tr>
              <a:tr h="690880">
                <a:tc>
                  <a:txBody>
                    <a:bodyPr/>
                    <a:lstStyle/>
                    <a:p>
                      <a:pPr algn="ctr"/>
                      <a:r>
                        <a:rPr lang="en-GB" sz="1100" b="1">
                          <a:solidFill>
                            <a:schemeClr val="tx1"/>
                          </a:solidFill>
                          <a:hlinkClick r:id="rId5">
                            <a:extLst>
                              <a:ext uri="{A12FA001-AC4F-418D-AE19-62706E023703}">
                                <ahyp:hlinkClr xmlns:ahyp="http://schemas.microsoft.com/office/drawing/2018/hyperlinkcolor" val="tx"/>
                              </a:ext>
                            </a:extLst>
                          </a:hlinkClick>
                        </a:rPr>
                        <a:t>5701</a:t>
                      </a:r>
                      <a:endParaRPr lang="en-GB" sz="1100" b="1">
                        <a:solidFill>
                          <a:schemeClr val="tx1"/>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US" sz="900" b="1" dirty="0">
                          <a:solidFill>
                            <a:schemeClr val="tx1"/>
                          </a:solidFill>
                          <a:latin typeface="+mn-lt"/>
                        </a:rPr>
                        <a:t>Establishing the Independent Shrinkage Charge and the Independent Shrinkage Expert (Modification 0843 / IGT 165)</a:t>
                      </a:r>
                      <a:endParaRPr lang="en-GB" sz="900" b="1" dirty="0">
                        <a:solidFill>
                          <a:schemeClr val="tx1"/>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GB" sz="900" b="1">
                          <a:latin typeface="+mn-lt"/>
                        </a:rPr>
                        <a:t>OVO</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GB" sz="900" b="1">
                          <a:latin typeface="+mn-lt"/>
                        </a:rPr>
                        <a:t>Shipper</a:t>
                      </a:r>
                    </a:p>
                    <a:p>
                      <a:r>
                        <a:rPr lang="en-GB" sz="900" b="1">
                          <a:latin typeface="+mn-lt"/>
                        </a:rPr>
                        <a:t>DN</a:t>
                      </a:r>
                    </a:p>
                    <a:p>
                      <a:r>
                        <a:rPr lang="en-GB" sz="900" b="1">
                          <a:latin typeface="+mn-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GB" sz="900" b="1">
                          <a:latin typeface="+mn-lt"/>
                        </a:rPr>
                        <a:t>DN </a:t>
                      </a:r>
                    </a:p>
                    <a:p>
                      <a:r>
                        <a:rPr lang="en-GB" sz="900" b="1">
                          <a:latin typeface="+mn-lt"/>
                        </a:rPr>
                        <a:t>IGT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GB" sz="900" b="1">
                          <a:latin typeface="+mn-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tx1"/>
                          </a:solidFill>
                          <a:effectLst/>
                          <a:uLnTx/>
                          <a:uFillTx/>
                          <a:latin typeface="+mn-lt"/>
                          <a:ea typeface="+mn-ea"/>
                          <a:cs typeface="+mn-cs"/>
                        </a:rPr>
                        <a:t>Withdrawn following Ofgem’s decision to reject UNC Modification 0843 | IGT165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4140517815"/>
                  </a:ext>
                </a:extLst>
              </a:tr>
              <a:tr h="548640">
                <a:tc>
                  <a:txBody>
                    <a:bodyPr/>
                    <a:lstStyle/>
                    <a:p>
                      <a:pPr algn="ctr"/>
                      <a:r>
                        <a:rPr lang="en-GB" sz="1100" b="1">
                          <a:solidFill>
                            <a:srgbClr val="FFFFFF"/>
                          </a:solidFill>
                          <a:hlinkClick r:id="rId6">
                            <a:extLst>
                              <a:ext uri="{A12FA001-AC4F-418D-AE19-62706E023703}">
                                <ahyp:hlinkClr xmlns:ahyp="http://schemas.microsoft.com/office/drawing/2018/hyperlinkcolor" val="tx"/>
                              </a:ext>
                            </a:extLst>
                          </a:hlinkClick>
                        </a:rPr>
                        <a:t>5806</a:t>
                      </a:r>
                      <a:endParaRPr lang="en-GB" sz="1100" b="1">
                        <a:solidFill>
                          <a:srgbClr val="FFFFFF"/>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80FF"/>
                    </a:solidFill>
                  </a:tcPr>
                </a:tc>
                <a:tc>
                  <a:txBody>
                    <a:bodyPr/>
                    <a:lstStyle/>
                    <a:p>
                      <a:r>
                        <a:rPr lang="en-US" sz="900" b="1">
                          <a:latin typeface="+mj-lt"/>
                        </a:rPr>
                        <a:t>CDSP Solution to enable exit of application of User Premises Termination Notice (UPTN)</a:t>
                      </a:r>
                      <a:endParaRPr lang="en-GB" sz="900" b="1">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NGT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All DSC Customers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j-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900" b="1">
                          <a:latin typeface="+mn-lt"/>
                        </a:rPr>
                        <a:t>TBC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chemeClr val="tx1"/>
                          </a:solidFill>
                          <a:effectLst/>
                          <a:uLnTx/>
                          <a:uFillTx/>
                          <a:latin typeface="+mn-lt"/>
                          <a:ea typeface="+mn-ea"/>
                          <a:cs typeface="+mn-cs"/>
                        </a:rPr>
                        <a:t>Change Proposal raised to analyse process and solution impacts that may be necessary to facilitate exit – analysis being planned in with relevant resource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82612109"/>
                  </a:ext>
                </a:extLst>
              </a:tr>
            </a:tbl>
          </a:graphicData>
        </a:graphic>
      </p:graphicFrame>
    </p:spTree>
    <p:extLst>
      <p:ext uri="{BB962C8B-B14F-4D97-AF65-F5344CB8AC3E}">
        <p14:creationId xmlns:p14="http://schemas.microsoft.com/office/powerpoint/2010/main" val="3311604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665F3-ADE7-0035-75BF-AFC9543205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B0CB1C-B1CE-30B1-583E-6D818FB51807}"/>
              </a:ext>
            </a:extLst>
          </p:cNvPr>
          <p:cNvSpPr>
            <a:spLocks noGrp="1"/>
          </p:cNvSpPr>
          <p:nvPr>
            <p:ph type="title"/>
          </p:nvPr>
        </p:nvSpPr>
        <p:spPr>
          <a:xfrm>
            <a:off x="1022699" y="383904"/>
            <a:ext cx="11169301" cy="973481"/>
          </a:xfrm>
        </p:spPr>
        <p:txBody>
          <a:bodyPr/>
          <a:lstStyle/>
          <a:p>
            <a:r>
              <a:rPr lang="en-GB" sz="3200">
                <a:solidFill>
                  <a:schemeClr val="tx2"/>
                </a:solidFill>
                <a:cs typeface="Arial"/>
              </a:rPr>
              <a:t>DSC Change Pack Consultation Plan</a:t>
            </a:r>
            <a:br>
              <a:rPr lang="en-GB" sz="3200">
                <a:solidFill>
                  <a:schemeClr val="tx2"/>
                </a:solidFill>
                <a:cs typeface="Arial"/>
              </a:rPr>
            </a:br>
            <a:r>
              <a:rPr lang="en-GB" sz="2000">
                <a:solidFill>
                  <a:schemeClr val="tx2"/>
                </a:solidFill>
                <a:cs typeface="Arial"/>
              </a:rPr>
              <a:t>(two-month view)  </a:t>
            </a:r>
            <a:endParaRPr lang="en-GB" sz="1800"/>
          </a:p>
        </p:txBody>
      </p:sp>
      <p:sp>
        <p:nvSpPr>
          <p:cNvPr id="6" name="Date Placeholder 2">
            <a:extLst>
              <a:ext uri="{FF2B5EF4-FFF2-40B4-BE49-F238E27FC236}">
                <a16:creationId xmlns:a16="http://schemas.microsoft.com/office/drawing/2014/main" id="{467CEE5F-371A-DA78-ABDB-4B970825429F}"/>
              </a:ext>
            </a:extLst>
          </p:cNvPr>
          <p:cNvSpPr>
            <a:spLocks noGrp="1"/>
          </p:cNvSpPr>
          <p:nvPr>
            <p:ph type="dt" sz="half" idx="10"/>
          </p:nvPr>
        </p:nvSpPr>
        <p:spPr>
          <a:xfrm>
            <a:off x="312515" y="5870106"/>
            <a:ext cx="2499751" cy="276999"/>
          </a:xfrm>
        </p:spPr>
        <p:txBody>
          <a:bodyPr/>
          <a:lstStyle/>
          <a:p>
            <a:endParaRPr lang="en-GB"/>
          </a:p>
          <a:p>
            <a:r>
              <a:rPr lang="en-GB">
                <a:solidFill>
                  <a:srgbClr val="212232"/>
                </a:solidFill>
              </a:rPr>
              <a:t>Slide produced 30</a:t>
            </a:r>
            <a:r>
              <a:rPr lang="en-GB" baseline="30000">
                <a:solidFill>
                  <a:srgbClr val="212232"/>
                </a:solidFill>
              </a:rPr>
              <a:t> </a:t>
            </a:r>
            <a:r>
              <a:rPr lang="en-GB">
                <a:solidFill>
                  <a:srgbClr val="212232"/>
                </a:solidFill>
              </a:rPr>
              <a:t>April </a:t>
            </a:r>
            <a:r>
              <a:rPr lang="en-US">
                <a:solidFill>
                  <a:srgbClr val="212232"/>
                </a:solidFill>
              </a:rPr>
              <a:t>2026</a:t>
            </a:r>
          </a:p>
        </p:txBody>
      </p:sp>
      <p:grpSp>
        <p:nvGrpSpPr>
          <p:cNvPr id="4" name="Group 3">
            <a:extLst>
              <a:ext uri="{FF2B5EF4-FFF2-40B4-BE49-F238E27FC236}">
                <a16:creationId xmlns:a16="http://schemas.microsoft.com/office/drawing/2014/main" id="{9538DE2A-5082-C425-3F39-6AC99892B431}"/>
              </a:ext>
            </a:extLst>
          </p:cNvPr>
          <p:cNvGrpSpPr/>
          <p:nvPr/>
        </p:nvGrpSpPr>
        <p:grpSpPr>
          <a:xfrm>
            <a:off x="81751" y="1304198"/>
            <a:ext cx="11879517" cy="4681256"/>
            <a:chOff x="21207" y="962894"/>
            <a:chExt cx="9161914" cy="3405138"/>
          </a:xfrm>
        </p:grpSpPr>
        <p:sp>
          <p:nvSpPr>
            <p:cNvPr id="5" name="Rectangle 4">
              <a:extLst>
                <a:ext uri="{FF2B5EF4-FFF2-40B4-BE49-F238E27FC236}">
                  <a16:creationId xmlns:a16="http://schemas.microsoft.com/office/drawing/2014/main" id="{A8BCA87E-94D1-8622-4B43-1711B486476C}"/>
                </a:ext>
              </a:extLst>
            </p:cNvPr>
            <p:cNvSpPr/>
            <p:nvPr/>
          </p:nvSpPr>
          <p:spPr>
            <a:xfrm>
              <a:off x="21207" y="1249184"/>
              <a:ext cx="9161914" cy="3118848"/>
            </a:xfrm>
            <a:prstGeom prst="rect">
              <a:avLst/>
            </a:prstGeom>
            <a:solidFill>
              <a:srgbClr val="DE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tx1"/>
                </a:solidFill>
              </a:endParaRPr>
            </a:p>
          </p:txBody>
        </p:sp>
        <p:cxnSp>
          <p:nvCxnSpPr>
            <p:cNvPr id="7" name="Straight Connector 6">
              <a:extLst>
                <a:ext uri="{FF2B5EF4-FFF2-40B4-BE49-F238E27FC236}">
                  <a16:creationId xmlns:a16="http://schemas.microsoft.com/office/drawing/2014/main" id="{AF0CA203-A0EE-A44D-18E8-9E305F07F267}"/>
                </a:ext>
              </a:extLst>
            </p:cNvPr>
            <p:cNvCxnSpPr>
              <a:cxnSpLocks/>
            </p:cNvCxnSpPr>
            <p:nvPr/>
          </p:nvCxnSpPr>
          <p:spPr>
            <a:xfrm>
              <a:off x="107504" y="1249184"/>
              <a:ext cx="9036496" cy="1161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81422FD-67D5-BD2D-5D2C-F91976EA6BDC}"/>
                </a:ext>
              </a:extLst>
            </p:cNvPr>
            <p:cNvSpPr txBox="1"/>
            <p:nvPr/>
          </p:nvSpPr>
          <p:spPr>
            <a:xfrm>
              <a:off x="60669" y="966875"/>
              <a:ext cx="770458" cy="231385"/>
            </a:xfrm>
            <a:prstGeom prst="rect">
              <a:avLst/>
            </a:prstGeom>
            <a:noFill/>
          </p:spPr>
          <p:txBody>
            <a:bodyPr wrap="none" rtlCol="0">
              <a:spAutoFit/>
            </a:bodyPr>
            <a:lstStyle/>
            <a:p>
              <a:r>
                <a:rPr lang="en-GB" sz="1467" b="1">
                  <a:solidFill>
                    <a:schemeClr val="tx2"/>
                  </a:solidFill>
                </a:rPr>
                <a:t>May – 26</a:t>
              </a:r>
            </a:p>
          </p:txBody>
        </p:sp>
        <p:sp>
          <p:nvSpPr>
            <p:cNvPr id="9" name="TextBox 8">
              <a:extLst>
                <a:ext uri="{FF2B5EF4-FFF2-40B4-BE49-F238E27FC236}">
                  <a16:creationId xmlns:a16="http://schemas.microsoft.com/office/drawing/2014/main" id="{E966233D-7592-F8B7-EBEF-2279F625EFE9}"/>
                </a:ext>
              </a:extLst>
            </p:cNvPr>
            <p:cNvSpPr txBox="1"/>
            <p:nvPr/>
          </p:nvSpPr>
          <p:spPr>
            <a:xfrm>
              <a:off x="4229691" y="981922"/>
              <a:ext cx="782821" cy="231385"/>
            </a:xfrm>
            <a:prstGeom prst="rect">
              <a:avLst/>
            </a:prstGeom>
            <a:noFill/>
          </p:spPr>
          <p:txBody>
            <a:bodyPr wrap="none" rtlCol="0">
              <a:spAutoFit/>
            </a:bodyPr>
            <a:lstStyle/>
            <a:p>
              <a:r>
                <a:rPr lang="en-GB" sz="1467" b="1">
                  <a:solidFill>
                    <a:schemeClr val="tx2"/>
                  </a:solidFill>
                </a:rPr>
                <a:t>June - 26</a:t>
              </a:r>
            </a:p>
          </p:txBody>
        </p:sp>
        <p:sp>
          <p:nvSpPr>
            <p:cNvPr id="10" name="TextBox 9">
              <a:extLst>
                <a:ext uri="{FF2B5EF4-FFF2-40B4-BE49-F238E27FC236}">
                  <a16:creationId xmlns:a16="http://schemas.microsoft.com/office/drawing/2014/main" id="{07E776D5-39CF-F68C-DF29-7B6CCC08A027}"/>
                </a:ext>
              </a:extLst>
            </p:cNvPr>
            <p:cNvSpPr txBox="1"/>
            <p:nvPr/>
          </p:nvSpPr>
          <p:spPr>
            <a:xfrm>
              <a:off x="8388824" y="962894"/>
              <a:ext cx="734606" cy="231385"/>
            </a:xfrm>
            <a:prstGeom prst="rect">
              <a:avLst/>
            </a:prstGeom>
            <a:noFill/>
          </p:spPr>
          <p:txBody>
            <a:bodyPr wrap="none" rtlCol="0">
              <a:spAutoFit/>
            </a:bodyPr>
            <a:lstStyle/>
            <a:p>
              <a:r>
                <a:rPr lang="en-GB" sz="1467" b="1">
                  <a:solidFill>
                    <a:schemeClr val="tx2"/>
                  </a:solidFill>
                </a:rPr>
                <a:t>July – 26</a:t>
              </a:r>
            </a:p>
          </p:txBody>
        </p:sp>
      </p:grpSp>
      <p:sp>
        <p:nvSpPr>
          <p:cNvPr id="26" name="TextBox 25">
            <a:extLst>
              <a:ext uri="{FF2B5EF4-FFF2-40B4-BE49-F238E27FC236}">
                <a16:creationId xmlns:a16="http://schemas.microsoft.com/office/drawing/2014/main" id="{E2DFAD73-A56A-F795-8DBF-DE6D45B0206F}"/>
              </a:ext>
            </a:extLst>
          </p:cNvPr>
          <p:cNvSpPr txBox="1"/>
          <p:nvPr/>
        </p:nvSpPr>
        <p:spPr>
          <a:xfrm>
            <a:off x="6046064" y="1804556"/>
            <a:ext cx="5716527" cy="535006"/>
          </a:xfrm>
          <a:prstGeom prst="rect">
            <a:avLst/>
          </a:prstGeom>
          <a:solidFill>
            <a:schemeClr val="accent1"/>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algn="ctr" fontAlgn="base">
              <a:defRPr sz="8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15000"/>
              </a:lnSpc>
              <a:spcAft>
                <a:spcPts val="1000"/>
              </a:spcAft>
            </a:pPr>
            <a:r>
              <a:rPr lang="en-GB" sz="1400" b="0">
                <a:ea typeface="Times New Roman" panose="02020603050405020304" pitchFamily="18" charset="0"/>
                <a:cs typeface="Times New Roman" panose="02020603050405020304" pitchFamily="18" charset="0"/>
              </a:rPr>
              <a:t>XRN5955 - Private networks duplicate MPRNs - options for long-term fix</a:t>
            </a:r>
          </a:p>
        </p:txBody>
      </p:sp>
      <p:sp>
        <p:nvSpPr>
          <p:cNvPr id="28" name="TextBox 27">
            <a:extLst>
              <a:ext uri="{FF2B5EF4-FFF2-40B4-BE49-F238E27FC236}">
                <a16:creationId xmlns:a16="http://schemas.microsoft.com/office/drawing/2014/main" id="{9E2B7664-7ACF-D9E5-E16A-14DD063EF052}"/>
              </a:ext>
            </a:extLst>
          </p:cNvPr>
          <p:cNvSpPr txBox="1"/>
          <p:nvPr/>
        </p:nvSpPr>
        <p:spPr>
          <a:xfrm>
            <a:off x="-143225" y="4904885"/>
            <a:ext cx="2592548" cy="276999"/>
          </a:xfrm>
          <a:prstGeom prst="rect">
            <a:avLst/>
          </a:prstGeom>
          <a:noFill/>
        </p:spPr>
        <p:txBody>
          <a:bodyPr wrap="square" rtlCol="0">
            <a:spAutoFit/>
          </a:bodyPr>
          <a:lstStyle/>
          <a:p>
            <a:pPr algn="ctr"/>
            <a:r>
              <a:rPr lang="en-GB" sz="1200" b="1">
                <a:solidFill>
                  <a:schemeClr val="tx2"/>
                </a:solidFill>
              </a:rPr>
              <a:t>Key</a:t>
            </a:r>
          </a:p>
        </p:txBody>
      </p:sp>
      <p:sp>
        <p:nvSpPr>
          <p:cNvPr id="29" name="TextBox 28">
            <a:extLst>
              <a:ext uri="{FF2B5EF4-FFF2-40B4-BE49-F238E27FC236}">
                <a16:creationId xmlns:a16="http://schemas.microsoft.com/office/drawing/2014/main" id="{0417C1D2-63D4-A144-30F0-384EEEBAB66C}"/>
              </a:ext>
            </a:extLst>
          </p:cNvPr>
          <p:cNvSpPr txBox="1"/>
          <p:nvPr/>
        </p:nvSpPr>
        <p:spPr>
          <a:xfrm>
            <a:off x="81751" y="5043384"/>
            <a:ext cx="3726413" cy="953723"/>
          </a:xfrm>
          <a:prstGeom prst="rect">
            <a:avLst/>
          </a:prstGeom>
          <a:noFill/>
        </p:spPr>
        <p:txBody>
          <a:bodyPr wrap="square" rtlCol="0">
            <a:spAutoFit/>
          </a:bodyPr>
          <a:lstStyle/>
          <a:p>
            <a:endParaRPr lang="en-GB" sz="933" i="1">
              <a:solidFill>
                <a:schemeClr val="tx2"/>
              </a:solidFill>
            </a:endParaRPr>
          </a:p>
          <a:p>
            <a:r>
              <a:rPr lang="en-GB" sz="933" i="1">
                <a:solidFill>
                  <a:schemeClr val="tx2"/>
                </a:solidFill>
              </a:rPr>
              <a:t>              =  Design Change Pack for Consultation              </a:t>
            </a:r>
          </a:p>
          <a:p>
            <a:r>
              <a:rPr lang="en-GB" sz="933" i="1">
                <a:solidFill>
                  <a:schemeClr val="tx2"/>
                </a:solidFill>
              </a:rPr>
              <a:t>             </a:t>
            </a:r>
          </a:p>
          <a:p>
            <a:r>
              <a:rPr lang="en-GB" sz="933" i="1">
                <a:solidFill>
                  <a:schemeClr val="tx2"/>
                </a:solidFill>
              </a:rPr>
              <a:t>              =  Solution Option Change Pack for Consultation </a:t>
            </a:r>
          </a:p>
          <a:p>
            <a:endParaRPr lang="en-GB" sz="933" i="1">
              <a:solidFill>
                <a:schemeClr val="tx2"/>
              </a:solidFill>
            </a:endParaRPr>
          </a:p>
          <a:p>
            <a:r>
              <a:rPr lang="en-GB" sz="933" i="1">
                <a:solidFill>
                  <a:schemeClr val="tx2"/>
                </a:solidFill>
              </a:rPr>
              <a:t>              =  For Information Change Pack </a:t>
            </a:r>
          </a:p>
        </p:txBody>
      </p:sp>
      <p:sp>
        <p:nvSpPr>
          <p:cNvPr id="30" name="Rectangle 29">
            <a:extLst>
              <a:ext uri="{FF2B5EF4-FFF2-40B4-BE49-F238E27FC236}">
                <a16:creationId xmlns:a16="http://schemas.microsoft.com/office/drawing/2014/main" id="{F9E3C61B-4BB1-4493-4847-EB38C00D1274}"/>
              </a:ext>
            </a:extLst>
          </p:cNvPr>
          <p:cNvSpPr/>
          <p:nvPr/>
        </p:nvSpPr>
        <p:spPr>
          <a:xfrm>
            <a:off x="215497" y="5229762"/>
            <a:ext cx="352688" cy="128087"/>
          </a:xfrm>
          <a:prstGeom prst="rect">
            <a:avLst/>
          </a:prstGeom>
          <a:solidFill>
            <a:srgbClr val="55B9E5"/>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b="1">
              <a:solidFill>
                <a:schemeClr val="tx1"/>
              </a:solidFill>
            </a:endParaRPr>
          </a:p>
        </p:txBody>
      </p:sp>
      <p:sp>
        <p:nvSpPr>
          <p:cNvPr id="31" name="Rectangle 30">
            <a:extLst>
              <a:ext uri="{FF2B5EF4-FFF2-40B4-BE49-F238E27FC236}">
                <a16:creationId xmlns:a16="http://schemas.microsoft.com/office/drawing/2014/main" id="{EE86A72C-A539-6464-4078-EC9AA0742FA0}"/>
              </a:ext>
            </a:extLst>
          </p:cNvPr>
          <p:cNvSpPr/>
          <p:nvPr/>
        </p:nvSpPr>
        <p:spPr>
          <a:xfrm>
            <a:off x="217468" y="5516234"/>
            <a:ext cx="352688" cy="128086"/>
          </a:xfrm>
          <a:prstGeom prst="rect">
            <a:avLst/>
          </a:prstGeom>
          <a:solidFill>
            <a:schemeClr val="bg1">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b="1">
              <a:solidFill>
                <a:schemeClr val="tx1"/>
              </a:solidFill>
            </a:endParaRPr>
          </a:p>
        </p:txBody>
      </p:sp>
      <p:sp>
        <p:nvSpPr>
          <p:cNvPr id="32" name="Rectangle 31">
            <a:extLst>
              <a:ext uri="{FF2B5EF4-FFF2-40B4-BE49-F238E27FC236}">
                <a16:creationId xmlns:a16="http://schemas.microsoft.com/office/drawing/2014/main" id="{30A88E25-582C-EA3E-53C9-A555D1228962}"/>
              </a:ext>
            </a:extLst>
          </p:cNvPr>
          <p:cNvSpPr/>
          <p:nvPr/>
        </p:nvSpPr>
        <p:spPr>
          <a:xfrm>
            <a:off x="215497" y="5796905"/>
            <a:ext cx="352688" cy="128086"/>
          </a:xfrm>
          <a:prstGeom prst="rect">
            <a:avLst/>
          </a:prstGeom>
          <a:solidFill>
            <a:srgbClr val="00BF75"/>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b="1">
              <a:solidFill>
                <a:schemeClr val="tx1"/>
              </a:solidFill>
            </a:endParaRPr>
          </a:p>
        </p:txBody>
      </p:sp>
      <p:sp>
        <p:nvSpPr>
          <p:cNvPr id="12" name="TextBox 11">
            <a:extLst>
              <a:ext uri="{FF2B5EF4-FFF2-40B4-BE49-F238E27FC236}">
                <a16:creationId xmlns:a16="http://schemas.microsoft.com/office/drawing/2014/main" id="{B98E95D2-E1D1-E937-3D44-714E69C6A6D5}"/>
              </a:ext>
            </a:extLst>
          </p:cNvPr>
          <p:cNvSpPr txBox="1"/>
          <p:nvPr/>
        </p:nvSpPr>
        <p:spPr>
          <a:xfrm>
            <a:off x="6046064" y="2511601"/>
            <a:ext cx="5716527" cy="535006"/>
          </a:xfrm>
          <a:prstGeom prst="rect">
            <a:avLst/>
          </a:prstGeom>
          <a:solidFill>
            <a:schemeClr val="accent1"/>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algn="ctr" fontAlgn="base">
              <a:defRPr sz="8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GB" sz="1400">
              <a:solidFill>
                <a:srgbClr val="FDFAFF"/>
              </a:solidFill>
              <a:latin typeface="+mj-lt"/>
            </a:endParaRPr>
          </a:p>
          <a:p>
            <a:r>
              <a:rPr lang="en-GB" sz="1400" b="0">
                <a:solidFill>
                  <a:srgbClr val="FDFAFF"/>
                </a:solidFill>
                <a:latin typeface="+mj-lt"/>
              </a:rPr>
              <a:t>XRN5950 - DSC Invoice Number generation review</a:t>
            </a:r>
          </a:p>
          <a:p>
            <a:r>
              <a:rPr lang="en-GB" sz="1067">
                <a:solidFill>
                  <a:schemeClr val="tx1"/>
                </a:solidFill>
                <a:highlight>
                  <a:srgbClr val="FFFF00"/>
                </a:highlight>
                <a:latin typeface="+mj-lt"/>
              </a:rPr>
              <a:t> </a:t>
            </a:r>
          </a:p>
        </p:txBody>
      </p:sp>
      <p:sp>
        <p:nvSpPr>
          <p:cNvPr id="13" name="TextBox 12">
            <a:extLst>
              <a:ext uri="{FF2B5EF4-FFF2-40B4-BE49-F238E27FC236}">
                <a16:creationId xmlns:a16="http://schemas.microsoft.com/office/drawing/2014/main" id="{A27633A6-CE6E-4F55-2A7B-16524BE34079}"/>
              </a:ext>
            </a:extLst>
          </p:cNvPr>
          <p:cNvSpPr txBox="1"/>
          <p:nvPr/>
        </p:nvSpPr>
        <p:spPr>
          <a:xfrm>
            <a:off x="132918" y="1802159"/>
            <a:ext cx="5716527" cy="537403"/>
          </a:xfrm>
          <a:prstGeom prst="rect">
            <a:avLst/>
          </a:prstGeom>
          <a:solidFill>
            <a:schemeClr val="accent3"/>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algn="ctr" fontAlgn="base">
              <a:defRPr sz="8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15000"/>
              </a:lnSpc>
              <a:spcAft>
                <a:spcPts val="1000"/>
              </a:spcAft>
            </a:pPr>
            <a:r>
              <a:rPr lang="en-GB" sz="1200" b="0">
                <a:ea typeface="Times New Roman" panose="02020603050405020304" pitchFamily="18" charset="0"/>
                <a:cs typeface="Times New Roman" panose="02020603050405020304" pitchFamily="18" charset="0"/>
              </a:rPr>
              <a:t>XRN5940 - Addition of Consumption Adjustment and Updated Meter Readings to initiate an AQ Calculation Month (Modification 0890)</a:t>
            </a:r>
          </a:p>
        </p:txBody>
      </p:sp>
      <p:sp>
        <p:nvSpPr>
          <p:cNvPr id="3" name="TextBox 2">
            <a:extLst>
              <a:ext uri="{FF2B5EF4-FFF2-40B4-BE49-F238E27FC236}">
                <a16:creationId xmlns:a16="http://schemas.microsoft.com/office/drawing/2014/main" id="{52472B99-85B4-BD33-D113-2ECECA2D06CA}"/>
              </a:ext>
            </a:extLst>
          </p:cNvPr>
          <p:cNvSpPr txBox="1"/>
          <p:nvPr/>
        </p:nvSpPr>
        <p:spPr>
          <a:xfrm>
            <a:off x="132918" y="3187935"/>
            <a:ext cx="5716527" cy="537403"/>
          </a:xfrm>
          <a:prstGeom prst="rect">
            <a:avLst/>
          </a:prstGeom>
          <a:solidFill>
            <a:schemeClr val="accent3"/>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algn="ctr" fontAlgn="base">
              <a:defRPr sz="8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15000"/>
              </a:lnSpc>
              <a:spcAft>
                <a:spcPts val="1000"/>
              </a:spcAft>
            </a:pPr>
            <a:r>
              <a:rPr lang="en-GB" sz="1200" b="0" dirty="0">
                <a:ea typeface="Times New Roman" panose="02020603050405020304" pitchFamily="18" charset="0"/>
                <a:cs typeface="Times New Roman" panose="02020603050405020304" pitchFamily="18" charset="0"/>
              </a:rPr>
              <a:t>XRN5937.3 - Facilitating Bi-Directional Connections Between IGT pipelines and the NTS (Modification 0887)</a:t>
            </a:r>
          </a:p>
        </p:txBody>
      </p:sp>
      <p:sp>
        <p:nvSpPr>
          <p:cNvPr id="15" name="TextBox 14">
            <a:extLst>
              <a:ext uri="{FF2B5EF4-FFF2-40B4-BE49-F238E27FC236}">
                <a16:creationId xmlns:a16="http://schemas.microsoft.com/office/drawing/2014/main" id="{A61AC4F8-6A1A-6EEA-46E4-DA940B6B14A1}"/>
              </a:ext>
            </a:extLst>
          </p:cNvPr>
          <p:cNvSpPr txBox="1"/>
          <p:nvPr/>
        </p:nvSpPr>
        <p:spPr>
          <a:xfrm>
            <a:off x="132918" y="2497947"/>
            <a:ext cx="5716527" cy="537403"/>
          </a:xfrm>
          <a:prstGeom prst="rect">
            <a:avLst/>
          </a:prstGeom>
          <a:solidFill>
            <a:schemeClr val="accent3"/>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algn="ctr" fontAlgn="base">
              <a:defRPr sz="8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15000"/>
              </a:lnSpc>
              <a:spcAft>
                <a:spcPts val="1000"/>
              </a:spcAft>
            </a:pPr>
            <a:r>
              <a:rPr lang="en-GB" sz="1200" b="0" dirty="0">
                <a:ea typeface="Times New Roman" panose="02020603050405020304" pitchFamily="18" charset="0"/>
                <a:cs typeface="Times New Roman" panose="02020603050405020304" pitchFamily="18" charset="0"/>
              </a:rPr>
              <a:t>XRN6081.C - NDM Check to Check Reconciliation – Enduring Solution</a:t>
            </a:r>
          </a:p>
        </p:txBody>
      </p:sp>
    </p:spTree>
    <p:extLst>
      <p:ext uri="{BB962C8B-B14F-4D97-AF65-F5344CB8AC3E}">
        <p14:creationId xmlns:p14="http://schemas.microsoft.com/office/powerpoint/2010/main" val="2244147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E49B7-E31A-37A7-6A5F-7C22A11179F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3A66590-56E0-DAE4-EBFF-40BC9F55322C}"/>
              </a:ext>
            </a:extLst>
          </p:cNvPr>
          <p:cNvSpPr>
            <a:spLocks noGrp="1"/>
          </p:cNvSpPr>
          <p:nvPr>
            <p:ph type="body" sz="quarter" idx="24"/>
          </p:nvPr>
        </p:nvSpPr>
        <p:spPr>
          <a:xfrm>
            <a:off x="1096250" y="1395168"/>
            <a:ext cx="5182002" cy="2033832"/>
          </a:xfrm>
        </p:spPr>
        <p:txBody>
          <a:bodyPr/>
          <a:lstStyle/>
          <a:p>
            <a:r>
              <a:rPr lang="en-IN">
                <a:solidFill>
                  <a:schemeClr val="accent6"/>
                </a:solidFill>
              </a:rPr>
              <a:t>Section6: </a:t>
            </a:r>
            <a:r>
              <a:rPr lang="en-IN">
                <a:solidFill>
                  <a:srgbClr val="00BF75"/>
                </a:solidFill>
              </a:rPr>
              <a:t>AOB</a:t>
            </a:r>
          </a:p>
        </p:txBody>
      </p:sp>
      <p:sp>
        <p:nvSpPr>
          <p:cNvPr id="14" name="Text Placeholder 13">
            <a:extLst>
              <a:ext uri="{FF2B5EF4-FFF2-40B4-BE49-F238E27FC236}">
                <a16:creationId xmlns:a16="http://schemas.microsoft.com/office/drawing/2014/main" id="{B90CD622-2DA2-799C-EB31-E6B7C2F1BF96}"/>
              </a:ext>
            </a:extLst>
          </p:cNvPr>
          <p:cNvSpPr>
            <a:spLocks noGrp="1"/>
          </p:cNvSpPr>
          <p:nvPr>
            <p:ph type="body" sz="quarter" idx="25"/>
          </p:nvPr>
        </p:nvSpPr>
        <p:spPr/>
        <p:txBody>
          <a:bodyPr/>
          <a:lstStyle/>
          <a:p>
            <a:r>
              <a:rPr lang="en-IN" sz="13800">
                <a:solidFill>
                  <a:schemeClr val="accent6"/>
                </a:solidFill>
              </a:rPr>
              <a:t>06</a:t>
            </a:r>
          </a:p>
        </p:txBody>
      </p:sp>
      <p:sp>
        <p:nvSpPr>
          <p:cNvPr id="11" name="Text Placeholder 9">
            <a:extLst>
              <a:ext uri="{FF2B5EF4-FFF2-40B4-BE49-F238E27FC236}">
                <a16:creationId xmlns:a16="http://schemas.microsoft.com/office/drawing/2014/main" id="{7EC13721-564F-4D95-E87F-69AAD41BC424}"/>
              </a:ext>
            </a:extLst>
          </p:cNvPr>
          <p:cNvSpPr>
            <a:spLocks noGrp="1"/>
          </p:cNvSpPr>
          <p:nvPr>
            <p:ph type="body" sz="quarter" idx="26"/>
          </p:nvPr>
        </p:nvSpPr>
        <p:spPr>
          <a:xfrm>
            <a:off x="6570483" y="3125938"/>
            <a:ext cx="3733014" cy="801293"/>
          </a:xfrm>
          <a:solidFill>
            <a:srgbClr val="00BF75"/>
          </a:solidFill>
        </p:spPr>
        <p:txBody>
          <a:bodyPr/>
          <a:lstStyle/>
          <a:p>
            <a:pPr marL="285750" indent="-285750">
              <a:buFont typeface="Arial" panose="020B0604020202020204" pitchFamily="34" charset="0"/>
              <a:buChar char="•"/>
            </a:pPr>
            <a:r>
              <a:rPr lang="en-GB">
                <a:solidFill>
                  <a:srgbClr val="212232"/>
                </a:solidFill>
                <a:latin typeface="+mn-lt"/>
              </a:rPr>
              <a:t>Smart Read Selection from SEC Message</a:t>
            </a:r>
          </a:p>
        </p:txBody>
      </p:sp>
      <p:sp>
        <p:nvSpPr>
          <p:cNvPr id="12" name="Text Placeholder 9">
            <a:extLst>
              <a:ext uri="{FF2B5EF4-FFF2-40B4-BE49-F238E27FC236}">
                <a16:creationId xmlns:a16="http://schemas.microsoft.com/office/drawing/2014/main" id="{A60BACEF-95D8-AC8F-8995-2E0386554018}"/>
              </a:ext>
            </a:extLst>
          </p:cNvPr>
          <p:cNvSpPr txBox="1">
            <a:spLocks/>
          </p:cNvSpPr>
          <p:nvPr/>
        </p:nvSpPr>
        <p:spPr>
          <a:xfrm>
            <a:off x="6570483" y="3927231"/>
            <a:ext cx="3733014" cy="480766"/>
          </a:xfrm>
          <a:prstGeom prst="rect">
            <a:avLst/>
          </a:prstGeom>
          <a:solidFill>
            <a:schemeClr val="tx1"/>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13" name="Text Placeholder 9">
            <a:extLst>
              <a:ext uri="{FF2B5EF4-FFF2-40B4-BE49-F238E27FC236}">
                <a16:creationId xmlns:a16="http://schemas.microsoft.com/office/drawing/2014/main" id="{BC0030D7-661E-4284-3D6B-DA08DAC7A2DA}"/>
              </a:ext>
            </a:extLst>
          </p:cNvPr>
          <p:cNvSpPr txBox="1">
            <a:spLocks/>
          </p:cNvSpPr>
          <p:nvPr/>
        </p:nvSpPr>
        <p:spPr>
          <a:xfrm>
            <a:off x="6570483" y="4376743"/>
            <a:ext cx="3733014" cy="480766"/>
          </a:xfrm>
          <a:prstGeom prst="rect">
            <a:avLst/>
          </a:prstGeom>
          <a:solidFill>
            <a:schemeClr val="tx1"/>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2404483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82D54-F37C-43DC-0CBD-F7AA89D99B1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C6D7E63-27E0-0D90-5BA1-3C4B941CC089}"/>
              </a:ext>
            </a:extLst>
          </p:cNvPr>
          <p:cNvSpPr>
            <a:spLocks noGrp="1"/>
          </p:cNvSpPr>
          <p:nvPr>
            <p:ph type="body" sz="quarter" idx="14"/>
          </p:nvPr>
        </p:nvSpPr>
        <p:spPr>
          <a:xfrm>
            <a:off x="1095270" y="1628172"/>
            <a:ext cx="10413861" cy="4615610"/>
          </a:xfrm>
        </p:spPr>
        <p:txBody>
          <a:bodyPr lIns="90000" numCol="1" spcCol="360000">
            <a:normAutofit fontScale="77500" lnSpcReduction="20000"/>
          </a:bodyPr>
          <a:lstStyle/>
          <a:p>
            <a:pPr>
              <a:spcBef>
                <a:spcPts val="500"/>
              </a:spcBef>
              <a:spcAft>
                <a:spcPts val="1200"/>
              </a:spcAft>
            </a:pPr>
            <a:r>
              <a:rPr lang="en-IN" sz="2100" dirty="0"/>
              <a:t>An issue has been raised by customers, and also raised in industry forums, around the Smart meter read being taken from the Smart Energy Company (SEC) message and sent to </a:t>
            </a:r>
            <a:r>
              <a:rPr lang="en-IN" sz="2100"/>
              <a:t>the CDSP.</a:t>
            </a:r>
            <a:endParaRPr lang="en-IN" sz="2100" dirty="0"/>
          </a:p>
          <a:p>
            <a:pPr>
              <a:spcBef>
                <a:spcPts val="500"/>
              </a:spcBef>
            </a:pPr>
            <a:r>
              <a:rPr lang="en-US" sz="2100" dirty="0">
                <a:solidFill>
                  <a:srgbClr val="212133">
                    <a:lumMod val="75000"/>
                    <a:lumOff val="25000"/>
                  </a:srgbClr>
                </a:solidFill>
              </a:rPr>
              <a:t>Where this has occurred at Change Of Supplier events it has resulted in elongated discussions and challenge to rectify the settlement position.</a:t>
            </a:r>
          </a:p>
          <a:p>
            <a:pPr>
              <a:spcBef>
                <a:spcPts val="500"/>
              </a:spcBef>
            </a:pPr>
            <a:endParaRPr lang="en-GB" dirty="0"/>
          </a:p>
          <a:p>
            <a:pPr>
              <a:spcBef>
                <a:spcPts val="500"/>
              </a:spcBef>
            </a:pPr>
            <a:r>
              <a:rPr lang="en-GB" sz="2100" dirty="0"/>
              <a:t>The Issue:</a:t>
            </a:r>
          </a:p>
          <a:p>
            <a:pPr marL="742950" lvl="1" indent="-285750">
              <a:lnSpc>
                <a:spcPct val="120000"/>
              </a:lnSpc>
              <a:buFont typeface="Arial" panose="020B0604020202020204" pitchFamily="34" charset="0"/>
              <a:buChar char="•"/>
            </a:pPr>
            <a:r>
              <a:rPr lang="en-GB" sz="1800" dirty="0">
                <a:solidFill>
                  <a:srgbClr val="212133">
                    <a:lumMod val="75000"/>
                    <a:lumOff val="25000"/>
                  </a:srgbClr>
                </a:solidFill>
              </a:rPr>
              <a:t>The message contains the fields “</a:t>
            </a:r>
            <a:r>
              <a:rPr lang="en-GB" sz="1800" dirty="0" err="1">
                <a:solidFill>
                  <a:srgbClr val="212133">
                    <a:lumMod val="75000"/>
                    <a:lumOff val="25000"/>
                  </a:srgbClr>
                </a:solidFill>
              </a:rPr>
              <a:t>ConsumptionRegister</a:t>
            </a:r>
            <a:r>
              <a:rPr lang="en-GB" sz="1800" dirty="0">
                <a:solidFill>
                  <a:srgbClr val="212133">
                    <a:lumMod val="75000"/>
                    <a:lumOff val="25000"/>
                  </a:srgbClr>
                </a:solidFill>
              </a:rPr>
              <a:t>” and “</a:t>
            </a:r>
            <a:r>
              <a:rPr lang="en-GB" sz="1800" dirty="0" err="1">
                <a:solidFill>
                  <a:srgbClr val="212133">
                    <a:lumMod val="75000"/>
                    <a:lumOff val="25000"/>
                  </a:srgbClr>
                </a:solidFill>
              </a:rPr>
              <a:t>TariffTOURegisterMatrix</a:t>
            </a:r>
            <a:r>
              <a:rPr lang="en-GB" sz="1800" dirty="0">
                <a:solidFill>
                  <a:srgbClr val="212133">
                    <a:lumMod val="75000"/>
                    <a:lumOff val="25000"/>
                  </a:srgbClr>
                </a:solidFill>
              </a:rPr>
              <a:t>”</a:t>
            </a:r>
          </a:p>
          <a:p>
            <a:pPr marL="742950" lvl="1" indent="-285750">
              <a:lnSpc>
                <a:spcPct val="120000"/>
              </a:lnSpc>
              <a:buFont typeface="Arial" panose="020B0604020202020204" pitchFamily="34" charset="0"/>
              <a:buChar char="•"/>
            </a:pPr>
            <a:r>
              <a:rPr lang="en-GB" sz="1800" dirty="0">
                <a:solidFill>
                  <a:srgbClr val="212133">
                    <a:lumMod val="75000"/>
                    <a:lumOff val="25000"/>
                  </a:srgbClr>
                </a:solidFill>
              </a:rPr>
              <a:t>The value contained within </a:t>
            </a:r>
            <a:r>
              <a:rPr lang="en-GB" sz="1800" dirty="0" err="1">
                <a:solidFill>
                  <a:srgbClr val="212133">
                    <a:lumMod val="75000"/>
                    <a:lumOff val="25000"/>
                  </a:srgbClr>
                </a:solidFill>
              </a:rPr>
              <a:t>ConsumptionRegister</a:t>
            </a:r>
            <a:r>
              <a:rPr lang="en-GB" sz="1800" dirty="0">
                <a:solidFill>
                  <a:srgbClr val="212133">
                    <a:lumMod val="75000"/>
                    <a:lumOff val="25000"/>
                  </a:srgbClr>
                </a:solidFill>
              </a:rPr>
              <a:t> is the total progression of the meter i.e. the meter reading</a:t>
            </a:r>
          </a:p>
          <a:p>
            <a:pPr marL="742950" lvl="1" indent="-285750">
              <a:lnSpc>
                <a:spcPct val="120000"/>
              </a:lnSpc>
              <a:buFont typeface="Arial" panose="020B0604020202020204" pitchFamily="34" charset="0"/>
              <a:buChar char="•"/>
            </a:pPr>
            <a:r>
              <a:rPr lang="en-GB" sz="1800" dirty="0">
                <a:solidFill>
                  <a:srgbClr val="212133">
                    <a:lumMod val="75000"/>
                    <a:lumOff val="25000"/>
                  </a:srgbClr>
                </a:solidFill>
              </a:rPr>
              <a:t>The value contained in the </a:t>
            </a:r>
            <a:r>
              <a:rPr lang="en-GB" sz="1800" dirty="0" err="1">
                <a:solidFill>
                  <a:srgbClr val="212133">
                    <a:lumMod val="75000"/>
                    <a:lumOff val="25000"/>
                  </a:srgbClr>
                </a:solidFill>
              </a:rPr>
              <a:t>TariffTOURegisterMatrix</a:t>
            </a:r>
            <a:r>
              <a:rPr lang="en-GB" sz="1800" dirty="0">
                <a:solidFill>
                  <a:srgbClr val="212133">
                    <a:lumMod val="75000"/>
                    <a:lumOff val="25000"/>
                  </a:srgbClr>
                </a:solidFill>
              </a:rPr>
              <a:t> is for usage within a time-of-use pricing structure and does not reflect total flow of gas through the meter</a:t>
            </a:r>
          </a:p>
          <a:p>
            <a:pPr marL="742950" lvl="1" indent="-285750">
              <a:lnSpc>
                <a:spcPct val="120000"/>
              </a:lnSpc>
              <a:buFont typeface="Arial" panose="020B0604020202020204" pitchFamily="34" charset="0"/>
              <a:buChar char="•"/>
            </a:pPr>
            <a:r>
              <a:rPr lang="en-GB" sz="1800" dirty="0">
                <a:solidFill>
                  <a:srgbClr val="212133">
                    <a:lumMod val="75000"/>
                    <a:lumOff val="25000"/>
                  </a:srgbClr>
                </a:solidFill>
              </a:rPr>
              <a:t>Where parties utilise the incorrect value as a meter read it is likely, although not guaranteed, that it will be rejected by the CDSP as invalid.</a:t>
            </a:r>
          </a:p>
          <a:p>
            <a:pPr marL="742950" lvl="1" indent="-285750">
              <a:lnSpc>
                <a:spcPct val="120000"/>
              </a:lnSpc>
              <a:buFont typeface="Arial" panose="020B0604020202020204" pitchFamily="34" charset="0"/>
              <a:buChar char="•"/>
            </a:pPr>
            <a:r>
              <a:rPr lang="en-GB" sz="1800" dirty="0">
                <a:solidFill>
                  <a:srgbClr val="212133">
                    <a:lumMod val="75000"/>
                    <a:lumOff val="25000"/>
                  </a:srgbClr>
                </a:solidFill>
              </a:rPr>
              <a:t>Where the read is rejected, and a Valid read is not provided in a transfer scenario, an estimated read will be generated resulting in a, potentially, inaccurate settlement position</a:t>
            </a:r>
          </a:p>
          <a:p>
            <a:pPr marL="742950" lvl="1" indent="-285750">
              <a:lnSpc>
                <a:spcPct val="120000"/>
              </a:lnSpc>
              <a:buFont typeface="Arial" panose="020B0604020202020204" pitchFamily="34" charset="0"/>
              <a:buChar char="•"/>
            </a:pPr>
            <a:r>
              <a:rPr lang="en-GB" sz="1800" dirty="0">
                <a:solidFill>
                  <a:srgbClr val="212133">
                    <a:lumMod val="75000"/>
                    <a:lumOff val="25000"/>
                  </a:srgbClr>
                </a:solidFill>
              </a:rPr>
              <a:t>This can have downstream impacts on the End Consumer should the settlement read be utilised in their billing</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GB" sz="2100" b="0" i="0" u="none" strike="noStrike" kern="1200" cap="none" spc="0" normalizeH="0" baseline="0" noProof="0" dirty="0">
              <a:ln>
                <a:noFill/>
              </a:ln>
              <a:solidFill>
                <a:srgbClr val="212133">
                  <a:lumMod val="75000"/>
                  <a:lumOff val="25000"/>
                </a:srgbClr>
              </a:solidFill>
              <a:effectLst/>
              <a:uLnTx/>
              <a:uFillTx/>
              <a:latin typeface="Century Gothic"/>
              <a:ea typeface="+mn-ea"/>
              <a:cs typeface="+mn-cs"/>
            </a:endParaRPr>
          </a:p>
          <a:p>
            <a:pPr lvl="0">
              <a:spcBef>
                <a:spcPts val="500"/>
              </a:spcBef>
              <a:defRPr/>
            </a:pPr>
            <a:r>
              <a:rPr kumimoji="0" lang="en-GB" sz="2100" b="0" i="0" u="none" strike="noStrike" kern="1200" cap="none" spc="0" normalizeH="0" baseline="0" noProof="0" dirty="0">
                <a:ln>
                  <a:noFill/>
                </a:ln>
                <a:solidFill>
                  <a:srgbClr val="212133">
                    <a:lumMod val="75000"/>
                    <a:lumOff val="25000"/>
                  </a:srgbClr>
                </a:solidFill>
                <a:effectLst/>
                <a:uLnTx/>
                <a:uFillTx/>
                <a:latin typeface="Century Gothic"/>
                <a:ea typeface="+mn-ea"/>
                <a:cs typeface="+mn-cs"/>
              </a:rPr>
              <a:t>Where reads are </a:t>
            </a:r>
            <a:r>
              <a:rPr lang="en-GB" sz="2100" dirty="0">
                <a:solidFill>
                  <a:srgbClr val="212133">
                    <a:lumMod val="75000"/>
                    <a:lumOff val="25000"/>
                  </a:srgbClr>
                </a:solidFill>
                <a:latin typeface="Century Gothic"/>
              </a:rPr>
              <a:t>being extracted from the SEC message and sent to the CDSP, the value within the </a:t>
            </a:r>
            <a:r>
              <a:rPr lang="en-GB" sz="2100" dirty="0" err="1">
                <a:solidFill>
                  <a:srgbClr val="212133">
                    <a:lumMod val="75000"/>
                    <a:lumOff val="25000"/>
                  </a:srgbClr>
                </a:solidFill>
                <a:latin typeface="Century Gothic"/>
              </a:rPr>
              <a:t>ConsumptionRegister</a:t>
            </a:r>
            <a:r>
              <a:rPr lang="en-GB" sz="2100" dirty="0">
                <a:solidFill>
                  <a:srgbClr val="212133">
                    <a:lumMod val="75000"/>
                    <a:lumOff val="25000"/>
                  </a:srgbClr>
                </a:solidFill>
                <a:latin typeface="Century Gothic"/>
              </a:rPr>
              <a:t> field should be used.</a:t>
            </a:r>
          </a:p>
          <a:p>
            <a:pPr>
              <a:lnSpc>
                <a:spcPct val="120000"/>
              </a:lnSpc>
            </a:pPr>
            <a:endParaRPr lang="en-GB" sz="1000" dirty="0">
              <a:solidFill>
                <a:srgbClr val="212133">
                  <a:lumMod val="75000"/>
                  <a:lumOff val="25000"/>
                </a:srgbClr>
              </a:solidFill>
            </a:endParaRPr>
          </a:p>
        </p:txBody>
      </p:sp>
      <p:sp>
        <p:nvSpPr>
          <p:cNvPr id="7" name="Title 6">
            <a:extLst>
              <a:ext uri="{FF2B5EF4-FFF2-40B4-BE49-F238E27FC236}">
                <a16:creationId xmlns:a16="http://schemas.microsoft.com/office/drawing/2014/main" id="{F03405E2-1036-B7B1-E3C4-184CF194CDFE}"/>
              </a:ext>
            </a:extLst>
          </p:cNvPr>
          <p:cNvSpPr>
            <a:spLocks noGrp="1"/>
          </p:cNvSpPr>
          <p:nvPr>
            <p:ph type="title"/>
          </p:nvPr>
        </p:nvSpPr>
        <p:spPr/>
        <p:txBody>
          <a:bodyPr>
            <a:noAutofit/>
          </a:bodyPr>
          <a:lstStyle/>
          <a:p>
            <a:r>
              <a:rPr lang="en-US" sz="4000" dirty="0"/>
              <a:t>Smart Read Selection from SEC Message</a:t>
            </a:r>
            <a:endParaRPr lang="en-IN" sz="4000" dirty="0"/>
          </a:p>
        </p:txBody>
      </p:sp>
      <p:sp>
        <p:nvSpPr>
          <p:cNvPr id="5" name="Date Placeholder 1">
            <a:extLst>
              <a:ext uri="{FF2B5EF4-FFF2-40B4-BE49-F238E27FC236}">
                <a16:creationId xmlns:a16="http://schemas.microsoft.com/office/drawing/2014/main" id="{83328674-4EC7-78A1-89B5-C9E11974BFD6}"/>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solidFill>
                  <a:srgbClr val="FDFAFF"/>
                </a:solidFill>
              </a:rPr>
              <a:t>© Xoserve</a:t>
            </a:r>
            <a:endParaRPr lang="en-US">
              <a:solidFill>
                <a:srgbClr val="FDFAFF"/>
              </a:solidFill>
            </a:endParaRPr>
          </a:p>
        </p:txBody>
      </p:sp>
    </p:spTree>
    <p:extLst>
      <p:ext uri="{BB962C8B-B14F-4D97-AF65-F5344CB8AC3E}">
        <p14:creationId xmlns:p14="http://schemas.microsoft.com/office/powerpoint/2010/main" val="561408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0E170-A56E-E568-FA36-895DE9D2D96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40B6F6C-2F6A-72B7-8221-1D601C20EBC6}"/>
              </a:ext>
            </a:extLst>
          </p:cNvPr>
          <p:cNvSpPr>
            <a:spLocks noGrp="1"/>
          </p:cNvSpPr>
          <p:nvPr>
            <p:ph type="title"/>
          </p:nvPr>
        </p:nvSpPr>
        <p:spPr/>
        <p:txBody>
          <a:bodyPr>
            <a:noAutofit/>
          </a:bodyPr>
          <a:lstStyle/>
          <a:p>
            <a:r>
              <a:rPr lang="en-GB" dirty="0" err="1">
                <a:solidFill>
                  <a:srgbClr val="212133">
                    <a:lumMod val="75000"/>
                    <a:lumOff val="25000"/>
                  </a:srgbClr>
                </a:solidFill>
              </a:rPr>
              <a:t>ConsumptionRegister</a:t>
            </a:r>
            <a:r>
              <a:rPr lang="en-GB" dirty="0">
                <a:solidFill>
                  <a:srgbClr val="212133">
                    <a:lumMod val="75000"/>
                    <a:lumOff val="25000"/>
                  </a:srgbClr>
                </a:solidFill>
              </a:rPr>
              <a:t> - Definition</a:t>
            </a:r>
            <a:endParaRPr lang="en-IN" sz="4000" dirty="0"/>
          </a:p>
        </p:txBody>
      </p:sp>
      <p:sp>
        <p:nvSpPr>
          <p:cNvPr id="5" name="Date Placeholder 1">
            <a:extLst>
              <a:ext uri="{FF2B5EF4-FFF2-40B4-BE49-F238E27FC236}">
                <a16:creationId xmlns:a16="http://schemas.microsoft.com/office/drawing/2014/main" id="{50BD03E0-96F2-3D24-087D-186FB9178D48}"/>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solidFill>
                  <a:srgbClr val="FDFAFF"/>
                </a:solidFill>
              </a:rPr>
              <a:t>© Xoserve</a:t>
            </a:r>
            <a:endParaRPr lang="en-US">
              <a:solidFill>
                <a:srgbClr val="FDFAFF"/>
              </a:solidFill>
            </a:endParaRPr>
          </a:p>
        </p:txBody>
      </p:sp>
      <p:pic>
        <p:nvPicPr>
          <p:cNvPr id="4" name="Picture 3">
            <a:extLst>
              <a:ext uri="{FF2B5EF4-FFF2-40B4-BE49-F238E27FC236}">
                <a16:creationId xmlns:a16="http://schemas.microsoft.com/office/drawing/2014/main" id="{923941F1-140D-E5DB-58B1-5D9526CB067F}"/>
              </a:ext>
            </a:extLst>
          </p:cNvPr>
          <p:cNvPicPr>
            <a:picLocks noChangeAspect="1"/>
          </p:cNvPicPr>
          <p:nvPr/>
        </p:nvPicPr>
        <p:blipFill>
          <a:blip r:embed="rId3"/>
          <a:stretch>
            <a:fillRect/>
          </a:stretch>
        </p:blipFill>
        <p:spPr>
          <a:xfrm>
            <a:off x="2350485" y="1434151"/>
            <a:ext cx="7510081" cy="1261991"/>
          </a:xfrm>
          <a:prstGeom prst="rect">
            <a:avLst/>
          </a:prstGeom>
        </p:spPr>
      </p:pic>
      <p:pic>
        <p:nvPicPr>
          <p:cNvPr id="8" name="Picture 7">
            <a:extLst>
              <a:ext uri="{FF2B5EF4-FFF2-40B4-BE49-F238E27FC236}">
                <a16:creationId xmlns:a16="http://schemas.microsoft.com/office/drawing/2014/main" id="{504E9D98-A415-5AE4-D724-A709AA70A5CC}"/>
              </a:ext>
            </a:extLst>
          </p:cNvPr>
          <p:cNvPicPr>
            <a:picLocks noChangeAspect="1"/>
          </p:cNvPicPr>
          <p:nvPr/>
        </p:nvPicPr>
        <p:blipFill>
          <a:blip r:embed="rId4"/>
          <a:stretch>
            <a:fillRect/>
          </a:stretch>
        </p:blipFill>
        <p:spPr>
          <a:xfrm>
            <a:off x="2350485" y="2860432"/>
            <a:ext cx="7487139" cy="2804588"/>
          </a:xfrm>
          <a:prstGeom prst="rect">
            <a:avLst/>
          </a:prstGeom>
        </p:spPr>
      </p:pic>
    </p:spTree>
    <p:extLst>
      <p:ext uri="{BB962C8B-B14F-4D97-AF65-F5344CB8AC3E}">
        <p14:creationId xmlns:p14="http://schemas.microsoft.com/office/powerpoint/2010/main" val="2091594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C88BF-C157-3065-A96C-99326B160DA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3C78A42-28F8-9980-0E54-17183C6F03A8}"/>
              </a:ext>
            </a:extLst>
          </p:cNvPr>
          <p:cNvSpPr>
            <a:spLocks noGrp="1"/>
          </p:cNvSpPr>
          <p:nvPr>
            <p:ph type="title"/>
          </p:nvPr>
        </p:nvSpPr>
        <p:spPr/>
        <p:txBody>
          <a:bodyPr>
            <a:noAutofit/>
          </a:bodyPr>
          <a:lstStyle/>
          <a:p>
            <a:r>
              <a:rPr lang="en-GB" dirty="0" err="1">
                <a:solidFill>
                  <a:srgbClr val="212133">
                    <a:lumMod val="75000"/>
                    <a:lumOff val="25000"/>
                  </a:srgbClr>
                </a:solidFill>
              </a:rPr>
              <a:t>TariffTOURegisterMatrix</a:t>
            </a:r>
            <a:r>
              <a:rPr lang="en-GB" dirty="0">
                <a:solidFill>
                  <a:srgbClr val="212133">
                    <a:lumMod val="75000"/>
                    <a:lumOff val="25000"/>
                  </a:srgbClr>
                </a:solidFill>
              </a:rPr>
              <a:t> - Definition</a:t>
            </a:r>
            <a:endParaRPr lang="en-IN" sz="4000" dirty="0"/>
          </a:p>
        </p:txBody>
      </p:sp>
      <p:sp>
        <p:nvSpPr>
          <p:cNvPr id="5" name="Date Placeholder 1">
            <a:extLst>
              <a:ext uri="{FF2B5EF4-FFF2-40B4-BE49-F238E27FC236}">
                <a16:creationId xmlns:a16="http://schemas.microsoft.com/office/drawing/2014/main" id="{23C32352-A978-D791-67E9-56345C407BE9}"/>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solidFill>
                  <a:srgbClr val="FDFAFF"/>
                </a:solidFill>
              </a:rPr>
              <a:t>© Xoserve</a:t>
            </a:r>
            <a:endParaRPr lang="en-US">
              <a:solidFill>
                <a:srgbClr val="FDFAFF"/>
              </a:solidFill>
            </a:endParaRPr>
          </a:p>
        </p:txBody>
      </p:sp>
      <p:pic>
        <p:nvPicPr>
          <p:cNvPr id="3" name="Picture 2">
            <a:extLst>
              <a:ext uri="{FF2B5EF4-FFF2-40B4-BE49-F238E27FC236}">
                <a16:creationId xmlns:a16="http://schemas.microsoft.com/office/drawing/2014/main" id="{B3DEB11B-CBD9-2166-67D0-29B9CE1C2E8D}"/>
              </a:ext>
            </a:extLst>
          </p:cNvPr>
          <p:cNvPicPr>
            <a:picLocks noChangeAspect="1"/>
          </p:cNvPicPr>
          <p:nvPr/>
        </p:nvPicPr>
        <p:blipFill>
          <a:blip r:embed="rId3"/>
          <a:stretch>
            <a:fillRect/>
          </a:stretch>
        </p:blipFill>
        <p:spPr>
          <a:xfrm>
            <a:off x="2373427" y="1464952"/>
            <a:ext cx="7487139" cy="1658309"/>
          </a:xfrm>
          <a:prstGeom prst="rect">
            <a:avLst/>
          </a:prstGeom>
        </p:spPr>
      </p:pic>
      <p:pic>
        <p:nvPicPr>
          <p:cNvPr id="9" name="Picture 8">
            <a:extLst>
              <a:ext uri="{FF2B5EF4-FFF2-40B4-BE49-F238E27FC236}">
                <a16:creationId xmlns:a16="http://schemas.microsoft.com/office/drawing/2014/main" id="{BEBD2990-C9BD-A7C1-1BED-C62B7AB0D617}"/>
              </a:ext>
            </a:extLst>
          </p:cNvPr>
          <p:cNvPicPr>
            <a:picLocks noChangeAspect="1"/>
          </p:cNvPicPr>
          <p:nvPr/>
        </p:nvPicPr>
        <p:blipFill>
          <a:blip r:embed="rId4"/>
          <a:stretch>
            <a:fillRect/>
          </a:stretch>
        </p:blipFill>
        <p:spPr>
          <a:xfrm>
            <a:off x="2373427" y="3229709"/>
            <a:ext cx="7525284" cy="2719533"/>
          </a:xfrm>
          <a:prstGeom prst="rect">
            <a:avLst/>
          </a:prstGeom>
        </p:spPr>
      </p:pic>
    </p:spTree>
    <p:extLst>
      <p:ext uri="{BB962C8B-B14F-4D97-AF65-F5344CB8AC3E}">
        <p14:creationId xmlns:p14="http://schemas.microsoft.com/office/powerpoint/2010/main" val="3027775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0FF26-542E-CF44-F1E0-D05C1FD8F7E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D4215D0-5F82-685E-186A-C8AE48FBB949}"/>
              </a:ext>
            </a:extLst>
          </p:cNvPr>
          <p:cNvSpPr>
            <a:spLocks noGrp="1"/>
          </p:cNvSpPr>
          <p:nvPr>
            <p:ph type="body" sz="quarter" idx="14"/>
          </p:nvPr>
        </p:nvSpPr>
        <p:spPr>
          <a:xfrm>
            <a:off x="1095270" y="1628172"/>
            <a:ext cx="10413861" cy="4587901"/>
          </a:xfrm>
        </p:spPr>
        <p:txBody>
          <a:bodyPr lIns="90000" numCol="1" spcCol="360000">
            <a:normAutofit/>
          </a:bodyPr>
          <a:lstStyle/>
          <a:p>
            <a:r>
              <a:rPr lang="en-IN" b="1" dirty="0"/>
              <a:t>Example XML:</a:t>
            </a:r>
          </a:p>
          <a:p>
            <a:r>
              <a:rPr lang="en-IN" dirty="0"/>
              <a:t>&lt;ns2:LogEntryConsumptionRegister&gt;</a:t>
            </a:r>
          </a:p>
          <a:p>
            <a:r>
              <a:rPr lang="en-IN" dirty="0"/>
              <a:t>	&lt;ns2:ConsumptionRegister&gt;</a:t>
            </a:r>
            <a:r>
              <a:rPr lang="en-IN" dirty="0">
                <a:highlight>
                  <a:srgbClr val="00FF00"/>
                </a:highlight>
              </a:rPr>
              <a:t>678.912</a:t>
            </a:r>
            <a:r>
              <a:rPr lang="en-IN" dirty="0"/>
              <a:t>&lt;/ns2:ConsumptionRegister&gt;</a:t>
            </a:r>
          </a:p>
          <a:p>
            <a:r>
              <a:rPr lang="en-IN" dirty="0"/>
              <a:t>	&lt;ns2:Timestamp&gt;2026-05-26T10:30:15.00Z&lt;/ns2:Timestamp&gt;</a:t>
            </a:r>
          </a:p>
          <a:p>
            <a:r>
              <a:rPr lang="en-IN" dirty="0"/>
              <a:t>	&lt;ns2:TariffTOURegisterMatrixValue index="1"&gt;</a:t>
            </a:r>
            <a:r>
              <a:rPr lang="en-IN" dirty="0">
                <a:highlight>
                  <a:srgbClr val="FF0000"/>
                </a:highlight>
              </a:rPr>
              <a:t>12.345</a:t>
            </a:r>
            <a:r>
              <a:rPr lang="en-IN" dirty="0"/>
              <a:t>&lt;/ns2:TariffTOURegisterMatrixValue&gt;</a:t>
            </a:r>
          </a:p>
          <a:p>
            <a:r>
              <a:rPr lang="en-IN" dirty="0"/>
              <a:t>	&lt;ns2:TariffTOURegisterMatrixValue index="2"&gt;0&lt;/ns2:TariffTOURegisterMatrixValue&gt;</a:t>
            </a:r>
          </a:p>
          <a:p>
            <a:r>
              <a:rPr lang="en-IN" dirty="0"/>
              <a:t>	&lt;ns2:TariffTOURegisterMatrixValue index="3"&gt;0&lt;/ns2:TariffTOURegisterMatrixValue&gt;</a:t>
            </a:r>
          </a:p>
          <a:p>
            <a:r>
              <a:rPr lang="en-IN" dirty="0"/>
              <a:t>	&lt;ns2:TariffTOURegisterMatrixValue index="4"&gt;0&lt;/ns2:TariffTOURegisterMatrixValue&gt;</a:t>
            </a:r>
          </a:p>
          <a:p>
            <a:endParaRPr lang="en-IN" dirty="0"/>
          </a:p>
          <a:p>
            <a:r>
              <a:rPr lang="en-IN" b="1" dirty="0"/>
              <a:t>Reference Material</a:t>
            </a:r>
          </a:p>
          <a:p>
            <a:r>
              <a:rPr lang="en-IN" dirty="0"/>
              <a:t>The screen shots on the previous two slides have been taken from document “SEC Appendix AF - Market Message Mapping Catalogue” which can be found in the SEC </a:t>
            </a:r>
            <a:r>
              <a:rPr lang="en-IN" dirty="0">
                <a:hlinkClick r:id="rId3"/>
              </a:rPr>
              <a:t>Document Download Centre</a:t>
            </a:r>
            <a:r>
              <a:rPr lang="en-IN" dirty="0"/>
              <a:t>.</a:t>
            </a:r>
          </a:p>
        </p:txBody>
      </p:sp>
      <p:sp>
        <p:nvSpPr>
          <p:cNvPr id="7" name="Title 6">
            <a:extLst>
              <a:ext uri="{FF2B5EF4-FFF2-40B4-BE49-F238E27FC236}">
                <a16:creationId xmlns:a16="http://schemas.microsoft.com/office/drawing/2014/main" id="{661C4C2D-EB02-7CF0-2D2A-F7A8594DA2C7}"/>
              </a:ext>
            </a:extLst>
          </p:cNvPr>
          <p:cNvSpPr>
            <a:spLocks noGrp="1"/>
          </p:cNvSpPr>
          <p:nvPr>
            <p:ph type="title"/>
          </p:nvPr>
        </p:nvSpPr>
        <p:spPr/>
        <p:txBody>
          <a:bodyPr>
            <a:noAutofit/>
          </a:bodyPr>
          <a:lstStyle/>
          <a:p>
            <a:r>
              <a:rPr lang="en-US" sz="4000" dirty="0"/>
              <a:t>Example XML and Reference Material</a:t>
            </a:r>
            <a:endParaRPr lang="en-IN" sz="4000" dirty="0"/>
          </a:p>
        </p:txBody>
      </p:sp>
      <p:sp>
        <p:nvSpPr>
          <p:cNvPr id="5" name="Date Placeholder 1">
            <a:extLst>
              <a:ext uri="{FF2B5EF4-FFF2-40B4-BE49-F238E27FC236}">
                <a16:creationId xmlns:a16="http://schemas.microsoft.com/office/drawing/2014/main" id="{D54FCFC7-BF9C-0343-4A75-54BB72EA1352}"/>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solidFill>
                  <a:srgbClr val="FDFAFF"/>
                </a:solidFill>
              </a:rPr>
              <a:t>© Xoserve</a:t>
            </a:r>
            <a:endParaRPr lang="en-US">
              <a:solidFill>
                <a:srgbClr val="FDFAFF"/>
              </a:solidFill>
            </a:endParaRPr>
          </a:p>
        </p:txBody>
      </p:sp>
    </p:spTree>
    <p:extLst>
      <p:ext uri="{BB962C8B-B14F-4D97-AF65-F5344CB8AC3E}">
        <p14:creationId xmlns:p14="http://schemas.microsoft.com/office/powerpoint/2010/main" val="3503229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8220F-EFA2-096E-B379-A3644264B1D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FAD10DC-B02B-24F2-1338-1D490669D7F9}"/>
              </a:ext>
            </a:extLst>
          </p:cNvPr>
          <p:cNvSpPr>
            <a:spLocks noGrp="1"/>
          </p:cNvSpPr>
          <p:nvPr>
            <p:ph type="body" sz="quarter" idx="24"/>
          </p:nvPr>
        </p:nvSpPr>
        <p:spPr>
          <a:xfrm>
            <a:off x="1096250" y="1395168"/>
            <a:ext cx="5182002" cy="2033832"/>
          </a:xfrm>
        </p:spPr>
        <p:txBody>
          <a:bodyPr/>
          <a:lstStyle/>
          <a:p>
            <a:r>
              <a:rPr lang="en-IN">
                <a:solidFill>
                  <a:srgbClr val="FDFAFF"/>
                </a:solidFill>
              </a:rPr>
              <a:t>Section 7:</a:t>
            </a:r>
          </a:p>
          <a:p>
            <a:r>
              <a:rPr lang="en-IN">
                <a:solidFill>
                  <a:srgbClr val="FDFAFF"/>
                </a:solidFill>
              </a:rPr>
              <a:t>Annex</a:t>
            </a:r>
          </a:p>
        </p:txBody>
      </p:sp>
      <p:sp>
        <p:nvSpPr>
          <p:cNvPr id="14" name="Text Placeholder 13">
            <a:extLst>
              <a:ext uri="{FF2B5EF4-FFF2-40B4-BE49-F238E27FC236}">
                <a16:creationId xmlns:a16="http://schemas.microsoft.com/office/drawing/2014/main" id="{56F0046E-C1F2-AC94-2187-5165B705E674}"/>
              </a:ext>
            </a:extLst>
          </p:cNvPr>
          <p:cNvSpPr>
            <a:spLocks noGrp="1"/>
          </p:cNvSpPr>
          <p:nvPr>
            <p:ph type="body" sz="quarter" idx="25"/>
          </p:nvPr>
        </p:nvSpPr>
        <p:spPr/>
        <p:txBody>
          <a:bodyPr/>
          <a:lstStyle/>
          <a:p>
            <a:r>
              <a:rPr lang="en-IN" sz="13800">
                <a:solidFill>
                  <a:srgbClr val="FDFAFF"/>
                </a:solidFill>
              </a:rPr>
              <a:t>07</a:t>
            </a:r>
          </a:p>
        </p:txBody>
      </p:sp>
      <p:sp>
        <p:nvSpPr>
          <p:cNvPr id="11" name="Text Placeholder 9">
            <a:extLst>
              <a:ext uri="{FF2B5EF4-FFF2-40B4-BE49-F238E27FC236}">
                <a16:creationId xmlns:a16="http://schemas.microsoft.com/office/drawing/2014/main" id="{AD14AF30-5C18-358B-3A11-ECD8BCB236A1}"/>
              </a:ext>
            </a:extLst>
          </p:cNvPr>
          <p:cNvSpPr>
            <a:spLocks noGrp="1"/>
          </p:cNvSpPr>
          <p:nvPr>
            <p:ph type="body" sz="quarter" idx="26"/>
          </p:nvPr>
        </p:nvSpPr>
        <p:spPr>
          <a:xfrm>
            <a:off x="6570483" y="3125939"/>
            <a:ext cx="3733014" cy="480766"/>
          </a:xfrm>
          <a:solidFill>
            <a:srgbClr val="FDFAFF"/>
          </a:solidFill>
        </p:spPr>
        <p:txBody>
          <a:bodyPr/>
          <a:lstStyle/>
          <a:p>
            <a:r>
              <a:rPr lang="en-GB">
                <a:solidFill>
                  <a:schemeClr val="tx1"/>
                </a:solidFill>
              </a:rPr>
              <a:t>7a. </a:t>
            </a:r>
            <a:r>
              <a:rPr lang="en-GB">
                <a:solidFill>
                  <a:schemeClr val="tx1"/>
                </a:solidFill>
                <a:hlinkClick r:id="rId2"/>
              </a:rPr>
              <a:t>ChMC Update</a:t>
            </a:r>
            <a:endParaRPr lang="en-GB">
              <a:solidFill>
                <a:schemeClr val="tx1"/>
              </a:solidFill>
            </a:endParaRPr>
          </a:p>
        </p:txBody>
      </p:sp>
      <p:sp>
        <p:nvSpPr>
          <p:cNvPr id="12" name="Text Placeholder 9">
            <a:extLst>
              <a:ext uri="{FF2B5EF4-FFF2-40B4-BE49-F238E27FC236}">
                <a16:creationId xmlns:a16="http://schemas.microsoft.com/office/drawing/2014/main" id="{8E04CBA1-7C6C-8B5F-9FA7-628D61BAF0AB}"/>
              </a:ext>
            </a:extLst>
          </p:cNvPr>
          <p:cNvSpPr txBox="1">
            <a:spLocks/>
          </p:cNvSpPr>
          <p:nvPr/>
        </p:nvSpPr>
        <p:spPr>
          <a:xfrm>
            <a:off x="6570483" y="3751341"/>
            <a:ext cx="3733014" cy="480766"/>
          </a:xfrm>
          <a:prstGeom prst="rect">
            <a:avLst/>
          </a:prstGeom>
          <a:solidFill>
            <a:srgbClr val="FDFAFF"/>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tx2"/>
                </a:solidFill>
              </a:rPr>
              <a:t>7b. </a:t>
            </a:r>
            <a:r>
              <a:rPr lang="en-GB">
                <a:solidFill>
                  <a:schemeClr val="tx2"/>
                </a:solidFill>
                <a:hlinkClick r:id="rId3"/>
              </a:rPr>
              <a:t>Rec Update</a:t>
            </a:r>
            <a:endParaRPr lang="en-GB">
              <a:solidFill>
                <a:schemeClr val="tx2"/>
              </a:solidFill>
            </a:endParaRPr>
          </a:p>
        </p:txBody>
      </p:sp>
      <p:sp>
        <p:nvSpPr>
          <p:cNvPr id="13" name="Text Placeholder 9">
            <a:extLst>
              <a:ext uri="{FF2B5EF4-FFF2-40B4-BE49-F238E27FC236}">
                <a16:creationId xmlns:a16="http://schemas.microsoft.com/office/drawing/2014/main" id="{50705DFD-B233-5B29-61F1-F994D99BA15F}"/>
              </a:ext>
            </a:extLst>
          </p:cNvPr>
          <p:cNvSpPr txBox="1">
            <a:spLocks/>
          </p:cNvSpPr>
          <p:nvPr/>
        </p:nvSpPr>
        <p:spPr>
          <a:xfrm>
            <a:off x="6570483" y="4376743"/>
            <a:ext cx="3733014" cy="480766"/>
          </a:xfrm>
          <a:prstGeom prst="rect">
            <a:avLst/>
          </a:prstGeom>
          <a:solidFill>
            <a:srgbClr val="FDFAFF"/>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tx2"/>
                </a:solidFill>
              </a:rPr>
              <a:t>7c. </a:t>
            </a:r>
            <a:r>
              <a:rPr lang="en-GB">
                <a:solidFill>
                  <a:schemeClr val="tx2"/>
                </a:solidFill>
                <a:hlinkClick r:id="rId4"/>
              </a:rPr>
              <a:t>POAP</a:t>
            </a:r>
            <a:endParaRPr lang="en-GB">
              <a:solidFill>
                <a:schemeClr val="tx2"/>
              </a:solidFill>
            </a:endParaRPr>
          </a:p>
        </p:txBody>
      </p:sp>
    </p:spTree>
    <p:extLst>
      <p:ext uri="{BB962C8B-B14F-4D97-AF65-F5344CB8AC3E}">
        <p14:creationId xmlns:p14="http://schemas.microsoft.com/office/powerpoint/2010/main" val="4277327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92499-CA23-BF66-3EE4-EB9DDBA8D10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907D0A9-8FEE-90F3-7BAB-3A094316380E}"/>
              </a:ext>
            </a:extLst>
          </p:cNvPr>
          <p:cNvSpPr>
            <a:spLocks noGrp="1"/>
          </p:cNvSpPr>
          <p:nvPr>
            <p:ph type="body" sz="quarter" idx="24"/>
          </p:nvPr>
        </p:nvSpPr>
        <p:spPr>
          <a:xfrm>
            <a:off x="926757" y="1602558"/>
            <a:ext cx="5301047" cy="1934448"/>
          </a:xfrm>
        </p:spPr>
        <p:txBody>
          <a:bodyPr/>
          <a:lstStyle/>
          <a:p>
            <a:r>
              <a:rPr lang="en-IN"/>
              <a:t>SECTION 2: </a:t>
            </a:r>
          </a:p>
          <a:p>
            <a:r>
              <a:rPr lang="en-GB"/>
              <a:t>Change Development  </a:t>
            </a:r>
            <a:endParaRPr lang="en-IN"/>
          </a:p>
        </p:txBody>
      </p:sp>
      <p:sp>
        <p:nvSpPr>
          <p:cNvPr id="14" name="Text Placeholder 13">
            <a:extLst>
              <a:ext uri="{FF2B5EF4-FFF2-40B4-BE49-F238E27FC236}">
                <a16:creationId xmlns:a16="http://schemas.microsoft.com/office/drawing/2014/main" id="{3A4DB0DD-ADAA-199C-054C-BE104E88A5DA}"/>
              </a:ext>
            </a:extLst>
          </p:cNvPr>
          <p:cNvSpPr>
            <a:spLocks noGrp="1"/>
          </p:cNvSpPr>
          <p:nvPr>
            <p:ph type="body" sz="quarter" idx="25"/>
          </p:nvPr>
        </p:nvSpPr>
        <p:spPr/>
        <p:txBody>
          <a:bodyPr/>
          <a:lstStyle/>
          <a:p>
            <a:r>
              <a:rPr lang="en-IN" sz="13800"/>
              <a:t>02</a:t>
            </a:r>
          </a:p>
        </p:txBody>
      </p:sp>
      <p:sp>
        <p:nvSpPr>
          <p:cNvPr id="10" name="Text Placeholder 9">
            <a:extLst>
              <a:ext uri="{FF2B5EF4-FFF2-40B4-BE49-F238E27FC236}">
                <a16:creationId xmlns:a16="http://schemas.microsoft.com/office/drawing/2014/main" id="{632579EE-574D-A426-854D-AA8A73B0077F}"/>
              </a:ext>
            </a:extLst>
          </p:cNvPr>
          <p:cNvSpPr>
            <a:spLocks noGrp="1"/>
          </p:cNvSpPr>
          <p:nvPr>
            <p:ph type="body" sz="quarter" idx="26"/>
          </p:nvPr>
        </p:nvSpPr>
        <p:spPr>
          <a:xfrm>
            <a:off x="6570483" y="3009282"/>
            <a:ext cx="3733014" cy="613814"/>
          </a:xfrm>
          <a:solidFill>
            <a:schemeClr val="accent5"/>
          </a:solidFill>
        </p:spPr>
        <p:txBody>
          <a:bodyPr/>
          <a:lstStyle/>
          <a:p>
            <a:r>
              <a:rPr lang="en-US" sz="1800">
                <a:solidFill>
                  <a:srgbClr val="FDFAFF"/>
                </a:solidFill>
              </a:rPr>
              <a:t>2a. New Change Proposals</a:t>
            </a:r>
            <a:endParaRPr lang="en-GB" sz="1800">
              <a:solidFill>
                <a:srgbClr val="FDFAFF"/>
              </a:solidFill>
            </a:endParaRPr>
          </a:p>
        </p:txBody>
      </p:sp>
      <p:sp>
        <p:nvSpPr>
          <p:cNvPr id="18" name="Text Placeholder 9">
            <a:extLst>
              <a:ext uri="{FF2B5EF4-FFF2-40B4-BE49-F238E27FC236}">
                <a16:creationId xmlns:a16="http://schemas.microsoft.com/office/drawing/2014/main" id="{3CC7B073-7D83-10CD-A5DB-2E66A34838E7}"/>
              </a:ext>
            </a:extLst>
          </p:cNvPr>
          <p:cNvSpPr txBox="1">
            <a:spLocks/>
          </p:cNvSpPr>
          <p:nvPr/>
        </p:nvSpPr>
        <p:spPr>
          <a:xfrm>
            <a:off x="6570482" y="3768803"/>
            <a:ext cx="3733014" cy="855717"/>
          </a:xfrm>
          <a:prstGeom prst="rect">
            <a:avLst/>
          </a:prstGeom>
          <a:solidFill>
            <a:schemeClr val="accent5"/>
          </a:solidFill>
          <a:ln>
            <a:solidFill>
              <a:schemeClr val="accent5"/>
            </a:solidFill>
          </a:ln>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rgbClr val="22223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a:solidFill>
                  <a:srgbClr val="FDFAFF"/>
                </a:solidFill>
              </a:rPr>
              <a:t>2b. Undergoing Solution Options Impact Assessment Review</a:t>
            </a:r>
            <a:endParaRPr lang="en-US"/>
          </a:p>
        </p:txBody>
      </p:sp>
      <p:sp>
        <p:nvSpPr>
          <p:cNvPr id="2" name="Text Placeholder 9">
            <a:extLst>
              <a:ext uri="{FF2B5EF4-FFF2-40B4-BE49-F238E27FC236}">
                <a16:creationId xmlns:a16="http://schemas.microsoft.com/office/drawing/2014/main" id="{80158553-37FF-0931-4C2B-8DD57D978975}"/>
              </a:ext>
            </a:extLst>
          </p:cNvPr>
          <p:cNvSpPr txBox="1">
            <a:spLocks/>
          </p:cNvSpPr>
          <p:nvPr/>
        </p:nvSpPr>
        <p:spPr>
          <a:xfrm>
            <a:off x="6570482" y="4624520"/>
            <a:ext cx="3733014" cy="662194"/>
          </a:xfrm>
          <a:prstGeom prst="rect">
            <a:avLst/>
          </a:prstGeom>
          <a:solidFill>
            <a:schemeClr val="tx2"/>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rgbClr val="22223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solidFill>
                <a:srgbClr val="FDFAFF"/>
              </a:solidFill>
            </a:endParaRPr>
          </a:p>
        </p:txBody>
      </p:sp>
    </p:spTree>
    <p:extLst>
      <p:ext uri="{BB962C8B-B14F-4D97-AF65-F5344CB8AC3E}">
        <p14:creationId xmlns:p14="http://schemas.microsoft.com/office/powerpoint/2010/main" val="248685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D07B9-B47F-3C98-1547-3F3C9F786BD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B1F642-4638-45CA-9772-4D5475657DF4}"/>
              </a:ext>
            </a:extLst>
          </p:cNvPr>
          <p:cNvSpPr>
            <a:spLocks noGrp="1"/>
          </p:cNvSpPr>
          <p:nvPr>
            <p:ph type="body" sz="quarter" idx="24"/>
          </p:nvPr>
        </p:nvSpPr>
        <p:spPr>
          <a:xfrm>
            <a:off x="221063" y="1999784"/>
            <a:ext cx="3700487" cy="3580884"/>
          </a:xfrm>
        </p:spPr>
        <p:txBody>
          <a:bodyPr/>
          <a:lstStyle/>
          <a:p>
            <a:r>
              <a:rPr lang="en-IN"/>
              <a:t>SECTION 2: </a:t>
            </a:r>
          </a:p>
          <a:p>
            <a:r>
              <a:rPr lang="en-GB"/>
              <a:t>Change Development  </a:t>
            </a:r>
            <a:endParaRPr lang="en-IN"/>
          </a:p>
        </p:txBody>
      </p:sp>
      <p:sp>
        <p:nvSpPr>
          <p:cNvPr id="6" name="TextBox 5">
            <a:extLst>
              <a:ext uri="{FF2B5EF4-FFF2-40B4-BE49-F238E27FC236}">
                <a16:creationId xmlns:a16="http://schemas.microsoft.com/office/drawing/2014/main" id="{384C2EBE-8480-E364-8C57-0AFD4C5F7D33}"/>
              </a:ext>
            </a:extLst>
          </p:cNvPr>
          <p:cNvSpPr txBox="1"/>
          <p:nvPr/>
        </p:nvSpPr>
        <p:spPr>
          <a:xfrm>
            <a:off x="4399471" y="606601"/>
            <a:ext cx="7234699" cy="400110"/>
          </a:xfrm>
          <a:prstGeom prst="rect">
            <a:avLst/>
          </a:prstGeom>
          <a:noFill/>
        </p:spPr>
        <p:txBody>
          <a:bodyPr wrap="square" lIns="91440" tIns="45720" rIns="91440" bIns="45720" rtlCol="0" anchor="t">
            <a:spAutoFit/>
          </a:bodyPr>
          <a:lstStyle/>
          <a:p>
            <a:r>
              <a:rPr lang="en-US" sz="2000" b="1">
                <a:solidFill>
                  <a:srgbClr val="EE45AC"/>
                </a:solidFill>
              </a:rPr>
              <a:t>2a. New Change Proposals</a:t>
            </a:r>
          </a:p>
        </p:txBody>
      </p:sp>
      <p:sp>
        <p:nvSpPr>
          <p:cNvPr id="7" name="TextBox 6">
            <a:extLst>
              <a:ext uri="{FF2B5EF4-FFF2-40B4-BE49-F238E27FC236}">
                <a16:creationId xmlns:a16="http://schemas.microsoft.com/office/drawing/2014/main" id="{6424478C-2A76-5F2B-2A8A-8F0CF4372BBF}"/>
              </a:ext>
            </a:extLst>
          </p:cNvPr>
          <p:cNvSpPr txBox="1"/>
          <p:nvPr/>
        </p:nvSpPr>
        <p:spPr>
          <a:xfrm>
            <a:off x="4399470" y="1167723"/>
            <a:ext cx="7234699" cy="3293209"/>
          </a:xfrm>
          <a:prstGeom prst="rect">
            <a:avLst/>
          </a:prstGeom>
          <a:noFill/>
        </p:spPr>
        <p:txBody>
          <a:bodyPr wrap="square" rtlCol="0">
            <a:spAutoFit/>
          </a:bodyPr>
          <a:lstStyle/>
          <a:p>
            <a:pPr marL="342900" lvl="0" indent="-342900">
              <a:buFont typeface="Arial" panose="020B0604020202020204" pitchFamily="34" charset="0"/>
              <a:buChar char="•"/>
            </a:pPr>
            <a:r>
              <a:rPr lang="en-GB" sz="1600">
                <a:solidFill>
                  <a:schemeClr val="bg1"/>
                </a:solidFill>
              </a:rPr>
              <a:t>2a.i XRN 6079 UNC 0926S Maintenance criteria for Emergency Contact data held in Central Systems</a:t>
            </a:r>
          </a:p>
          <a:p>
            <a:pPr marL="342900" lvl="0" indent="-342900">
              <a:buFont typeface="Arial" panose="020B0604020202020204" pitchFamily="34" charset="0"/>
              <a:buChar char="•"/>
            </a:pPr>
            <a:endParaRPr lang="en-GB" sz="1600">
              <a:solidFill>
                <a:schemeClr val="bg1"/>
              </a:solidFill>
            </a:endParaRPr>
          </a:p>
          <a:p>
            <a:pPr marL="342900" lvl="0" indent="-342900">
              <a:buFont typeface="Arial" panose="020B0604020202020204" pitchFamily="34" charset="0"/>
              <a:buChar char="•"/>
            </a:pPr>
            <a:r>
              <a:rPr lang="en-US" sz="1600">
                <a:solidFill>
                  <a:schemeClr val="bg1"/>
                </a:solidFill>
              </a:rPr>
              <a:t>2a.ii XRN 6081 Meter Read Service Improvements</a:t>
            </a:r>
          </a:p>
          <a:p>
            <a:pPr marL="342900" lvl="0" indent="-342900">
              <a:buFont typeface="Arial" panose="020B0604020202020204" pitchFamily="34" charset="0"/>
              <a:buChar char="•"/>
            </a:pPr>
            <a:endParaRPr lang="en-US" sz="1600">
              <a:solidFill>
                <a:schemeClr val="bg1"/>
              </a:solidFill>
            </a:endParaRPr>
          </a:p>
          <a:p>
            <a:pPr marL="342900" lvl="0" indent="-342900">
              <a:buFont typeface="Arial" panose="020B0604020202020204" pitchFamily="34" charset="0"/>
              <a:buChar char="•"/>
            </a:pPr>
            <a:r>
              <a:rPr lang="en-US" sz="1600">
                <a:solidFill>
                  <a:schemeClr val="bg1"/>
                </a:solidFill>
              </a:rPr>
              <a:t>2a.iii XRN 6081.A - Fix Historic NDM Check to Check Reconciliation Periods - Tactical Solution</a:t>
            </a:r>
          </a:p>
          <a:p>
            <a:pPr marL="342900" lvl="0" indent="-342900">
              <a:buFont typeface="Arial" panose="020B0604020202020204" pitchFamily="34" charset="0"/>
              <a:buChar char="•"/>
            </a:pPr>
            <a:endParaRPr lang="en-US" sz="1600">
              <a:solidFill>
                <a:schemeClr val="bg1"/>
              </a:solidFill>
            </a:endParaRPr>
          </a:p>
          <a:p>
            <a:pPr marL="342900" lvl="0" indent="-342900">
              <a:buFont typeface="Arial" panose="020B0604020202020204" pitchFamily="34" charset="0"/>
              <a:buChar char="•"/>
            </a:pPr>
            <a:r>
              <a:rPr lang="en-US" sz="1600">
                <a:solidFill>
                  <a:schemeClr val="bg1"/>
                </a:solidFill>
              </a:rPr>
              <a:t>2a.iv XRN 6081.B - Reconciliation of Multiple Read Replacements – Historic Reporting and Tactical Solution</a:t>
            </a:r>
          </a:p>
          <a:p>
            <a:pPr marL="342900" lvl="0" indent="-342900">
              <a:buFont typeface="Arial" panose="020B0604020202020204" pitchFamily="34" charset="0"/>
              <a:buChar char="•"/>
            </a:pPr>
            <a:endParaRPr lang="en-US" sz="1600">
              <a:solidFill>
                <a:schemeClr val="bg1"/>
              </a:solidFill>
            </a:endParaRPr>
          </a:p>
          <a:p>
            <a:pPr marL="342900" lvl="0" indent="-342900">
              <a:buFont typeface="Arial" panose="020B0604020202020204" pitchFamily="34" charset="0"/>
              <a:buChar char="•"/>
            </a:pPr>
            <a:r>
              <a:rPr lang="en-US" sz="1600">
                <a:solidFill>
                  <a:schemeClr val="bg1"/>
                </a:solidFill>
              </a:rPr>
              <a:t>2a.v XRN 6081.C - </a:t>
            </a:r>
            <a:r>
              <a:rPr lang="en-GB" sz="1600">
                <a:solidFill>
                  <a:schemeClr val="bg1"/>
                </a:solidFill>
              </a:rPr>
              <a:t>NDM Check to Check Reconciliation – Enduring Solution</a:t>
            </a:r>
            <a:r>
              <a:rPr lang="en-US" sz="1600">
                <a:solidFill>
                  <a:schemeClr val="bg1"/>
                </a:solidFill>
              </a:rPr>
              <a:t> </a:t>
            </a:r>
            <a:endParaRPr lang="en-GB" sz="1600">
              <a:solidFill>
                <a:schemeClr val="bg1"/>
              </a:solidFill>
            </a:endParaRPr>
          </a:p>
        </p:txBody>
      </p:sp>
      <p:sp>
        <p:nvSpPr>
          <p:cNvPr id="9" name="Text Placeholder 3">
            <a:extLst>
              <a:ext uri="{FF2B5EF4-FFF2-40B4-BE49-F238E27FC236}">
                <a16:creationId xmlns:a16="http://schemas.microsoft.com/office/drawing/2014/main" id="{1FE5D5ED-98D7-8DC4-93FC-8934DA77BFBF}"/>
              </a:ext>
            </a:extLst>
          </p:cNvPr>
          <p:cNvSpPr txBox="1">
            <a:spLocks/>
          </p:cNvSpPr>
          <p:nvPr/>
        </p:nvSpPr>
        <p:spPr>
          <a:xfrm>
            <a:off x="4488372" y="4617081"/>
            <a:ext cx="7234699" cy="482012"/>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100000"/>
              </a:lnSpc>
              <a:spcBef>
                <a:spcPts val="0"/>
              </a:spcBef>
              <a:buFont typeface="Arial" panose="020B0604020202020204" pitchFamily="34" charset="0"/>
              <a:buNone/>
              <a:defRPr sz="2000" b="1" kern="1200">
                <a:solidFill>
                  <a:srgbClr val="EE45AC"/>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2b. Undergoing Solution Options Impact Assessment Review</a:t>
            </a:r>
          </a:p>
        </p:txBody>
      </p:sp>
      <p:sp>
        <p:nvSpPr>
          <p:cNvPr id="10" name="TextBox 9">
            <a:extLst>
              <a:ext uri="{FF2B5EF4-FFF2-40B4-BE49-F238E27FC236}">
                <a16:creationId xmlns:a16="http://schemas.microsoft.com/office/drawing/2014/main" id="{8E6EBFF5-75E0-0A9F-769E-CEF6FC2A2E22}"/>
              </a:ext>
            </a:extLst>
          </p:cNvPr>
          <p:cNvSpPr txBox="1"/>
          <p:nvPr/>
        </p:nvSpPr>
        <p:spPr>
          <a:xfrm>
            <a:off x="4399470" y="5352775"/>
            <a:ext cx="7234699" cy="615553"/>
          </a:xfrm>
          <a:prstGeom prst="rect">
            <a:avLst/>
          </a:prstGeom>
          <a:noFill/>
        </p:spPr>
        <p:txBody>
          <a:bodyPr wrap="square" rtlCol="0">
            <a:spAutoFit/>
          </a:bodyPr>
          <a:lstStyle/>
          <a:p>
            <a:pPr marL="342900" indent="-342900" fontAlgn="base">
              <a:buFont typeface="Arial" panose="020B0604020202020204" pitchFamily="34" charset="0"/>
              <a:buChar char="•"/>
            </a:pPr>
            <a:r>
              <a:rPr lang="en-US" sz="1600">
                <a:solidFill>
                  <a:schemeClr val="bg1"/>
                </a:solidFill>
              </a:rPr>
              <a:t>2b.i XRN </a:t>
            </a:r>
            <a:r>
              <a:rPr lang="en-GB">
                <a:solidFill>
                  <a:schemeClr val="bg1"/>
                </a:solidFill>
              </a:rPr>
              <a:t>XRN 5994 - Emergency Contact Validation Service</a:t>
            </a:r>
            <a:endParaRPr lang="en-US" sz="1600">
              <a:solidFill>
                <a:schemeClr val="bg1"/>
              </a:solidFill>
            </a:endParaRPr>
          </a:p>
          <a:p>
            <a:pPr fontAlgn="base"/>
            <a:endParaRPr lang="en-US" sz="1600">
              <a:solidFill>
                <a:schemeClr val="bg1"/>
              </a:solidFill>
            </a:endParaRPr>
          </a:p>
        </p:txBody>
      </p:sp>
    </p:spTree>
    <p:extLst>
      <p:ext uri="{BB962C8B-B14F-4D97-AF65-F5344CB8AC3E}">
        <p14:creationId xmlns:p14="http://schemas.microsoft.com/office/powerpoint/2010/main" val="2715914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EF519-F688-A434-2554-4FE1702F1820}"/>
              </a:ext>
            </a:extLst>
          </p:cNvPr>
          <p:cNvSpPr>
            <a:spLocks noGrp="1"/>
          </p:cNvSpPr>
          <p:nvPr>
            <p:ph type="title"/>
          </p:nvPr>
        </p:nvSpPr>
        <p:spPr/>
        <p:txBody>
          <a:bodyPr/>
          <a:lstStyle/>
          <a:p>
            <a:pPr lvl="0"/>
            <a:r>
              <a:rPr lang="en-GB" sz="2400"/>
              <a:t>XRN 6079 UNC 0926S Maintenance criteria for Emergency Contact data held in Central Systems</a:t>
            </a:r>
          </a:p>
        </p:txBody>
      </p:sp>
      <p:graphicFrame>
        <p:nvGraphicFramePr>
          <p:cNvPr id="4" name="Content Placeholder 1">
            <a:extLst>
              <a:ext uri="{FF2B5EF4-FFF2-40B4-BE49-F238E27FC236}">
                <a16:creationId xmlns:a16="http://schemas.microsoft.com/office/drawing/2014/main" id="{609E1C63-D407-B8A1-8E6B-A8D76E42CD5F}"/>
              </a:ext>
            </a:extLst>
          </p:cNvPr>
          <p:cNvGraphicFramePr>
            <a:graphicFrameLocks/>
          </p:cNvGraphicFramePr>
          <p:nvPr/>
        </p:nvGraphicFramePr>
        <p:xfrm>
          <a:off x="183108" y="1189199"/>
          <a:ext cx="6830434" cy="1818172"/>
        </p:xfrm>
        <a:graphic>
          <a:graphicData uri="http://schemas.openxmlformats.org/drawingml/2006/table">
            <a:tbl>
              <a:tblPr firstRow="1" bandRow="1">
                <a:tableStyleId>{E8B1032C-EA38-4F05-BA0D-38AFFFC7BED3}</a:tableStyleId>
              </a:tblPr>
              <a:tblGrid>
                <a:gridCol w="3663075">
                  <a:extLst>
                    <a:ext uri="{9D8B030D-6E8A-4147-A177-3AD203B41FA5}">
                      <a16:colId xmlns:a16="http://schemas.microsoft.com/office/drawing/2014/main" val="460105067"/>
                    </a:ext>
                  </a:extLst>
                </a:gridCol>
                <a:gridCol w="3167359">
                  <a:extLst>
                    <a:ext uri="{9D8B030D-6E8A-4147-A177-3AD203B41FA5}">
                      <a16:colId xmlns:a16="http://schemas.microsoft.com/office/drawing/2014/main" val="4029205917"/>
                    </a:ext>
                  </a:extLst>
                </a:gridCol>
              </a:tblGrid>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Customer Parties</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Impacted parties</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extLst>
                  <a:ext uri="{0D108BD9-81ED-4DB2-BD59-A6C34878D82A}">
                    <a16:rowId xmlns:a16="http://schemas.microsoft.com/office/drawing/2014/main" val="2249441976"/>
                  </a:ext>
                </a:extLst>
              </a:tr>
              <a:tr h="24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Shipper</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880511865"/>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Distribution Network Operators (DNOs)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769579802"/>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National Gas Transmission</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513173348"/>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IGTs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2735908724"/>
                  </a:ext>
                </a:extLst>
              </a:tr>
              <a:tr h="23803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rgbClr val="000000"/>
                          </a:solidFill>
                          <a:latin typeface="+mn-lt"/>
                          <a:ea typeface="+mn-ea"/>
                          <a:cs typeface="+mn-cs"/>
                        </a:rPr>
                        <a:t>This vote is to approve the change into development </a:t>
                      </a: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987585170"/>
                  </a:ext>
                </a:extLst>
              </a:tr>
            </a:tbl>
          </a:graphicData>
        </a:graphic>
      </p:graphicFrame>
      <p:graphicFrame>
        <p:nvGraphicFramePr>
          <p:cNvPr id="5" name="Table 15">
            <a:extLst>
              <a:ext uri="{FF2B5EF4-FFF2-40B4-BE49-F238E27FC236}">
                <a16:creationId xmlns:a16="http://schemas.microsoft.com/office/drawing/2014/main" id="{682448DF-24BF-1B9E-1B1A-C2400CA9F034}"/>
              </a:ext>
            </a:extLst>
          </p:cNvPr>
          <p:cNvGraphicFramePr>
            <a:graphicFrameLocks noGrp="1"/>
          </p:cNvGraphicFramePr>
          <p:nvPr/>
        </p:nvGraphicFramePr>
        <p:xfrm>
          <a:off x="7716902" y="1189199"/>
          <a:ext cx="3698958" cy="1807308"/>
        </p:xfrm>
        <a:graphic>
          <a:graphicData uri="http://schemas.openxmlformats.org/drawingml/2006/table">
            <a:tbl>
              <a:tblPr>
                <a:tableStyleId>{616DA210-FB5B-4158-B5E0-FEB733F419BA}</a:tableStyleId>
              </a:tblPr>
              <a:tblGrid>
                <a:gridCol w="1741388">
                  <a:extLst>
                    <a:ext uri="{9D8B030D-6E8A-4147-A177-3AD203B41FA5}">
                      <a16:colId xmlns:a16="http://schemas.microsoft.com/office/drawing/2014/main" val="2998317924"/>
                    </a:ext>
                  </a:extLst>
                </a:gridCol>
                <a:gridCol w="1957570">
                  <a:extLst>
                    <a:ext uri="{9D8B030D-6E8A-4147-A177-3AD203B41FA5}">
                      <a16:colId xmlns:a16="http://schemas.microsoft.com/office/drawing/2014/main" val="2110112030"/>
                    </a:ext>
                  </a:extLst>
                </a:gridCol>
              </a:tblGrid>
              <a:tr h="443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Type</a:t>
                      </a:r>
                    </a:p>
                  </a:txBody>
                  <a:tcPr marT="0" marB="0" anchor="ctr">
                    <a:solidFill>
                      <a:schemeClr val="tx1"/>
                    </a:solidFill>
                  </a:tcPr>
                </a:tc>
                <a:tc>
                  <a:txBody>
                    <a:bodyPr/>
                    <a:lstStyle/>
                    <a:p>
                      <a:r>
                        <a:rPr lang="en-GB" sz="1200" b="0" kern="1200">
                          <a:solidFill>
                            <a:srgbClr val="000000"/>
                          </a:solidFill>
                          <a:latin typeface="+mn-lt"/>
                          <a:ea typeface="+mn-ea"/>
                          <a:cs typeface="+mn-cs"/>
                        </a:rPr>
                        <a:t>Regulatory</a:t>
                      </a:r>
                    </a:p>
                  </a:txBody>
                  <a:tcPr anchor="ctr"/>
                </a:tc>
                <a:extLst>
                  <a:ext uri="{0D108BD9-81ED-4DB2-BD59-A6C34878D82A}">
                    <a16:rowId xmlns:a16="http://schemas.microsoft.com/office/drawing/2014/main" val="1522058585"/>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Priority</a:t>
                      </a:r>
                    </a:p>
                  </a:txBody>
                  <a:tcPr marT="0" marB="0" anchor="ctr">
                    <a:solidFill>
                      <a:schemeClr val="tx1"/>
                    </a:solidFill>
                  </a:tcPr>
                </a:tc>
                <a:tc>
                  <a:txBody>
                    <a:bodyPr/>
                    <a:lstStyle/>
                    <a:p>
                      <a:r>
                        <a:rPr lang="en-GB" sz="1200" b="0" kern="1200">
                          <a:solidFill>
                            <a:srgbClr val="000000"/>
                          </a:solidFill>
                          <a:latin typeface="+mn-lt"/>
                          <a:ea typeface="+mn-ea"/>
                          <a:cs typeface="+mn-cs"/>
                        </a:rPr>
                        <a:t>High</a:t>
                      </a:r>
                    </a:p>
                  </a:txBody>
                  <a:tcPr anchor="ctr"/>
                </a:tc>
                <a:extLst>
                  <a:ext uri="{0D108BD9-81ED-4DB2-BD59-A6C34878D82A}">
                    <a16:rowId xmlns:a16="http://schemas.microsoft.com/office/drawing/2014/main" val="1504131133"/>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Proposer</a:t>
                      </a:r>
                    </a:p>
                  </a:txBody>
                  <a:tcPr marT="0" marB="0" anchor="ctr">
                    <a:solidFill>
                      <a:schemeClr val="tx1"/>
                    </a:solidFill>
                  </a:tcPr>
                </a:tc>
                <a:tc>
                  <a:txBody>
                    <a:bodyPr/>
                    <a:lstStyle/>
                    <a:p>
                      <a:r>
                        <a:rPr lang="en-GB" sz="1200" b="0" kern="1200">
                          <a:solidFill>
                            <a:srgbClr val="000000"/>
                          </a:solidFill>
                          <a:latin typeface="+mn-lt"/>
                          <a:ea typeface="+mn-ea"/>
                          <a:cs typeface="+mn-cs"/>
                        </a:rPr>
                        <a:t>Cadent</a:t>
                      </a:r>
                    </a:p>
                  </a:txBody>
                  <a:tcPr anchor="ctr"/>
                </a:tc>
                <a:extLst>
                  <a:ext uri="{0D108BD9-81ED-4DB2-BD59-A6C34878D82A}">
                    <a16:rowId xmlns:a16="http://schemas.microsoft.com/office/drawing/2014/main" val="226082518"/>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Proposal</a:t>
                      </a:r>
                    </a:p>
                  </a:txBody>
                  <a:tcPr marT="0" marB="0" anchor="ctr">
                    <a:solidFill>
                      <a:schemeClr val="tx1"/>
                    </a:solidFill>
                  </a:tcPr>
                </a:tc>
                <a:tc>
                  <a:txBody>
                    <a:bodyPr/>
                    <a:lstStyle/>
                    <a:p>
                      <a:r>
                        <a:rPr lang="en-GB" sz="1200">
                          <a:solidFill>
                            <a:srgbClr val="000000"/>
                          </a:solidFill>
                          <a:hlinkClick r:id="rId2"/>
                        </a:rPr>
                        <a:t>Link to CP</a:t>
                      </a:r>
                      <a:endParaRPr lang="en-GB" sz="1200">
                        <a:solidFill>
                          <a:srgbClr val="000000"/>
                        </a:solidFill>
                      </a:endParaRPr>
                    </a:p>
                  </a:txBody>
                  <a:tcPr anchor="ctr"/>
                </a:tc>
                <a:extLst>
                  <a:ext uri="{0D108BD9-81ED-4DB2-BD59-A6C34878D82A}">
                    <a16:rowId xmlns:a16="http://schemas.microsoft.com/office/drawing/2014/main" val="4142360913"/>
                  </a:ext>
                </a:extLst>
              </a:tr>
            </a:tbl>
          </a:graphicData>
        </a:graphic>
      </p:graphicFrame>
      <p:graphicFrame>
        <p:nvGraphicFramePr>
          <p:cNvPr id="6" name="Table 5">
            <a:extLst>
              <a:ext uri="{FF2B5EF4-FFF2-40B4-BE49-F238E27FC236}">
                <a16:creationId xmlns:a16="http://schemas.microsoft.com/office/drawing/2014/main" id="{F0CEC970-8F68-FFB0-7779-DDB02D9E4DF1}"/>
              </a:ext>
            </a:extLst>
          </p:cNvPr>
          <p:cNvGraphicFramePr>
            <a:graphicFrameLocks noGrp="1"/>
          </p:cNvGraphicFramePr>
          <p:nvPr/>
        </p:nvGraphicFramePr>
        <p:xfrm>
          <a:off x="168030" y="3091992"/>
          <a:ext cx="11561854" cy="2126789"/>
        </p:xfrm>
        <a:graphic>
          <a:graphicData uri="http://schemas.openxmlformats.org/drawingml/2006/table">
            <a:tbl>
              <a:tblPr firstRow="1" bandRow="1">
                <a:tableStyleId>{E8B1032C-EA38-4F05-BA0D-38AFFFC7BED3}</a:tableStyleId>
              </a:tblPr>
              <a:tblGrid>
                <a:gridCol w="11561854">
                  <a:extLst>
                    <a:ext uri="{9D8B030D-6E8A-4147-A177-3AD203B41FA5}">
                      <a16:colId xmlns:a16="http://schemas.microsoft.com/office/drawing/2014/main" val="20000"/>
                    </a:ext>
                  </a:extLst>
                </a:gridCol>
              </a:tblGrid>
              <a:tr h="3964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a:t>
                      </a:r>
                      <a:r>
                        <a:rPr lang="en-GB" sz="1100" b="1" kern="1200" baseline="0">
                          <a:solidFill>
                            <a:schemeClr val="bg1"/>
                          </a:solidFill>
                          <a:latin typeface="+mn-lt"/>
                          <a:ea typeface="+mn-ea"/>
                          <a:cs typeface="+mn-cs"/>
                        </a:rPr>
                        <a:t> Description</a:t>
                      </a:r>
                      <a:endParaRPr lang="en-GB" sz="1100" b="1" u="sng" kern="1200">
                        <a:solidFill>
                          <a:schemeClr val="bg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1730308">
                <a:tc>
                  <a:txBody>
                    <a:bodyPr/>
                    <a:lstStyle/>
                    <a:p>
                      <a:pPr algn="l">
                        <a:buNone/>
                      </a:pPr>
                      <a:r>
                        <a:rPr lang="en-GB" sz="1600" dirty="0">
                          <a:solidFill>
                            <a:srgbClr val="222233"/>
                          </a:solidFill>
                          <a:effectLst/>
                          <a:latin typeface="+mj-lt"/>
                          <a:ea typeface="Aptos" panose="020B0004020202020204" pitchFamily="34" charset="0"/>
                          <a:cs typeface="Arial" panose="020B0604020202020204" pitchFamily="34" charset="0"/>
                        </a:rPr>
                        <a:t>This Change Proposal has been raised to deliver the Central System changes required as set out within </a:t>
                      </a:r>
                      <a:r>
                        <a:rPr lang="en-GB" sz="1600" u="sng" dirty="0">
                          <a:solidFill>
                            <a:srgbClr val="222233"/>
                          </a:solidFill>
                          <a:effectLst/>
                          <a:latin typeface="+mj-lt"/>
                          <a:ea typeface="Aptos" panose="020B0004020202020204" pitchFamily="34" charset="0"/>
                          <a:cs typeface="Arial" panose="020B0604020202020204" pitchFamily="34" charset="0"/>
                          <a:hlinkClick r:id="rId3"/>
                        </a:rPr>
                        <a:t>UNC 0926S</a:t>
                      </a:r>
                      <a:r>
                        <a:rPr lang="en-GB" sz="1600" dirty="0">
                          <a:solidFill>
                            <a:srgbClr val="222233"/>
                          </a:solidFill>
                          <a:effectLst/>
                          <a:latin typeface="+mj-lt"/>
                          <a:ea typeface="Aptos" panose="020B0004020202020204" pitchFamily="34" charset="0"/>
                          <a:cs typeface="Arial" panose="020B0604020202020204" pitchFamily="34" charset="0"/>
                        </a:rPr>
                        <a:t>.</a:t>
                      </a:r>
                    </a:p>
                    <a:p>
                      <a:pPr algn="l">
                        <a:buNone/>
                      </a:pPr>
                      <a:endParaRPr lang="en-GB" sz="1600" kern="1200" dirty="0">
                        <a:solidFill>
                          <a:schemeClr val="tx1"/>
                        </a:solidFill>
                        <a:effectLst/>
                        <a:latin typeface="+mj-lt"/>
                        <a:ea typeface="+mn-ea"/>
                        <a:cs typeface="+mn-cs"/>
                      </a:endParaRPr>
                    </a:p>
                    <a:p>
                      <a:pPr algn="l">
                        <a:buNone/>
                      </a:pPr>
                      <a:r>
                        <a:rPr lang="en-GB" sz="1600" kern="1200" dirty="0">
                          <a:solidFill>
                            <a:schemeClr val="tx1"/>
                          </a:solidFill>
                          <a:effectLst/>
                          <a:latin typeface="+mj-lt"/>
                          <a:ea typeface="+mn-ea"/>
                          <a:cs typeface="+mn-cs"/>
                        </a:rPr>
                        <a:t>This modification outlines the criteria for how all emergency contact data (EMR data) must be recorded and maintained in Central Systems. </a:t>
                      </a:r>
                      <a:endParaRPr lang="en-GB" sz="1600" dirty="0">
                        <a:solidFill>
                          <a:srgbClr val="222233"/>
                        </a:solidFill>
                        <a:effectLst/>
                        <a:latin typeface="+mj-lt"/>
                        <a:ea typeface="Aptos" panose="020B0004020202020204" pitchFamily="34" charset="0"/>
                        <a:cs typeface="Arial" panose="020B0604020202020204" pitchFamily="34" charset="0"/>
                      </a:endParaRPr>
                    </a:p>
                  </a:txBody>
                  <a:tcPr marL="114300" marR="114300" marT="0" marB="0">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542F3B04-934F-5280-AA8C-8AAB08676C86}"/>
              </a:ext>
            </a:extLst>
          </p:cNvPr>
          <p:cNvGraphicFramePr>
            <a:graphicFrameLocks noGrp="1"/>
          </p:cNvGraphicFramePr>
          <p:nvPr/>
        </p:nvGraphicFramePr>
        <p:xfrm>
          <a:off x="152400" y="5308600"/>
          <a:ext cx="11575456" cy="861506"/>
        </p:xfrm>
        <a:graphic>
          <a:graphicData uri="http://schemas.openxmlformats.org/drawingml/2006/table">
            <a:tbl>
              <a:tblPr firstRow="1" bandRow="1">
                <a:tableStyleId>{E8B1032C-EA38-4F05-BA0D-38AFFFC7BED3}</a:tableStyleId>
              </a:tblPr>
              <a:tblGrid>
                <a:gridCol w="4466356">
                  <a:extLst>
                    <a:ext uri="{9D8B030D-6E8A-4147-A177-3AD203B41FA5}">
                      <a16:colId xmlns:a16="http://schemas.microsoft.com/office/drawing/2014/main" val="20000"/>
                    </a:ext>
                  </a:extLst>
                </a:gridCol>
                <a:gridCol w="7109100">
                  <a:extLst>
                    <a:ext uri="{9D8B030D-6E8A-4147-A177-3AD203B41FA5}">
                      <a16:colId xmlns:a16="http://schemas.microsoft.com/office/drawing/2014/main" val="20001"/>
                    </a:ext>
                  </a:extLst>
                </a:gridCol>
              </a:tblGrid>
              <a:tr h="4822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DSC Service Area Associated Funding Split</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fontAlgn="base"/>
                      <a:r>
                        <a:rPr lang="en-US" sz="1100" b="0" i="0" kern="1200">
                          <a:solidFill>
                            <a:schemeClr val="tx1"/>
                          </a:solidFill>
                          <a:effectLst/>
                          <a:latin typeface="+mn-lt"/>
                          <a:ea typeface="+mn-ea"/>
                          <a:cs typeface="+mn-cs"/>
                        </a:rPr>
                        <a:t>Service Area 3 - Manage updates to customer portfolio</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0"/>
                  </a:ext>
                </a:extLst>
              </a:tr>
              <a:tr h="379303">
                <a:tc>
                  <a:txBody>
                    <a:bodyPr/>
                    <a:lstStyle/>
                    <a:p>
                      <a:pPr marL="0" marR="0" lvl="0" indent="0" algn="l" rtl="0" eaLnBrk="1" fontAlgn="auto" latinLnBrk="0" hangingPunct="1">
                        <a:lnSpc>
                          <a:spcPct val="100000"/>
                        </a:lnSpc>
                        <a:spcBef>
                          <a:spcPts val="0"/>
                        </a:spcBef>
                        <a:spcAft>
                          <a:spcPts val="0"/>
                        </a:spcAft>
                        <a:buClrTx/>
                        <a:buSzTx/>
                        <a:buFontTx/>
                        <a:buNone/>
                      </a:pPr>
                      <a:r>
                        <a:rPr lang="en-GB" sz="1100" b="1" kern="1200">
                          <a:solidFill>
                            <a:schemeClr val="bg1"/>
                          </a:solidFill>
                          <a:latin typeface="+mn-lt"/>
                          <a:ea typeface="+mn-ea"/>
                          <a:cs typeface="+mn-cs"/>
                        </a:rPr>
                        <a:t>Proposed Funding split from Proposer</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lvl="0" algn="l">
                        <a:lnSpc>
                          <a:spcPct val="100000"/>
                        </a:lnSpc>
                        <a:spcBef>
                          <a:spcPts val="0"/>
                        </a:spcBef>
                        <a:spcAft>
                          <a:spcPts val="0"/>
                        </a:spcAft>
                        <a:buNone/>
                      </a:pPr>
                      <a:r>
                        <a:rPr lang="en-GB" sz="1100" b="0" i="0" u="none" strike="noStrike" kern="1200" noProof="0">
                          <a:solidFill>
                            <a:srgbClr val="000000"/>
                          </a:solidFill>
                          <a:latin typeface="Century Gothic"/>
                        </a:rPr>
                        <a:t>Shipper 90% DNO 10%</a:t>
                      </a:r>
                      <a:endParaRPr lang="en-US" sz="1600" b="0"/>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60178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8A2DD-6FFE-03EC-697F-4328D3B411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5C1C2-D40D-AA83-703E-1F8050750864}"/>
              </a:ext>
            </a:extLst>
          </p:cNvPr>
          <p:cNvSpPr>
            <a:spLocks noGrp="1"/>
          </p:cNvSpPr>
          <p:nvPr>
            <p:ph type="title"/>
          </p:nvPr>
        </p:nvSpPr>
        <p:spPr/>
        <p:txBody>
          <a:bodyPr/>
          <a:lstStyle/>
          <a:p>
            <a:r>
              <a:rPr lang="en-US" sz="2400"/>
              <a:t>XRN 6081 Meter Read Service Improvements</a:t>
            </a:r>
            <a:endParaRPr lang="en-GB" sz="2400"/>
          </a:p>
        </p:txBody>
      </p:sp>
      <p:graphicFrame>
        <p:nvGraphicFramePr>
          <p:cNvPr id="4" name="Content Placeholder 1">
            <a:extLst>
              <a:ext uri="{FF2B5EF4-FFF2-40B4-BE49-F238E27FC236}">
                <a16:creationId xmlns:a16="http://schemas.microsoft.com/office/drawing/2014/main" id="{38A0E8A4-5A93-F9A7-F292-CC6B535F04BA}"/>
              </a:ext>
            </a:extLst>
          </p:cNvPr>
          <p:cNvGraphicFramePr>
            <a:graphicFrameLocks/>
          </p:cNvGraphicFramePr>
          <p:nvPr/>
        </p:nvGraphicFramePr>
        <p:xfrm>
          <a:off x="183108" y="1189199"/>
          <a:ext cx="6830434" cy="1818172"/>
        </p:xfrm>
        <a:graphic>
          <a:graphicData uri="http://schemas.openxmlformats.org/drawingml/2006/table">
            <a:tbl>
              <a:tblPr firstRow="1" bandRow="1">
                <a:tableStyleId>{E8B1032C-EA38-4F05-BA0D-38AFFFC7BED3}</a:tableStyleId>
              </a:tblPr>
              <a:tblGrid>
                <a:gridCol w="3663075">
                  <a:extLst>
                    <a:ext uri="{9D8B030D-6E8A-4147-A177-3AD203B41FA5}">
                      <a16:colId xmlns:a16="http://schemas.microsoft.com/office/drawing/2014/main" val="460105067"/>
                    </a:ext>
                  </a:extLst>
                </a:gridCol>
                <a:gridCol w="3167359">
                  <a:extLst>
                    <a:ext uri="{9D8B030D-6E8A-4147-A177-3AD203B41FA5}">
                      <a16:colId xmlns:a16="http://schemas.microsoft.com/office/drawing/2014/main" val="4029205917"/>
                    </a:ext>
                  </a:extLst>
                </a:gridCol>
              </a:tblGrid>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Customer Parties</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Impacted parties</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extLst>
                  <a:ext uri="{0D108BD9-81ED-4DB2-BD59-A6C34878D82A}">
                    <a16:rowId xmlns:a16="http://schemas.microsoft.com/office/drawing/2014/main" val="2249441976"/>
                  </a:ext>
                </a:extLst>
              </a:tr>
              <a:tr h="24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Shipper</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880511865"/>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Distribution Network Operators (DNOs)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769579802"/>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National Gas Transmission</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513173348"/>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IGTs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2735908724"/>
                  </a:ext>
                </a:extLst>
              </a:tr>
              <a:tr h="23803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rgbClr val="000000"/>
                          </a:solidFill>
                          <a:latin typeface="+mn-lt"/>
                          <a:ea typeface="+mn-ea"/>
                          <a:cs typeface="+mn-cs"/>
                        </a:rPr>
                        <a:t>This vote is to approve the change into development </a:t>
                      </a: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987585170"/>
                  </a:ext>
                </a:extLst>
              </a:tr>
            </a:tbl>
          </a:graphicData>
        </a:graphic>
      </p:graphicFrame>
      <p:graphicFrame>
        <p:nvGraphicFramePr>
          <p:cNvPr id="5" name="Table 15">
            <a:extLst>
              <a:ext uri="{FF2B5EF4-FFF2-40B4-BE49-F238E27FC236}">
                <a16:creationId xmlns:a16="http://schemas.microsoft.com/office/drawing/2014/main" id="{24D228A1-650B-BAC8-3396-747E544659D0}"/>
              </a:ext>
            </a:extLst>
          </p:cNvPr>
          <p:cNvGraphicFramePr>
            <a:graphicFrameLocks noGrp="1"/>
          </p:cNvGraphicFramePr>
          <p:nvPr/>
        </p:nvGraphicFramePr>
        <p:xfrm>
          <a:off x="7716902" y="1189199"/>
          <a:ext cx="3698958" cy="1807308"/>
        </p:xfrm>
        <a:graphic>
          <a:graphicData uri="http://schemas.openxmlformats.org/drawingml/2006/table">
            <a:tbl>
              <a:tblPr>
                <a:tableStyleId>{616DA210-FB5B-4158-B5E0-FEB733F419BA}</a:tableStyleId>
              </a:tblPr>
              <a:tblGrid>
                <a:gridCol w="1741388">
                  <a:extLst>
                    <a:ext uri="{9D8B030D-6E8A-4147-A177-3AD203B41FA5}">
                      <a16:colId xmlns:a16="http://schemas.microsoft.com/office/drawing/2014/main" val="2998317924"/>
                    </a:ext>
                  </a:extLst>
                </a:gridCol>
                <a:gridCol w="1957570">
                  <a:extLst>
                    <a:ext uri="{9D8B030D-6E8A-4147-A177-3AD203B41FA5}">
                      <a16:colId xmlns:a16="http://schemas.microsoft.com/office/drawing/2014/main" val="2110112030"/>
                    </a:ext>
                  </a:extLst>
                </a:gridCol>
              </a:tblGrid>
              <a:tr h="443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Type</a:t>
                      </a:r>
                    </a:p>
                  </a:txBody>
                  <a:tcPr marT="0" marB="0" anchor="ctr">
                    <a:solidFill>
                      <a:schemeClr val="tx1"/>
                    </a:solidFill>
                  </a:tcPr>
                </a:tc>
                <a:tc>
                  <a:txBody>
                    <a:bodyPr/>
                    <a:lstStyle/>
                    <a:p>
                      <a:r>
                        <a:rPr lang="en-GB" sz="1200" b="0" kern="1200">
                          <a:solidFill>
                            <a:srgbClr val="000000"/>
                          </a:solidFill>
                          <a:latin typeface="+mn-lt"/>
                          <a:ea typeface="+mn-ea"/>
                          <a:cs typeface="+mn-cs"/>
                        </a:rPr>
                        <a:t>Non - Regulatory</a:t>
                      </a:r>
                    </a:p>
                  </a:txBody>
                  <a:tcPr anchor="ctr"/>
                </a:tc>
                <a:extLst>
                  <a:ext uri="{0D108BD9-81ED-4DB2-BD59-A6C34878D82A}">
                    <a16:rowId xmlns:a16="http://schemas.microsoft.com/office/drawing/2014/main" val="1522058585"/>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Priority</a:t>
                      </a:r>
                    </a:p>
                  </a:txBody>
                  <a:tcPr marT="0" marB="0" anchor="ctr">
                    <a:solidFill>
                      <a:schemeClr val="tx1"/>
                    </a:solidFill>
                  </a:tcPr>
                </a:tc>
                <a:tc>
                  <a:txBody>
                    <a:bodyPr/>
                    <a:lstStyle/>
                    <a:p>
                      <a:r>
                        <a:rPr lang="en-GB" sz="1200" b="0" kern="1200">
                          <a:solidFill>
                            <a:srgbClr val="000000"/>
                          </a:solidFill>
                          <a:latin typeface="+mn-lt"/>
                          <a:ea typeface="+mn-ea"/>
                          <a:cs typeface="+mn-cs"/>
                        </a:rPr>
                        <a:t>Medium</a:t>
                      </a:r>
                    </a:p>
                  </a:txBody>
                  <a:tcPr anchor="ctr"/>
                </a:tc>
                <a:extLst>
                  <a:ext uri="{0D108BD9-81ED-4DB2-BD59-A6C34878D82A}">
                    <a16:rowId xmlns:a16="http://schemas.microsoft.com/office/drawing/2014/main" val="1504131133"/>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Proposer</a:t>
                      </a:r>
                    </a:p>
                  </a:txBody>
                  <a:tcPr marT="0" marB="0" anchor="ctr">
                    <a:solidFill>
                      <a:schemeClr val="tx1"/>
                    </a:solidFill>
                  </a:tcPr>
                </a:tc>
                <a:tc>
                  <a:txBody>
                    <a:bodyPr/>
                    <a:lstStyle/>
                    <a:p>
                      <a:r>
                        <a:rPr lang="en-GB" sz="1200" b="0" kern="1200">
                          <a:solidFill>
                            <a:srgbClr val="000000"/>
                          </a:solidFill>
                          <a:latin typeface="+mn-lt"/>
                          <a:ea typeface="+mn-ea"/>
                          <a:cs typeface="+mn-cs"/>
                        </a:rPr>
                        <a:t>Xoserve</a:t>
                      </a:r>
                    </a:p>
                  </a:txBody>
                  <a:tcPr anchor="ctr"/>
                </a:tc>
                <a:extLst>
                  <a:ext uri="{0D108BD9-81ED-4DB2-BD59-A6C34878D82A}">
                    <a16:rowId xmlns:a16="http://schemas.microsoft.com/office/drawing/2014/main" val="226082518"/>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Proposal</a:t>
                      </a:r>
                    </a:p>
                  </a:txBody>
                  <a:tcPr marT="0" marB="0" anchor="ctr">
                    <a:solidFill>
                      <a:schemeClr val="tx1"/>
                    </a:solidFill>
                  </a:tcPr>
                </a:tc>
                <a:tc>
                  <a:txBody>
                    <a:bodyPr/>
                    <a:lstStyle/>
                    <a:p>
                      <a:r>
                        <a:rPr lang="en-GB" sz="1200">
                          <a:solidFill>
                            <a:srgbClr val="000000"/>
                          </a:solidFill>
                          <a:hlinkClick r:id="rId2"/>
                        </a:rPr>
                        <a:t>Link to CP</a:t>
                      </a:r>
                      <a:endParaRPr lang="en-GB" sz="1200">
                        <a:solidFill>
                          <a:srgbClr val="000000"/>
                        </a:solidFill>
                      </a:endParaRPr>
                    </a:p>
                  </a:txBody>
                  <a:tcPr anchor="ctr"/>
                </a:tc>
                <a:extLst>
                  <a:ext uri="{0D108BD9-81ED-4DB2-BD59-A6C34878D82A}">
                    <a16:rowId xmlns:a16="http://schemas.microsoft.com/office/drawing/2014/main" val="4142360913"/>
                  </a:ext>
                </a:extLst>
              </a:tr>
            </a:tbl>
          </a:graphicData>
        </a:graphic>
      </p:graphicFrame>
      <p:graphicFrame>
        <p:nvGraphicFramePr>
          <p:cNvPr id="6" name="Table 5">
            <a:extLst>
              <a:ext uri="{FF2B5EF4-FFF2-40B4-BE49-F238E27FC236}">
                <a16:creationId xmlns:a16="http://schemas.microsoft.com/office/drawing/2014/main" id="{A050E55A-105D-C468-268B-9F8DA25FA36C}"/>
              </a:ext>
            </a:extLst>
          </p:cNvPr>
          <p:cNvGraphicFramePr>
            <a:graphicFrameLocks noGrp="1"/>
          </p:cNvGraphicFramePr>
          <p:nvPr/>
        </p:nvGraphicFramePr>
        <p:xfrm>
          <a:off x="168030" y="3091992"/>
          <a:ext cx="11561854" cy="2223504"/>
        </p:xfrm>
        <a:graphic>
          <a:graphicData uri="http://schemas.openxmlformats.org/drawingml/2006/table">
            <a:tbl>
              <a:tblPr firstRow="1" bandRow="1">
                <a:tableStyleId>{E8B1032C-EA38-4F05-BA0D-38AFFFC7BED3}</a:tableStyleId>
              </a:tblPr>
              <a:tblGrid>
                <a:gridCol w="5780927">
                  <a:extLst>
                    <a:ext uri="{9D8B030D-6E8A-4147-A177-3AD203B41FA5}">
                      <a16:colId xmlns:a16="http://schemas.microsoft.com/office/drawing/2014/main" val="20000"/>
                    </a:ext>
                  </a:extLst>
                </a:gridCol>
                <a:gridCol w="5780927">
                  <a:extLst>
                    <a:ext uri="{9D8B030D-6E8A-4147-A177-3AD203B41FA5}">
                      <a16:colId xmlns:a16="http://schemas.microsoft.com/office/drawing/2014/main" val="4291684796"/>
                    </a:ext>
                  </a:extLst>
                </a:gridCol>
              </a:tblGrid>
              <a:tr h="457378">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a:t>
                      </a:r>
                      <a:r>
                        <a:rPr lang="en-GB" sz="1100" b="1" kern="1200" baseline="0">
                          <a:solidFill>
                            <a:schemeClr val="bg1"/>
                          </a:solidFill>
                          <a:latin typeface="+mn-lt"/>
                          <a:ea typeface="+mn-ea"/>
                          <a:cs typeface="+mn-cs"/>
                        </a:rPr>
                        <a:t> Description</a:t>
                      </a:r>
                      <a:endParaRPr lang="en-GB" sz="1100" b="1" u="sng" kern="1200">
                        <a:solidFill>
                          <a:schemeClr val="bg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n-GB"/>
                    </a:p>
                  </a:txBody>
                  <a:tcPr/>
                </a:tc>
                <a:extLst>
                  <a:ext uri="{0D108BD9-81ED-4DB2-BD59-A6C34878D82A}">
                    <a16:rowId xmlns:a16="http://schemas.microsoft.com/office/drawing/2014/main" val="10000"/>
                  </a:ext>
                </a:extLst>
              </a:tr>
              <a:tr h="425006">
                <a:tc gridSpan="2">
                  <a:txBody>
                    <a:bodyPr/>
                    <a:lstStyle/>
                    <a:p>
                      <a:pPr algn="l">
                        <a:buNone/>
                      </a:pPr>
                      <a:r>
                        <a:rPr lang="en-US" sz="1200" b="0" i="0" kern="1200" dirty="0">
                          <a:solidFill>
                            <a:schemeClr val="tx1"/>
                          </a:solidFill>
                          <a:effectLst/>
                          <a:latin typeface="+mn-lt"/>
                          <a:ea typeface="+mn-ea"/>
                          <a:cs typeface="+mn-cs"/>
                        </a:rPr>
                        <a:t>This Change Proposal will act as a parent to group the individual Change Proposals and as a central point of reference for customers. Subsequent Change Proposals will be raised to address issues identified in the meter read and reconciliation processes. These are:</a:t>
                      </a: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1"/>
                  </a:ext>
                </a:extLst>
              </a:tr>
              <a:tr h="1160332">
                <a:tc>
                  <a:txBody>
                    <a:bodyPr/>
                    <a:lstStyle/>
                    <a:p>
                      <a:pPr marL="171450" indent="-171450" algn="l">
                        <a:buFont typeface="Arial" panose="020B0604020202020204" pitchFamily="34" charset="0"/>
                        <a:buChar char="•"/>
                      </a:pPr>
                      <a:r>
                        <a:rPr lang="en-US" sz="1100" kern="1200" dirty="0">
                          <a:solidFill>
                            <a:srgbClr val="222233"/>
                          </a:solidFill>
                          <a:effectLst/>
                          <a:latin typeface="+mn-lt"/>
                          <a:ea typeface="Aptos" panose="020B0004020202020204" pitchFamily="34" charset="0"/>
                          <a:cs typeface="Arial" panose="020B0604020202020204" pitchFamily="34" charset="0"/>
                        </a:rPr>
                        <a:t>A Fix Historic NDM Check to Check Reconciliation Periods - Tactical Solution</a:t>
                      </a:r>
                    </a:p>
                    <a:p>
                      <a:pPr marL="171450" indent="-171450" algn="l">
                        <a:buFont typeface="Arial" panose="020B0604020202020204" pitchFamily="34" charset="0"/>
                        <a:buChar char="•"/>
                      </a:pPr>
                      <a:r>
                        <a:rPr lang="en-US" sz="1100" kern="1200" dirty="0">
                          <a:solidFill>
                            <a:srgbClr val="222233"/>
                          </a:solidFill>
                          <a:effectLst/>
                          <a:latin typeface="+mn-lt"/>
                          <a:ea typeface="Aptos" panose="020B0004020202020204" pitchFamily="34" charset="0"/>
                          <a:cs typeface="Arial" panose="020B0604020202020204" pitchFamily="34" charset="0"/>
                        </a:rPr>
                        <a:t>B Reconciliation of Multiple Read Replacements – Historic Reporting and Tactical Solution</a:t>
                      </a:r>
                    </a:p>
                    <a:p>
                      <a:pPr marL="171450" indent="-171450" algn="l">
                        <a:buFont typeface="Arial" panose="020B0604020202020204" pitchFamily="34" charset="0"/>
                        <a:buChar char="•"/>
                      </a:pPr>
                      <a:r>
                        <a:rPr lang="en-US" sz="1100" kern="1200" dirty="0">
                          <a:solidFill>
                            <a:srgbClr val="222233"/>
                          </a:solidFill>
                          <a:effectLst/>
                          <a:latin typeface="+mn-lt"/>
                          <a:ea typeface="Aptos" panose="020B0004020202020204" pitchFamily="34" charset="0"/>
                          <a:cs typeface="Arial" panose="020B0604020202020204" pitchFamily="34" charset="0"/>
                        </a:rPr>
                        <a:t>C NDM Check to Check Reconciliation – Enduring Solution</a:t>
                      </a:r>
                    </a:p>
                    <a:p>
                      <a:pPr marL="171450" indent="-171450" algn="l">
                        <a:buFont typeface="Arial" panose="020B0604020202020204" pitchFamily="34" charset="0"/>
                        <a:buChar char="•"/>
                      </a:pPr>
                      <a:r>
                        <a:rPr lang="en-US" sz="1100" kern="1200" dirty="0">
                          <a:solidFill>
                            <a:srgbClr val="222233"/>
                          </a:solidFill>
                          <a:effectLst/>
                          <a:latin typeface="+mn-lt"/>
                          <a:ea typeface="Aptos" panose="020B0004020202020204" pitchFamily="34" charset="0"/>
                          <a:cs typeface="Arial" panose="020B0604020202020204" pitchFamily="34" charset="0"/>
                        </a:rPr>
                        <a:t>D Reconciliation of Multiple Read Replacements – Enduring Solution</a:t>
                      </a:r>
                    </a:p>
                    <a:p>
                      <a:pPr marL="171450" indent="-171450" algn="l">
                        <a:buFont typeface="Arial" panose="020B0604020202020204" pitchFamily="34" charset="0"/>
                        <a:buChar char="•"/>
                      </a:pPr>
                      <a:r>
                        <a:rPr lang="en-US" sz="1100" kern="1200" dirty="0">
                          <a:solidFill>
                            <a:srgbClr val="222233"/>
                          </a:solidFill>
                          <a:effectLst/>
                          <a:latin typeface="+mn-lt"/>
                          <a:ea typeface="Aptos" panose="020B0004020202020204" pitchFamily="34" charset="0"/>
                          <a:cs typeface="Arial" panose="020B0604020202020204" pitchFamily="34" charset="0"/>
                        </a:rPr>
                        <a:t>E Read Inserted Prior Expected Class 4 Opening Read - Volume and Energy Calculation</a:t>
                      </a:r>
                      <a:endParaRPr lang="en-GB" sz="1100" kern="1200" dirty="0">
                        <a:solidFill>
                          <a:srgbClr val="222233"/>
                        </a:solidFill>
                        <a:effectLst/>
                        <a:latin typeface="+mn-lt"/>
                        <a:ea typeface="Aptos" panose="020B0004020202020204" pitchFamily="34" charset="0"/>
                        <a:cs typeface="Arial" panose="020B0604020202020204" pitchFamily="34" charset="0"/>
                      </a:endParaRPr>
                    </a:p>
                    <a:p>
                      <a:pPr algn="l">
                        <a:buNone/>
                      </a:pPr>
                      <a:endParaRPr lang="en-GB" sz="1100" dirty="0">
                        <a:solidFill>
                          <a:srgbClr val="222233"/>
                        </a:solidFill>
                        <a:effectLst/>
                        <a:latin typeface="+mj-lt"/>
                        <a:ea typeface="Aptos" panose="020B0004020202020204" pitchFamily="34" charset="0"/>
                        <a:cs typeface="Arial" panose="020B0604020202020204" pitchFamily="34" charset="0"/>
                      </a:endParaRPr>
                    </a:p>
                  </a:txBody>
                  <a:tcPr marL="114300" marR="1143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buFont typeface="Arial" panose="020B0604020202020204" pitchFamily="34" charset="0"/>
                        <a:buChar char="•"/>
                      </a:pPr>
                      <a:r>
                        <a:rPr lang="en-US" sz="1100" dirty="0">
                          <a:solidFill>
                            <a:srgbClr val="222233"/>
                          </a:solidFill>
                          <a:effectLst/>
                          <a:latin typeface="+mj-lt"/>
                          <a:ea typeface="Aptos" panose="020B0004020202020204" pitchFamily="34" charset="0"/>
                          <a:cs typeface="Arial" panose="020B0604020202020204" pitchFamily="34" charset="0"/>
                        </a:rPr>
                        <a:t>F Read Validation where no Actual Read Present in Previous Class Period</a:t>
                      </a:r>
                    </a:p>
                    <a:p>
                      <a:pPr marL="171450" indent="-171450" algn="l">
                        <a:buFont typeface="Arial" panose="020B0604020202020204" pitchFamily="34" charset="0"/>
                        <a:buChar char="•"/>
                      </a:pPr>
                      <a:r>
                        <a:rPr lang="en-US" sz="1100" dirty="0">
                          <a:solidFill>
                            <a:srgbClr val="222233"/>
                          </a:solidFill>
                          <a:effectLst/>
                          <a:latin typeface="+mj-lt"/>
                          <a:ea typeface="Aptos" panose="020B0004020202020204" pitchFamily="34" charset="0"/>
                          <a:cs typeface="Arial" panose="020B0604020202020204" pitchFamily="34" charset="0"/>
                        </a:rPr>
                        <a:t>G Reconciliation of Class Change with subsequent Shipper Transfer and Class Change</a:t>
                      </a:r>
                    </a:p>
                    <a:p>
                      <a:pPr marL="171450" indent="-171450" algn="l">
                        <a:buFont typeface="Arial" panose="020B0604020202020204" pitchFamily="34" charset="0"/>
                        <a:buChar char="•"/>
                      </a:pPr>
                      <a:r>
                        <a:rPr lang="en-US" sz="1100" dirty="0">
                          <a:solidFill>
                            <a:srgbClr val="222233"/>
                          </a:solidFill>
                          <a:effectLst/>
                          <a:latin typeface="+mj-lt"/>
                          <a:ea typeface="Aptos" panose="020B0004020202020204" pitchFamily="34" charset="0"/>
                          <a:cs typeface="Arial" panose="020B0604020202020204" pitchFamily="34" charset="0"/>
                        </a:rPr>
                        <a:t>H RGMA Read Validation where Site Flagged as AMR</a:t>
                      </a:r>
                    </a:p>
                    <a:p>
                      <a:pPr marL="171450" indent="-171450" algn="l">
                        <a:buFont typeface="Arial" panose="020B0604020202020204" pitchFamily="34" charset="0"/>
                        <a:buChar char="•"/>
                      </a:pPr>
                      <a:r>
                        <a:rPr lang="en-US" sz="1100" dirty="0">
                          <a:solidFill>
                            <a:srgbClr val="222233"/>
                          </a:solidFill>
                          <a:effectLst/>
                          <a:latin typeface="+mj-lt"/>
                          <a:ea typeface="Aptos" panose="020B0004020202020204" pitchFamily="34" charset="0"/>
                          <a:cs typeface="Arial" panose="020B0604020202020204" pitchFamily="34" charset="0"/>
                        </a:rPr>
                        <a:t>I NDM Opening Read Estimation Based on Read with a Positive Through The Zero Count</a:t>
                      </a:r>
                    </a:p>
                    <a:p>
                      <a:pPr marL="171450" indent="-171450" algn="l">
                        <a:buFont typeface="Arial" panose="020B0604020202020204" pitchFamily="34" charset="0"/>
                        <a:buChar char="•"/>
                      </a:pPr>
                      <a:r>
                        <a:rPr lang="en-US" sz="1100" dirty="0">
                          <a:solidFill>
                            <a:srgbClr val="222233"/>
                          </a:solidFill>
                          <a:effectLst/>
                          <a:latin typeface="+mj-lt"/>
                          <a:ea typeface="Aptos" panose="020B0004020202020204" pitchFamily="34" charset="0"/>
                          <a:cs typeface="Arial" panose="020B0604020202020204" pitchFamily="34" charset="0"/>
                        </a:rPr>
                        <a:t>J Twin Stream Volume Aggregation</a:t>
                      </a:r>
                      <a:endParaRPr lang="en-GB" sz="1100" dirty="0">
                        <a:solidFill>
                          <a:srgbClr val="222233"/>
                        </a:solidFill>
                        <a:effectLst/>
                        <a:latin typeface="+mj-lt"/>
                        <a:ea typeface="Aptos" panose="020B0004020202020204" pitchFamily="34" charset="0"/>
                        <a:cs typeface="Arial" panose="020B0604020202020204" pitchFamily="34" charset="0"/>
                      </a:endParaRPr>
                    </a:p>
                  </a:txBody>
                  <a:tcPr marL="114300" marR="11430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9005465"/>
                  </a:ext>
                </a:extLst>
              </a:tr>
            </a:tbl>
          </a:graphicData>
        </a:graphic>
      </p:graphicFrame>
      <p:graphicFrame>
        <p:nvGraphicFramePr>
          <p:cNvPr id="7" name="Table 6">
            <a:extLst>
              <a:ext uri="{FF2B5EF4-FFF2-40B4-BE49-F238E27FC236}">
                <a16:creationId xmlns:a16="http://schemas.microsoft.com/office/drawing/2014/main" id="{FA9AF865-8415-64E7-D5D8-696E694D933C}"/>
              </a:ext>
            </a:extLst>
          </p:cNvPr>
          <p:cNvGraphicFramePr>
            <a:graphicFrameLocks noGrp="1"/>
          </p:cNvGraphicFramePr>
          <p:nvPr/>
        </p:nvGraphicFramePr>
        <p:xfrm>
          <a:off x="152400" y="5315496"/>
          <a:ext cx="11575456" cy="854610"/>
        </p:xfrm>
        <a:graphic>
          <a:graphicData uri="http://schemas.openxmlformats.org/drawingml/2006/table">
            <a:tbl>
              <a:tblPr firstRow="1" bandRow="1">
                <a:tableStyleId>{E8B1032C-EA38-4F05-BA0D-38AFFFC7BED3}</a:tableStyleId>
              </a:tblPr>
              <a:tblGrid>
                <a:gridCol w="4466356">
                  <a:extLst>
                    <a:ext uri="{9D8B030D-6E8A-4147-A177-3AD203B41FA5}">
                      <a16:colId xmlns:a16="http://schemas.microsoft.com/office/drawing/2014/main" val="20000"/>
                    </a:ext>
                  </a:extLst>
                </a:gridCol>
                <a:gridCol w="7109100">
                  <a:extLst>
                    <a:ext uri="{9D8B030D-6E8A-4147-A177-3AD203B41FA5}">
                      <a16:colId xmlns:a16="http://schemas.microsoft.com/office/drawing/2014/main" val="20001"/>
                    </a:ext>
                  </a:extLst>
                </a:gridCol>
              </a:tblGrid>
              <a:tr h="478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DSC Service Area Associated Funding Split</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fontAlgn="base"/>
                      <a:r>
                        <a:rPr lang="en-US" sz="1100" b="0" i="0" kern="1200">
                          <a:solidFill>
                            <a:schemeClr val="tx1"/>
                          </a:solidFill>
                          <a:effectLst/>
                          <a:latin typeface="+mn-lt"/>
                          <a:ea typeface="+mn-ea"/>
                          <a:cs typeface="+mn-cs"/>
                        </a:rPr>
                        <a:t>Service Area 4 : Meter Read/Asset processing</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0"/>
                  </a:ext>
                </a:extLst>
              </a:tr>
              <a:tr h="376267">
                <a:tc>
                  <a:txBody>
                    <a:bodyPr/>
                    <a:lstStyle/>
                    <a:p>
                      <a:pPr marL="0" marR="0" lvl="0" indent="0" algn="l" rtl="0" eaLnBrk="1" fontAlgn="auto" latinLnBrk="0" hangingPunct="1">
                        <a:lnSpc>
                          <a:spcPct val="100000"/>
                        </a:lnSpc>
                        <a:spcBef>
                          <a:spcPts val="0"/>
                        </a:spcBef>
                        <a:spcAft>
                          <a:spcPts val="0"/>
                        </a:spcAft>
                        <a:buClrTx/>
                        <a:buSzTx/>
                        <a:buFontTx/>
                        <a:buNone/>
                      </a:pPr>
                      <a:r>
                        <a:rPr lang="en-GB" sz="1100" b="1" kern="1200">
                          <a:solidFill>
                            <a:schemeClr val="bg1"/>
                          </a:solidFill>
                          <a:latin typeface="+mn-lt"/>
                          <a:ea typeface="+mn-ea"/>
                          <a:cs typeface="+mn-cs"/>
                        </a:rPr>
                        <a:t>Proposed Funding split from Proposer</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lvl="0" algn="l">
                        <a:lnSpc>
                          <a:spcPct val="100000"/>
                        </a:lnSpc>
                        <a:spcBef>
                          <a:spcPts val="0"/>
                        </a:spcBef>
                        <a:spcAft>
                          <a:spcPts val="0"/>
                        </a:spcAft>
                        <a:buNone/>
                      </a:pPr>
                      <a:r>
                        <a:rPr lang="en-GB" sz="1100" b="0" i="0" u="none" strike="noStrike" kern="1200" noProof="0">
                          <a:solidFill>
                            <a:srgbClr val="000000"/>
                          </a:solidFill>
                          <a:latin typeface="Century Gothic"/>
                        </a:rPr>
                        <a:t>Shipper 33% DNO 67%</a:t>
                      </a:r>
                      <a:endParaRPr lang="en-US" sz="1600" b="0"/>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14423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68328-396B-7D81-A23C-88DE480A57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A0237E-6F00-0DED-5C60-8E8F80434BE3}"/>
              </a:ext>
            </a:extLst>
          </p:cNvPr>
          <p:cNvSpPr>
            <a:spLocks noGrp="1"/>
          </p:cNvSpPr>
          <p:nvPr>
            <p:ph type="title"/>
          </p:nvPr>
        </p:nvSpPr>
        <p:spPr/>
        <p:txBody>
          <a:bodyPr/>
          <a:lstStyle/>
          <a:p>
            <a:r>
              <a:rPr lang="en-US" sz="2400"/>
              <a:t>XRN 6081.A - Fix Historic NDM Check to Check Reconciliation Periods - Tactical Solution</a:t>
            </a:r>
            <a:endParaRPr lang="en-GB" sz="2400"/>
          </a:p>
        </p:txBody>
      </p:sp>
      <p:graphicFrame>
        <p:nvGraphicFramePr>
          <p:cNvPr id="4" name="Content Placeholder 1">
            <a:extLst>
              <a:ext uri="{FF2B5EF4-FFF2-40B4-BE49-F238E27FC236}">
                <a16:creationId xmlns:a16="http://schemas.microsoft.com/office/drawing/2014/main" id="{EEBE5E0A-B1DA-C2DD-57DE-3DB043F4E585}"/>
              </a:ext>
            </a:extLst>
          </p:cNvPr>
          <p:cNvGraphicFramePr>
            <a:graphicFrameLocks/>
          </p:cNvGraphicFramePr>
          <p:nvPr/>
        </p:nvGraphicFramePr>
        <p:xfrm>
          <a:off x="183108" y="1189199"/>
          <a:ext cx="6830434" cy="1818172"/>
        </p:xfrm>
        <a:graphic>
          <a:graphicData uri="http://schemas.openxmlformats.org/drawingml/2006/table">
            <a:tbl>
              <a:tblPr firstRow="1" bandRow="1">
                <a:tableStyleId>{E8B1032C-EA38-4F05-BA0D-38AFFFC7BED3}</a:tableStyleId>
              </a:tblPr>
              <a:tblGrid>
                <a:gridCol w="3663075">
                  <a:extLst>
                    <a:ext uri="{9D8B030D-6E8A-4147-A177-3AD203B41FA5}">
                      <a16:colId xmlns:a16="http://schemas.microsoft.com/office/drawing/2014/main" val="460105067"/>
                    </a:ext>
                  </a:extLst>
                </a:gridCol>
                <a:gridCol w="3167359">
                  <a:extLst>
                    <a:ext uri="{9D8B030D-6E8A-4147-A177-3AD203B41FA5}">
                      <a16:colId xmlns:a16="http://schemas.microsoft.com/office/drawing/2014/main" val="4029205917"/>
                    </a:ext>
                  </a:extLst>
                </a:gridCol>
              </a:tblGrid>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Customer Parties</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Impacted parties</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extLst>
                  <a:ext uri="{0D108BD9-81ED-4DB2-BD59-A6C34878D82A}">
                    <a16:rowId xmlns:a16="http://schemas.microsoft.com/office/drawing/2014/main" val="2249441976"/>
                  </a:ext>
                </a:extLst>
              </a:tr>
              <a:tr h="24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Shipper</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880511865"/>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Distribution Network Operators (DNOs)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769579802"/>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National Gas Transmission</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513173348"/>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IGTs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2735908724"/>
                  </a:ext>
                </a:extLst>
              </a:tr>
              <a:tr h="23803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rgbClr val="000000"/>
                          </a:solidFill>
                          <a:latin typeface="+mn-lt"/>
                          <a:ea typeface="+mn-ea"/>
                          <a:cs typeface="+mn-cs"/>
                        </a:rPr>
                        <a:t>This vote is to approve the change into development </a:t>
                      </a: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987585170"/>
                  </a:ext>
                </a:extLst>
              </a:tr>
            </a:tbl>
          </a:graphicData>
        </a:graphic>
      </p:graphicFrame>
      <p:graphicFrame>
        <p:nvGraphicFramePr>
          <p:cNvPr id="5" name="Table 15">
            <a:extLst>
              <a:ext uri="{FF2B5EF4-FFF2-40B4-BE49-F238E27FC236}">
                <a16:creationId xmlns:a16="http://schemas.microsoft.com/office/drawing/2014/main" id="{845F318F-7CA1-7A1B-26E0-1F2D41D25308}"/>
              </a:ext>
            </a:extLst>
          </p:cNvPr>
          <p:cNvGraphicFramePr>
            <a:graphicFrameLocks noGrp="1"/>
          </p:cNvGraphicFramePr>
          <p:nvPr/>
        </p:nvGraphicFramePr>
        <p:xfrm>
          <a:off x="7716902" y="1189199"/>
          <a:ext cx="3698958" cy="1807308"/>
        </p:xfrm>
        <a:graphic>
          <a:graphicData uri="http://schemas.openxmlformats.org/drawingml/2006/table">
            <a:tbl>
              <a:tblPr>
                <a:tableStyleId>{616DA210-FB5B-4158-B5E0-FEB733F419BA}</a:tableStyleId>
              </a:tblPr>
              <a:tblGrid>
                <a:gridCol w="1741388">
                  <a:extLst>
                    <a:ext uri="{9D8B030D-6E8A-4147-A177-3AD203B41FA5}">
                      <a16:colId xmlns:a16="http://schemas.microsoft.com/office/drawing/2014/main" val="2998317924"/>
                    </a:ext>
                  </a:extLst>
                </a:gridCol>
                <a:gridCol w="1957570">
                  <a:extLst>
                    <a:ext uri="{9D8B030D-6E8A-4147-A177-3AD203B41FA5}">
                      <a16:colId xmlns:a16="http://schemas.microsoft.com/office/drawing/2014/main" val="2110112030"/>
                    </a:ext>
                  </a:extLst>
                </a:gridCol>
              </a:tblGrid>
              <a:tr h="443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Type</a:t>
                      </a:r>
                    </a:p>
                  </a:txBody>
                  <a:tcPr marT="0" marB="0" anchor="ctr">
                    <a:solidFill>
                      <a:schemeClr val="tx1"/>
                    </a:solidFill>
                  </a:tcPr>
                </a:tc>
                <a:tc>
                  <a:txBody>
                    <a:bodyPr/>
                    <a:lstStyle/>
                    <a:p>
                      <a:r>
                        <a:rPr lang="en-GB" sz="1200" b="0" kern="1200">
                          <a:solidFill>
                            <a:srgbClr val="000000"/>
                          </a:solidFill>
                          <a:latin typeface="+mn-lt"/>
                          <a:ea typeface="+mn-ea"/>
                          <a:cs typeface="+mn-cs"/>
                        </a:rPr>
                        <a:t>Non - Regulatory</a:t>
                      </a:r>
                    </a:p>
                  </a:txBody>
                  <a:tcPr anchor="ctr"/>
                </a:tc>
                <a:extLst>
                  <a:ext uri="{0D108BD9-81ED-4DB2-BD59-A6C34878D82A}">
                    <a16:rowId xmlns:a16="http://schemas.microsoft.com/office/drawing/2014/main" val="1522058585"/>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Priority</a:t>
                      </a:r>
                    </a:p>
                  </a:txBody>
                  <a:tcPr marT="0" marB="0" anchor="ctr">
                    <a:solidFill>
                      <a:schemeClr val="tx1"/>
                    </a:solidFill>
                  </a:tcPr>
                </a:tc>
                <a:tc>
                  <a:txBody>
                    <a:bodyPr/>
                    <a:lstStyle/>
                    <a:p>
                      <a:r>
                        <a:rPr lang="en-GB" sz="1200" b="0" kern="1200">
                          <a:solidFill>
                            <a:srgbClr val="000000"/>
                          </a:solidFill>
                          <a:latin typeface="+mn-lt"/>
                          <a:ea typeface="+mn-ea"/>
                          <a:cs typeface="+mn-cs"/>
                        </a:rPr>
                        <a:t>Medium</a:t>
                      </a:r>
                    </a:p>
                  </a:txBody>
                  <a:tcPr anchor="ctr"/>
                </a:tc>
                <a:extLst>
                  <a:ext uri="{0D108BD9-81ED-4DB2-BD59-A6C34878D82A}">
                    <a16:rowId xmlns:a16="http://schemas.microsoft.com/office/drawing/2014/main" val="1504131133"/>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Proposer</a:t>
                      </a:r>
                    </a:p>
                  </a:txBody>
                  <a:tcPr marT="0" marB="0" anchor="ctr">
                    <a:solidFill>
                      <a:schemeClr val="tx1"/>
                    </a:solidFill>
                  </a:tcPr>
                </a:tc>
                <a:tc>
                  <a:txBody>
                    <a:bodyPr/>
                    <a:lstStyle/>
                    <a:p>
                      <a:r>
                        <a:rPr lang="en-GB" sz="1200" b="0" kern="1200">
                          <a:solidFill>
                            <a:srgbClr val="000000"/>
                          </a:solidFill>
                          <a:latin typeface="+mn-lt"/>
                          <a:ea typeface="+mn-ea"/>
                          <a:cs typeface="+mn-cs"/>
                        </a:rPr>
                        <a:t>Xoserve</a:t>
                      </a:r>
                    </a:p>
                  </a:txBody>
                  <a:tcPr anchor="ctr"/>
                </a:tc>
                <a:extLst>
                  <a:ext uri="{0D108BD9-81ED-4DB2-BD59-A6C34878D82A}">
                    <a16:rowId xmlns:a16="http://schemas.microsoft.com/office/drawing/2014/main" val="226082518"/>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Proposal</a:t>
                      </a:r>
                    </a:p>
                  </a:txBody>
                  <a:tcPr marT="0" marB="0" anchor="ctr">
                    <a:solidFill>
                      <a:schemeClr val="tx1"/>
                    </a:solidFill>
                  </a:tcPr>
                </a:tc>
                <a:tc>
                  <a:txBody>
                    <a:bodyPr/>
                    <a:lstStyle/>
                    <a:p>
                      <a:r>
                        <a:rPr lang="en-GB" sz="1200">
                          <a:solidFill>
                            <a:srgbClr val="000000"/>
                          </a:solidFill>
                          <a:hlinkClick r:id="rId2"/>
                        </a:rPr>
                        <a:t>Link to CP</a:t>
                      </a:r>
                      <a:endParaRPr lang="en-GB" sz="1200">
                        <a:solidFill>
                          <a:srgbClr val="000000"/>
                        </a:solidFill>
                      </a:endParaRPr>
                    </a:p>
                  </a:txBody>
                  <a:tcPr anchor="ctr"/>
                </a:tc>
                <a:extLst>
                  <a:ext uri="{0D108BD9-81ED-4DB2-BD59-A6C34878D82A}">
                    <a16:rowId xmlns:a16="http://schemas.microsoft.com/office/drawing/2014/main" val="4142360913"/>
                  </a:ext>
                </a:extLst>
              </a:tr>
            </a:tbl>
          </a:graphicData>
        </a:graphic>
      </p:graphicFrame>
      <p:graphicFrame>
        <p:nvGraphicFramePr>
          <p:cNvPr id="6" name="Table 5">
            <a:extLst>
              <a:ext uri="{FF2B5EF4-FFF2-40B4-BE49-F238E27FC236}">
                <a16:creationId xmlns:a16="http://schemas.microsoft.com/office/drawing/2014/main" id="{3DAB80E7-93CF-EEE4-6387-4AD390410980}"/>
              </a:ext>
            </a:extLst>
          </p:cNvPr>
          <p:cNvGraphicFramePr>
            <a:graphicFrameLocks noGrp="1"/>
          </p:cNvGraphicFramePr>
          <p:nvPr/>
        </p:nvGraphicFramePr>
        <p:xfrm>
          <a:off x="168030" y="3091992"/>
          <a:ext cx="11561854" cy="2126789"/>
        </p:xfrm>
        <a:graphic>
          <a:graphicData uri="http://schemas.openxmlformats.org/drawingml/2006/table">
            <a:tbl>
              <a:tblPr firstRow="1" bandRow="1">
                <a:tableStyleId>{E8B1032C-EA38-4F05-BA0D-38AFFFC7BED3}</a:tableStyleId>
              </a:tblPr>
              <a:tblGrid>
                <a:gridCol w="11561854">
                  <a:extLst>
                    <a:ext uri="{9D8B030D-6E8A-4147-A177-3AD203B41FA5}">
                      <a16:colId xmlns:a16="http://schemas.microsoft.com/office/drawing/2014/main" val="20000"/>
                    </a:ext>
                  </a:extLst>
                </a:gridCol>
              </a:tblGrid>
              <a:tr h="3964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a:t>
                      </a:r>
                      <a:r>
                        <a:rPr lang="en-GB" sz="1100" b="1" kern="1200" baseline="0">
                          <a:solidFill>
                            <a:schemeClr val="bg1"/>
                          </a:solidFill>
                          <a:latin typeface="+mn-lt"/>
                          <a:ea typeface="+mn-ea"/>
                          <a:cs typeface="+mn-cs"/>
                        </a:rPr>
                        <a:t> Description</a:t>
                      </a:r>
                      <a:endParaRPr lang="en-GB" sz="1100" b="1" u="sng" kern="1200">
                        <a:solidFill>
                          <a:schemeClr val="bg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1730308">
                <a:tc>
                  <a:txBody>
                    <a:bodyPr/>
                    <a:lstStyle/>
                    <a:p>
                      <a:pPr algn="l">
                        <a:buNone/>
                      </a:pPr>
                      <a:r>
                        <a:rPr lang="en-US" sz="1200" dirty="0">
                          <a:solidFill>
                            <a:srgbClr val="222233"/>
                          </a:solidFill>
                          <a:effectLst/>
                          <a:latin typeface="+mj-lt"/>
                          <a:ea typeface="Aptos" panose="020B0004020202020204" pitchFamily="34" charset="0"/>
                          <a:cs typeface="Arial" panose="020B0604020202020204" pitchFamily="34" charset="0"/>
                        </a:rPr>
                        <a:t>The objectives of this Change Proposal are to:</a:t>
                      </a:r>
                    </a:p>
                    <a:p>
                      <a:pPr algn="l">
                        <a:buNone/>
                      </a:pPr>
                      <a:endParaRPr lang="en-US" sz="1200" dirty="0">
                        <a:solidFill>
                          <a:srgbClr val="222233"/>
                        </a:solidFill>
                        <a:effectLst/>
                        <a:latin typeface="+mj-lt"/>
                        <a:ea typeface="Aptos" panose="020B0004020202020204" pitchFamily="34" charset="0"/>
                        <a:cs typeface="Arial" panose="020B0604020202020204" pitchFamily="34" charset="0"/>
                      </a:endParaRPr>
                    </a:p>
                    <a:p>
                      <a:pPr algn="l">
                        <a:buNone/>
                      </a:pPr>
                      <a:r>
                        <a:rPr lang="en-US" sz="1200" dirty="0">
                          <a:solidFill>
                            <a:srgbClr val="222233"/>
                          </a:solidFill>
                          <a:effectLst/>
                          <a:latin typeface="+mj-lt"/>
                          <a:ea typeface="Aptos" panose="020B0004020202020204" pitchFamily="34" charset="0"/>
                          <a:cs typeface="Arial" panose="020B0604020202020204" pitchFamily="34" charset="0"/>
                        </a:rPr>
                        <a:t>1. Review and analyse all C2C periods, currently available for adjustment, to establish the impact of the defined problem</a:t>
                      </a:r>
                    </a:p>
                    <a:p>
                      <a:pPr algn="l">
                        <a:buNone/>
                      </a:pPr>
                      <a:r>
                        <a:rPr lang="en-US" sz="1200" dirty="0">
                          <a:solidFill>
                            <a:srgbClr val="222233"/>
                          </a:solidFill>
                          <a:effectLst/>
                          <a:latin typeface="+mj-lt"/>
                          <a:ea typeface="Aptos" panose="020B0004020202020204" pitchFamily="34" charset="0"/>
                          <a:cs typeface="Arial" panose="020B0604020202020204" pitchFamily="34" charset="0"/>
                        </a:rPr>
                        <a:t>2. Correct the position of the incorrect reconciliations, identified in step 1, through an automated process to apply consumption adjustments</a:t>
                      </a:r>
                    </a:p>
                    <a:p>
                      <a:pPr algn="l">
                        <a:buNone/>
                      </a:pPr>
                      <a:r>
                        <a:rPr lang="en-US" sz="1200" dirty="0">
                          <a:solidFill>
                            <a:srgbClr val="222233"/>
                          </a:solidFill>
                          <a:effectLst/>
                          <a:latin typeface="+mj-lt"/>
                          <a:ea typeface="Aptos" panose="020B0004020202020204" pitchFamily="34" charset="0"/>
                          <a:cs typeface="Arial" panose="020B0604020202020204" pitchFamily="34" charset="0"/>
                        </a:rPr>
                        <a:t>3. Utilise the automated process as a, proactive, tactical solution ahead of the full solution being developed under part C, NDM Check to Check Reconciliation – Enduring Solution, to ensure future invoicing is correct first time</a:t>
                      </a:r>
                    </a:p>
                    <a:p>
                      <a:pPr algn="l">
                        <a:buNone/>
                      </a:pPr>
                      <a:endParaRPr lang="en-US" sz="1600" dirty="0">
                        <a:solidFill>
                          <a:srgbClr val="222233"/>
                        </a:solidFill>
                        <a:effectLst/>
                        <a:latin typeface="+mj-lt"/>
                        <a:ea typeface="Aptos" panose="020B0004020202020204" pitchFamily="34" charset="0"/>
                        <a:cs typeface="Arial" panose="020B0604020202020204" pitchFamily="34" charset="0"/>
                      </a:endParaRPr>
                    </a:p>
                    <a:p>
                      <a:pPr algn="l">
                        <a:buNone/>
                      </a:pPr>
                      <a:r>
                        <a:rPr lang="en-US" sz="1200" dirty="0">
                          <a:solidFill>
                            <a:srgbClr val="222233"/>
                          </a:solidFill>
                          <a:effectLst/>
                          <a:latin typeface="+mj-lt"/>
                          <a:ea typeface="Aptos" panose="020B0004020202020204" pitchFamily="34" charset="0"/>
                          <a:cs typeface="Arial" panose="020B0604020202020204" pitchFamily="34" charset="0"/>
                        </a:rPr>
                        <a:t>Minor Release 16, approved by Change Management Committee on 8th April 2026 – Implementation Date is targeted for 12th June 2026</a:t>
                      </a:r>
                      <a:endParaRPr lang="en-GB" sz="1200" dirty="0">
                        <a:solidFill>
                          <a:srgbClr val="222233"/>
                        </a:solidFill>
                        <a:effectLst/>
                        <a:latin typeface="+mj-lt"/>
                        <a:ea typeface="Aptos" panose="020B0004020202020204" pitchFamily="34" charset="0"/>
                        <a:cs typeface="Arial" panose="020B0604020202020204" pitchFamily="34" charset="0"/>
                      </a:endParaRPr>
                    </a:p>
                  </a:txBody>
                  <a:tcPr marL="114300" marR="114300" marT="0" marB="0">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690CFF09-EB25-455A-5FD8-0B4FB0410DCC}"/>
              </a:ext>
            </a:extLst>
          </p:cNvPr>
          <p:cNvGraphicFramePr>
            <a:graphicFrameLocks noGrp="1"/>
          </p:cNvGraphicFramePr>
          <p:nvPr/>
        </p:nvGraphicFramePr>
        <p:xfrm>
          <a:off x="152400" y="5308601"/>
          <a:ext cx="11575456" cy="810846"/>
        </p:xfrm>
        <a:graphic>
          <a:graphicData uri="http://schemas.openxmlformats.org/drawingml/2006/table">
            <a:tbl>
              <a:tblPr firstRow="1" bandRow="1">
                <a:tableStyleId>{E8B1032C-EA38-4F05-BA0D-38AFFFC7BED3}</a:tableStyleId>
              </a:tblPr>
              <a:tblGrid>
                <a:gridCol w="4466356">
                  <a:extLst>
                    <a:ext uri="{9D8B030D-6E8A-4147-A177-3AD203B41FA5}">
                      <a16:colId xmlns:a16="http://schemas.microsoft.com/office/drawing/2014/main" val="20000"/>
                    </a:ext>
                  </a:extLst>
                </a:gridCol>
                <a:gridCol w="7109100">
                  <a:extLst>
                    <a:ext uri="{9D8B030D-6E8A-4147-A177-3AD203B41FA5}">
                      <a16:colId xmlns:a16="http://schemas.microsoft.com/office/drawing/2014/main" val="20001"/>
                    </a:ext>
                  </a:extLst>
                </a:gridCol>
              </a:tblGrid>
              <a:tr h="4230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DSC Service Area Associated Funding Split</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fontAlgn="base"/>
                      <a:r>
                        <a:rPr lang="en-US" sz="1100" b="0" i="0" kern="1200">
                          <a:solidFill>
                            <a:schemeClr val="tx1"/>
                          </a:solidFill>
                          <a:effectLst/>
                          <a:latin typeface="+mn-lt"/>
                          <a:ea typeface="+mn-ea"/>
                          <a:cs typeface="+mn-cs"/>
                        </a:rPr>
                        <a:t>Service Area 4 : Meter Read/Asset processing</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0"/>
                  </a:ext>
                </a:extLst>
              </a:tr>
              <a:tr h="387769">
                <a:tc>
                  <a:txBody>
                    <a:bodyPr/>
                    <a:lstStyle/>
                    <a:p>
                      <a:pPr marL="0" marR="0" lvl="0" indent="0" algn="l" rtl="0" eaLnBrk="1" fontAlgn="auto" latinLnBrk="0" hangingPunct="1">
                        <a:lnSpc>
                          <a:spcPct val="100000"/>
                        </a:lnSpc>
                        <a:spcBef>
                          <a:spcPts val="0"/>
                        </a:spcBef>
                        <a:spcAft>
                          <a:spcPts val="0"/>
                        </a:spcAft>
                        <a:buClrTx/>
                        <a:buSzTx/>
                        <a:buFontTx/>
                        <a:buNone/>
                      </a:pPr>
                      <a:r>
                        <a:rPr lang="en-GB" sz="1100" b="1" kern="1200">
                          <a:solidFill>
                            <a:schemeClr val="bg1"/>
                          </a:solidFill>
                          <a:latin typeface="+mn-lt"/>
                          <a:ea typeface="+mn-ea"/>
                          <a:cs typeface="+mn-cs"/>
                        </a:rPr>
                        <a:t>Proposed Funding split from Proposer</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lvl="0" algn="l">
                        <a:lnSpc>
                          <a:spcPct val="100000"/>
                        </a:lnSpc>
                        <a:spcBef>
                          <a:spcPts val="0"/>
                        </a:spcBef>
                        <a:spcAft>
                          <a:spcPts val="0"/>
                        </a:spcAft>
                        <a:buNone/>
                      </a:pPr>
                      <a:r>
                        <a:rPr lang="en-US" sz="1100" b="0" i="0" u="none" strike="noStrike" kern="1200" noProof="0">
                          <a:solidFill>
                            <a:srgbClr val="000000"/>
                          </a:solidFill>
                          <a:latin typeface="+mn-lt"/>
                        </a:rPr>
                        <a:t>Delivery via Minor Release which is funded under existing DSC Service and Operate (S&amp;O) </a:t>
                      </a:r>
                      <a:r>
                        <a:rPr lang="en-US" sz="1200" b="0" i="0" u="none" strike="noStrike" kern="1200" noProof="0">
                          <a:solidFill>
                            <a:srgbClr val="000000"/>
                          </a:solidFill>
                          <a:latin typeface="+mn-lt"/>
                        </a:rPr>
                        <a:t>costs.</a:t>
                      </a:r>
                      <a:endParaRPr lang="en-US" b="0"/>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39943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86775-09B2-455B-C871-D2392A34D2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684A84-DB0C-18EE-DC84-485AF07922EE}"/>
              </a:ext>
            </a:extLst>
          </p:cNvPr>
          <p:cNvSpPr>
            <a:spLocks noGrp="1"/>
          </p:cNvSpPr>
          <p:nvPr>
            <p:ph type="title"/>
          </p:nvPr>
        </p:nvSpPr>
        <p:spPr/>
        <p:txBody>
          <a:bodyPr/>
          <a:lstStyle/>
          <a:p>
            <a:r>
              <a:rPr lang="en-US" sz="2400"/>
              <a:t>XRN 6081.B - Reconciliation of Multiple Read Replacements – Historic Reporting and Tactical Solution</a:t>
            </a:r>
            <a:endParaRPr lang="en-GB" sz="2400"/>
          </a:p>
        </p:txBody>
      </p:sp>
      <p:graphicFrame>
        <p:nvGraphicFramePr>
          <p:cNvPr id="4" name="Content Placeholder 1">
            <a:extLst>
              <a:ext uri="{FF2B5EF4-FFF2-40B4-BE49-F238E27FC236}">
                <a16:creationId xmlns:a16="http://schemas.microsoft.com/office/drawing/2014/main" id="{1F42F4DD-9099-DF22-CD7C-AD4130C11425}"/>
              </a:ext>
            </a:extLst>
          </p:cNvPr>
          <p:cNvGraphicFramePr>
            <a:graphicFrameLocks/>
          </p:cNvGraphicFramePr>
          <p:nvPr/>
        </p:nvGraphicFramePr>
        <p:xfrm>
          <a:off x="183108" y="1189199"/>
          <a:ext cx="6830434" cy="1818172"/>
        </p:xfrm>
        <a:graphic>
          <a:graphicData uri="http://schemas.openxmlformats.org/drawingml/2006/table">
            <a:tbl>
              <a:tblPr firstRow="1" bandRow="1">
                <a:tableStyleId>{E8B1032C-EA38-4F05-BA0D-38AFFFC7BED3}</a:tableStyleId>
              </a:tblPr>
              <a:tblGrid>
                <a:gridCol w="3663075">
                  <a:extLst>
                    <a:ext uri="{9D8B030D-6E8A-4147-A177-3AD203B41FA5}">
                      <a16:colId xmlns:a16="http://schemas.microsoft.com/office/drawing/2014/main" val="460105067"/>
                    </a:ext>
                  </a:extLst>
                </a:gridCol>
                <a:gridCol w="3167359">
                  <a:extLst>
                    <a:ext uri="{9D8B030D-6E8A-4147-A177-3AD203B41FA5}">
                      <a16:colId xmlns:a16="http://schemas.microsoft.com/office/drawing/2014/main" val="4029205917"/>
                    </a:ext>
                  </a:extLst>
                </a:gridCol>
              </a:tblGrid>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Customer Parties</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bg1"/>
                          </a:solidFill>
                          <a:latin typeface="+mn-lt"/>
                          <a:ea typeface="+mn-ea"/>
                          <a:cs typeface="+mn-cs"/>
                        </a:rPr>
                        <a:t>Impacted parties</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tx1"/>
                    </a:solidFill>
                  </a:tcPr>
                </a:tc>
                <a:extLst>
                  <a:ext uri="{0D108BD9-81ED-4DB2-BD59-A6C34878D82A}">
                    <a16:rowId xmlns:a16="http://schemas.microsoft.com/office/drawing/2014/main" val="2249441976"/>
                  </a:ext>
                </a:extLst>
              </a:tr>
              <a:tr h="24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Shipper</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880511865"/>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Distribution Network Operators (DNOs)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769579802"/>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National Gas Transmission</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513173348"/>
                  </a:ext>
                </a:extLst>
              </a:tr>
              <a:tr h="317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000000"/>
                          </a:solidFill>
                          <a:latin typeface="+mn-lt"/>
                          <a:ea typeface="+mn-ea"/>
                          <a:cs typeface="+mn-cs"/>
                        </a:rPr>
                        <a:t>IGTs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2735908724"/>
                  </a:ext>
                </a:extLst>
              </a:tr>
              <a:tr h="23803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rgbClr val="000000"/>
                          </a:solidFill>
                          <a:latin typeface="+mn-lt"/>
                          <a:ea typeface="+mn-ea"/>
                          <a:cs typeface="+mn-cs"/>
                        </a:rPr>
                        <a:t>This vote is to approve the change into development </a:t>
                      </a:r>
                      <a:endParaRPr lang="en-GB" sz="1200" b="1" kern="1200">
                        <a:solidFill>
                          <a:srgbClr val="000000"/>
                        </a:solidFill>
                        <a:latin typeface="+mn-lt"/>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987585170"/>
                  </a:ext>
                </a:extLst>
              </a:tr>
            </a:tbl>
          </a:graphicData>
        </a:graphic>
      </p:graphicFrame>
      <p:graphicFrame>
        <p:nvGraphicFramePr>
          <p:cNvPr id="5" name="Table 15">
            <a:extLst>
              <a:ext uri="{FF2B5EF4-FFF2-40B4-BE49-F238E27FC236}">
                <a16:creationId xmlns:a16="http://schemas.microsoft.com/office/drawing/2014/main" id="{8BE072A1-2188-96A3-A6DD-C6E614D6AD48}"/>
              </a:ext>
            </a:extLst>
          </p:cNvPr>
          <p:cNvGraphicFramePr>
            <a:graphicFrameLocks noGrp="1"/>
          </p:cNvGraphicFramePr>
          <p:nvPr/>
        </p:nvGraphicFramePr>
        <p:xfrm>
          <a:off x="7716902" y="1189199"/>
          <a:ext cx="3698958" cy="1807308"/>
        </p:xfrm>
        <a:graphic>
          <a:graphicData uri="http://schemas.openxmlformats.org/drawingml/2006/table">
            <a:tbl>
              <a:tblPr>
                <a:tableStyleId>{616DA210-FB5B-4158-B5E0-FEB733F419BA}</a:tableStyleId>
              </a:tblPr>
              <a:tblGrid>
                <a:gridCol w="1741388">
                  <a:extLst>
                    <a:ext uri="{9D8B030D-6E8A-4147-A177-3AD203B41FA5}">
                      <a16:colId xmlns:a16="http://schemas.microsoft.com/office/drawing/2014/main" val="2998317924"/>
                    </a:ext>
                  </a:extLst>
                </a:gridCol>
                <a:gridCol w="1957570">
                  <a:extLst>
                    <a:ext uri="{9D8B030D-6E8A-4147-A177-3AD203B41FA5}">
                      <a16:colId xmlns:a16="http://schemas.microsoft.com/office/drawing/2014/main" val="2110112030"/>
                    </a:ext>
                  </a:extLst>
                </a:gridCol>
              </a:tblGrid>
              <a:tr h="443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Type</a:t>
                      </a:r>
                    </a:p>
                  </a:txBody>
                  <a:tcPr marT="0" marB="0" anchor="ctr">
                    <a:solidFill>
                      <a:schemeClr val="tx1"/>
                    </a:solidFill>
                  </a:tcPr>
                </a:tc>
                <a:tc>
                  <a:txBody>
                    <a:bodyPr/>
                    <a:lstStyle/>
                    <a:p>
                      <a:r>
                        <a:rPr lang="en-GB" sz="1200" b="0" kern="1200">
                          <a:solidFill>
                            <a:srgbClr val="000000"/>
                          </a:solidFill>
                          <a:latin typeface="+mn-lt"/>
                          <a:ea typeface="+mn-ea"/>
                          <a:cs typeface="+mn-cs"/>
                        </a:rPr>
                        <a:t>Non - Regulatory</a:t>
                      </a:r>
                    </a:p>
                  </a:txBody>
                  <a:tcPr anchor="ctr"/>
                </a:tc>
                <a:extLst>
                  <a:ext uri="{0D108BD9-81ED-4DB2-BD59-A6C34878D82A}">
                    <a16:rowId xmlns:a16="http://schemas.microsoft.com/office/drawing/2014/main" val="1522058585"/>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Priority</a:t>
                      </a:r>
                    </a:p>
                  </a:txBody>
                  <a:tcPr marT="0" marB="0" anchor="ctr">
                    <a:solidFill>
                      <a:schemeClr val="tx1"/>
                    </a:solidFill>
                  </a:tcPr>
                </a:tc>
                <a:tc>
                  <a:txBody>
                    <a:bodyPr/>
                    <a:lstStyle/>
                    <a:p>
                      <a:r>
                        <a:rPr lang="en-GB" sz="1200" b="0" kern="1200">
                          <a:solidFill>
                            <a:srgbClr val="000000"/>
                          </a:solidFill>
                          <a:latin typeface="+mn-lt"/>
                          <a:ea typeface="+mn-ea"/>
                          <a:cs typeface="+mn-cs"/>
                        </a:rPr>
                        <a:t>Medium</a:t>
                      </a:r>
                    </a:p>
                  </a:txBody>
                  <a:tcPr anchor="ctr"/>
                </a:tc>
                <a:extLst>
                  <a:ext uri="{0D108BD9-81ED-4DB2-BD59-A6C34878D82A}">
                    <a16:rowId xmlns:a16="http://schemas.microsoft.com/office/drawing/2014/main" val="1504131133"/>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Proposer</a:t>
                      </a:r>
                    </a:p>
                  </a:txBody>
                  <a:tcPr marT="0" marB="0" anchor="ctr">
                    <a:solidFill>
                      <a:schemeClr val="tx1"/>
                    </a:solidFill>
                  </a:tcPr>
                </a:tc>
                <a:tc>
                  <a:txBody>
                    <a:bodyPr/>
                    <a:lstStyle/>
                    <a:p>
                      <a:r>
                        <a:rPr lang="en-GB" sz="1200" b="0" kern="1200">
                          <a:solidFill>
                            <a:srgbClr val="000000"/>
                          </a:solidFill>
                          <a:latin typeface="+mn-lt"/>
                          <a:ea typeface="+mn-ea"/>
                          <a:cs typeface="+mn-cs"/>
                        </a:rPr>
                        <a:t>Xoserve</a:t>
                      </a:r>
                    </a:p>
                  </a:txBody>
                  <a:tcPr anchor="ctr"/>
                </a:tc>
                <a:extLst>
                  <a:ext uri="{0D108BD9-81ED-4DB2-BD59-A6C34878D82A}">
                    <a16:rowId xmlns:a16="http://schemas.microsoft.com/office/drawing/2014/main" val="226082518"/>
                  </a:ext>
                </a:extLst>
              </a:tr>
              <a:tr h="4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Change Proposal</a:t>
                      </a:r>
                    </a:p>
                  </a:txBody>
                  <a:tcPr marT="0" marB="0" anchor="ctr">
                    <a:solidFill>
                      <a:schemeClr val="tx1"/>
                    </a:solidFill>
                  </a:tcPr>
                </a:tc>
                <a:tc>
                  <a:txBody>
                    <a:bodyPr/>
                    <a:lstStyle/>
                    <a:p>
                      <a:r>
                        <a:rPr lang="en-GB" sz="1200">
                          <a:solidFill>
                            <a:srgbClr val="000000"/>
                          </a:solidFill>
                          <a:hlinkClick r:id="rId2"/>
                        </a:rPr>
                        <a:t>Link to CP</a:t>
                      </a:r>
                      <a:endParaRPr lang="en-GB" sz="1200">
                        <a:solidFill>
                          <a:srgbClr val="000000"/>
                        </a:solidFill>
                      </a:endParaRPr>
                    </a:p>
                  </a:txBody>
                  <a:tcPr anchor="ctr"/>
                </a:tc>
                <a:extLst>
                  <a:ext uri="{0D108BD9-81ED-4DB2-BD59-A6C34878D82A}">
                    <a16:rowId xmlns:a16="http://schemas.microsoft.com/office/drawing/2014/main" val="4142360913"/>
                  </a:ext>
                </a:extLst>
              </a:tr>
            </a:tbl>
          </a:graphicData>
        </a:graphic>
      </p:graphicFrame>
      <p:graphicFrame>
        <p:nvGraphicFramePr>
          <p:cNvPr id="6" name="Table 5">
            <a:extLst>
              <a:ext uri="{FF2B5EF4-FFF2-40B4-BE49-F238E27FC236}">
                <a16:creationId xmlns:a16="http://schemas.microsoft.com/office/drawing/2014/main" id="{9EDEFC72-6F8C-9A4E-9441-1D3F400A55B6}"/>
              </a:ext>
            </a:extLst>
          </p:cNvPr>
          <p:cNvGraphicFramePr>
            <a:graphicFrameLocks noGrp="1"/>
          </p:cNvGraphicFramePr>
          <p:nvPr/>
        </p:nvGraphicFramePr>
        <p:xfrm>
          <a:off x="168030" y="3091993"/>
          <a:ext cx="11561854" cy="2138820"/>
        </p:xfrm>
        <a:graphic>
          <a:graphicData uri="http://schemas.openxmlformats.org/drawingml/2006/table">
            <a:tbl>
              <a:tblPr firstRow="1" bandRow="1">
                <a:tableStyleId>{E8B1032C-EA38-4F05-BA0D-38AFFFC7BED3}</a:tableStyleId>
              </a:tblPr>
              <a:tblGrid>
                <a:gridCol w="5780927">
                  <a:extLst>
                    <a:ext uri="{9D8B030D-6E8A-4147-A177-3AD203B41FA5}">
                      <a16:colId xmlns:a16="http://schemas.microsoft.com/office/drawing/2014/main" val="20000"/>
                    </a:ext>
                  </a:extLst>
                </a:gridCol>
                <a:gridCol w="5780927">
                  <a:extLst>
                    <a:ext uri="{9D8B030D-6E8A-4147-A177-3AD203B41FA5}">
                      <a16:colId xmlns:a16="http://schemas.microsoft.com/office/drawing/2014/main" val="1054914917"/>
                    </a:ext>
                  </a:extLst>
                </a:gridCol>
              </a:tblGrid>
              <a:tr h="28425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kern="1200">
                          <a:solidFill>
                            <a:schemeClr val="bg1"/>
                          </a:solidFill>
                          <a:latin typeface="+mn-lt"/>
                          <a:ea typeface="+mn-ea"/>
                          <a:cs typeface="+mn-cs"/>
                        </a:rPr>
                        <a:t>Change</a:t>
                      </a:r>
                      <a:r>
                        <a:rPr lang="en-GB" sz="1050" b="1" kern="1200" baseline="0">
                          <a:solidFill>
                            <a:schemeClr val="bg1"/>
                          </a:solidFill>
                          <a:latin typeface="+mn-lt"/>
                          <a:ea typeface="+mn-ea"/>
                          <a:cs typeface="+mn-cs"/>
                        </a:rPr>
                        <a:t> Description</a:t>
                      </a:r>
                      <a:endParaRPr lang="en-GB" sz="1050" b="1" u="sng" kern="1200">
                        <a:solidFill>
                          <a:schemeClr val="bg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n-GB"/>
                    </a:p>
                  </a:txBody>
                  <a:tcPr/>
                </a:tc>
                <a:extLst>
                  <a:ext uri="{0D108BD9-81ED-4DB2-BD59-A6C34878D82A}">
                    <a16:rowId xmlns:a16="http://schemas.microsoft.com/office/drawing/2014/main" val="10000"/>
                  </a:ext>
                </a:extLst>
              </a:tr>
              <a:tr h="1854567">
                <a:tc>
                  <a:txBody>
                    <a:bodyPr/>
                    <a:lstStyle/>
                    <a:p>
                      <a:pPr algn="l">
                        <a:buNone/>
                      </a:pPr>
                      <a:r>
                        <a:rPr lang="en-US" sz="1000" dirty="0">
                          <a:solidFill>
                            <a:srgbClr val="222233"/>
                          </a:solidFill>
                          <a:effectLst/>
                          <a:latin typeface="+mj-lt"/>
                          <a:ea typeface="Aptos" panose="020B0004020202020204" pitchFamily="34" charset="0"/>
                          <a:cs typeface="Arial" panose="020B0604020202020204" pitchFamily="34" charset="0"/>
                        </a:rPr>
                        <a:t>The coverage of this change proposal is around the reconciliation process and invoicing of this to Shipper Users.</a:t>
                      </a:r>
                    </a:p>
                    <a:p>
                      <a:pPr algn="l">
                        <a:buNone/>
                      </a:pPr>
                      <a:endParaRPr lang="en-US" sz="1000" dirty="0">
                        <a:solidFill>
                          <a:srgbClr val="222233"/>
                        </a:solidFill>
                        <a:effectLst/>
                        <a:latin typeface="+mj-lt"/>
                        <a:ea typeface="Aptos" panose="020B0004020202020204" pitchFamily="34" charset="0"/>
                        <a:cs typeface="Arial" panose="020B0604020202020204" pitchFamily="34" charset="0"/>
                      </a:endParaRPr>
                    </a:p>
                    <a:p>
                      <a:pPr algn="l">
                        <a:buNone/>
                      </a:pPr>
                      <a:r>
                        <a:rPr lang="en-US" sz="1000" dirty="0">
                          <a:solidFill>
                            <a:srgbClr val="222233"/>
                          </a:solidFill>
                          <a:effectLst/>
                          <a:latin typeface="+mj-lt"/>
                          <a:ea typeface="Aptos" panose="020B0004020202020204" pitchFamily="34" charset="0"/>
                          <a:cs typeface="Arial" panose="020B0604020202020204" pitchFamily="34" charset="0"/>
                        </a:rPr>
                        <a:t>Where multiple Shipper readings, for the same MPRN, are submitted on the same date, they may not be correctly utilised within the reconciliation process e.g. a subsequent or replacement read submitted may be used rather than the first read received on the given day. This results in incorrect consumption calculations, inaccurate reconciliations, and incorrect invoicing.</a:t>
                      </a:r>
                    </a:p>
                    <a:p>
                      <a:pPr algn="l">
                        <a:buNone/>
                      </a:pPr>
                      <a:endParaRPr lang="en-US" sz="1000" dirty="0">
                        <a:solidFill>
                          <a:srgbClr val="222233"/>
                        </a:solidFill>
                        <a:effectLst/>
                        <a:latin typeface="+mj-lt"/>
                        <a:ea typeface="Aptos" panose="020B0004020202020204" pitchFamily="34" charset="0"/>
                        <a:cs typeface="Arial" panose="020B0604020202020204" pitchFamily="34" charset="0"/>
                      </a:endParaRPr>
                    </a:p>
                    <a:p>
                      <a:pPr algn="l">
                        <a:buNone/>
                      </a:pPr>
                      <a:r>
                        <a:rPr lang="en-US" sz="1000" dirty="0">
                          <a:solidFill>
                            <a:srgbClr val="222233"/>
                          </a:solidFill>
                          <a:effectLst/>
                          <a:latin typeface="+mj-lt"/>
                          <a:ea typeface="Aptos" panose="020B0004020202020204" pitchFamily="34" charset="0"/>
                          <a:cs typeface="Arial" panose="020B0604020202020204" pitchFamily="34" charset="0"/>
                        </a:rPr>
                        <a:t>Currently, the process does not recognise, or order replacement reads submitted on the same date. As such, reconciliation is executed before later reads are factored in resulting in inaccurate calculations.</a:t>
                      </a:r>
                    </a:p>
                  </a:txBody>
                  <a:tcPr marL="114300" marR="1143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000" kern="1200" dirty="0">
                          <a:solidFill>
                            <a:srgbClr val="222233"/>
                          </a:solidFill>
                          <a:effectLst/>
                          <a:latin typeface="+mn-lt"/>
                          <a:ea typeface="Aptos" panose="020B0004020202020204" pitchFamily="34" charset="0"/>
                          <a:cs typeface="Arial" panose="020B0604020202020204" pitchFamily="34" charset="0"/>
                        </a:rPr>
                        <a:t>This applies to reads received via inbound read files:</a:t>
                      </a:r>
                    </a:p>
                    <a:p>
                      <a:pPr algn="l">
                        <a:buNone/>
                      </a:pPr>
                      <a:r>
                        <a:rPr lang="en-US" sz="1000" kern="1200" dirty="0">
                          <a:solidFill>
                            <a:srgbClr val="222233"/>
                          </a:solidFill>
                          <a:effectLst/>
                          <a:latin typeface="+mn-lt"/>
                          <a:ea typeface="Aptos" panose="020B0004020202020204" pitchFamily="34" charset="0"/>
                          <a:cs typeface="Arial" panose="020B0604020202020204" pitchFamily="34" charset="0"/>
                        </a:rPr>
                        <a:t>• UMR - Class 4</a:t>
                      </a:r>
                    </a:p>
                    <a:p>
                      <a:pPr algn="l">
                        <a:buNone/>
                      </a:pPr>
                      <a:r>
                        <a:rPr lang="en-US" sz="1000" kern="1200" dirty="0">
                          <a:solidFill>
                            <a:srgbClr val="222233"/>
                          </a:solidFill>
                          <a:effectLst/>
                          <a:latin typeface="+mn-lt"/>
                          <a:ea typeface="Aptos" panose="020B0004020202020204" pitchFamily="34" charset="0"/>
                          <a:cs typeface="Arial" panose="020B0604020202020204" pitchFamily="34" charset="0"/>
                        </a:rPr>
                        <a:t>• UBR - Class 3</a:t>
                      </a:r>
                    </a:p>
                    <a:p>
                      <a:pPr algn="l">
                        <a:buNone/>
                      </a:pPr>
                      <a:r>
                        <a:rPr lang="en-US" sz="1000" kern="1200" dirty="0">
                          <a:solidFill>
                            <a:srgbClr val="222233"/>
                          </a:solidFill>
                          <a:effectLst/>
                          <a:latin typeface="+mn-lt"/>
                          <a:ea typeface="Aptos" panose="020B0004020202020204" pitchFamily="34" charset="0"/>
                          <a:cs typeface="Arial" panose="020B0604020202020204" pitchFamily="34" charset="0"/>
                        </a:rPr>
                        <a:t>• RRP - RGMA replacement reads</a:t>
                      </a:r>
                    </a:p>
                    <a:p>
                      <a:pPr algn="l">
                        <a:buNone/>
                      </a:pPr>
                      <a:endParaRPr lang="en-US" sz="1000" kern="1200" dirty="0">
                        <a:solidFill>
                          <a:srgbClr val="222233"/>
                        </a:solidFill>
                        <a:effectLst/>
                        <a:latin typeface="+mn-lt"/>
                        <a:ea typeface="Aptos" panose="020B0004020202020204" pitchFamily="34" charset="0"/>
                        <a:cs typeface="Arial" panose="020B0604020202020204" pitchFamily="34" charset="0"/>
                      </a:endParaRPr>
                    </a:p>
                    <a:p>
                      <a:pPr algn="l">
                        <a:buNone/>
                      </a:pPr>
                      <a:r>
                        <a:rPr lang="en-US" sz="1000" kern="1200" dirty="0">
                          <a:solidFill>
                            <a:srgbClr val="222233"/>
                          </a:solidFill>
                          <a:effectLst/>
                          <a:latin typeface="+mn-lt"/>
                          <a:ea typeface="Aptos" panose="020B0004020202020204" pitchFamily="34" charset="0"/>
                          <a:cs typeface="Arial" panose="020B0604020202020204" pitchFamily="34" charset="0"/>
                        </a:rPr>
                        <a:t>The objectives of this Change Proposal are to:</a:t>
                      </a:r>
                    </a:p>
                    <a:p>
                      <a:pPr algn="l">
                        <a:buNone/>
                      </a:pPr>
                      <a:r>
                        <a:rPr lang="en-US" sz="1000" kern="1200" dirty="0">
                          <a:solidFill>
                            <a:srgbClr val="222233"/>
                          </a:solidFill>
                          <a:effectLst/>
                          <a:latin typeface="+mn-lt"/>
                          <a:ea typeface="Aptos" panose="020B0004020202020204" pitchFamily="34" charset="0"/>
                          <a:cs typeface="Arial" panose="020B0604020202020204" pitchFamily="34" charset="0"/>
                        </a:rPr>
                        <a:t>1. Review and analyse historic instances of the issue to allow for manual correction</a:t>
                      </a:r>
                    </a:p>
                    <a:p>
                      <a:pPr algn="l">
                        <a:buNone/>
                      </a:pPr>
                      <a:r>
                        <a:rPr lang="en-US" sz="1000" kern="1200" dirty="0">
                          <a:solidFill>
                            <a:srgbClr val="222233"/>
                          </a:solidFill>
                          <a:effectLst/>
                          <a:latin typeface="+mn-lt"/>
                          <a:ea typeface="Aptos" panose="020B0004020202020204" pitchFamily="34" charset="0"/>
                          <a:cs typeface="Arial" panose="020B0604020202020204" pitchFamily="34" charset="0"/>
                        </a:rPr>
                        <a:t>2. Develop ongoing reporting to prevent inaccurate reconciliations from being included in customer invoices</a:t>
                      </a:r>
                      <a:endParaRPr lang="en-GB" sz="1000" dirty="0">
                        <a:solidFill>
                          <a:srgbClr val="222233"/>
                        </a:solidFill>
                        <a:effectLst/>
                        <a:latin typeface="+mj-lt"/>
                        <a:ea typeface="Aptos" panose="020B0004020202020204" pitchFamily="34" charset="0"/>
                        <a:cs typeface="Arial" panose="020B0604020202020204" pitchFamily="34" charset="0"/>
                      </a:endParaRPr>
                    </a:p>
                  </a:txBody>
                  <a:tcPr marL="114300" marR="11430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FD981873-D6BC-F7AF-9A62-C26F8962182B}"/>
              </a:ext>
            </a:extLst>
          </p:cNvPr>
          <p:cNvGraphicFramePr>
            <a:graphicFrameLocks noGrp="1"/>
          </p:cNvGraphicFramePr>
          <p:nvPr/>
        </p:nvGraphicFramePr>
        <p:xfrm>
          <a:off x="152400" y="5308600"/>
          <a:ext cx="11575456" cy="861506"/>
        </p:xfrm>
        <a:graphic>
          <a:graphicData uri="http://schemas.openxmlformats.org/drawingml/2006/table">
            <a:tbl>
              <a:tblPr firstRow="1" bandRow="1">
                <a:tableStyleId>{E8B1032C-EA38-4F05-BA0D-38AFFFC7BED3}</a:tableStyleId>
              </a:tblPr>
              <a:tblGrid>
                <a:gridCol w="4466356">
                  <a:extLst>
                    <a:ext uri="{9D8B030D-6E8A-4147-A177-3AD203B41FA5}">
                      <a16:colId xmlns:a16="http://schemas.microsoft.com/office/drawing/2014/main" val="20000"/>
                    </a:ext>
                  </a:extLst>
                </a:gridCol>
                <a:gridCol w="7109100">
                  <a:extLst>
                    <a:ext uri="{9D8B030D-6E8A-4147-A177-3AD203B41FA5}">
                      <a16:colId xmlns:a16="http://schemas.microsoft.com/office/drawing/2014/main" val="20001"/>
                    </a:ext>
                  </a:extLst>
                </a:gridCol>
              </a:tblGrid>
              <a:tr h="4822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latin typeface="+mn-lt"/>
                          <a:ea typeface="+mn-ea"/>
                          <a:cs typeface="+mn-cs"/>
                        </a:rPr>
                        <a:t>DSC Service Area Associated Funding Split</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fontAlgn="base"/>
                      <a:r>
                        <a:rPr lang="en-US" sz="1100" b="0" i="0" kern="1200">
                          <a:solidFill>
                            <a:schemeClr val="tx1"/>
                          </a:solidFill>
                          <a:effectLst/>
                          <a:latin typeface="+mn-lt"/>
                          <a:ea typeface="+mn-ea"/>
                          <a:cs typeface="+mn-cs"/>
                        </a:rPr>
                        <a:t>Service Area 4 : Meter Read/Asset processing</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0"/>
                  </a:ext>
                </a:extLst>
              </a:tr>
              <a:tr h="379303">
                <a:tc>
                  <a:txBody>
                    <a:bodyPr/>
                    <a:lstStyle/>
                    <a:p>
                      <a:pPr marL="0" marR="0" lvl="0" indent="0" algn="l" rtl="0" eaLnBrk="1" fontAlgn="auto" latinLnBrk="0" hangingPunct="1">
                        <a:lnSpc>
                          <a:spcPct val="100000"/>
                        </a:lnSpc>
                        <a:spcBef>
                          <a:spcPts val="0"/>
                        </a:spcBef>
                        <a:spcAft>
                          <a:spcPts val="0"/>
                        </a:spcAft>
                        <a:buClrTx/>
                        <a:buSzTx/>
                        <a:buFontTx/>
                        <a:buNone/>
                      </a:pPr>
                      <a:r>
                        <a:rPr lang="en-GB" sz="1100" b="1" kern="1200" dirty="0">
                          <a:solidFill>
                            <a:schemeClr val="bg1"/>
                          </a:solidFill>
                          <a:latin typeface="+mn-lt"/>
                          <a:ea typeface="+mn-ea"/>
                          <a:cs typeface="+mn-cs"/>
                        </a:rPr>
                        <a:t>Proposed Funding split from Proposer</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1"/>
                    </a:solidFill>
                  </a:tcPr>
                </a:tc>
                <a:tc>
                  <a:txBody>
                    <a:bodyPr/>
                    <a:lstStyle/>
                    <a:p>
                      <a:pPr lvl="0" algn="l">
                        <a:lnSpc>
                          <a:spcPct val="100000"/>
                        </a:lnSpc>
                        <a:spcBef>
                          <a:spcPts val="0"/>
                        </a:spcBef>
                        <a:spcAft>
                          <a:spcPts val="0"/>
                        </a:spcAft>
                        <a:buNone/>
                      </a:pPr>
                      <a:r>
                        <a:rPr lang="en-US" sz="1100" b="0" i="0" u="none" strike="noStrike" kern="1200" noProof="0" dirty="0">
                          <a:solidFill>
                            <a:srgbClr val="000000"/>
                          </a:solidFill>
                          <a:latin typeface="+mn-lt"/>
                        </a:rPr>
                        <a:t>Delivery via Minor Release which is funded under existing DSC Service and Operate (S&amp;O) </a:t>
                      </a:r>
                      <a:r>
                        <a:rPr lang="en-US" sz="1200" b="0" i="0" u="none" strike="noStrike" kern="1200" noProof="0" dirty="0">
                          <a:solidFill>
                            <a:srgbClr val="000000"/>
                          </a:solidFill>
                          <a:latin typeface="+mn-lt"/>
                        </a:rPr>
                        <a:t>costs.</a:t>
                      </a:r>
                      <a:endParaRPr lang="en-US" sz="1100" b="0" dirty="0"/>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98995849"/>
      </p:ext>
    </p:extLst>
  </p:cSld>
  <p:clrMapOvr>
    <a:masterClrMapping/>
  </p:clrMapOvr>
</p:sld>
</file>

<file path=ppt/theme/theme1.xml><?xml version="1.0" encoding="utf-8"?>
<a:theme xmlns:a="http://schemas.openxmlformats.org/drawingml/2006/main" name="Office Theme">
  <a:themeElements>
    <a:clrScheme name="Custom 1">
      <a:dk1>
        <a:srgbClr val="212133"/>
      </a:dk1>
      <a:lt1>
        <a:srgbClr val="F5F7FF"/>
      </a:lt1>
      <a:dk2>
        <a:srgbClr val="212133"/>
      </a:dk2>
      <a:lt2>
        <a:srgbClr val="F5F7FF"/>
      </a:lt2>
      <a:accent1>
        <a:srgbClr val="5947FC"/>
      </a:accent1>
      <a:accent2>
        <a:srgbClr val="6680FF"/>
      </a:accent2>
      <a:accent3>
        <a:srgbClr val="57BAE5"/>
      </a:accent3>
      <a:accent4>
        <a:srgbClr val="0F9ED5"/>
      </a:accent4>
      <a:accent5>
        <a:srgbClr val="ED45AB"/>
      </a:accent5>
      <a:accent6>
        <a:srgbClr val="00BF75"/>
      </a:accent6>
      <a:hlink>
        <a:srgbClr val="5947FC"/>
      </a:hlink>
      <a:folHlink>
        <a:srgbClr val="ED45AB"/>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03fba77-31dd-4780-83f9-c54f26c3a260">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B8233D5DF9DD4695A1650997F69565" ma:contentTypeVersion="10" ma:contentTypeDescription="Create a new document." ma:contentTypeScope="" ma:versionID="d5fb19b1d9aca754766392bb21ce9f47">
  <xsd:schema xmlns:xsd="http://www.w3.org/2001/XMLSchema" xmlns:xs="http://www.w3.org/2001/XMLSchema" xmlns:p="http://schemas.microsoft.com/office/2006/metadata/properties" xmlns:ns2="2aea91f8-6f9b-4cea-a9ea-2669ae9cb0b8" xmlns:ns3="103fba77-31dd-4780-83f9-c54f26c3a260" targetNamespace="http://schemas.microsoft.com/office/2006/metadata/properties" ma:root="true" ma:fieldsID="eb487e3e9ebf2212bb4e1260569648a8" ns2:_="" ns3:_="">
    <xsd:import namespace="2aea91f8-6f9b-4cea-a9ea-2669ae9cb0b8"/>
    <xsd:import namespace="103fba77-31dd-4780-83f9-c54f26c3a26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ea91f8-6f9b-4cea-a9ea-2669ae9cb0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3fba77-31dd-4780-83f9-c54f26c3a26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1C5940-0BDF-405A-B53F-01BA76DE3B03}">
  <ds:schemaRefs>
    <ds:schemaRef ds:uri="103fba77-31dd-4780-83f9-c54f26c3a260"/>
    <ds:schemaRef ds:uri="2aea91f8-6f9b-4cea-a9ea-2669ae9cb0b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4B1D161-8F42-480C-A632-F14940825C38}">
  <ds:schemaRefs>
    <ds:schemaRef ds:uri="103fba77-31dd-4780-83f9-c54f26c3a260"/>
    <ds:schemaRef ds:uri="2aea91f8-6f9b-4cea-a9ea-2669ae9cb0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178F251-6E49-48D4-8731-E9B725C580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5212</Words>
  <Application>Microsoft Office PowerPoint</Application>
  <PresentationFormat>Widescreen</PresentationFormat>
  <Paragraphs>903</Paragraphs>
  <Slides>39</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Aptos</vt:lpstr>
      <vt:lpstr>Arial</vt:lpstr>
      <vt:lpstr>Century Gothic</vt:lpstr>
      <vt:lpstr>Courier New</vt:lpstr>
      <vt:lpstr>Nunito Sans</vt:lpstr>
      <vt:lpstr>Nunito Sans</vt:lpstr>
      <vt:lpstr>Quicksand</vt:lpstr>
      <vt:lpstr>Quicksand Bold</vt:lpstr>
      <vt:lpstr>Quicksand Book</vt:lpstr>
      <vt:lpstr>Segoe UI</vt:lpstr>
      <vt:lpstr>Times New Roman</vt:lpstr>
      <vt:lpstr>Office Theme</vt:lpstr>
      <vt:lpstr>DSC Delivery Sub-Group</vt:lpstr>
      <vt:lpstr>PowerPoint Presentation</vt:lpstr>
      <vt:lpstr>1b</vt:lpstr>
      <vt:lpstr>PowerPoint Presentation</vt:lpstr>
      <vt:lpstr>PowerPoint Presentation</vt:lpstr>
      <vt:lpstr>XRN 6079 UNC 0926S Maintenance criteria for Emergency Contact data held in Central Systems</vt:lpstr>
      <vt:lpstr>XRN 6081 Meter Read Service Improvements</vt:lpstr>
      <vt:lpstr>XRN 6081.A - Fix Historic NDM Check to Check Reconciliation Periods - Tactical Solution</vt:lpstr>
      <vt:lpstr>XRN 6081.B - Reconciliation of Multiple Read Replacements – Historic Reporting and Tactical Solution</vt:lpstr>
      <vt:lpstr>XRN 6081.C - NDM Check to Check Reconciliation – Enduring Solution </vt:lpstr>
      <vt:lpstr>XRN 5994 – Emergency Contact Validation Service</vt:lpstr>
      <vt:lpstr>Change Summary</vt:lpstr>
      <vt:lpstr>To-Be Process</vt:lpstr>
      <vt:lpstr>Solution Options</vt:lpstr>
      <vt:lpstr>PowerPoint Presentation</vt:lpstr>
      <vt:lpstr>PowerPoint Presentation</vt:lpstr>
      <vt:lpstr>PowerPoint Presentation</vt:lpstr>
      <vt:lpstr> XRN6081.C - NDM Check to Check Reconciliation – Enduring Solution  </vt:lpstr>
      <vt:lpstr>Change Background</vt:lpstr>
      <vt:lpstr>Detailed Design Summary</vt:lpstr>
      <vt:lpstr>Next Steps</vt:lpstr>
      <vt:lpstr>PowerPoint Presentation</vt:lpstr>
      <vt:lpstr>PowerPoint Presentation</vt:lpstr>
      <vt:lpstr>XRN6065 – Minor Release 16 - Status Update</vt:lpstr>
      <vt:lpstr>XRN5983 – February 26 Major release - Status Update</vt:lpstr>
      <vt:lpstr>XRN6045 – June 26 Major Release- Status Update</vt:lpstr>
      <vt:lpstr>PowerPoint Presentation</vt:lpstr>
      <vt:lpstr>2026 Forward View - Change Delivery Plan</vt:lpstr>
      <vt:lpstr>Change Delivery Plan – January 2026 – December 2026 </vt:lpstr>
      <vt:lpstr>Change Backlog – Priority Service Changes ‘In Progress’</vt:lpstr>
      <vt:lpstr>Change Backlog – Remaining Changes ‘In Progress’</vt:lpstr>
      <vt:lpstr>Change Backlog – ‘On Hold’ Details</vt:lpstr>
      <vt:lpstr>DSC Change Pack Consultation Plan (two-month view)  </vt:lpstr>
      <vt:lpstr>PowerPoint Presentation</vt:lpstr>
      <vt:lpstr>Smart Read Selection from SEC Message</vt:lpstr>
      <vt:lpstr>ConsumptionRegister - Definition</vt:lpstr>
      <vt:lpstr>TariffTOURegisterMatrix - Definition</vt:lpstr>
      <vt:lpstr>Example XML and Reference Material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Milner</dc:creator>
  <cp:lastModifiedBy>Vikki Orsler</cp:lastModifiedBy>
  <cp:revision>1</cp:revision>
  <dcterms:created xsi:type="dcterms:W3CDTF">2025-04-09T09:46:56Z</dcterms:created>
  <dcterms:modified xsi:type="dcterms:W3CDTF">2026-05-28T08:29:33Z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0x01010026B8233D5DF9DD4695A1650997F69565</vt:lpwstr>
  </property>
  <property fmtid="{D5CDD505-2E9C-101B-9397-08002B2CF9AE}" pid="4" name="Order">
    <vt:r8>4623200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MSIP_Label_f1ac90e1-b326-4d7e-8e6f-2cb2e2852482_Enabled">
    <vt:lpwstr>true</vt:lpwstr>
  </property>
  <property fmtid="{D5CDD505-2E9C-101B-9397-08002B2CF9AE}" pid="12" name="MSIP_Label_f1ac90e1-b326-4d7e-8e6f-2cb2e2852482_SetDate">
    <vt:lpwstr>2026-05-18T11:36:05Z</vt:lpwstr>
  </property>
  <property fmtid="{D5CDD505-2E9C-101B-9397-08002B2CF9AE}" pid="13" name="MSIP_Label_f1ac90e1-b326-4d7e-8e6f-2cb2e2852482_Method">
    <vt:lpwstr>Privileged</vt:lpwstr>
  </property>
  <property fmtid="{D5CDD505-2E9C-101B-9397-08002B2CF9AE}" pid="14" name="MSIP_Label_f1ac90e1-b326-4d7e-8e6f-2cb2e2852482_Name">
    <vt:lpwstr>Public</vt:lpwstr>
  </property>
  <property fmtid="{D5CDD505-2E9C-101B-9397-08002B2CF9AE}" pid="15" name="MSIP_Label_f1ac90e1-b326-4d7e-8e6f-2cb2e2852482_SiteId">
    <vt:lpwstr>12678707-5ebb-49cb-b71d-ee5825da3c74</vt:lpwstr>
  </property>
  <property fmtid="{D5CDD505-2E9C-101B-9397-08002B2CF9AE}" pid="16" name="MSIP_Label_f1ac90e1-b326-4d7e-8e6f-2cb2e2852482_ActionId">
    <vt:lpwstr>130ddeb9-5cc8-4d07-bbeb-ebb70f87566f</vt:lpwstr>
  </property>
  <property fmtid="{D5CDD505-2E9C-101B-9397-08002B2CF9AE}" pid="17" name="MSIP_Label_f1ac90e1-b326-4d7e-8e6f-2cb2e2852482_ContentBits">
    <vt:lpwstr>3</vt:lpwstr>
  </property>
  <property fmtid="{D5CDD505-2E9C-101B-9397-08002B2CF9AE}" pid="18" name="MSIP_Label_f1ac90e1-b326-4d7e-8e6f-2cb2e2852482_Tag">
    <vt:lpwstr>10, 0, 1, 1</vt:lpwstr>
  </property>
  <property fmtid="{D5CDD505-2E9C-101B-9397-08002B2CF9AE}" pid="19" name="ClassificationContentMarkingFooterLocations">
    <vt:lpwstr>Office Theme:7</vt:lpwstr>
  </property>
  <property fmtid="{D5CDD505-2E9C-101B-9397-08002B2CF9AE}" pid="20" name="ClassificationContentMarkingFooterText">
    <vt:lpwstr>Document Classification: Public</vt:lpwstr>
  </property>
</Properties>
</file>