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6"/>
  </p:notesMasterIdLst>
  <p:sldIdLst>
    <p:sldId id="889" r:id="rId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Chambers" initials="LC" lastIdx="13" clrIdx="0">
    <p:extLst>
      <p:ext uri="{19B8F6BF-5375-455C-9EA6-DF929625EA0E}">
        <p15:presenceInfo xmlns:p15="http://schemas.microsoft.com/office/powerpoint/2012/main" userId="S::lee.chambers@xoserve.com::75b86a7c-29e5-457f-b679-e8760df39d3b" providerId="AD"/>
      </p:ext>
    </p:extLst>
  </p:cmAuthor>
  <p:cmAuthor id="2" name="Thomas Lineham" initials="TL" lastIdx="5" clrIdx="1">
    <p:extLst>
      <p:ext uri="{19B8F6BF-5375-455C-9EA6-DF929625EA0E}">
        <p15:presenceInfo xmlns:p15="http://schemas.microsoft.com/office/powerpoint/2012/main" userId="S::thomas.lineham@xoserve.com::0a61177b-b725-4b90-901b-3d5aaab108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4B8DA"/>
    <a:srgbClr val="40D1F5"/>
    <a:srgbClr val="B1D6E8"/>
    <a:srgbClr val="9C4877"/>
    <a:srgbClr val="2B80B1"/>
    <a:srgbClr val="9CCB3B"/>
    <a:srgbClr val="F5835D"/>
    <a:srgbClr val="E7BB20"/>
    <a:srgbClr val="BD6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5" autoAdjust="0"/>
    <p:restoredTop sz="94624" autoAdjust="0"/>
  </p:normalViewPr>
  <p:slideViewPr>
    <p:cSldViewPr>
      <p:cViewPr varScale="1">
        <p:scale>
          <a:sx n="136" d="100"/>
          <a:sy n="136" d="100"/>
        </p:scale>
        <p:origin x="1182" y="126"/>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Hopkins" userId="261e3536-8f3c-426f-8011-5eb8d44fb3bc" providerId="ADAL" clId="{A90F022C-2EB3-4CC4-8F49-B710AA75F50B}"/>
    <pc:docChg chg="modSld">
      <pc:chgData name="Peter Hopkins" userId="261e3536-8f3c-426f-8011-5eb8d44fb3bc" providerId="ADAL" clId="{A90F022C-2EB3-4CC4-8F49-B710AA75F50B}" dt="2023-01-03T10:52:54.995" v="12" actId="6549"/>
      <pc:docMkLst>
        <pc:docMk/>
      </pc:docMkLst>
      <pc:sldChg chg="modSp mod">
        <pc:chgData name="Peter Hopkins" userId="261e3536-8f3c-426f-8011-5eb8d44fb3bc" providerId="ADAL" clId="{A90F022C-2EB3-4CC4-8F49-B710AA75F50B}" dt="2023-01-03T10:52:54.995" v="12" actId="6549"/>
        <pc:sldMkLst>
          <pc:docMk/>
          <pc:sldMk cId="684685687" sldId="889"/>
        </pc:sldMkLst>
        <pc:graphicFrameChg chg="modGraphic">
          <ac:chgData name="Peter Hopkins" userId="261e3536-8f3c-426f-8011-5eb8d44fb3bc" providerId="ADAL" clId="{A90F022C-2EB3-4CC4-8F49-B710AA75F50B}" dt="2023-01-03T10:52:54.995" v="12" actId="6549"/>
          <ac:graphicFrameMkLst>
            <pc:docMk/>
            <pc:sldMk cId="684685687" sldId="889"/>
            <ac:graphicFrameMk id="23" creationId="{E606C19D-1D53-4565-BE7B-DF0199607E9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03/01/2023</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dirty="0"/>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A2357B9-A31F-4FC7-A38A-70DF36F645F3}" type="slidenum">
              <a:rPr lang="en-GB" smtClean="0"/>
              <a:t>1</a:t>
            </a:fld>
            <a:endParaRPr lang="en-GB" dirty="0"/>
          </a:p>
        </p:txBody>
      </p:sp>
    </p:spTree>
    <p:extLst>
      <p:ext uri="{BB962C8B-B14F-4D97-AF65-F5344CB8AC3E}">
        <p14:creationId xmlns:p14="http://schemas.microsoft.com/office/powerpoint/2010/main" val="1700516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313039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Lst>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632937" y="33558"/>
            <a:ext cx="8229600" cy="338554"/>
          </a:xfrm>
        </p:spPr>
        <p:txBody>
          <a:bodyPr>
            <a:normAutofit/>
          </a:bodyPr>
          <a:lstStyle/>
          <a:p>
            <a:r>
              <a:rPr lang="en-GB" sz="1000" dirty="0">
                <a:latin typeface="Arial"/>
                <a:cs typeface="Arial"/>
              </a:rPr>
              <a:t>XRN5231 Flow Weighted Average CV</a:t>
            </a:r>
          </a:p>
        </p:txBody>
      </p:sp>
      <p:graphicFrame>
        <p:nvGraphicFramePr>
          <p:cNvPr id="23" name="Content Placeholder 3">
            <a:extLst>
              <a:ext uri="{FF2B5EF4-FFF2-40B4-BE49-F238E27FC236}">
                <a16:creationId xmlns:a16="http://schemas.microsoft.com/office/drawing/2014/main" id="{E606C19D-1D53-4565-BE7B-DF0199607E94}"/>
              </a:ext>
            </a:extLst>
          </p:cNvPr>
          <p:cNvGraphicFramePr>
            <a:graphicFrameLocks/>
          </p:cNvGraphicFramePr>
          <p:nvPr>
            <p:extLst>
              <p:ext uri="{D42A27DB-BD31-4B8C-83A1-F6EECF244321}">
                <p14:modId xmlns:p14="http://schemas.microsoft.com/office/powerpoint/2010/main" val="4084059562"/>
              </p:ext>
            </p:extLst>
          </p:nvPr>
        </p:nvGraphicFramePr>
        <p:xfrm>
          <a:off x="71500" y="296507"/>
          <a:ext cx="9001000" cy="4276365"/>
        </p:xfrm>
        <a:graphic>
          <a:graphicData uri="http://schemas.openxmlformats.org/drawingml/2006/table">
            <a:tbl>
              <a:tblPr firstRow="1" bandRow="1"/>
              <a:tblGrid>
                <a:gridCol w="662764">
                  <a:extLst>
                    <a:ext uri="{9D8B030D-6E8A-4147-A177-3AD203B41FA5}">
                      <a16:colId xmlns:a16="http://schemas.microsoft.com/office/drawing/2014/main" val="20000"/>
                    </a:ext>
                  </a:extLst>
                </a:gridCol>
                <a:gridCol w="710364">
                  <a:extLst>
                    <a:ext uri="{9D8B030D-6E8A-4147-A177-3AD203B41FA5}">
                      <a16:colId xmlns:a16="http://schemas.microsoft.com/office/drawing/2014/main" val="989119420"/>
                    </a:ext>
                  </a:extLst>
                </a:gridCol>
                <a:gridCol w="2565075">
                  <a:extLst>
                    <a:ext uri="{9D8B030D-6E8A-4147-A177-3AD203B41FA5}">
                      <a16:colId xmlns:a16="http://schemas.microsoft.com/office/drawing/2014/main" val="20001"/>
                    </a:ext>
                  </a:extLst>
                </a:gridCol>
                <a:gridCol w="1030349">
                  <a:extLst>
                    <a:ext uri="{9D8B030D-6E8A-4147-A177-3AD203B41FA5}">
                      <a16:colId xmlns:a16="http://schemas.microsoft.com/office/drawing/2014/main" val="20002"/>
                    </a:ext>
                  </a:extLst>
                </a:gridCol>
                <a:gridCol w="1479578">
                  <a:extLst>
                    <a:ext uri="{9D8B030D-6E8A-4147-A177-3AD203B41FA5}">
                      <a16:colId xmlns:a16="http://schemas.microsoft.com/office/drawing/2014/main" val="2953417103"/>
                    </a:ext>
                  </a:extLst>
                </a:gridCol>
                <a:gridCol w="2552870">
                  <a:extLst>
                    <a:ext uri="{9D8B030D-6E8A-4147-A177-3AD203B41FA5}">
                      <a16:colId xmlns:a16="http://schemas.microsoft.com/office/drawing/2014/main" val="20003"/>
                    </a:ext>
                  </a:extLst>
                </a:gridCol>
              </a:tblGrid>
              <a:tr h="207300">
                <a:tc rowSpan="2"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GB" sz="800" kern="1200" baseline="0" dirty="0">
                          <a:solidFill>
                            <a:schemeClr val="bg1"/>
                          </a:solidFill>
                          <a:latin typeface="Arial"/>
                          <a:ea typeface="+mn-ea"/>
                          <a:cs typeface="Arial"/>
                        </a:rPr>
                        <a:t>January 2023</a:t>
                      </a:r>
                    </a:p>
                    <a:p>
                      <a:pPr algn="ctr"/>
                      <a:r>
                        <a:rPr lang="en-GB" sz="800" kern="1200" baseline="0" dirty="0">
                          <a:solidFill>
                            <a:schemeClr val="bg1"/>
                          </a:solidFill>
                          <a:latin typeface="Arial"/>
                          <a:ea typeface="+mn-ea"/>
                          <a:cs typeface="Arial"/>
                        </a:rPr>
                        <a:t>ChMC Dashboard</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hMerge="1">
                  <a:txBody>
                    <a:bodyPr/>
                    <a:lstStyle/>
                    <a:p>
                      <a:pPr algn="ctr"/>
                      <a:endParaRPr lang="en-GB" sz="80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4">
                  <a:txBody>
                    <a:bodyPr/>
                    <a:lstStyle/>
                    <a:p>
                      <a:pPr algn="ctr"/>
                      <a:r>
                        <a:rPr lang="en-GB" sz="800" b="1" i="0" dirty="0">
                          <a:solidFill>
                            <a:srgbClr val="FFFFFF"/>
                          </a:solidFill>
                          <a:latin typeface="Arial"/>
                          <a:cs typeface="Arial"/>
                        </a:rPr>
                        <a:t>Overall</a:t>
                      </a:r>
                      <a:r>
                        <a:rPr lang="en-GB" sz="800" b="1" i="0" baseline="0" dirty="0">
                          <a:solidFill>
                            <a:srgbClr val="FFFFFF"/>
                          </a:solidFill>
                          <a:latin typeface="Arial"/>
                          <a:cs typeface="Arial"/>
                        </a:rPr>
                        <a:t> Project RAG Status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185806">
                <a:tc gridSpan="2"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en-GB"/>
                    </a:p>
                  </a:txBody>
                  <a:tcPr/>
                </a:tc>
                <a:tc>
                  <a:txBody>
                    <a:bodyPr/>
                    <a:lstStyle/>
                    <a:p>
                      <a:pPr algn="ctr"/>
                      <a:r>
                        <a:rPr lang="en-GB" sz="800" b="1" dirty="0">
                          <a:solidFill>
                            <a:schemeClr val="bg1"/>
                          </a:solidFill>
                          <a:latin typeface="Arial"/>
                          <a:cs typeface="Arial"/>
                        </a:rPr>
                        <a:t>Schedule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800" b="1" dirty="0">
                          <a:solidFill>
                            <a:schemeClr val="bg1"/>
                          </a:solidFill>
                          <a:latin typeface="Arial"/>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sz="105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800" b="1" dirty="0">
                          <a:solidFill>
                            <a:schemeClr val="bg1"/>
                          </a:solidFill>
                          <a:latin typeface="Arial"/>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185806">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800" b="1" dirty="0">
                          <a:solidFill>
                            <a:schemeClr val="bg1"/>
                          </a:solidFill>
                          <a:latin typeface="Arial"/>
                          <a:cs typeface="Arial"/>
                        </a:rPr>
                        <a:t>RAG</a:t>
                      </a:r>
                      <a:r>
                        <a:rPr lang="en-GB" sz="800" b="1" baseline="0" dirty="0">
                          <a:solidFill>
                            <a:schemeClr val="bg1"/>
                          </a:solidFill>
                          <a:latin typeface="Arial"/>
                          <a:cs typeface="Arial"/>
                        </a:rPr>
                        <a:t> Status</a:t>
                      </a:r>
                      <a:endParaRPr lang="en-GB" sz="800" b="1" dirty="0">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sz="80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endParaRPr lang="en-GB" sz="800" b="1" dirty="0">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800" b="1" kern="1200" dirty="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800" b="1" kern="1200" dirty="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00674">
                <a:tc gridSpan="6">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900" b="1" dirty="0">
                          <a:solidFill>
                            <a:schemeClr val="bg1"/>
                          </a:solidFill>
                          <a:latin typeface="+mn-lt"/>
                          <a:cs typeface="Arial"/>
                        </a:rPr>
                        <a:t>                                            </a:t>
                      </a:r>
                      <a:r>
                        <a:rPr lang="en-GB" sz="800" b="1" dirty="0">
                          <a:solidFill>
                            <a:schemeClr val="bg1"/>
                          </a:solidFill>
                          <a:latin typeface="+mn-lt"/>
                          <a:cs typeface="Arial"/>
                        </a:rPr>
                        <a:t> Status</a:t>
                      </a:r>
                      <a:r>
                        <a:rPr lang="en-GB" sz="800" b="1" baseline="0" dirty="0">
                          <a:solidFill>
                            <a:schemeClr val="bg1"/>
                          </a:solidFill>
                          <a:latin typeface="+mn-lt"/>
                          <a:cs typeface="Arial"/>
                        </a:rPr>
                        <a:t> Justification</a:t>
                      </a:r>
                      <a:endParaRPr lang="en-GB" sz="800" dirty="0"/>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GB"/>
                    </a:p>
                  </a:txBody>
                  <a:tcPr/>
                </a:tc>
                <a:tc hMerge="1">
                  <a:txBody>
                    <a:bodyPr/>
                    <a:lstStyle/>
                    <a:p>
                      <a:pPr algn="ctr"/>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a:p>
                  </a:txBody>
                  <a:tcPr>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7968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900" b="1" kern="1200" baseline="0" dirty="0">
                          <a:solidFill>
                            <a:schemeClr val="bg1"/>
                          </a:solidFill>
                          <a:latin typeface="Arial"/>
                          <a:ea typeface="+mn-ea"/>
                          <a:cs typeface="Arial"/>
                        </a:rPr>
                        <a:t>Schedule</a:t>
                      </a:r>
                    </a:p>
                    <a:p>
                      <a:pPr algn="ctr"/>
                      <a:endParaRPr lang="en-GB" sz="900" b="1" baseline="0" dirty="0">
                        <a:solidFill>
                          <a:schemeClr val="bg1"/>
                        </a:solidFill>
                        <a:latin typeface="Arial" panose="020B0604020202020204" pitchFamily="34" charset="0"/>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3">
                  <a:txBody>
                    <a:bodyPr/>
                    <a:lstStyle/>
                    <a:p>
                      <a:pPr marL="0" marR="0" lvl="0" indent="0" algn="l">
                        <a:lnSpc>
                          <a:spcPct val="100000"/>
                        </a:lnSpc>
                        <a:spcBef>
                          <a:spcPts val="0"/>
                        </a:spcBef>
                        <a:spcAft>
                          <a:spcPts val="0"/>
                        </a:spcAft>
                        <a:buClrTx/>
                        <a:buSzTx/>
                        <a:buFont typeface="Arial" panose="020B0604020202020204" pitchFamily="34" charset="0"/>
                        <a:buNone/>
                      </a:pPr>
                      <a:r>
                        <a:rPr lang="en-GB" sz="700" b="0" i="0" u="none" strike="noStrike" kern="1200" cap="none" normalizeH="0" baseline="0" dirty="0">
                          <a:ln>
                            <a:noFill/>
                          </a:ln>
                          <a:solidFill>
                            <a:schemeClr val="tx1"/>
                          </a:solidFill>
                          <a:effectLst/>
                          <a:latin typeface="+mn-lt"/>
                          <a:ea typeface="+mn-ea"/>
                          <a:cs typeface="+mn-cs"/>
                        </a:rPr>
                        <a:t>Overall RAG status is tracking at </a:t>
                      </a:r>
                      <a:r>
                        <a:rPr lang="en-GB" sz="700" b="1" i="0" u="none" strike="noStrike" kern="1200" cap="none" normalizeH="0" baseline="0" dirty="0">
                          <a:ln>
                            <a:noFill/>
                          </a:ln>
                          <a:solidFill>
                            <a:srgbClr val="00B050"/>
                          </a:solidFill>
                          <a:effectLst/>
                          <a:latin typeface="+mn-lt"/>
                          <a:ea typeface="+mn-ea"/>
                          <a:cs typeface="+mn-cs"/>
                        </a:rPr>
                        <a:t>Green</a:t>
                      </a:r>
                      <a:r>
                        <a:rPr lang="en-GB" sz="700" b="1" i="0" u="none" strike="noStrike" kern="1200" cap="none" normalizeH="0" baseline="0" dirty="0">
                          <a:ln>
                            <a:noFill/>
                          </a:ln>
                          <a:solidFill>
                            <a:srgbClr val="FFC000"/>
                          </a:solidFill>
                          <a:effectLst/>
                          <a:latin typeface="+mn-lt"/>
                          <a:ea typeface="+mn-ea"/>
                          <a:cs typeface="+mn-cs"/>
                        </a:rPr>
                        <a:t> </a:t>
                      </a:r>
                      <a:r>
                        <a:rPr lang="en-US" sz="700" b="0" i="0" u="none" strike="noStrike" kern="1200" cap="none" normalizeH="0" baseline="0" dirty="0">
                          <a:ln>
                            <a:noFill/>
                          </a:ln>
                          <a:solidFill>
                            <a:schemeClr val="tx1"/>
                          </a:solidFill>
                          <a:effectLst/>
                          <a:latin typeface="+mn-lt"/>
                          <a:ea typeface="+mn-ea"/>
                          <a:cs typeface="+mn-cs"/>
                        </a:rPr>
                        <a:t>as the FWACV service went live 1st September and monitoring and tracking of the service will continue for the remainder of PIS.</a:t>
                      </a:r>
                    </a:p>
                    <a:p>
                      <a:pPr marL="0" marR="0" lvl="0" indent="0" algn="l">
                        <a:lnSpc>
                          <a:spcPct val="100000"/>
                        </a:lnSpc>
                        <a:spcBef>
                          <a:spcPts val="0"/>
                        </a:spcBef>
                        <a:spcAft>
                          <a:spcPts val="0"/>
                        </a:spcAft>
                        <a:buClrTx/>
                        <a:buSzTx/>
                        <a:buFont typeface="Arial" panose="020B0604020202020204" pitchFamily="34" charset="0"/>
                        <a:buNone/>
                      </a:pPr>
                      <a:endParaRPr lang="en-US" sz="700" b="0" i="0" u="none" strike="noStrike" kern="1200" cap="none" normalizeH="0" baseline="0" dirty="0">
                        <a:ln>
                          <a:noFill/>
                        </a:ln>
                        <a:solidFill>
                          <a:schemeClr val="tx1"/>
                        </a:solidFill>
                        <a:effectLst/>
                        <a:latin typeface="+mn-lt"/>
                        <a:ea typeface="+mn-ea"/>
                        <a:cs typeface="+mn-cs"/>
                      </a:endParaRP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Cutover and Transition plan presented to Project Focus Group on 12th July</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BER was approved at Change Management Committee on 13th July, CCP was signed the 19th July</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Successfully delivered the awareness session to DN’s, positive feedback was obtained all round 27th July</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Dual Run/ Market Trials completed on 11th August</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Updated Design Change Pack Baselined and new version published to project stakeholders 17th August</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FWACV service went live on 1st September</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PIS commenced on the 1st September and till 28</a:t>
                      </a:r>
                      <a:r>
                        <a:rPr lang="en-US" sz="700" b="0" i="0" u="none" strike="noStrike" kern="1200" cap="none" normalizeH="0" baseline="30000" dirty="0">
                          <a:ln>
                            <a:noFill/>
                          </a:ln>
                          <a:solidFill>
                            <a:schemeClr val="tx1"/>
                          </a:solidFill>
                          <a:effectLst/>
                          <a:latin typeface="+mn-lt"/>
                          <a:ea typeface="+mn-ea"/>
                          <a:cs typeface="+mn-cs"/>
                        </a:rPr>
                        <a:t>th</a:t>
                      </a:r>
                      <a:r>
                        <a:rPr lang="en-US" sz="700" b="0" i="0" u="none" strike="noStrike" kern="1200" cap="none" normalizeH="0" baseline="0" dirty="0">
                          <a:ln>
                            <a:noFill/>
                          </a:ln>
                          <a:solidFill>
                            <a:schemeClr val="tx1"/>
                          </a:solidFill>
                          <a:effectLst/>
                          <a:latin typeface="+mn-lt"/>
                          <a:ea typeface="+mn-ea"/>
                          <a:cs typeface="+mn-cs"/>
                        </a:rPr>
                        <a:t> October</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Completed handover to BAU 28</a:t>
                      </a:r>
                      <a:r>
                        <a:rPr lang="en-US" sz="700" b="0" i="0" u="none" strike="noStrike" kern="1200" cap="none" normalizeH="0" baseline="30000" dirty="0">
                          <a:ln>
                            <a:noFill/>
                          </a:ln>
                          <a:solidFill>
                            <a:schemeClr val="tx1"/>
                          </a:solidFill>
                          <a:effectLst/>
                          <a:latin typeface="+mn-lt"/>
                          <a:ea typeface="+mn-ea"/>
                          <a:cs typeface="+mn-cs"/>
                        </a:rPr>
                        <a:t>th</a:t>
                      </a:r>
                      <a:r>
                        <a:rPr lang="en-US" sz="700" b="0" i="0" u="none" strike="noStrike" kern="1200" cap="none" normalizeH="0" baseline="0" dirty="0">
                          <a:ln>
                            <a:noFill/>
                          </a:ln>
                          <a:solidFill>
                            <a:schemeClr val="tx1"/>
                          </a:solidFill>
                          <a:effectLst/>
                          <a:latin typeface="+mn-lt"/>
                          <a:ea typeface="+mn-ea"/>
                          <a:cs typeface="+mn-cs"/>
                        </a:rPr>
                        <a:t> October</a:t>
                      </a:r>
                    </a:p>
                    <a:p>
                      <a:pPr marL="171450" marR="0" lvl="0" indent="-171450" algn="l">
                        <a:lnSpc>
                          <a:spcPct val="100000"/>
                        </a:lnSpc>
                        <a:spcBef>
                          <a:spcPts val="0"/>
                        </a:spcBef>
                        <a:spcAft>
                          <a:spcPts val="0"/>
                        </a:spcAft>
                        <a:buClrTx/>
                        <a:buSzTx/>
                        <a:buFont typeface="Arial" panose="020B0604020202020204" pitchFamily="34" charset="0"/>
                        <a:buChar char="•"/>
                      </a:pPr>
                      <a:r>
                        <a:rPr lang="en-US" sz="700" b="0" i="0" u="none" strike="noStrike" kern="1200" cap="none" normalizeH="0" baseline="0" dirty="0">
                          <a:ln>
                            <a:noFill/>
                          </a:ln>
                          <a:solidFill>
                            <a:schemeClr val="tx1"/>
                          </a:solidFill>
                          <a:effectLst/>
                          <a:latin typeface="+mn-lt"/>
                          <a:ea typeface="+mn-ea"/>
                          <a:cs typeface="+mn-cs"/>
                        </a:rPr>
                        <a:t>FWACV passed stage Gate E 15</a:t>
                      </a:r>
                      <a:r>
                        <a:rPr lang="en-US" sz="700" b="0" i="0" u="none" strike="noStrike" kern="1200" cap="none" normalizeH="0" baseline="30000" dirty="0">
                          <a:ln>
                            <a:noFill/>
                          </a:ln>
                          <a:solidFill>
                            <a:schemeClr val="tx1"/>
                          </a:solidFill>
                          <a:effectLst/>
                          <a:latin typeface="+mn-lt"/>
                          <a:ea typeface="+mn-ea"/>
                          <a:cs typeface="+mn-cs"/>
                        </a:rPr>
                        <a:t>th</a:t>
                      </a:r>
                      <a:r>
                        <a:rPr lang="en-US" sz="700" b="0" i="0" u="none" strike="noStrike" kern="1200" cap="none" normalizeH="0" baseline="0" dirty="0">
                          <a:ln>
                            <a:noFill/>
                          </a:ln>
                          <a:solidFill>
                            <a:schemeClr val="tx1"/>
                          </a:solidFill>
                          <a:effectLst/>
                          <a:latin typeface="+mn-lt"/>
                          <a:ea typeface="+mn-ea"/>
                          <a:cs typeface="+mn-cs"/>
                        </a:rPr>
                        <a:t> December</a:t>
                      </a:r>
                    </a:p>
                    <a:p>
                      <a:pPr marL="0" marR="0" lvl="0" indent="0" algn="l">
                        <a:lnSpc>
                          <a:spcPct val="100000"/>
                        </a:lnSpc>
                        <a:spcBef>
                          <a:spcPts val="0"/>
                        </a:spcBef>
                        <a:spcAft>
                          <a:spcPts val="0"/>
                        </a:spcAft>
                        <a:buClrTx/>
                        <a:buSzTx/>
                        <a:buFont typeface="Arial" panose="020B0604020202020204" pitchFamily="34" charset="0"/>
                        <a:buNone/>
                      </a:pPr>
                      <a:endParaRPr lang="en-GB" sz="700" b="0" i="0" u="none" strike="noStrike" kern="1200" cap="none" normalizeH="0" baseline="0" dirty="0">
                        <a:ln>
                          <a:noFill/>
                        </a:ln>
                        <a:solidFill>
                          <a:schemeClr val="tx1"/>
                        </a:solidFill>
                        <a:effectLst/>
                        <a:latin typeface="+mn-lt"/>
                        <a:ea typeface="+mn-ea"/>
                        <a:cs typeface="+mn-cs"/>
                      </a:endParaRPr>
                    </a:p>
                    <a:p>
                      <a:pPr marL="0" marR="0" lvl="0" indent="0" algn="l">
                        <a:lnSpc>
                          <a:spcPct val="100000"/>
                        </a:lnSpc>
                        <a:spcBef>
                          <a:spcPts val="0"/>
                        </a:spcBef>
                        <a:spcAft>
                          <a:spcPts val="0"/>
                        </a:spcAft>
                        <a:buClrTx/>
                        <a:buSzTx/>
                        <a:buFont typeface="Arial" panose="020B0604020202020204" pitchFamily="34" charset="0"/>
                        <a:buNone/>
                      </a:pPr>
                      <a:r>
                        <a:rPr lang="en-GB" sz="700" b="1" i="0" u="none" strike="noStrike" kern="1200" cap="none" normalizeH="0" baseline="0" dirty="0">
                          <a:ln>
                            <a:noFill/>
                          </a:ln>
                          <a:solidFill>
                            <a:schemeClr val="tx1"/>
                          </a:solidFill>
                          <a:effectLst/>
                          <a:latin typeface="+mn-lt"/>
                          <a:ea typeface="+mn-ea"/>
                          <a:cs typeface="+mn-cs"/>
                        </a:rPr>
                        <a:t>Next Steps:</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dirty="0">
                          <a:ln>
                            <a:noFill/>
                          </a:ln>
                          <a:solidFill>
                            <a:schemeClr val="tx1"/>
                          </a:solidFill>
                          <a:effectLst/>
                          <a:highlight>
                            <a:srgbClr val="FFFFFF"/>
                          </a:highlight>
                          <a:latin typeface="+mn-lt"/>
                          <a:ea typeface="+mn-ea"/>
                          <a:cs typeface="+mn-cs"/>
                        </a:rPr>
                        <a:t>Complete closedown activities </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a:lnSpc>
                          <a:spcPct val="100000"/>
                        </a:lnSpc>
                        <a:spcBef>
                          <a:spcPts val="0"/>
                        </a:spcBef>
                        <a:spcAft>
                          <a:spcPts val="0"/>
                        </a:spcAft>
                        <a:buClrTx/>
                        <a:buSzTx/>
                        <a:buFont typeface="Arial" panose="020B0604020202020204" pitchFamily="34" charset="0"/>
                        <a:buNone/>
                      </a:pPr>
                      <a:r>
                        <a:rPr lang="en-GB" sz="700" b="0" i="0" u="none" strike="noStrike" kern="1200" cap="none" normalizeH="0" baseline="0">
                          <a:ln>
                            <a:noFill/>
                          </a:ln>
                          <a:solidFill>
                            <a:schemeClr val="tx1"/>
                          </a:solidFill>
                          <a:effectLst/>
                          <a:latin typeface="+mn-lt"/>
                          <a:ea typeface="+mn-ea"/>
                          <a:cs typeface="+mn-cs"/>
                        </a:rPr>
                        <a:t>Overall RAG status is tracking at </a:t>
                      </a:r>
                      <a:r>
                        <a:rPr lang="en-GB" sz="700" b="1" i="0" u="none" strike="noStrike" kern="1200" cap="none" normalizeH="0" baseline="0">
                          <a:ln>
                            <a:noFill/>
                          </a:ln>
                          <a:solidFill>
                            <a:srgbClr val="7030A0"/>
                          </a:solidFill>
                          <a:effectLst/>
                          <a:latin typeface="+mn-lt"/>
                          <a:ea typeface="+mn-ea"/>
                          <a:cs typeface="+mn-cs"/>
                        </a:rPr>
                        <a:t>Purple</a:t>
                      </a:r>
                      <a:r>
                        <a:rPr lang="en-GB" sz="700" b="0" i="0" u="none" strike="noStrike" kern="1200" cap="none" normalizeH="0" baseline="0">
                          <a:ln>
                            <a:noFill/>
                          </a:ln>
                          <a:solidFill>
                            <a:schemeClr val="tx1"/>
                          </a:solidFill>
                          <a:effectLst/>
                          <a:latin typeface="+mn-lt"/>
                          <a:ea typeface="+mn-ea"/>
                          <a:cs typeface="+mn-cs"/>
                        </a:rPr>
                        <a:t> as project is now in re-planning phase due to the position that we will not be able to implement by 1</a:t>
                      </a:r>
                      <a:r>
                        <a:rPr lang="en-GB" sz="700" b="0" i="0" u="none" strike="noStrike" kern="1200" cap="none" normalizeH="0" baseline="30000">
                          <a:ln>
                            <a:noFill/>
                          </a:ln>
                          <a:solidFill>
                            <a:schemeClr val="tx1"/>
                          </a:solidFill>
                          <a:effectLst/>
                          <a:latin typeface="+mn-lt"/>
                          <a:ea typeface="+mn-ea"/>
                          <a:cs typeface="+mn-cs"/>
                        </a:rPr>
                        <a:t>st</a:t>
                      </a:r>
                      <a:r>
                        <a:rPr lang="en-GB" sz="700" b="0" i="0" u="none" strike="noStrike" kern="1200" cap="none" normalizeH="0" baseline="0">
                          <a:ln>
                            <a:noFill/>
                          </a:ln>
                          <a:solidFill>
                            <a:schemeClr val="tx1"/>
                          </a:solidFill>
                          <a:effectLst/>
                          <a:latin typeface="+mn-lt"/>
                          <a:ea typeface="+mn-ea"/>
                          <a:cs typeface="+mn-cs"/>
                        </a:rPr>
                        <a:t> April 22.  The project has continued with its planned activities alongside the replan.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cap="none" normalizeH="0" baseline="0">
                          <a:ln>
                            <a:noFill/>
                          </a:ln>
                          <a:solidFill>
                            <a:schemeClr val="tx1"/>
                          </a:solidFill>
                          <a:effectLst/>
                          <a:latin typeface="+mn-lt"/>
                          <a:ea typeface="+mn-ea"/>
                          <a:cs typeface="+mn-cs"/>
                        </a:rPr>
                        <a:t>To support the re-plan activity the project is conducting a Gap Analysis exercise on the defined requirements to ensure we have a baselined position for Day 1 Implementation. An Impact Assessment will then be conducted against the change variations to support the re-plan activity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cap="none" normalizeH="0" baseline="0">
                          <a:ln>
                            <a:noFill/>
                          </a:ln>
                          <a:solidFill>
                            <a:schemeClr val="tx1"/>
                          </a:solidFill>
                          <a:effectLst/>
                          <a:highlight>
                            <a:srgbClr val="FFFFFF"/>
                          </a:highlight>
                          <a:latin typeface="+mn-lt"/>
                          <a:ea typeface="+mn-ea"/>
                          <a:cs typeface="+mn-cs"/>
                        </a:rPr>
                        <a:t>UAT execution and assurance is in progress, revised completion date to be confirmed as part of re-plan</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latin typeface="+mn-lt"/>
                          <a:ea typeface="+mn-ea"/>
                          <a:cs typeface="+mn-cs"/>
                        </a:rPr>
                        <a:t>Dual Run Preparation continues with Connectivity Testing and Master Data Readiness. Resolution of the Master Data Issue is a significant step forward to support Dual Run Testing and Data Migration approach for cutover</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latin typeface="+mn-lt"/>
                          <a:ea typeface="+mn-ea"/>
                          <a:cs typeface="+mn-cs"/>
                        </a:rPr>
                        <a:t>Re-planning to be completed post completion of Gap Analysis activity with the intention to agree revised plan in March and present updated BER for approval at April ChMC</a:t>
                      </a:r>
                      <a:endParaRPr lang="en-GB" sz="700" b="0" i="0" u="none" strike="noStrike" kern="1200" cap="none" normalizeH="0" baseline="0">
                        <a:ln>
                          <a:noFill/>
                        </a:ln>
                        <a:solidFill>
                          <a:schemeClr val="tx1"/>
                        </a:solidFill>
                        <a:effectLst/>
                        <a:highlight>
                          <a:srgbClr val="FFFFFF"/>
                        </a:highlight>
                        <a:latin typeface="+mn-lt"/>
                        <a:ea typeface="+mn-ea"/>
                        <a:cs typeface="+mn-cs"/>
                      </a:endParaRPr>
                    </a:p>
                    <a:p>
                      <a:pPr marL="0" marR="0" lvl="0" indent="0" algn="l">
                        <a:lnSpc>
                          <a:spcPct val="100000"/>
                        </a:lnSpc>
                        <a:spcBef>
                          <a:spcPts val="0"/>
                        </a:spcBef>
                        <a:spcAft>
                          <a:spcPts val="0"/>
                        </a:spcAft>
                        <a:buClrTx/>
                        <a:buSzTx/>
                        <a:buFont typeface="Arial" panose="020B0604020202020204" pitchFamily="34" charset="0"/>
                        <a:buNone/>
                      </a:pPr>
                      <a:r>
                        <a:rPr lang="en-GB" sz="700" b="1" i="0" u="none" strike="noStrike" kern="1200" cap="none" normalizeH="0" baseline="0">
                          <a:ln>
                            <a:noFill/>
                          </a:ln>
                          <a:solidFill>
                            <a:schemeClr val="tx1"/>
                          </a:solidFill>
                          <a:effectLst/>
                          <a:latin typeface="+mn-lt"/>
                          <a:ea typeface="+mn-ea"/>
                          <a:cs typeface="+mn-cs"/>
                        </a:rPr>
                        <a:t>Next Steps:</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highlight>
                            <a:srgbClr val="FFFFFF"/>
                          </a:highlight>
                          <a:latin typeface="+mn-lt"/>
                          <a:ea typeface="+mn-ea"/>
                          <a:cs typeface="+mn-cs"/>
                        </a:rPr>
                        <a:t>Finalise Gap Analysis exercise with DNs and National Grid to agree Day 1 Must Have requirements &amp; any decisions in order to meet a proposed Go Live date (Mid June 22)</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highlight>
                            <a:srgbClr val="FFFFFF"/>
                          </a:highlight>
                          <a:latin typeface="+mn-lt"/>
                          <a:ea typeface="+mn-ea"/>
                          <a:cs typeface="+mn-cs"/>
                        </a:rPr>
                        <a:t>Define full re-plan based on Gap Analysis Impact Assessment and Business Readiness requirements</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latin typeface="+mn-lt"/>
                          <a:ea typeface="+mn-ea"/>
                          <a:cs typeface="+mn-cs"/>
                        </a:rPr>
                        <a:t>Target to issue revised BER from replan for approval at the April 22 ChMC</a:t>
                      </a:r>
                    </a:p>
                    <a:p>
                      <a:pPr marL="171450" marR="0" lvl="0" indent="-171450" algn="l">
                        <a:lnSpc>
                          <a:spcPct val="100000"/>
                        </a:lnSpc>
                        <a:spcBef>
                          <a:spcPts val="0"/>
                        </a:spcBef>
                        <a:spcAft>
                          <a:spcPts val="0"/>
                        </a:spcAft>
                        <a:buClrTx/>
                        <a:buSzTx/>
                        <a:buFont typeface="Arial" panose="020B0604020202020204" pitchFamily="34" charset="0"/>
                        <a:buChar char="•"/>
                      </a:pPr>
                      <a:r>
                        <a:rPr lang="en-GB" sz="700" b="0" i="0" u="none" strike="noStrike" kern="1200" cap="none" normalizeH="0" baseline="0">
                          <a:ln>
                            <a:noFill/>
                          </a:ln>
                          <a:solidFill>
                            <a:schemeClr val="tx1"/>
                          </a:solidFill>
                          <a:effectLst/>
                          <a:highlight>
                            <a:srgbClr val="FFFFFF"/>
                          </a:highlight>
                          <a:latin typeface="+mn-lt"/>
                          <a:ea typeface="+mn-ea"/>
                          <a:cs typeface="+mn-cs"/>
                        </a:rPr>
                        <a:t>Risk of FWACV Imp to CSSC is in assessment, this is deemed low risk as there is no code conflict</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en-GB" sz="1050" b="1" i="0" dirty="0">
                        <a:solidFill>
                          <a:srgbClr val="FF0000"/>
                        </a:solidFill>
                      </a:endParaRPr>
                    </a:p>
                    <a:p>
                      <a:endParaRPr lang="en-GB" sz="1050" b="1" i="0" dirty="0">
                        <a:solidFill>
                          <a:srgbClr val="FF0000"/>
                        </a:solidFill>
                      </a:endParaRPr>
                    </a:p>
                    <a:p>
                      <a:endParaRPr lang="en-GB" sz="1050" b="1" i="0" dirty="0">
                        <a:solidFill>
                          <a:srgbClr val="FF0000"/>
                        </a:solidFill>
                      </a:endParaRPr>
                    </a:p>
                    <a:p>
                      <a:endParaRPr lang="en-GB" sz="1050" b="1" i="0" dirty="0">
                        <a:solidFill>
                          <a:srgbClr val="FF0000"/>
                        </a:solidFill>
                      </a:endParaRPr>
                    </a:p>
                    <a:p>
                      <a:endParaRPr lang="en-GB" sz="1050" b="1" i="0" dirty="0">
                        <a:solidFill>
                          <a:srgbClr val="FF0000"/>
                        </a:solidFill>
                      </a:endParaRPr>
                    </a:p>
                    <a:p>
                      <a:endParaRPr lang="en-GB" sz="800" b="1" i="0" dirty="0">
                        <a:solidFill>
                          <a:srgbClr val="FF0000"/>
                        </a:solidFill>
                      </a:endParaRPr>
                    </a:p>
                    <a:p>
                      <a:endParaRPr lang="en-GB" sz="800" b="1" i="0" dirty="0">
                        <a:solidFill>
                          <a:srgbClr val="FF0000"/>
                        </a:solidFil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4138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800" b="1" baseline="0" dirty="0">
                          <a:solidFill>
                            <a:schemeClr val="bg1"/>
                          </a:solidFill>
                          <a:latin typeface="Arial"/>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5">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700" b="0" i="0" baseline="0" dirty="0">
                          <a:solidFill>
                            <a:schemeClr val="tx1"/>
                          </a:solidFill>
                          <a:effectLst/>
                          <a:highlight>
                            <a:srgbClr val="FFFFFF"/>
                          </a:highlight>
                          <a:latin typeface="+mn-lt"/>
                          <a:ea typeface="+mn-ea"/>
                          <a:cs typeface="Poppins"/>
                        </a:rPr>
                        <a:t>N/a</a:t>
                      </a:r>
                      <a:endParaRPr lang="en-GB" sz="700" b="1" baseline="0" dirty="0">
                        <a:solidFill>
                          <a:schemeClr val="tx1"/>
                        </a:solidFill>
                        <a:latin typeface="+mn-lt"/>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71450" marR="0" lvl="0" indent="-171450" algn="l" defTabSz="914400" rtl="0" eaLnBrk="1" fontAlgn="auto" latinLnBrk="0" hangingPunct="1">
                        <a:lnSpc>
                          <a:spcPct val="100000"/>
                        </a:lnSpc>
                        <a:spcBef>
                          <a:spcPct val="0"/>
                        </a:spcBef>
                        <a:spcAft>
                          <a:spcPct val="0"/>
                        </a:spcAft>
                        <a:buClrTx/>
                        <a:buSzTx/>
                        <a:buFont typeface="Arial" panose="020B0604020202020204" pitchFamily="34" charset="0"/>
                        <a:buChar char="•"/>
                        <a:tabLst/>
                        <a:defRPr/>
                      </a:pPr>
                      <a:r>
                        <a:rPr lang="en-US" sz="700" b="0" i="0">
                          <a:solidFill>
                            <a:schemeClr val="tx1"/>
                          </a:solidFill>
                          <a:effectLst/>
                          <a:highlight>
                            <a:srgbClr val="FFFFFF"/>
                          </a:highlight>
                          <a:latin typeface="+mj-lt"/>
                          <a:ea typeface="+mn-ea"/>
                          <a:cs typeface="Poppins"/>
                        </a:rPr>
                        <a:t>The dependencies for NG to provide Master data and DNs connectivity details for Dual Run/MT have not been provided as per the plan defined in the approach leading to a delay to this phase of testing</a:t>
                      </a:r>
                      <a:r>
                        <a:rPr lang="en-US" sz="700" b="0" i="0" kern="1200">
                          <a:solidFill>
                            <a:schemeClr val="tx1"/>
                          </a:solidFill>
                          <a:effectLst/>
                          <a:highlight>
                            <a:srgbClr val="FFFFFF"/>
                          </a:highlight>
                          <a:latin typeface="+mj-lt"/>
                          <a:ea typeface="+mn-ea"/>
                          <a:cs typeface="+mn-cs"/>
                        </a:rPr>
                        <a:t> </a:t>
                      </a:r>
                      <a:r>
                        <a:rPr lang="en-US" sz="700" b="1" i="0">
                          <a:solidFill>
                            <a:schemeClr val="tx1"/>
                          </a:solidFill>
                          <a:effectLst/>
                          <a:highlight>
                            <a:srgbClr val="FFFFFF"/>
                          </a:highlight>
                          <a:latin typeface="+mj-lt"/>
                          <a:ea typeface="+mn-ea"/>
                          <a:cs typeface="Poppins"/>
                        </a:rPr>
                        <a:t>Update:</a:t>
                      </a:r>
                      <a:r>
                        <a:rPr lang="en-US" sz="700" b="0" i="0">
                          <a:solidFill>
                            <a:schemeClr val="tx1"/>
                          </a:solidFill>
                          <a:effectLst/>
                          <a:highlight>
                            <a:srgbClr val="FFFFFF"/>
                          </a:highlight>
                          <a:latin typeface="+mj-lt"/>
                          <a:ea typeface="+mn-ea"/>
                          <a:cs typeface="Poppins"/>
                        </a:rPr>
                        <a:t> A plan was defined to mitigate this issue through validating and cross-checking data with National Grid and Distribution Networks (DNs). Plan is nearing completion with final checks now being completed by DNs. Issue to be closed once Data loaded to testing environment</a:t>
                      </a:r>
                    </a:p>
                    <a:p>
                      <a:pPr marL="171450" marR="0" lvl="0" indent="-171450" algn="l" defTabSz="914400" rtl="0" eaLnBrk="1" fontAlgn="auto" latinLnBrk="0" hangingPunct="1">
                        <a:lnSpc>
                          <a:spcPct val="100000"/>
                        </a:lnSpc>
                        <a:spcBef>
                          <a:spcPct val="0"/>
                        </a:spcBef>
                        <a:spcAft>
                          <a:spcPct val="0"/>
                        </a:spcAft>
                        <a:buClrTx/>
                        <a:buSzTx/>
                        <a:buFont typeface="Arial" panose="020B0604020202020204" pitchFamily="34" charset="0"/>
                        <a:buChar char="•"/>
                        <a:tabLst/>
                        <a:defRPr/>
                      </a:pPr>
                      <a:r>
                        <a:rPr lang="en-US" sz="700" b="0" i="0">
                          <a:solidFill>
                            <a:schemeClr val="tx1"/>
                          </a:solidFill>
                          <a:effectLst/>
                          <a:highlight>
                            <a:srgbClr val="FFFFFF"/>
                          </a:highlight>
                          <a:latin typeface="+mj-lt"/>
                          <a:ea typeface="+mn-ea"/>
                          <a:cs typeface="Poppins" panose="020B0604020202020204" charset="0"/>
                        </a:rPr>
                        <a:t>The Project is not able to meet its planned Implementation Date of 1st April due to delays to the start of Dual Run, volume of parallel activity required prior to the planned implementation and identification of gaps in the As Is and To Be processes that could lead to further changes to approved solution </a:t>
                      </a:r>
                      <a:r>
                        <a:rPr lang="en-US" sz="700" b="1" i="0">
                          <a:solidFill>
                            <a:schemeClr val="tx1"/>
                          </a:solidFill>
                          <a:effectLst/>
                          <a:highlight>
                            <a:srgbClr val="FFFFFF"/>
                          </a:highlight>
                          <a:latin typeface="+mj-lt"/>
                          <a:ea typeface="+mn-ea"/>
                          <a:cs typeface="Poppins" panose="020B0604020202020204" charset="0"/>
                        </a:rPr>
                        <a:t>Update: </a:t>
                      </a:r>
                      <a:r>
                        <a:rPr lang="en-US" sz="700" b="0" i="0">
                          <a:solidFill>
                            <a:schemeClr val="tx1"/>
                          </a:solidFill>
                          <a:effectLst/>
                          <a:highlight>
                            <a:srgbClr val="FFFFFF"/>
                          </a:highlight>
                          <a:latin typeface="+mj-lt"/>
                          <a:ea typeface="+mn-ea"/>
                          <a:cs typeface="Poppins" panose="020B0604020202020204" charset="0"/>
                        </a:rPr>
                        <a:t>The project is carrying out a re-plan activity with the priority being to complete Analysis on approved scope/processes to confirm Day 1 must have requirements. The plan and activities has been agreed with Xoserve, NG and DNs on 22/02 and the activities are tracking to plan</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1858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800" b="1" baseline="0" dirty="0">
                          <a:solidFill>
                            <a:schemeClr val="bg1"/>
                          </a:solidFill>
                          <a:latin typeface="Arial"/>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5">
                  <a:txBody>
                    <a:bodyPr/>
                    <a:lstStyle/>
                    <a:p>
                      <a:pPr algn="l"/>
                      <a:r>
                        <a:rPr kumimoji="0" lang="en-US" sz="650" b="0" i="0" u="none" strike="noStrike" kern="1200" cap="none" normalizeH="0" baseline="0" dirty="0">
                          <a:ln>
                            <a:noFill/>
                          </a:ln>
                          <a:solidFill>
                            <a:schemeClr val="tx1"/>
                          </a:solidFill>
                          <a:effectLst/>
                          <a:latin typeface="Arial"/>
                          <a:ea typeface="Verdana"/>
                          <a:cs typeface="Arial"/>
                        </a:rPr>
                        <a:t>Forecasting costs within approved spend </a:t>
                      </a:r>
                      <a:endParaRPr lang="en-GB" sz="650" b="1" baseline="0" dirty="0">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71450" lvl="0" indent="-171450">
                        <a:buFont typeface="Arial" panose="020B0604020202020204" pitchFamily="34" charset="0"/>
                        <a:buChar char="•"/>
                      </a:pPr>
                      <a:r>
                        <a:rPr kumimoji="0" lang="en-US" sz="700" b="0" i="0" u="none" strike="noStrike" kern="1200" cap="none" normalizeH="0" baseline="0">
                          <a:ln>
                            <a:noFill/>
                          </a:ln>
                          <a:solidFill>
                            <a:schemeClr val="tx1"/>
                          </a:solidFill>
                          <a:effectLst/>
                          <a:latin typeface="Arial"/>
                          <a:ea typeface="Verdana"/>
                          <a:cs typeface="Arial"/>
                        </a:rPr>
                        <a:t>Forecast costs tracking to approved BER costs</a:t>
                      </a:r>
                      <a:r>
                        <a:rPr lang="en-US" sz="700" b="0" i="0" u="none" strike="noStrike" kern="1200" cap="none" normalizeH="0" baseline="0">
                          <a:ln>
                            <a:noFill/>
                          </a:ln>
                          <a:solidFill>
                            <a:schemeClr val="tx1"/>
                          </a:solidFill>
                          <a:effectLst/>
                          <a:latin typeface="Arial"/>
                          <a:ea typeface="Verdana"/>
                          <a:cs typeface="Arial"/>
                        </a:rPr>
                        <a:t> at present. Revised plan options will require a full cost assessment to be completed on the replan position for Day 1</a:t>
                      </a:r>
                      <a:endParaRPr kumimoji="0" lang="en-US" sz="700" b="0" i="0" u="none" strike="noStrike" kern="1200" cap="none" normalizeH="0" baseline="0">
                        <a:ln>
                          <a:noFill/>
                        </a:ln>
                        <a:solidFill>
                          <a:schemeClr val="tx1"/>
                        </a:solidFill>
                        <a:effectLst/>
                        <a:latin typeface="Arial"/>
                        <a:ea typeface="Verdan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298510">
                <a:tc>
                  <a:txBody>
                    <a:bodyPr/>
                    <a:lstStyle/>
                    <a:p>
                      <a:pPr algn="ctr"/>
                      <a:r>
                        <a:rPr lang="en-GB" sz="800" b="1" baseline="0" dirty="0">
                          <a:solidFill>
                            <a:schemeClr val="bg1"/>
                          </a:solidFill>
                          <a:latin typeface="Arial"/>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5">
                  <a:txBody>
                    <a:bodyPr/>
                    <a:lstStyle/>
                    <a:p>
                      <a:pPr lvl="0"/>
                      <a:r>
                        <a:rPr lang="en-US" sz="650" b="1" i="0" u="none" strike="noStrike" kern="1200" cap="none" normalizeH="0" baseline="0" dirty="0">
                          <a:ln>
                            <a:noFill/>
                          </a:ln>
                          <a:solidFill>
                            <a:schemeClr val="tx1"/>
                          </a:solidFill>
                          <a:effectLst/>
                          <a:latin typeface="+mn-lt"/>
                          <a:ea typeface="Verdana"/>
                          <a:cs typeface="Arial"/>
                        </a:rPr>
                        <a:t>XRN5231 Flow Weighted Average (CV)</a:t>
                      </a:r>
                      <a:r>
                        <a:rPr lang="en-GB" sz="650" b="1" kern="1200" dirty="0">
                          <a:solidFill>
                            <a:schemeClr val="tx1"/>
                          </a:solidFill>
                          <a:effectLst/>
                          <a:latin typeface="+mn-lt"/>
                          <a:ea typeface="+mn-ea"/>
                          <a:cs typeface="+mn-cs"/>
                        </a:rPr>
                        <a:t> </a:t>
                      </a:r>
                    </a:p>
                    <a:p>
                      <a:pPr lvl="0"/>
                      <a:r>
                        <a:rPr lang="en-GB" sz="650" b="1" kern="1200" dirty="0">
                          <a:solidFill>
                            <a:schemeClr val="tx1"/>
                          </a:solidFill>
                          <a:effectLst/>
                          <a:latin typeface="+mn-lt"/>
                          <a:ea typeface="+mn-ea"/>
                          <a:cs typeface="+mn-cs"/>
                        </a:rPr>
                        <a:t>Gemini consequential change parts A &amp; B -  </a:t>
                      </a:r>
                      <a:r>
                        <a:rPr lang="en-GB" sz="650" b="0" kern="1200" dirty="0">
                          <a:solidFill>
                            <a:schemeClr val="tx1"/>
                          </a:solidFill>
                          <a:effectLst/>
                          <a:latin typeface="+mn-lt"/>
                          <a:ea typeface="+mn-ea"/>
                          <a:cs typeface="+mn-cs"/>
                        </a:rPr>
                        <a:t>A - PRCMS validation/processing &amp; Part B - LDZ Stock Change and Embedded LDZ Unique Sites</a:t>
                      </a:r>
                      <a:endParaRPr lang="en-GB" sz="650" b="0" baseline="0" dirty="0">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lvl="0"/>
                      <a:r>
                        <a:rPr lang="en-US" sz="700" b="1" i="0" u="none" strike="noStrike" kern="1200" cap="none" normalizeH="0" baseline="0">
                          <a:ln>
                            <a:noFill/>
                          </a:ln>
                          <a:solidFill>
                            <a:schemeClr val="tx1"/>
                          </a:solidFill>
                          <a:effectLst/>
                          <a:latin typeface="+mn-lt"/>
                          <a:ea typeface="Verdana"/>
                          <a:cs typeface="Arial"/>
                        </a:rPr>
                        <a:t>XRN5231 Flow Weighted Average (CV)</a:t>
                      </a:r>
                      <a:r>
                        <a:rPr lang="en-GB" sz="700" kern="1200">
                          <a:solidFill>
                            <a:schemeClr val="tx1"/>
                          </a:solidFill>
                          <a:effectLst/>
                          <a:latin typeface="+mn-lt"/>
                          <a:ea typeface="+mn-ea"/>
                          <a:cs typeface="+mn-cs"/>
                        </a:rPr>
                        <a:t> </a:t>
                      </a:r>
                    </a:p>
                    <a:p>
                      <a:pPr lvl="0"/>
                      <a:r>
                        <a:rPr lang="en-GB" sz="700" kern="1200">
                          <a:solidFill>
                            <a:schemeClr val="tx1"/>
                          </a:solidFill>
                          <a:effectLst/>
                          <a:latin typeface="+mn-lt"/>
                          <a:ea typeface="+mn-ea"/>
                          <a:cs typeface="+mn-cs"/>
                        </a:rPr>
                        <a:t>Gemini consequential change part A - PRCMS validation/processing</a:t>
                      </a:r>
                    </a:p>
                    <a:p>
                      <a:pPr lvl="0"/>
                      <a:r>
                        <a:rPr lang="en-GB" sz="700" kern="1200">
                          <a:solidFill>
                            <a:schemeClr val="tx1"/>
                          </a:solidFill>
                          <a:effectLst/>
                          <a:latin typeface="+mn-lt"/>
                          <a:ea typeface="+mn-ea"/>
                          <a:cs typeface="+mn-cs"/>
                        </a:rPr>
                        <a:t>Gemini consequential change part B - LDZ Stock Change and Embedded LDZ Unique Sites</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21316463-1561-4559-BB92-64BCC1722E3C}"/>
              </a:ext>
            </a:extLst>
          </p:cNvPr>
          <p:cNvPicPr>
            <a:picLocks noChangeAspect="1"/>
          </p:cNvPicPr>
          <p:nvPr/>
        </p:nvPicPr>
        <p:blipFill>
          <a:blip r:embed="rId3"/>
          <a:stretch>
            <a:fillRect/>
          </a:stretch>
        </p:blipFill>
        <p:spPr>
          <a:xfrm>
            <a:off x="5148065" y="1131590"/>
            <a:ext cx="3816424" cy="2520280"/>
          </a:xfrm>
          <a:prstGeom prst="rect">
            <a:avLst/>
          </a:prstGeom>
        </p:spPr>
      </p:pic>
    </p:spTree>
    <p:extLst>
      <p:ext uri="{BB962C8B-B14F-4D97-AF65-F5344CB8AC3E}">
        <p14:creationId xmlns:p14="http://schemas.microsoft.com/office/powerpoint/2010/main" val="684685687"/>
      </p:ext>
    </p:extLst>
  </p:cSld>
  <p:clrMapOvr>
    <a:masterClrMapping/>
  </p:clrMapOvr>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4A46900855F54F8B1B4A69CC14CF6B" ma:contentTypeVersion="7" ma:contentTypeDescription="Create a new document." ma:contentTypeScope="" ma:versionID="cb23e439608fa62b7d4e34d18c2a6014">
  <xsd:schema xmlns:xsd="http://www.w3.org/2001/XMLSchema" xmlns:xs="http://www.w3.org/2001/XMLSchema" xmlns:p="http://schemas.microsoft.com/office/2006/metadata/properties" xmlns:ns2="11f1cc19-a6a2-4477-822b-8358f9edc374" xmlns:ns3="103fba77-31dd-4780-83f9-c54f26c3a260" targetNamespace="http://schemas.microsoft.com/office/2006/metadata/properties" ma:root="true" ma:fieldsID="8f8e5271f7d152bbf69cc47d21b266bc" ns2:_="" ns3:_="">
    <xsd:import namespace="11f1cc19-a6a2-4477-822b-8358f9edc374"/>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f1cc19-a6a2-4477-822b-8358f9edc3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103fba77-31dd-4780-83f9-c54f26c3a260">
      <UserInfo>
        <DisplayName>Lee Chambers</DisplayName>
        <AccountId>25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371440-CBBB-4CE0-9D8C-25F53E4E2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f1cc19-a6a2-4477-822b-8358f9edc374"/>
    <ds:schemaRef ds:uri="103fba77-31dd-4780-83f9-c54f26c3a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1B2E31-4703-4F4D-BB47-74A8364BAC36}">
  <ds:schemaRefs>
    <ds:schemaRef ds:uri="http://schemas.microsoft.com/office/2006/documentManagement/types"/>
    <ds:schemaRef ds:uri="http://purl.org/dc/terms/"/>
    <ds:schemaRef ds:uri="http://schemas.openxmlformats.org/package/2006/metadata/core-properties"/>
    <ds:schemaRef ds:uri="http://purl.org/dc/dcmitype/"/>
    <ds:schemaRef ds:uri="11f1cc19-a6a2-4477-822b-8358f9edc374"/>
    <ds:schemaRef ds:uri="http://purl.org/dc/elements/1.1/"/>
    <ds:schemaRef ds:uri="http://schemas.microsoft.com/office/2006/metadata/properties"/>
    <ds:schemaRef ds:uri="http://schemas.microsoft.com/office/infopath/2007/PartnerControls"/>
    <ds:schemaRef ds:uri="103fba77-31dd-4780-83f9-c54f26c3a260"/>
    <ds:schemaRef ds:uri="http://www.w3.org/XML/1998/namespace"/>
  </ds:schemaRefs>
</ds:datastoreItem>
</file>

<file path=customXml/itemProps3.xml><?xml version="1.0" encoding="utf-8"?>
<ds:datastoreItem xmlns:ds="http://schemas.openxmlformats.org/officeDocument/2006/customXml" ds:itemID="{A0DEEE7B-1543-4EFF-B3C1-AFC857C3E5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21101</TotalTime>
  <Words>205</Words>
  <Application>Microsoft Office PowerPoint</Application>
  <PresentationFormat>On-screen Show (16:9)</PresentationFormat>
  <Paragraphs>37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XRN5231 Flow Weighted Average CV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XRN 4903 Documentation Management</dc:title>
  <dc:creator>Adepu, Rajendar</dc:creator>
  <cp:lastModifiedBy>Peter Hopkins</cp:lastModifiedBy>
  <cp:revision>126</cp:revision>
  <dcterms:created xsi:type="dcterms:W3CDTF">2020-06-11T14:21:34Z</dcterms:created>
  <dcterms:modified xsi:type="dcterms:W3CDTF">2023-01-03T10:53:02Z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0x010100BE4A46900855F54F8B1B4A69CC14CF6B</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ies>
</file>