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embedTrueTypeFonts="1">
  <p:sldMasterIdLst>
    <p:sldMasterId id="2147483648" r:id="rId4"/>
    <p:sldMasterId id="2147483658" r:id="rId5"/>
  </p:sldMasterIdLst>
  <p:notesMasterIdLst>
    <p:notesMasterId r:id="rId57"/>
  </p:notesMasterIdLst>
  <p:handoutMasterIdLst>
    <p:handoutMasterId r:id="rId58"/>
  </p:handoutMasterIdLst>
  <p:sldIdLst>
    <p:sldId id="1053" r:id="rId6"/>
    <p:sldId id="1156" r:id="rId7"/>
    <p:sldId id="1473" r:id="rId8"/>
    <p:sldId id="1141" r:id="rId9"/>
    <p:sldId id="1474" r:id="rId10"/>
    <p:sldId id="2076137794" r:id="rId11"/>
    <p:sldId id="2076137942" r:id="rId12"/>
    <p:sldId id="1517" r:id="rId13"/>
    <p:sldId id="2076137960" r:id="rId14"/>
    <p:sldId id="1144" r:id="rId15"/>
    <p:sldId id="2076137961" r:id="rId16"/>
    <p:sldId id="1476" r:id="rId17"/>
    <p:sldId id="1477" r:id="rId18"/>
    <p:sldId id="2076137755" r:id="rId19"/>
    <p:sldId id="1140" r:id="rId20"/>
    <p:sldId id="650" r:id="rId21"/>
    <p:sldId id="2076137785" r:id="rId22"/>
    <p:sldId id="2076137949" r:id="rId23"/>
    <p:sldId id="2076137822" r:id="rId24"/>
    <p:sldId id="2076137950" r:id="rId25"/>
    <p:sldId id="301" r:id="rId26"/>
    <p:sldId id="2076137944" r:id="rId27"/>
    <p:sldId id="2076137947" r:id="rId28"/>
    <p:sldId id="311" r:id="rId29"/>
    <p:sldId id="2076137962" r:id="rId30"/>
    <p:sldId id="315" r:id="rId31"/>
    <p:sldId id="321" r:id="rId32"/>
    <p:sldId id="316" r:id="rId33"/>
    <p:sldId id="319" r:id="rId34"/>
    <p:sldId id="2076137783" r:id="rId35"/>
    <p:sldId id="2076137948" r:id="rId36"/>
    <p:sldId id="2076137796" r:id="rId37"/>
    <p:sldId id="2076137787" r:id="rId38"/>
    <p:sldId id="2076137830" r:id="rId39"/>
    <p:sldId id="2076137951" r:id="rId40"/>
    <p:sldId id="2076137829" r:id="rId41"/>
    <p:sldId id="1559" r:id="rId42"/>
    <p:sldId id="903" r:id="rId43"/>
    <p:sldId id="902" r:id="rId44"/>
    <p:sldId id="900" r:id="rId45"/>
    <p:sldId id="894" r:id="rId46"/>
    <p:sldId id="2076137954" r:id="rId47"/>
    <p:sldId id="2058" r:id="rId48"/>
    <p:sldId id="1722" r:id="rId49"/>
    <p:sldId id="1763" r:id="rId50"/>
    <p:sldId id="3454" r:id="rId51"/>
    <p:sldId id="2076137767" r:id="rId52"/>
    <p:sldId id="305" r:id="rId53"/>
    <p:sldId id="310" r:id="rId54"/>
    <p:sldId id="1139" r:id="rId55"/>
    <p:sldId id="2076137788" r:id="rId56"/>
  </p:sldIdLst>
  <p:sldSz cx="9144000" cy="5143500" type="screen16x9"/>
  <p:notesSz cx="6858000" cy="9144000"/>
  <p:embeddedFontLst>
    <p:embeddedFont>
      <p:font typeface="Avenir Next LT Pro" panose="020B0504020202020204" pitchFamily="34" charset="0"/>
      <p:regular r:id="rId59"/>
      <p:bold r:id="rId60"/>
      <p:italic r:id="rId61"/>
      <p:boldItalic r:id="rId62"/>
    </p:embeddedFont>
    <p:embeddedFont>
      <p:font typeface="Nunito Sans" pitchFamily="2" charset="0"/>
      <p:regular r:id="rId63"/>
      <p:bold r:id="rId64"/>
      <p:italic r:id="rId65"/>
      <p:boldItalic r:id="rId66"/>
    </p:embeddedFont>
    <p:embeddedFont>
      <p:font typeface="Nunito Sans" pitchFamily="2" charset="0"/>
      <p:regular r:id="rId63"/>
      <p:bold r:id="rId64"/>
      <p:italic r:id="rId65"/>
      <p:boldItalic r:id="rId66"/>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B1D6E8"/>
    <a:srgbClr val="40D1F5"/>
    <a:srgbClr val="3E5AA8"/>
    <a:srgbClr val="D75733"/>
    <a:srgbClr val="F5835D"/>
    <a:srgbClr val="84B8DA"/>
    <a:srgbClr val="FFFFFF"/>
    <a:srgbClr val="9C4877"/>
    <a:srgbClr val="2B80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0C78831-9E2D-4E39-B3C0-0073A34F334C}" v="5" dt="2025-01-13T12:18:50.341"/>
    <p1510:client id="{F356B240-B507-43CD-5E89-3BA31CADB89E}" v="8" dt="2025-01-13T10:33:09.9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880" y="44"/>
      </p:cViewPr>
      <p:guideLst>
        <p:guide orient="horz" pos="162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42" Type="http://schemas.openxmlformats.org/officeDocument/2006/relationships/slide" Target="slides/slide37.xml"/><Relationship Id="rId47" Type="http://schemas.openxmlformats.org/officeDocument/2006/relationships/slide" Target="slides/slide42.xml"/><Relationship Id="rId63" Type="http://schemas.openxmlformats.org/officeDocument/2006/relationships/font" Target="fonts/font5.fntdata"/><Relationship Id="rId68" Type="http://schemas.openxmlformats.org/officeDocument/2006/relationships/viewProps" Target="viewProps.xml"/><Relationship Id="rId7" Type="http://schemas.openxmlformats.org/officeDocument/2006/relationships/slide" Target="slides/slide2.xml"/><Relationship Id="rId71"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handoutMaster" Target="handoutMasters/handoutMaster1.xml"/><Relationship Id="rId66" Type="http://schemas.openxmlformats.org/officeDocument/2006/relationships/font" Target="fonts/font8.fntdata"/><Relationship Id="rId5" Type="http://schemas.openxmlformats.org/officeDocument/2006/relationships/slideMaster" Target="slideMasters/slideMaster2.xml"/><Relationship Id="rId61" Type="http://schemas.openxmlformats.org/officeDocument/2006/relationships/font" Target="fonts/font3.fntdata"/><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font" Target="fonts/font6.fntdata"/><Relationship Id="rId69" Type="http://schemas.openxmlformats.org/officeDocument/2006/relationships/theme" Target="theme/theme1.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font" Target="fonts/font1.fntdata"/><Relationship Id="rId67" Type="http://schemas.openxmlformats.org/officeDocument/2006/relationships/presProps" Target="presProps.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font" Target="fonts/font4.fntdata"/><Relationship Id="rId7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notesMaster" Target="notesMasters/notesMaster1.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font" Target="fonts/font2.fntdata"/><Relationship Id="rId65" Type="http://schemas.openxmlformats.org/officeDocument/2006/relationships/font" Target="fonts/font7.fntdata"/><Relationship Id="rId4" Type="http://schemas.openxmlformats.org/officeDocument/2006/relationships/slideMaster" Target="slideMasters/slideMaster1.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 Id="rId34" Type="http://schemas.openxmlformats.org/officeDocument/2006/relationships/slide" Target="slides/slide29.xml"/><Relationship Id="rId50" Type="http://schemas.openxmlformats.org/officeDocument/2006/relationships/slide" Target="slides/slide45.xml"/><Relationship Id="rId55" Type="http://schemas.openxmlformats.org/officeDocument/2006/relationships/slide" Target="slides/slide5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158AE68-B2C4-407B-A853-67ABA7BBDB7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9A2F355C-8E16-4484-8D33-9BD23C2FD20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BFE0485-080A-4727-9301-4C8F7C1A81A4}" type="datetimeFigureOut">
              <a:rPr lang="en-GB" smtClean="0"/>
              <a:t>13/01/25</a:t>
            </a:fld>
            <a:endParaRPr lang="en-GB"/>
          </a:p>
        </p:txBody>
      </p:sp>
      <p:sp>
        <p:nvSpPr>
          <p:cNvPr id="4" name="Footer Placeholder 3">
            <a:extLst>
              <a:ext uri="{FF2B5EF4-FFF2-40B4-BE49-F238E27FC236}">
                <a16:creationId xmlns:a16="http://schemas.microsoft.com/office/drawing/2014/main" id="{CE12E68C-3A87-4053-9F42-3E9448407B2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00181A81-4B97-4D4A-9BBA-92EDE09D3EE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489CC6B-C00A-48E6-B507-224DD12FC6A4}" type="slidenum">
              <a:rPr lang="en-GB" smtClean="0"/>
              <a:t>‹#›</a:t>
            </a:fld>
            <a:endParaRPr lang="en-GB"/>
          </a:p>
        </p:txBody>
      </p:sp>
    </p:spTree>
    <p:extLst>
      <p:ext uri="{BB962C8B-B14F-4D97-AF65-F5344CB8AC3E}">
        <p14:creationId xmlns:p14="http://schemas.microsoft.com/office/powerpoint/2010/main" val="41140385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CC7C86-2D66-4C55-8F99-E153512351BA}" type="datetimeFigureOut">
              <a:rPr lang="en-GB" smtClean="0"/>
              <a:t>13/01/25</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2357B9-A31F-4FC7-A38A-70DF36F645F3}" type="slidenum">
              <a:rPr lang="en-GB" smtClean="0"/>
              <a:t>‹#›</a:t>
            </a:fld>
            <a:endParaRPr lang="en-GB"/>
          </a:p>
        </p:txBody>
      </p:sp>
    </p:spTree>
    <p:extLst>
      <p:ext uri="{BB962C8B-B14F-4D97-AF65-F5344CB8AC3E}">
        <p14:creationId xmlns:p14="http://schemas.microsoft.com/office/powerpoint/2010/main" val="7929643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A2357B9-A31F-4FC7-A38A-70DF36F645F3}"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59630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A2357B9-A31F-4FC7-A38A-70DF36F645F3}"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59630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A2357B9-A31F-4FC7-A38A-70DF36F645F3}"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000656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A2357B9-A31F-4FC7-A38A-70DF36F645F3}"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346501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A2357B9-A31F-4FC7-A38A-70DF36F645F3}"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058125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A2357B9-A31F-4FC7-A38A-70DF36F645F3}"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59630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3B9A49-C70F-EA87-3C6F-3EB87373565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01FDF99-747B-5330-0E01-11BBCAD9AD2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3F51A34-BCC5-6177-6B05-CC14CD77CE03}"/>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647CE2AA-C453-310E-C6A6-7DD8B3D0B128}"/>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A2357B9-A31F-4FC7-A38A-70DF36F645F3}"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022282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lvl1pPr>
              <a:defRPr>
                <a:latin typeface="+mj-lt"/>
              </a:defRPr>
            </a:lvl1p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b="1">
                <a:solidFill>
                  <a:srgbClr val="B1D6E8"/>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pic>
        <p:nvPicPr>
          <p:cNvPr id="6" name="Picture 5">
            <a:extLst>
              <a:ext uri="{FF2B5EF4-FFF2-40B4-BE49-F238E27FC236}">
                <a16:creationId xmlns:a16="http://schemas.microsoft.com/office/drawing/2014/main" id="{4DD740E7-5DD5-F9E8-309A-E335A2456B6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035217" y="495035"/>
            <a:ext cx="3130547" cy="492539"/>
          </a:xfrm>
          <a:prstGeom prst="rect">
            <a:avLst/>
          </a:prstGeom>
        </p:spPr>
      </p:pic>
    </p:spTree>
    <p:extLst>
      <p:ext uri="{BB962C8B-B14F-4D97-AF65-F5344CB8AC3E}">
        <p14:creationId xmlns:p14="http://schemas.microsoft.com/office/powerpoint/2010/main" val="3130393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lvl1pPr>
              <a:defRPr>
                <a:latin typeface="+mj-lt"/>
              </a:defRPr>
            </a:lvl1p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b="1">
                <a:solidFill>
                  <a:srgbClr val="B1D6E8"/>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pic>
        <p:nvPicPr>
          <p:cNvPr id="6" name="Picture 5">
            <a:extLst>
              <a:ext uri="{FF2B5EF4-FFF2-40B4-BE49-F238E27FC236}">
                <a16:creationId xmlns:a16="http://schemas.microsoft.com/office/drawing/2014/main" id="{4DD740E7-5DD5-F9E8-309A-E335A2456B6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035217" y="495035"/>
            <a:ext cx="3130547" cy="492539"/>
          </a:xfrm>
          <a:prstGeom prst="rect">
            <a:avLst/>
          </a:prstGeom>
        </p:spPr>
      </p:pic>
    </p:spTree>
    <p:extLst>
      <p:ext uri="{BB962C8B-B14F-4D97-AF65-F5344CB8AC3E}">
        <p14:creationId xmlns:p14="http://schemas.microsoft.com/office/powerpoint/2010/main" val="3708938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j-lt"/>
              </a:defRPr>
            </a:lvl1pPr>
          </a:lstStyle>
          <a:p>
            <a:r>
              <a:rPr lang="en-US"/>
              <a:t>Click to edit Master title style</a:t>
            </a:r>
            <a:endParaRPr lang="en-GB"/>
          </a:p>
        </p:txBody>
      </p:sp>
      <p:sp>
        <p:nvSpPr>
          <p:cNvPr id="3" name="Content Placeholder 2"/>
          <p:cNvSpPr>
            <a:spLocks noGrp="1"/>
          </p:cNvSpPr>
          <p:nvPr>
            <p:ph idx="1"/>
          </p:nvPr>
        </p:nvSpPr>
        <p:spPr/>
        <p:txBody>
          <a:bodyPr/>
          <a:lstStyle>
            <a:lvl1pPr>
              <a:defRPr>
                <a:solidFill>
                  <a:srgbClr val="000000"/>
                </a:solidFill>
                <a:latin typeface="+mj-lt"/>
              </a:defRPr>
            </a:lvl1pPr>
            <a:lvl2pPr>
              <a:defRPr>
                <a:solidFill>
                  <a:srgbClr val="000000"/>
                </a:solidFill>
                <a:latin typeface="+mj-lt"/>
              </a:defRPr>
            </a:lvl2pPr>
            <a:lvl3pPr>
              <a:defRPr>
                <a:solidFill>
                  <a:srgbClr val="000000"/>
                </a:solidFill>
                <a:latin typeface="+mj-lt"/>
              </a:defRPr>
            </a:lvl3pPr>
            <a:lvl4pPr>
              <a:defRPr>
                <a:solidFill>
                  <a:srgbClr val="000000"/>
                </a:solidFill>
                <a:latin typeface="+mj-lt"/>
              </a:defRPr>
            </a:lvl4pPr>
            <a:lvl5pPr>
              <a:defRPr>
                <a:solidFill>
                  <a:srgbClr val="000000"/>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3729824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atin typeface="+mj-lt"/>
              </a:defRPr>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9953815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j-lt"/>
              </a:defRPr>
            </a:lvl1pPr>
          </a:lstStyle>
          <a:p>
            <a:r>
              <a:rPr lang="en-US"/>
              <a:t>Click to edit Master title style</a:t>
            </a:r>
            <a:endParaRPr lang="en-GB"/>
          </a:p>
        </p:txBody>
      </p:sp>
      <p:sp>
        <p:nvSpPr>
          <p:cNvPr id="3" name="Content Placeholder 2"/>
          <p:cNvSpPr>
            <a:spLocks noGrp="1"/>
          </p:cNvSpPr>
          <p:nvPr>
            <p:ph sz="half" idx="1"/>
          </p:nvPr>
        </p:nvSpPr>
        <p:spPr>
          <a:xfrm>
            <a:off x="457200" y="900113"/>
            <a:ext cx="4038600" cy="2545556"/>
          </a:xfrm>
        </p:spPr>
        <p:txBody>
          <a:bodyPr/>
          <a:lstStyle>
            <a:lvl1pPr>
              <a:defRPr sz="2800">
                <a:solidFill>
                  <a:srgbClr val="000000"/>
                </a:solidFill>
                <a:latin typeface="+mj-lt"/>
              </a:defRPr>
            </a:lvl1pPr>
            <a:lvl2pPr>
              <a:defRPr sz="2400">
                <a:solidFill>
                  <a:srgbClr val="000000"/>
                </a:solidFill>
                <a:latin typeface="+mj-lt"/>
              </a:defRPr>
            </a:lvl2pPr>
            <a:lvl3pPr>
              <a:defRPr sz="2000">
                <a:solidFill>
                  <a:srgbClr val="000000"/>
                </a:solidFill>
                <a:latin typeface="+mj-lt"/>
              </a:defRPr>
            </a:lvl3pPr>
            <a:lvl4pPr>
              <a:defRPr sz="1800">
                <a:solidFill>
                  <a:srgbClr val="000000"/>
                </a:solidFill>
                <a:latin typeface="+mj-lt"/>
              </a:defRPr>
            </a:lvl4pPr>
            <a:lvl5pPr>
              <a:defRPr sz="1800">
                <a:solidFill>
                  <a:srgbClr val="000000"/>
                </a:solidFill>
                <a:latin typeface="+mj-lt"/>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900113"/>
            <a:ext cx="4038600" cy="2545556"/>
          </a:xfrm>
        </p:spPr>
        <p:txBody>
          <a:bodyPr/>
          <a:lstStyle>
            <a:lvl1pPr>
              <a:defRPr sz="2800">
                <a:solidFill>
                  <a:srgbClr val="000000"/>
                </a:solidFill>
                <a:latin typeface="+mj-lt"/>
              </a:defRPr>
            </a:lvl1pPr>
            <a:lvl2pPr>
              <a:defRPr sz="2400">
                <a:solidFill>
                  <a:srgbClr val="000000"/>
                </a:solidFill>
                <a:latin typeface="+mj-lt"/>
              </a:defRPr>
            </a:lvl2pPr>
            <a:lvl3pPr>
              <a:defRPr sz="2000">
                <a:solidFill>
                  <a:srgbClr val="000000"/>
                </a:solidFill>
                <a:latin typeface="+mj-lt"/>
              </a:defRPr>
            </a:lvl3pPr>
            <a:lvl4pPr>
              <a:defRPr sz="1800">
                <a:solidFill>
                  <a:srgbClr val="000000"/>
                </a:solidFill>
                <a:latin typeface="+mj-lt"/>
              </a:defRPr>
            </a:lvl4pPr>
            <a:lvl5pPr>
              <a:defRPr sz="1800">
                <a:solidFill>
                  <a:srgbClr val="000000"/>
                </a:solidFill>
                <a:latin typeface="+mj-lt"/>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6918529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mparis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151335"/>
            <a:ext cx="4040188" cy="479822"/>
          </a:xfrm>
        </p:spPr>
        <p:txBody>
          <a:bodyPr anchor="b"/>
          <a:lstStyle>
            <a:lvl1pPr marL="0" indent="0">
              <a:buNone/>
              <a:defRPr sz="2400" b="1">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solidFill>
                  <a:srgbClr val="000000"/>
                </a:solidFill>
                <a:latin typeface="+mj-lt"/>
              </a:defRPr>
            </a:lvl1pPr>
            <a:lvl2pPr>
              <a:defRPr sz="2000">
                <a:solidFill>
                  <a:srgbClr val="000000"/>
                </a:solidFill>
                <a:latin typeface="+mj-lt"/>
              </a:defRPr>
            </a:lvl2pPr>
            <a:lvl3pPr>
              <a:defRPr sz="1800">
                <a:solidFill>
                  <a:srgbClr val="000000"/>
                </a:solidFill>
                <a:latin typeface="+mj-lt"/>
              </a:defRPr>
            </a:lvl3pPr>
            <a:lvl4pPr>
              <a:defRPr sz="1600">
                <a:solidFill>
                  <a:srgbClr val="000000"/>
                </a:solidFill>
                <a:latin typeface="+mj-lt"/>
              </a:defRPr>
            </a:lvl4pPr>
            <a:lvl5pPr>
              <a:defRPr sz="1600">
                <a:solidFill>
                  <a:srgbClr val="000000"/>
                </a:solidFill>
                <a:latin typeface="+mj-lt"/>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solidFill>
                  <a:srgbClr val="000000"/>
                </a:solidFill>
                <a:latin typeface="+mj-lt"/>
              </a:defRPr>
            </a:lvl1pPr>
            <a:lvl2pPr>
              <a:defRPr sz="2000">
                <a:solidFill>
                  <a:srgbClr val="000000"/>
                </a:solidFill>
                <a:latin typeface="+mj-lt"/>
              </a:defRPr>
            </a:lvl2pPr>
            <a:lvl3pPr>
              <a:defRPr sz="1800">
                <a:solidFill>
                  <a:srgbClr val="000000"/>
                </a:solidFill>
                <a:latin typeface="+mj-lt"/>
              </a:defRPr>
            </a:lvl3pPr>
            <a:lvl4pPr>
              <a:defRPr sz="1600">
                <a:solidFill>
                  <a:srgbClr val="000000"/>
                </a:solidFill>
                <a:latin typeface="+mj-lt"/>
              </a:defRPr>
            </a:lvl4pPr>
            <a:lvl5pPr>
              <a:defRPr sz="1600">
                <a:solidFill>
                  <a:srgbClr val="000000"/>
                </a:solidFill>
                <a:latin typeface="+mj-lt"/>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itle Placeholder 1"/>
          <p:cNvSpPr>
            <a:spLocks noGrp="1"/>
          </p:cNvSpPr>
          <p:nvPr>
            <p:ph type="title"/>
          </p:nvPr>
        </p:nvSpPr>
        <p:spPr>
          <a:xfrm>
            <a:off x="457200" y="123478"/>
            <a:ext cx="8229600" cy="637580"/>
          </a:xfrm>
          <a:prstGeom prst="rect">
            <a:avLst/>
          </a:prstGeom>
        </p:spPr>
        <p:txBody>
          <a:bodyPr vert="horz" lIns="91440" tIns="45720" rIns="91440" bIns="45720" rtlCol="0" anchor="ctr">
            <a:normAutofit/>
          </a:bodyPr>
          <a:lstStyle>
            <a:lvl1pPr>
              <a:defRPr>
                <a:latin typeface="+mj-lt"/>
              </a:defRPr>
            </a:lvl1pPr>
          </a:lstStyle>
          <a:p>
            <a:r>
              <a:rPr lang="en-US"/>
              <a:t>Click to edit Master title style</a:t>
            </a:r>
            <a:endParaRPr lang="en-GB"/>
          </a:p>
        </p:txBody>
      </p:sp>
    </p:spTree>
    <p:extLst>
      <p:ext uri="{BB962C8B-B14F-4D97-AF65-F5344CB8AC3E}">
        <p14:creationId xmlns:p14="http://schemas.microsoft.com/office/powerpoint/2010/main" val="40307165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j-lt"/>
              </a:defRPr>
            </a:lvl1pPr>
          </a:lstStyle>
          <a:p>
            <a:r>
              <a:rPr lang="en-US"/>
              <a:t>Click to edit Master title style</a:t>
            </a:r>
            <a:endParaRPr lang="en-GB"/>
          </a:p>
        </p:txBody>
      </p:sp>
    </p:spTree>
    <p:extLst>
      <p:ext uri="{BB962C8B-B14F-4D97-AF65-F5344CB8AC3E}">
        <p14:creationId xmlns:p14="http://schemas.microsoft.com/office/powerpoint/2010/main" val="30089559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43085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atin typeface="+mj-lt"/>
              </a:defRPr>
            </a:lvl1pPr>
          </a:lstStyle>
          <a:p>
            <a:r>
              <a:rPr lang="en-US"/>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solidFill>
                  <a:srgbClr val="000000"/>
                </a:solidFill>
                <a:latin typeface="+mj-lt"/>
              </a:defRPr>
            </a:lvl1pPr>
            <a:lvl2pPr>
              <a:defRPr sz="2800">
                <a:solidFill>
                  <a:srgbClr val="000000"/>
                </a:solidFill>
                <a:latin typeface="+mj-lt"/>
              </a:defRPr>
            </a:lvl2pPr>
            <a:lvl3pPr>
              <a:defRPr sz="2400">
                <a:solidFill>
                  <a:srgbClr val="000000"/>
                </a:solidFill>
                <a:latin typeface="+mj-lt"/>
              </a:defRPr>
            </a:lvl3pPr>
            <a:lvl4pPr>
              <a:defRPr sz="2000">
                <a:solidFill>
                  <a:srgbClr val="000000"/>
                </a:solidFill>
                <a:latin typeface="+mj-lt"/>
              </a:defRPr>
            </a:lvl4pPr>
            <a:lvl5pPr>
              <a:defRPr sz="2000">
                <a:solidFill>
                  <a:srgbClr val="000000"/>
                </a:solidFill>
                <a:latin typeface="+mj-lt"/>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solidFill>
                  <a:srgbClr val="000000"/>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1139667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atin typeface="+mj-lt"/>
              </a:defRPr>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solidFill>
                  <a:srgbClr val="000000"/>
                </a:solidFill>
                <a:latin typeface="+mj-l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758749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j-lt"/>
              </a:defRPr>
            </a:lvl1pPr>
          </a:lstStyle>
          <a:p>
            <a:r>
              <a:rPr lang="en-US"/>
              <a:t>Click to edit Master title style</a:t>
            </a:r>
            <a:endParaRPr lang="en-GB"/>
          </a:p>
        </p:txBody>
      </p:sp>
      <p:sp>
        <p:nvSpPr>
          <p:cNvPr id="3" name="Content Placeholder 2"/>
          <p:cNvSpPr>
            <a:spLocks noGrp="1"/>
          </p:cNvSpPr>
          <p:nvPr>
            <p:ph idx="1"/>
          </p:nvPr>
        </p:nvSpPr>
        <p:spPr/>
        <p:txBody>
          <a:bodyPr/>
          <a:lstStyle>
            <a:lvl1pPr>
              <a:defRPr>
                <a:solidFill>
                  <a:srgbClr val="000000"/>
                </a:solidFill>
                <a:latin typeface="+mj-lt"/>
              </a:defRPr>
            </a:lvl1pPr>
            <a:lvl2pPr>
              <a:defRPr>
                <a:solidFill>
                  <a:srgbClr val="000000"/>
                </a:solidFill>
                <a:latin typeface="+mj-lt"/>
              </a:defRPr>
            </a:lvl2pPr>
            <a:lvl3pPr>
              <a:defRPr>
                <a:solidFill>
                  <a:srgbClr val="000000"/>
                </a:solidFill>
                <a:latin typeface="+mj-lt"/>
              </a:defRPr>
            </a:lvl3pPr>
            <a:lvl4pPr>
              <a:defRPr>
                <a:solidFill>
                  <a:srgbClr val="000000"/>
                </a:solidFill>
                <a:latin typeface="+mj-lt"/>
              </a:defRPr>
            </a:lvl4pPr>
            <a:lvl5pPr>
              <a:defRPr>
                <a:solidFill>
                  <a:srgbClr val="000000"/>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531192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atin typeface="+mj-lt"/>
              </a:defRPr>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187301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j-lt"/>
              </a:defRPr>
            </a:lvl1pPr>
          </a:lstStyle>
          <a:p>
            <a:r>
              <a:rPr lang="en-US"/>
              <a:t>Click to edit Master title style</a:t>
            </a:r>
            <a:endParaRPr lang="en-GB"/>
          </a:p>
        </p:txBody>
      </p:sp>
      <p:sp>
        <p:nvSpPr>
          <p:cNvPr id="3" name="Content Placeholder 2"/>
          <p:cNvSpPr>
            <a:spLocks noGrp="1"/>
          </p:cNvSpPr>
          <p:nvPr>
            <p:ph sz="half" idx="1"/>
          </p:nvPr>
        </p:nvSpPr>
        <p:spPr>
          <a:xfrm>
            <a:off x="457200" y="900113"/>
            <a:ext cx="4038600" cy="2545556"/>
          </a:xfrm>
        </p:spPr>
        <p:txBody>
          <a:bodyPr/>
          <a:lstStyle>
            <a:lvl1pPr>
              <a:defRPr sz="2800">
                <a:solidFill>
                  <a:srgbClr val="000000"/>
                </a:solidFill>
                <a:latin typeface="+mj-lt"/>
              </a:defRPr>
            </a:lvl1pPr>
            <a:lvl2pPr>
              <a:defRPr sz="2400">
                <a:solidFill>
                  <a:srgbClr val="000000"/>
                </a:solidFill>
                <a:latin typeface="+mj-lt"/>
              </a:defRPr>
            </a:lvl2pPr>
            <a:lvl3pPr>
              <a:defRPr sz="2000">
                <a:solidFill>
                  <a:srgbClr val="000000"/>
                </a:solidFill>
                <a:latin typeface="+mj-lt"/>
              </a:defRPr>
            </a:lvl3pPr>
            <a:lvl4pPr>
              <a:defRPr sz="1800">
                <a:solidFill>
                  <a:srgbClr val="000000"/>
                </a:solidFill>
                <a:latin typeface="+mj-lt"/>
              </a:defRPr>
            </a:lvl4pPr>
            <a:lvl5pPr>
              <a:defRPr sz="1800">
                <a:solidFill>
                  <a:srgbClr val="000000"/>
                </a:solidFill>
                <a:latin typeface="+mj-lt"/>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900113"/>
            <a:ext cx="4038600" cy="2545556"/>
          </a:xfrm>
        </p:spPr>
        <p:txBody>
          <a:bodyPr/>
          <a:lstStyle>
            <a:lvl1pPr>
              <a:defRPr sz="2800">
                <a:solidFill>
                  <a:srgbClr val="000000"/>
                </a:solidFill>
                <a:latin typeface="+mj-lt"/>
              </a:defRPr>
            </a:lvl1pPr>
            <a:lvl2pPr>
              <a:defRPr sz="2400">
                <a:solidFill>
                  <a:srgbClr val="000000"/>
                </a:solidFill>
                <a:latin typeface="+mj-lt"/>
              </a:defRPr>
            </a:lvl2pPr>
            <a:lvl3pPr>
              <a:defRPr sz="2000">
                <a:solidFill>
                  <a:srgbClr val="000000"/>
                </a:solidFill>
                <a:latin typeface="+mj-lt"/>
              </a:defRPr>
            </a:lvl3pPr>
            <a:lvl4pPr>
              <a:defRPr sz="1800">
                <a:solidFill>
                  <a:srgbClr val="000000"/>
                </a:solidFill>
                <a:latin typeface="+mj-lt"/>
              </a:defRPr>
            </a:lvl4pPr>
            <a:lvl5pPr>
              <a:defRPr sz="1800">
                <a:solidFill>
                  <a:srgbClr val="000000"/>
                </a:solidFill>
                <a:latin typeface="+mj-lt"/>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865506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151335"/>
            <a:ext cx="4040188" cy="479822"/>
          </a:xfrm>
        </p:spPr>
        <p:txBody>
          <a:bodyPr anchor="b"/>
          <a:lstStyle>
            <a:lvl1pPr marL="0" indent="0">
              <a:buNone/>
              <a:defRPr sz="2400" b="1">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solidFill>
                  <a:srgbClr val="000000"/>
                </a:solidFill>
                <a:latin typeface="+mj-lt"/>
              </a:defRPr>
            </a:lvl1pPr>
            <a:lvl2pPr>
              <a:defRPr sz="2000">
                <a:solidFill>
                  <a:srgbClr val="000000"/>
                </a:solidFill>
                <a:latin typeface="+mj-lt"/>
              </a:defRPr>
            </a:lvl2pPr>
            <a:lvl3pPr>
              <a:defRPr sz="1800">
                <a:solidFill>
                  <a:srgbClr val="000000"/>
                </a:solidFill>
                <a:latin typeface="+mj-lt"/>
              </a:defRPr>
            </a:lvl3pPr>
            <a:lvl4pPr>
              <a:defRPr sz="1600">
                <a:solidFill>
                  <a:srgbClr val="000000"/>
                </a:solidFill>
                <a:latin typeface="+mj-lt"/>
              </a:defRPr>
            </a:lvl4pPr>
            <a:lvl5pPr>
              <a:defRPr sz="1600">
                <a:solidFill>
                  <a:srgbClr val="000000"/>
                </a:solidFill>
                <a:latin typeface="+mj-lt"/>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solidFill>
                  <a:srgbClr val="000000"/>
                </a:solidFill>
                <a:latin typeface="+mj-lt"/>
              </a:defRPr>
            </a:lvl1pPr>
            <a:lvl2pPr>
              <a:defRPr sz="2000">
                <a:solidFill>
                  <a:srgbClr val="000000"/>
                </a:solidFill>
                <a:latin typeface="+mj-lt"/>
              </a:defRPr>
            </a:lvl2pPr>
            <a:lvl3pPr>
              <a:defRPr sz="1800">
                <a:solidFill>
                  <a:srgbClr val="000000"/>
                </a:solidFill>
                <a:latin typeface="+mj-lt"/>
              </a:defRPr>
            </a:lvl3pPr>
            <a:lvl4pPr>
              <a:defRPr sz="1600">
                <a:solidFill>
                  <a:srgbClr val="000000"/>
                </a:solidFill>
                <a:latin typeface="+mj-lt"/>
              </a:defRPr>
            </a:lvl4pPr>
            <a:lvl5pPr>
              <a:defRPr sz="1600">
                <a:solidFill>
                  <a:srgbClr val="000000"/>
                </a:solidFill>
                <a:latin typeface="+mj-lt"/>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itle Placeholder 1"/>
          <p:cNvSpPr>
            <a:spLocks noGrp="1"/>
          </p:cNvSpPr>
          <p:nvPr>
            <p:ph type="title"/>
          </p:nvPr>
        </p:nvSpPr>
        <p:spPr>
          <a:xfrm>
            <a:off x="457200" y="123478"/>
            <a:ext cx="8229600" cy="637580"/>
          </a:xfrm>
          <a:prstGeom prst="rect">
            <a:avLst/>
          </a:prstGeom>
        </p:spPr>
        <p:txBody>
          <a:bodyPr vert="horz" lIns="91440" tIns="45720" rIns="91440" bIns="45720" rtlCol="0" anchor="ctr">
            <a:normAutofit/>
          </a:bodyPr>
          <a:lstStyle>
            <a:lvl1pPr>
              <a:defRPr>
                <a:latin typeface="+mj-lt"/>
              </a:defRPr>
            </a:lvl1pPr>
          </a:lstStyle>
          <a:p>
            <a:r>
              <a:rPr lang="en-US"/>
              <a:t>Click to edit Master title style</a:t>
            </a:r>
            <a:endParaRPr lang="en-GB"/>
          </a:p>
        </p:txBody>
      </p:sp>
    </p:spTree>
    <p:extLst>
      <p:ext uri="{BB962C8B-B14F-4D97-AF65-F5344CB8AC3E}">
        <p14:creationId xmlns:p14="http://schemas.microsoft.com/office/powerpoint/2010/main" val="3118097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j-lt"/>
              </a:defRPr>
            </a:lvl1pPr>
          </a:lstStyle>
          <a:p>
            <a:r>
              <a:rPr lang="en-US"/>
              <a:t>Click to edit Master title style</a:t>
            </a:r>
            <a:endParaRPr lang="en-GB"/>
          </a:p>
        </p:txBody>
      </p:sp>
    </p:spTree>
    <p:extLst>
      <p:ext uri="{BB962C8B-B14F-4D97-AF65-F5344CB8AC3E}">
        <p14:creationId xmlns:p14="http://schemas.microsoft.com/office/powerpoint/2010/main" val="2881219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7238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atin typeface="+mj-lt"/>
              </a:defRPr>
            </a:lvl1pPr>
          </a:lstStyle>
          <a:p>
            <a:r>
              <a:rPr lang="en-US"/>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solidFill>
                  <a:srgbClr val="000000"/>
                </a:solidFill>
                <a:latin typeface="+mj-lt"/>
              </a:defRPr>
            </a:lvl1pPr>
            <a:lvl2pPr>
              <a:defRPr sz="2800">
                <a:solidFill>
                  <a:srgbClr val="000000"/>
                </a:solidFill>
                <a:latin typeface="+mj-lt"/>
              </a:defRPr>
            </a:lvl2pPr>
            <a:lvl3pPr>
              <a:defRPr sz="2400">
                <a:solidFill>
                  <a:srgbClr val="000000"/>
                </a:solidFill>
                <a:latin typeface="+mj-lt"/>
              </a:defRPr>
            </a:lvl3pPr>
            <a:lvl4pPr>
              <a:defRPr sz="2000">
                <a:solidFill>
                  <a:srgbClr val="000000"/>
                </a:solidFill>
                <a:latin typeface="+mj-lt"/>
              </a:defRPr>
            </a:lvl4pPr>
            <a:lvl5pPr>
              <a:defRPr sz="2000">
                <a:solidFill>
                  <a:srgbClr val="000000"/>
                </a:solidFill>
                <a:latin typeface="+mj-lt"/>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solidFill>
                  <a:srgbClr val="000000"/>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480750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atin typeface="+mj-lt"/>
              </a:defRPr>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solidFill>
                  <a:srgbClr val="000000"/>
                </a:solidFill>
                <a:latin typeface="+mj-l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764219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image" Target="../media/image1.png"/><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23478"/>
            <a:ext cx="8229600" cy="63758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059582"/>
            <a:ext cx="8229600" cy="367240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2792911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ctr" defTabSz="914400" rtl="0" eaLnBrk="1" latinLnBrk="0" hangingPunct="1">
        <a:spcBef>
          <a:spcPct val="0"/>
        </a:spcBef>
        <a:buNone/>
        <a:defRPr sz="2800" b="1" kern="1200">
          <a:solidFill>
            <a:srgbClr val="3E5AA8"/>
          </a:solidFill>
          <a:latin typeface="Avenir Next LT Pro" panose="020B05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2600" kern="1200">
          <a:solidFill>
            <a:schemeClr val="tx1"/>
          </a:solidFill>
          <a:latin typeface="Avenir Next LT Pro" panose="020B05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Avenir Next LT Pro" panose="020B05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1"/>
          </a:solidFill>
          <a:latin typeface="Avenir Next LT Pro" panose="020B05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venir Next LT Pro" panose="020B05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venir Next LT Pro" panose="020B05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23478"/>
            <a:ext cx="8229600" cy="63758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059582"/>
            <a:ext cx="8229600" cy="367240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887208392"/>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Lst>
  <p:txStyles>
    <p:titleStyle>
      <a:lvl1pPr algn="ctr" defTabSz="914400" rtl="0" eaLnBrk="1" latinLnBrk="0" hangingPunct="1">
        <a:spcBef>
          <a:spcPct val="0"/>
        </a:spcBef>
        <a:buNone/>
        <a:defRPr sz="2800" b="1" kern="1200">
          <a:solidFill>
            <a:srgbClr val="3E5AA8"/>
          </a:solidFill>
          <a:latin typeface="Avenir Next LT Pro" panose="020B05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2600" kern="1200">
          <a:solidFill>
            <a:schemeClr val="tx1"/>
          </a:solidFill>
          <a:latin typeface="Avenir Next LT Pro" panose="020B05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Avenir Next LT Pro" panose="020B05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1"/>
          </a:solidFill>
          <a:latin typeface="Avenir Next LT Pro" panose="020B05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venir Next LT Pro" panose="020B05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venir Next LT Pro" panose="020B05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xoserve.com/calendar/dsc-delivery-sub-group-20-january-2025/"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hyperlink" Target="https://www.xoserve.com/change/customer-change-register/xrn-5702-update-to-assess-the-replacement-of-facsimile-as-a-form-of-communication/" TargetMode="Externa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8" Type="http://schemas.openxmlformats.org/officeDocument/2006/relationships/hyperlink" Target="https://www.xoserve.com/change/customer-change-register/xrn-5851-modification-0868-change-to-the-current-allocation-of-unidentified-gas-statement-frequency-and-scope/" TargetMode="External"/><Relationship Id="rId3" Type="http://schemas.openxmlformats.org/officeDocument/2006/relationships/hyperlink" Target="https://www.xoserve.com/change/customer-change-register/xrn-5614-improving-igt-smp-new-connection-process-to-support-accurate-and-timely-supplier-registrations/" TargetMode="External"/><Relationship Id="rId7" Type="http://schemas.openxmlformats.org/officeDocument/2006/relationships/hyperlink" Target="https://www.xoserve.com/change/customer-change-register/xrn-5846-new-allowable-value-m-thermal-mass-for-meter-type-code-h100/"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www.xoserve.com/change/customer-change-register/xrn-5784-modification-0862-amendments-to-the-current-unidentified-gas-reconciliation-period-arrangements/" TargetMode="External"/><Relationship Id="rId5" Type="http://schemas.openxmlformats.org/officeDocument/2006/relationships/hyperlink" Target="https://www.xoserve.com/change/customer-change-register/xrn-5702-update-to-assess-the-replacement-of-facsimile-as-a-form-of-communication/" TargetMode="External"/><Relationship Id="rId4" Type="http://schemas.openxmlformats.org/officeDocument/2006/relationships/hyperlink" Target="https://www.xoserve.com/change/customer-change-register/xrn-5616-csep-annual-quantity-capacity-management/"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hyperlink" Target="https://www.xoserve.com/change/change-proposals/xrn-5473-meter-asset-detail-proactive-monitoring-service/" TargetMode="External"/><Relationship Id="rId7" Type="http://schemas.openxmlformats.org/officeDocument/2006/relationships/hyperlink" Target="https://www.xoserve.com/change/customer-change-register/xrn5810-theft-of-gas-tog-dn-calculation-tool/" TargetMode="External"/><Relationship Id="rId2" Type="http://schemas.openxmlformats.org/officeDocument/2006/relationships/hyperlink" Target="https://www.xoserve.com/change/change-proposals/xrn-5546-resolution-of-address-interactions-between-dcc-and-cdsp/" TargetMode="External"/><Relationship Id="rId1" Type="http://schemas.openxmlformats.org/officeDocument/2006/relationships/slideLayout" Target="../slideLayouts/slideLayout2.xml"/><Relationship Id="rId6" Type="http://schemas.openxmlformats.org/officeDocument/2006/relationships/hyperlink" Target="https://www.xoserve.com/change/customer-change-register/xrn-5808-providing-notification-to-dns-and-igts-for-capacity-and-nomination-referrals-awaiting-action/" TargetMode="External"/><Relationship Id="rId5" Type="http://schemas.openxmlformats.org/officeDocument/2006/relationships/hyperlink" Target="https://www.xoserve.com/change/customer-change-register/xrn5806-cdsp-solution-to-enable-exit-of-application-of-user-premises-termination-notice-uptn/" TargetMode="External"/><Relationship Id="rId4" Type="http://schemas.openxmlformats.org/officeDocument/2006/relationships/hyperlink" Target="https://www.xoserve.com/change/change-proposals/xrn-5569-contact-data-provision-for-igt-customers/"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www.xoserve.com/change/change-proposals/xrn-5471-services-to-release-data-to-unc-parties/" TargetMode="External"/><Relationship Id="rId2" Type="http://schemas.openxmlformats.org/officeDocument/2006/relationships/hyperlink" Target="https://www.xoserve.com/change/customer-change-register/xrn-5616-csep-annual-quantity-capacity-management/" TargetMode="External"/><Relationship Id="rId1" Type="http://schemas.openxmlformats.org/officeDocument/2006/relationships/slideLayout" Target="../slideLayouts/slideLayout2.xml"/><Relationship Id="rId4" Type="http://schemas.openxmlformats.org/officeDocument/2006/relationships/hyperlink" Target="https://www.xoserve.com/change/customer-change-register/xrn-5701-establishing-the-independent-shrinkage-charge-and-the-independent-shrinkage-expert-modification-0843-igt-165/"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hyperlink" Target="https://umbraco.xoserve.com/media/h0zjcu23/chmc-post-meeting-brief-8-january-2025.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8" Type="http://schemas.openxmlformats.org/officeDocument/2006/relationships/hyperlink" Target="https://recportal.co.uk/group/guest/-/i0200-improving-address-management-targets-request-for-information?p_l_back_url=%2Fsearch%3Fp_l_back_url%3D%252Fsearch%253Fq%253Di0200%26q%3Di0200" TargetMode="External"/><Relationship Id="rId13" Type="http://schemas.openxmlformats.org/officeDocument/2006/relationships/hyperlink" Target="https://recportal.co.uk/group/guest/-/css-retry-strategy" TargetMode="External"/><Relationship Id="rId3" Type="http://schemas.openxmlformats.org/officeDocument/2006/relationships/hyperlink" Target="Introduction%20of%20classification-based%20access%20model" TargetMode="External"/><Relationship Id="rId7" Type="http://schemas.openxmlformats.org/officeDocument/2006/relationships/hyperlink" Target="https://recportal.co.uk/group/guest/-/improvements-to-css-business-process-logic?p_l_back_url=%2Fsearch%3Fp_l_back_url%3D%252Fsearch%253Fp_l_back_url%253D%25252Fsearch%25253Fp_l_back_url%25253D%2525252Fsearch%2525253Fp_l_back_url%2525253D%252525252Fsearch%252525253Fq%252525253Dr0169%25252526q%2525253DI0172%252526q%25253DI0184%2526q%253Di0186%26q%3Dr0178" TargetMode="External"/><Relationship Id="rId12" Type="http://schemas.openxmlformats.org/officeDocument/2006/relationships/hyperlink" Target="https://recportal.co.uk/group/guest/-/clarify-obligations-on-meter-exchanges-that-occur-close-to-cos-gas-only?p_l_back_url=%2Fsearch%3Fp_l_back_url%3D%252Fsearch%253Fp_l_back_url%253D%25252Fsearch%25253Fp_l_back_url%25253D%2525252Fsearch%2525253F_com_liferay_knowledge_base_web_portlet_SearchPortlet_redirect%2525253Dhttps%252525253A%252525252F%252525252Frecportal.co.uk%252525253A443%252525252Frec-wiki-landing%252525253Fp_p_id%252525253Dcom_liferay_knowledge_base_web_portlet_SearchPortlet%2525252526p_p_lifecycle%252525253D0%2525252526p_p_state%252525253Dmaximized%2525252526p_p_mode%252525253Dview%2525252526_com_liferay_knowledge_base_web_portlet_SearchPortlet_mvcPath%252525253D%25252525252Fsearch%25252525252Fsearch.jsp%2525252526_com_liferay_knowledge_base_web_portlet_SearchPortlet_keywords%252525253DMAU%2525252526_com_liferay_knowledge_base_web_portlet_SearchPortlet_formDate%252525253D1713176725078%25252526q%2525253Dr0094%252526q%25253Dr0139%2526q%253Dr0120%26q%3Dr0094" TargetMode="External"/><Relationship Id="rId2" Type="http://schemas.openxmlformats.org/officeDocument/2006/relationships/hyperlink" Target="https://recportal.co.uk/group/guest/-/search-ges-api-using-meter-serial-number?p_l_back_url=%2Fsearch%3Fp_l_back_url%3D%252Fsearch%253Fp_l_back_url%253D%25252Fsearch%25253Fp_l_back_url%25253D%2525252Fsearch%2525253Fp_l_back_url%2525253D%252525252Fsearch%252525253Fq%252525253Dr0148%25252526q%2525253DR0105%252526q%25253DR0142%2526q%253Dr0167%26q%3Dr0120" TargetMode="External"/><Relationship Id="rId1" Type="http://schemas.openxmlformats.org/officeDocument/2006/relationships/slideLayout" Target="../slideLayouts/slideLayout4.xml"/><Relationship Id="rId6" Type="http://schemas.openxmlformats.org/officeDocument/2006/relationships/hyperlink" Target="https://recportal.co.uk/en/group/guest/-/introduction-of-end-of-gate-closure-notifications?p_l_back_url=%2Fen%2Fsearch%3Fp_l_back_url%3D%252Fen%252Fsearch%253Fp_l_back_url%253D%25252Fen%25252Fsearch%25253Fp_l_back_url%25253D%2525252Fen%2525252Fsearch%2525253Fp_l_back_url%2525253D%252525252Fen%252525252Fsearch%252525253Fp_l_back_url%252525253D%25252525252Fen%25252525252Fsearch%25252525253Fp_l_back_url%25252525253D%2525252525252Fen%2525252525252Fsearch%2525252525253Fp_l_back_url%2525252525253D%252525252525252Fen%252525252525252Fsearch%252525252525253Fp_l_back_url%252525252525253D%25252525252525252Fen%25252525252525252Fsearch%25252525252525253Fp_l_back_url%25252525252525253D%2525252525252525252Fen%2525252525252525252Fsearch%2525252525252525253Fp_l_back_url%2525252525252525253D%252525252525252525252Fen%252525252525252525252Fsearch%252525252525252525253Fp_l_back_url%252525252525252525253D%25252525252525252525252Fen%25252525252525252525252Fsearch%25252525252525252525253Fq%25252525252525252525253DI0223%2525252525252525252526q%252525252525252525253DI0218%25252525252525252526q%2525252525252525253DI0219%252525252525252526q%25252525252525253DI0223%2525252525252526q%252525252525253DI0175%25252525252526q%2525252525253DR0169%252525252526q%25252525253DR0178%2525252526q%252525253DI0197%25252526q%2525253Di0198%252526q%25253DI0172%2526q%253Di0199%26q%3Dr0169" TargetMode="External"/><Relationship Id="rId11" Type="http://schemas.openxmlformats.org/officeDocument/2006/relationships/hyperlink" Target="https://recportal.co.uk/group/guest/-/dcc-service-level-agreements-for-the-switching-incentive-regime-1?p_l_back_url=%2Fsearch%3Fp_l_back_url%3D%252Fsearch%253Fp_l_back_url%253D%25252Fsearch%25253Fp_l_back_url%25253D%2525252Fsearch%2525253Fp_l_back_url%2525253D%252525252Fsearch%252525253Fp_l_back_url%252525253D%25252525252Fsearch%25252525253Fp_l_back_url%25252525253D%2525252525252Fsearch%2525252525253Fp_l_back_url%2525252525253D%252525252525252Fsearch%252525252525253Fp_l_back_url%252525252525253D%25252525252525252Fsearch%25252525252525253Fp_l_back_url%25252525252525253D%2525252525252525252Fsearch%2525252525252525253Fp_l_back_url%2525252525252525253D%252525252525252525252Fsearch%252525252525252525253Fp_l_back_url%252525252525252525253D%25252525252525252525252Fsearch%25252525252525252525253Fp_l_back_url%25252525252525252525253D%2525252525252525252525252Fsearch%2525252525252525252525253Fp_l_back_url%2525252525252525252525253D%252525252525252525252525252Fsearch%252525252525252525252525253Fq%252525252525252525252525253DR0158%25252525252525252525252526q%2525252525252525252525253DR0056%252525252525252525252526q%25252525252525252525253Dr0071%2525252525252525252526q%252525252525252525253Dr0120%25252525252525252526q%2525252525252525253Dr0153%252525252525252526q%25252525252525253DR0148%2525252525252526q%252525252525253Dr0153%25252525252526q%2525252525253DR0120%252525252526q%25252525253Dr0148%2525252526q%252525253DR0120%25252526q%2525253Dr0153%252526q%25253Dr0158%2526q%253DR0092%26q%3Dr0092a" TargetMode="External"/><Relationship Id="rId5" Type="http://schemas.openxmlformats.org/officeDocument/2006/relationships/hyperlink" Target="https://recportal.co.uk/group/guest/-/supply-point-enquiry-api-technical-specification-updates" TargetMode="External"/><Relationship Id="rId10" Type="http://schemas.openxmlformats.org/officeDocument/2006/relationships/hyperlink" Target="https://recportal.co.uk/group/guest/-/improvements-to-failed-to-deliver-css-messages?p_l_back_url=%2Fsearch%3Fp_l_back_url%3D%252Fsearch%253Fq%253Dr0092%26q%3Dr0080" TargetMode="External"/><Relationship Id="rId4" Type="http://schemas.openxmlformats.org/officeDocument/2006/relationships/hyperlink" Target="https://recportal.co.uk/group/guest/-/theft-detection-incentive-scheme-tdis-reporting-periods" TargetMode="External"/><Relationship Id="rId9" Type="http://schemas.openxmlformats.org/officeDocument/2006/relationships/hyperlink" Target="https://recportal.co.uk/en/group/guest/-/reconciliation-of-unallocatable-transactions-review?p_l_back_url=%2Fen%2Fsearch%3Fp_l_back_url%3D%252Fen%252Fsearch%253Fp_l_back_url%253D%25252Fen%25252Fsearch%25253Fp_l_back_url%25253D%2525252Fen%2525252Fsearch%2525253Fq%2525253DI0223%252526q%25253DI0218%2526q%253DI0219%26q%3DI0223"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recportal.co.uk/group/guest/-/a-process-in-the-code-that-requires-the-supplier/shipper-to-validate-and-enrich-the-data-from-the-mem-prior-to-this-being-updated-in-cdsp?p_l_back_url=%2Fsearch%3Fp_l_back_url%3D%252Fsearch%253Fp_l_back_url%253D%25252Fsearch%25253Fp_l_back_url%25253D%2525252Fsearch%2525253Fp_l_back_url%2525253D%252525252Fsearch%252525253Fp_l_back_url%252525253D%25252525252Fsearch%25252525253Fp_l_back_url%25252525253D%2525252525252Fsearch%2525252525253Fq%2525252525253Dr0056%252525252526q%25252525253DI0173%2525252526q%252525253Di0174%25252526q%2525253DI0175%252526q%25253Di0176%2526q%253Di0195%26q%3Di0196" TargetMode="External"/><Relationship Id="rId13" Type="http://schemas.openxmlformats.org/officeDocument/2006/relationships/hyperlink" Target="https://recportal.co.uk/en/group/guest/-/reconciliation-of-unallocatable-transactions-review?p_l_back_url=%2Fen%2Fsearch%3Fp_l_back_url%3D%252Fen%252Fsearch%253Fp_l_back_url%253D%25252Fen%25252Fsearch%25253Fp_l_back_url%25253D%2525252Fen%2525252Fsearch%2525253Fq%2525253DI0223%252526q%25253DI0218%2526q%253DI0219%26q%3DI0223" TargetMode="External"/><Relationship Id="rId3" Type="http://schemas.openxmlformats.org/officeDocument/2006/relationships/hyperlink" Target="https://recportal.co.uk/group/guest/-/improvements-to-the-theft-detection-incentive-scheme-tdis-?p_l_back_url=%2Fsearch%3Fp_l_back_url%3D%252Fsearch%253Fq%253Dr0056%26q%3DI0173" TargetMode="External"/><Relationship Id="rId7" Type="http://schemas.openxmlformats.org/officeDocument/2006/relationships/hyperlink" Target="https://recportal.co.uk/group/guest/-/non-dual-fuel-gas-psr-customer?p_l_back_url=%2Fsearch%3Fp_l_back_url%3D%252Fsearch%253Fp_l_back_url%253D%25252Fsearch%25253Fp_l_back_url%25253D%2525252Fsearch%2525253Fq%2525253Dr0169%252526q%25253DI0172%2526q%253DI0184%26q%3Di0186" TargetMode="External"/><Relationship Id="rId12" Type="http://schemas.openxmlformats.org/officeDocument/2006/relationships/hyperlink" Target="https://recportal.co.uk/group/guest/-/stranded-rmps-in-defunct-suppliers?p_l_back_url=%2Fsearch%3Fp_l_back_url%3D%252Fsearch%253Fp_l_back_url%253D%25252Fsearch%25253Fp_l_back_url%25253D%2525252Fsearch%2525253Fq%2525253Dr0080%252526q%25253Dr0092%2526q%253DR0092%26q%3Di0219" TargetMode="External"/><Relationship Id="rId2" Type="http://schemas.openxmlformats.org/officeDocument/2006/relationships/hyperlink" Target="https://recportal.co.uk/group/guest/-/meter-commissioning-process-review-to-eliminate-issues-related-to-new-builds-and-similar-situations?p_l_back_url=%2Fsearch%3Fp_l_back_url%3D%252Fsearch%253Fq%253Dr0169%26q%3DI0172" TargetMode="External"/><Relationship Id="rId1" Type="http://schemas.openxmlformats.org/officeDocument/2006/relationships/slideLayout" Target="../slideLayouts/slideLayout4.xml"/><Relationship Id="rId6" Type="http://schemas.openxmlformats.org/officeDocument/2006/relationships/hyperlink" Target="https://recportal.co.uk/group/guest/-/creation-of-an-energy-theft-detection-and-resolution-body?p_l_back_url=%2Fsearch%3Fp_l_back_url%3D%252Fsearch%253Fp_l_back_url%253D%25252Fsearch%25253Fp_l_back_url%25253D%2525252Fsearch%2525253Fp_l_back_url%2525253D%252525252Fsearch%252525253Fq%252525253Dr0056%25252526q%2525253DI0173%252526q%25253Di0174%2526q%253DI0175%26q%3Di0176" TargetMode="External"/><Relationship Id="rId11" Type="http://schemas.openxmlformats.org/officeDocument/2006/relationships/hyperlink" Target="https://recportal.co.uk/group/guest/-/proposal-to-enable-broader-use-of-retail-energy-location-rel-data-for-non-switching-applications" TargetMode="External"/><Relationship Id="rId5" Type="http://schemas.openxmlformats.org/officeDocument/2006/relationships/hyperlink" Target="https://recportal.co.uk/group/guest/-/introducing-a-reasonable-endeavours-scheme-within-the-rec?p_l_back_url=%2Fsearch%3Fp_l_back_url%3D%252Fsearch%253Fp_l_back_url%253D%25252Fsearch%25253Fp_l_back_url%25253D%2525252Fsearch%2525253Fq%2525253Dr0056%252526q%25253DI0173%2526q%253Di0174%26q%3DI0175" TargetMode="External"/><Relationship Id="rId10" Type="http://schemas.openxmlformats.org/officeDocument/2006/relationships/hyperlink" Target="Improving%20address%20management%20targets" TargetMode="External"/><Relationship Id="rId4" Type="http://schemas.openxmlformats.org/officeDocument/2006/relationships/hyperlink" Target="https://recportal.co.uk/group/guest/-/mandating-ettos-follow-up?p_l_back_url=%2Fsearch%3Fp_l_back_url%3D%252Fsearch%253Fp_l_back_url%253D%25252Fsearch%25253Fq%25253Dr0056%2526q%253DI0173%26q%3Di0174" TargetMode="External"/><Relationship Id="rId9" Type="http://schemas.openxmlformats.org/officeDocument/2006/relationships/hyperlink" Target="https://recportal.co.uk/en/group/guest/-/introducing-a-process-to-provide-updates-during-fault-resolutions?p_l_back_url=%2Fen%2Fsearch%3Fp_l_back_url%3D%252Fen%252Fsearch%253Fp_l_back_url%253D%25252Fen%25252Fsearch%25253Fp_l_back_url%25253D%2525252Fen%2525252Fsearch%2525253Fp_l_back_url%2525253D%252525252Fen%252525252Fsearch%252525253Fp_l_back_url%252525253D%25252525252Fen%25252525252Fsearch%25252525253Fp_l_back_url%25252525253D%2525252525252Fen%2525252525252Fsearch%2525252525253Fp_l_back_url%2525252525253D%252525252525252Fen%252525252525252Fsearch%252525252525253Fq%252525252525253DI0223%25252525252526q%2525252525253DI0218%252525252526q%25252525253DI0219%2525252526q%252525253DI0223%25252526q%2525253DI0175%252526q%25253DR0169%2526q%253DR0178%26q%3DI0197"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hyperlink" Target="https://umbraco.xoserve.com/media/ogxgilol/chmc-portfolio-poap-2024-12-24-v10.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xoserve.com/change/customer-change-register/xrn-5866-change-to-eic-code-s-within-gemini/"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hyperlink" Target="https://www.xoserve.com/change/customer-change-register/xrn-5872-updates-to-the-annual-quantity-aq-amendment-process-modification-0876s/"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a:latin typeface="Nunito Sans" pitchFamily="2" charset="0"/>
              </a:rPr>
              <a:t>DSC Delivery Sub-Group</a:t>
            </a:r>
          </a:p>
        </p:txBody>
      </p:sp>
      <p:sp>
        <p:nvSpPr>
          <p:cNvPr id="3" name="Subtitle 2"/>
          <p:cNvSpPr>
            <a:spLocks noGrp="1"/>
          </p:cNvSpPr>
          <p:nvPr>
            <p:ph type="subTitle" idx="1"/>
          </p:nvPr>
        </p:nvSpPr>
        <p:spPr>
          <a:xfrm>
            <a:off x="1371600" y="2914650"/>
            <a:ext cx="6400800" cy="558466"/>
          </a:xfrm>
        </p:spPr>
        <p:txBody>
          <a:bodyPr vert="horz" lIns="91440" tIns="45720" rIns="91440" bIns="45720" rtlCol="0" anchor="t">
            <a:normAutofit/>
          </a:bodyPr>
          <a:lstStyle/>
          <a:p>
            <a:r>
              <a:rPr lang="en-GB">
                <a:solidFill>
                  <a:srgbClr val="84B8DA"/>
                </a:solidFill>
                <a:latin typeface="Nunito Sans" pitchFamily="2" charset="0"/>
                <a:cs typeface="Arial"/>
              </a:rPr>
              <a:t>Monday 20</a:t>
            </a:r>
            <a:r>
              <a:rPr lang="en-GB" baseline="30000">
                <a:solidFill>
                  <a:srgbClr val="84B8DA"/>
                </a:solidFill>
                <a:latin typeface="Nunito Sans" pitchFamily="2" charset="0"/>
                <a:cs typeface="Arial"/>
              </a:rPr>
              <a:t>th</a:t>
            </a:r>
            <a:r>
              <a:rPr lang="en-GB">
                <a:solidFill>
                  <a:srgbClr val="84B8DA"/>
                </a:solidFill>
                <a:latin typeface="Nunito Sans" pitchFamily="2" charset="0"/>
                <a:cs typeface="Arial"/>
              </a:rPr>
              <a:t> January 2025</a:t>
            </a:r>
          </a:p>
        </p:txBody>
      </p:sp>
    </p:spTree>
    <p:extLst>
      <p:ext uri="{BB962C8B-B14F-4D97-AF65-F5344CB8AC3E}">
        <p14:creationId xmlns:p14="http://schemas.microsoft.com/office/powerpoint/2010/main" val="1974301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755576" y="2139702"/>
            <a:ext cx="7524328" cy="971550"/>
          </a:xfrm>
        </p:spPr>
        <p:txBody>
          <a:bodyPr/>
          <a:lstStyle/>
          <a:p>
            <a:r>
              <a:rPr lang="en-GB">
                <a:latin typeface="Nunito Sans" pitchFamily="2" charset="0"/>
              </a:rPr>
              <a:t>2c. Undergoing Solution Options Impact Assessment Review</a:t>
            </a:r>
            <a:endParaRPr lang="en-GB" sz="2800">
              <a:solidFill>
                <a:srgbClr val="3E5AA8"/>
              </a:solidFill>
              <a:latin typeface="Nunito Sans" pitchFamily="2" charset="0"/>
            </a:endParaRPr>
          </a:p>
        </p:txBody>
      </p:sp>
    </p:spTree>
    <p:extLst>
      <p:ext uri="{BB962C8B-B14F-4D97-AF65-F5344CB8AC3E}">
        <p14:creationId xmlns:p14="http://schemas.microsoft.com/office/powerpoint/2010/main" val="2688637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329AEF-8A25-58C7-63DB-113EEA4DC3D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2431D6B-96FD-FE7C-6D0A-D4AB655429AB}"/>
              </a:ext>
            </a:extLst>
          </p:cNvPr>
          <p:cNvSpPr>
            <a:spLocks noGrp="1"/>
          </p:cNvSpPr>
          <p:nvPr>
            <p:ph type="title"/>
          </p:nvPr>
        </p:nvSpPr>
        <p:spPr/>
        <p:txBody>
          <a:bodyPr/>
          <a:lstStyle/>
          <a:p>
            <a:r>
              <a:rPr lang="en-GB">
                <a:latin typeface="Nunito Sans"/>
                <a:cs typeface="Arial"/>
              </a:rPr>
              <a:t>3a. Design Considerations</a:t>
            </a:r>
          </a:p>
        </p:txBody>
      </p:sp>
      <p:sp>
        <p:nvSpPr>
          <p:cNvPr id="3" name="Content Placeholder 2">
            <a:extLst>
              <a:ext uri="{FF2B5EF4-FFF2-40B4-BE49-F238E27FC236}">
                <a16:creationId xmlns:a16="http://schemas.microsoft.com/office/drawing/2014/main" id="{A0B3FC97-5B13-C6AD-2FE2-71339549977F}"/>
              </a:ext>
            </a:extLst>
          </p:cNvPr>
          <p:cNvSpPr>
            <a:spLocks noGrp="1"/>
          </p:cNvSpPr>
          <p:nvPr>
            <p:ph idx="1"/>
          </p:nvPr>
        </p:nvSpPr>
        <p:spPr>
          <a:xfrm>
            <a:off x="457200" y="915566"/>
            <a:ext cx="8229600" cy="3528392"/>
          </a:xfrm>
        </p:spPr>
        <p:txBody>
          <a:bodyPr>
            <a:normAutofit/>
          </a:bodyPr>
          <a:lstStyle/>
          <a:p>
            <a:pPr>
              <a:lnSpc>
                <a:spcPct val="115000"/>
              </a:lnSpc>
              <a:spcBef>
                <a:spcPts val="0"/>
              </a:spcBef>
              <a:defRPr/>
            </a:pPr>
            <a:r>
              <a:rPr lang="en-US" sz="1800">
                <a:latin typeface="Nunito Sans" pitchFamily="2" charset="0"/>
              </a:rPr>
              <a:t>2c</a:t>
            </a:r>
            <a:r>
              <a:rPr lang="en-US" sz="1800">
                <a:solidFill>
                  <a:srgbClr val="000000"/>
                </a:solidFill>
                <a:latin typeface="Nunito Sans" pitchFamily="2" charset="0"/>
              </a:rPr>
              <a:t> - None for this meeting</a:t>
            </a:r>
          </a:p>
        </p:txBody>
      </p:sp>
    </p:spTree>
    <p:extLst>
      <p:ext uri="{BB962C8B-B14F-4D97-AF65-F5344CB8AC3E}">
        <p14:creationId xmlns:p14="http://schemas.microsoft.com/office/powerpoint/2010/main" val="40113004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4E8D98-433C-4031-AB95-B1E61DB1A717}"/>
              </a:ext>
            </a:extLst>
          </p:cNvPr>
          <p:cNvSpPr>
            <a:spLocks noGrp="1"/>
          </p:cNvSpPr>
          <p:nvPr>
            <p:ph type="ctrTitle"/>
          </p:nvPr>
        </p:nvSpPr>
        <p:spPr>
          <a:xfrm>
            <a:off x="685800" y="2020490"/>
            <a:ext cx="7772400" cy="1102519"/>
          </a:xfrm>
        </p:spPr>
        <p:txBody>
          <a:bodyPr/>
          <a:lstStyle/>
          <a:p>
            <a:r>
              <a:rPr lang="en-GB">
                <a:latin typeface="Nunito Sans" pitchFamily="2" charset="0"/>
              </a:rPr>
              <a:t>3. Changes in Detailed Design </a:t>
            </a:r>
          </a:p>
        </p:txBody>
      </p:sp>
    </p:spTree>
    <p:extLst>
      <p:ext uri="{BB962C8B-B14F-4D97-AF65-F5344CB8AC3E}">
        <p14:creationId xmlns:p14="http://schemas.microsoft.com/office/powerpoint/2010/main" val="11920764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79EC6-E323-4CA9-86C6-AA6E7B93E00C}"/>
              </a:ext>
            </a:extLst>
          </p:cNvPr>
          <p:cNvSpPr>
            <a:spLocks noGrp="1"/>
          </p:cNvSpPr>
          <p:nvPr>
            <p:ph type="title"/>
          </p:nvPr>
        </p:nvSpPr>
        <p:spPr/>
        <p:txBody>
          <a:bodyPr/>
          <a:lstStyle/>
          <a:p>
            <a:r>
              <a:rPr lang="en-GB">
                <a:latin typeface="Nunito Sans"/>
                <a:cs typeface="Arial"/>
              </a:rPr>
              <a:t>3a. Design Considerations</a:t>
            </a:r>
          </a:p>
        </p:txBody>
      </p:sp>
      <p:sp>
        <p:nvSpPr>
          <p:cNvPr id="3" name="Content Placeholder 2">
            <a:extLst>
              <a:ext uri="{FF2B5EF4-FFF2-40B4-BE49-F238E27FC236}">
                <a16:creationId xmlns:a16="http://schemas.microsoft.com/office/drawing/2014/main" id="{FBBE51D2-41DE-4CB0-A89C-2F83A1212BD6}"/>
              </a:ext>
            </a:extLst>
          </p:cNvPr>
          <p:cNvSpPr>
            <a:spLocks noGrp="1"/>
          </p:cNvSpPr>
          <p:nvPr>
            <p:ph idx="1"/>
          </p:nvPr>
        </p:nvSpPr>
        <p:spPr>
          <a:xfrm>
            <a:off x="457200" y="915566"/>
            <a:ext cx="8229600" cy="3528392"/>
          </a:xfrm>
        </p:spPr>
        <p:txBody>
          <a:bodyPr>
            <a:normAutofit/>
          </a:bodyPr>
          <a:lstStyle/>
          <a:p>
            <a:pPr>
              <a:lnSpc>
                <a:spcPct val="115000"/>
              </a:lnSpc>
              <a:spcBef>
                <a:spcPts val="0"/>
              </a:spcBef>
              <a:defRPr/>
            </a:pPr>
            <a:r>
              <a:rPr lang="en-US" sz="1800">
                <a:solidFill>
                  <a:srgbClr val="000000"/>
                </a:solidFill>
                <a:latin typeface="Nunito Sans" pitchFamily="2" charset="0"/>
              </a:rPr>
              <a:t>3a - None for this meeting</a:t>
            </a:r>
          </a:p>
        </p:txBody>
      </p:sp>
    </p:spTree>
    <p:extLst>
      <p:ext uri="{BB962C8B-B14F-4D97-AF65-F5344CB8AC3E}">
        <p14:creationId xmlns:p14="http://schemas.microsoft.com/office/powerpoint/2010/main" val="13190625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79EC6-E323-4CA9-86C6-AA6E7B93E00C}"/>
              </a:ext>
            </a:extLst>
          </p:cNvPr>
          <p:cNvSpPr>
            <a:spLocks noGrp="1"/>
          </p:cNvSpPr>
          <p:nvPr>
            <p:ph type="title"/>
          </p:nvPr>
        </p:nvSpPr>
        <p:spPr/>
        <p:txBody>
          <a:bodyPr/>
          <a:lstStyle/>
          <a:p>
            <a:r>
              <a:rPr lang="en-GB">
                <a:latin typeface="Nunito Sans"/>
                <a:cs typeface="Arial"/>
              </a:rPr>
              <a:t>3b. Requirements Clarification </a:t>
            </a:r>
            <a:endParaRPr lang="en-GB">
              <a:latin typeface="Nunito Sans" pitchFamily="2" charset="0"/>
            </a:endParaRPr>
          </a:p>
        </p:txBody>
      </p:sp>
      <p:sp>
        <p:nvSpPr>
          <p:cNvPr id="3" name="Content Placeholder 2">
            <a:extLst>
              <a:ext uri="{FF2B5EF4-FFF2-40B4-BE49-F238E27FC236}">
                <a16:creationId xmlns:a16="http://schemas.microsoft.com/office/drawing/2014/main" id="{FBBE51D2-41DE-4CB0-A89C-2F83A1212BD6}"/>
              </a:ext>
            </a:extLst>
          </p:cNvPr>
          <p:cNvSpPr>
            <a:spLocks noGrp="1"/>
          </p:cNvSpPr>
          <p:nvPr>
            <p:ph idx="1"/>
          </p:nvPr>
        </p:nvSpPr>
        <p:spPr>
          <a:xfrm>
            <a:off x="457200" y="1236518"/>
            <a:ext cx="8229600" cy="3207440"/>
          </a:xfrm>
        </p:spPr>
        <p:txBody>
          <a:bodyPr>
            <a:normAutofit/>
          </a:bodyPr>
          <a:lstStyle/>
          <a:p>
            <a:pPr>
              <a:lnSpc>
                <a:spcPct val="115000"/>
              </a:lnSpc>
              <a:spcBef>
                <a:spcPts val="0"/>
              </a:spcBef>
              <a:defRPr/>
            </a:pPr>
            <a:r>
              <a:rPr lang="en-GB" sz="1800">
                <a:latin typeface="Nunito Sans" pitchFamily="2" charset="0"/>
              </a:rPr>
              <a:t>3b – None for this meeting</a:t>
            </a:r>
            <a:endParaRPr lang="en-US" sz="2000" b="0" i="0" u="none" strike="noStrike">
              <a:solidFill>
                <a:srgbClr val="000000"/>
              </a:solidFill>
              <a:effectLst/>
              <a:latin typeface="Arial" panose="020B0604020202020204" pitchFamily="34" charset="0"/>
            </a:endParaRPr>
          </a:p>
          <a:p>
            <a:pPr>
              <a:lnSpc>
                <a:spcPct val="115000"/>
              </a:lnSpc>
              <a:spcBef>
                <a:spcPts val="0"/>
              </a:spcBef>
              <a:defRPr/>
            </a:pPr>
            <a:endParaRPr lang="en-US" sz="2000"/>
          </a:p>
          <a:p>
            <a:pPr>
              <a:lnSpc>
                <a:spcPct val="115000"/>
              </a:lnSpc>
              <a:spcBef>
                <a:spcPts val="0"/>
              </a:spcBef>
              <a:defRPr/>
            </a:pPr>
            <a:endParaRPr lang="en-US" sz="2000" u="none" strike="noStrike">
              <a:effectLst/>
            </a:endParaRPr>
          </a:p>
          <a:p>
            <a:pPr>
              <a:lnSpc>
                <a:spcPct val="115000"/>
              </a:lnSpc>
              <a:spcBef>
                <a:spcPts val="0"/>
              </a:spcBef>
              <a:defRPr/>
            </a:pPr>
            <a:endParaRPr lang="en-US" sz="2000"/>
          </a:p>
          <a:p>
            <a:pPr>
              <a:lnSpc>
                <a:spcPct val="115000"/>
              </a:lnSpc>
              <a:spcBef>
                <a:spcPts val="0"/>
              </a:spcBef>
              <a:defRPr/>
            </a:pPr>
            <a:endParaRPr lang="en-GB" sz="2000" u="none" strike="noStrike">
              <a:effectLst/>
            </a:endParaRPr>
          </a:p>
          <a:p>
            <a:pPr>
              <a:lnSpc>
                <a:spcPct val="115000"/>
              </a:lnSpc>
              <a:spcBef>
                <a:spcPts val="0"/>
              </a:spcBef>
              <a:defRPr/>
            </a:pPr>
            <a:endParaRPr lang="en-GB" sz="2000" u="none" strike="noStrike">
              <a:effectLst/>
            </a:endParaRPr>
          </a:p>
          <a:p>
            <a:pPr marL="0" indent="0">
              <a:lnSpc>
                <a:spcPct val="115000"/>
              </a:lnSpc>
              <a:spcBef>
                <a:spcPts val="0"/>
              </a:spcBef>
              <a:buNone/>
              <a:defRPr/>
            </a:pPr>
            <a:endParaRPr lang="en-GB" sz="2000" b="0" i="0" u="none" strike="noStrike">
              <a:solidFill>
                <a:srgbClr val="000000"/>
              </a:solidFill>
              <a:effectLst/>
              <a:latin typeface="Arial" panose="020B0604020202020204" pitchFamily="34" charset="0"/>
            </a:endParaRPr>
          </a:p>
          <a:p>
            <a:pPr>
              <a:lnSpc>
                <a:spcPct val="115000"/>
              </a:lnSpc>
              <a:spcBef>
                <a:spcPts val="0"/>
              </a:spcBef>
              <a:defRPr/>
            </a:pPr>
            <a:endParaRPr lang="en-GB" sz="2000">
              <a:solidFill>
                <a:srgbClr val="000000"/>
              </a:solidFill>
            </a:endParaRPr>
          </a:p>
        </p:txBody>
      </p:sp>
    </p:spTree>
    <p:extLst>
      <p:ext uri="{BB962C8B-B14F-4D97-AF65-F5344CB8AC3E}">
        <p14:creationId xmlns:p14="http://schemas.microsoft.com/office/powerpoint/2010/main" val="27418124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0" y="2139702"/>
            <a:ext cx="9144000" cy="971550"/>
          </a:xfrm>
        </p:spPr>
        <p:txBody>
          <a:bodyPr/>
          <a:lstStyle/>
          <a:p>
            <a:r>
              <a:rPr lang="en-GB">
                <a:latin typeface="Nunito Sans" pitchFamily="2" charset="0"/>
              </a:rPr>
              <a:t>4. Release/Project Updates</a:t>
            </a:r>
            <a:endParaRPr lang="en-GB" sz="2800">
              <a:solidFill>
                <a:srgbClr val="3E5AA8"/>
              </a:solidFill>
              <a:latin typeface="Nunito Sans" pitchFamily="2" charset="0"/>
            </a:endParaRPr>
          </a:p>
        </p:txBody>
      </p:sp>
    </p:spTree>
    <p:extLst>
      <p:ext uri="{BB962C8B-B14F-4D97-AF65-F5344CB8AC3E}">
        <p14:creationId xmlns:p14="http://schemas.microsoft.com/office/powerpoint/2010/main" val="6350246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atin typeface="Nunito Sans" pitchFamily="2" charset="0"/>
              </a:rPr>
              <a:t>4. Release/Project Updates</a:t>
            </a:r>
          </a:p>
        </p:txBody>
      </p:sp>
      <p:sp>
        <p:nvSpPr>
          <p:cNvPr id="3" name="Subtitle 2"/>
          <p:cNvSpPr>
            <a:spLocks noGrp="1"/>
          </p:cNvSpPr>
          <p:nvPr>
            <p:ph idx="1"/>
          </p:nvPr>
        </p:nvSpPr>
        <p:spPr/>
        <p:txBody>
          <a:bodyPr>
            <a:normAutofit/>
          </a:bodyPr>
          <a:lstStyle/>
          <a:p>
            <a:r>
              <a:rPr lang="en-GB" sz="1800">
                <a:latin typeface="Nunito Sans" pitchFamily="2" charset="0"/>
              </a:rPr>
              <a:t>4a. XRN5825 Minor Release drop 13</a:t>
            </a:r>
          </a:p>
          <a:p>
            <a:r>
              <a:rPr lang="en-GB" sz="1800">
                <a:latin typeface="Nunito Sans" pitchFamily="2" charset="0"/>
              </a:rPr>
              <a:t>4b. XRN5818 February 25 Major Release Update</a:t>
            </a:r>
          </a:p>
          <a:p>
            <a:r>
              <a:rPr lang="en-GB" sz="1800">
                <a:latin typeface="Nunito Sans" pitchFamily="2" charset="0"/>
              </a:rPr>
              <a:t>4c. June 25 Major Release proposed scope</a:t>
            </a:r>
          </a:p>
          <a:p>
            <a:r>
              <a:rPr lang="en-GB" sz="1800">
                <a:latin typeface="Nunito Sans" pitchFamily="2" charset="0"/>
              </a:rPr>
              <a:t>4d. XRN5778 November 24 Major Release – Implementation Update</a:t>
            </a:r>
          </a:p>
          <a:p>
            <a:r>
              <a:rPr lang="en-GB" sz="1800">
                <a:latin typeface="Nunito Sans" pitchFamily="2" charset="0"/>
              </a:rPr>
              <a:t>4e. DDP Update</a:t>
            </a:r>
          </a:p>
          <a:p>
            <a:pPr marL="0" indent="0">
              <a:buNone/>
            </a:pPr>
            <a:endParaRPr lang="en-GB" sz="1800">
              <a:latin typeface="Nunito Sans" pitchFamily="2" charset="0"/>
              <a:cs typeface="Arial"/>
            </a:endParaRPr>
          </a:p>
          <a:p>
            <a:pPr marL="0" indent="0">
              <a:buNone/>
            </a:pPr>
            <a:endParaRPr lang="en-GB" sz="1800">
              <a:latin typeface="Nunito Sans" pitchFamily="2" charset="0"/>
            </a:endParaRPr>
          </a:p>
          <a:p>
            <a:pPr lvl="1">
              <a:buFontTx/>
              <a:buChar char="-"/>
            </a:pPr>
            <a:endParaRPr lang="en-GB" sz="1300"/>
          </a:p>
          <a:p>
            <a:pPr marL="0" indent="0">
              <a:buNone/>
            </a:pPr>
            <a:endParaRPr lang="en-GB" sz="1800"/>
          </a:p>
        </p:txBody>
      </p:sp>
    </p:spTree>
    <p:extLst>
      <p:ext uri="{BB962C8B-B14F-4D97-AF65-F5344CB8AC3E}">
        <p14:creationId xmlns:p14="http://schemas.microsoft.com/office/powerpoint/2010/main" val="3639989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356D5-B70A-4AED-B307-F751BD00AB8D}"/>
              </a:ext>
            </a:extLst>
          </p:cNvPr>
          <p:cNvSpPr>
            <a:spLocks noGrp="1"/>
          </p:cNvSpPr>
          <p:nvPr>
            <p:ph type="ctrTitle"/>
          </p:nvPr>
        </p:nvSpPr>
        <p:spPr>
          <a:xfrm>
            <a:off x="685800" y="1923678"/>
            <a:ext cx="7772400" cy="1102519"/>
          </a:xfrm>
        </p:spPr>
        <p:txBody>
          <a:bodyPr/>
          <a:lstStyle/>
          <a:p>
            <a:r>
              <a:rPr lang="en-US" sz="2800">
                <a:latin typeface="+mn-lt"/>
              </a:rPr>
              <a:t>4a. Minor Release 13 Update </a:t>
            </a:r>
            <a:endParaRPr lang="en-GB">
              <a:latin typeface="+mj-lt"/>
            </a:endParaRPr>
          </a:p>
        </p:txBody>
      </p:sp>
    </p:spTree>
    <p:extLst>
      <p:ext uri="{BB962C8B-B14F-4D97-AF65-F5344CB8AC3E}">
        <p14:creationId xmlns:p14="http://schemas.microsoft.com/office/powerpoint/2010/main" val="23469748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5AC14-A788-4BAF-A545-1E87CADA7CD7}"/>
              </a:ext>
            </a:extLst>
          </p:cNvPr>
          <p:cNvSpPr>
            <a:spLocks noGrp="1"/>
          </p:cNvSpPr>
          <p:nvPr>
            <p:ph type="title"/>
          </p:nvPr>
        </p:nvSpPr>
        <p:spPr>
          <a:xfrm>
            <a:off x="457200" y="-74817"/>
            <a:ext cx="8229600" cy="637580"/>
          </a:xfrm>
        </p:spPr>
        <p:txBody>
          <a:bodyPr>
            <a:normAutofit/>
          </a:bodyPr>
          <a:lstStyle/>
          <a:p>
            <a:r>
              <a:rPr lang="en-US" sz="1600">
                <a:latin typeface="Nunito Sans (Headings)"/>
              </a:rPr>
              <a:t>XRN5825 – Minor Release 13 - Status Update</a:t>
            </a:r>
            <a:endParaRPr lang="en-GB" sz="1600">
              <a:latin typeface="Nunito Sans (Headings)"/>
            </a:endParaRPr>
          </a:p>
        </p:txBody>
      </p:sp>
      <p:sp>
        <p:nvSpPr>
          <p:cNvPr id="19" name="TextBox 18">
            <a:extLst>
              <a:ext uri="{FF2B5EF4-FFF2-40B4-BE49-F238E27FC236}">
                <a16:creationId xmlns:a16="http://schemas.microsoft.com/office/drawing/2014/main" id="{EDA08735-22EC-FFB1-EF86-D859C1E3B3EB}"/>
              </a:ext>
            </a:extLst>
          </p:cNvPr>
          <p:cNvSpPr txBox="1"/>
          <p:nvPr/>
        </p:nvSpPr>
        <p:spPr>
          <a:xfrm>
            <a:off x="0" y="4977629"/>
            <a:ext cx="1638590" cy="200055"/>
          </a:xfrm>
          <a:prstGeom prst="rect">
            <a:avLst/>
          </a:prstGeom>
          <a:noFill/>
        </p:spPr>
        <p:txBody>
          <a:bodyPr wrap="non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0" u="none" strike="noStrike" kern="1200" cap="none" spc="0" normalizeH="0" baseline="0" noProof="0">
                <a:ln>
                  <a:noFill/>
                </a:ln>
                <a:solidFill>
                  <a:srgbClr val="1D3E61"/>
                </a:solidFill>
                <a:effectLst/>
                <a:uLnTx/>
                <a:uFillTx/>
                <a:latin typeface="Nunito Sans"/>
                <a:ea typeface="+mn-ea"/>
                <a:cs typeface="+mn-cs"/>
              </a:rPr>
              <a:t>Slide updated on 02</a:t>
            </a:r>
            <a:r>
              <a:rPr kumimoji="0" lang="en-GB" sz="700" b="0" i="0" u="none" strike="noStrike" kern="1200" cap="none" spc="0" normalizeH="0" baseline="30000" noProof="0">
                <a:ln>
                  <a:noFill/>
                </a:ln>
                <a:solidFill>
                  <a:srgbClr val="1D3E61"/>
                </a:solidFill>
                <a:effectLst/>
                <a:uLnTx/>
                <a:uFillTx/>
                <a:latin typeface="Nunito Sans"/>
                <a:ea typeface="+mn-ea"/>
                <a:cs typeface="+mn-cs"/>
              </a:rPr>
              <a:t>nd</a:t>
            </a:r>
            <a:r>
              <a:rPr kumimoji="0" lang="en-GB" sz="700" b="0" i="0" u="none" strike="noStrike" kern="1200" cap="none" spc="0" normalizeH="0" baseline="0" noProof="0">
                <a:ln>
                  <a:noFill/>
                </a:ln>
                <a:solidFill>
                  <a:srgbClr val="1D3E61"/>
                </a:solidFill>
                <a:effectLst/>
                <a:uLnTx/>
                <a:uFillTx/>
                <a:latin typeface="Nunito Sans"/>
                <a:ea typeface="+mn-ea"/>
                <a:cs typeface="+mn-cs"/>
              </a:rPr>
              <a:t> January 2025</a:t>
            </a:r>
            <a:endParaRPr kumimoji="0" lang="en-GB" sz="1800" b="0" i="0" u="none" strike="noStrike" kern="1200" cap="none" spc="0" normalizeH="0" baseline="0" noProof="0">
              <a:ln>
                <a:noFill/>
              </a:ln>
              <a:solidFill>
                <a:srgbClr val="1D3E61"/>
              </a:solidFill>
              <a:effectLst/>
              <a:uLnTx/>
              <a:uFillTx/>
              <a:latin typeface="Nunito Sans"/>
              <a:ea typeface="+mn-ea"/>
              <a:cs typeface="+mn-cs"/>
            </a:endParaRPr>
          </a:p>
        </p:txBody>
      </p:sp>
      <p:graphicFrame>
        <p:nvGraphicFramePr>
          <p:cNvPr id="3" name="Content Placeholder 3">
            <a:extLst>
              <a:ext uri="{FF2B5EF4-FFF2-40B4-BE49-F238E27FC236}">
                <a16:creationId xmlns:a16="http://schemas.microsoft.com/office/drawing/2014/main" id="{784C0896-AD1D-50A3-C673-B5A6951A4FB6}"/>
              </a:ext>
            </a:extLst>
          </p:cNvPr>
          <p:cNvGraphicFramePr>
            <a:graphicFrameLocks/>
          </p:cNvGraphicFramePr>
          <p:nvPr/>
        </p:nvGraphicFramePr>
        <p:xfrm>
          <a:off x="140817" y="378186"/>
          <a:ext cx="8624274" cy="4546317"/>
        </p:xfrm>
        <a:graphic>
          <a:graphicData uri="http://schemas.openxmlformats.org/drawingml/2006/table">
            <a:tbl>
              <a:tblPr firstRow="1" bandRow="1"/>
              <a:tblGrid>
                <a:gridCol w="1679374">
                  <a:extLst>
                    <a:ext uri="{9D8B030D-6E8A-4147-A177-3AD203B41FA5}">
                      <a16:colId xmlns:a16="http://schemas.microsoft.com/office/drawing/2014/main" val="20000"/>
                    </a:ext>
                  </a:extLst>
                </a:gridCol>
                <a:gridCol w="2239183">
                  <a:extLst>
                    <a:ext uri="{9D8B030D-6E8A-4147-A177-3AD203B41FA5}">
                      <a16:colId xmlns:a16="http://schemas.microsoft.com/office/drawing/2014/main" val="20001"/>
                    </a:ext>
                  </a:extLst>
                </a:gridCol>
                <a:gridCol w="180525">
                  <a:extLst>
                    <a:ext uri="{9D8B030D-6E8A-4147-A177-3AD203B41FA5}">
                      <a16:colId xmlns:a16="http://schemas.microsoft.com/office/drawing/2014/main" val="20002"/>
                    </a:ext>
                  </a:extLst>
                </a:gridCol>
                <a:gridCol w="2152376">
                  <a:extLst>
                    <a:ext uri="{9D8B030D-6E8A-4147-A177-3AD203B41FA5}">
                      <a16:colId xmlns:a16="http://schemas.microsoft.com/office/drawing/2014/main" val="2880710429"/>
                    </a:ext>
                  </a:extLst>
                </a:gridCol>
                <a:gridCol w="2372816">
                  <a:extLst>
                    <a:ext uri="{9D8B030D-6E8A-4147-A177-3AD203B41FA5}">
                      <a16:colId xmlns:a16="http://schemas.microsoft.com/office/drawing/2014/main" val="20003"/>
                    </a:ext>
                  </a:extLst>
                </a:gridCol>
              </a:tblGrid>
              <a:tr h="222452">
                <a:tc rowSpan="2">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endParaRPr lang="en-GB" sz="1050" kern="1200" baseline="0">
                        <a:solidFill>
                          <a:schemeClr val="bg1"/>
                        </a:solidFill>
                        <a:latin typeface="Arial"/>
                        <a:ea typeface="+mn-ea"/>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gridSpan="4">
                  <a:txBody>
                    <a:bodyPr/>
                    <a:lstStyle/>
                    <a:p>
                      <a:pPr algn="ctr"/>
                      <a:r>
                        <a:rPr lang="en-GB" sz="1050" b="1" i="0">
                          <a:solidFill>
                            <a:srgbClr val="FFFFFF"/>
                          </a:solidFill>
                          <a:latin typeface="Nunito sans" pitchFamily="2" charset="0"/>
                          <a:cs typeface="Arial"/>
                        </a:rPr>
                        <a:t>Overall</a:t>
                      </a:r>
                      <a:r>
                        <a:rPr lang="en-GB" sz="1050" b="1" i="0" baseline="0">
                          <a:solidFill>
                            <a:srgbClr val="FFFFFF"/>
                          </a:solidFill>
                          <a:latin typeface="Nunito sans" pitchFamily="2" charset="0"/>
                          <a:cs typeface="Arial"/>
                        </a:rPr>
                        <a:t> Project RAG Status</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hMerge="1">
                  <a:txBody>
                    <a:bodyPr/>
                    <a:lstStyle/>
                    <a:p>
                      <a:pPr algn="ctr"/>
                      <a:endParaRPr lang="en-GB" sz="1800">
                        <a:solidFill>
                          <a:schemeClr val="tx1"/>
                        </a:solidFill>
                      </a:endParaRPr>
                    </a:p>
                  </a:txBody>
                  <a:tcPr marL="91435" marR="91435" marT="45718" marB="4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hMerge="1">
                  <a:txBody>
                    <a:bodyPr/>
                    <a:lstStyle/>
                    <a:p>
                      <a:endParaRPr lang="en-GB"/>
                    </a:p>
                  </a:txBody>
                  <a:tcPr/>
                </a:tc>
                <a:tc hMerge="1">
                  <a:txBody>
                    <a:bodyPr/>
                    <a:lstStyle/>
                    <a:p>
                      <a:pPr algn="ctr"/>
                      <a:endParaRPr lang="en-GB" sz="1600">
                        <a:solidFill>
                          <a:schemeClr val="tx1"/>
                        </a:solidFill>
                      </a:endParaRPr>
                    </a:p>
                  </a:txBody>
                  <a:tcPr marL="91435" marR="91435" marT="45724" marB="45724">
                    <a:lnL w="12700" cap="flat" cmpd="sng" algn="ctr">
                      <a:solidFill>
                        <a:sysClr val="windowText" lastClr="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extLst>
                  <a:ext uri="{0D108BD9-81ED-4DB2-BD59-A6C34878D82A}">
                    <a16:rowId xmlns:a16="http://schemas.microsoft.com/office/drawing/2014/main" val="10000"/>
                  </a:ext>
                </a:extLst>
              </a:tr>
              <a:tr h="222452">
                <a:tc vMerge="1">
                  <a:txBody>
                    <a:bodyPr/>
                    <a:lstStyle/>
                    <a:p>
                      <a:pPr algn="ctr"/>
                      <a:endParaRPr lang="en-GB" sz="1800"/>
                    </a:p>
                  </a:txBody>
                  <a:tcPr marL="91426" marR="91426" marT="45682" marB="456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050" b="1">
                          <a:solidFill>
                            <a:schemeClr val="bg1"/>
                          </a:solidFill>
                          <a:latin typeface="Nunito sans"/>
                          <a:cs typeface="Arial"/>
                        </a:rPr>
                        <a:t>Schedule</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gridSpan="2">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a:solidFill>
                            <a:schemeClr val="bg1"/>
                          </a:solidFill>
                          <a:latin typeface="Nunito sans"/>
                          <a:cs typeface="Arial"/>
                        </a:rPr>
                        <a:t>Risks and Issues</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pPr algn="ctr"/>
                      <a:endParaRPr lang="en-GB" sz="1050" b="1">
                        <a:solidFill>
                          <a:schemeClr val="bg1"/>
                        </a:solidFill>
                        <a:latin typeface="+mn-lt"/>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a:solidFill>
                            <a:schemeClr val="bg1"/>
                          </a:solidFill>
                          <a:latin typeface="Nunito sans"/>
                          <a:cs typeface="Arial"/>
                        </a:rPr>
                        <a:t>Cost</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10001"/>
                  </a:ext>
                </a:extLst>
              </a:tr>
              <a:tr h="222452">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a:solidFill>
                            <a:schemeClr val="bg1"/>
                          </a:solidFill>
                          <a:latin typeface="Arial"/>
                          <a:cs typeface="Arial"/>
                        </a:rPr>
                        <a:t>RAG</a:t>
                      </a:r>
                      <a:r>
                        <a:rPr lang="en-GB" sz="1050" b="1" baseline="0">
                          <a:solidFill>
                            <a:schemeClr val="bg1"/>
                          </a:solidFill>
                          <a:latin typeface="Arial"/>
                          <a:cs typeface="Arial"/>
                        </a:rPr>
                        <a:t> Status</a:t>
                      </a:r>
                      <a:endParaRPr lang="en-GB" sz="1050" b="1">
                        <a:solidFill>
                          <a:schemeClr val="bg1"/>
                        </a:solidFill>
                        <a:latin typeface="Arial"/>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ctr"/>
                      <a:endParaRPr lang="en-GB" sz="1050" b="1">
                        <a:solidFill>
                          <a:schemeClr val="bg1"/>
                        </a:solidFill>
                        <a:latin typeface="+mn-lt"/>
                        <a:cs typeface="Arial"/>
                      </a:endParaRPr>
                    </a:p>
                  </a:txBody>
                  <a:tcPr marL="68570" marR="68570" marT="34262" marB="34262">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gridSpan="2">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457200" rtl="0" eaLnBrk="1" latinLnBrk="0" hangingPunct="1"/>
                      <a:endParaRPr lang="en-GB" sz="1050" b="1" kern="1200">
                        <a:solidFill>
                          <a:schemeClr val="bg1"/>
                        </a:solidFill>
                        <a:latin typeface="Nunito sans" pitchFamily="2" charset="0"/>
                        <a:ea typeface="+mn-ea"/>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hMerge="1">
                  <a:txBody>
                    <a:bodyPr/>
                    <a:lstStyle/>
                    <a:p>
                      <a:pPr marL="0" algn="ctr" defTabSz="457200" rtl="0" eaLnBrk="1" latinLnBrk="0" hangingPunct="1"/>
                      <a:endParaRPr lang="en-GB" sz="1050" b="1" kern="1200">
                        <a:solidFill>
                          <a:schemeClr val="bg1"/>
                        </a:solidFill>
                        <a:latin typeface="+mn-lt"/>
                        <a:ea typeface="+mn-ea"/>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457200" rtl="0" eaLnBrk="1" latinLnBrk="0" hangingPunct="1"/>
                      <a:endParaRPr lang="en-GB" sz="1050" b="1" kern="1200">
                        <a:solidFill>
                          <a:schemeClr val="bg1"/>
                        </a:solidFill>
                        <a:latin typeface="Arial"/>
                        <a:ea typeface="+mn-ea"/>
                        <a:cs typeface="Arial"/>
                      </a:endParaRPr>
                    </a:p>
                  </a:txBody>
                  <a:tcPr marL="68570" marR="68570" marT="34262" marB="34262">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10002"/>
                  </a:ext>
                </a:extLst>
              </a:tr>
              <a:tr h="246198">
                <a:tc gridSpan="5">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a:solidFill>
                            <a:schemeClr val="bg1"/>
                          </a:solidFill>
                          <a:latin typeface="Nunito sans"/>
                          <a:cs typeface="Arial"/>
                        </a:rPr>
                        <a:t>                                             Status</a:t>
                      </a:r>
                      <a:r>
                        <a:rPr lang="en-GB" sz="1050" b="1" baseline="0">
                          <a:solidFill>
                            <a:schemeClr val="bg1"/>
                          </a:solidFill>
                          <a:latin typeface="Nunito sans"/>
                          <a:cs typeface="Arial"/>
                        </a:rPr>
                        <a:t> Justification</a:t>
                      </a:r>
                      <a:endParaRPr lang="en-GB">
                        <a:latin typeface="Nunito sans"/>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pPr algn="ctr"/>
                      <a:endParaRPr lang="en-GB">
                        <a:latin typeface="+mn-lt"/>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algn="ctr"/>
                      <a:endParaRPr lang="en-GB"/>
                    </a:p>
                  </a:txBody>
                  <a:tcPr>
                    <a:solidFill>
                      <a:srgbClr val="FFC000"/>
                    </a:solidFill>
                  </a:tcPr>
                </a:tc>
                <a:tc hMerge="1">
                  <a:txBody>
                    <a:bodyPr/>
                    <a:lstStyle/>
                    <a:p>
                      <a:endParaRPr lang="en-GB"/>
                    </a:p>
                  </a:txBody>
                  <a:tcPr/>
                </a:tc>
                <a:tc hMerge="1">
                  <a:txBody>
                    <a:bodyPr/>
                    <a:lstStyle/>
                    <a:p>
                      <a:endParaRPr lang="en-GB"/>
                    </a:p>
                  </a:txBody>
                  <a:tcPr>
                    <a:lnL w="12700" cap="flat" cmpd="sng" algn="ctr">
                      <a:solidFill>
                        <a:sysClr val="windowText" lastClr="000000"/>
                      </a:solidFill>
                      <a:prstDash val="solid"/>
                      <a:round/>
                      <a:headEnd type="none" w="med" len="med"/>
                      <a:tailEnd type="none" w="med" len="med"/>
                    </a:lnL>
                    <a:lnT w="12700" cap="flat" cmpd="sng" algn="ctr">
                      <a:solidFill>
                        <a:sysClr val="windowText" lastClr="000000"/>
                      </a:solidFill>
                      <a:prstDash val="solid"/>
                      <a:round/>
                      <a:headEnd type="none" w="med" len="med"/>
                      <a:tailEnd type="none" w="med" len="med"/>
                    </a:lnT>
                  </a:tcPr>
                </a:tc>
                <a:extLst>
                  <a:ext uri="{0D108BD9-81ED-4DB2-BD59-A6C34878D82A}">
                    <a16:rowId xmlns:a16="http://schemas.microsoft.com/office/drawing/2014/main" val="10003"/>
                  </a:ext>
                </a:extLst>
              </a:tr>
              <a:tr h="2558768">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50" b="1" kern="1200" baseline="0">
                          <a:solidFill>
                            <a:schemeClr val="bg1"/>
                          </a:solidFill>
                          <a:latin typeface="Nunito sans"/>
                          <a:ea typeface="+mn-ea"/>
                          <a:cs typeface="Arial"/>
                        </a:rPr>
                        <a:t>Schedule</a:t>
                      </a:r>
                    </a:p>
                    <a:p>
                      <a:pPr algn="ctr"/>
                      <a:endParaRPr lang="en-GB" sz="1050" b="1" baseline="0">
                        <a:solidFill>
                          <a:schemeClr val="bg1"/>
                        </a:solidFill>
                        <a:latin typeface="Nunito sans" pitchFamily="2" charset="0"/>
                        <a:cs typeface="Arial" panose="020B0604020202020204" pitchFamily="34" charset="0"/>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gridSpan="2">
                  <a:txBody>
                    <a:bodyPr/>
                    <a:lstStyle/>
                    <a:p>
                      <a:pPr marL="0" indent="0" algn="l">
                        <a:buFont typeface="Arial" panose="020B0604020202020204" pitchFamily="34" charset="0"/>
                        <a:buNone/>
                      </a:pPr>
                      <a:r>
                        <a:rPr lang="en-GB" sz="700" b="0" i="0" u="none" strike="noStrike" kern="1200" cap="none" normalizeH="0" baseline="0">
                          <a:ln>
                            <a:noFill/>
                          </a:ln>
                          <a:solidFill>
                            <a:srgbClr val="000000"/>
                          </a:solidFill>
                          <a:effectLst/>
                          <a:latin typeface="Nunito sans"/>
                          <a:ea typeface="+mn-ea"/>
                          <a:cs typeface="+mn-cs"/>
                        </a:rPr>
                        <a:t>Overall release is tracking to a </a:t>
                      </a:r>
                      <a:r>
                        <a:rPr lang="en-GB" sz="700" b="1" i="0" u="none" strike="noStrike" kern="1200" cap="none" normalizeH="0" baseline="0">
                          <a:ln>
                            <a:noFill/>
                          </a:ln>
                          <a:solidFill>
                            <a:srgbClr val="92D050"/>
                          </a:solidFill>
                          <a:effectLst/>
                          <a:latin typeface="Nunito sans"/>
                          <a:ea typeface="+mn-ea"/>
                          <a:cs typeface="+mn-cs"/>
                        </a:rPr>
                        <a:t>Green</a:t>
                      </a:r>
                      <a:r>
                        <a:rPr lang="en-GB" sz="700" b="1" i="0" u="none" strike="noStrike" kern="1200" cap="none" normalizeH="0" baseline="0">
                          <a:ln>
                            <a:noFill/>
                          </a:ln>
                          <a:solidFill>
                            <a:srgbClr val="000000"/>
                          </a:solidFill>
                          <a:effectLst/>
                          <a:latin typeface="Nunito sans"/>
                          <a:ea typeface="+mn-ea"/>
                          <a:cs typeface="+mn-cs"/>
                        </a:rPr>
                        <a:t> </a:t>
                      </a:r>
                      <a:r>
                        <a:rPr lang="en-GB" sz="700" b="0" i="0" u="none" strike="noStrike" kern="1200" cap="none" normalizeH="0" baseline="0">
                          <a:ln>
                            <a:noFill/>
                          </a:ln>
                          <a:solidFill>
                            <a:srgbClr val="000000"/>
                          </a:solidFill>
                          <a:effectLst/>
                          <a:latin typeface="Nunito sans"/>
                          <a:ea typeface="+mn-ea"/>
                          <a:cs typeface="+mn-cs"/>
                        </a:rPr>
                        <a:t>status.</a:t>
                      </a:r>
                    </a:p>
                    <a:p>
                      <a:pPr marL="0" indent="0" algn="l">
                        <a:buFont typeface="Arial" panose="020B0604020202020204" pitchFamily="34" charset="0"/>
                        <a:buNone/>
                      </a:pPr>
                      <a:endParaRPr lang="en-GB" sz="700" b="0" i="0" u="none" strike="noStrike" kern="1200" cap="none" normalizeH="0" baseline="0">
                        <a:ln>
                          <a:noFill/>
                        </a:ln>
                        <a:solidFill>
                          <a:srgbClr val="000000"/>
                        </a:solidFill>
                        <a:effectLst/>
                        <a:latin typeface="Nunito sans"/>
                        <a:ea typeface="+mn-ea"/>
                        <a:cs typeface="+mn-cs"/>
                      </a:endParaRPr>
                    </a:p>
                    <a:p>
                      <a:pPr marL="0" indent="0" algn="l">
                        <a:buFont typeface="Arial" panose="020B0604020202020204" pitchFamily="34" charset="0"/>
                        <a:buNone/>
                      </a:pPr>
                      <a:r>
                        <a:rPr lang="en-GB" sz="700" b="0" i="0" u="none" strike="noStrike" kern="1200" cap="none" normalizeH="0" baseline="0">
                          <a:ln>
                            <a:noFill/>
                          </a:ln>
                          <a:solidFill>
                            <a:srgbClr val="000000"/>
                          </a:solidFill>
                          <a:effectLst/>
                          <a:latin typeface="Nunito sans"/>
                          <a:ea typeface="+mn-ea"/>
                          <a:cs typeface="+mn-cs"/>
                        </a:rPr>
                        <a:t>Minor Release 13 was successfully implemented on 6</a:t>
                      </a:r>
                      <a:r>
                        <a:rPr lang="en-GB" sz="700" b="0" i="0" u="none" strike="noStrike" kern="1200" cap="none" normalizeH="0" baseline="30000">
                          <a:ln>
                            <a:noFill/>
                          </a:ln>
                          <a:solidFill>
                            <a:srgbClr val="000000"/>
                          </a:solidFill>
                          <a:effectLst/>
                          <a:latin typeface="Nunito sans"/>
                          <a:ea typeface="+mn-ea"/>
                          <a:cs typeface="+mn-cs"/>
                        </a:rPr>
                        <a:t>th</a:t>
                      </a:r>
                      <a:r>
                        <a:rPr lang="en-GB" sz="700" b="0" i="0" u="none" strike="noStrike" kern="1200" cap="none" normalizeH="0" baseline="0">
                          <a:ln>
                            <a:noFill/>
                          </a:ln>
                          <a:solidFill>
                            <a:srgbClr val="000000"/>
                          </a:solidFill>
                          <a:effectLst/>
                          <a:latin typeface="Nunito sans"/>
                          <a:ea typeface="+mn-ea"/>
                          <a:cs typeface="+mn-cs"/>
                        </a:rPr>
                        <a:t> Dec. First usage activities are complete, and we exited the post-implementation support phase with no issues raised. Closedown activities are ongoing with approval of the CCR at February </a:t>
                      </a:r>
                      <a:r>
                        <a:rPr lang="en-GB" sz="700" b="0" i="0" u="none" strike="noStrike" kern="1200" cap="none" normalizeH="0" baseline="0" err="1">
                          <a:ln>
                            <a:noFill/>
                          </a:ln>
                          <a:solidFill>
                            <a:srgbClr val="000000"/>
                          </a:solidFill>
                          <a:effectLst/>
                          <a:latin typeface="Nunito sans"/>
                          <a:ea typeface="+mn-ea"/>
                          <a:cs typeface="+mn-cs"/>
                        </a:rPr>
                        <a:t>ChMC</a:t>
                      </a:r>
                      <a:r>
                        <a:rPr lang="en-GB" sz="700" b="0" i="0" u="none" strike="noStrike" kern="1200" cap="none" normalizeH="0" baseline="0">
                          <a:ln>
                            <a:noFill/>
                          </a:ln>
                          <a:solidFill>
                            <a:srgbClr val="000000"/>
                          </a:solidFill>
                          <a:effectLst/>
                          <a:latin typeface="Nunito sans"/>
                          <a:ea typeface="+mn-ea"/>
                          <a:cs typeface="+mn-cs"/>
                        </a:rPr>
                        <a:t> the pending. </a:t>
                      </a:r>
                    </a:p>
                    <a:p>
                      <a:pPr marL="0" indent="0" algn="l">
                        <a:buFont typeface="Arial" panose="020B0604020202020204" pitchFamily="34" charset="0"/>
                        <a:buNone/>
                      </a:pPr>
                      <a:endParaRPr lang="en-US" sz="700" b="1">
                        <a:solidFill>
                          <a:srgbClr val="000000"/>
                        </a:solidFill>
                        <a:latin typeface="Nunito sans" pitchFamily="2" charset="0"/>
                      </a:endParaRPr>
                    </a:p>
                    <a:p>
                      <a:pPr marL="0" indent="0" algn="l">
                        <a:buFont typeface="Arial" panose="020B0604020202020204" pitchFamily="34" charset="0"/>
                        <a:buNone/>
                      </a:pPr>
                      <a:r>
                        <a:rPr lang="en-US" sz="700" b="1">
                          <a:solidFill>
                            <a:srgbClr val="000000"/>
                          </a:solidFill>
                          <a:latin typeface="Nunito sans"/>
                        </a:rPr>
                        <a:t>Progress update:</a:t>
                      </a:r>
                    </a:p>
                    <a:p>
                      <a:pPr marL="171450" indent="-171450" algn="l">
                        <a:buFont typeface="Arial" panose="020B0604020202020204" pitchFamily="34" charset="0"/>
                        <a:buChar char="•"/>
                      </a:pPr>
                      <a:r>
                        <a:rPr lang="en-GB" sz="700">
                          <a:solidFill>
                            <a:srgbClr val="000000"/>
                          </a:solidFill>
                          <a:latin typeface="Nunito sans"/>
                        </a:rPr>
                        <a:t>Implementation successful </a:t>
                      </a:r>
                    </a:p>
                    <a:p>
                      <a:pPr marL="171450" indent="-171450" algn="l">
                        <a:buFont typeface="Arial" panose="020B0604020202020204" pitchFamily="34" charset="0"/>
                        <a:buChar char="•"/>
                      </a:pPr>
                      <a:r>
                        <a:rPr lang="en-GB" sz="700" b="0" i="0" u="none" strike="noStrike" kern="1200" cap="none" normalizeH="0" baseline="0">
                          <a:ln>
                            <a:noFill/>
                          </a:ln>
                          <a:solidFill>
                            <a:srgbClr val="000000"/>
                          </a:solidFill>
                          <a:effectLst/>
                          <a:latin typeface="Nunito sans"/>
                          <a:ea typeface="+mn-ea"/>
                          <a:cs typeface="+mn-cs"/>
                        </a:rPr>
                        <a:t>PIS complete</a:t>
                      </a:r>
                    </a:p>
                    <a:p>
                      <a:pPr marL="171450" lvl="0" indent="-171450" algn="l">
                        <a:buFont typeface="Arial" panose="020B0604020202020204" pitchFamily="34" charset="0"/>
                        <a:buChar char="•"/>
                      </a:pPr>
                      <a:endParaRPr lang="en-US" sz="700">
                        <a:solidFill>
                          <a:srgbClr val="000000"/>
                        </a:solidFill>
                        <a:latin typeface="Nunito sans"/>
                      </a:endParaRPr>
                    </a:p>
                    <a:p>
                      <a:pPr lvl="0">
                        <a:buNone/>
                      </a:pPr>
                      <a:r>
                        <a:rPr lang="en-US" sz="700" b="1" i="0" u="none" strike="noStrike" noProof="0">
                          <a:solidFill>
                            <a:srgbClr val="000000"/>
                          </a:solidFill>
                          <a:latin typeface="Nunito Sans"/>
                        </a:rPr>
                        <a:t>Upcoming Communications:</a:t>
                      </a:r>
                      <a:r>
                        <a:rPr lang="en-US" sz="700" b="0" i="0" u="none" strike="noStrike" noProof="0">
                          <a:solidFill>
                            <a:srgbClr val="000000"/>
                          </a:solidFill>
                          <a:latin typeface="Nunito Sans"/>
                        </a:rPr>
                        <a:t> </a:t>
                      </a:r>
                      <a:endParaRPr lang="en-US" sz="700" b="0" i="0" u="none" strike="noStrike" noProof="0">
                        <a:solidFill>
                          <a:srgbClr val="1D3E61"/>
                        </a:solidFill>
                        <a:latin typeface="Nunito Sans"/>
                      </a:endParaRPr>
                    </a:p>
                    <a:p>
                      <a:pPr marL="171450" lvl="0" indent="-171450">
                        <a:buClr>
                          <a:srgbClr val="1D3E61"/>
                        </a:buClr>
                        <a:buFont typeface="Arial,Sans-Serif"/>
                        <a:buChar char="•"/>
                      </a:pPr>
                      <a:r>
                        <a:rPr lang="en-US" sz="700" b="0" i="0" u="none" strike="noStrike" noProof="0">
                          <a:solidFill>
                            <a:srgbClr val="000000"/>
                          </a:solidFill>
                          <a:latin typeface="Nunito Sans"/>
                        </a:rPr>
                        <a:t>CCR (</a:t>
                      </a:r>
                      <a:r>
                        <a:rPr lang="en-US" sz="700" b="0" i="0" u="none" strike="noStrike" noProof="0" err="1">
                          <a:solidFill>
                            <a:srgbClr val="000000"/>
                          </a:solidFill>
                          <a:latin typeface="Nunito Sans"/>
                        </a:rPr>
                        <a:t>ChMC</a:t>
                      </a:r>
                      <a:r>
                        <a:rPr lang="en-US" sz="700" b="0" i="0" u="none" strike="noStrike" noProof="0">
                          <a:solidFill>
                            <a:srgbClr val="000000"/>
                          </a:solidFill>
                          <a:latin typeface="Nunito Sans"/>
                        </a:rPr>
                        <a:t> Deck) – 12/02</a:t>
                      </a:r>
                      <a:endParaRPr lang="en-US"/>
                    </a:p>
                    <a:p>
                      <a:pPr marL="0" indent="0" algn="l">
                        <a:buNone/>
                      </a:pPr>
                      <a:endParaRPr lang="en-GB" sz="700" b="1" i="0" u="none" strike="noStrike" kern="1200" cap="none" normalizeH="0" baseline="0">
                        <a:ln>
                          <a:noFill/>
                        </a:ln>
                        <a:solidFill>
                          <a:srgbClr val="000000"/>
                        </a:solidFill>
                        <a:effectLst/>
                        <a:latin typeface="Nunito sans"/>
                        <a:ea typeface="+mn-ea"/>
                        <a:cs typeface="+mn-cs"/>
                      </a:endParaRPr>
                    </a:p>
                    <a:p>
                      <a:pPr marL="0" indent="0" algn="l">
                        <a:buNone/>
                      </a:pPr>
                      <a:endParaRPr lang="en-GB" sz="700" b="1" i="0" u="none" strike="noStrike" kern="1200" cap="none" normalizeH="0" baseline="0">
                        <a:ln>
                          <a:noFill/>
                        </a:ln>
                        <a:solidFill>
                          <a:srgbClr val="000000"/>
                        </a:solidFill>
                        <a:effectLst/>
                        <a:latin typeface="Nunito sans"/>
                        <a:ea typeface="+mn-ea"/>
                        <a:cs typeface="+mn-cs"/>
                      </a:endParaRPr>
                    </a:p>
                    <a:p>
                      <a:pPr marL="0" indent="0" algn="l">
                        <a:buNone/>
                      </a:pPr>
                      <a:r>
                        <a:rPr lang="en-GB" sz="700" b="1" i="0" u="none" strike="noStrike" kern="1200" cap="none" normalizeH="0" baseline="0">
                          <a:ln>
                            <a:noFill/>
                          </a:ln>
                          <a:solidFill>
                            <a:srgbClr val="000000"/>
                          </a:solidFill>
                          <a:effectLst/>
                          <a:latin typeface="Nunito sans"/>
                          <a:ea typeface="+mn-ea"/>
                          <a:cs typeface="+mn-cs"/>
                        </a:rPr>
                        <a:t>Decision in March </a:t>
                      </a:r>
                      <a:r>
                        <a:rPr lang="en-GB" sz="700" b="1" i="0" u="none" strike="noStrike" kern="1200" cap="none" normalizeH="0" baseline="0" err="1">
                          <a:ln>
                            <a:noFill/>
                          </a:ln>
                          <a:solidFill>
                            <a:srgbClr val="000000"/>
                          </a:solidFill>
                          <a:effectLst/>
                          <a:latin typeface="Nunito sans"/>
                          <a:ea typeface="+mn-ea"/>
                          <a:cs typeface="+mn-cs"/>
                        </a:rPr>
                        <a:t>ChMC</a:t>
                      </a:r>
                      <a:r>
                        <a:rPr lang="en-GB" sz="700" b="0" i="0" u="none" strike="noStrike" kern="1200" cap="none" normalizeH="0" baseline="0">
                          <a:ln>
                            <a:noFill/>
                          </a:ln>
                          <a:solidFill>
                            <a:srgbClr val="000000"/>
                          </a:solidFill>
                          <a:effectLst/>
                          <a:latin typeface="Nunito sans"/>
                          <a:ea typeface="+mn-ea"/>
                          <a:cs typeface="+mn-cs"/>
                        </a:rPr>
                        <a:t>: None</a:t>
                      </a:r>
                    </a:p>
                  </a:txBody>
                  <a:tcPr marL="68570" marR="68570" marT="34262" marB="34262">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marL="0" indent="0" algn="l">
                        <a:buFont typeface="Arial" panose="020B0604020202020204" pitchFamily="34" charset="0"/>
                        <a:buNone/>
                      </a:pPr>
                      <a:endParaRPr lang="en-US" sz="800">
                        <a:latin typeface="Nunito sans" pitchFamily="2" charset="0"/>
                      </a:endParaRPr>
                    </a:p>
                    <a:p>
                      <a:pPr marL="0" indent="0" algn="l">
                        <a:buNone/>
                      </a:pPr>
                      <a:r>
                        <a:rPr lang="en-US" sz="700">
                          <a:latin typeface="Nunito sans" pitchFamily="2" charset="0"/>
                        </a:rPr>
                        <a:t>  </a:t>
                      </a:r>
                    </a:p>
                    <a:p>
                      <a:pPr marL="0" indent="0" algn="l">
                        <a:buNone/>
                      </a:pPr>
                      <a:endParaRPr lang="en-US" sz="700">
                        <a:latin typeface="Nunito sans" pitchFamily="2" charset="0"/>
                      </a:endParaRPr>
                    </a:p>
                    <a:p>
                      <a:pPr marL="0" indent="0" algn="l">
                        <a:buNone/>
                      </a:pPr>
                      <a:endParaRPr lang="en-US" sz="700">
                        <a:latin typeface="Nunito sans" pitchFamily="2" charset="0"/>
                      </a:endParaRPr>
                    </a:p>
                    <a:p>
                      <a:pPr marL="0" indent="0" algn="l">
                        <a:buNone/>
                      </a:pPr>
                      <a:endParaRPr lang="en-US" sz="700">
                        <a:latin typeface="Nunito sans" pitchFamily="2" charset="0"/>
                      </a:endParaRPr>
                    </a:p>
                    <a:p>
                      <a:pPr marL="0" indent="0" algn="l">
                        <a:buNone/>
                      </a:pPr>
                      <a:endParaRPr lang="en-US" sz="700">
                        <a:latin typeface="Nunito sans" pitchFamily="2" charset="0"/>
                      </a:endParaRPr>
                    </a:p>
                    <a:p>
                      <a:pPr marL="171450" indent="-171450" algn="l">
                        <a:buFont typeface="Arial" panose="020B0604020202020204" pitchFamily="34" charset="0"/>
                        <a:buChar char="•"/>
                      </a:pPr>
                      <a:endParaRPr lang="en-US" sz="800">
                        <a:latin typeface="Nunito sans" pitchFamily="2" charset="0"/>
                      </a:endParaRPr>
                    </a:p>
                    <a:p>
                      <a:pPr marL="0" indent="0" algn="l">
                        <a:buFont typeface="Arial" panose="020B0604020202020204" pitchFamily="34" charset="0"/>
                        <a:buNone/>
                      </a:pPr>
                      <a:endParaRPr lang="en-US" sz="800">
                        <a:latin typeface="Nunito sans" pitchFamily="2" charset="0"/>
                      </a:endParaRPr>
                    </a:p>
                    <a:p>
                      <a:pPr marL="0" indent="0" algn="l">
                        <a:buFont typeface="Arial" panose="020B0604020202020204" pitchFamily="34" charset="0"/>
                        <a:buNone/>
                      </a:pPr>
                      <a:endParaRPr lang="en-US" sz="800">
                        <a:latin typeface="Nunito sans" pitchFamily="2" charset="0"/>
                      </a:endParaRPr>
                    </a:p>
                    <a:p>
                      <a:pPr marL="171450" indent="-171450" algn="l">
                        <a:buFont typeface="Arial" panose="020B0604020202020204" pitchFamily="34" charset="0"/>
                        <a:buChar char="•"/>
                      </a:pPr>
                      <a:endParaRPr lang="en-US" sz="800">
                        <a:latin typeface="Nunito sans" pitchFamily="2" charset="0"/>
                      </a:endParaRPr>
                    </a:p>
                    <a:p>
                      <a:pPr marL="171450" indent="-171450" algn="l">
                        <a:buFont typeface="Arial" panose="020B0604020202020204" pitchFamily="34" charset="0"/>
                        <a:buChar char="•"/>
                      </a:pPr>
                      <a:endParaRPr lang="en-US" sz="800">
                        <a:latin typeface="Nunito sans" pitchFamily="2" charset="0"/>
                      </a:endParaRPr>
                    </a:p>
                    <a:p>
                      <a:pPr marL="0" indent="0" algn="l">
                        <a:buFont typeface="Arial" panose="020B0604020202020204" pitchFamily="34" charset="0"/>
                        <a:buNone/>
                      </a:pPr>
                      <a:endParaRPr lang="en-US" sz="800">
                        <a:latin typeface="Nunito sans" pitchFamily="2" charset="0"/>
                      </a:endParaRPr>
                    </a:p>
                    <a:p>
                      <a:pPr marL="0" indent="0" algn="l">
                        <a:buFont typeface="Arial" panose="020B0604020202020204" pitchFamily="34" charset="0"/>
                        <a:buNone/>
                      </a:pPr>
                      <a:endParaRPr lang="en-US" sz="800">
                        <a:latin typeface="Nunito sans" pitchFamily="2" charset="0"/>
                      </a:endParaRPr>
                    </a:p>
                    <a:p>
                      <a:pPr marL="0" indent="0" algn="l">
                        <a:buFont typeface="Arial" panose="020B0604020202020204" pitchFamily="34" charset="0"/>
                        <a:buNone/>
                      </a:pPr>
                      <a:r>
                        <a:rPr lang="en-US" sz="600">
                          <a:latin typeface="Nunito sans" pitchFamily="2" charset="0"/>
                        </a:rPr>
                        <a:t>        </a:t>
                      </a:r>
                    </a:p>
                    <a:p>
                      <a:pPr marL="0" indent="0" algn="l">
                        <a:buFont typeface="Arial" panose="020B0604020202020204" pitchFamily="34" charset="0"/>
                        <a:buNone/>
                      </a:pPr>
                      <a:endParaRPr lang="en-US" sz="600">
                        <a:latin typeface="Nunito sans" pitchFamily="2" charset="0"/>
                      </a:endParaRPr>
                    </a:p>
                    <a:p>
                      <a:pPr marL="0" indent="0" algn="l">
                        <a:buFont typeface="Arial" panose="020B0604020202020204" pitchFamily="34" charset="0"/>
                        <a:buNone/>
                      </a:pPr>
                      <a:endParaRPr lang="en-US" sz="600">
                        <a:latin typeface="Nunito sans" pitchFamily="2" charset="0"/>
                      </a:endParaRPr>
                    </a:p>
                    <a:p>
                      <a:pPr marL="0" indent="0" algn="l">
                        <a:buFont typeface="Arial" panose="020B0604020202020204" pitchFamily="34" charset="0"/>
                        <a:buNone/>
                      </a:pPr>
                      <a:r>
                        <a:rPr lang="en-US" sz="600">
                          <a:latin typeface="Nunito sans" pitchFamily="2" charset="0"/>
                        </a:rPr>
                        <a:t>  </a:t>
                      </a:r>
                      <a:r>
                        <a:rPr lang="en-US" sz="600" b="0" i="0" u="none" strike="noStrike" kern="1200">
                          <a:solidFill>
                            <a:srgbClr val="000000"/>
                          </a:solidFill>
                          <a:effectLst/>
                          <a:latin typeface="Nunito sans" pitchFamily="2" charset="0"/>
                          <a:ea typeface="+mn-ea"/>
                          <a:cs typeface="+mn-cs"/>
                        </a:rPr>
                        <a:t>Implementation </a:t>
                      </a:r>
                      <a:r>
                        <a:rPr lang="en-US" sz="600" b="0" i="0" u="none" strike="noStrike" kern="1200">
                          <a:solidFill>
                            <a:schemeClr val="tx1">
                              <a:lumMod val="50000"/>
                            </a:schemeClr>
                          </a:solidFill>
                          <a:effectLst/>
                          <a:latin typeface="Nunito sans" pitchFamily="2" charset="0"/>
                          <a:ea typeface="+mn-ea"/>
                          <a:cs typeface="+mn-cs"/>
                        </a:rPr>
                        <a:t>date of 6</a:t>
                      </a:r>
                      <a:r>
                        <a:rPr lang="en-US" sz="600" b="0" i="0" u="none" strike="noStrike" kern="1200" baseline="30000">
                          <a:solidFill>
                            <a:schemeClr val="tx1">
                              <a:lumMod val="50000"/>
                            </a:schemeClr>
                          </a:solidFill>
                          <a:effectLst/>
                          <a:latin typeface="Nunito sans" pitchFamily="2" charset="0"/>
                          <a:ea typeface="+mn-ea"/>
                          <a:cs typeface="+mn-cs"/>
                        </a:rPr>
                        <a:t>th</a:t>
                      </a:r>
                      <a:r>
                        <a:rPr lang="en-US" sz="600" b="0" i="0" u="none" strike="noStrike" kern="1200">
                          <a:solidFill>
                            <a:schemeClr val="tx1">
                              <a:lumMod val="50000"/>
                            </a:schemeClr>
                          </a:solidFill>
                          <a:effectLst/>
                          <a:latin typeface="Nunito sans" pitchFamily="2" charset="0"/>
                          <a:ea typeface="+mn-ea"/>
                          <a:cs typeface="+mn-cs"/>
                        </a:rPr>
                        <a:t> Dec, the contingency date was 13</a:t>
                      </a:r>
                      <a:r>
                        <a:rPr lang="en-US" sz="600" b="0" i="0" u="none" strike="noStrike" kern="1200" baseline="30000">
                          <a:solidFill>
                            <a:schemeClr val="tx1">
                              <a:lumMod val="50000"/>
                            </a:schemeClr>
                          </a:solidFill>
                          <a:effectLst/>
                          <a:latin typeface="Nunito sans" pitchFamily="2" charset="0"/>
                          <a:ea typeface="+mn-ea"/>
                          <a:cs typeface="+mn-cs"/>
                        </a:rPr>
                        <a:t>th</a:t>
                      </a:r>
                      <a:r>
                        <a:rPr lang="en-US" sz="600" b="0" i="0" u="none" strike="noStrike" kern="1200">
                          <a:solidFill>
                            <a:schemeClr val="tx1">
                              <a:lumMod val="50000"/>
                            </a:schemeClr>
                          </a:solidFill>
                          <a:effectLst/>
                          <a:latin typeface="Nunito sans" pitchFamily="2" charset="0"/>
                          <a:ea typeface="+mn-ea"/>
                          <a:cs typeface="+mn-cs"/>
                        </a:rPr>
                        <a:t> Dec.</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extLst>
                  <a:ext uri="{0D108BD9-81ED-4DB2-BD59-A6C34878D82A}">
                    <a16:rowId xmlns:a16="http://schemas.microsoft.com/office/drawing/2014/main" val="10005"/>
                  </a:ext>
                </a:extLst>
              </a:tr>
              <a:tr h="340147">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baseline="0">
                          <a:solidFill>
                            <a:schemeClr val="bg1"/>
                          </a:solidFill>
                          <a:latin typeface="Nunito sans"/>
                          <a:cs typeface="Arial"/>
                        </a:rPr>
                        <a:t>Risks and Issues</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gridSpan="4">
                  <a:txBody>
                    <a:bodyPr/>
                    <a:lstStyle/>
                    <a:p>
                      <a:pPr rtl="0"/>
                      <a:r>
                        <a:rPr lang="en-GB" sz="700" b="0" i="0" u="none" strike="noStrike" kern="1200">
                          <a:solidFill>
                            <a:srgbClr val="000000"/>
                          </a:solidFill>
                          <a:effectLst/>
                          <a:latin typeface="Nunito sans"/>
                          <a:ea typeface="+mn-ea"/>
                          <a:cs typeface="+mn-cs"/>
                        </a:rPr>
                        <a:t>N/A</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tc>
                <a:tc hMerge="1">
                  <a:txBody>
                    <a:bodyPr/>
                    <a:lstStyle/>
                    <a:p>
                      <a:endParaRPr lang="en-GB"/>
                    </a:p>
                  </a:txBody>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extLst>
                  <a:ext uri="{0D108BD9-81ED-4DB2-BD59-A6C34878D82A}">
                    <a16:rowId xmlns:a16="http://schemas.microsoft.com/office/drawing/2014/main" val="10006"/>
                  </a:ext>
                </a:extLst>
              </a:tr>
              <a:tr h="222452">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baseline="0">
                          <a:solidFill>
                            <a:schemeClr val="bg1"/>
                          </a:solidFill>
                          <a:latin typeface="Nunito sans"/>
                          <a:cs typeface="Arial"/>
                        </a:rPr>
                        <a:t>Cost</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gridSpan="4">
                  <a:txBody>
                    <a:bodyPr/>
                    <a:lstStyle/>
                    <a:p>
                      <a:pPr marL="0" lvl="0" indent="0">
                        <a:buNone/>
                      </a:pPr>
                      <a:r>
                        <a:rPr lang="en-US" sz="700" b="0" i="0" u="none" strike="noStrike" kern="1200" noProof="0">
                          <a:solidFill>
                            <a:srgbClr val="000000"/>
                          </a:solidFill>
                          <a:effectLst/>
                          <a:latin typeface="Nunito sans"/>
                        </a:rPr>
                        <a:t>Forecast to complete delivery against approved MTB funds</a:t>
                      </a:r>
                      <a:endParaRPr kumimoji="0" lang="en-US" sz="700">
                        <a:solidFill>
                          <a:srgbClr val="000000"/>
                        </a:solidFill>
                        <a:latin typeface="Nunito sans"/>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tc>
                <a:tc hMerge="1">
                  <a:txBody>
                    <a:bodyPr/>
                    <a:lstStyle/>
                    <a:p>
                      <a:endParaRPr lang="en-GB"/>
                    </a:p>
                  </a:txBody>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extLst>
                  <a:ext uri="{0D108BD9-81ED-4DB2-BD59-A6C34878D82A}">
                    <a16:rowId xmlns:a16="http://schemas.microsoft.com/office/drawing/2014/main" val="10007"/>
                  </a:ext>
                </a:extLst>
              </a:tr>
              <a:tr h="487028">
                <a:tc>
                  <a:txBody>
                    <a:bodyPr/>
                    <a:lstStyle/>
                    <a:p>
                      <a:pPr algn="ctr"/>
                      <a:r>
                        <a:rPr lang="en-GB" sz="1050" b="1" baseline="0">
                          <a:solidFill>
                            <a:schemeClr val="bg1"/>
                          </a:solidFill>
                          <a:latin typeface="Nunito sans" pitchFamily="2" charset="0"/>
                          <a:cs typeface="Arial"/>
                        </a:rPr>
                        <a:t>Scope</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gridSpan="4">
                  <a:txBody>
                    <a:bodyPr/>
                    <a:lstStyle/>
                    <a:p>
                      <a:pPr rtl="0" fontAlgn="base"/>
                      <a:r>
                        <a:rPr lang="en-GB" sz="700" b="0" kern="1200">
                          <a:solidFill>
                            <a:srgbClr val="000000"/>
                          </a:solidFill>
                          <a:effectLst/>
                          <a:latin typeface="Nunito sans"/>
                          <a:ea typeface="+mn-ea"/>
                          <a:cs typeface="Poppins"/>
                        </a:rPr>
                        <a:t>XRN 5576 – Winter Consumption Calculations for Class 4 sites with AMR fitted</a:t>
                      </a:r>
                    </a:p>
                    <a:p>
                      <a:pPr rtl="0" fontAlgn="base"/>
                      <a:r>
                        <a:rPr lang="en-GB" sz="700" b="0" kern="1200">
                          <a:solidFill>
                            <a:srgbClr val="000000"/>
                          </a:solidFill>
                          <a:effectLst/>
                          <a:latin typeface="Nunito sans"/>
                          <a:ea typeface="+mn-ea"/>
                          <a:cs typeface="Poppins"/>
                        </a:rPr>
                        <a:t>XRN5794 – Weather API V2</a:t>
                      </a:r>
                      <a:endParaRPr lang="en-US" sz="700" b="0" i="0" u="none" strike="noStrike" kern="1200">
                        <a:solidFill>
                          <a:srgbClr val="000000"/>
                        </a:solidFill>
                        <a:effectLst/>
                        <a:latin typeface="Nunito sans" pitchFamily="2" charset="0"/>
                        <a:ea typeface="+mn-ea"/>
                        <a:cs typeface="+mn-cs"/>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tc>
                <a:tc hMerge="1">
                  <a:txBody>
                    <a:bodyPr/>
                    <a:lstStyle/>
                    <a:p>
                      <a:endParaRPr lang="en-GB"/>
                    </a:p>
                  </a:txBody>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extLst>
                  <a:ext uri="{0D108BD9-81ED-4DB2-BD59-A6C34878D82A}">
                    <a16:rowId xmlns:a16="http://schemas.microsoft.com/office/drawing/2014/main" val="10008"/>
                  </a:ext>
                </a:extLst>
              </a:tr>
            </a:tbl>
          </a:graphicData>
        </a:graphic>
      </p:graphicFrame>
      <p:grpSp>
        <p:nvGrpSpPr>
          <p:cNvPr id="21" name="Group 20">
            <a:extLst>
              <a:ext uri="{FF2B5EF4-FFF2-40B4-BE49-F238E27FC236}">
                <a16:creationId xmlns:a16="http://schemas.microsoft.com/office/drawing/2014/main" id="{DE4A6700-1BD3-8AA2-306A-79A6A980F6A6}"/>
              </a:ext>
            </a:extLst>
          </p:cNvPr>
          <p:cNvGrpSpPr/>
          <p:nvPr/>
        </p:nvGrpSpPr>
        <p:grpSpPr>
          <a:xfrm>
            <a:off x="5032292" y="3109886"/>
            <a:ext cx="2843369" cy="184666"/>
            <a:chOff x="4309575" y="3532768"/>
            <a:chExt cx="2843369" cy="184666"/>
          </a:xfrm>
        </p:grpSpPr>
        <p:grpSp>
          <p:nvGrpSpPr>
            <p:cNvPr id="22" name="Group 21">
              <a:extLst>
                <a:ext uri="{FF2B5EF4-FFF2-40B4-BE49-F238E27FC236}">
                  <a16:creationId xmlns:a16="http://schemas.microsoft.com/office/drawing/2014/main" id="{6698B2A5-E3A0-53CE-C982-312BFB403643}"/>
                </a:ext>
              </a:extLst>
            </p:cNvPr>
            <p:cNvGrpSpPr/>
            <p:nvPr/>
          </p:nvGrpSpPr>
          <p:grpSpPr>
            <a:xfrm>
              <a:off x="4309575" y="3532768"/>
              <a:ext cx="741910" cy="184666"/>
              <a:chOff x="4089862" y="3492529"/>
              <a:chExt cx="741910" cy="184666"/>
            </a:xfrm>
          </p:grpSpPr>
          <p:sp>
            <p:nvSpPr>
              <p:cNvPr id="32" name="Oval 31">
                <a:extLst>
                  <a:ext uri="{FF2B5EF4-FFF2-40B4-BE49-F238E27FC236}">
                    <a16:creationId xmlns:a16="http://schemas.microsoft.com/office/drawing/2014/main" id="{1F441D85-EDB0-FB4E-0EEE-A6538DFBEBD2}"/>
                  </a:ext>
                </a:extLst>
              </p:cNvPr>
              <p:cNvSpPr/>
              <p:nvPr/>
            </p:nvSpPr>
            <p:spPr>
              <a:xfrm>
                <a:off x="4089862" y="3562003"/>
                <a:ext cx="54033" cy="45719"/>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a:ln>
                    <a:noFill/>
                  </a:ln>
                  <a:solidFill>
                    <a:prstClr val="white"/>
                  </a:solidFill>
                  <a:effectLst/>
                  <a:uLnTx/>
                  <a:uFillTx/>
                  <a:latin typeface="Nunito Sans"/>
                  <a:ea typeface="+mn-ea"/>
                  <a:cs typeface="+mn-cs"/>
                </a:endParaRPr>
              </a:p>
            </p:txBody>
          </p:sp>
          <p:sp>
            <p:nvSpPr>
              <p:cNvPr id="33" name="TextBox 32">
                <a:extLst>
                  <a:ext uri="{FF2B5EF4-FFF2-40B4-BE49-F238E27FC236}">
                    <a16:creationId xmlns:a16="http://schemas.microsoft.com/office/drawing/2014/main" id="{0D2044D6-3C06-07B6-7CEC-EB3DBE0CC6F3}"/>
                  </a:ext>
                </a:extLst>
              </p:cNvPr>
              <p:cNvSpPr txBox="1"/>
              <p:nvPr/>
            </p:nvSpPr>
            <p:spPr>
              <a:xfrm>
                <a:off x="4116878" y="3492529"/>
                <a:ext cx="714894" cy="18466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600" b="0" i="0" u="none" strike="noStrike" kern="1200" cap="none" spc="0" normalizeH="0" baseline="0" noProof="0">
                    <a:ln>
                      <a:noFill/>
                    </a:ln>
                    <a:solidFill>
                      <a:srgbClr val="000000"/>
                    </a:solidFill>
                    <a:effectLst/>
                    <a:uLnTx/>
                    <a:uFillTx/>
                    <a:latin typeface="Nunito Sans"/>
                    <a:ea typeface="+mn-ea"/>
                    <a:cs typeface="+mn-cs"/>
                  </a:rPr>
                  <a:t>Complete</a:t>
                </a:r>
              </a:p>
            </p:txBody>
          </p:sp>
        </p:grpSp>
        <p:grpSp>
          <p:nvGrpSpPr>
            <p:cNvPr id="23" name="Group 22">
              <a:extLst>
                <a:ext uri="{FF2B5EF4-FFF2-40B4-BE49-F238E27FC236}">
                  <a16:creationId xmlns:a16="http://schemas.microsoft.com/office/drawing/2014/main" id="{01D105A2-663D-5194-BC5C-CE08520F3939}"/>
                </a:ext>
              </a:extLst>
            </p:cNvPr>
            <p:cNvGrpSpPr/>
            <p:nvPr/>
          </p:nvGrpSpPr>
          <p:grpSpPr>
            <a:xfrm>
              <a:off x="5080579" y="3532768"/>
              <a:ext cx="741910" cy="184666"/>
              <a:chOff x="4089862" y="3492529"/>
              <a:chExt cx="741910" cy="184666"/>
            </a:xfrm>
          </p:grpSpPr>
          <p:sp>
            <p:nvSpPr>
              <p:cNvPr id="30" name="Oval 29">
                <a:extLst>
                  <a:ext uri="{FF2B5EF4-FFF2-40B4-BE49-F238E27FC236}">
                    <a16:creationId xmlns:a16="http://schemas.microsoft.com/office/drawing/2014/main" id="{6852FAB1-F307-864F-2A97-927B8FE82EBA}"/>
                  </a:ext>
                </a:extLst>
              </p:cNvPr>
              <p:cNvSpPr/>
              <p:nvPr/>
            </p:nvSpPr>
            <p:spPr>
              <a:xfrm>
                <a:off x="4089862" y="3562003"/>
                <a:ext cx="54033"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a:ln>
                    <a:noFill/>
                  </a:ln>
                  <a:solidFill>
                    <a:prstClr val="white"/>
                  </a:solidFill>
                  <a:effectLst/>
                  <a:uLnTx/>
                  <a:uFillTx/>
                  <a:latin typeface="Nunito Sans"/>
                  <a:ea typeface="+mn-ea"/>
                  <a:cs typeface="+mn-cs"/>
                </a:endParaRPr>
              </a:p>
            </p:txBody>
          </p:sp>
          <p:sp>
            <p:nvSpPr>
              <p:cNvPr id="31" name="TextBox 30">
                <a:extLst>
                  <a:ext uri="{FF2B5EF4-FFF2-40B4-BE49-F238E27FC236}">
                    <a16:creationId xmlns:a16="http://schemas.microsoft.com/office/drawing/2014/main" id="{56A64039-AAE0-250E-59B1-37D430A67F24}"/>
                  </a:ext>
                </a:extLst>
              </p:cNvPr>
              <p:cNvSpPr txBox="1"/>
              <p:nvPr/>
            </p:nvSpPr>
            <p:spPr>
              <a:xfrm>
                <a:off x="4116878" y="3492529"/>
                <a:ext cx="714894" cy="18466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600" b="0" i="0" u="none" strike="noStrike" kern="1200" cap="none" spc="0" normalizeH="0" baseline="0" noProof="0">
                    <a:ln>
                      <a:noFill/>
                    </a:ln>
                    <a:solidFill>
                      <a:srgbClr val="000000"/>
                    </a:solidFill>
                    <a:effectLst/>
                    <a:uLnTx/>
                    <a:uFillTx/>
                    <a:latin typeface="Nunito Sans"/>
                    <a:ea typeface="+mn-ea"/>
                    <a:cs typeface="+mn-cs"/>
                  </a:rPr>
                  <a:t>On Track</a:t>
                </a:r>
              </a:p>
            </p:txBody>
          </p:sp>
        </p:grpSp>
        <p:grpSp>
          <p:nvGrpSpPr>
            <p:cNvPr id="24" name="Group 23">
              <a:extLst>
                <a:ext uri="{FF2B5EF4-FFF2-40B4-BE49-F238E27FC236}">
                  <a16:creationId xmlns:a16="http://schemas.microsoft.com/office/drawing/2014/main" id="{58D1EDFC-F9AE-7FBC-708D-D4AAD366B48F}"/>
                </a:ext>
              </a:extLst>
            </p:cNvPr>
            <p:cNvGrpSpPr/>
            <p:nvPr/>
          </p:nvGrpSpPr>
          <p:grpSpPr>
            <a:xfrm>
              <a:off x="5795473" y="3532768"/>
              <a:ext cx="740684" cy="184666"/>
              <a:chOff x="4089862" y="3492529"/>
              <a:chExt cx="740684" cy="184666"/>
            </a:xfrm>
          </p:grpSpPr>
          <p:sp>
            <p:nvSpPr>
              <p:cNvPr id="28" name="Oval 27">
                <a:extLst>
                  <a:ext uri="{FF2B5EF4-FFF2-40B4-BE49-F238E27FC236}">
                    <a16:creationId xmlns:a16="http://schemas.microsoft.com/office/drawing/2014/main" id="{B39623AA-4C2A-8F3C-2454-26CD155B734F}"/>
                  </a:ext>
                </a:extLst>
              </p:cNvPr>
              <p:cNvSpPr/>
              <p:nvPr/>
            </p:nvSpPr>
            <p:spPr>
              <a:xfrm>
                <a:off x="4089862" y="3562003"/>
                <a:ext cx="54033" cy="45719"/>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a:ln>
                    <a:noFill/>
                  </a:ln>
                  <a:solidFill>
                    <a:prstClr val="white"/>
                  </a:solidFill>
                  <a:effectLst/>
                  <a:uLnTx/>
                  <a:uFillTx/>
                  <a:latin typeface="Nunito Sans"/>
                  <a:ea typeface="+mn-ea"/>
                  <a:cs typeface="+mn-cs"/>
                </a:endParaRPr>
              </a:p>
            </p:txBody>
          </p:sp>
          <p:sp>
            <p:nvSpPr>
              <p:cNvPr id="29" name="TextBox 28">
                <a:extLst>
                  <a:ext uri="{FF2B5EF4-FFF2-40B4-BE49-F238E27FC236}">
                    <a16:creationId xmlns:a16="http://schemas.microsoft.com/office/drawing/2014/main" id="{064C41FA-54B8-6EC4-0883-95059B785E03}"/>
                  </a:ext>
                </a:extLst>
              </p:cNvPr>
              <p:cNvSpPr txBox="1"/>
              <p:nvPr/>
            </p:nvSpPr>
            <p:spPr>
              <a:xfrm>
                <a:off x="4115652" y="3492529"/>
                <a:ext cx="714894" cy="18466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600" b="0" i="0" u="none" strike="noStrike" kern="1200" cap="none" spc="0" normalizeH="0" baseline="0" noProof="0">
                    <a:ln>
                      <a:noFill/>
                    </a:ln>
                    <a:solidFill>
                      <a:srgbClr val="000000"/>
                    </a:solidFill>
                    <a:effectLst/>
                    <a:uLnTx/>
                    <a:uFillTx/>
                    <a:latin typeface="Nunito Sans"/>
                    <a:ea typeface="+mn-ea"/>
                    <a:cs typeface="+mn-cs"/>
                  </a:rPr>
                  <a:t>At Risk</a:t>
                </a:r>
              </a:p>
            </p:txBody>
          </p:sp>
        </p:grpSp>
        <p:grpSp>
          <p:nvGrpSpPr>
            <p:cNvPr id="25" name="Group 24">
              <a:extLst>
                <a:ext uri="{FF2B5EF4-FFF2-40B4-BE49-F238E27FC236}">
                  <a16:creationId xmlns:a16="http://schemas.microsoft.com/office/drawing/2014/main" id="{44E4EB13-E935-9040-6FA8-A62F248A90A1}"/>
                </a:ext>
              </a:extLst>
            </p:cNvPr>
            <p:cNvGrpSpPr/>
            <p:nvPr/>
          </p:nvGrpSpPr>
          <p:grpSpPr>
            <a:xfrm>
              <a:off x="6429317" y="3532768"/>
              <a:ext cx="723627" cy="184666"/>
              <a:chOff x="4089862" y="3492529"/>
              <a:chExt cx="723627" cy="184666"/>
            </a:xfrm>
          </p:grpSpPr>
          <p:sp>
            <p:nvSpPr>
              <p:cNvPr id="26" name="Oval 25">
                <a:extLst>
                  <a:ext uri="{FF2B5EF4-FFF2-40B4-BE49-F238E27FC236}">
                    <a16:creationId xmlns:a16="http://schemas.microsoft.com/office/drawing/2014/main" id="{38EAAB63-9118-D31D-5662-0CB276EC3CF0}"/>
                  </a:ext>
                </a:extLst>
              </p:cNvPr>
              <p:cNvSpPr/>
              <p:nvPr/>
            </p:nvSpPr>
            <p:spPr>
              <a:xfrm>
                <a:off x="4089862" y="3562003"/>
                <a:ext cx="54033"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a:ln>
                    <a:noFill/>
                  </a:ln>
                  <a:solidFill>
                    <a:prstClr val="white"/>
                  </a:solidFill>
                  <a:effectLst/>
                  <a:uLnTx/>
                  <a:uFillTx/>
                  <a:latin typeface="Nunito Sans"/>
                  <a:ea typeface="+mn-ea"/>
                  <a:cs typeface="+mn-cs"/>
                </a:endParaRPr>
              </a:p>
            </p:txBody>
          </p:sp>
          <p:sp>
            <p:nvSpPr>
              <p:cNvPr id="27" name="TextBox 26">
                <a:extLst>
                  <a:ext uri="{FF2B5EF4-FFF2-40B4-BE49-F238E27FC236}">
                    <a16:creationId xmlns:a16="http://schemas.microsoft.com/office/drawing/2014/main" id="{8448B7E8-077C-F6F3-674A-E9DB10BA46DB}"/>
                  </a:ext>
                </a:extLst>
              </p:cNvPr>
              <p:cNvSpPr txBox="1"/>
              <p:nvPr/>
            </p:nvSpPr>
            <p:spPr>
              <a:xfrm>
                <a:off x="4098595" y="3492529"/>
                <a:ext cx="714894" cy="18466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600" b="0" i="0" u="none" strike="noStrike" kern="1200" cap="none" spc="0" normalizeH="0" baseline="0" noProof="0">
                    <a:ln>
                      <a:noFill/>
                    </a:ln>
                    <a:solidFill>
                      <a:srgbClr val="000000"/>
                    </a:solidFill>
                    <a:effectLst/>
                    <a:uLnTx/>
                    <a:uFillTx/>
                    <a:latin typeface="Nunito Sans"/>
                    <a:ea typeface="+mn-ea"/>
                    <a:cs typeface="+mn-cs"/>
                  </a:rPr>
                  <a:t>Overdue</a:t>
                </a:r>
              </a:p>
            </p:txBody>
          </p:sp>
        </p:grpSp>
      </p:grpSp>
      <p:pic>
        <p:nvPicPr>
          <p:cNvPr id="5" name="Picture 4">
            <a:extLst>
              <a:ext uri="{FF2B5EF4-FFF2-40B4-BE49-F238E27FC236}">
                <a16:creationId xmlns:a16="http://schemas.microsoft.com/office/drawing/2014/main" id="{CA7B40A7-43B1-E163-AAE8-9C8FD0621C31}"/>
              </a:ext>
            </a:extLst>
          </p:cNvPr>
          <p:cNvPicPr>
            <a:picLocks noChangeAspect="1"/>
          </p:cNvPicPr>
          <p:nvPr/>
        </p:nvPicPr>
        <p:blipFill>
          <a:blip r:embed="rId3"/>
          <a:stretch>
            <a:fillRect/>
          </a:stretch>
        </p:blipFill>
        <p:spPr>
          <a:xfrm>
            <a:off x="4329448" y="1410462"/>
            <a:ext cx="4377484" cy="1365395"/>
          </a:xfrm>
          <a:prstGeom prst="rect">
            <a:avLst/>
          </a:prstGeom>
        </p:spPr>
      </p:pic>
    </p:spTree>
    <p:extLst>
      <p:ext uri="{BB962C8B-B14F-4D97-AF65-F5344CB8AC3E}">
        <p14:creationId xmlns:p14="http://schemas.microsoft.com/office/powerpoint/2010/main" val="5257318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356D5-B70A-4AED-B307-F751BD00AB8D}"/>
              </a:ext>
            </a:extLst>
          </p:cNvPr>
          <p:cNvSpPr>
            <a:spLocks noGrp="1"/>
          </p:cNvSpPr>
          <p:nvPr>
            <p:ph type="ctrTitle"/>
          </p:nvPr>
        </p:nvSpPr>
        <p:spPr>
          <a:xfrm>
            <a:off x="685800" y="1923678"/>
            <a:ext cx="7772400" cy="1102519"/>
          </a:xfrm>
        </p:spPr>
        <p:txBody>
          <a:bodyPr/>
          <a:lstStyle/>
          <a:p>
            <a:r>
              <a:rPr lang="en-US">
                <a:cs typeface="Arial"/>
              </a:rPr>
              <a:t>4b. February 2025</a:t>
            </a:r>
            <a:r>
              <a:rPr lang="en-US">
                <a:latin typeface="+mj-lt"/>
                <a:cs typeface="Arial"/>
              </a:rPr>
              <a:t> Major Release Update</a:t>
            </a:r>
            <a:endParaRPr lang="en-GB">
              <a:latin typeface="+mj-lt"/>
            </a:endParaRPr>
          </a:p>
        </p:txBody>
      </p:sp>
    </p:spTree>
    <p:extLst>
      <p:ext uri="{BB962C8B-B14F-4D97-AF65-F5344CB8AC3E}">
        <p14:creationId xmlns:p14="http://schemas.microsoft.com/office/powerpoint/2010/main" val="10311802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637580"/>
          </a:xfrm>
        </p:spPr>
        <p:txBody>
          <a:bodyPr>
            <a:noAutofit/>
          </a:bodyPr>
          <a:lstStyle/>
          <a:p>
            <a:r>
              <a:rPr lang="en-GB">
                <a:latin typeface="Nunito Sans" pitchFamily="2" charset="0"/>
              </a:rPr>
              <a:t>1b. Previous DSG Meeting Minutes and Action Updates </a:t>
            </a:r>
          </a:p>
        </p:txBody>
      </p:sp>
      <p:sp>
        <p:nvSpPr>
          <p:cNvPr id="3" name="Content Placeholder 2"/>
          <p:cNvSpPr>
            <a:spLocks noGrp="1"/>
          </p:cNvSpPr>
          <p:nvPr>
            <p:ph idx="1"/>
          </p:nvPr>
        </p:nvSpPr>
        <p:spPr>
          <a:xfrm>
            <a:off x="457200" y="1532964"/>
            <a:ext cx="8229600" cy="3199025"/>
          </a:xfrm>
        </p:spPr>
        <p:txBody>
          <a:bodyPr>
            <a:normAutofit/>
          </a:bodyPr>
          <a:lstStyle/>
          <a:p>
            <a:r>
              <a:rPr lang="en-GB" sz="1800">
                <a:latin typeface="Nunito Sans" pitchFamily="2" charset="0"/>
              </a:rPr>
              <a:t>The DSG Actions Log will be published on the DSG pages of </a:t>
            </a:r>
            <a:r>
              <a:rPr lang="en-GB" sz="1800">
                <a:solidFill>
                  <a:srgbClr val="0000FF"/>
                </a:solidFill>
                <a:latin typeface="Nunito Sans" pitchFamily="2" charset="0"/>
                <a:hlinkClick r:id="rId2"/>
              </a:rPr>
              <a:t>Xoserve.com</a:t>
            </a:r>
            <a:endParaRPr lang="en-GB" sz="1800">
              <a:solidFill>
                <a:srgbClr val="0000FF"/>
              </a:solidFill>
              <a:latin typeface="Nunito Sans" pitchFamily="2" charset="0"/>
            </a:endParaRPr>
          </a:p>
        </p:txBody>
      </p:sp>
    </p:spTree>
    <p:extLst>
      <p:ext uri="{BB962C8B-B14F-4D97-AF65-F5344CB8AC3E}">
        <p14:creationId xmlns:p14="http://schemas.microsoft.com/office/powerpoint/2010/main" val="23751157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5AC14-A788-4BAF-A545-1E87CADA7CD7}"/>
              </a:ext>
            </a:extLst>
          </p:cNvPr>
          <p:cNvSpPr>
            <a:spLocks noGrp="1"/>
          </p:cNvSpPr>
          <p:nvPr>
            <p:ph type="title"/>
          </p:nvPr>
        </p:nvSpPr>
        <p:spPr>
          <a:xfrm>
            <a:off x="457200" y="-74817"/>
            <a:ext cx="8229600" cy="637580"/>
          </a:xfrm>
        </p:spPr>
        <p:txBody>
          <a:bodyPr>
            <a:normAutofit/>
          </a:bodyPr>
          <a:lstStyle/>
          <a:p>
            <a:r>
              <a:rPr lang="en-US" sz="1600">
                <a:latin typeface="Nunito Sans (Headings)"/>
              </a:rPr>
              <a:t>XRN5818 – February 25 Major Release- Status Update</a:t>
            </a:r>
            <a:endParaRPr lang="en-GB" sz="1600">
              <a:latin typeface="Nunito Sans (Headings)"/>
            </a:endParaRPr>
          </a:p>
        </p:txBody>
      </p:sp>
      <p:graphicFrame>
        <p:nvGraphicFramePr>
          <p:cNvPr id="6" name="Content Placeholder 3">
            <a:extLst>
              <a:ext uri="{FF2B5EF4-FFF2-40B4-BE49-F238E27FC236}">
                <a16:creationId xmlns:a16="http://schemas.microsoft.com/office/drawing/2014/main" id="{11E99246-8E70-DADC-B603-604DA5E5DF1D}"/>
              </a:ext>
            </a:extLst>
          </p:cNvPr>
          <p:cNvGraphicFramePr>
            <a:graphicFrameLocks/>
          </p:cNvGraphicFramePr>
          <p:nvPr/>
        </p:nvGraphicFramePr>
        <p:xfrm>
          <a:off x="0" y="415745"/>
          <a:ext cx="9144000" cy="4561884"/>
        </p:xfrm>
        <a:graphic>
          <a:graphicData uri="http://schemas.openxmlformats.org/drawingml/2006/table">
            <a:tbl>
              <a:tblPr firstRow="1" bandRow="1"/>
              <a:tblGrid>
                <a:gridCol w="1481351">
                  <a:extLst>
                    <a:ext uri="{9D8B030D-6E8A-4147-A177-3AD203B41FA5}">
                      <a16:colId xmlns:a16="http://schemas.microsoft.com/office/drawing/2014/main" val="20000"/>
                    </a:ext>
                  </a:extLst>
                </a:gridCol>
                <a:gridCol w="2673351">
                  <a:extLst>
                    <a:ext uri="{9D8B030D-6E8A-4147-A177-3AD203B41FA5}">
                      <a16:colId xmlns:a16="http://schemas.microsoft.com/office/drawing/2014/main" val="1347751506"/>
                    </a:ext>
                  </a:extLst>
                </a:gridCol>
                <a:gridCol w="191403">
                  <a:extLst>
                    <a:ext uri="{9D8B030D-6E8A-4147-A177-3AD203B41FA5}">
                      <a16:colId xmlns:a16="http://schemas.microsoft.com/office/drawing/2014/main" val="20002"/>
                    </a:ext>
                  </a:extLst>
                </a:gridCol>
                <a:gridCol w="2282085">
                  <a:extLst>
                    <a:ext uri="{9D8B030D-6E8A-4147-A177-3AD203B41FA5}">
                      <a16:colId xmlns:a16="http://schemas.microsoft.com/office/drawing/2014/main" val="2880710429"/>
                    </a:ext>
                  </a:extLst>
                </a:gridCol>
                <a:gridCol w="2515810">
                  <a:extLst>
                    <a:ext uri="{9D8B030D-6E8A-4147-A177-3AD203B41FA5}">
                      <a16:colId xmlns:a16="http://schemas.microsoft.com/office/drawing/2014/main" val="20003"/>
                    </a:ext>
                  </a:extLst>
                </a:gridCol>
              </a:tblGrid>
              <a:tr h="246470">
                <a:tc rowSpan="2">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endParaRPr lang="en-GB" sz="1050" kern="1200" baseline="0">
                        <a:solidFill>
                          <a:schemeClr val="bg1"/>
                        </a:solidFill>
                        <a:latin typeface="Arial"/>
                        <a:ea typeface="+mn-ea"/>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gridSpan="4">
                  <a:txBody>
                    <a:bodyPr/>
                    <a:lstStyle/>
                    <a:p>
                      <a:pPr algn="ctr"/>
                      <a:r>
                        <a:rPr lang="en-GB" sz="1050" b="1" i="0">
                          <a:solidFill>
                            <a:srgbClr val="FFFFFF"/>
                          </a:solidFill>
                          <a:latin typeface="+mn-lt"/>
                          <a:cs typeface="Arial"/>
                        </a:rPr>
                        <a:t>Overall</a:t>
                      </a:r>
                      <a:r>
                        <a:rPr lang="en-GB" sz="1050" b="1" i="0" baseline="0">
                          <a:solidFill>
                            <a:srgbClr val="FFFFFF"/>
                          </a:solidFill>
                          <a:latin typeface="+mn-lt"/>
                          <a:cs typeface="Arial"/>
                        </a:rPr>
                        <a:t> Project RAG Status</a:t>
                      </a:r>
                      <a:endParaRPr lang="en-GB" sz="1050" kern="1200" baseline="0">
                        <a:solidFill>
                          <a:schemeClr val="bg1"/>
                        </a:solidFill>
                        <a:latin typeface="Arial"/>
                        <a:ea typeface="+mn-ea"/>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hMerge="1">
                  <a:txBody>
                    <a:bodyPr/>
                    <a:lstStyle/>
                    <a:p>
                      <a:pPr algn="ctr"/>
                      <a:endParaRPr lang="en-GB" sz="1800">
                        <a:solidFill>
                          <a:schemeClr val="tx1"/>
                        </a:solidFill>
                      </a:endParaRPr>
                    </a:p>
                  </a:txBody>
                  <a:tcPr marL="91435" marR="91435" marT="45718" marB="45718">
                    <a:lnL w="12700" cap="flat" cmpd="sng" algn="ctr">
                      <a:solidFill>
                        <a:sysClr val="windowText" lastClr="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hMerge="1">
                  <a:txBody>
                    <a:bodyPr/>
                    <a:lstStyle/>
                    <a:p>
                      <a:endParaRPr lang="en-GB"/>
                    </a:p>
                  </a:txBody>
                  <a:tcPr/>
                </a:tc>
                <a:tc hMerge="1">
                  <a:txBody>
                    <a:bodyPr/>
                    <a:lstStyle/>
                    <a:p>
                      <a:pPr algn="ctr"/>
                      <a:endParaRPr lang="en-GB" sz="1600">
                        <a:solidFill>
                          <a:schemeClr val="tx1"/>
                        </a:solidFill>
                      </a:endParaRPr>
                    </a:p>
                  </a:txBody>
                  <a:tcPr marL="91435" marR="91435" marT="45724" marB="45724">
                    <a:lnL w="12700" cap="flat" cmpd="sng" algn="ctr">
                      <a:solidFill>
                        <a:sysClr val="windowText" lastClr="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extLst>
                  <a:ext uri="{0D108BD9-81ED-4DB2-BD59-A6C34878D82A}">
                    <a16:rowId xmlns:a16="http://schemas.microsoft.com/office/drawing/2014/main" val="10000"/>
                  </a:ext>
                </a:extLst>
              </a:tr>
              <a:tr h="246470">
                <a:tc vMerge="1">
                  <a:txBody>
                    <a:bodyPr/>
                    <a:lstStyle/>
                    <a:p>
                      <a:pPr algn="ctr"/>
                      <a:endParaRPr lang="en-GB" sz="1800"/>
                    </a:p>
                  </a:txBody>
                  <a:tcPr marL="91426" marR="91426" marT="45682" marB="456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050" b="1">
                          <a:solidFill>
                            <a:schemeClr val="bg1"/>
                          </a:solidFill>
                          <a:latin typeface="+mj-lt"/>
                          <a:cs typeface="Arial"/>
                        </a:rPr>
                        <a:t>Schedule</a:t>
                      </a:r>
                      <a:endParaRPr lang="en-GB">
                        <a:latin typeface="+mj-lt"/>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gridSpan="2">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a:solidFill>
                            <a:schemeClr val="bg1"/>
                          </a:solidFill>
                          <a:latin typeface="+mj-lt"/>
                          <a:cs typeface="Arial"/>
                        </a:rPr>
                        <a:t>Risks and Issues</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hMerge="1">
                  <a:txBody>
                    <a:bodyPr/>
                    <a:lstStyle/>
                    <a:p>
                      <a:pPr algn="ctr"/>
                      <a:endParaRPr lang="en-GB" sz="1050" b="1">
                        <a:solidFill>
                          <a:schemeClr val="bg1"/>
                        </a:solidFill>
                        <a:latin typeface="+mn-lt"/>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a:solidFill>
                            <a:schemeClr val="bg1"/>
                          </a:solidFill>
                          <a:latin typeface="+mj-lt"/>
                          <a:cs typeface="Arial"/>
                        </a:rPr>
                        <a:t>Cost</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extLst>
                  <a:ext uri="{0D108BD9-81ED-4DB2-BD59-A6C34878D82A}">
                    <a16:rowId xmlns:a16="http://schemas.microsoft.com/office/drawing/2014/main" val="10001"/>
                  </a:ext>
                </a:extLst>
              </a:tr>
              <a:tr h="24647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a:solidFill>
                            <a:schemeClr val="bg1"/>
                          </a:solidFill>
                          <a:latin typeface="+mj-lt"/>
                          <a:cs typeface="Arial"/>
                        </a:rPr>
                        <a:t>RAG</a:t>
                      </a:r>
                      <a:r>
                        <a:rPr lang="en-GB" sz="1050" b="1" baseline="0">
                          <a:solidFill>
                            <a:schemeClr val="bg1"/>
                          </a:solidFill>
                          <a:latin typeface="+mj-lt"/>
                          <a:cs typeface="Arial"/>
                        </a:rPr>
                        <a:t> Status</a:t>
                      </a:r>
                      <a:endParaRPr lang="en-GB" sz="1050" b="1">
                        <a:solidFill>
                          <a:schemeClr val="bg1"/>
                        </a:solidFill>
                        <a:latin typeface="+mj-lt"/>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a:txBody>
                    <a:bodyPr/>
                    <a:lstStyle/>
                    <a:p>
                      <a:pPr algn="ctr"/>
                      <a:endParaRPr lang="en-GB" sz="1050" b="1">
                        <a:solidFill>
                          <a:schemeClr val="bg1"/>
                        </a:solidFill>
                        <a:latin typeface="Arial"/>
                        <a:cs typeface="Arial"/>
                      </a:endParaRPr>
                    </a:p>
                  </a:txBody>
                  <a:tcPr marL="68570" marR="68570" marT="34262" marB="34262">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gridSpan="2">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457200" rtl="0" eaLnBrk="1" latinLnBrk="0" hangingPunct="1"/>
                      <a:endParaRPr lang="en-GB" sz="1050" b="1" kern="1200">
                        <a:solidFill>
                          <a:schemeClr val="bg1"/>
                        </a:solidFill>
                        <a:latin typeface="+mn-lt"/>
                        <a:ea typeface="+mn-ea"/>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hMerge="1">
                  <a:txBody>
                    <a:bodyPr/>
                    <a:lstStyle/>
                    <a:p>
                      <a:pPr marL="0" algn="ctr" defTabSz="457200" rtl="0" eaLnBrk="1" latinLnBrk="0" hangingPunct="1"/>
                      <a:endParaRPr lang="en-GB" sz="1050" b="1" kern="1200">
                        <a:solidFill>
                          <a:schemeClr val="bg1"/>
                        </a:solidFill>
                        <a:latin typeface="+mn-lt"/>
                        <a:ea typeface="+mn-ea"/>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457200" rtl="0" eaLnBrk="1" latinLnBrk="0" hangingPunct="1"/>
                      <a:endParaRPr lang="en-GB" sz="1050" b="1" kern="1200">
                        <a:solidFill>
                          <a:schemeClr val="bg1"/>
                        </a:solidFill>
                        <a:latin typeface="Arial"/>
                        <a:ea typeface="+mn-ea"/>
                        <a:cs typeface="Arial"/>
                      </a:endParaRPr>
                    </a:p>
                  </a:txBody>
                  <a:tcPr marL="68570" marR="68570" marT="34262" marB="34262">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10002"/>
                  </a:ext>
                </a:extLst>
              </a:tr>
              <a:tr h="246470">
                <a:tc gridSpan="5">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a:solidFill>
                            <a:schemeClr val="bg1"/>
                          </a:solidFill>
                          <a:latin typeface="+mn-lt"/>
                          <a:cs typeface="Arial"/>
                        </a:rPr>
                        <a:t>                                             </a:t>
                      </a:r>
                      <a:r>
                        <a:rPr lang="en-GB" sz="1050" b="1">
                          <a:solidFill>
                            <a:schemeClr val="bg1"/>
                          </a:solidFill>
                          <a:latin typeface="+mj-lt"/>
                          <a:cs typeface="Arial"/>
                        </a:rPr>
                        <a:t>Status</a:t>
                      </a:r>
                      <a:r>
                        <a:rPr lang="en-GB" sz="1050" b="1" baseline="0">
                          <a:solidFill>
                            <a:schemeClr val="bg1"/>
                          </a:solidFill>
                          <a:latin typeface="+mj-lt"/>
                          <a:cs typeface="Arial"/>
                        </a:rPr>
                        <a:t> Justification</a:t>
                      </a:r>
                      <a:endParaRPr lang="en-GB">
                        <a:latin typeface="+mj-lt"/>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hMerge="1">
                  <a:txBody>
                    <a:bodyPr/>
                    <a:lstStyle/>
                    <a:p>
                      <a:endParaRPr lang="en-GB"/>
                    </a:p>
                  </a:txBody>
                  <a:tcPr/>
                </a:tc>
                <a:tc hMerge="1">
                  <a:txBody>
                    <a:bodyPr/>
                    <a:lstStyle/>
                    <a:p>
                      <a:pPr algn="ctr"/>
                      <a:endParaRPr lang="en-GB"/>
                    </a:p>
                  </a:txBody>
                  <a:tcPr>
                    <a:lnL w="12700" cap="flat" cmpd="sng" algn="ctr">
                      <a:solidFill>
                        <a:sysClr val="windowText" lastClr="000000"/>
                      </a:solidFill>
                      <a:prstDash val="solid"/>
                      <a:round/>
                      <a:headEnd type="none" w="med" len="med"/>
                      <a:tailEnd type="none" w="med" len="med"/>
                    </a:lnL>
                    <a:lnT w="12700" cap="flat" cmpd="sng" algn="ctr">
                      <a:solidFill>
                        <a:sysClr val="windowText" lastClr="000000"/>
                      </a:solidFill>
                      <a:prstDash val="solid"/>
                      <a:round/>
                      <a:headEnd type="none" w="med" len="med"/>
                      <a:tailEnd type="none" w="med" len="med"/>
                    </a:lnT>
                    <a:solidFill>
                      <a:srgbClr val="FFC000"/>
                    </a:solidFill>
                  </a:tcPr>
                </a:tc>
                <a:tc hMerge="1">
                  <a:txBody>
                    <a:bodyPr/>
                    <a:lstStyle/>
                    <a:p>
                      <a:endParaRPr lang="en-GB"/>
                    </a:p>
                  </a:txBody>
                  <a:tcPr/>
                </a:tc>
                <a:tc hMerge="1">
                  <a:txBody>
                    <a:bodyPr/>
                    <a:lstStyle/>
                    <a:p>
                      <a:endParaRPr lang="en-GB"/>
                    </a:p>
                  </a:txBody>
                  <a:tcPr>
                    <a:lnL w="12700" cap="flat" cmpd="sng" algn="ctr">
                      <a:solidFill>
                        <a:sysClr val="windowText" lastClr="000000"/>
                      </a:solidFill>
                      <a:prstDash val="solid"/>
                      <a:round/>
                      <a:headEnd type="none" w="med" len="med"/>
                      <a:tailEnd type="none" w="med" len="med"/>
                    </a:lnL>
                    <a:lnT w="12700" cap="flat" cmpd="sng" algn="ctr">
                      <a:solidFill>
                        <a:sysClr val="windowText" lastClr="000000"/>
                      </a:solidFill>
                      <a:prstDash val="solid"/>
                      <a:round/>
                      <a:headEnd type="none" w="med" len="med"/>
                      <a:tailEnd type="none" w="med" len="med"/>
                    </a:lnT>
                  </a:tcPr>
                </a:tc>
                <a:extLst>
                  <a:ext uri="{0D108BD9-81ED-4DB2-BD59-A6C34878D82A}">
                    <a16:rowId xmlns:a16="http://schemas.microsoft.com/office/drawing/2014/main" val="10003"/>
                  </a:ext>
                </a:extLst>
              </a:tr>
              <a:tr h="2566999">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50" b="1" kern="1200" baseline="0">
                          <a:solidFill>
                            <a:schemeClr val="bg1"/>
                          </a:solidFill>
                          <a:latin typeface="+mj-lt"/>
                          <a:ea typeface="+mn-ea"/>
                          <a:cs typeface="Arial"/>
                        </a:rPr>
                        <a:t>Schedule</a:t>
                      </a:r>
                    </a:p>
                    <a:p>
                      <a:pPr algn="ctr"/>
                      <a:endParaRPr lang="en-GB" sz="1050" b="1" baseline="0">
                        <a:solidFill>
                          <a:schemeClr val="bg1"/>
                        </a:solidFill>
                        <a:latin typeface="+mn-lt"/>
                        <a:cs typeface="Arial" panose="020B0604020202020204" pitchFamily="34" charset="0"/>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gridSpan="2">
                  <a:txBody>
                    <a:bodyPr/>
                    <a:lstStyle/>
                    <a:p>
                      <a:pPr marL="0" marR="0" lvl="0" indent="0" eaLnBrk="1" fontAlgn="auto" latinLnBrk="0" hangingPunct="1">
                        <a:lnSpc>
                          <a:spcPct val="100000"/>
                        </a:lnSpc>
                        <a:spcBef>
                          <a:spcPts val="0"/>
                        </a:spcBef>
                        <a:spcAft>
                          <a:spcPts val="0"/>
                        </a:spcAft>
                        <a:buClrTx/>
                        <a:buSzTx/>
                        <a:buFont typeface="Arial" panose="020B0604020202020204" pitchFamily="34" charset="0"/>
                        <a:buNone/>
                      </a:pPr>
                      <a:r>
                        <a:rPr kumimoji="0" lang="en-US" sz="700" b="0" i="0" u="none" strike="noStrike" kern="0" cap="none" spc="0" normalizeH="0" baseline="0">
                          <a:ln>
                            <a:noFill/>
                          </a:ln>
                          <a:solidFill>
                            <a:srgbClr val="F5F5F5">
                              <a:lumMod val="10000"/>
                            </a:srgbClr>
                          </a:solidFill>
                          <a:effectLst/>
                          <a:uLnTx/>
                          <a:uFillTx/>
                          <a:latin typeface="+mj-lt"/>
                          <a:ea typeface="+mn-ea"/>
                          <a:cs typeface="Poppins"/>
                        </a:rPr>
                        <a:t>Overall release is tracking on target; Green,  BER approved at </a:t>
                      </a:r>
                      <a:r>
                        <a:rPr kumimoji="0" lang="en-US" sz="700" b="0" i="0" u="none" strike="noStrike" kern="0" cap="none" spc="0" normalizeH="0" baseline="0" err="1">
                          <a:ln>
                            <a:noFill/>
                          </a:ln>
                          <a:solidFill>
                            <a:srgbClr val="F5F5F5">
                              <a:lumMod val="10000"/>
                            </a:srgbClr>
                          </a:solidFill>
                          <a:effectLst/>
                          <a:uLnTx/>
                          <a:uFillTx/>
                          <a:latin typeface="+mj-lt"/>
                          <a:ea typeface="+mn-ea"/>
                          <a:cs typeface="Poppins"/>
                        </a:rPr>
                        <a:t>ChMC</a:t>
                      </a:r>
                      <a:r>
                        <a:rPr kumimoji="0" lang="en-US" sz="700" b="0" i="0" u="none" strike="noStrike" kern="0" cap="none" spc="0" normalizeH="0" baseline="0">
                          <a:ln>
                            <a:noFill/>
                          </a:ln>
                          <a:solidFill>
                            <a:srgbClr val="F5F5F5">
                              <a:lumMod val="10000"/>
                            </a:srgbClr>
                          </a:solidFill>
                          <a:effectLst/>
                          <a:uLnTx/>
                          <a:uFillTx/>
                          <a:latin typeface="+mj-lt"/>
                          <a:ea typeface="+mn-ea"/>
                          <a:cs typeface="Poppins"/>
                        </a:rPr>
                        <a:t> on 11/09. </a:t>
                      </a:r>
                    </a:p>
                    <a:p>
                      <a:pPr marL="0" marR="0" lvl="0" indent="0" eaLnBrk="1" fontAlgn="auto" latinLnBrk="0" hangingPunct="1">
                        <a:lnSpc>
                          <a:spcPct val="100000"/>
                        </a:lnSpc>
                        <a:spcBef>
                          <a:spcPts val="0"/>
                        </a:spcBef>
                        <a:spcAft>
                          <a:spcPts val="0"/>
                        </a:spcAft>
                        <a:buClrTx/>
                        <a:buSzTx/>
                        <a:buFont typeface="Arial" panose="020B0604020202020204" pitchFamily="34" charset="0"/>
                        <a:buNone/>
                      </a:pPr>
                      <a:endParaRPr kumimoji="0" lang="en-GB" sz="700" b="0" i="0" u="none" strike="noStrike" kern="0" cap="none" spc="0" normalizeH="0" baseline="0">
                        <a:ln>
                          <a:noFill/>
                        </a:ln>
                        <a:solidFill>
                          <a:srgbClr val="F5F5F5">
                            <a:lumMod val="10000"/>
                          </a:srgbClr>
                        </a:solidFill>
                        <a:effectLst/>
                        <a:uLnTx/>
                        <a:uFillTx/>
                        <a:latin typeface="+mj-lt"/>
                        <a:ea typeface="+mn-ea"/>
                        <a:cs typeface="Poppins"/>
                      </a:endParaRPr>
                    </a:p>
                    <a:p>
                      <a:pPr marL="0" marR="0" lvl="0" indent="0" eaLnBrk="1" fontAlgn="auto" latinLnBrk="0" hangingPunct="1">
                        <a:lnSpc>
                          <a:spcPct val="100000"/>
                        </a:lnSpc>
                        <a:spcBef>
                          <a:spcPts val="0"/>
                        </a:spcBef>
                        <a:spcAft>
                          <a:spcPts val="0"/>
                        </a:spcAft>
                        <a:buClrTx/>
                        <a:buSzTx/>
                        <a:buFont typeface="Arial" panose="020B0604020202020204" pitchFamily="34" charset="0"/>
                        <a:buNone/>
                      </a:pPr>
                      <a:r>
                        <a:rPr kumimoji="0" lang="en-GB" sz="700" b="1" i="0" u="none" strike="noStrike" kern="0" cap="none" spc="0" normalizeH="0" baseline="0">
                          <a:ln>
                            <a:noFill/>
                          </a:ln>
                          <a:solidFill>
                            <a:srgbClr val="F5F5F5">
                              <a:lumMod val="10000"/>
                            </a:srgbClr>
                          </a:solidFill>
                          <a:effectLst/>
                          <a:uLnTx/>
                          <a:uFillTx/>
                          <a:latin typeface="+mj-lt"/>
                          <a:ea typeface="+mn-ea"/>
                          <a:cs typeface="Poppins"/>
                        </a:rPr>
                        <a:t>Progress Update:</a:t>
                      </a:r>
                    </a:p>
                    <a:p>
                      <a:pPr marL="0" marR="0" lvl="0" indent="0" eaLnBrk="1" fontAlgn="auto" latinLnBrk="0" hangingPunct="1">
                        <a:lnSpc>
                          <a:spcPct val="100000"/>
                        </a:lnSpc>
                        <a:spcBef>
                          <a:spcPts val="0"/>
                        </a:spcBef>
                        <a:spcAft>
                          <a:spcPts val="0"/>
                        </a:spcAft>
                        <a:buClrTx/>
                        <a:buSzTx/>
                        <a:buFont typeface="Arial" panose="020B0604020202020204" pitchFamily="34" charset="0"/>
                        <a:buNone/>
                      </a:pPr>
                      <a:endParaRPr kumimoji="0" lang="en-GB" sz="700" b="1" i="0" u="none" strike="noStrike" kern="0" cap="none" spc="0" normalizeH="0" baseline="0">
                        <a:ln>
                          <a:noFill/>
                        </a:ln>
                        <a:solidFill>
                          <a:srgbClr val="F5F5F5">
                            <a:lumMod val="10000"/>
                          </a:srgbClr>
                        </a:solidFill>
                        <a:effectLst/>
                        <a:uLnTx/>
                        <a:uFillTx/>
                        <a:latin typeface="+mj-lt"/>
                        <a:ea typeface="+mn-ea"/>
                        <a:cs typeface="Poppin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700" b="0" i="0" u="none" strike="noStrike" kern="0" cap="none" spc="0" normalizeH="0" baseline="0">
                          <a:ln>
                            <a:noFill/>
                          </a:ln>
                          <a:solidFill>
                            <a:srgbClr val="F5F5F5">
                              <a:lumMod val="10000"/>
                            </a:srgbClr>
                          </a:solidFill>
                          <a:effectLst/>
                          <a:uLnTx/>
                          <a:uFillTx/>
                          <a:latin typeface="+mj-lt"/>
                          <a:ea typeface="+mn-ea"/>
                          <a:cs typeface="Poppins"/>
                        </a:rPr>
                        <a:t>Detailed Design Change Pack approved at </a:t>
                      </a:r>
                      <a:r>
                        <a:rPr kumimoji="0" lang="en-GB" sz="700" b="0" i="0" u="none" strike="noStrike" kern="0" cap="none" spc="0" normalizeH="0" baseline="0" err="1">
                          <a:ln>
                            <a:noFill/>
                          </a:ln>
                          <a:solidFill>
                            <a:srgbClr val="F5F5F5">
                              <a:lumMod val="10000"/>
                            </a:srgbClr>
                          </a:solidFill>
                          <a:effectLst/>
                          <a:uLnTx/>
                          <a:uFillTx/>
                          <a:latin typeface="+mj-lt"/>
                          <a:ea typeface="+mn-ea"/>
                          <a:cs typeface="Poppins"/>
                        </a:rPr>
                        <a:t>ChMC</a:t>
                      </a:r>
                      <a:r>
                        <a:rPr kumimoji="0" lang="en-GB" sz="700" b="0" i="0" u="none" strike="noStrike" kern="0" cap="none" spc="0" normalizeH="0" baseline="0">
                          <a:ln>
                            <a:noFill/>
                          </a:ln>
                          <a:solidFill>
                            <a:srgbClr val="F5F5F5">
                              <a:lumMod val="10000"/>
                            </a:srgbClr>
                          </a:solidFill>
                          <a:effectLst/>
                          <a:uLnTx/>
                          <a:uFillTx/>
                          <a:latin typeface="+mj-lt"/>
                          <a:ea typeface="+mn-ea"/>
                          <a:cs typeface="Poppins"/>
                        </a:rPr>
                        <a:t> – 10/04/24.</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700" b="0" i="0" u="none" strike="noStrike" kern="0" cap="none" spc="0" normalizeH="0" baseline="0">
                          <a:ln>
                            <a:noFill/>
                          </a:ln>
                          <a:solidFill>
                            <a:srgbClr val="F5F5F5">
                              <a:lumMod val="10000"/>
                            </a:srgbClr>
                          </a:solidFill>
                          <a:effectLst/>
                          <a:uLnTx/>
                          <a:uFillTx/>
                          <a:latin typeface="+mj-lt"/>
                          <a:ea typeface="+mn-ea"/>
                          <a:cs typeface="Poppins"/>
                        </a:rPr>
                        <a:t>Build </a:t>
                      </a:r>
                      <a:r>
                        <a:rPr kumimoji="0" lang="en-GB" sz="700" b="0" i="0" u="none" strike="noStrike" kern="0" cap="none" spc="0" normalizeH="0" baseline="0">
                          <a:ln>
                            <a:noFill/>
                          </a:ln>
                          <a:solidFill>
                            <a:srgbClr val="000000"/>
                          </a:solidFill>
                          <a:effectLst/>
                          <a:uLnTx/>
                          <a:uFillTx/>
                          <a:latin typeface="+mj-lt"/>
                          <a:ea typeface="+mn-ea"/>
                          <a:cs typeface="Poppins"/>
                        </a:rPr>
                        <a:t>in progress from </a:t>
                      </a:r>
                      <a:r>
                        <a:rPr kumimoji="0" lang="en-GB" sz="700" b="0" i="0" u="none" strike="noStrike" kern="0" cap="none" spc="0" normalizeH="0" baseline="0">
                          <a:ln>
                            <a:noFill/>
                          </a:ln>
                          <a:solidFill>
                            <a:srgbClr val="F5F5F5">
                              <a:lumMod val="10000"/>
                            </a:srgbClr>
                          </a:solidFill>
                          <a:effectLst/>
                          <a:uLnTx/>
                          <a:uFillTx/>
                          <a:latin typeface="+mj-lt"/>
                          <a:ea typeface="+mn-ea"/>
                          <a:cs typeface="Poppins"/>
                        </a:rPr>
                        <a:t>16/12/24.</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700" b="1" i="0" u="none" strike="noStrike" kern="0" cap="none" spc="0" normalizeH="0" baseline="0">
                        <a:ln>
                          <a:noFill/>
                        </a:ln>
                        <a:solidFill>
                          <a:srgbClr val="F5F5F5">
                            <a:lumMod val="10000"/>
                          </a:srgbClr>
                        </a:solidFill>
                        <a:effectLst/>
                        <a:uLnTx/>
                        <a:uFillTx/>
                        <a:latin typeface="+mn-lt"/>
                        <a:ea typeface="+mn-ea"/>
                        <a:cs typeface="Poppin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700" b="1" i="0" u="none" strike="noStrike" kern="0" cap="none" spc="0" normalizeH="0" baseline="0">
                          <a:ln>
                            <a:noFill/>
                          </a:ln>
                          <a:solidFill>
                            <a:srgbClr val="F5F5F5">
                              <a:lumMod val="10000"/>
                            </a:srgbClr>
                          </a:solidFill>
                          <a:effectLst/>
                          <a:uLnTx/>
                          <a:uFillTx/>
                          <a:latin typeface="+mj-lt"/>
                          <a:ea typeface="+mn-ea"/>
                          <a:cs typeface="Poppins"/>
                        </a:rPr>
                        <a:t>Upcoming Communications (Indicative):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700" b="0" i="0" u="none" strike="noStrike" kern="0" cap="none" spc="0" normalizeH="0" baseline="0">
                        <a:ln>
                          <a:noFill/>
                        </a:ln>
                        <a:solidFill>
                          <a:srgbClr val="F5F5F5">
                            <a:lumMod val="10000"/>
                          </a:srgbClr>
                        </a:solidFill>
                        <a:effectLst/>
                        <a:uLnTx/>
                        <a:uFillTx/>
                        <a:latin typeface="+mj-lt"/>
                        <a:ea typeface="+mn-ea"/>
                        <a:cs typeface="Poppin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700" b="0" i="0" u="none" strike="noStrike" kern="0" cap="none" spc="0" normalizeH="0" baseline="0">
                          <a:ln>
                            <a:noFill/>
                          </a:ln>
                          <a:solidFill>
                            <a:srgbClr val="F5F5F5">
                              <a:lumMod val="10000"/>
                            </a:srgbClr>
                          </a:solidFill>
                          <a:effectLst/>
                          <a:uLnTx/>
                          <a:uFillTx/>
                          <a:latin typeface="+mj-lt"/>
                          <a:ea typeface="+mn-ea"/>
                          <a:cs typeface="Poppins"/>
                        </a:rPr>
                        <a:t>Implementation Approach/Plan (CHMC Deck) - </a:t>
                      </a:r>
                      <a:r>
                        <a:rPr kumimoji="0" lang="en-US" sz="700" b="0" i="0" u="none" strike="noStrike" kern="0" cap="none" spc="0" normalizeH="0" baseline="0">
                          <a:ln>
                            <a:noFill/>
                          </a:ln>
                          <a:solidFill>
                            <a:srgbClr val="002060"/>
                          </a:solidFill>
                          <a:effectLst/>
                          <a:uLnTx/>
                          <a:uFillTx/>
                          <a:latin typeface="+mj-lt"/>
                          <a:ea typeface="+mn-ea"/>
                          <a:cs typeface="Poppins"/>
                        </a:rPr>
                        <a:t>12/02</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700" b="0" i="0" u="none" strike="noStrike" kern="0" cap="none" spc="0" normalizeH="0" baseline="0">
                          <a:ln>
                            <a:noFill/>
                          </a:ln>
                          <a:solidFill>
                            <a:srgbClr val="000000"/>
                          </a:solidFill>
                          <a:effectLst/>
                          <a:uLnTx/>
                          <a:uFillTx/>
                          <a:latin typeface="+mj-lt"/>
                          <a:ea typeface="+mn-ea"/>
                          <a:cs typeface="Poppins"/>
                        </a:rPr>
                        <a:t>Customer Awareness Session – 04/02</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700" b="0" i="0" u="none" strike="noStrike" kern="0" cap="none" spc="0" normalizeH="0" baseline="0">
                          <a:ln>
                            <a:noFill/>
                          </a:ln>
                          <a:solidFill>
                            <a:srgbClr val="F5F5F5">
                              <a:lumMod val="10000"/>
                            </a:srgbClr>
                          </a:solidFill>
                          <a:effectLst/>
                          <a:uLnTx/>
                          <a:uFillTx/>
                          <a:latin typeface="+mj-lt"/>
                          <a:ea typeface="+mn-ea"/>
                          <a:cs typeface="Poppins"/>
                        </a:rPr>
                        <a:t>Confirmation of Planned Implementation (Email/Web) –  27/02</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700" b="0" i="0" u="none" strike="noStrike" kern="0" cap="none" spc="0" normalizeH="0" baseline="0">
                          <a:ln>
                            <a:noFill/>
                          </a:ln>
                          <a:solidFill>
                            <a:srgbClr val="F5F5F5">
                              <a:lumMod val="10000"/>
                            </a:srgbClr>
                          </a:solidFill>
                          <a:effectLst/>
                          <a:uLnTx/>
                          <a:uFillTx/>
                          <a:latin typeface="+mj-lt"/>
                          <a:ea typeface="+mn-ea"/>
                          <a:cs typeface="Poppins"/>
                        </a:rPr>
                        <a:t>Successful/Unsuccessful Implementation (Email/Web) – 28/02</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700" b="0" i="0" u="none" strike="noStrike" kern="0" cap="none" spc="0" normalizeH="0" baseline="0">
                          <a:ln>
                            <a:noFill/>
                          </a:ln>
                          <a:solidFill>
                            <a:srgbClr val="F5F5F5">
                              <a:lumMod val="10000"/>
                            </a:srgbClr>
                          </a:solidFill>
                          <a:effectLst/>
                          <a:uLnTx/>
                          <a:uFillTx/>
                          <a:latin typeface="+mj-lt"/>
                          <a:ea typeface="+mn-ea"/>
                          <a:cs typeface="Poppins"/>
                        </a:rPr>
                        <a:t>CCR (ChMC Deck) – </a:t>
                      </a:r>
                      <a:r>
                        <a:rPr kumimoji="0" lang="en-US" sz="700" b="0" i="0" u="none" strike="noStrike" kern="0" cap="none" spc="0" normalizeH="0" baseline="0">
                          <a:ln>
                            <a:noFill/>
                          </a:ln>
                          <a:solidFill>
                            <a:srgbClr val="002060"/>
                          </a:solidFill>
                          <a:effectLst/>
                          <a:uLnTx/>
                          <a:uFillTx/>
                          <a:latin typeface="+mj-lt"/>
                          <a:ea typeface="+mn-ea"/>
                          <a:cs typeface="Poppins"/>
                        </a:rPr>
                        <a:t>30/04</a:t>
                      </a:r>
                      <a:endParaRPr lang="en-US" sz="700" b="1" i="0" u="none" strike="noStrike" kern="1200" cap="none" normalizeH="0" baseline="0">
                        <a:ln>
                          <a:noFill/>
                        </a:ln>
                        <a:solidFill>
                          <a:srgbClr val="002060"/>
                        </a:solidFill>
                        <a:effectLst/>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700" b="1" i="0" u="none" strike="noStrike" kern="0" cap="none" spc="0" normalizeH="0" baseline="0">
                        <a:ln>
                          <a:noFill/>
                        </a:ln>
                        <a:solidFill>
                          <a:srgbClr val="F5F5F5">
                            <a:lumMod val="10000"/>
                          </a:srgbClr>
                        </a:solidFill>
                        <a:effectLst/>
                        <a:uLnTx/>
                        <a:uFillTx/>
                        <a:latin typeface="+mj-lt"/>
                        <a:ea typeface="+mn-ea"/>
                        <a:cs typeface="Poppin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700" b="1" i="0" u="none" strike="noStrike" kern="0" cap="none" spc="0" normalizeH="0" baseline="0">
                          <a:ln>
                            <a:noFill/>
                          </a:ln>
                          <a:solidFill>
                            <a:srgbClr val="000000"/>
                          </a:solidFill>
                          <a:effectLst/>
                          <a:uLnTx/>
                          <a:uFillTx/>
                          <a:latin typeface="+mj-lt"/>
                          <a:ea typeface="+mn-ea"/>
                          <a:cs typeface="Poppins"/>
                        </a:rPr>
                        <a:t>Decision in </a:t>
                      </a:r>
                      <a:r>
                        <a:rPr lang="en-GB" sz="700" b="1" i="0" u="none" strike="noStrike" kern="0" cap="none" spc="0" normalizeH="0" baseline="0">
                          <a:ln>
                            <a:noFill/>
                          </a:ln>
                          <a:solidFill>
                            <a:srgbClr val="000000"/>
                          </a:solidFill>
                          <a:effectLst/>
                          <a:uLnTx/>
                          <a:uFillTx/>
                          <a:latin typeface="+mj-lt"/>
                          <a:ea typeface="+mn-ea"/>
                          <a:cs typeface="Poppins"/>
                        </a:rPr>
                        <a:t>December</a:t>
                      </a:r>
                      <a:r>
                        <a:rPr kumimoji="0" lang="en-GB" sz="700" b="1" i="0" u="none" strike="noStrike" kern="0" cap="none" spc="0" normalizeH="0" baseline="0">
                          <a:ln>
                            <a:noFill/>
                          </a:ln>
                          <a:solidFill>
                            <a:srgbClr val="000000"/>
                          </a:solidFill>
                          <a:effectLst/>
                          <a:uLnTx/>
                          <a:uFillTx/>
                          <a:latin typeface="+mj-lt"/>
                          <a:ea typeface="+mn-ea"/>
                          <a:cs typeface="Poppins"/>
                        </a:rPr>
                        <a:t> ChMC: </a:t>
                      </a:r>
                      <a:r>
                        <a:rPr kumimoji="0" lang="en-GB" sz="700" b="0" i="0" u="none" strike="noStrike" kern="0" cap="none" spc="0" normalizeH="0" baseline="0">
                          <a:ln>
                            <a:noFill/>
                          </a:ln>
                          <a:solidFill>
                            <a:srgbClr val="000000"/>
                          </a:solidFill>
                          <a:effectLst/>
                          <a:uLnTx/>
                          <a:uFillTx/>
                          <a:latin typeface="+mj-lt"/>
                          <a:ea typeface="+mn-ea"/>
                          <a:cs typeface="Poppins"/>
                        </a:rPr>
                        <a:t>None</a:t>
                      </a:r>
                    </a:p>
                  </a:txBody>
                  <a:tcPr marL="68570" marR="68570" marT="34262" marB="34262">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marL="0" indent="0" algn="l" defTabSz="914400" rtl="0" eaLnBrk="1" latinLnBrk="0" hangingPunct="1">
                        <a:buFont typeface="Arial" panose="020B0604020202020204" pitchFamily="34" charset="0"/>
                        <a:buNone/>
                      </a:pPr>
                      <a:endParaRPr lang="en-US" sz="700" b="0" kern="1200" baseline="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a:solidFill>
                          <a:srgbClr val="000000"/>
                        </a:solidFill>
                        <a:latin typeface="+mj-lt"/>
                        <a:ea typeface="+mn-ea"/>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pPr>
                      <a:endParaRPr lang="en-GB" sz="700" b="0" kern="1200" baseline="0">
                        <a:solidFill>
                          <a:srgbClr val="000000"/>
                        </a:solidFill>
                        <a:latin typeface="+mj-lt"/>
                        <a:ea typeface="+mn-ea"/>
                        <a:cs typeface="Arial" panose="020B0604020202020204" pitchFamily="34" charset="0"/>
                      </a:endParaRP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endParaRPr lang="en-GB" sz="700" b="0" kern="1200" baseline="0">
                        <a:solidFill>
                          <a:srgbClr val="000000"/>
                        </a:solidFill>
                        <a:latin typeface="+mj-lt"/>
                        <a:ea typeface="+mn-ea"/>
                        <a:cs typeface="Arial" panose="020B0604020202020204" pitchFamily="34" charset="0"/>
                      </a:endParaRP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endParaRPr lang="en-GB" sz="700" b="0" kern="1200" baseline="0">
                        <a:solidFill>
                          <a:srgbClr val="000000"/>
                        </a:solidFill>
                        <a:latin typeface="+mj-lt"/>
                        <a:ea typeface="+mn-ea"/>
                        <a:cs typeface="Arial" panose="020B0604020202020204" pitchFamily="34" charset="0"/>
                      </a:endParaRP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endParaRPr lang="en-US" sz="700" b="0" kern="1200" baseline="0">
                        <a:solidFill>
                          <a:srgbClr val="000000"/>
                        </a:solidFill>
                        <a:latin typeface="+mj-lt"/>
                        <a:ea typeface="+mn-ea"/>
                        <a:cs typeface="Arial" panose="020B0604020202020204" pitchFamily="34" charset="0"/>
                      </a:endParaRP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r>
                        <a:rPr lang="en-US" sz="700" b="0" kern="1200" baseline="0">
                          <a:solidFill>
                            <a:srgbClr val="000000"/>
                          </a:solidFill>
                          <a:latin typeface="+mj-lt"/>
                          <a:ea typeface="+mn-ea"/>
                          <a:cs typeface="Arial" panose="020B0604020202020204" pitchFamily="34" charset="0"/>
                        </a:rPr>
                        <a:t>​</a:t>
                      </a: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endParaRPr lang="en-US" sz="700" b="0" kern="1200" baseline="0">
                        <a:solidFill>
                          <a:srgbClr val="000000"/>
                        </a:solidFill>
                        <a:latin typeface="+mj-lt"/>
                        <a:ea typeface="+mn-ea"/>
                        <a:cs typeface="Arial" panose="020B0604020202020204" pitchFamily="34" charset="0"/>
                      </a:endParaRP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r>
                        <a:rPr lang="en-US" sz="700" b="0" kern="1200" baseline="0">
                          <a:solidFill>
                            <a:srgbClr val="000000"/>
                          </a:solidFill>
                          <a:latin typeface="+mj-lt"/>
                          <a:ea typeface="+mn-ea"/>
                          <a:cs typeface="Arial" panose="020B0604020202020204" pitchFamily="34" charset="0"/>
                        </a:rPr>
                        <a:t>    </a:t>
                      </a: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endParaRPr lang="en-US" sz="700" b="0" kern="1200" baseline="0">
                        <a:solidFill>
                          <a:srgbClr val="000000"/>
                        </a:solidFill>
                        <a:latin typeface="+mj-lt"/>
                        <a:ea typeface="+mn-ea"/>
                        <a:cs typeface="Arial" panose="020B0604020202020204" pitchFamily="34" charset="0"/>
                      </a:endParaRP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endParaRPr lang="en-US" sz="700" b="0" kern="1200" baseline="0">
                        <a:solidFill>
                          <a:srgbClr val="000000"/>
                        </a:solidFill>
                        <a:latin typeface="+mj-lt"/>
                        <a:ea typeface="+mn-ea"/>
                        <a:cs typeface="Arial" panose="020B0604020202020204" pitchFamily="34" charset="0"/>
                      </a:endParaRP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r>
                        <a:rPr lang="en-US" sz="700" b="0" kern="1200" baseline="0">
                          <a:solidFill>
                            <a:srgbClr val="000000"/>
                          </a:solidFill>
                          <a:latin typeface="+mj-lt"/>
                          <a:ea typeface="+mn-ea"/>
                          <a:cs typeface="Arial" panose="020B0604020202020204" pitchFamily="34" charset="0"/>
                        </a:rPr>
                        <a:t> </a:t>
                      </a: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r>
                        <a:rPr lang="en-US" sz="700" b="0" kern="1200" baseline="0">
                          <a:solidFill>
                            <a:srgbClr val="000000"/>
                          </a:solidFill>
                          <a:latin typeface="+mj-lt"/>
                          <a:ea typeface="+mn-ea"/>
                          <a:cs typeface="Arial" panose="020B0604020202020204" pitchFamily="34" charset="0"/>
                        </a:rPr>
                        <a:t>Implementation date of 28</a:t>
                      </a:r>
                      <a:r>
                        <a:rPr lang="en-US" sz="700" b="0" kern="1200" baseline="30000">
                          <a:solidFill>
                            <a:srgbClr val="000000"/>
                          </a:solidFill>
                          <a:latin typeface="+mj-lt"/>
                          <a:ea typeface="+mn-ea"/>
                          <a:cs typeface="Arial" panose="020B0604020202020204" pitchFamily="34" charset="0"/>
                        </a:rPr>
                        <a:t>th</a:t>
                      </a:r>
                      <a:r>
                        <a:rPr lang="en-US" sz="700" b="0" kern="1200" baseline="0">
                          <a:solidFill>
                            <a:srgbClr val="000000"/>
                          </a:solidFill>
                          <a:latin typeface="+mj-lt"/>
                          <a:ea typeface="+mn-ea"/>
                          <a:cs typeface="Arial" panose="020B0604020202020204" pitchFamily="34" charset="0"/>
                        </a:rPr>
                        <a:t> February, the contingency date is 07</a:t>
                      </a:r>
                      <a:r>
                        <a:rPr lang="en-US" sz="700" b="0" kern="1200" baseline="30000">
                          <a:solidFill>
                            <a:srgbClr val="000000"/>
                          </a:solidFill>
                          <a:latin typeface="+mj-lt"/>
                          <a:ea typeface="+mn-ea"/>
                          <a:cs typeface="Arial" panose="020B0604020202020204" pitchFamily="34" charset="0"/>
                        </a:rPr>
                        <a:t>th</a:t>
                      </a:r>
                      <a:r>
                        <a:rPr lang="en-US" sz="700" b="0" kern="1200" baseline="0">
                          <a:solidFill>
                            <a:srgbClr val="000000"/>
                          </a:solidFill>
                          <a:latin typeface="+mj-lt"/>
                          <a:ea typeface="+mn-ea"/>
                          <a:cs typeface="Arial" panose="020B0604020202020204" pitchFamily="34" charset="0"/>
                        </a:rPr>
                        <a:t> March.</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extLst>
                  <a:ext uri="{0D108BD9-81ED-4DB2-BD59-A6C34878D82A}">
                    <a16:rowId xmlns:a16="http://schemas.microsoft.com/office/drawing/2014/main" val="10005"/>
                  </a:ext>
                </a:extLst>
              </a:tr>
              <a:tr h="367064">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baseline="0">
                          <a:solidFill>
                            <a:schemeClr val="bg1"/>
                          </a:solidFill>
                          <a:latin typeface="+mj-lt"/>
                          <a:cs typeface="Arial"/>
                        </a:rPr>
                        <a:t>Risks and Issues</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gridSpan="4">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700" b="0" i="0" u="none" strike="noStrike" kern="0" cap="none" spc="0" normalizeH="0" baseline="0">
                          <a:ln>
                            <a:noFill/>
                          </a:ln>
                          <a:solidFill>
                            <a:srgbClr val="F5F5F5">
                              <a:lumMod val="10000"/>
                            </a:srgbClr>
                          </a:solidFill>
                          <a:effectLst/>
                          <a:uLnTx/>
                          <a:uFillTx/>
                          <a:latin typeface="+mj-lt"/>
                          <a:ea typeface="+mn-ea"/>
                          <a:cs typeface="Poppins"/>
                        </a:rPr>
                        <a:t>None</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lnL w="12700" cap="flat" cmpd="sng" algn="ctr">
                      <a:solidFill>
                        <a:sysClr val="windowText" lastClr="000000"/>
                      </a:solidFill>
                      <a:prstDash val="solid"/>
                      <a:round/>
                      <a:headEnd type="none" w="med" len="med"/>
                      <a:tailEnd type="none" w="med" len="med"/>
                    </a:lnL>
                    <a:lnT w="12700" cap="flat" cmpd="sng" algn="ctr">
                      <a:solidFill>
                        <a:sysClr val="windowText" lastClr="000000"/>
                      </a:solidFill>
                      <a:prstDash val="solid"/>
                      <a:round/>
                      <a:headEnd type="none" w="med" len="med"/>
                      <a:tailEnd type="none" w="med" len="med"/>
                    </a:lnT>
                  </a:tcPr>
                </a:tc>
                <a:tc hMerge="1">
                  <a:txBody>
                    <a:bodyPr/>
                    <a:lstStyle/>
                    <a:p>
                      <a:endParaRPr lang="en-GB"/>
                    </a:p>
                  </a:txBody>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extLst>
                  <a:ext uri="{0D108BD9-81ED-4DB2-BD59-A6C34878D82A}">
                    <a16:rowId xmlns:a16="http://schemas.microsoft.com/office/drawing/2014/main" val="10006"/>
                  </a:ext>
                </a:extLst>
              </a:tr>
              <a:tr h="24647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baseline="0">
                          <a:solidFill>
                            <a:schemeClr val="bg1"/>
                          </a:solidFill>
                          <a:latin typeface="+mn-lt"/>
                          <a:cs typeface="Arial"/>
                        </a:rPr>
                        <a:t>Cost</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b="0" i="0" u="none" strike="noStrike" kern="1200" noProof="0">
                          <a:solidFill>
                            <a:srgbClr val="000000"/>
                          </a:solidFill>
                          <a:effectLst/>
                          <a:latin typeface="Nunito sans"/>
                        </a:rPr>
                        <a:t>Forecast to complete delivery against approved BER </a:t>
                      </a:r>
                      <a:endParaRPr kumimoji="0" lang="en-US" sz="700">
                        <a:solidFill>
                          <a:srgbClr val="000000"/>
                        </a:solidFill>
                        <a:latin typeface="Nunito sans"/>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tc hMerge="1">
                  <a:txBody>
                    <a:bodyPr/>
                    <a:lstStyle/>
                    <a:p>
                      <a:endParaRPr lang="en-GB"/>
                    </a:p>
                  </a:txBody>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extLst>
                  <a:ext uri="{0D108BD9-81ED-4DB2-BD59-A6C34878D82A}">
                    <a16:rowId xmlns:a16="http://schemas.microsoft.com/office/drawing/2014/main" val="10007"/>
                  </a:ext>
                </a:extLst>
              </a:tr>
              <a:tr h="395471">
                <a:tc>
                  <a:txBody>
                    <a:bodyPr/>
                    <a:lstStyle/>
                    <a:p>
                      <a:pPr algn="ctr"/>
                      <a:r>
                        <a:rPr lang="en-GB" sz="1050" b="1" baseline="0">
                          <a:solidFill>
                            <a:schemeClr val="bg1"/>
                          </a:solidFill>
                          <a:latin typeface="+mn-lt"/>
                          <a:cs typeface="Arial"/>
                        </a:rPr>
                        <a:t>Scope</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gridSpan="4">
                  <a:txBody>
                    <a:bodyPr/>
                    <a:lstStyle/>
                    <a:p>
                      <a:pPr rtl="0" fontAlgn="base"/>
                      <a:r>
                        <a:rPr lang="en-GB" sz="700" b="0" i="0" u="none" strike="noStrike" kern="1200">
                          <a:solidFill>
                            <a:srgbClr val="000000"/>
                          </a:solidFill>
                          <a:effectLst/>
                          <a:latin typeface="+mj-lt"/>
                          <a:ea typeface="+mn-ea"/>
                          <a:cs typeface="+mn-cs"/>
                        </a:rPr>
                        <a:t>XRN5614 -</a:t>
                      </a:r>
                      <a:r>
                        <a:rPr lang="en-GB" sz="700" b="0" i="0">
                          <a:solidFill>
                            <a:srgbClr val="212529"/>
                          </a:solidFill>
                          <a:effectLst/>
                          <a:latin typeface="+mj-lt"/>
                        </a:rPr>
                        <a:t>Improving IGT SMP New Connection Process to support accurate and timely Supplier Registrations</a:t>
                      </a:r>
                      <a:r>
                        <a:rPr lang="en-GB" sz="700" b="0" i="0" u="none" strike="noStrike" kern="1200">
                          <a:solidFill>
                            <a:srgbClr val="000000"/>
                          </a:solidFill>
                          <a:effectLst/>
                          <a:latin typeface="+mj-lt"/>
                          <a:ea typeface="+mn-ea"/>
                          <a:cs typeface="+mn-cs"/>
                        </a:rPr>
                        <a:t> </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tc hMerge="1">
                  <a:txBody>
                    <a:bodyPr/>
                    <a:lstStyle/>
                    <a:p>
                      <a:endParaRPr lang="en-GB"/>
                    </a:p>
                  </a:txBody>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extLst>
                  <a:ext uri="{0D108BD9-81ED-4DB2-BD59-A6C34878D82A}">
                    <a16:rowId xmlns:a16="http://schemas.microsoft.com/office/drawing/2014/main" val="10008"/>
                  </a:ext>
                </a:extLst>
              </a:tr>
            </a:tbl>
          </a:graphicData>
        </a:graphic>
      </p:graphicFrame>
      <p:grpSp>
        <p:nvGrpSpPr>
          <p:cNvPr id="5" name="Group 4">
            <a:extLst>
              <a:ext uri="{FF2B5EF4-FFF2-40B4-BE49-F238E27FC236}">
                <a16:creationId xmlns:a16="http://schemas.microsoft.com/office/drawing/2014/main" id="{F319A9DA-3D94-144E-B2A7-B37DFA98E6CC}"/>
              </a:ext>
            </a:extLst>
          </p:cNvPr>
          <p:cNvGrpSpPr/>
          <p:nvPr/>
        </p:nvGrpSpPr>
        <p:grpSpPr>
          <a:xfrm>
            <a:off x="4488163" y="3357004"/>
            <a:ext cx="2861652" cy="116226"/>
            <a:chOff x="4309575" y="3517379"/>
            <a:chExt cx="2861652" cy="200055"/>
          </a:xfrm>
        </p:grpSpPr>
        <p:grpSp>
          <p:nvGrpSpPr>
            <p:cNvPr id="7" name="Group 6">
              <a:extLst>
                <a:ext uri="{FF2B5EF4-FFF2-40B4-BE49-F238E27FC236}">
                  <a16:creationId xmlns:a16="http://schemas.microsoft.com/office/drawing/2014/main" id="{2AE9A869-F135-F66E-5C39-7D6C7F480BF5}"/>
                </a:ext>
              </a:extLst>
            </p:cNvPr>
            <p:cNvGrpSpPr/>
            <p:nvPr/>
          </p:nvGrpSpPr>
          <p:grpSpPr>
            <a:xfrm>
              <a:off x="4309575" y="3517379"/>
              <a:ext cx="741910" cy="200055"/>
              <a:chOff x="4089862" y="3477140"/>
              <a:chExt cx="741910" cy="200055"/>
            </a:xfrm>
          </p:grpSpPr>
          <p:sp>
            <p:nvSpPr>
              <p:cNvPr id="17" name="Oval 16">
                <a:extLst>
                  <a:ext uri="{FF2B5EF4-FFF2-40B4-BE49-F238E27FC236}">
                    <a16:creationId xmlns:a16="http://schemas.microsoft.com/office/drawing/2014/main" id="{A2E037A5-2243-89AD-87F2-2FE9909A5DDF}"/>
                  </a:ext>
                </a:extLst>
              </p:cNvPr>
              <p:cNvSpPr/>
              <p:nvPr/>
            </p:nvSpPr>
            <p:spPr>
              <a:xfrm>
                <a:off x="4089862" y="3562003"/>
                <a:ext cx="54033" cy="45719"/>
              </a:xfrm>
              <a:prstGeom prst="ellipse">
                <a:avLst/>
              </a:prstGeom>
              <a:solidFill>
                <a:sysClr val="windowText" lastClr="000000"/>
              </a:solidFill>
              <a:ln w="25400" cap="flat" cmpd="sng" algn="ctr">
                <a:solidFill>
                  <a:srgbClr val="3E5AA8">
                    <a:shade val="50000"/>
                  </a:srgbClr>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0" cap="none" spc="0" normalizeH="0" baseline="0" noProof="0">
                  <a:ln>
                    <a:noFill/>
                  </a:ln>
                  <a:solidFill>
                    <a:prstClr val="white"/>
                  </a:solidFill>
                  <a:effectLst/>
                  <a:uLnTx/>
                  <a:uFillTx/>
                  <a:latin typeface="Arial"/>
                  <a:ea typeface="+mn-ea"/>
                  <a:cs typeface="+mn-cs"/>
                </a:endParaRPr>
              </a:p>
            </p:txBody>
          </p:sp>
          <p:sp>
            <p:nvSpPr>
              <p:cNvPr id="18" name="TextBox 17">
                <a:extLst>
                  <a:ext uri="{FF2B5EF4-FFF2-40B4-BE49-F238E27FC236}">
                    <a16:creationId xmlns:a16="http://schemas.microsoft.com/office/drawing/2014/main" id="{7432D6A2-B1BE-4C57-F75F-2C7E9B52DE37}"/>
                  </a:ext>
                </a:extLst>
              </p:cNvPr>
              <p:cNvSpPr txBox="1"/>
              <p:nvPr/>
            </p:nvSpPr>
            <p:spPr>
              <a:xfrm>
                <a:off x="4116878" y="3477140"/>
                <a:ext cx="714894" cy="20005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0" u="none" strike="noStrike" kern="0" cap="none" spc="0" normalizeH="0" baseline="0" noProof="0">
                    <a:ln>
                      <a:noFill/>
                    </a:ln>
                    <a:solidFill>
                      <a:prstClr val="black"/>
                    </a:solidFill>
                    <a:effectLst/>
                    <a:uLnTx/>
                    <a:uFillTx/>
                    <a:latin typeface="Nunito Sans"/>
                    <a:ea typeface="+mn-ea"/>
                    <a:cs typeface="+mn-cs"/>
                  </a:rPr>
                  <a:t>Complete</a:t>
                </a:r>
              </a:p>
            </p:txBody>
          </p:sp>
        </p:grpSp>
        <p:grpSp>
          <p:nvGrpSpPr>
            <p:cNvPr id="8" name="Group 7">
              <a:extLst>
                <a:ext uri="{FF2B5EF4-FFF2-40B4-BE49-F238E27FC236}">
                  <a16:creationId xmlns:a16="http://schemas.microsoft.com/office/drawing/2014/main" id="{505F0D84-38A9-9F7B-B15A-DD99225E4760}"/>
                </a:ext>
              </a:extLst>
            </p:cNvPr>
            <p:cNvGrpSpPr/>
            <p:nvPr/>
          </p:nvGrpSpPr>
          <p:grpSpPr>
            <a:xfrm>
              <a:off x="5080579" y="3517379"/>
              <a:ext cx="741910" cy="200055"/>
              <a:chOff x="4089862" y="3477140"/>
              <a:chExt cx="741910" cy="200055"/>
            </a:xfrm>
          </p:grpSpPr>
          <p:sp>
            <p:nvSpPr>
              <p:cNvPr id="15" name="Oval 14">
                <a:extLst>
                  <a:ext uri="{FF2B5EF4-FFF2-40B4-BE49-F238E27FC236}">
                    <a16:creationId xmlns:a16="http://schemas.microsoft.com/office/drawing/2014/main" id="{126E6969-2E8A-8378-ED0A-3E19FBD3E009}"/>
                  </a:ext>
                </a:extLst>
              </p:cNvPr>
              <p:cNvSpPr/>
              <p:nvPr/>
            </p:nvSpPr>
            <p:spPr>
              <a:xfrm>
                <a:off x="4089862" y="3562003"/>
                <a:ext cx="54033" cy="45719"/>
              </a:xfrm>
              <a:prstGeom prst="ellipse">
                <a:avLst/>
              </a:prstGeom>
              <a:solidFill>
                <a:srgbClr val="92D050"/>
              </a:solidFill>
              <a:ln w="25400" cap="flat" cmpd="sng" algn="ctr">
                <a:solidFill>
                  <a:srgbClr val="9CCB3B"/>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0" cap="none" spc="0" normalizeH="0" baseline="0" noProof="0">
                  <a:ln>
                    <a:noFill/>
                  </a:ln>
                  <a:solidFill>
                    <a:prstClr val="white"/>
                  </a:solidFill>
                  <a:effectLst/>
                  <a:uLnTx/>
                  <a:uFillTx/>
                  <a:latin typeface="Arial"/>
                  <a:ea typeface="+mn-ea"/>
                  <a:cs typeface="+mn-cs"/>
                </a:endParaRPr>
              </a:p>
            </p:txBody>
          </p:sp>
          <p:sp>
            <p:nvSpPr>
              <p:cNvPr id="16" name="TextBox 15">
                <a:extLst>
                  <a:ext uri="{FF2B5EF4-FFF2-40B4-BE49-F238E27FC236}">
                    <a16:creationId xmlns:a16="http://schemas.microsoft.com/office/drawing/2014/main" id="{B81BDEAA-E26E-C435-72B8-FA88E6D6DF29}"/>
                  </a:ext>
                </a:extLst>
              </p:cNvPr>
              <p:cNvSpPr txBox="1"/>
              <p:nvPr/>
            </p:nvSpPr>
            <p:spPr>
              <a:xfrm>
                <a:off x="4116878" y="3477140"/>
                <a:ext cx="714894" cy="20005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0" u="none" strike="noStrike" kern="0" cap="none" spc="0" normalizeH="0" baseline="0" noProof="0">
                    <a:ln>
                      <a:noFill/>
                    </a:ln>
                    <a:solidFill>
                      <a:prstClr val="black"/>
                    </a:solidFill>
                    <a:effectLst/>
                    <a:uLnTx/>
                    <a:uFillTx/>
                    <a:latin typeface="Nunito Sans"/>
                    <a:ea typeface="+mn-ea"/>
                    <a:cs typeface="+mn-cs"/>
                  </a:rPr>
                  <a:t>On Track</a:t>
                </a:r>
              </a:p>
            </p:txBody>
          </p:sp>
        </p:grpSp>
        <p:grpSp>
          <p:nvGrpSpPr>
            <p:cNvPr id="9" name="Group 8">
              <a:extLst>
                <a:ext uri="{FF2B5EF4-FFF2-40B4-BE49-F238E27FC236}">
                  <a16:creationId xmlns:a16="http://schemas.microsoft.com/office/drawing/2014/main" id="{622582E6-D5E5-0954-9EBD-A9492F144C34}"/>
                </a:ext>
              </a:extLst>
            </p:cNvPr>
            <p:cNvGrpSpPr/>
            <p:nvPr/>
          </p:nvGrpSpPr>
          <p:grpSpPr>
            <a:xfrm>
              <a:off x="5795473" y="3517379"/>
              <a:ext cx="741910" cy="200055"/>
              <a:chOff x="4089862" y="3477140"/>
              <a:chExt cx="741910" cy="200055"/>
            </a:xfrm>
          </p:grpSpPr>
          <p:sp>
            <p:nvSpPr>
              <p:cNvPr id="13" name="Oval 12">
                <a:extLst>
                  <a:ext uri="{FF2B5EF4-FFF2-40B4-BE49-F238E27FC236}">
                    <a16:creationId xmlns:a16="http://schemas.microsoft.com/office/drawing/2014/main" id="{D8AFBA22-54A7-1DA2-F314-6B56BED7AA7E}"/>
                  </a:ext>
                </a:extLst>
              </p:cNvPr>
              <p:cNvSpPr/>
              <p:nvPr/>
            </p:nvSpPr>
            <p:spPr>
              <a:xfrm>
                <a:off x="4089862" y="3562003"/>
                <a:ext cx="54033" cy="45719"/>
              </a:xfrm>
              <a:prstGeom prst="ellipse">
                <a:avLst/>
              </a:prstGeom>
              <a:solidFill>
                <a:srgbClr val="FFC000"/>
              </a:solidFill>
              <a:ln w="25400" cap="flat" cmpd="sng" algn="ctr">
                <a:solidFill>
                  <a:srgbClr val="FFC000"/>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0" cap="none" spc="0" normalizeH="0" baseline="0" noProof="0">
                  <a:ln>
                    <a:noFill/>
                  </a:ln>
                  <a:solidFill>
                    <a:prstClr val="white"/>
                  </a:solidFill>
                  <a:effectLst/>
                  <a:uLnTx/>
                  <a:uFillTx/>
                  <a:latin typeface="Arial"/>
                  <a:ea typeface="+mn-ea"/>
                  <a:cs typeface="+mn-cs"/>
                </a:endParaRPr>
              </a:p>
            </p:txBody>
          </p:sp>
          <p:sp>
            <p:nvSpPr>
              <p:cNvPr id="14" name="TextBox 13">
                <a:extLst>
                  <a:ext uri="{FF2B5EF4-FFF2-40B4-BE49-F238E27FC236}">
                    <a16:creationId xmlns:a16="http://schemas.microsoft.com/office/drawing/2014/main" id="{1A7AA345-26B3-9D7F-1899-EF87BF463EA9}"/>
                  </a:ext>
                </a:extLst>
              </p:cNvPr>
              <p:cNvSpPr txBox="1"/>
              <p:nvPr/>
            </p:nvSpPr>
            <p:spPr>
              <a:xfrm>
                <a:off x="4116878" y="3477140"/>
                <a:ext cx="714894" cy="20005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0" u="none" strike="noStrike" kern="0" cap="none" spc="0" normalizeH="0" baseline="0" noProof="0">
                    <a:ln>
                      <a:noFill/>
                    </a:ln>
                    <a:solidFill>
                      <a:prstClr val="black"/>
                    </a:solidFill>
                    <a:effectLst/>
                    <a:uLnTx/>
                    <a:uFillTx/>
                    <a:latin typeface="Nunito Sans"/>
                    <a:ea typeface="+mn-ea"/>
                    <a:cs typeface="+mn-cs"/>
                  </a:rPr>
                  <a:t>At Risk</a:t>
                </a:r>
              </a:p>
            </p:txBody>
          </p:sp>
        </p:grpSp>
        <p:grpSp>
          <p:nvGrpSpPr>
            <p:cNvPr id="10" name="Group 9">
              <a:extLst>
                <a:ext uri="{FF2B5EF4-FFF2-40B4-BE49-F238E27FC236}">
                  <a16:creationId xmlns:a16="http://schemas.microsoft.com/office/drawing/2014/main" id="{37190632-7CA2-2F8E-F8C4-304A549109B2}"/>
                </a:ext>
              </a:extLst>
            </p:cNvPr>
            <p:cNvGrpSpPr/>
            <p:nvPr/>
          </p:nvGrpSpPr>
          <p:grpSpPr>
            <a:xfrm>
              <a:off x="6429317" y="3517379"/>
              <a:ext cx="741910" cy="200055"/>
              <a:chOff x="4089862" y="3477140"/>
              <a:chExt cx="741910" cy="200055"/>
            </a:xfrm>
          </p:grpSpPr>
          <p:sp>
            <p:nvSpPr>
              <p:cNvPr id="11" name="Oval 10">
                <a:extLst>
                  <a:ext uri="{FF2B5EF4-FFF2-40B4-BE49-F238E27FC236}">
                    <a16:creationId xmlns:a16="http://schemas.microsoft.com/office/drawing/2014/main" id="{5CEF1D19-5A73-E070-CB78-3B05F22C67A5}"/>
                  </a:ext>
                </a:extLst>
              </p:cNvPr>
              <p:cNvSpPr/>
              <p:nvPr/>
            </p:nvSpPr>
            <p:spPr>
              <a:xfrm>
                <a:off x="4089862" y="3562003"/>
                <a:ext cx="54033" cy="45719"/>
              </a:xfrm>
              <a:prstGeom prst="ellipse">
                <a:avLst/>
              </a:prstGeom>
              <a:solidFill>
                <a:srgbClr val="FF0000"/>
              </a:solidFill>
              <a:ln w="25400" cap="flat" cmpd="sng" algn="ctr">
                <a:solidFill>
                  <a:srgbClr val="FF0000"/>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0" cap="none" spc="0" normalizeH="0" baseline="0" noProof="0">
                  <a:ln>
                    <a:noFill/>
                  </a:ln>
                  <a:solidFill>
                    <a:prstClr val="white"/>
                  </a:solidFill>
                  <a:effectLst/>
                  <a:uLnTx/>
                  <a:uFillTx/>
                  <a:latin typeface="Arial"/>
                  <a:ea typeface="+mn-ea"/>
                  <a:cs typeface="+mn-cs"/>
                </a:endParaRPr>
              </a:p>
            </p:txBody>
          </p:sp>
          <p:sp>
            <p:nvSpPr>
              <p:cNvPr id="12" name="TextBox 11">
                <a:extLst>
                  <a:ext uri="{FF2B5EF4-FFF2-40B4-BE49-F238E27FC236}">
                    <a16:creationId xmlns:a16="http://schemas.microsoft.com/office/drawing/2014/main" id="{2705E117-E354-CD0D-15B6-C5223067F470}"/>
                  </a:ext>
                </a:extLst>
              </p:cNvPr>
              <p:cNvSpPr txBox="1"/>
              <p:nvPr/>
            </p:nvSpPr>
            <p:spPr>
              <a:xfrm>
                <a:off x="4116878" y="3477140"/>
                <a:ext cx="714894" cy="20005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0" u="none" strike="noStrike" kern="0" cap="none" spc="0" normalizeH="0" baseline="0" noProof="0">
                    <a:ln>
                      <a:noFill/>
                    </a:ln>
                    <a:solidFill>
                      <a:prstClr val="black"/>
                    </a:solidFill>
                    <a:effectLst/>
                    <a:uLnTx/>
                    <a:uFillTx/>
                    <a:latin typeface="Nunito Sans"/>
                    <a:ea typeface="+mn-ea"/>
                    <a:cs typeface="+mn-cs"/>
                  </a:rPr>
                  <a:t>Overdue</a:t>
                </a:r>
              </a:p>
            </p:txBody>
          </p:sp>
        </p:grpSp>
      </p:grpSp>
      <p:sp>
        <p:nvSpPr>
          <p:cNvPr id="19" name="TextBox 18">
            <a:extLst>
              <a:ext uri="{FF2B5EF4-FFF2-40B4-BE49-F238E27FC236}">
                <a16:creationId xmlns:a16="http://schemas.microsoft.com/office/drawing/2014/main" id="{EDA08735-22EC-FFB1-EF86-D859C1E3B3EB}"/>
              </a:ext>
            </a:extLst>
          </p:cNvPr>
          <p:cNvSpPr txBox="1"/>
          <p:nvPr/>
        </p:nvSpPr>
        <p:spPr>
          <a:xfrm>
            <a:off x="0" y="4977629"/>
            <a:ext cx="1739579" cy="200055"/>
          </a:xfrm>
          <a:prstGeom prst="rect">
            <a:avLst/>
          </a:prstGeom>
          <a:noFill/>
        </p:spPr>
        <p:txBody>
          <a:bodyPr wrap="non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0" u="none" strike="noStrike" kern="1200" cap="none" spc="0" normalizeH="0" baseline="0" noProof="0">
                <a:ln>
                  <a:noFill/>
                </a:ln>
                <a:solidFill>
                  <a:srgbClr val="1D3E61"/>
                </a:solidFill>
                <a:effectLst/>
                <a:uLnTx/>
                <a:uFillTx/>
                <a:latin typeface="Nunito Sans"/>
                <a:ea typeface="+mn-ea"/>
                <a:cs typeface="+mn-cs"/>
              </a:rPr>
              <a:t>Slide updated on  02nd January 2025</a:t>
            </a:r>
            <a:endParaRPr kumimoji="0" lang="en-GB" sz="1800" b="0" i="0" u="none" strike="noStrike" kern="1200" cap="none" spc="0" normalizeH="0" baseline="0" noProof="0">
              <a:ln>
                <a:noFill/>
              </a:ln>
              <a:solidFill>
                <a:srgbClr val="1D3E61"/>
              </a:solidFill>
              <a:effectLst/>
              <a:uLnTx/>
              <a:uFillTx/>
              <a:latin typeface="Nunito Sans"/>
              <a:ea typeface="+mn-ea"/>
              <a:cs typeface="+mn-cs"/>
            </a:endParaRPr>
          </a:p>
        </p:txBody>
      </p:sp>
      <p:pic>
        <p:nvPicPr>
          <p:cNvPr id="4" name="Picture 3">
            <a:extLst>
              <a:ext uri="{FF2B5EF4-FFF2-40B4-BE49-F238E27FC236}">
                <a16:creationId xmlns:a16="http://schemas.microsoft.com/office/drawing/2014/main" id="{F656CBAC-ED9D-4B7E-2BB6-2927ABD66C91}"/>
              </a:ext>
            </a:extLst>
          </p:cNvPr>
          <p:cNvPicPr>
            <a:picLocks/>
          </p:cNvPicPr>
          <p:nvPr/>
        </p:nvPicPr>
        <p:blipFill>
          <a:blip r:embed="rId3"/>
          <a:stretch>
            <a:fillRect/>
          </a:stretch>
        </p:blipFill>
        <p:spPr>
          <a:xfrm>
            <a:off x="4425244" y="1503232"/>
            <a:ext cx="4680000" cy="864000"/>
          </a:xfrm>
          <a:prstGeom prst="rect">
            <a:avLst/>
          </a:prstGeom>
        </p:spPr>
      </p:pic>
    </p:spTree>
    <p:extLst>
      <p:ext uri="{BB962C8B-B14F-4D97-AF65-F5344CB8AC3E}">
        <p14:creationId xmlns:p14="http://schemas.microsoft.com/office/powerpoint/2010/main" val="39902012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356D5-B70A-4AED-B307-F751BD00AB8D}"/>
              </a:ext>
            </a:extLst>
          </p:cNvPr>
          <p:cNvSpPr>
            <a:spLocks noGrp="1"/>
          </p:cNvSpPr>
          <p:nvPr>
            <p:ph type="ctrTitle"/>
          </p:nvPr>
        </p:nvSpPr>
        <p:spPr>
          <a:xfrm>
            <a:off x="685800" y="1563638"/>
            <a:ext cx="7772400" cy="1102519"/>
          </a:xfrm>
        </p:spPr>
        <p:txBody>
          <a:bodyPr/>
          <a:lstStyle/>
          <a:p>
            <a:r>
              <a:rPr lang="en-US">
                <a:latin typeface="+mj-lt"/>
                <a:cs typeface="Arial"/>
              </a:rPr>
              <a:t>4c. June 25 Major Release</a:t>
            </a:r>
            <a:endParaRPr lang="en-GB">
              <a:latin typeface="+mj-lt"/>
            </a:endParaRPr>
          </a:p>
        </p:txBody>
      </p:sp>
      <p:sp>
        <p:nvSpPr>
          <p:cNvPr id="5" name="Subtitle 4">
            <a:extLst>
              <a:ext uri="{FF2B5EF4-FFF2-40B4-BE49-F238E27FC236}">
                <a16:creationId xmlns:a16="http://schemas.microsoft.com/office/drawing/2014/main" id="{96E170B4-7018-5901-2EA2-D8D51F09BC7B}"/>
              </a:ext>
            </a:extLst>
          </p:cNvPr>
          <p:cNvSpPr>
            <a:spLocks noGrp="1"/>
          </p:cNvSpPr>
          <p:nvPr>
            <p:ph type="subTitle" idx="1"/>
          </p:nvPr>
        </p:nvSpPr>
        <p:spPr/>
        <p:txBody>
          <a:bodyPr vert="horz" lIns="91440" tIns="45720" rIns="91440" bIns="45720" rtlCol="0" anchor="t">
            <a:normAutofit/>
          </a:bodyPr>
          <a:lstStyle/>
          <a:p>
            <a:r>
              <a:rPr lang="en-GB" b="1">
                <a:solidFill>
                  <a:schemeClr val="bg2"/>
                </a:solidFill>
                <a:latin typeface="+mn-lt"/>
                <a:cs typeface="Arial"/>
              </a:rPr>
              <a:t>Scope for Information</a:t>
            </a:r>
            <a:endParaRPr lang="en-GB" b="1">
              <a:solidFill>
                <a:schemeClr val="bg2"/>
              </a:solidFill>
              <a:latin typeface="+mn-lt"/>
            </a:endParaRPr>
          </a:p>
        </p:txBody>
      </p:sp>
    </p:spTree>
    <p:extLst>
      <p:ext uri="{BB962C8B-B14F-4D97-AF65-F5344CB8AC3E}">
        <p14:creationId xmlns:p14="http://schemas.microsoft.com/office/powerpoint/2010/main" val="32897968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B71C3-A7E0-783E-1C3B-C8E43F844AF0}"/>
              </a:ext>
            </a:extLst>
          </p:cNvPr>
          <p:cNvSpPr txBox="1">
            <a:spLocks/>
          </p:cNvSpPr>
          <p:nvPr/>
        </p:nvSpPr>
        <p:spPr>
          <a:xfrm>
            <a:off x="457200" y="123477"/>
            <a:ext cx="8229600" cy="498688"/>
          </a:xfrm>
          <a:prstGeom prst="rect">
            <a:avLst/>
          </a:prstGeom>
        </p:spPr>
        <p:txBody>
          <a:bodyPr>
            <a:normAutofit fontScale="97500" lnSpcReduction="10000"/>
          </a:bodyPr>
          <a:lstStyle>
            <a:lvl1pPr algn="ctr" defTabSz="914400" rtl="0" eaLnBrk="1" latinLnBrk="0" hangingPunct="1">
              <a:spcBef>
                <a:spcPct val="0"/>
              </a:spcBef>
              <a:buNone/>
              <a:defRPr sz="2800" b="1" kern="1200">
                <a:solidFill>
                  <a:srgbClr val="3E5AA8"/>
                </a:solidFill>
                <a:latin typeface="Avenir Next LT Pro" panose="020B0504020202020204" pitchFamily="34" charset="0"/>
                <a:ea typeface="+mj-ea"/>
                <a:cs typeface="Arial" panose="020B0604020202020204" pitchFamily="34" charset="0"/>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2800" b="1" i="0" u="none" strike="noStrike" kern="1200" cap="none" spc="0" normalizeH="0" baseline="0" noProof="0">
                <a:ln>
                  <a:noFill/>
                </a:ln>
                <a:solidFill>
                  <a:srgbClr val="3E5AA8"/>
                </a:solidFill>
                <a:effectLst/>
                <a:uLnTx/>
                <a:uFillTx/>
                <a:latin typeface="Arial"/>
                <a:ea typeface="+mj-ea"/>
                <a:cs typeface="Arial"/>
              </a:rPr>
              <a:t>Proposed Scope </a:t>
            </a:r>
            <a:endParaRPr kumimoji="0" lang="en-GB" sz="2800" b="1" i="0" u="none" strike="noStrike" kern="1200" cap="none" spc="0" normalizeH="0" baseline="0" noProof="0">
              <a:ln>
                <a:noFill/>
              </a:ln>
              <a:solidFill>
                <a:srgbClr val="3E5AA8"/>
              </a:solidFill>
              <a:effectLst/>
              <a:uLnTx/>
              <a:uFillTx/>
              <a:latin typeface="Avenir Next LT Pro" panose="020B0504020202020204" pitchFamily="34" charset="0"/>
              <a:ea typeface="+mj-ea"/>
              <a:cs typeface="Arial" panose="020B0604020202020204" pitchFamily="34" charset="0"/>
            </a:endParaRPr>
          </a:p>
        </p:txBody>
      </p:sp>
      <p:graphicFrame>
        <p:nvGraphicFramePr>
          <p:cNvPr id="3" name="Table 4">
            <a:extLst>
              <a:ext uri="{FF2B5EF4-FFF2-40B4-BE49-F238E27FC236}">
                <a16:creationId xmlns:a16="http://schemas.microsoft.com/office/drawing/2014/main" id="{1022BC5F-2625-2728-927C-80895A030922}"/>
              </a:ext>
            </a:extLst>
          </p:cNvPr>
          <p:cNvGraphicFramePr>
            <a:graphicFrameLocks/>
          </p:cNvGraphicFramePr>
          <p:nvPr/>
        </p:nvGraphicFramePr>
        <p:xfrm>
          <a:off x="214834" y="566566"/>
          <a:ext cx="8712062" cy="556728"/>
        </p:xfrm>
        <a:graphic>
          <a:graphicData uri="http://schemas.openxmlformats.org/drawingml/2006/table">
            <a:tbl>
              <a:tblPr firstRow="1" bandRow="1">
                <a:tableStyleId>{5C22544A-7EE6-4342-B048-85BDC9FD1C3A}</a:tableStyleId>
              </a:tblPr>
              <a:tblGrid>
                <a:gridCol w="3650165">
                  <a:extLst>
                    <a:ext uri="{9D8B030D-6E8A-4147-A177-3AD203B41FA5}">
                      <a16:colId xmlns:a16="http://schemas.microsoft.com/office/drawing/2014/main" val="3885288750"/>
                    </a:ext>
                  </a:extLst>
                </a:gridCol>
                <a:gridCol w="5061897">
                  <a:extLst>
                    <a:ext uri="{9D8B030D-6E8A-4147-A177-3AD203B41FA5}">
                      <a16:colId xmlns:a16="http://schemas.microsoft.com/office/drawing/2014/main" val="2666035350"/>
                    </a:ext>
                  </a:extLst>
                </a:gridCol>
              </a:tblGrid>
              <a:tr h="278364">
                <a:tc>
                  <a:txBody>
                    <a:bodyPr/>
                    <a:lstStyle/>
                    <a:p>
                      <a:r>
                        <a:rPr lang="en-GB" sz="900">
                          <a:solidFill>
                            <a:schemeClr val="bg1"/>
                          </a:solidFill>
                        </a:rPr>
                        <a:t>Release </a:t>
                      </a:r>
                    </a:p>
                  </a:txBody>
                  <a:tcPr marL="72000" marR="72000" marT="36000" marB="36000" anchor="ctr">
                    <a:solidFill>
                      <a:schemeClr val="tx2"/>
                    </a:solidFill>
                  </a:tcPr>
                </a:tc>
                <a:tc>
                  <a:txBody>
                    <a:bodyPr/>
                    <a:lstStyle/>
                    <a:p>
                      <a:r>
                        <a:rPr lang="en-GB" sz="900">
                          <a:solidFill>
                            <a:srgbClr val="3E5AA8"/>
                          </a:solidFill>
                        </a:rPr>
                        <a:t>June 25 Major Release </a:t>
                      </a:r>
                    </a:p>
                  </a:txBody>
                  <a:tcPr marL="72000" marR="72000" marT="36000" marB="36000" anchor="ctr">
                    <a:solidFill>
                      <a:schemeClr val="accent1"/>
                    </a:solidFill>
                  </a:tcPr>
                </a:tc>
                <a:extLst>
                  <a:ext uri="{0D108BD9-81ED-4DB2-BD59-A6C34878D82A}">
                    <a16:rowId xmlns:a16="http://schemas.microsoft.com/office/drawing/2014/main" val="4084182278"/>
                  </a:ext>
                </a:extLst>
              </a:tr>
              <a:tr h="278364">
                <a:tc>
                  <a:txBody>
                    <a:bodyPr/>
                    <a:lstStyle/>
                    <a:p>
                      <a:r>
                        <a:rPr lang="en-GB" sz="900" b="1">
                          <a:solidFill>
                            <a:schemeClr val="bg1"/>
                          </a:solidFill>
                        </a:rPr>
                        <a:t>Implementation Date &amp; Contingency Date</a:t>
                      </a:r>
                    </a:p>
                  </a:txBody>
                  <a:tcPr marL="72000" marR="72000" marT="36000" marB="36000" anchor="ctr">
                    <a:solidFill>
                      <a:schemeClr val="tx2"/>
                    </a:solidFill>
                  </a:tcPr>
                </a:tc>
                <a:tc>
                  <a:txBody>
                    <a:bodyPr/>
                    <a:lstStyle/>
                    <a:p>
                      <a:r>
                        <a:rPr lang="en-GB" sz="900">
                          <a:solidFill>
                            <a:srgbClr val="3E5AA8"/>
                          </a:solidFill>
                        </a:rPr>
                        <a:t>Implementation Date: 27</a:t>
                      </a:r>
                      <a:r>
                        <a:rPr lang="en-GB" sz="900" baseline="30000">
                          <a:solidFill>
                            <a:srgbClr val="3E5AA8"/>
                          </a:solidFill>
                        </a:rPr>
                        <a:t>th</a:t>
                      </a:r>
                      <a:r>
                        <a:rPr lang="en-GB" sz="900">
                          <a:solidFill>
                            <a:srgbClr val="3E5AA8"/>
                          </a:solidFill>
                        </a:rPr>
                        <a:t> June 2025 Contingency Date: 4</a:t>
                      </a:r>
                      <a:r>
                        <a:rPr lang="en-GB" sz="900" baseline="30000">
                          <a:solidFill>
                            <a:srgbClr val="3E5AA8"/>
                          </a:solidFill>
                        </a:rPr>
                        <a:t>th</a:t>
                      </a:r>
                      <a:r>
                        <a:rPr lang="en-GB" sz="900">
                          <a:solidFill>
                            <a:srgbClr val="3E5AA8"/>
                          </a:solidFill>
                        </a:rPr>
                        <a:t> July 2025</a:t>
                      </a:r>
                    </a:p>
                  </a:txBody>
                  <a:tcPr marL="72000" marR="72000" marT="36000" marB="36000" anchor="ctr">
                    <a:solidFill>
                      <a:schemeClr val="accent1"/>
                    </a:solidFill>
                  </a:tcPr>
                </a:tc>
                <a:extLst>
                  <a:ext uri="{0D108BD9-81ED-4DB2-BD59-A6C34878D82A}">
                    <a16:rowId xmlns:a16="http://schemas.microsoft.com/office/drawing/2014/main" val="1909645996"/>
                  </a:ext>
                </a:extLst>
              </a:tr>
            </a:tbl>
          </a:graphicData>
        </a:graphic>
      </p:graphicFrame>
      <p:graphicFrame>
        <p:nvGraphicFramePr>
          <p:cNvPr id="5" name="Table 4">
            <a:extLst>
              <a:ext uri="{FF2B5EF4-FFF2-40B4-BE49-F238E27FC236}">
                <a16:creationId xmlns:a16="http://schemas.microsoft.com/office/drawing/2014/main" id="{EF50ABA4-0D50-8DEF-4999-F70BABBBE6F2}"/>
              </a:ext>
            </a:extLst>
          </p:cNvPr>
          <p:cNvGraphicFramePr>
            <a:graphicFrameLocks/>
          </p:cNvGraphicFramePr>
          <p:nvPr/>
        </p:nvGraphicFramePr>
        <p:xfrm>
          <a:off x="214834" y="1123294"/>
          <a:ext cx="8711305" cy="1617461"/>
        </p:xfrm>
        <a:graphic>
          <a:graphicData uri="http://schemas.openxmlformats.org/drawingml/2006/table">
            <a:tbl>
              <a:tblPr firstRow="1" bandRow="1">
                <a:tableStyleId>{5C22544A-7EE6-4342-B048-85BDC9FD1C3A}</a:tableStyleId>
              </a:tblPr>
              <a:tblGrid>
                <a:gridCol w="428917">
                  <a:extLst>
                    <a:ext uri="{9D8B030D-6E8A-4147-A177-3AD203B41FA5}">
                      <a16:colId xmlns:a16="http://schemas.microsoft.com/office/drawing/2014/main" val="3885288750"/>
                    </a:ext>
                  </a:extLst>
                </a:gridCol>
                <a:gridCol w="2110030">
                  <a:extLst>
                    <a:ext uri="{9D8B030D-6E8A-4147-A177-3AD203B41FA5}">
                      <a16:colId xmlns:a16="http://schemas.microsoft.com/office/drawing/2014/main" val="2666035350"/>
                    </a:ext>
                  </a:extLst>
                </a:gridCol>
                <a:gridCol w="952608">
                  <a:extLst>
                    <a:ext uri="{9D8B030D-6E8A-4147-A177-3AD203B41FA5}">
                      <a16:colId xmlns:a16="http://schemas.microsoft.com/office/drawing/2014/main" val="2207084505"/>
                    </a:ext>
                  </a:extLst>
                </a:gridCol>
                <a:gridCol w="720080">
                  <a:extLst>
                    <a:ext uri="{9D8B030D-6E8A-4147-A177-3AD203B41FA5}">
                      <a16:colId xmlns:a16="http://schemas.microsoft.com/office/drawing/2014/main" val="3233469831"/>
                    </a:ext>
                  </a:extLst>
                </a:gridCol>
                <a:gridCol w="504056">
                  <a:extLst>
                    <a:ext uri="{9D8B030D-6E8A-4147-A177-3AD203B41FA5}">
                      <a16:colId xmlns:a16="http://schemas.microsoft.com/office/drawing/2014/main" val="3264185382"/>
                    </a:ext>
                  </a:extLst>
                </a:gridCol>
                <a:gridCol w="739418">
                  <a:extLst>
                    <a:ext uri="{9D8B030D-6E8A-4147-A177-3AD203B41FA5}">
                      <a16:colId xmlns:a16="http://schemas.microsoft.com/office/drawing/2014/main" val="745820958"/>
                    </a:ext>
                  </a:extLst>
                </a:gridCol>
                <a:gridCol w="781406">
                  <a:extLst>
                    <a:ext uri="{9D8B030D-6E8A-4147-A177-3AD203B41FA5}">
                      <a16:colId xmlns:a16="http://schemas.microsoft.com/office/drawing/2014/main" val="2494587996"/>
                    </a:ext>
                  </a:extLst>
                </a:gridCol>
                <a:gridCol w="742336">
                  <a:extLst>
                    <a:ext uri="{9D8B030D-6E8A-4147-A177-3AD203B41FA5}">
                      <a16:colId xmlns:a16="http://schemas.microsoft.com/office/drawing/2014/main" val="3315029670"/>
                    </a:ext>
                  </a:extLst>
                </a:gridCol>
                <a:gridCol w="1093968">
                  <a:extLst>
                    <a:ext uri="{9D8B030D-6E8A-4147-A177-3AD203B41FA5}">
                      <a16:colId xmlns:a16="http://schemas.microsoft.com/office/drawing/2014/main" val="4031302906"/>
                    </a:ext>
                  </a:extLst>
                </a:gridCol>
                <a:gridCol w="638486">
                  <a:extLst>
                    <a:ext uri="{9D8B030D-6E8A-4147-A177-3AD203B41FA5}">
                      <a16:colId xmlns:a16="http://schemas.microsoft.com/office/drawing/2014/main" val="2181164614"/>
                    </a:ext>
                  </a:extLst>
                </a:gridCol>
              </a:tblGrid>
              <a:tr h="533752">
                <a:tc>
                  <a:txBody>
                    <a:bodyPr/>
                    <a:lstStyle/>
                    <a:p>
                      <a:pPr algn="ctr">
                        <a:spcAft>
                          <a:spcPts val="0"/>
                        </a:spcAft>
                      </a:pPr>
                      <a:r>
                        <a:rPr lang="en-GB" sz="900"/>
                        <a:t>XRN</a:t>
                      </a:r>
                    </a:p>
                  </a:txBody>
                  <a:tcPr marL="72000" marR="72000" marT="36000" marB="36000" anchor="ctr">
                    <a:solidFill>
                      <a:schemeClr val="tx2"/>
                    </a:solidFill>
                  </a:tcPr>
                </a:tc>
                <a:tc>
                  <a:txBody>
                    <a:bodyPr/>
                    <a:lstStyle/>
                    <a:p>
                      <a:pPr>
                        <a:spcAft>
                          <a:spcPts val="0"/>
                        </a:spcAft>
                      </a:pPr>
                      <a:r>
                        <a:rPr lang="en-GB" sz="900"/>
                        <a:t>Title</a:t>
                      </a:r>
                    </a:p>
                  </a:txBody>
                  <a:tcPr marL="72000" marR="72000" marT="36000" marB="36000" anchor="ctr">
                    <a:solidFill>
                      <a:schemeClr val="tx2"/>
                    </a:solidFill>
                  </a:tcPr>
                </a:tc>
                <a:tc>
                  <a:txBody>
                    <a:bodyPr/>
                    <a:lstStyle/>
                    <a:p>
                      <a:pPr algn="ctr">
                        <a:spcAft>
                          <a:spcPts val="0"/>
                        </a:spcAft>
                      </a:pPr>
                      <a:r>
                        <a:rPr lang="en-GB" sz="900"/>
                        <a:t>Proposer</a:t>
                      </a:r>
                    </a:p>
                  </a:txBody>
                  <a:tcPr marL="36000" marR="36000" marT="36000" marB="36000" anchor="ctr">
                    <a:solidFill>
                      <a:schemeClr val="tx2"/>
                    </a:solidFill>
                  </a:tcPr>
                </a:tc>
                <a:tc>
                  <a:txBody>
                    <a:bodyPr/>
                    <a:lstStyle/>
                    <a:p>
                      <a:pPr algn="ctr">
                        <a:spcAft>
                          <a:spcPts val="0"/>
                        </a:spcAft>
                      </a:pPr>
                      <a:r>
                        <a:rPr lang="en-GB" sz="900"/>
                        <a:t>Benefitting</a:t>
                      </a:r>
                    </a:p>
                  </a:txBody>
                  <a:tcPr marL="36000" marR="36000" marT="36000" marB="36000" anchor="ctr">
                    <a:solidFill>
                      <a:schemeClr val="tx2"/>
                    </a:solidFill>
                  </a:tcPr>
                </a:tc>
                <a:tc>
                  <a:txBody>
                    <a:bodyPr/>
                    <a:lstStyle/>
                    <a:p>
                      <a:pPr algn="ctr">
                        <a:spcAft>
                          <a:spcPts val="0"/>
                        </a:spcAft>
                      </a:pPr>
                      <a:r>
                        <a:rPr lang="en-GB" sz="900"/>
                        <a:t>Funded</a:t>
                      </a:r>
                    </a:p>
                    <a:p>
                      <a:pPr algn="ctr">
                        <a:spcAft>
                          <a:spcPts val="0"/>
                        </a:spcAft>
                      </a:pPr>
                      <a:r>
                        <a:rPr lang="en-GB" sz="900"/>
                        <a:t>by</a:t>
                      </a:r>
                    </a:p>
                  </a:txBody>
                  <a:tcPr marL="36000" marR="36000" marT="36000" marB="36000" anchor="ctr">
                    <a:solidFill>
                      <a:schemeClr val="tx2"/>
                    </a:solidFill>
                  </a:tcPr>
                </a:tc>
                <a:tc>
                  <a:txBody>
                    <a:bodyPr/>
                    <a:lstStyle/>
                    <a:p>
                      <a:pPr algn="ctr">
                        <a:spcAft>
                          <a:spcPts val="0"/>
                        </a:spcAft>
                      </a:pPr>
                      <a:r>
                        <a:rPr lang="en-GB" sz="900"/>
                        <a:t> Cost estimate</a:t>
                      </a:r>
                    </a:p>
                  </a:txBody>
                  <a:tcPr marL="36000" marR="36000" marT="36000" marB="36000" anchor="ctr">
                    <a:solidFill>
                      <a:schemeClr val="tx2"/>
                    </a:solidFill>
                  </a:tcPr>
                </a:tc>
                <a:tc>
                  <a:txBody>
                    <a:bodyPr/>
                    <a:lstStyle/>
                    <a:p>
                      <a:pPr algn="ctr">
                        <a:spcAft>
                          <a:spcPts val="0"/>
                        </a:spcAft>
                      </a:pPr>
                      <a:r>
                        <a:rPr lang="en-GB" sz="900"/>
                        <a:t>System components</a:t>
                      </a:r>
                    </a:p>
                  </a:txBody>
                  <a:tcPr marL="36000" marR="36000" marT="36000" marB="36000" anchor="ctr">
                    <a:solidFill>
                      <a:schemeClr val="tx2"/>
                    </a:solidFill>
                  </a:tcPr>
                </a:tc>
                <a:tc>
                  <a:txBody>
                    <a:bodyPr/>
                    <a:lstStyle/>
                    <a:p>
                      <a:pPr algn="ctr">
                        <a:spcAft>
                          <a:spcPts val="0"/>
                        </a:spcAft>
                      </a:pPr>
                      <a:r>
                        <a:rPr lang="en-GB" sz="900"/>
                        <a:t>Solution option approved</a:t>
                      </a:r>
                    </a:p>
                  </a:txBody>
                  <a:tcPr marL="36000" marR="36000" marT="36000" marB="36000" anchor="ctr">
                    <a:solidFill>
                      <a:schemeClr val="tx2"/>
                    </a:solidFill>
                  </a:tcPr>
                </a:tc>
                <a:tc>
                  <a:txBody>
                    <a:bodyPr/>
                    <a:lstStyle/>
                    <a:p>
                      <a:pPr algn="ctr">
                        <a:spcAft>
                          <a:spcPts val="0"/>
                        </a:spcAft>
                      </a:pPr>
                      <a:r>
                        <a:rPr lang="en-GB" sz="900"/>
                        <a:t>Design status</a:t>
                      </a:r>
                    </a:p>
                  </a:txBody>
                  <a:tcPr marL="36000" marR="36000" marT="36000" marB="36000" anchor="ctr">
                    <a:solidFill>
                      <a:schemeClr val="tx2"/>
                    </a:solidFill>
                  </a:tcPr>
                </a:tc>
                <a:tc>
                  <a:txBody>
                    <a:bodyPr/>
                    <a:lstStyle/>
                    <a:p>
                      <a:pPr algn="ctr">
                        <a:spcAft>
                          <a:spcPts val="0"/>
                        </a:spcAft>
                      </a:pPr>
                      <a:r>
                        <a:rPr lang="en-GB" sz="900"/>
                        <a:t>BER approval</a:t>
                      </a:r>
                    </a:p>
                  </a:txBody>
                  <a:tcPr marL="36000" marR="36000" marT="36000" marB="36000" anchor="ctr">
                    <a:solidFill>
                      <a:schemeClr val="tx2"/>
                    </a:solidFill>
                  </a:tcPr>
                </a:tc>
                <a:extLst>
                  <a:ext uri="{0D108BD9-81ED-4DB2-BD59-A6C34878D82A}">
                    <a16:rowId xmlns:a16="http://schemas.microsoft.com/office/drawing/2014/main" val="3477755440"/>
                  </a:ext>
                </a:extLst>
              </a:tr>
              <a:tr h="452029">
                <a:tc>
                  <a:txBody>
                    <a:bodyPr/>
                    <a:lstStyle/>
                    <a:p>
                      <a:pPr algn="ctr">
                        <a:spcAft>
                          <a:spcPts val="0"/>
                        </a:spcAft>
                      </a:pPr>
                      <a:r>
                        <a:rPr lang="en-GB" sz="800">
                          <a:solidFill>
                            <a:srgbClr val="3E5AA8"/>
                          </a:solidFill>
                        </a:rPr>
                        <a:t>5702</a:t>
                      </a:r>
                    </a:p>
                  </a:txBody>
                  <a:tcPr marL="72000" marR="72000" marT="36000" marB="36000" anchor="ct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0" i="0" kern="1200">
                          <a:solidFill>
                            <a:schemeClr val="tx2"/>
                          </a:solidFill>
                          <a:effectLst/>
                          <a:latin typeface="Nunito Sans (Body)"/>
                          <a:ea typeface="+mn-ea"/>
                          <a:cs typeface="+mn-cs"/>
                        </a:rPr>
                        <a:t>Update to assess the replacement of Facsimile as a form of communication (Modification 0864S)</a:t>
                      </a:r>
                      <a:endParaRPr lang="en-GB" sz="800">
                        <a:solidFill>
                          <a:srgbClr val="3E5AA8"/>
                        </a:solidFill>
                      </a:endParaRPr>
                    </a:p>
                  </a:txBody>
                  <a:tcPr marL="72000" marR="72000" marT="36000" marB="36000" anchor="ctr">
                    <a:solidFill>
                      <a:schemeClr val="accent1"/>
                    </a:solidFill>
                  </a:tcPr>
                </a:tc>
                <a:tc>
                  <a:txBody>
                    <a:bodyPr/>
                    <a:lstStyle/>
                    <a:p>
                      <a:pPr>
                        <a:spcAft>
                          <a:spcPts val="0"/>
                        </a:spcAft>
                      </a:pPr>
                      <a:r>
                        <a:rPr lang="en-GB" sz="800">
                          <a:solidFill>
                            <a:srgbClr val="3E5AA8"/>
                          </a:solidFill>
                        </a:rPr>
                        <a:t>National Gas Transmission</a:t>
                      </a:r>
                    </a:p>
                  </a:txBody>
                  <a:tcPr marL="72000" marR="72000" marT="36000" marB="36000" anchor="ct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a:solidFill>
                            <a:srgbClr val="3E5AA8"/>
                          </a:solidFill>
                        </a:rPr>
                        <a:t>Shipper, DNO, IGT, NGT</a:t>
                      </a:r>
                    </a:p>
                  </a:txBody>
                  <a:tcPr marL="72000" marR="72000" marT="36000" marB="36000" anchor="ctr">
                    <a:solidFill>
                      <a:schemeClr val="accent1"/>
                    </a:solidFill>
                  </a:tcPr>
                </a:tc>
                <a:tc>
                  <a:txBody>
                    <a:bodyPr/>
                    <a:lstStyle/>
                    <a:p>
                      <a:pPr>
                        <a:spcAft>
                          <a:spcPts val="0"/>
                        </a:spcAft>
                      </a:pPr>
                      <a:r>
                        <a:rPr lang="en-GB" sz="800">
                          <a:solidFill>
                            <a:srgbClr val="3E5AA8"/>
                          </a:solidFill>
                        </a:rPr>
                        <a:t>TBC</a:t>
                      </a:r>
                    </a:p>
                  </a:txBody>
                  <a:tcPr marL="72000" marR="72000" marT="36000" marB="36000" anchor="ctr">
                    <a:solidFill>
                      <a:schemeClr val="accent1"/>
                    </a:solidFill>
                  </a:tcPr>
                </a:tc>
                <a:tc>
                  <a:txBody>
                    <a:bodyPr/>
                    <a:lstStyle/>
                    <a:p>
                      <a:pPr algn="ctr">
                        <a:spcAft>
                          <a:spcPts val="0"/>
                        </a:spcAft>
                      </a:pPr>
                      <a:r>
                        <a:rPr lang="en-GB" sz="800">
                          <a:solidFill>
                            <a:srgbClr val="3E5AA8"/>
                          </a:solidFill>
                        </a:rPr>
                        <a:t>£150-£250k</a:t>
                      </a:r>
                    </a:p>
                  </a:txBody>
                  <a:tcPr marL="72000" marR="72000" marT="36000" marB="36000" anchor="ctr">
                    <a:solidFill>
                      <a:schemeClr val="accent1"/>
                    </a:solidFill>
                  </a:tcPr>
                </a:tc>
                <a:tc>
                  <a:txBody>
                    <a:bodyPr/>
                    <a:lstStyle/>
                    <a:p>
                      <a:pPr algn="ctr">
                        <a:spcAft>
                          <a:spcPts val="0"/>
                        </a:spcAft>
                      </a:pPr>
                      <a:r>
                        <a:rPr lang="en-GB" sz="800">
                          <a:solidFill>
                            <a:srgbClr val="3E5AA8"/>
                          </a:solidFill>
                        </a:rPr>
                        <a:t>UK Link</a:t>
                      </a:r>
                    </a:p>
                  </a:txBody>
                  <a:tcPr marL="72000" marR="72000" marT="36000" marB="36000" anchor="ctr">
                    <a:solidFill>
                      <a:schemeClr val="accent1"/>
                    </a:solidFill>
                  </a:tcPr>
                </a:tc>
                <a:tc>
                  <a:txBody>
                    <a:bodyPr/>
                    <a:lstStyle/>
                    <a:p>
                      <a:pPr algn="ctr">
                        <a:spcAft>
                          <a:spcPts val="0"/>
                        </a:spcAft>
                      </a:pPr>
                      <a:r>
                        <a:rPr lang="en-GB" sz="800">
                          <a:solidFill>
                            <a:srgbClr val="3E5AA8"/>
                          </a:solidFill>
                        </a:rPr>
                        <a:t>N/A</a:t>
                      </a:r>
                    </a:p>
                  </a:txBody>
                  <a:tcPr marL="72000" marR="72000" marT="36000" marB="36000" anchor="ctr">
                    <a:solidFill>
                      <a:schemeClr val="accent1"/>
                    </a:solidFill>
                  </a:tcPr>
                </a:tc>
                <a:tc>
                  <a:txBody>
                    <a:bodyPr/>
                    <a:lstStyle/>
                    <a:p>
                      <a:pPr algn="ctr">
                        <a:spcAft>
                          <a:spcPts val="0"/>
                        </a:spcAft>
                      </a:pPr>
                      <a:r>
                        <a:rPr lang="en-GB" sz="800">
                          <a:solidFill>
                            <a:srgbClr val="3E5AA8"/>
                          </a:solidFill>
                        </a:rPr>
                        <a:t>In progress</a:t>
                      </a:r>
                    </a:p>
                    <a:p>
                      <a:pPr algn="ctr">
                        <a:spcAft>
                          <a:spcPts val="0"/>
                        </a:spcAft>
                      </a:pPr>
                      <a:r>
                        <a:rPr lang="en-GB" sz="800">
                          <a:solidFill>
                            <a:srgbClr val="3E5AA8"/>
                          </a:solidFill>
                        </a:rPr>
                        <a:t>Design approval planned Jan </a:t>
                      </a:r>
                      <a:r>
                        <a:rPr lang="en-GB" sz="800" err="1">
                          <a:solidFill>
                            <a:srgbClr val="3E5AA8"/>
                          </a:solidFill>
                        </a:rPr>
                        <a:t>ChMC</a:t>
                      </a:r>
                      <a:endParaRPr lang="en-GB" sz="800">
                        <a:solidFill>
                          <a:srgbClr val="3E5AA8"/>
                        </a:solidFill>
                      </a:endParaRPr>
                    </a:p>
                  </a:txBody>
                  <a:tcPr marL="72000" marR="72000" marT="36000" marB="36000" anchor="ctr">
                    <a:solidFill>
                      <a:schemeClr val="accent1"/>
                    </a:solidFill>
                  </a:tcPr>
                </a:tc>
                <a:tc>
                  <a:txBody>
                    <a:bodyPr/>
                    <a:lstStyle/>
                    <a:p>
                      <a:pPr algn="ctr">
                        <a:spcAft>
                          <a:spcPts val="0"/>
                        </a:spcAft>
                      </a:pPr>
                      <a:r>
                        <a:rPr lang="en-GB" sz="800">
                          <a:solidFill>
                            <a:srgbClr val="3E5AA8"/>
                          </a:solidFill>
                        </a:rPr>
                        <a:t> February </a:t>
                      </a:r>
                      <a:r>
                        <a:rPr lang="en-GB" sz="800" err="1">
                          <a:solidFill>
                            <a:srgbClr val="3E5AA8"/>
                          </a:solidFill>
                        </a:rPr>
                        <a:t>ChMC</a:t>
                      </a:r>
                      <a:r>
                        <a:rPr lang="en-GB" sz="800">
                          <a:solidFill>
                            <a:srgbClr val="3E5AA8"/>
                          </a:solidFill>
                        </a:rPr>
                        <a:t> approval</a:t>
                      </a:r>
                    </a:p>
                  </a:txBody>
                  <a:tcPr marL="72000" marR="72000" marT="36000" marB="36000" anchor="ctr">
                    <a:solidFill>
                      <a:schemeClr val="accent1"/>
                    </a:solidFill>
                  </a:tcPr>
                </a:tc>
                <a:extLst>
                  <a:ext uri="{0D108BD9-81ED-4DB2-BD59-A6C34878D82A}">
                    <a16:rowId xmlns:a16="http://schemas.microsoft.com/office/drawing/2014/main" val="3259878738"/>
                  </a:ext>
                </a:extLst>
              </a:tr>
              <a:tr h="399449">
                <a:tc>
                  <a:txBody>
                    <a:bodyPr/>
                    <a:lstStyle/>
                    <a:p>
                      <a:pPr algn="ctr">
                        <a:spcAft>
                          <a:spcPts val="0"/>
                        </a:spcAft>
                      </a:pPr>
                      <a:r>
                        <a:rPr lang="en-GB" sz="800">
                          <a:solidFill>
                            <a:srgbClr val="3E5AA8"/>
                          </a:solidFill>
                        </a:rPr>
                        <a:t>5784</a:t>
                      </a:r>
                    </a:p>
                  </a:txBody>
                  <a:tcPr marL="72000" marR="72000" marT="36000" marB="36000" anchor="ctr">
                    <a:solidFill>
                      <a:schemeClr val="accent1"/>
                    </a:solidFill>
                  </a:tcPr>
                </a:tc>
                <a:tc>
                  <a:txBody>
                    <a:bodyPr/>
                    <a:lstStyle/>
                    <a:p>
                      <a:pPr>
                        <a:spcAft>
                          <a:spcPts val="0"/>
                        </a:spcAft>
                      </a:pPr>
                      <a:r>
                        <a:rPr lang="en-GB" sz="800">
                          <a:solidFill>
                            <a:schemeClr val="tx2"/>
                          </a:solidFill>
                        </a:rPr>
                        <a:t>Modification 0862 Amendments to the current Unidentified Gas Reconciliation Period arrangements </a:t>
                      </a:r>
                    </a:p>
                  </a:txBody>
                  <a:tcPr marL="72000" marR="72000" marT="36000" marB="36000" anchor="ctr">
                    <a:solidFill>
                      <a:schemeClr val="accent1"/>
                    </a:solidFill>
                  </a:tcPr>
                </a:tc>
                <a:tc>
                  <a:txBody>
                    <a:bodyPr/>
                    <a:lstStyle/>
                    <a:p>
                      <a:pPr>
                        <a:spcAft>
                          <a:spcPts val="0"/>
                        </a:spcAft>
                      </a:pPr>
                      <a:r>
                        <a:rPr lang="en-GB" sz="800">
                          <a:solidFill>
                            <a:srgbClr val="3E5AA8"/>
                          </a:solidFill>
                        </a:rPr>
                        <a:t>SEFE Energy</a:t>
                      </a:r>
                    </a:p>
                  </a:txBody>
                  <a:tcPr marL="72000" marR="72000" marT="36000" marB="36000" anchor="ctr">
                    <a:solidFill>
                      <a:schemeClr val="accent1"/>
                    </a:solidFill>
                  </a:tcPr>
                </a:tc>
                <a:tc>
                  <a:txBody>
                    <a:bodyPr/>
                    <a:lstStyle/>
                    <a:p>
                      <a:pPr>
                        <a:spcAft>
                          <a:spcPts val="0"/>
                        </a:spcAft>
                      </a:pPr>
                      <a:r>
                        <a:rPr lang="en-GB" sz="800">
                          <a:solidFill>
                            <a:srgbClr val="3E5AA8"/>
                          </a:solidFill>
                        </a:rPr>
                        <a:t>Shipper, DNO, NGT</a:t>
                      </a:r>
                    </a:p>
                  </a:txBody>
                  <a:tcPr marL="72000" marR="72000" marT="36000" marB="36000" anchor="ctr">
                    <a:solidFill>
                      <a:schemeClr val="accent1"/>
                    </a:solidFill>
                  </a:tcPr>
                </a:tc>
                <a:tc>
                  <a:txBody>
                    <a:bodyPr/>
                    <a:lstStyle/>
                    <a:p>
                      <a:pPr>
                        <a:spcAft>
                          <a:spcPts val="0"/>
                        </a:spcAft>
                      </a:pPr>
                      <a:r>
                        <a:rPr lang="en-GB" sz="800">
                          <a:solidFill>
                            <a:srgbClr val="3E5AA8"/>
                          </a:solidFill>
                        </a:rPr>
                        <a:t>TBC</a:t>
                      </a:r>
                    </a:p>
                  </a:txBody>
                  <a:tcPr marL="72000" marR="72000" marT="36000" marB="36000" anchor="ctr">
                    <a:solidFill>
                      <a:schemeClr val="accent1"/>
                    </a:solidFill>
                  </a:tcPr>
                </a:tc>
                <a:tc>
                  <a:txBody>
                    <a:bodyPr/>
                    <a:lstStyle/>
                    <a:p>
                      <a:pPr algn="ctr">
                        <a:spcAft>
                          <a:spcPts val="0"/>
                        </a:spcAft>
                      </a:pPr>
                      <a:r>
                        <a:rPr lang="en-GB" sz="800">
                          <a:solidFill>
                            <a:srgbClr val="3E5AA8"/>
                          </a:solidFill>
                        </a:rPr>
                        <a:t>£85-£115k</a:t>
                      </a:r>
                    </a:p>
                  </a:txBody>
                  <a:tcPr marL="72000" marR="72000" marT="36000" marB="36000" anchor="ctr">
                    <a:solidFill>
                      <a:schemeClr val="accent1"/>
                    </a:solidFill>
                  </a:tcPr>
                </a:tc>
                <a:tc>
                  <a:txBody>
                    <a:bodyPr/>
                    <a:lstStyle/>
                    <a:p>
                      <a:pPr algn="ctr">
                        <a:spcAft>
                          <a:spcPts val="0"/>
                        </a:spcAft>
                      </a:pPr>
                      <a:r>
                        <a:rPr lang="en-GB" sz="800">
                          <a:solidFill>
                            <a:srgbClr val="3E5AA8"/>
                          </a:solidFill>
                        </a:rPr>
                        <a:t>UK Link</a:t>
                      </a:r>
                    </a:p>
                  </a:txBody>
                  <a:tcPr marL="72000" marR="72000" marT="36000" marB="36000" anchor="ctr">
                    <a:solidFill>
                      <a:schemeClr val="accent1"/>
                    </a:solidFill>
                  </a:tcPr>
                </a:tc>
                <a:tc>
                  <a:txBody>
                    <a:bodyPr/>
                    <a:lstStyle/>
                    <a:p>
                      <a:pPr algn="ctr">
                        <a:spcAft>
                          <a:spcPts val="0"/>
                        </a:spcAft>
                      </a:pPr>
                      <a:r>
                        <a:rPr lang="en-GB" sz="800">
                          <a:solidFill>
                            <a:srgbClr val="3E5AA8"/>
                          </a:solidFill>
                        </a:rPr>
                        <a:t>N/A</a:t>
                      </a:r>
                    </a:p>
                  </a:txBody>
                  <a:tcPr marL="72000" marR="72000" marT="36000" marB="36000" anchor="ctr">
                    <a:solidFill>
                      <a:schemeClr val="accent1"/>
                    </a:solidFill>
                  </a:tcPr>
                </a:tc>
                <a:tc>
                  <a:txBody>
                    <a:bodyPr/>
                    <a:lstStyle/>
                    <a:p>
                      <a:pPr algn="ctr">
                        <a:spcAft>
                          <a:spcPts val="0"/>
                        </a:spcAft>
                      </a:pPr>
                      <a:r>
                        <a:rPr lang="en-GB" sz="800">
                          <a:solidFill>
                            <a:srgbClr val="3E5AA8"/>
                          </a:solidFill>
                        </a:rPr>
                        <a:t>Design approved at  Dec ChMC</a:t>
                      </a:r>
                    </a:p>
                  </a:txBody>
                  <a:tcPr marL="72000" marR="72000" marT="36000" marB="36000" anchor="ctr">
                    <a:solidFill>
                      <a:schemeClr val="accent1"/>
                    </a:solidFill>
                  </a:tcPr>
                </a:tc>
                <a:tc>
                  <a:txBody>
                    <a:bodyPr/>
                    <a:lstStyle/>
                    <a:p>
                      <a:pPr algn="ctr">
                        <a:spcAft>
                          <a:spcPts val="0"/>
                        </a:spcAft>
                      </a:pPr>
                      <a:r>
                        <a:rPr lang="en-GB" sz="800">
                          <a:solidFill>
                            <a:srgbClr val="3E5AA8"/>
                          </a:solidFill>
                        </a:rPr>
                        <a:t>February </a:t>
                      </a:r>
                      <a:r>
                        <a:rPr lang="en-GB" sz="800" err="1">
                          <a:solidFill>
                            <a:srgbClr val="3E5AA8"/>
                          </a:solidFill>
                        </a:rPr>
                        <a:t>ChMC</a:t>
                      </a:r>
                      <a:r>
                        <a:rPr lang="en-GB" sz="800">
                          <a:solidFill>
                            <a:srgbClr val="3E5AA8"/>
                          </a:solidFill>
                        </a:rPr>
                        <a:t> approval</a:t>
                      </a:r>
                    </a:p>
                  </a:txBody>
                  <a:tcPr marL="72000" marR="72000" marT="36000" marB="36000" anchor="ctr">
                    <a:solidFill>
                      <a:schemeClr val="accent1"/>
                    </a:solidFill>
                  </a:tcPr>
                </a:tc>
                <a:extLst>
                  <a:ext uri="{0D108BD9-81ED-4DB2-BD59-A6C34878D82A}">
                    <a16:rowId xmlns:a16="http://schemas.microsoft.com/office/drawing/2014/main" val="2650279862"/>
                  </a:ext>
                </a:extLst>
              </a:tr>
              <a:tr h="193618">
                <a:tc gridSpan="5">
                  <a:txBody>
                    <a:bodyPr/>
                    <a:lstStyle/>
                    <a:p>
                      <a:pPr algn="r" fontAlgn="auto">
                        <a:spcAft>
                          <a:spcPts val="0"/>
                        </a:spcAft>
                      </a:pPr>
                      <a:r>
                        <a:rPr lang="en-GB" sz="800" b="1">
                          <a:solidFill>
                            <a:srgbClr val="3E5AA8"/>
                          </a:solidFill>
                          <a:effectLst/>
                          <a:latin typeface="+mn-lt"/>
                          <a:cs typeface="Times New Roman" panose="02020603050405020304" pitchFamily="18" charset="0"/>
                        </a:rPr>
                        <a:t>Total</a:t>
                      </a:r>
                    </a:p>
                  </a:txBody>
                  <a:tcPr marL="72000" marR="72000" marT="36000" marB="36000" anchor="ctr">
                    <a:solidFill>
                      <a:schemeClr val="accent1"/>
                    </a:solidFill>
                  </a:tcPr>
                </a:tc>
                <a:tc hMerge="1">
                  <a:txBody>
                    <a:bodyPr/>
                    <a:lstStyle/>
                    <a:p>
                      <a:pPr fontAlgn="auto">
                        <a:spcAft>
                          <a:spcPts val="0"/>
                        </a:spcAft>
                      </a:pPr>
                      <a:endParaRPr lang="en-GB" sz="900">
                        <a:solidFill>
                          <a:srgbClr val="3E5AA8"/>
                        </a:solidFill>
                        <a:effectLst/>
                        <a:latin typeface="+mn-lt"/>
                        <a:ea typeface="Calibri" panose="020F0502020204030204" pitchFamily="34" charset="0"/>
                        <a:cs typeface="Times New Roman" panose="02020603050405020304" pitchFamily="18" charset="0"/>
                      </a:endParaRPr>
                    </a:p>
                  </a:txBody>
                  <a:tcPr marL="72000" marR="72000" marT="36000" marB="36000" anchor="ctr">
                    <a:solidFill>
                      <a:schemeClr val="accent1"/>
                    </a:solidFill>
                  </a:tcPr>
                </a:tc>
                <a:tc hMerge="1">
                  <a:txBody>
                    <a:bodyPr/>
                    <a:lstStyle/>
                    <a:p>
                      <a:pPr fontAlgn="auto">
                        <a:spcAft>
                          <a:spcPts val="0"/>
                        </a:spcAft>
                      </a:pPr>
                      <a:endParaRPr lang="en-GB" sz="900">
                        <a:solidFill>
                          <a:srgbClr val="3E5AA8"/>
                        </a:solidFill>
                        <a:effectLst/>
                        <a:latin typeface="+mn-lt"/>
                        <a:ea typeface="Calibri" panose="020F0502020204030204" pitchFamily="34" charset="0"/>
                        <a:cs typeface="Times New Roman" panose="02020603050405020304" pitchFamily="18" charset="0"/>
                      </a:endParaRPr>
                    </a:p>
                  </a:txBody>
                  <a:tcPr marL="72000" marR="72000" marT="36000" marB="36000" anchor="ctr">
                    <a:solidFill>
                      <a:schemeClr val="accent1"/>
                    </a:solidFill>
                  </a:tcPr>
                </a:tc>
                <a:tc hMerge="1">
                  <a:txBody>
                    <a:bodyPr/>
                    <a:lstStyle/>
                    <a:p>
                      <a:pPr>
                        <a:spcAft>
                          <a:spcPts val="0"/>
                        </a:spcAft>
                      </a:pPr>
                      <a:endParaRPr lang="en-GB" sz="900">
                        <a:solidFill>
                          <a:srgbClr val="3E5AA8"/>
                        </a:solidFill>
                      </a:endParaRPr>
                    </a:p>
                  </a:txBody>
                  <a:tcPr marL="72000" marR="72000" marT="36000" marB="36000" anchor="ctr">
                    <a:solidFill>
                      <a:schemeClr val="accent1"/>
                    </a:solidFill>
                  </a:tcPr>
                </a:tc>
                <a:tc hMerge="1">
                  <a:txBody>
                    <a:bodyPr/>
                    <a:lstStyle/>
                    <a:p>
                      <a:pPr fontAlgn="auto">
                        <a:spcAft>
                          <a:spcPts val="0"/>
                        </a:spcAft>
                      </a:pPr>
                      <a:r>
                        <a:rPr lang="en-GB" sz="900" b="1">
                          <a:solidFill>
                            <a:srgbClr val="3E5AA8"/>
                          </a:solidFill>
                          <a:effectLst/>
                          <a:latin typeface="+mn-lt"/>
                          <a:ea typeface="Calibri" panose="020F0502020204030204" pitchFamily="34" charset="0"/>
                          <a:cs typeface="Times New Roman" panose="02020603050405020304" pitchFamily="18" charset="0"/>
                        </a:rPr>
                        <a:t>Total</a:t>
                      </a:r>
                    </a:p>
                  </a:txBody>
                  <a:tcPr marL="72000" marR="72000" marT="36000" marB="36000" anchor="ctr">
                    <a:solidFill>
                      <a:schemeClr val="accent1"/>
                    </a:solidFill>
                  </a:tcPr>
                </a:tc>
                <a:tc gridSpan="5">
                  <a:txBody>
                    <a:bodyPr/>
                    <a:lstStyle/>
                    <a:p>
                      <a:pPr algn="l" fontAlgn="auto">
                        <a:spcAft>
                          <a:spcPts val="0"/>
                        </a:spcAft>
                      </a:pPr>
                      <a:r>
                        <a:rPr lang="en-GB" sz="800" b="1">
                          <a:solidFill>
                            <a:srgbClr val="3E5AA8"/>
                          </a:solidFill>
                          <a:effectLst/>
                          <a:latin typeface="+mn-lt"/>
                          <a:ea typeface="Calibri" panose="020F0502020204030204" pitchFamily="34" charset="0"/>
                          <a:cs typeface="Times New Roman"/>
                        </a:rPr>
                        <a:t>£235 - 365k</a:t>
                      </a:r>
                    </a:p>
                  </a:txBody>
                  <a:tcPr marL="72000" marR="72000" marT="36000" marB="36000" anchor="ctr">
                    <a:solidFill>
                      <a:schemeClr val="accent1"/>
                    </a:solidFill>
                  </a:tcPr>
                </a:tc>
                <a:tc hMerge="1">
                  <a:txBody>
                    <a:bodyPr/>
                    <a:lstStyle/>
                    <a:p>
                      <a:pPr algn="ctr" fontAlgn="auto">
                        <a:spcAft>
                          <a:spcPts val="0"/>
                        </a:spcAft>
                      </a:pPr>
                      <a:endParaRPr lang="en-GB" sz="900" b="1">
                        <a:solidFill>
                          <a:srgbClr val="3E5AA8"/>
                        </a:solidFill>
                        <a:effectLst/>
                        <a:latin typeface="+mn-lt"/>
                        <a:ea typeface="Calibri" panose="020F0502020204030204" pitchFamily="34" charset="0"/>
                        <a:cs typeface="Times New Roman" panose="02020603050405020304" pitchFamily="18" charset="0"/>
                      </a:endParaRPr>
                    </a:p>
                  </a:txBody>
                  <a:tcPr marL="72000" marR="72000" marT="36000" marB="36000" anchor="ctr">
                    <a:solidFill>
                      <a:schemeClr val="accent1"/>
                    </a:solidFill>
                  </a:tcPr>
                </a:tc>
                <a:tc hMerge="1">
                  <a:txBody>
                    <a:bodyPr/>
                    <a:lstStyle/>
                    <a:p>
                      <a:pPr algn="ctr">
                        <a:spcAft>
                          <a:spcPts val="0"/>
                        </a:spcAft>
                      </a:pPr>
                      <a:endParaRPr lang="en-GB" sz="900">
                        <a:solidFill>
                          <a:srgbClr val="3E5AA8"/>
                        </a:solidFill>
                      </a:endParaRPr>
                    </a:p>
                  </a:txBody>
                  <a:tcPr marL="72000" marR="72000" marT="36000" marB="36000" anchor="ctr">
                    <a:solidFill>
                      <a:schemeClr val="accent1"/>
                    </a:solidFill>
                  </a:tcPr>
                </a:tc>
                <a:tc hMerge="1">
                  <a:txBody>
                    <a:bodyPr/>
                    <a:lstStyle/>
                    <a:p>
                      <a:pPr algn="ctr">
                        <a:spcAft>
                          <a:spcPts val="0"/>
                        </a:spcAft>
                      </a:pPr>
                      <a:endParaRPr lang="en-GB" sz="900">
                        <a:solidFill>
                          <a:srgbClr val="3E5AA8"/>
                        </a:solidFill>
                      </a:endParaRPr>
                    </a:p>
                  </a:txBody>
                  <a:tcPr marL="72000" marR="72000" marT="36000" marB="36000" anchor="ctr">
                    <a:solidFill>
                      <a:schemeClr val="accent1"/>
                    </a:solidFill>
                  </a:tcPr>
                </a:tc>
                <a:tc hMerge="1">
                  <a:txBody>
                    <a:bodyPr/>
                    <a:lstStyle/>
                    <a:p>
                      <a:pPr algn="ctr">
                        <a:spcAft>
                          <a:spcPts val="0"/>
                        </a:spcAft>
                      </a:pPr>
                      <a:endParaRPr lang="en-GB" sz="900">
                        <a:solidFill>
                          <a:srgbClr val="3E5AA8"/>
                        </a:solidFill>
                      </a:endParaRPr>
                    </a:p>
                  </a:txBody>
                  <a:tcPr marL="72000" marR="72000" marT="36000" marB="36000" anchor="ctr">
                    <a:solidFill>
                      <a:schemeClr val="accent1"/>
                    </a:solidFill>
                  </a:tcPr>
                </a:tc>
                <a:extLst>
                  <a:ext uri="{0D108BD9-81ED-4DB2-BD59-A6C34878D82A}">
                    <a16:rowId xmlns:a16="http://schemas.microsoft.com/office/drawing/2014/main" val="2403960223"/>
                  </a:ext>
                </a:extLst>
              </a:tr>
            </a:tbl>
          </a:graphicData>
        </a:graphic>
      </p:graphicFrame>
      <p:graphicFrame>
        <p:nvGraphicFramePr>
          <p:cNvPr id="6" name="Table 4">
            <a:extLst>
              <a:ext uri="{FF2B5EF4-FFF2-40B4-BE49-F238E27FC236}">
                <a16:creationId xmlns:a16="http://schemas.microsoft.com/office/drawing/2014/main" id="{B9B4637E-D681-1BF7-3674-CC46BFDB1F1B}"/>
              </a:ext>
            </a:extLst>
          </p:cNvPr>
          <p:cNvGraphicFramePr>
            <a:graphicFrameLocks/>
          </p:cNvGraphicFramePr>
          <p:nvPr/>
        </p:nvGraphicFramePr>
        <p:xfrm>
          <a:off x="215591" y="4387237"/>
          <a:ext cx="8712062" cy="557792"/>
        </p:xfrm>
        <a:graphic>
          <a:graphicData uri="http://schemas.openxmlformats.org/drawingml/2006/table">
            <a:tbl>
              <a:tblPr firstRow="1" bandRow="1">
                <a:tableStyleId>{5C22544A-7EE6-4342-B048-85BDC9FD1C3A}</a:tableStyleId>
              </a:tblPr>
              <a:tblGrid>
                <a:gridCol w="661638">
                  <a:extLst>
                    <a:ext uri="{9D8B030D-6E8A-4147-A177-3AD203B41FA5}">
                      <a16:colId xmlns:a16="http://schemas.microsoft.com/office/drawing/2014/main" val="3885288750"/>
                    </a:ext>
                  </a:extLst>
                </a:gridCol>
                <a:gridCol w="8050424">
                  <a:extLst>
                    <a:ext uri="{9D8B030D-6E8A-4147-A177-3AD203B41FA5}">
                      <a16:colId xmlns:a16="http://schemas.microsoft.com/office/drawing/2014/main" val="1090101794"/>
                    </a:ext>
                  </a:extLst>
                </a:gridCol>
              </a:tblGrid>
              <a:tr h="278896">
                <a:tc>
                  <a:txBody>
                    <a:bodyPr/>
                    <a:lstStyle/>
                    <a:p>
                      <a:pPr lvl="0" algn="l"/>
                      <a:r>
                        <a:rPr lang="en-GB" sz="900">
                          <a:solidFill>
                            <a:schemeClr val="bg1"/>
                          </a:solidFill>
                        </a:rPr>
                        <a:t>Note:</a:t>
                      </a:r>
                    </a:p>
                  </a:txBody>
                  <a:tcPr marL="72000" marR="72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lvl="0" algn="l"/>
                      <a:endParaRPr lang="en-GB" sz="900">
                        <a:solidFill>
                          <a:schemeClr val="bg1"/>
                        </a:solidFill>
                      </a:endParaRPr>
                    </a:p>
                  </a:txBody>
                  <a:tcPr marL="72000" marR="72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3074061721"/>
                  </a:ext>
                </a:extLst>
              </a:tr>
              <a:tr h="278896">
                <a:tc>
                  <a:txBody>
                    <a:bodyPr/>
                    <a:lstStyle/>
                    <a:p>
                      <a:pPr lvl="0" algn="l"/>
                      <a:r>
                        <a:rPr lang="en-GB" sz="900" b="1" i="0" baseline="0">
                          <a:solidFill>
                            <a:schemeClr val="bg1"/>
                          </a:solidFill>
                        </a:rPr>
                        <a:t>Decision:</a:t>
                      </a:r>
                    </a:p>
                  </a:txBody>
                  <a:tcPr marL="72000" marR="72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lvl="0" algn="l"/>
                      <a:r>
                        <a:rPr lang="en-GB" sz="900" b="1" i="0" baseline="0">
                          <a:solidFill>
                            <a:schemeClr val="bg1"/>
                          </a:solidFill>
                        </a:rPr>
                        <a:t>Approval of Option 1 or Option 2 as the agreed Major Release scope for June 25.</a:t>
                      </a:r>
                    </a:p>
                  </a:txBody>
                  <a:tcPr marL="72000" marR="72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extLst>
                  <a:ext uri="{0D108BD9-81ED-4DB2-BD59-A6C34878D82A}">
                    <a16:rowId xmlns:a16="http://schemas.microsoft.com/office/drawing/2014/main" val="2400879181"/>
                  </a:ext>
                </a:extLst>
              </a:tr>
            </a:tbl>
          </a:graphicData>
        </a:graphic>
      </p:graphicFrame>
      <p:graphicFrame>
        <p:nvGraphicFramePr>
          <p:cNvPr id="7" name="Table 6">
            <a:extLst>
              <a:ext uri="{FF2B5EF4-FFF2-40B4-BE49-F238E27FC236}">
                <a16:creationId xmlns:a16="http://schemas.microsoft.com/office/drawing/2014/main" id="{EDC456AF-BDDF-5D45-A7CD-AE66F63D1819}"/>
              </a:ext>
            </a:extLst>
          </p:cNvPr>
          <p:cNvGraphicFramePr>
            <a:graphicFrameLocks/>
          </p:cNvGraphicFramePr>
          <p:nvPr/>
        </p:nvGraphicFramePr>
        <p:xfrm>
          <a:off x="214834" y="2740755"/>
          <a:ext cx="8711305" cy="1674840"/>
        </p:xfrm>
        <a:graphic>
          <a:graphicData uri="http://schemas.openxmlformats.org/drawingml/2006/table">
            <a:tbl>
              <a:tblPr firstRow="1" bandRow="1">
                <a:tableStyleId>{5C22544A-7EE6-4342-B048-85BDC9FD1C3A}</a:tableStyleId>
              </a:tblPr>
              <a:tblGrid>
                <a:gridCol w="428917">
                  <a:extLst>
                    <a:ext uri="{9D8B030D-6E8A-4147-A177-3AD203B41FA5}">
                      <a16:colId xmlns:a16="http://schemas.microsoft.com/office/drawing/2014/main" val="3885288750"/>
                    </a:ext>
                  </a:extLst>
                </a:gridCol>
                <a:gridCol w="2110030">
                  <a:extLst>
                    <a:ext uri="{9D8B030D-6E8A-4147-A177-3AD203B41FA5}">
                      <a16:colId xmlns:a16="http://schemas.microsoft.com/office/drawing/2014/main" val="2666035350"/>
                    </a:ext>
                  </a:extLst>
                </a:gridCol>
                <a:gridCol w="952608">
                  <a:extLst>
                    <a:ext uri="{9D8B030D-6E8A-4147-A177-3AD203B41FA5}">
                      <a16:colId xmlns:a16="http://schemas.microsoft.com/office/drawing/2014/main" val="2207084505"/>
                    </a:ext>
                  </a:extLst>
                </a:gridCol>
                <a:gridCol w="720080">
                  <a:extLst>
                    <a:ext uri="{9D8B030D-6E8A-4147-A177-3AD203B41FA5}">
                      <a16:colId xmlns:a16="http://schemas.microsoft.com/office/drawing/2014/main" val="3233469831"/>
                    </a:ext>
                  </a:extLst>
                </a:gridCol>
                <a:gridCol w="504056">
                  <a:extLst>
                    <a:ext uri="{9D8B030D-6E8A-4147-A177-3AD203B41FA5}">
                      <a16:colId xmlns:a16="http://schemas.microsoft.com/office/drawing/2014/main" val="3264185382"/>
                    </a:ext>
                  </a:extLst>
                </a:gridCol>
                <a:gridCol w="739418">
                  <a:extLst>
                    <a:ext uri="{9D8B030D-6E8A-4147-A177-3AD203B41FA5}">
                      <a16:colId xmlns:a16="http://schemas.microsoft.com/office/drawing/2014/main" val="745820958"/>
                    </a:ext>
                  </a:extLst>
                </a:gridCol>
                <a:gridCol w="781406">
                  <a:extLst>
                    <a:ext uri="{9D8B030D-6E8A-4147-A177-3AD203B41FA5}">
                      <a16:colId xmlns:a16="http://schemas.microsoft.com/office/drawing/2014/main" val="2494587996"/>
                    </a:ext>
                  </a:extLst>
                </a:gridCol>
                <a:gridCol w="742336">
                  <a:extLst>
                    <a:ext uri="{9D8B030D-6E8A-4147-A177-3AD203B41FA5}">
                      <a16:colId xmlns:a16="http://schemas.microsoft.com/office/drawing/2014/main" val="3315029670"/>
                    </a:ext>
                  </a:extLst>
                </a:gridCol>
                <a:gridCol w="1093968">
                  <a:extLst>
                    <a:ext uri="{9D8B030D-6E8A-4147-A177-3AD203B41FA5}">
                      <a16:colId xmlns:a16="http://schemas.microsoft.com/office/drawing/2014/main" val="4031302906"/>
                    </a:ext>
                  </a:extLst>
                </a:gridCol>
                <a:gridCol w="638486">
                  <a:extLst>
                    <a:ext uri="{9D8B030D-6E8A-4147-A177-3AD203B41FA5}">
                      <a16:colId xmlns:a16="http://schemas.microsoft.com/office/drawing/2014/main" val="2181164614"/>
                    </a:ext>
                  </a:extLst>
                </a:gridCol>
              </a:tblGrid>
              <a:tr h="448285">
                <a:tc>
                  <a:txBody>
                    <a:bodyPr/>
                    <a:lstStyle/>
                    <a:p>
                      <a:pPr algn="ctr">
                        <a:spcAft>
                          <a:spcPts val="0"/>
                        </a:spcAft>
                      </a:pPr>
                      <a:r>
                        <a:rPr lang="en-GB" sz="900"/>
                        <a:t>XRN</a:t>
                      </a:r>
                    </a:p>
                  </a:txBody>
                  <a:tcPr marL="72000" marR="72000" marT="36000" marB="36000" anchor="ctr">
                    <a:solidFill>
                      <a:schemeClr val="tx2"/>
                    </a:solidFill>
                  </a:tcPr>
                </a:tc>
                <a:tc>
                  <a:txBody>
                    <a:bodyPr/>
                    <a:lstStyle/>
                    <a:p>
                      <a:pPr>
                        <a:spcAft>
                          <a:spcPts val="0"/>
                        </a:spcAft>
                      </a:pPr>
                      <a:r>
                        <a:rPr lang="en-GB" sz="900"/>
                        <a:t>Title</a:t>
                      </a:r>
                    </a:p>
                  </a:txBody>
                  <a:tcPr marL="72000" marR="72000" marT="36000" marB="36000" anchor="ctr">
                    <a:solidFill>
                      <a:schemeClr val="tx2"/>
                    </a:solidFill>
                  </a:tcPr>
                </a:tc>
                <a:tc>
                  <a:txBody>
                    <a:bodyPr/>
                    <a:lstStyle/>
                    <a:p>
                      <a:pPr algn="ctr">
                        <a:spcAft>
                          <a:spcPts val="0"/>
                        </a:spcAft>
                      </a:pPr>
                      <a:r>
                        <a:rPr lang="en-GB" sz="900"/>
                        <a:t>Proposer</a:t>
                      </a:r>
                    </a:p>
                  </a:txBody>
                  <a:tcPr marL="36000" marR="36000" marT="36000" marB="36000" anchor="ctr">
                    <a:solidFill>
                      <a:schemeClr val="tx2"/>
                    </a:solidFill>
                  </a:tcPr>
                </a:tc>
                <a:tc>
                  <a:txBody>
                    <a:bodyPr/>
                    <a:lstStyle/>
                    <a:p>
                      <a:pPr algn="ctr">
                        <a:spcAft>
                          <a:spcPts val="0"/>
                        </a:spcAft>
                      </a:pPr>
                      <a:r>
                        <a:rPr lang="en-GB" sz="900"/>
                        <a:t>Benefitting</a:t>
                      </a:r>
                    </a:p>
                  </a:txBody>
                  <a:tcPr marL="36000" marR="36000" marT="36000" marB="36000" anchor="ctr">
                    <a:solidFill>
                      <a:schemeClr val="tx2"/>
                    </a:solidFill>
                  </a:tcPr>
                </a:tc>
                <a:tc>
                  <a:txBody>
                    <a:bodyPr/>
                    <a:lstStyle/>
                    <a:p>
                      <a:pPr algn="ctr">
                        <a:spcAft>
                          <a:spcPts val="0"/>
                        </a:spcAft>
                      </a:pPr>
                      <a:r>
                        <a:rPr lang="en-GB" sz="900"/>
                        <a:t>Funded</a:t>
                      </a:r>
                    </a:p>
                    <a:p>
                      <a:pPr algn="ctr">
                        <a:spcAft>
                          <a:spcPts val="0"/>
                        </a:spcAft>
                      </a:pPr>
                      <a:r>
                        <a:rPr lang="en-GB" sz="900"/>
                        <a:t>by</a:t>
                      </a:r>
                    </a:p>
                  </a:txBody>
                  <a:tcPr marL="36000" marR="36000" marT="36000" marB="36000" anchor="ctr">
                    <a:solidFill>
                      <a:schemeClr val="tx2"/>
                    </a:solidFill>
                  </a:tcPr>
                </a:tc>
                <a:tc>
                  <a:txBody>
                    <a:bodyPr/>
                    <a:lstStyle/>
                    <a:p>
                      <a:pPr algn="ctr">
                        <a:spcAft>
                          <a:spcPts val="0"/>
                        </a:spcAft>
                      </a:pPr>
                      <a:r>
                        <a:rPr lang="en-GB" sz="900"/>
                        <a:t> Cost estimate</a:t>
                      </a:r>
                    </a:p>
                  </a:txBody>
                  <a:tcPr marL="36000" marR="36000" marT="36000" marB="36000" anchor="ctr">
                    <a:solidFill>
                      <a:schemeClr val="tx2"/>
                    </a:solidFill>
                  </a:tcPr>
                </a:tc>
                <a:tc>
                  <a:txBody>
                    <a:bodyPr/>
                    <a:lstStyle/>
                    <a:p>
                      <a:pPr algn="ctr">
                        <a:spcAft>
                          <a:spcPts val="0"/>
                        </a:spcAft>
                      </a:pPr>
                      <a:r>
                        <a:rPr lang="en-GB" sz="900"/>
                        <a:t>System components</a:t>
                      </a:r>
                    </a:p>
                  </a:txBody>
                  <a:tcPr marL="36000" marR="36000" marT="36000" marB="36000" anchor="ctr">
                    <a:solidFill>
                      <a:schemeClr val="tx2"/>
                    </a:solidFill>
                  </a:tcPr>
                </a:tc>
                <a:tc>
                  <a:txBody>
                    <a:bodyPr/>
                    <a:lstStyle/>
                    <a:p>
                      <a:pPr algn="ctr">
                        <a:spcAft>
                          <a:spcPts val="0"/>
                        </a:spcAft>
                      </a:pPr>
                      <a:r>
                        <a:rPr lang="en-GB" sz="900"/>
                        <a:t>Solution option approved</a:t>
                      </a:r>
                    </a:p>
                  </a:txBody>
                  <a:tcPr marL="36000" marR="36000" marT="36000" marB="36000" anchor="ctr">
                    <a:solidFill>
                      <a:schemeClr val="tx2"/>
                    </a:solidFill>
                  </a:tcPr>
                </a:tc>
                <a:tc>
                  <a:txBody>
                    <a:bodyPr/>
                    <a:lstStyle/>
                    <a:p>
                      <a:pPr algn="ctr">
                        <a:spcAft>
                          <a:spcPts val="0"/>
                        </a:spcAft>
                      </a:pPr>
                      <a:r>
                        <a:rPr lang="en-GB" sz="900"/>
                        <a:t>Design status</a:t>
                      </a:r>
                    </a:p>
                  </a:txBody>
                  <a:tcPr marL="36000" marR="36000" marT="36000" marB="36000" anchor="ctr">
                    <a:solidFill>
                      <a:schemeClr val="tx2"/>
                    </a:solidFill>
                  </a:tcPr>
                </a:tc>
                <a:tc>
                  <a:txBody>
                    <a:bodyPr/>
                    <a:lstStyle/>
                    <a:p>
                      <a:pPr algn="ctr">
                        <a:spcAft>
                          <a:spcPts val="0"/>
                        </a:spcAft>
                      </a:pPr>
                      <a:r>
                        <a:rPr lang="en-GB" sz="900"/>
                        <a:t>BER approval</a:t>
                      </a:r>
                    </a:p>
                  </a:txBody>
                  <a:tcPr marL="36000" marR="36000" marT="36000" marB="36000" anchor="ctr">
                    <a:solidFill>
                      <a:schemeClr val="tx2"/>
                    </a:solidFill>
                  </a:tcPr>
                </a:tc>
                <a:extLst>
                  <a:ext uri="{0D108BD9-81ED-4DB2-BD59-A6C34878D82A}">
                    <a16:rowId xmlns:a16="http://schemas.microsoft.com/office/drawing/2014/main" val="3477755440"/>
                  </a:ext>
                </a:extLst>
              </a:tr>
              <a:tr h="380626">
                <a:tc>
                  <a:txBody>
                    <a:bodyPr/>
                    <a:lstStyle/>
                    <a:p>
                      <a:pPr algn="ctr">
                        <a:spcAft>
                          <a:spcPts val="0"/>
                        </a:spcAft>
                      </a:pPr>
                      <a:r>
                        <a:rPr lang="en-GB" sz="800">
                          <a:solidFill>
                            <a:srgbClr val="3E5AA8"/>
                          </a:solidFill>
                        </a:rPr>
                        <a:t>5846</a:t>
                      </a:r>
                    </a:p>
                  </a:txBody>
                  <a:tcPr marL="72000" marR="72000" marT="36000" marB="36000" anchor="ct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srgbClr val="3E5AA8"/>
                          </a:solidFill>
                          <a:effectLst/>
                          <a:uLnTx/>
                          <a:uFillTx/>
                          <a:latin typeface="+mn-lt"/>
                          <a:ea typeface="+mn-ea"/>
                          <a:cs typeface="+mn-cs"/>
                        </a:rPr>
                        <a:t>New allowable value (‘M’ - Thermal Mass) for Meter Type Code (H100)</a:t>
                      </a:r>
                      <a:endParaRPr lang="en-GB" sz="800">
                        <a:solidFill>
                          <a:srgbClr val="3E5AA8"/>
                        </a:solidFill>
                      </a:endParaRPr>
                    </a:p>
                  </a:txBody>
                  <a:tcPr marL="72000" marR="72000" marT="36000" marB="36000" anchor="ctr">
                    <a:solidFill>
                      <a:schemeClr val="accent1"/>
                    </a:solidFill>
                  </a:tcPr>
                </a:tc>
                <a:tc>
                  <a:txBody>
                    <a:bodyPr/>
                    <a:lstStyle/>
                    <a:p>
                      <a:pPr>
                        <a:spcAft>
                          <a:spcPts val="0"/>
                        </a:spcAft>
                      </a:pPr>
                      <a:r>
                        <a:rPr lang="en-GB" sz="800">
                          <a:solidFill>
                            <a:srgbClr val="3E5AA8"/>
                          </a:solidFill>
                        </a:rPr>
                        <a:t>Xoserve</a:t>
                      </a:r>
                    </a:p>
                  </a:txBody>
                  <a:tcPr marL="72000" marR="72000" marT="36000" marB="36000" anchor="ct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a:solidFill>
                            <a:srgbClr val="3E5AA8"/>
                          </a:solidFill>
                        </a:rPr>
                        <a:t>Shipper, DNO, IGT, NGT</a:t>
                      </a:r>
                    </a:p>
                  </a:txBody>
                  <a:tcPr marL="72000" marR="72000" marT="36000" marB="36000" anchor="ctr">
                    <a:solidFill>
                      <a:schemeClr val="accent1"/>
                    </a:solidFill>
                  </a:tcPr>
                </a:tc>
                <a:tc>
                  <a:txBody>
                    <a:bodyPr/>
                    <a:lstStyle/>
                    <a:p>
                      <a:pPr>
                        <a:spcAft>
                          <a:spcPts val="0"/>
                        </a:spcAft>
                      </a:pPr>
                      <a:r>
                        <a:rPr lang="en-GB" sz="800">
                          <a:solidFill>
                            <a:srgbClr val="3E5AA8"/>
                          </a:solidFill>
                        </a:rPr>
                        <a:t>TBC</a:t>
                      </a:r>
                    </a:p>
                  </a:txBody>
                  <a:tcPr marL="72000" marR="72000" marT="36000" marB="36000" anchor="ctr">
                    <a:solidFill>
                      <a:schemeClr val="accent1"/>
                    </a:solidFill>
                  </a:tcPr>
                </a:tc>
                <a:tc>
                  <a:txBody>
                    <a:bodyPr/>
                    <a:lstStyle/>
                    <a:p>
                      <a:pPr algn="ctr">
                        <a:spcAft>
                          <a:spcPts val="0"/>
                        </a:spcAft>
                      </a:pPr>
                      <a:r>
                        <a:rPr lang="en-GB" sz="800">
                          <a:solidFill>
                            <a:srgbClr val="3E5AA8"/>
                          </a:solidFill>
                        </a:rPr>
                        <a:t>TBC</a:t>
                      </a:r>
                    </a:p>
                  </a:txBody>
                  <a:tcPr marL="72000" marR="72000" marT="36000" marB="36000" anchor="ctr">
                    <a:solidFill>
                      <a:schemeClr val="accent1"/>
                    </a:solidFill>
                  </a:tcPr>
                </a:tc>
                <a:tc>
                  <a:txBody>
                    <a:bodyPr/>
                    <a:lstStyle/>
                    <a:p>
                      <a:pPr algn="ctr">
                        <a:spcAft>
                          <a:spcPts val="0"/>
                        </a:spcAft>
                      </a:pPr>
                      <a:r>
                        <a:rPr lang="en-GB" sz="800">
                          <a:solidFill>
                            <a:srgbClr val="3E5AA8"/>
                          </a:solidFill>
                        </a:rPr>
                        <a:t>UK Link</a:t>
                      </a:r>
                    </a:p>
                  </a:txBody>
                  <a:tcPr marL="72000" marR="72000" marT="36000" marB="36000" anchor="ctr">
                    <a:solidFill>
                      <a:schemeClr val="accent1"/>
                    </a:solidFill>
                  </a:tcPr>
                </a:tc>
                <a:tc>
                  <a:txBody>
                    <a:bodyPr/>
                    <a:lstStyle/>
                    <a:p>
                      <a:pPr algn="ctr">
                        <a:spcAft>
                          <a:spcPts val="0"/>
                        </a:spcAft>
                      </a:pPr>
                      <a:r>
                        <a:rPr lang="en-GB" sz="800">
                          <a:solidFill>
                            <a:srgbClr val="3E5AA8"/>
                          </a:solidFill>
                        </a:rPr>
                        <a:t>N/A</a:t>
                      </a:r>
                    </a:p>
                  </a:txBody>
                  <a:tcPr marL="72000" marR="72000" marT="36000" marB="36000" anchor="ctr">
                    <a:solidFill>
                      <a:schemeClr val="accent1"/>
                    </a:solidFill>
                  </a:tcPr>
                </a:tc>
                <a:tc>
                  <a:txBody>
                    <a:bodyPr/>
                    <a:lstStyle/>
                    <a:p>
                      <a:pPr algn="ctr">
                        <a:spcAft>
                          <a:spcPts val="0"/>
                        </a:spcAft>
                      </a:pPr>
                      <a:r>
                        <a:rPr lang="en-GB" sz="800">
                          <a:solidFill>
                            <a:srgbClr val="3E5AA8"/>
                          </a:solidFill>
                        </a:rPr>
                        <a:t>In progress</a:t>
                      </a:r>
                    </a:p>
                    <a:p>
                      <a:pPr algn="ctr">
                        <a:spcAft>
                          <a:spcPts val="0"/>
                        </a:spcAft>
                      </a:pPr>
                      <a:r>
                        <a:rPr lang="en-GB" sz="800">
                          <a:solidFill>
                            <a:srgbClr val="3E5AA8"/>
                          </a:solidFill>
                        </a:rPr>
                        <a:t>Design approval expected Mar </a:t>
                      </a:r>
                      <a:r>
                        <a:rPr lang="en-GB" sz="800" err="1">
                          <a:solidFill>
                            <a:srgbClr val="3E5AA8"/>
                          </a:solidFill>
                        </a:rPr>
                        <a:t>ChMC</a:t>
                      </a:r>
                      <a:endParaRPr lang="en-GB" sz="800">
                        <a:solidFill>
                          <a:srgbClr val="3E5AA8"/>
                        </a:solidFill>
                      </a:endParaRPr>
                    </a:p>
                  </a:txBody>
                  <a:tcPr marL="72000" marR="72000" marT="36000" marB="36000" anchor="ctr">
                    <a:solidFill>
                      <a:schemeClr val="accent1"/>
                    </a:solidFill>
                  </a:tcPr>
                </a:tc>
                <a:tc>
                  <a:txBody>
                    <a:bodyPr/>
                    <a:lstStyle/>
                    <a:p>
                      <a:pPr algn="ctr">
                        <a:spcAft>
                          <a:spcPts val="0"/>
                        </a:spcAft>
                      </a:pPr>
                      <a:r>
                        <a:rPr lang="en-GB" sz="800">
                          <a:solidFill>
                            <a:srgbClr val="3E5AA8"/>
                          </a:solidFill>
                        </a:rPr>
                        <a:t> March </a:t>
                      </a:r>
                      <a:r>
                        <a:rPr lang="en-GB" sz="800" err="1">
                          <a:solidFill>
                            <a:srgbClr val="3E5AA8"/>
                          </a:solidFill>
                        </a:rPr>
                        <a:t>ChMC</a:t>
                      </a:r>
                      <a:r>
                        <a:rPr lang="en-GB" sz="800">
                          <a:solidFill>
                            <a:srgbClr val="3E5AA8"/>
                          </a:solidFill>
                        </a:rPr>
                        <a:t> approval</a:t>
                      </a:r>
                    </a:p>
                  </a:txBody>
                  <a:tcPr marL="72000" marR="72000" marT="36000" marB="36000" anchor="ctr">
                    <a:solidFill>
                      <a:schemeClr val="accent1"/>
                    </a:solidFill>
                  </a:tcPr>
                </a:tc>
                <a:extLst>
                  <a:ext uri="{0D108BD9-81ED-4DB2-BD59-A6C34878D82A}">
                    <a16:rowId xmlns:a16="http://schemas.microsoft.com/office/drawing/2014/main" val="3259878738"/>
                  </a:ext>
                </a:extLst>
              </a:tr>
              <a:tr h="405893">
                <a:tc>
                  <a:txBody>
                    <a:bodyPr/>
                    <a:lstStyle/>
                    <a:p>
                      <a:pPr algn="ctr">
                        <a:spcAft>
                          <a:spcPts val="0"/>
                        </a:spcAft>
                      </a:pPr>
                      <a:r>
                        <a:rPr lang="en-GB" sz="800">
                          <a:solidFill>
                            <a:srgbClr val="3E5AA8"/>
                          </a:solidFill>
                        </a:rPr>
                        <a:t>5616b</a:t>
                      </a:r>
                    </a:p>
                  </a:txBody>
                  <a:tcPr marL="72000" marR="72000" marT="36000" marB="36000" anchor="ctr">
                    <a:solidFill>
                      <a:schemeClr val="accent1"/>
                    </a:solidFill>
                  </a:tcPr>
                </a:tc>
                <a:tc>
                  <a:txBody>
                    <a:bodyPr/>
                    <a:lstStyle/>
                    <a:p>
                      <a:pPr>
                        <a:spcAft>
                          <a:spcPts val="0"/>
                        </a:spcAft>
                      </a:pPr>
                      <a:r>
                        <a:rPr lang="en-GB" sz="800">
                          <a:solidFill>
                            <a:schemeClr val="tx2"/>
                          </a:solidFill>
                        </a:rPr>
                        <a:t>CSEP Annual Quantity Capacity Management</a:t>
                      </a:r>
                    </a:p>
                  </a:txBody>
                  <a:tcPr marL="72000" marR="72000" marT="36000" marB="36000" anchor="ctr">
                    <a:solidFill>
                      <a:schemeClr val="accent1"/>
                    </a:solidFill>
                  </a:tcPr>
                </a:tc>
                <a:tc>
                  <a:txBody>
                    <a:bodyPr/>
                    <a:lstStyle/>
                    <a:p>
                      <a:pPr>
                        <a:spcAft>
                          <a:spcPts val="0"/>
                        </a:spcAft>
                      </a:pPr>
                      <a:r>
                        <a:rPr lang="en-GB" sz="800">
                          <a:solidFill>
                            <a:srgbClr val="3E5AA8"/>
                          </a:solidFill>
                        </a:rPr>
                        <a:t>Wales &amp; West Utilities</a:t>
                      </a:r>
                    </a:p>
                  </a:txBody>
                  <a:tcPr marL="72000" marR="72000" marT="36000" marB="36000" anchor="ctr">
                    <a:solidFill>
                      <a:schemeClr val="accent1"/>
                    </a:solidFill>
                  </a:tcPr>
                </a:tc>
                <a:tc>
                  <a:txBody>
                    <a:bodyPr/>
                    <a:lstStyle/>
                    <a:p>
                      <a:pPr>
                        <a:spcAft>
                          <a:spcPts val="0"/>
                        </a:spcAft>
                      </a:pPr>
                      <a:r>
                        <a:rPr lang="en-GB" sz="800">
                          <a:solidFill>
                            <a:srgbClr val="3E5AA8"/>
                          </a:solidFill>
                        </a:rPr>
                        <a:t>Shipper, DNO, NGT</a:t>
                      </a:r>
                    </a:p>
                  </a:txBody>
                  <a:tcPr marL="72000" marR="72000" marT="36000" marB="36000" anchor="ctr">
                    <a:solidFill>
                      <a:schemeClr val="accent1"/>
                    </a:solidFill>
                  </a:tcPr>
                </a:tc>
                <a:tc>
                  <a:txBody>
                    <a:bodyPr/>
                    <a:lstStyle/>
                    <a:p>
                      <a:pPr>
                        <a:spcAft>
                          <a:spcPts val="0"/>
                        </a:spcAft>
                      </a:pPr>
                      <a:r>
                        <a:rPr lang="en-GB" sz="800">
                          <a:solidFill>
                            <a:srgbClr val="3E5AA8"/>
                          </a:solidFill>
                        </a:rPr>
                        <a:t>TBC</a:t>
                      </a:r>
                    </a:p>
                  </a:txBody>
                  <a:tcPr marL="72000" marR="72000" marT="36000" marB="36000" anchor="ctr">
                    <a:solidFill>
                      <a:schemeClr val="accent1"/>
                    </a:solidFill>
                  </a:tcPr>
                </a:tc>
                <a:tc>
                  <a:txBody>
                    <a:bodyPr/>
                    <a:lstStyle/>
                    <a:p>
                      <a:pPr algn="ctr">
                        <a:spcAft>
                          <a:spcPts val="0"/>
                        </a:spcAft>
                      </a:pPr>
                      <a:r>
                        <a:rPr lang="en-GB" sz="800">
                          <a:solidFill>
                            <a:srgbClr val="3E5AA8"/>
                          </a:solidFill>
                        </a:rPr>
                        <a:t>247k</a:t>
                      </a:r>
                    </a:p>
                  </a:txBody>
                  <a:tcPr marL="72000" marR="72000" marT="36000" marB="36000" anchor="ctr">
                    <a:solidFill>
                      <a:schemeClr val="accent1"/>
                    </a:solidFill>
                  </a:tcPr>
                </a:tc>
                <a:tc>
                  <a:txBody>
                    <a:bodyPr/>
                    <a:lstStyle/>
                    <a:p>
                      <a:pPr algn="ctr">
                        <a:spcAft>
                          <a:spcPts val="0"/>
                        </a:spcAft>
                      </a:pPr>
                      <a:r>
                        <a:rPr lang="en-GB" sz="800">
                          <a:solidFill>
                            <a:srgbClr val="3E5AA8"/>
                          </a:solidFill>
                        </a:rPr>
                        <a:t>UK Link</a:t>
                      </a:r>
                    </a:p>
                  </a:txBody>
                  <a:tcPr marL="72000" marR="72000" marT="36000" marB="36000" anchor="ctr">
                    <a:solidFill>
                      <a:schemeClr val="accent1"/>
                    </a:solidFill>
                  </a:tcPr>
                </a:tc>
                <a:tc>
                  <a:txBody>
                    <a:bodyPr/>
                    <a:lstStyle/>
                    <a:p>
                      <a:pPr algn="ctr">
                        <a:spcAft>
                          <a:spcPts val="0"/>
                        </a:spcAft>
                      </a:pPr>
                      <a:r>
                        <a:rPr lang="en-GB" sz="800">
                          <a:solidFill>
                            <a:srgbClr val="3E5AA8"/>
                          </a:solidFill>
                        </a:rPr>
                        <a:t>N/A</a:t>
                      </a:r>
                    </a:p>
                  </a:txBody>
                  <a:tcPr marL="72000" marR="72000" marT="36000" marB="36000" anchor="ctr">
                    <a:solidFill>
                      <a:schemeClr val="accent1"/>
                    </a:solidFill>
                  </a:tcPr>
                </a:tc>
                <a:tc>
                  <a:txBody>
                    <a:bodyPr/>
                    <a:lstStyle/>
                    <a:p>
                      <a:pPr algn="ctr">
                        <a:spcAft>
                          <a:spcPts val="0"/>
                        </a:spcAft>
                      </a:pPr>
                      <a:r>
                        <a:rPr lang="en-GB" sz="800">
                          <a:solidFill>
                            <a:srgbClr val="3E5AA8"/>
                          </a:solidFill>
                        </a:rPr>
                        <a:t>Design complete, placed On Hold at September </a:t>
                      </a:r>
                      <a:r>
                        <a:rPr lang="en-GB" sz="800" err="1">
                          <a:solidFill>
                            <a:srgbClr val="3E5AA8"/>
                          </a:solidFill>
                        </a:rPr>
                        <a:t>ChMC</a:t>
                      </a:r>
                      <a:r>
                        <a:rPr lang="en-GB" sz="800">
                          <a:solidFill>
                            <a:srgbClr val="3E5AA8"/>
                          </a:solidFill>
                        </a:rPr>
                        <a:t> (not approved)</a:t>
                      </a:r>
                    </a:p>
                  </a:txBody>
                  <a:tcPr marL="72000" marR="72000" marT="36000" marB="36000" anchor="ctr">
                    <a:solidFill>
                      <a:schemeClr val="accent1"/>
                    </a:solidFill>
                  </a:tcPr>
                </a:tc>
                <a:tc>
                  <a:txBody>
                    <a:bodyPr/>
                    <a:lstStyle/>
                    <a:p>
                      <a:pPr algn="ctr">
                        <a:spcAft>
                          <a:spcPts val="0"/>
                        </a:spcAft>
                      </a:pPr>
                      <a:r>
                        <a:rPr lang="en-GB" sz="800">
                          <a:solidFill>
                            <a:srgbClr val="3E5AA8"/>
                          </a:solidFill>
                        </a:rPr>
                        <a:t>tbc</a:t>
                      </a:r>
                    </a:p>
                  </a:txBody>
                  <a:tcPr marL="72000" marR="72000" marT="36000" marB="36000" anchor="ctr">
                    <a:solidFill>
                      <a:schemeClr val="accent1"/>
                    </a:solidFill>
                  </a:tcPr>
                </a:tc>
                <a:extLst>
                  <a:ext uri="{0D108BD9-81ED-4DB2-BD59-A6C34878D82A}">
                    <a16:rowId xmlns:a16="http://schemas.microsoft.com/office/drawing/2014/main" val="2650279862"/>
                  </a:ext>
                </a:extLst>
              </a:tr>
              <a:tr h="179804">
                <a:tc gridSpan="5">
                  <a:txBody>
                    <a:bodyPr/>
                    <a:lstStyle/>
                    <a:p>
                      <a:pPr algn="r" fontAlgn="auto">
                        <a:spcAft>
                          <a:spcPts val="0"/>
                        </a:spcAft>
                      </a:pPr>
                      <a:r>
                        <a:rPr lang="en-GB" sz="800" b="1">
                          <a:solidFill>
                            <a:srgbClr val="3E5AA8"/>
                          </a:solidFill>
                          <a:effectLst/>
                          <a:latin typeface="+mn-lt"/>
                          <a:cs typeface="Times New Roman" panose="02020603050405020304" pitchFamily="18" charset="0"/>
                        </a:rPr>
                        <a:t>Total</a:t>
                      </a:r>
                    </a:p>
                  </a:txBody>
                  <a:tcPr marL="72000" marR="72000" marT="36000" marB="36000" anchor="ctr">
                    <a:solidFill>
                      <a:schemeClr val="accent1"/>
                    </a:solidFill>
                  </a:tcPr>
                </a:tc>
                <a:tc hMerge="1">
                  <a:txBody>
                    <a:bodyPr/>
                    <a:lstStyle/>
                    <a:p>
                      <a:pPr fontAlgn="auto">
                        <a:spcAft>
                          <a:spcPts val="0"/>
                        </a:spcAft>
                      </a:pPr>
                      <a:endParaRPr lang="en-GB" sz="900">
                        <a:solidFill>
                          <a:srgbClr val="3E5AA8"/>
                        </a:solidFill>
                        <a:effectLst/>
                        <a:latin typeface="+mn-lt"/>
                        <a:ea typeface="Calibri" panose="020F0502020204030204" pitchFamily="34" charset="0"/>
                        <a:cs typeface="Times New Roman" panose="02020603050405020304" pitchFamily="18" charset="0"/>
                      </a:endParaRPr>
                    </a:p>
                  </a:txBody>
                  <a:tcPr marL="72000" marR="72000" marT="36000" marB="36000" anchor="ctr">
                    <a:solidFill>
                      <a:schemeClr val="accent1"/>
                    </a:solidFill>
                  </a:tcPr>
                </a:tc>
                <a:tc hMerge="1">
                  <a:txBody>
                    <a:bodyPr/>
                    <a:lstStyle/>
                    <a:p>
                      <a:pPr fontAlgn="auto">
                        <a:spcAft>
                          <a:spcPts val="0"/>
                        </a:spcAft>
                      </a:pPr>
                      <a:endParaRPr lang="en-GB" sz="900">
                        <a:solidFill>
                          <a:srgbClr val="3E5AA8"/>
                        </a:solidFill>
                        <a:effectLst/>
                        <a:latin typeface="+mn-lt"/>
                        <a:ea typeface="Calibri" panose="020F0502020204030204" pitchFamily="34" charset="0"/>
                        <a:cs typeface="Times New Roman" panose="02020603050405020304" pitchFamily="18" charset="0"/>
                      </a:endParaRPr>
                    </a:p>
                  </a:txBody>
                  <a:tcPr marL="72000" marR="72000" marT="36000" marB="36000" anchor="ctr">
                    <a:solidFill>
                      <a:schemeClr val="accent1"/>
                    </a:solidFill>
                  </a:tcPr>
                </a:tc>
                <a:tc hMerge="1">
                  <a:txBody>
                    <a:bodyPr/>
                    <a:lstStyle/>
                    <a:p>
                      <a:pPr>
                        <a:spcAft>
                          <a:spcPts val="0"/>
                        </a:spcAft>
                      </a:pPr>
                      <a:endParaRPr lang="en-GB" sz="900">
                        <a:solidFill>
                          <a:srgbClr val="3E5AA8"/>
                        </a:solidFill>
                      </a:endParaRPr>
                    </a:p>
                  </a:txBody>
                  <a:tcPr marL="72000" marR="72000" marT="36000" marB="36000" anchor="ctr">
                    <a:solidFill>
                      <a:schemeClr val="accent1"/>
                    </a:solidFill>
                  </a:tcPr>
                </a:tc>
                <a:tc hMerge="1">
                  <a:txBody>
                    <a:bodyPr/>
                    <a:lstStyle/>
                    <a:p>
                      <a:pPr fontAlgn="auto">
                        <a:spcAft>
                          <a:spcPts val="0"/>
                        </a:spcAft>
                      </a:pPr>
                      <a:r>
                        <a:rPr lang="en-GB" sz="900" b="1">
                          <a:solidFill>
                            <a:srgbClr val="3E5AA8"/>
                          </a:solidFill>
                          <a:effectLst/>
                          <a:latin typeface="+mn-lt"/>
                          <a:ea typeface="Calibri" panose="020F0502020204030204" pitchFamily="34" charset="0"/>
                          <a:cs typeface="Times New Roman" panose="02020603050405020304" pitchFamily="18" charset="0"/>
                        </a:rPr>
                        <a:t>Total</a:t>
                      </a:r>
                    </a:p>
                  </a:txBody>
                  <a:tcPr marL="72000" marR="72000" marT="36000" marB="36000" anchor="ctr">
                    <a:solidFill>
                      <a:schemeClr val="accent1"/>
                    </a:solidFill>
                  </a:tcPr>
                </a:tc>
                <a:tc gridSpan="5">
                  <a:txBody>
                    <a:bodyPr/>
                    <a:lstStyle/>
                    <a:p>
                      <a:pPr algn="l" fontAlgn="auto">
                        <a:spcAft>
                          <a:spcPts val="0"/>
                        </a:spcAft>
                      </a:pPr>
                      <a:r>
                        <a:rPr lang="en-GB" sz="800" b="1">
                          <a:solidFill>
                            <a:srgbClr val="3E5AA8"/>
                          </a:solidFill>
                          <a:effectLst/>
                          <a:latin typeface="+mn-lt"/>
                          <a:ea typeface="Calibri" panose="020F0502020204030204" pitchFamily="34" charset="0"/>
                          <a:cs typeface="Times New Roman"/>
                        </a:rPr>
                        <a:t>tbc</a:t>
                      </a:r>
                    </a:p>
                  </a:txBody>
                  <a:tcPr marL="72000" marR="72000" marT="36000" marB="36000" anchor="ctr">
                    <a:solidFill>
                      <a:schemeClr val="accent1"/>
                    </a:solidFill>
                  </a:tcPr>
                </a:tc>
                <a:tc hMerge="1">
                  <a:txBody>
                    <a:bodyPr/>
                    <a:lstStyle/>
                    <a:p>
                      <a:pPr algn="ctr" fontAlgn="auto">
                        <a:spcAft>
                          <a:spcPts val="0"/>
                        </a:spcAft>
                      </a:pPr>
                      <a:endParaRPr lang="en-GB" sz="900" b="1">
                        <a:solidFill>
                          <a:srgbClr val="3E5AA8"/>
                        </a:solidFill>
                        <a:effectLst/>
                        <a:latin typeface="+mn-lt"/>
                        <a:ea typeface="Calibri" panose="020F0502020204030204" pitchFamily="34" charset="0"/>
                        <a:cs typeface="Times New Roman" panose="02020603050405020304" pitchFamily="18" charset="0"/>
                      </a:endParaRPr>
                    </a:p>
                  </a:txBody>
                  <a:tcPr marL="72000" marR="72000" marT="36000" marB="36000" anchor="ctr">
                    <a:solidFill>
                      <a:schemeClr val="accent1"/>
                    </a:solidFill>
                  </a:tcPr>
                </a:tc>
                <a:tc hMerge="1">
                  <a:txBody>
                    <a:bodyPr/>
                    <a:lstStyle/>
                    <a:p>
                      <a:pPr algn="ctr">
                        <a:spcAft>
                          <a:spcPts val="0"/>
                        </a:spcAft>
                      </a:pPr>
                      <a:endParaRPr lang="en-GB" sz="900">
                        <a:solidFill>
                          <a:srgbClr val="3E5AA8"/>
                        </a:solidFill>
                      </a:endParaRPr>
                    </a:p>
                  </a:txBody>
                  <a:tcPr marL="72000" marR="72000" marT="36000" marB="36000" anchor="ctr">
                    <a:solidFill>
                      <a:schemeClr val="accent1"/>
                    </a:solidFill>
                  </a:tcPr>
                </a:tc>
                <a:tc hMerge="1">
                  <a:txBody>
                    <a:bodyPr/>
                    <a:lstStyle/>
                    <a:p>
                      <a:pPr algn="ctr">
                        <a:spcAft>
                          <a:spcPts val="0"/>
                        </a:spcAft>
                      </a:pPr>
                      <a:endParaRPr lang="en-GB" sz="900">
                        <a:solidFill>
                          <a:srgbClr val="3E5AA8"/>
                        </a:solidFill>
                      </a:endParaRPr>
                    </a:p>
                  </a:txBody>
                  <a:tcPr marL="72000" marR="72000" marT="36000" marB="36000" anchor="ctr">
                    <a:solidFill>
                      <a:schemeClr val="accent1"/>
                    </a:solidFill>
                  </a:tcPr>
                </a:tc>
                <a:tc hMerge="1">
                  <a:txBody>
                    <a:bodyPr/>
                    <a:lstStyle/>
                    <a:p>
                      <a:pPr algn="ctr">
                        <a:spcAft>
                          <a:spcPts val="0"/>
                        </a:spcAft>
                      </a:pPr>
                      <a:endParaRPr lang="en-GB" sz="900">
                        <a:solidFill>
                          <a:srgbClr val="3E5AA8"/>
                        </a:solidFill>
                      </a:endParaRPr>
                    </a:p>
                  </a:txBody>
                  <a:tcPr marL="72000" marR="72000" marT="36000" marB="36000" anchor="ctr">
                    <a:solidFill>
                      <a:schemeClr val="accent1"/>
                    </a:solidFill>
                  </a:tcPr>
                </a:tc>
                <a:extLst>
                  <a:ext uri="{0D108BD9-81ED-4DB2-BD59-A6C34878D82A}">
                    <a16:rowId xmlns:a16="http://schemas.microsoft.com/office/drawing/2014/main" val="2403960223"/>
                  </a:ext>
                </a:extLst>
              </a:tr>
            </a:tbl>
          </a:graphicData>
        </a:graphic>
      </p:graphicFrame>
    </p:spTree>
    <p:extLst>
      <p:ext uri="{BB962C8B-B14F-4D97-AF65-F5344CB8AC3E}">
        <p14:creationId xmlns:p14="http://schemas.microsoft.com/office/powerpoint/2010/main" val="11050947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B46CA7-FA9A-97BA-B2C0-29CC1E1EF8B6}"/>
              </a:ext>
            </a:extLst>
          </p:cNvPr>
          <p:cNvSpPr>
            <a:spLocks noGrp="1"/>
          </p:cNvSpPr>
          <p:nvPr>
            <p:ph type="title"/>
          </p:nvPr>
        </p:nvSpPr>
        <p:spPr/>
        <p:txBody>
          <a:bodyPr/>
          <a:lstStyle/>
          <a:p>
            <a:r>
              <a:rPr lang="en-GB"/>
              <a:t>June 25 Major Release Scope - Option 1</a:t>
            </a:r>
          </a:p>
        </p:txBody>
      </p:sp>
      <p:sp>
        <p:nvSpPr>
          <p:cNvPr id="4" name="Content Placeholder 3">
            <a:extLst>
              <a:ext uri="{FF2B5EF4-FFF2-40B4-BE49-F238E27FC236}">
                <a16:creationId xmlns:a16="http://schemas.microsoft.com/office/drawing/2014/main" id="{AE2EE44B-C37B-50B4-CC8A-2E6643559DAB}"/>
              </a:ext>
            </a:extLst>
          </p:cNvPr>
          <p:cNvSpPr txBox="1">
            <a:spLocks noGrp="1"/>
          </p:cNvSpPr>
          <p:nvPr>
            <p:ph idx="1"/>
          </p:nvPr>
        </p:nvSpPr>
        <p:spPr>
          <a:xfrm>
            <a:off x="457200" y="898460"/>
            <a:ext cx="8363272" cy="2022092"/>
          </a:xfrm>
          <a:prstGeom prst="rect">
            <a:avLst/>
          </a:prstGeom>
          <a:noFill/>
        </p:spPr>
        <p:txBody>
          <a:bodyPr wrap="square" rtlCol="0">
            <a:spAutoFit/>
          </a:bodyPr>
          <a:lstStyle/>
          <a:p>
            <a:r>
              <a:rPr lang="en-GB" sz="1100" b="1"/>
              <a:t>Deliver</a:t>
            </a:r>
            <a:r>
              <a:rPr lang="en-GB" sz="1100"/>
              <a:t> </a:t>
            </a:r>
            <a:r>
              <a:rPr lang="en-GB" sz="1100" b="1"/>
              <a:t>XRNs 5702, 5784 and 5846 in June 24 Major Release </a:t>
            </a:r>
          </a:p>
          <a:p>
            <a:pPr marL="0" indent="0">
              <a:buNone/>
            </a:pPr>
            <a:r>
              <a:rPr lang="en-GB" sz="1100" b="1"/>
              <a:t>         Status &amp; Timeline</a:t>
            </a:r>
          </a:p>
          <a:p>
            <a:pPr lvl="1">
              <a:buFont typeface="Arial" panose="020B0604020202020204" pitchFamily="34" charset="0"/>
              <a:buChar char="•"/>
            </a:pPr>
            <a:r>
              <a:rPr lang="en-GB" sz="1100"/>
              <a:t>Detailed Design for XRN5702 is presented to January </a:t>
            </a:r>
            <a:r>
              <a:rPr lang="en-GB" sz="1100" err="1"/>
              <a:t>ChMC</a:t>
            </a:r>
            <a:r>
              <a:rPr lang="en-GB" sz="1100"/>
              <a:t> for approval; XRN5784 was approved in December (further investigation pending to understand addition of Supplier ID to associated invoicing per Centrica request).</a:t>
            </a:r>
          </a:p>
          <a:p>
            <a:pPr lvl="1">
              <a:buFont typeface="Arial" panose="020B0604020202020204" pitchFamily="34" charset="0"/>
              <a:buChar char="•"/>
            </a:pPr>
            <a:r>
              <a:rPr lang="en-GB" sz="1100"/>
              <a:t>BER to be presented to February ChMC meeting for approval of firm delivery costs of both XRNs 5585 and 5720.</a:t>
            </a:r>
          </a:p>
          <a:p>
            <a:pPr lvl="1">
              <a:buFont typeface="Arial" panose="020B0604020202020204" pitchFamily="34" charset="0"/>
              <a:buChar char="•"/>
            </a:pPr>
            <a:r>
              <a:rPr lang="en-GB" sz="1100"/>
              <a:t>Detailed Design for XRN5846 is underway, costs &amp; delivery timeline are not yet known.</a:t>
            </a:r>
          </a:p>
          <a:p>
            <a:pPr lvl="2"/>
            <a:r>
              <a:rPr lang="en-GB" sz="1100"/>
              <a:t>Design change pack is targeting the March ChMC meeting for approval.</a:t>
            </a:r>
          </a:p>
          <a:p>
            <a:pPr lvl="1">
              <a:buFont typeface="Arial" panose="020B0604020202020204" pitchFamily="34" charset="0"/>
              <a:buChar char="•"/>
            </a:pPr>
            <a:r>
              <a:rPr lang="en-GB" sz="1100"/>
              <a:t>Updated BER detailing all firm delivery costs will be also provided for March ChMC meeting approval once design on XRN5846 has been completed.</a:t>
            </a:r>
          </a:p>
          <a:p>
            <a:pPr marL="457200" lvl="1" indent="0">
              <a:buNone/>
            </a:pPr>
            <a:endParaRPr lang="en-GB" sz="1100"/>
          </a:p>
        </p:txBody>
      </p:sp>
      <p:sp>
        <p:nvSpPr>
          <p:cNvPr id="3" name="TextBox 2">
            <a:extLst>
              <a:ext uri="{FF2B5EF4-FFF2-40B4-BE49-F238E27FC236}">
                <a16:creationId xmlns:a16="http://schemas.microsoft.com/office/drawing/2014/main" id="{EA57D67A-90FD-3457-F5FE-682298A24A9D}"/>
              </a:ext>
            </a:extLst>
          </p:cNvPr>
          <p:cNvSpPr txBox="1"/>
          <p:nvPr/>
        </p:nvSpPr>
        <p:spPr>
          <a:xfrm>
            <a:off x="388535" y="2787774"/>
            <a:ext cx="8424936" cy="1277273"/>
          </a:xfrm>
          <a:prstGeom prst="rect">
            <a:avLst/>
          </a:prstGeom>
          <a:noFill/>
          <a:ln>
            <a:solidFill>
              <a:srgbClr val="000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srgbClr val="000000"/>
                </a:solidFill>
                <a:effectLst/>
                <a:uLnTx/>
                <a:uFillTx/>
                <a:latin typeface="Nunito Sans"/>
                <a:ea typeface="+mn-ea"/>
                <a:cs typeface="+mn-cs"/>
              </a:rPr>
              <a:t>CDSP Recommended Option: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a:ln>
                <a:noFill/>
              </a:ln>
              <a:solidFill>
                <a:srgbClr val="000000"/>
              </a:solidFill>
              <a:effectLst/>
              <a:uLnTx/>
              <a:uFillTx/>
              <a:latin typeface="Nunito Sans"/>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a:ln>
                  <a:noFill/>
                </a:ln>
                <a:solidFill>
                  <a:srgbClr val="000000"/>
                </a:solidFill>
                <a:effectLst/>
                <a:uLnTx/>
                <a:uFillTx/>
                <a:latin typeface="Nunito Sans"/>
                <a:ea typeface="+mn-ea"/>
                <a:cs typeface="+mn-cs"/>
              </a:rPr>
              <a:t>Detailed Design for both XRNs 5702 &amp; 5784 has been published, with both changes having been presented as June 25 Major Release Candidates for some time.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a:ln>
                  <a:noFill/>
                </a:ln>
                <a:solidFill>
                  <a:srgbClr val="000000"/>
                </a:solidFill>
                <a:effectLst/>
                <a:uLnTx/>
                <a:uFillTx/>
                <a:latin typeface="Nunito Sans"/>
                <a:ea typeface="+mn-ea"/>
                <a:cs typeface="+mn-cs"/>
              </a:rPr>
              <a:t>XRN5846 is required in order to align the a</a:t>
            </a:r>
            <a:r>
              <a:rPr kumimoji="0" lang="en-GB" sz="1100" b="0" i="0" u="none" strike="noStrike" kern="1200" cap="none" spc="0" normalizeH="0" baseline="0" noProof="0">
                <a:ln>
                  <a:noFill/>
                </a:ln>
                <a:solidFill>
                  <a:srgbClr val="000000"/>
                </a:solidFill>
                <a:effectLst/>
                <a:uLnTx/>
                <a:uFillTx/>
                <a:latin typeface="Nunito Sans" pitchFamily="2" charset="0"/>
                <a:ea typeface="+mn-ea"/>
                <a:cs typeface="+mn-cs"/>
              </a:rPr>
              <a:t>llowable values in the Metering Related interfaces with the REC data specification. </a:t>
            </a:r>
            <a:endParaRPr kumimoji="0" lang="en-GB" sz="1100" b="0" i="0" u="none" strike="noStrike" kern="1200" cap="none" spc="0" normalizeH="0" baseline="0" noProof="0">
              <a:ln>
                <a:noFill/>
              </a:ln>
              <a:solidFill>
                <a:srgbClr val="000000"/>
              </a:solidFill>
              <a:effectLst/>
              <a:uLnTx/>
              <a:uFillTx/>
              <a:latin typeface="Nunito Sans"/>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a:ln>
                  <a:noFill/>
                </a:ln>
                <a:solidFill>
                  <a:srgbClr val="000000"/>
                </a:solidFill>
                <a:effectLst/>
                <a:uLnTx/>
                <a:uFillTx/>
                <a:latin typeface="Nunito Sans"/>
                <a:ea typeface="+mn-ea"/>
                <a:cs typeface="+mn-cs"/>
              </a:rPr>
              <a:t>There are potential synergies between XRNs 5702 &amp; 5846 in terms of UKL documentation updates - combining both XRNs in the same release may mitigate the administrative overhead for customers.   </a:t>
            </a:r>
          </a:p>
        </p:txBody>
      </p:sp>
    </p:spTree>
    <p:extLst>
      <p:ext uri="{BB962C8B-B14F-4D97-AF65-F5344CB8AC3E}">
        <p14:creationId xmlns:p14="http://schemas.microsoft.com/office/powerpoint/2010/main" val="722659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B46CA7-FA9A-97BA-B2C0-29CC1E1EF8B6}"/>
              </a:ext>
            </a:extLst>
          </p:cNvPr>
          <p:cNvSpPr>
            <a:spLocks noGrp="1"/>
          </p:cNvSpPr>
          <p:nvPr>
            <p:ph type="title"/>
          </p:nvPr>
        </p:nvSpPr>
        <p:spPr/>
        <p:txBody>
          <a:bodyPr/>
          <a:lstStyle/>
          <a:p>
            <a:r>
              <a:rPr lang="en-GB"/>
              <a:t>June 25 Major Release Scope - Option 2</a:t>
            </a:r>
          </a:p>
        </p:txBody>
      </p:sp>
      <p:sp>
        <p:nvSpPr>
          <p:cNvPr id="4" name="Content Placeholder 3">
            <a:extLst>
              <a:ext uri="{FF2B5EF4-FFF2-40B4-BE49-F238E27FC236}">
                <a16:creationId xmlns:a16="http://schemas.microsoft.com/office/drawing/2014/main" id="{AE2EE44B-C37B-50B4-CC8A-2E6643559DAB}"/>
              </a:ext>
            </a:extLst>
          </p:cNvPr>
          <p:cNvSpPr txBox="1">
            <a:spLocks noGrp="1"/>
          </p:cNvSpPr>
          <p:nvPr>
            <p:ph idx="1"/>
          </p:nvPr>
        </p:nvSpPr>
        <p:spPr>
          <a:xfrm>
            <a:off x="457200" y="898460"/>
            <a:ext cx="8363272" cy="1785104"/>
          </a:xfrm>
          <a:prstGeom prst="rect">
            <a:avLst/>
          </a:prstGeom>
          <a:noFill/>
        </p:spPr>
        <p:txBody>
          <a:bodyPr wrap="square" rtlCol="0">
            <a:spAutoFit/>
          </a:bodyPr>
          <a:lstStyle/>
          <a:p>
            <a:r>
              <a:rPr lang="en-GB" sz="1100" b="1"/>
              <a:t>Deliver</a:t>
            </a:r>
            <a:r>
              <a:rPr lang="en-GB" sz="1100"/>
              <a:t> </a:t>
            </a:r>
            <a:r>
              <a:rPr lang="en-GB" sz="1100" b="1"/>
              <a:t>XRNs 5702, 5784, 5846 and 5616b in June 24 Major Release </a:t>
            </a:r>
          </a:p>
          <a:p>
            <a:pPr marL="0" indent="0">
              <a:buNone/>
            </a:pPr>
            <a:r>
              <a:rPr lang="en-GB" sz="1100" b="1"/>
              <a:t>         Status &amp; Timeline</a:t>
            </a:r>
          </a:p>
          <a:p>
            <a:pPr lvl="1">
              <a:buFont typeface="Arial" panose="020B0604020202020204" pitchFamily="34" charset="0"/>
              <a:buChar char="•"/>
            </a:pPr>
            <a:r>
              <a:rPr lang="en-GB" sz="1100"/>
              <a:t>Detailed Design for XRN5702 was presented to January </a:t>
            </a:r>
            <a:r>
              <a:rPr lang="en-GB" sz="1100" err="1"/>
              <a:t>ChMC</a:t>
            </a:r>
            <a:r>
              <a:rPr lang="en-GB" sz="1100"/>
              <a:t> for approval; XRN5784 was approved in December (further investigation pending to understand addition of Supplier ID to associated invoicing per Centrica request), </a:t>
            </a:r>
            <a:r>
              <a:rPr lang="en-GB" sz="1100" err="1"/>
              <a:t>ChMC</a:t>
            </a:r>
            <a:r>
              <a:rPr lang="en-GB" sz="1100"/>
              <a:t>.</a:t>
            </a:r>
          </a:p>
          <a:p>
            <a:pPr lvl="2"/>
            <a:r>
              <a:rPr lang="en-GB" sz="900"/>
              <a:t> </a:t>
            </a:r>
            <a:r>
              <a:rPr lang="en-GB" sz="1100"/>
              <a:t>Detailed Design for XRN5616b has not been approved, placed on hold at September ‘24 </a:t>
            </a:r>
            <a:r>
              <a:rPr lang="en-GB" sz="1100" err="1"/>
              <a:t>ChMC</a:t>
            </a:r>
            <a:r>
              <a:rPr lang="en-GB" sz="1100"/>
              <a:t> – IGT view is that the change, in it’s current format, is not required to address existing data quality issues.</a:t>
            </a:r>
          </a:p>
          <a:p>
            <a:pPr lvl="1">
              <a:buFont typeface="Arial" panose="020B0604020202020204" pitchFamily="34" charset="0"/>
              <a:buChar char="•"/>
            </a:pPr>
            <a:r>
              <a:rPr lang="en-GB" sz="1100"/>
              <a:t>Detailed Design for XRN5846 is progressing, the Design change pack is targeting March ChMC meeting approval.</a:t>
            </a:r>
          </a:p>
          <a:p>
            <a:pPr marL="457200" lvl="1" indent="0">
              <a:buNone/>
            </a:pPr>
            <a:endParaRPr lang="en-GB" sz="1100"/>
          </a:p>
        </p:txBody>
      </p:sp>
      <p:sp>
        <p:nvSpPr>
          <p:cNvPr id="3" name="TextBox 2">
            <a:extLst>
              <a:ext uri="{FF2B5EF4-FFF2-40B4-BE49-F238E27FC236}">
                <a16:creationId xmlns:a16="http://schemas.microsoft.com/office/drawing/2014/main" id="{EA57D67A-90FD-3457-F5FE-682298A24A9D}"/>
              </a:ext>
            </a:extLst>
          </p:cNvPr>
          <p:cNvSpPr txBox="1"/>
          <p:nvPr/>
        </p:nvSpPr>
        <p:spPr>
          <a:xfrm>
            <a:off x="388535" y="2787774"/>
            <a:ext cx="8424936" cy="769441"/>
          </a:xfrm>
          <a:prstGeom prst="rect">
            <a:avLst/>
          </a:prstGeom>
          <a:noFill/>
          <a:ln>
            <a:solidFill>
              <a:srgbClr val="000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srgbClr val="000000"/>
                </a:solidFill>
                <a:effectLst/>
                <a:uLnTx/>
                <a:uFillTx/>
                <a:latin typeface="Nunito Sans"/>
                <a:ea typeface="+mn-ea"/>
                <a:cs typeface="+mn-cs"/>
              </a:rPr>
              <a:t>Option Update: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a:ln>
                <a:noFill/>
              </a:ln>
              <a:solidFill>
                <a:srgbClr val="000000"/>
              </a:solidFill>
              <a:effectLst/>
              <a:uLnTx/>
              <a:uFillTx/>
              <a:latin typeface="Nunito Sans"/>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a:ln>
                  <a:noFill/>
                </a:ln>
                <a:solidFill>
                  <a:srgbClr val="000000"/>
                </a:solidFill>
                <a:effectLst/>
                <a:uLnTx/>
                <a:uFillTx/>
                <a:latin typeface="Nunito Sans"/>
                <a:ea typeface="+mn-ea"/>
                <a:cs typeface="+mn-cs"/>
              </a:rPr>
              <a:t>This Option is not recommended on the basis that </a:t>
            </a:r>
            <a:r>
              <a:rPr kumimoji="0" lang="en-GB" sz="1100" b="0" i="0" u="none" strike="noStrike" kern="1200" cap="none" spc="0" normalizeH="0" baseline="0" noProof="0" err="1">
                <a:ln>
                  <a:noFill/>
                </a:ln>
                <a:solidFill>
                  <a:srgbClr val="000000"/>
                </a:solidFill>
                <a:effectLst/>
                <a:uLnTx/>
                <a:uFillTx/>
                <a:latin typeface="Nunito Sans"/>
                <a:ea typeface="+mn-ea"/>
                <a:cs typeface="+mn-cs"/>
              </a:rPr>
              <a:t>ChMC</a:t>
            </a:r>
            <a:r>
              <a:rPr kumimoji="0" lang="en-GB" sz="1100" b="0" i="0" u="none" strike="noStrike" kern="1200" cap="none" spc="0" normalizeH="0" baseline="0" noProof="0">
                <a:ln>
                  <a:noFill/>
                </a:ln>
                <a:solidFill>
                  <a:srgbClr val="000000"/>
                </a:solidFill>
                <a:effectLst/>
                <a:uLnTx/>
                <a:uFillTx/>
                <a:latin typeface="Nunito Sans"/>
                <a:ea typeface="+mn-ea"/>
                <a:cs typeface="+mn-cs"/>
              </a:rPr>
              <a:t> has yet to reach consensus on the suitability of XRN5616b; the earliest potential approval for Detailed Design is February </a:t>
            </a:r>
            <a:r>
              <a:rPr kumimoji="0" lang="en-GB" sz="1100" b="0" i="0" u="none" strike="noStrike" kern="1200" cap="none" spc="0" normalizeH="0" baseline="0" noProof="0" err="1">
                <a:ln>
                  <a:noFill/>
                </a:ln>
                <a:solidFill>
                  <a:srgbClr val="000000"/>
                </a:solidFill>
                <a:effectLst/>
                <a:uLnTx/>
                <a:uFillTx/>
                <a:latin typeface="Nunito Sans"/>
                <a:ea typeface="+mn-ea"/>
                <a:cs typeface="+mn-cs"/>
              </a:rPr>
              <a:t>ChMC</a:t>
            </a:r>
            <a:r>
              <a:rPr kumimoji="0" lang="en-GB" sz="1100" b="0" i="0" u="none" strike="noStrike" kern="1200" cap="none" spc="0" normalizeH="0" baseline="0" noProof="0">
                <a:ln>
                  <a:noFill/>
                </a:ln>
                <a:solidFill>
                  <a:srgbClr val="000000"/>
                </a:solidFill>
                <a:effectLst/>
                <a:uLnTx/>
                <a:uFillTx/>
                <a:latin typeface="Nunito Sans"/>
                <a:ea typeface="+mn-ea"/>
                <a:cs typeface="+mn-cs"/>
              </a:rPr>
              <a:t>, which creates a delivery risk for a June implementation.</a:t>
            </a:r>
          </a:p>
        </p:txBody>
      </p:sp>
    </p:spTree>
    <p:extLst>
      <p:ext uri="{BB962C8B-B14F-4D97-AF65-F5344CB8AC3E}">
        <p14:creationId xmlns:p14="http://schemas.microsoft.com/office/powerpoint/2010/main" val="4295400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356D5-B70A-4AED-B307-F751BD00AB8D}"/>
              </a:ext>
            </a:extLst>
          </p:cNvPr>
          <p:cNvSpPr>
            <a:spLocks noGrp="1"/>
          </p:cNvSpPr>
          <p:nvPr>
            <p:ph type="ctrTitle"/>
          </p:nvPr>
        </p:nvSpPr>
        <p:spPr>
          <a:xfrm>
            <a:off x="685800" y="1563638"/>
            <a:ext cx="7772400" cy="1102519"/>
          </a:xfrm>
        </p:spPr>
        <p:txBody>
          <a:bodyPr>
            <a:normAutofit fontScale="90000"/>
          </a:bodyPr>
          <a:lstStyle/>
          <a:p>
            <a:r>
              <a:rPr lang="en-US">
                <a:latin typeface="+mn-lt"/>
                <a:cs typeface="Arial"/>
              </a:rPr>
              <a:t>XRN5702 – </a:t>
            </a:r>
            <a:r>
              <a:rPr lang="en-GB">
                <a:latin typeface="+mn-lt"/>
                <a:cs typeface="Arial"/>
              </a:rPr>
              <a:t>Update to assess the replacement of Facsimile as a form of communication (Modification 0864S)</a:t>
            </a:r>
          </a:p>
        </p:txBody>
      </p:sp>
      <p:sp>
        <p:nvSpPr>
          <p:cNvPr id="5" name="Subtitle 4">
            <a:extLst>
              <a:ext uri="{FF2B5EF4-FFF2-40B4-BE49-F238E27FC236}">
                <a16:creationId xmlns:a16="http://schemas.microsoft.com/office/drawing/2014/main" id="{96E170B4-7018-5901-2EA2-D8D51F09BC7B}"/>
              </a:ext>
            </a:extLst>
          </p:cNvPr>
          <p:cNvSpPr>
            <a:spLocks noGrp="1"/>
          </p:cNvSpPr>
          <p:nvPr>
            <p:ph type="subTitle" idx="1"/>
          </p:nvPr>
        </p:nvSpPr>
        <p:spPr/>
        <p:txBody>
          <a:bodyPr vert="horz" lIns="91440" tIns="45720" rIns="91440" bIns="45720" rtlCol="0" anchor="t">
            <a:normAutofit/>
          </a:bodyPr>
          <a:lstStyle/>
          <a:p>
            <a:r>
              <a:rPr lang="en-GB">
                <a:solidFill>
                  <a:schemeClr val="bg2"/>
                </a:solidFill>
                <a:latin typeface="+mn-lt"/>
                <a:cs typeface="Arial"/>
              </a:rPr>
              <a:t>Target Implementation Date / Release DSG Recommendations Requested</a:t>
            </a:r>
          </a:p>
        </p:txBody>
      </p:sp>
    </p:spTree>
    <p:extLst>
      <p:ext uri="{BB962C8B-B14F-4D97-AF65-F5344CB8AC3E}">
        <p14:creationId xmlns:p14="http://schemas.microsoft.com/office/powerpoint/2010/main" val="19082315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12B74-63BA-7174-F7E8-A6DEB6818266}"/>
              </a:ext>
            </a:extLst>
          </p:cNvPr>
          <p:cNvSpPr txBox="1">
            <a:spLocks/>
          </p:cNvSpPr>
          <p:nvPr/>
        </p:nvSpPr>
        <p:spPr>
          <a:xfrm>
            <a:off x="457200" y="123478"/>
            <a:ext cx="8229600" cy="637580"/>
          </a:xfrm>
          <a:prstGeom prst="rect">
            <a:avLst/>
          </a:prstGeom>
        </p:spPr>
        <p:txBody>
          <a:bodyPr/>
          <a:lstStyle>
            <a:lvl1pPr algn="ctr" defTabSz="914400" rtl="0" eaLnBrk="1" latinLnBrk="0" hangingPunct="1">
              <a:spcBef>
                <a:spcPct val="0"/>
              </a:spcBef>
              <a:buNone/>
              <a:defRPr sz="2800" b="1" kern="1200">
                <a:solidFill>
                  <a:srgbClr val="3E5AA8"/>
                </a:solidFill>
                <a:latin typeface="Avenir Next LT Pro" panose="020B0504020202020204" pitchFamily="34" charset="0"/>
                <a:ea typeface="+mj-ea"/>
                <a:cs typeface="Arial" panose="020B0604020202020204" pitchFamily="34" charset="0"/>
              </a:defRPr>
            </a:lvl1pPr>
          </a:lstStyle>
          <a:p>
            <a:r>
              <a:rPr lang="en-GB">
                <a:latin typeface="+mj-lt"/>
                <a:cs typeface="Calibri" panose="020F0502020204030204" pitchFamily="34" charset="0"/>
              </a:rPr>
              <a:t>Change Background</a:t>
            </a:r>
          </a:p>
        </p:txBody>
      </p:sp>
      <p:sp>
        <p:nvSpPr>
          <p:cNvPr id="3" name="TextBox 2">
            <a:extLst>
              <a:ext uri="{FF2B5EF4-FFF2-40B4-BE49-F238E27FC236}">
                <a16:creationId xmlns:a16="http://schemas.microsoft.com/office/drawing/2014/main" id="{42FF35FB-4273-4A9C-4B10-19CA26C9904E}"/>
              </a:ext>
            </a:extLst>
          </p:cNvPr>
          <p:cNvSpPr txBox="1"/>
          <p:nvPr/>
        </p:nvSpPr>
        <p:spPr>
          <a:xfrm>
            <a:off x="470175" y="987574"/>
            <a:ext cx="8062265" cy="3442609"/>
          </a:xfrm>
          <a:prstGeom prst="rect">
            <a:avLst/>
          </a:prstGeom>
          <a:noFill/>
        </p:spPr>
        <p:txBody>
          <a:bodyPr wrap="square" rtlCol="0">
            <a:spAutoFit/>
          </a:bodyPr>
          <a:lstStyle/>
          <a:p>
            <a:pPr algn="just">
              <a:lnSpc>
                <a:spcPct val="115000"/>
              </a:lnSpc>
              <a:spcAft>
                <a:spcPts val="1000"/>
              </a:spcAft>
            </a:pPr>
            <a:r>
              <a:rPr lang="en-GB" sz="1400">
                <a:solidFill>
                  <a:srgbClr val="000000"/>
                </a:solidFill>
                <a:cs typeface="Calibri" panose="020F0502020204030204" pitchFamily="34" charset="0"/>
              </a:rPr>
              <a:t>Change XRN5702 has been raised to deliver the requirements of Modification 0864. Modification 0864 Update of UNC Code Communication Methods (removal of facsimile/fax) has been raised as it seeks to align obligated Code Communication methods with future communication network changes, attributable to national PSTN decommissioning, and the subsequent retirement of fax devices.  </a:t>
            </a:r>
          </a:p>
          <a:p>
            <a:pPr algn="just">
              <a:lnSpc>
                <a:spcPct val="107000"/>
              </a:lnSpc>
              <a:spcAft>
                <a:spcPts val="1000"/>
              </a:spcAft>
            </a:pPr>
            <a:r>
              <a:rPr lang="en-GB" sz="1400">
                <a:solidFill>
                  <a:srgbClr val="000000"/>
                </a:solidFill>
                <a:cs typeface="Calibri" panose="020F0502020204030204" pitchFamily="34" charset="0"/>
              </a:rPr>
              <a:t>CDSP currently stores FAX as an alternate communication type received as part of registration requests and contact updates from Shippers. Post XRN5702 implementation, FAX will be rejected if provided as a communication type and INT (Email) will be accepted as an alternate communication type, along with mandatory Telephone information. </a:t>
            </a:r>
          </a:p>
          <a:p>
            <a:pPr marL="342900" indent="-342900">
              <a:lnSpc>
                <a:spcPct val="107000"/>
              </a:lnSpc>
              <a:spcAft>
                <a:spcPts val="1000"/>
              </a:spcAft>
              <a:buFont typeface="Symbol" panose="05050102010706020507" pitchFamily="18" charset="2"/>
              <a:buChar char=""/>
            </a:pPr>
            <a:endParaRPr lang="en-GB" sz="1400">
              <a:solidFill>
                <a:srgbClr val="000000"/>
              </a:solidFill>
              <a:cs typeface="Calibri" panose="020F0502020204030204" pitchFamily="34" charset="0"/>
            </a:endParaRPr>
          </a:p>
          <a:p>
            <a:pPr marL="342900" lvl="0" indent="-342900">
              <a:lnSpc>
                <a:spcPct val="107000"/>
              </a:lnSpc>
              <a:spcAft>
                <a:spcPts val="1000"/>
              </a:spcAft>
              <a:buFont typeface="Symbol" panose="05050102010706020507" pitchFamily="18" charset="2"/>
              <a:buChar char=""/>
            </a:pPr>
            <a:endParaRPr lang="en-GB" sz="1400">
              <a:solidFill>
                <a:srgbClr val="000000"/>
              </a:solidFill>
              <a:cs typeface="Calibri" panose="020F0502020204030204" pitchFamily="34" charset="0"/>
            </a:endParaRPr>
          </a:p>
          <a:p>
            <a:pPr lvl="1"/>
            <a:endParaRPr lang="en-GB" sz="1400">
              <a:solidFill>
                <a:srgbClr val="000000"/>
              </a:solidFill>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426470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741D42-38A8-6AB7-A977-303554973AF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340E879-2B40-7739-FE46-E2ED912032F5}"/>
              </a:ext>
            </a:extLst>
          </p:cNvPr>
          <p:cNvSpPr txBox="1">
            <a:spLocks/>
          </p:cNvSpPr>
          <p:nvPr/>
        </p:nvSpPr>
        <p:spPr>
          <a:xfrm>
            <a:off x="457200" y="123478"/>
            <a:ext cx="8229600" cy="637580"/>
          </a:xfrm>
          <a:prstGeom prst="rect">
            <a:avLst/>
          </a:prstGeom>
        </p:spPr>
        <p:txBody>
          <a:bodyPr/>
          <a:lstStyle>
            <a:lvl1pPr algn="ctr" defTabSz="914400" rtl="0" eaLnBrk="1" latinLnBrk="0" hangingPunct="1">
              <a:spcBef>
                <a:spcPct val="0"/>
              </a:spcBef>
              <a:buNone/>
              <a:defRPr sz="2800" b="1" kern="1200">
                <a:solidFill>
                  <a:srgbClr val="3E5AA8"/>
                </a:solidFill>
                <a:latin typeface="Avenir Next LT Pro" panose="020B0504020202020204" pitchFamily="34" charset="0"/>
                <a:ea typeface="+mj-ea"/>
                <a:cs typeface="Arial" panose="020B0604020202020204" pitchFamily="34" charset="0"/>
              </a:defRPr>
            </a:lvl1pPr>
          </a:lstStyle>
          <a:p>
            <a:r>
              <a:rPr lang="en-GB">
                <a:latin typeface="+mj-lt"/>
                <a:cs typeface="Calibri" panose="020F0502020204030204" pitchFamily="34" charset="0"/>
              </a:rPr>
              <a:t>Reason for Review</a:t>
            </a:r>
          </a:p>
        </p:txBody>
      </p:sp>
      <p:sp>
        <p:nvSpPr>
          <p:cNvPr id="3" name="TextBox 2">
            <a:extLst>
              <a:ext uri="{FF2B5EF4-FFF2-40B4-BE49-F238E27FC236}">
                <a16:creationId xmlns:a16="http://schemas.microsoft.com/office/drawing/2014/main" id="{E69774BC-5DF2-8162-EFE6-C3F5D3F1AD05}"/>
              </a:ext>
            </a:extLst>
          </p:cNvPr>
          <p:cNvSpPr txBox="1"/>
          <p:nvPr/>
        </p:nvSpPr>
        <p:spPr>
          <a:xfrm>
            <a:off x="470175" y="987574"/>
            <a:ext cx="8062265" cy="1946815"/>
          </a:xfrm>
          <a:prstGeom prst="rect">
            <a:avLst/>
          </a:prstGeom>
          <a:noFill/>
        </p:spPr>
        <p:txBody>
          <a:bodyPr wrap="square" lIns="91440" tIns="45720" rIns="91440" bIns="45720" rtlCol="0" anchor="t">
            <a:spAutoFit/>
          </a:bodyPr>
          <a:lstStyle/>
          <a:p>
            <a:pPr algn="just">
              <a:lnSpc>
                <a:spcPct val="115000"/>
              </a:lnSpc>
              <a:spcAft>
                <a:spcPts val="1000"/>
              </a:spcAft>
            </a:pPr>
            <a:r>
              <a:rPr lang="en-GB" sz="1400">
                <a:solidFill>
                  <a:srgbClr val="000000"/>
                </a:solidFill>
                <a:cs typeface="Calibri"/>
              </a:rPr>
              <a:t>The Detailed Design for change XRN5702 was presented to, and approved by, the Change Management Committee (ChMC) earlier this month. </a:t>
            </a:r>
          </a:p>
          <a:p>
            <a:pPr algn="just">
              <a:lnSpc>
                <a:spcPct val="115000"/>
              </a:lnSpc>
              <a:spcAft>
                <a:spcPts val="1000"/>
              </a:spcAft>
            </a:pPr>
            <a:r>
              <a:rPr lang="en-GB" sz="1400">
                <a:solidFill>
                  <a:srgbClr val="000000"/>
                </a:solidFill>
                <a:cs typeface="Calibri" panose="020F0502020204030204" pitchFamily="34" charset="0"/>
              </a:rPr>
              <a:t>When discussing the target release date for the change the committee raised challenges on the proposal to include it in the June ‘25 major release. During this discussion it was requested that the implementation date be discussed with DSG to establish if any further clarification is required on the content of the change, the processes impacted and to seek a recommendation on a suitable release date.</a:t>
            </a:r>
          </a:p>
        </p:txBody>
      </p:sp>
    </p:spTree>
    <p:extLst>
      <p:ext uri="{BB962C8B-B14F-4D97-AF65-F5344CB8AC3E}">
        <p14:creationId xmlns:p14="http://schemas.microsoft.com/office/powerpoint/2010/main" val="7532125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12B74-63BA-7174-F7E8-A6DEB6818266}"/>
              </a:ext>
            </a:extLst>
          </p:cNvPr>
          <p:cNvSpPr txBox="1">
            <a:spLocks/>
          </p:cNvSpPr>
          <p:nvPr/>
        </p:nvSpPr>
        <p:spPr>
          <a:xfrm>
            <a:off x="457200" y="123478"/>
            <a:ext cx="8229600" cy="637580"/>
          </a:xfrm>
          <a:prstGeom prst="rect">
            <a:avLst/>
          </a:prstGeom>
        </p:spPr>
        <p:txBody>
          <a:bodyPr/>
          <a:lstStyle>
            <a:lvl1pPr algn="ctr" defTabSz="914400" rtl="0" eaLnBrk="1" latinLnBrk="0" hangingPunct="1">
              <a:spcBef>
                <a:spcPct val="0"/>
              </a:spcBef>
              <a:buNone/>
              <a:defRPr sz="2800" b="1" kern="1200">
                <a:solidFill>
                  <a:srgbClr val="3E5AA8"/>
                </a:solidFill>
                <a:latin typeface="Avenir Next LT Pro" panose="020B0504020202020204" pitchFamily="34" charset="0"/>
                <a:ea typeface="+mj-ea"/>
                <a:cs typeface="Arial" panose="020B0604020202020204" pitchFamily="34" charset="0"/>
              </a:defRPr>
            </a:lvl1pPr>
          </a:lstStyle>
          <a:p>
            <a:r>
              <a:rPr lang="en-GB">
                <a:latin typeface="+mj-lt"/>
                <a:cs typeface="Calibri" panose="020F0502020204030204" pitchFamily="34" charset="0"/>
              </a:rPr>
              <a:t>Design Summary</a:t>
            </a:r>
          </a:p>
        </p:txBody>
      </p:sp>
      <p:sp>
        <p:nvSpPr>
          <p:cNvPr id="3" name="TextBox 2">
            <a:extLst>
              <a:ext uri="{FF2B5EF4-FFF2-40B4-BE49-F238E27FC236}">
                <a16:creationId xmlns:a16="http://schemas.microsoft.com/office/drawing/2014/main" id="{42FF35FB-4273-4A9C-4B10-19CA26C9904E}"/>
              </a:ext>
            </a:extLst>
          </p:cNvPr>
          <p:cNvSpPr txBox="1"/>
          <p:nvPr/>
        </p:nvSpPr>
        <p:spPr>
          <a:xfrm>
            <a:off x="470175" y="843558"/>
            <a:ext cx="8062265" cy="3785652"/>
          </a:xfrm>
          <a:prstGeom prst="rect">
            <a:avLst/>
          </a:prstGeom>
          <a:noFill/>
        </p:spPr>
        <p:txBody>
          <a:bodyPr wrap="square" lIns="91440" tIns="45720" rIns="91440" bIns="45720" rtlCol="0" anchor="t">
            <a:spAutoFit/>
          </a:bodyPr>
          <a:lstStyle/>
          <a:p>
            <a:pPr algn="just"/>
            <a:r>
              <a:rPr lang="en-GB" sz="1200">
                <a:solidFill>
                  <a:srgbClr val="000000"/>
                </a:solidFill>
                <a:ea typeface="Calibri" panose="020F0502020204030204" pitchFamily="34" charset="0"/>
                <a:cs typeface="Calibri" panose="020F0502020204030204" pitchFamily="34" charset="0"/>
              </a:rPr>
              <a:t>This is a high-level summary of the changes proposed under XRN5702. The full design for the change can be found in the Detailed Design Change Pack (DDCP) </a:t>
            </a:r>
            <a:r>
              <a:rPr lang="en-GB" sz="1200">
                <a:solidFill>
                  <a:srgbClr val="000000"/>
                </a:solidFill>
                <a:ea typeface="Calibri" panose="020F0502020204030204" pitchFamily="34" charset="0"/>
                <a:cs typeface="Calibri" panose="020F0502020204030204" pitchFamily="34" charset="0"/>
                <a:hlinkClick r:id="rId2"/>
              </a:rPr>
              <a:t>here</a:t>
            </a:r>
            <a:r>
              <a:rPr lang="en-GB" sz="1200">
                <a:solidFill>
                  <a:srgbClr val="000000"/>
                </a:solidFill>
                <a:ea typeface="Calibri" panose="020F0502020204030204" pitchFamily="34" charset="0"/>
                <a:cs typeface="Calibri" panose="020F0502020204030204" pitchFamily="34" charset="0"/>
              </a:rPr>
              <a:t>.</a:t>
            </a:r>
          </a:p>
          <a:p>
            <a:pPr algn="just"/>
            <a:endParaRPr lang="en-GB" sz="1200">
              <a:solidFill>
                <a:srgbClr val="000000"/>
              </a:solidFill>
              <a:ea typeface="Calibri" panose="020F0502020204030204" pitchFamily="34" charset="0"/>
              <a:cs typeface="Calibri" panose="020F0502020204030204" pitchFamily="34" charset="0"/>
            </a:endParaRPr>
          </a:p>
          <a:p>
            <a:pPr algn="just"/>
            <a:r>
              <a:rPr lang="en-GB" sz="1200" b="1" u="sng">
                <a:solidFill>
                  <a:srgbClr val="000000"/>
                </a:solidFill>
                <a:ea typeface="Calibri"/>
                <a:cs typeface="Calibri"/>
              </a:rPr>
              <a:t>Update to allowable values</a:t>
            </a:r>
          </a:p>
          <a:p>
            <a:pPr marL="171450" indent="-171450" algn="just">
              <a:buFont typeface="Arial" panose="020B0604020202020204" pitchFamily="34" charset="0"/>
              <a:buChar char="•"/>
            </a:pPr>
            <a:r>
              <a:rPr lang="en-GB" sz="1200">
                <a:solidFill>
                  <a:srgbClr val="000000"/>
                </a:solidFill>
                <a:ea typeface="Calibri" panose="020F0502020204030204" pitchFamily="34" charset="0"/>
                <a:cs typeface="Calibri" panose="020F0502020204030204" pitchFamily="34" charset="0"/>
              </a:rPr>
              <a:t>In files currently containing FAX, this will be removed as an allowable value and INT will be added</a:t>
            </a:r>
          </a:p>
          <a:p>
            <a:pPr marL="171450" indent="-171450" algn="just">
              <a:buFont typeface="Arial" panose="020B0604020202020204" pitchFamily="34" charset="0"/>
              <a:buChar char="•"/>
            </a:pPr>
            <a:r>
              <a:rPr lang="en-GB" sz="1200">
                <a:solidFill>
                  <a:srgbClr val="000000"/>
                </a:solidFill>
                <a:ea typeface="Calibri" panose="020F0502020204030204" pitchFamily="34" charset="0"/>
                <a:cs typeface="Calibri" panose="020F0502020204030204" pitchFamily="34" charset="0"/>
              </a:rPr>
              <a:t>Fax number field will be removed from Shared Supply registration files</a:t>
            </a:r>
          </a:p>
          <a:p>
            <a:pPr algn="just"/>
            <a:endParaRPr lang="en-GB" sz="1200">
              <a:solidFill>
                <a:srgbClr val="000000"/>
              </a:solidFill>
              <a:cs typeface="Calibri" panose="020F0502020204030204" pitchFamily="34" charset="0"/>
            </a:endParaRPr>
          </a:p>
          <a:p>
            <a:pPr algn="just"/>
            <a:r>
              <a:rPr lang="en-GB" sz="1200" b="1" u="sng">
                <a:solidFill>
                  <a:srgbClr val="000000"/>
                </a:solidFill>
                <a:cs typeface="Calibri"/>
              </a:rPr>
              <a:t>DN and IGT Portfolio Files</a:t>
            </a:r>
          </a:p>
          <a:p>
            <a:pPr marL="171450" indent="-171450" algn="just">
              <a:buFont typeface="Arial" panose="020B0604020202020204" pitchFamily="34" charset="0"/>
              <a:buChar char="•"/>
            </a:pPr>
            <a:r>
              <a:rPr lang="en-GB" sz="1200">
                <a:solidFill>
                  <a:srgbClr val="000000"/>
                </a:solidFill>
                <a:cs typeface="Calibri" panose="020F0502020204030204" pitchFamily="34" charset="0"/>
              </a:rPr>
              <a:t>Field currently containing fax number will be increased in size (241) to cater for email address</a:t>
            </a:r>
          </a:p>
          <a:p>
            <a:pPr marL="171450" indent="-171450" algn="just">
              <a:buFont typeface="Arial" panose="020B0604020202020204" pitchFamily="34" charset="0"/>
              <a:buChar char="•"/>
            </a:pPr>
            <a:r>
              <a:rPr lang="en-GB" sz="1200">
                <a:solidFill>
                  <a:srgbClr val="000000"/>
                </a:solidFill>
                <a:cs typeface="Calibri" panose="020F0502020204030204" pitchFamily="34" charset="0"/>
              </a:rPr>
              <a:t>In fields defining communication type, FAX will be removed, and INT added, as an allowable value</a:t>
            </a:r>
          </a:p>
          <a:p>
            <a:pPr marL="171450" indent="-171450" algn="just">
              <a:buFontTx/>
              <a:buChar char="-"/>
            </a:pPr>
            <a:endParaRPr lang="en-GB" sz="1200">
              <a:solidFill>
                <a:srgbClr val="000000"/>
              </a:solidFill>
              <a:cs typeface="Calibri" panose="020F0502020204030204" pitchFamily="34" charset="0"/>
            </a:endParaRPr>
          </a:p>
          <a:p>
            <a:pPr algn="just"/>
            <a:r>
              <a:rPr lang="en-GB" sz="1200" b="1" u="sng">
                <a:solidFill>
                  <a:srgbClr val="000000"/>
                </a:solidFill>
                <a:cs typeface="Calibri"/>
              </a:rPr>
              <a:t>Two new rejection codes will be added</a:t>
            </a:r>
          </a:p>
          <a:p>
            <a:pPr marL="171450" indent="-171450" algn="just">
              <a:buFont typeface="Arial" panose="020B0604020202020204" pitchFamily="34" charset="0"/>
              <a:buChar char="•"/>
            </a:pPr>
            <a:r>
              <a:rPr lang="en-GB" sz="1200">
                <a:solidFill>
                  <a:srgbClr val="000000"/>
                </a:solidFill>
                <a:cs typeface="Calibri" panose="020F0502020204030204" pitchFamily="34" charset="0"/>
              </a:rPr>
              <a:t>CTT00049 used where FAX is provided as a communication type</a:t>
            </a:r>
          </a:p>
          <a:p>
            <a:pPr marL="171450" indent="-171450" algn="just">
              <a:buFont typeface="Arial" panose="020B0604020202020204" pitchFamily="34" charset="0"/>
              <a:buChar char="•"/>
            </a:pPr>
            <a:r>
              <a:rPr lang="en-GB" sz="1200">
                <a:solidFill>
                  <a:srgbClr val="000000"/>
                </a:solidFill>
                <a:cs typeface="Calibri" panose="020F0502020204030204" pitchFamily="34" charset="0"/>
              </a:rPr>
              <a:t>CTT00050 where the email address provided does not meet the defined validation criteria</a:t>
            </a:r>
          </a:p>
          <a:p>
            <a:pPr marL="171450" indent="-171450" algn="just">
              <a:buFontTx/>
              <a:buChar char="-"/>
            </a:pPr>
            <a:endParaRPr lang="en-GB" sz="1200">
              <a:solidFill>
                <a:srgbClr val="000000"/>
              </a:solidFill>
              <a:cs typeface="Calibri" panose="020F0502020204030204" pitchFamily="34" charset="0"/>
            </a:endParaRPr>
          </a:p>
          <a:p>
            <a:pPr algn="just"/>
            <a:r>
              <a:rPr lang="en-GB" sz="1200">
                <a:solidFill>
                  <a:srgbClr val="000000"/>
                </a:solidFill>
                <a:cs typeface="Calibri"/>
              </a:rPr>
              <a:t>Equivalent changes will also be made to </a:t>
            </a:r>
            <a:r>
              <a:rPr lang="en-GB" sz="1200" err="1">
                <a:solidFill>
                  <a:srgbClr val="000000"/>
                </a:solidFill>
                <a:cs typeface="Calibri"/>
              </a:rPr>
              <a:t>SwitchStream</a:t>
            </a:r>
            <a:r>
              <a:rPr lang="en-GB" sz="1200">
                <a:solidFill>
                  <a:srgbClr val="000000"/>
                </a:solidFill>
                <a:cs typeface="Calibri"/>
              </a:rPr>
              <a:t> – to remove FAX, add INT and allow “@” to support email data</a:t>
            </a:r>
          </a:p>
          <a:p>
            <a:pPr algn="just"/>
            <a:endParaRPr lang="en-GB" sz="1200">
              <a:solidFill>
                <a:srgbClr val="000000"/>
              </a:solidFill>
              <a:cs typeface="Calibri" panose="020F0502020204030204" pitchFamily="34" charset="0"/>
            </a:endParaRPr>
          </a:p>
          <a:p>
            <a:pPr algn="just"/>
            <a:r>
              <a:rPr lang="en-GB" sz="1200">
                <a:solidFill>
                  <a:srgbClr val="000000"/>
                </a:solidFill>
                <a:cs typeface="Calibri"/>
              </a:rPr>
              <a:t>Reporting changes including updates to existing and new reports to enhance the Emergency Contact Detail process and population have also been identified and included within the approved Detailed Design</a:t>
            </a:r>
            <a:endParaRPr lang="en-GB" sz="1200">
              <a:solidFill>
                <a:srgbClr val="000000"/>
              </a:solidFill>
              <a:cs typeface="Calibri" panose="020F0502020204030204" pitchFamily="34" charset="0"/>
            </a:endParaRPr>
          </a:p>
        </p:txBody>
      </p:sp>
    </p:spTree>
    <p:extLst>
      <p:ext uri="{BB962C8B-B14F-4D97-AF65-F5344CB8AC3E}">
        <p14:creationId xmlns:p14="http://schemas.microsoft.com/office/powerpoint/2010/main" val="24943580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12B74-63BA-7174-F7E8-A6DEB6818266}"/>
              </a:ext>
            </a:extLst>
          </p:cNvPr>
          <p:cNvSpPr txBox="1">
            <a:spLocks/>
          </p:cNvSpPr>
          <p:nvPr/>
        </p:nvSpPr>
        <p:spPr>
          <a:xfrm>
            <a:off x="457200" y="123478"/>
            <a:ext cx="8229600" cy="637580"/>
          </a:xfrm>
          <a:prstGeom prst="rect">
            <a:avLst/>
          </a:prstGeom>
        </p:spPr>
        <p:txBody>
          <a:bodyPr lIns="91440" tIns="45720" rIns="91440" bIns="45720" anchor="t"/>
          <a:lstStyle>
            <a:lvl1pPr algn="ctr" defTabSz="914400" rtl="0" eaLnBrk="1" latinLnBrk="0" hangingPunct="1">
              <a:spcBef>
                <a:spcPct val="0"/>
              </a:spcBef>
              <a:buNone/>
              <a:defRPr sz="2800" b="1" kern="1200">
                <a:solidFill>
                  <a:srgbClr val="3E5AA8"/>
                </a:solidFill>
                <a:latin typeface="Avenir Next LT Pro" panose="020B0504020202020204" pitchFamily="34" charset="0"/>
                <a:ea typeface="+mj-ea"/>
                <a:cs typeface="Arial" panose="020B0604020202020204" pitchFamily="34" charset="0"/>
              </a:defRPr>
            </a:lvl1pPr>
          </a:lstStyle>
          <a:p>
            <a:r>
              <a:rPr lang="en-GB" sz="2400">
                <a:latin typeface="+mj-lt"/>
                <a:cs typeface="Calibri"/>
              </a:rPr>
              <a:t>Target Delivery Options and DSG Representatives Views </a:t>
            </a:r>
            <a:endParaRPr lang="en-GB" sz="2400">
              <a:latin typeface="+mj-lt"/>
              <a:cs typeface="Calibri" panose="020F0502020204030204" pitchFamily="34" charset="0"/>
            </a:endParaRPr>
          </a:p>
        </p:txBody>
      </p:sp>
      <p:sp>
        <p:nvSpPr>
          <p:cNvPr id="3" name="TextBox 2">
            <a:extLst>
              <a:ext uri="{FF2B5EF4-FFF2-40B4-BE49-F238E27FC236}">
                <a16:creationId xmlns:a16="http://schemas.microsoft.com/office/drawing/2014/main" id="{42FF35FB-4273-4A9C-4B10-19CA26C9904E}"/>
              </a:ext>
            </a:extLst>
          </p:cNvPr>
          <p:cNvSpPr txBox="1"/>
          <p:nvPr/>
        </p:nvSpPr>
        <p:spPr>
          <a:xfrm>
            <a:off x="470175" y="996280"/>
            <a:ext cx="8062265" cy="3231654"/>
          </a:xfrm>
          <a:prstGeom prst="rect">
            <a:avLst/>
          </a:prstGeom>
          <a:noFill/>
        </p:spPr>
        <p:txBody>
          <a:bodyPr wrap="square" lIns="91440" tIns="45720" rIns="91440" bIns="45720" rtlCol="0" anchor="t">
            <a:spAutoFit/>
          </a:bodyPr>
          <a:lstStyle/>
          <a:p>
            <a:pPr algn="just"/>
            <a:r>
              <a:rPr lang="en-GB" sz="1200">
                <a:solidFill>
                  <a:srgbClr val="000000"/>
                </a:solidFill>
                <a:cs typeface="Calibri" panose="020F0502020204030204" pitchFamily="34" charset="0"/>
              </a:rPr>
              <a:t>As per the DDCP, the change was proposed to be included within a major release, however, it could also be delivered via a stand-alone release should stakeholders prefer an implementation date that falls outside of an industry defined release window.</a:t>
            </a:r>
          </a:p>
          <a:p>
            <a:pPr algn="just"/>
            <a:endParaRPr lang="en-GB" sz="1200">
              <a:solidFill>
                <a:srgbClr val="000000"/>
              </a:solidFill>
              <a:cs typeface="Calibri" panose="020F0502020204030204" pitchFamily="34" charset="0"/>
            </a:endParaRPr>
          </a:p>
          <a:p>
            <a:pPr algn="just"/>
            <a:r>
              <a:rPr lang="en-GB" sz="1200">
                <a:solidFill>
                  <a:srgbClr val="000000"/>
                </a:solidFill>
                <a:cs typeface="Calibri"/>
              </a:rPr>
              <a:t>June ’25 Major Release – </a:t>
            </a:r>
            <a:r>
              <a:rPr lang="en-GB" sz="1200" b="1">
                <a:solidFill>
                  <a:srgbClr val="000000"/>
                </a:solidFill>
                <a:cs typeface="Calibri"/>
              </a:rPr>
              <a:t>Option Rejected by </a:t>
            </a:r>
            <a:r>
              <a:rPr lang="en-GB" sz="1200" b="1" err="1">
                <a:solidFill>
                  <a:srgbClr val="000000"/>
                </a:solidFill>
                <a:cs typeface="Calibri"/>
              </a:rPr>
              <a:t>ChMC</a:t>
            </a:r>
            <a:endParaRPr lang="en-GB" sz="1200" b="1">
              <a:solidFill>
                <a:srgbClr val="000000"/>
              </a:solidFill>
              <a:cs typeface="Calibri"/>
            </a:endParaRPr>
          </a:p>
          <a:p>
            <a:pPr marL="171450" indent="-171450" algn="just">
              <a:buFont typeface="Arial" panose="020B0604020202020204" pitchFamily="34" charset="0"/>
              <a:buChar char="•"/>
            </a:pPr>
            <a:r>
              <a:rPr lang="en-GB" sz="1200">
                <a:solidFill>
                  <a:srgbClr val="000000"/>
                </a:solidFill>
                <a:cs typeface="Calibri" panose="020F0502020204030204" pitchFamily="34" charset="0"/>
              </a:rPr>
              <a:t>Originally proposed by Xoserve for the following reasons:</a:t>
            </a:r>
          </a:p>
          <a:p>
            <a:pPr marL="628650" lvl="1" indent="-171450" algn="just">
              <a:buFont typeface="Arial" panose="020B0604020202020204" pitchFamily="34" charset="0"/>
              <a:buChar char="•"/>
            </a:pPr>
            <a:r>
              <a:rPr lang="en-GB" sz="1200">
                <a:solidFill>
                  <a:srgbClr val="000000"/>
                </a:solidFill>
                <a:cs typeface="Calibri" panose="020F0502020204030204" pitchFamily="34" charset="0"/>
              </a:rPr>
              <a:t>The related modification has been approved</a:t>
            </a:r>
          </a:p>
          <a:p>
            <a:pPr marL="628650" lvl="1" indent="-171450" algn="just">
              <a:buFont typeface="Arial" panose="020B0604020202020204" pitchFamily="34" charset="0"/>
              <a:buChar char="•"/>
            </a:pPr>
            <a:r>
              <a:rPr lang="en-GB" sz="1200">
                <a:solidFill>
                  <a:srgbClr val="000000"/>
                </a:solidFill>
                <a:cs typeface="Calibri" panose="020F0502020204030204" pitchFamily="34" charset="0"/>
              </a:rPr>
              <a:t>This is the next available release</a:t>
            </a:r>
          </a:p>
          <a:p>
            <a:pPr marL="628650" lvl="1" indent="-171450" algn="just">
              <a:buFont typeface="Arial" panose="020B0604020202020204" pitchFamily="34" charset="0"/>
              <a:buChar char="•"/>
            </a:pPr>
            <a:r>
              <a:rPr lang="en-GB" sz="1200">
                <a:solidFill>
                  <a:srgbClr val="000000"/>
                </a:solidFill>
                <a:cs typeface="Calibri" panose="020F0502020204030204" pitchFamily="34" charset="0"/>
              </a:rPr>
              <a:t>There is capacity within the release</a:t>
            </a:r>
          </a:p>
          <a:p>
            <a:pPr marL="628650" lvl="1" indent="-171450" algn="just">
              <a:buFont typeface="Arial" panose="020B0604020202020204" pitchFamily="34" charset="0"/>
              <a:buChar char="•"/>
            </a:pPr>
            <a:r>
              <a:rPr lang="en-GB" sz="1200">
                <a:solidFill>
                  <a:srgbClr val="000000"/>
                </a:solidFill>
                <a:cs typeface="Calibri" panose="020F0502020204030204" pitchFamily="34" charset="0"/>
              </a:rPr>
              <a:t>Enhanced reporting will be available ahead of the winter period to support improvements in Emergency Contact details</a:t>
            </a:r>
          </a:p>
          <a:p>
            <a:pPr marL="628650" lvl="1" indent="-171450" algn="just">
              <a:buFont typeface="Arial" panose="020B0604020202020204" pitchFamily="34" charset="0"/>
              <a:buChar char="•"/>
            </a:pPr>
            <a:r>
              <a:rPr lang="en-GB" sz="1200">
                <a:solidFill>
                  <a:srgbClr val="000000"/>
                </a:solidFill>
                <a:cs typeface="Calibri" panose="020F0502020204030204" pitchFamily="34" charset="0"/>
              </a:rPr>
              <a:t>Allows an extended period for Shippers to ensure emails are populated ahead of the Public Switched Telephone Network (PSTN) being switched off (currently targeted for January 2027)</a:t>
            </a:r>
          </a:p>
          <a:p>
            <a:pPr algn="just"/>
            <a:endParaRPr lang="en-GB" sz="1200" u="sng">
              <a:solidFill>
                <a:srgbClr val="000000"/>
              </a:solidFill>
              <a:cs typeface="Calibri" panose="020F0502020204030204" pitchFamily="34" charset="0"/>
            </a:endParaRPr>
          </a:p>
          <a:p>
            <a:pPr algn="just"/>
            <a:r>
              <a:rPr lang="en-GB" sz="1200" b="1" u="sng">
                <a:solidFill>
                  <a:srgbClr val="000000"/>
                </a:solidFill>
                <a:cs typeface="Calibri"/>
              </a:rPr>
              <a:t>Points for Discussion at DSG</a:t>
            </a:r>
          </a:p>
          <a:p>
            <a:pPr marL="171450" indent="-171450" algn="just">
              <a:buFont typeface="Arial" panose="020B0604020202020204" pitchFamily="34" charset="0"/>
              <a:buChar char="•"/>
            </a:pPr>
            <a:r>
              <a:rPr lang="en-GB" sz="1200" b="1" i="1">
                <a:solidFill>
                  <a:srgbClr val="000000"/>
                </a:solidFill>
                <a:cs typeface="Calibri"/>
              </a:rPr>
              <a:t>Do DSG representatives have a view on a preferred delivery date?</a:t>
            </a:r>
          </a:p>
          <a:p>
            <a:pPr marL="171450" indent="-171450" algn="just">
              <a:buFont typeface="Arial" panose="020B0604020202020204" pitchFamily="34" charset="0"/>
              <a:buChar char="•"/>
            </a:pPr>
            <a:r>
              <a:rPr lang="en-GB" sz="1200" b="1" i="1">
                <a:solidFill>
                  <a:srgbClr val="000000"/>
                </a:solidFill>
                <a:cs typeface="Calibri"/>
              </a:rPr>
              <a:t>Is there a specific lead time that the group feel is required based on the approved Detailed Design?</a:t>
            </a:r>
          </a:p>
        </p:txBody>
      </p:sp>
    </p:spTree>
    <p:extLst>
      <p:ext uri="{BB962C8B-B14F-4D97-AF65-F5344CB8AC3E}">
        <p14:creationId xmlns:p14="http://schemas.microsoft.com/office/powerpoint/2010/main" val="2755957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D136CE-4AC0-484B-B8EE-28D7078BC83D}"/>
              </a:ext>
            </a:extLst>
          </p:cNvPr>
          <p:cNvSpPr>
            <a:spLocks noGrp="1"/>
          </p:cNvSpPr>
          <p:nvPr>
            <p:ph type="ctrTitle"/>
          </p:nvPr>
        </p:nvSpPr>
        <p:spPr/>
        <p:txBody>
          <a:bodyPr/>
          <a:lstStyle/>
          <a:p>
            <a:r>
              <a:rPr lang="en-GB">
                <a:latin typeface="Nunito Sans"/>
                <a:cs typeface="Arial"/>
              </a:rPr>
              <a:t>2. </a:t>
            </a:r>
            <a:r>
              <a:rPr lang="en-GB"/>
              <a:t>Changes in Change Development </a:t>
            </a:r>
          </a:p>
        </p:txBody>
      </p:sp>
    </p:spTree>
    <p:extLst>
      <p:ext uri="{BB962C8B-B14F-4D97-AF65-F5344CB8AC3E}">
        <p14:creationId xmlns:p14="http://schemas.microsoft.com/office/powerpoint/2010/main" val="19047558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356D5-B70A-4AED-B307-F751BD00AB8D}"/>
              </a:ext>
            </a:extLst>
          </p:cNvPr>
          <p:cNvSpPr>
            <a:spLocks noGrp="1"/>
          </p:cNvSpPr>
          <p:nvPr>
            <p:ph type="ctrTitle"/>
          </p:nvPr>
        </p:nvSpPr>
        <p:spPr>
          <a:xfrm>
            <a:off x="685800" y="1923678"/>
            <a:ext cx="7772400" cy="1102519"/>
          </a:xfrm>
        </p:spPr>
        <p:txBody>
          <a:bodyPr/>
          <a:lstStyle/>
          <a:p>
            <a:r>
              <a:rPr lang="en-US">
                <a:cs typeface="Arial"/>
              </a:rPr>
              <a:t>4d. November 2024</a:t>
            </a:r>
            <a:r>
              <a:rPr lang="en-US">
                <a:latin typeface="+mj-lt"/>
                <a:cs typeface="Arial"/>
              </a:rPr>
              <a:t> Major Release</a:t>
            </a:r>
            <a:endParaRPr lang="en-GB">
              <a:latin typeface="+mj-lt"/>
            </a:endParaRPr>
          </a:p>
        </p:txBody>
      </p:sp>
    </p:spTree>
    <p:extLst>
      <p:ext uri="{BB962C8B-B14F-4D97-AF65-F5344CB8AC3E}">
        <p14:creationId xmlns:p14="http://schemas.microsoft.com/office/powerpoint/2010/main" val="6833483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5AC14-A788-4BAF-A545-1E87CADA7CD7}"/>
              </a:ext>
            </a:extLst>
          </p:cNvPr>
          <p:cNvSpPr>
            <a:spLocks noGrp="1"/>
          </p:cNvSpPr>
          <p:nvPr>
            <p:ph type="title"/>
          </p:nvPr>
        </p:nvSpPr>
        <p:spPr>
          <a:xfrm>
            <a:off x="457200" y="-74817"/>
            <a:ext cx="8229600" cy="637580"/>
          </a:xfrm>
        </p:spPr>
        <p:txBody>
          <a:bodyPr>
            <a:normAutofit/>
          </a:bodyPr>
          <a:lstStyle/>
          <a:p>
            <a:r>
              <a:rPr lang="en-US" sz="1600">
                <a:latin typeface="Nunito Sans (Headings)"/>
              </a:rPr>
              <a:t>XRN5778 – November 24 Major Release- Status Update</a:t>
            </a:r>
            <a:endParaRPr lang="en-GB" sz="1600">
              <a:latin typeface="Nunito Sans (Headings)"/>
            </a:endParaRPr>
          </a:p>
        </p:txBody>
      </p:sp>
      <p:graphicFrame>
        <p:nvGraphicFramePr>
          <p:cNvPr id="6" name="Content Placeholder 3">
            <a:extLst>
              <a:ext uri="{FF2B5EF4-FFF2-40B4-BE49-F238E27FC236}">
                <a16:creationId xmlns:a16="http://schemas.microsoft.com/office/drawing/2014/main" id="{11E99246-8E70-DADC-B603-604DA5E5DF1D}"/>
              </a:ext>
            </a:extLst>
          </p:cNvPr>
          <p:cNvGraphicFramePr>
            <a:graphicFrameLocks/>
          </p:cNvGraphicFramePr>
          <p:nvPr/>
        </p:nvGraphicFramePr>
        <p:xfrm>
          <a:off x="0" y="415747"/>
          <a:ext cx="9143997" cy="4598141"/>
        </p:xfrm>
        <a:graphic>
          <a:graphicData uri="http://schemas.openxmlformats.org/drawingml/2006/table">
            <a:tbl>
              <a:tblPr firstRow="1" bandRow="1"/>
              <a:tblGrid>
                <a:gridCol w="1481351">
                  <a:extLst>
                    <a:ext uri="{9D8B030D-6E8A-4147-A177-3AD203B41FA5}">
                      <a16:colId xmlns:a16="http://schemas.microsoft.com/office/drawing/2014/main" val="20000"/>
                    </a:ext>
                  </a:extLst>
                </a:gridCol>
                <a:gridCol w="2673350">
                  <a:extLst>
                    <a:ext uri="{9D8B030D-6E8A-4147-A177-3AD203B41FA5}">
                      <a16:colId xmlns:a16="http://schemas.microsoft.com/office/drawing/2014/main" val="1347751506"/>
                    </a:ext>
                  </a:extLst>
                </a:gridCol>
                <a:gridCol w="234461">
                  <a:extLst>
                    <a:ext uri="{9D8B030D-6E8A-4147-A177-3AD203B41FA5}">
                      <a16:colId xmlns:a16="http://schemas.microsoft.com/office/drawing/2014/main" val="20002"/>
                    </a:ext>
                  </a:extLst>
                </a:gridCol>
                <a:gridCol w="2239026">
                  <a:extLst>
                    <a:ext uri="{9D8B030D-6E8A-4147-A177-3AD203B41FA5}">
                      <a16:colId xmlns:a16="http://schemas.microsoft.com/office/drawing/2014/main" val="2880710429"/>
                    </a:ext>
                  </a:extLst>
                </a:gridCol>
                <a:gridCol w="2515809">
                  <a:extLst>
                    <a:ext uri="{9D8B030D-6E8A-4147-A177-3AD203B41FA5}">
                      <a16:colId xmlns:a16="http://schemas.microsoft.com/office/drawing/2014/main" val="20003"/>
                    </a:ext>
                  </a:extLst>
                </a:gridCol>
              </a:tblGrid>
              <a:tr h="233770">
                <a:tc rowSpan="2">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endParaRPr lang="en-GB" sz="1050" kern="1200" baseline="0">
                        <a:solidFill>
                          <a:schemeClr val="bg1"/>
                        </a:solidFill>
                        <a:latin typeface="Arial"/>
                        <a:ea typeface="+mn-ea"/>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gridSpan="4">
                  <a:txBody>
                    <a:bodyPr/>
                    <a:lstStyle/>
                    <a:p>
                      <a:pPr algn="ctr"/>
                      <a:r>
                        <a:rPr lang="en-GB" sz="1050" b="1" i="0">
                          <a:solidFill>
                            <a:srgbClr val="FFFFFF"/>
                          </a:solidFill>
                          <a:latin typeface="+mn-lt"/>
                          <a:cs typeface="Arial"/>
                        </a:rPr>
                        <a:t>Overall</a:t>
                      </a:r>
                      <a:r>
                        <a:rPr lang="en-GB" sz="1050" b="1" i="0" baseline="0">
                          <a:solidFill>
                            <a:srgbClr val="FFFFFF"/>
                          </a:solidFill>
                          <a:latin typeface="+mn-lt"/>
                          <a:cs typeface="Arial"/>
                        </a:rPr>
                        <a:t> Project RAG Status</a:t>
                      </a:r>
                      <a:endParaRPr lang="en-GB" sz="1050" kern="1200" baseline="0">
                        <a:solidFill>
                          <a:schemeClr val="bg1"/>
                        </a:solidFill>
                        <a:latin typeface="Arial"/>
                        <a:ea typeface="+mn-ea"/>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hMerge="1">
                  <a:txBody>
                    <a:bodyPr/>
                    <a:lstStyle/>
                    <a:p>
                      <a:pPr algn="ctr"/>
                      <a:endParaRPr lang="en-GB" sz="1800">
                        <a:solidFill>
                          <a:schemeClr val="tx1"/>
                        </a:solidFill>
                      </a:endParaRPr>
                    </a:p>
                  </a:txBody>
                  <a:tcPr marL="91435" marR="91435" marT="45718" marB="45718">
                    <a:lnL w="12700" cap="flat" cmpd="sng" algn="ctr">
                      <a:solidFill>
                        <a:sysClr val="windowText" lastClr="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hMerge="1">
                  <a:txBody>
                    <a:bodyPr/>
                    <a:lstStyle/>
                    <a:p>
                      <a:endParaRPr lang="en-GB"/>
                    </a:p>
                  </a:txBody>
                  <a:tcPr/>
                </a:tc>
                <a:tc hMerge="1">
                  <a:txBody>
                    <a:bodyPr/>
                    <a:lstStyle/>
                    <a:p>
                      <a:pPr algn="ctr"/>
                      <a:endParaRPr lang="en-GB" sz="1600">
                        <a:solidFill>
                          <a:schemeClr val="tx1"/>
                        </a:solidFill>
                      </a:endParaRPr>
                    </a:p>
                  </a:txBody>
                  <a:tcPr marL="91435" marR="91435" marT="45724" marB="45724">
                    <a:lnL w="12700" cap="flat" cmpd="sng" algn="ctr">
                      <a:solidFill>
                        <a:sysClr val="windowText" lastClr="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extLst>
                  <a:ext uri="{0D108BD9-81ED-4DB2-BD59-A6C34878D82A}">
                    <a16:rowId xmlns:a16="http://schemas.microsoft.com/office/drawing/2014/main" val="10000"/>
                  </a:ext>
                </a:extLst>
              </a:tr>
              <a:tr h="233770">
                <a:tc vMerge="1">
                  <a:txBody>
                    <a:bodyPr/>
                    <a:lstStyle/>
                    <a:p>
                      <a:pPr algn="ctr"/>
                      <a:endParaRPr lang="en-GB" sz="1800"/>
                    </a:p>
                  </a:txBody>
                  <a:tcPr marL="91426" marR="91426" marT="45682" marB="456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050" b="1">
                          <a:solidFill>
                            <a:schemeClr val="bg1"/>
                          </a:solidFill>
                          <a:latin typeface="+mj-lt"/>
                          <a:cs typeface="Arial"/>
                        </a:rPr>
                        <a:t>Schedule</a:t>
                      </a:r>
                      <a:endParaRPr lang="en-GB">
                        <a:latin typeface="+mj-lt"/>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gridSpan="2">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a:solidFill>
                            <a:schemeClr val="bg1"/>
                          </a:solidFill>
                          <a:latin typeface="+mj-lt"/>
                          <a:cs typeface="Arial"/>
                        </a:rPr>
                        <a:t>Risks and Issues</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hMerge="1">
                  <a:txBody>
                    <a:bodyPr/>
                    <a:lstStyle/>
                    <a:p>
                      <a:pPr algn="ctr"/>
                      <a:endParaRPr lang="en-GB" sz="1050" b="1">
                        <a:solidFill>
                          <a:schemeClr val="bg1"/>
                        </a:solidFill>
                        <a:latin typeface="+mn-lt"/>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a:solidFill>
                            <a:schemeClr val="bg1"/>
                          </a:solidFill>
                          <a:latin typeface="+mj-lt"/>
                          <a:cs typeface="Arial"/>
                        </a:rPr>
                        <a:t>Cost</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extLst>
                  <a:ext uri="{0D108BD9-81ED-4DB2-BD59-A6C34878D82A}">
                    <a16:rowId xmlns:a16="http://schemas.microsoft.com/office/drawing/2014/main" val="10001"/>
                  </a:ext>
                </a:extLst>
              </a:tr>
              <a:tr h="23377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a:solidFill>
                            <a:schemeClr val="bg1"/>
                          </a:solidFill>
                          <a:latin typeface="+mj-lt"/>
                          <a:cs typeface="Arial"/>
                        </a:rPr>
                        <a:t>RAG</a:t>
                      </a:r>
                      <a:r>
                        <a:rPr lang="en-GB" sz="1050" b="1" baseline="0">
                          <a:solidFill>
                            <a:schemeClr val="bg1"/>
                          </a:solidFill>
                          <a:latin typeface="+mj-lt"/>
                          <a:cs typeface="Arial"/>
                        </a:rPr>
                        <a:t> Status</a:t>
                      </a:r>
                      <a:endParaRPr lang="en-GB" sz="1050" b="1">
                        <a:solidFill>
                          <a:schemeClr val="bg1"/>
                        </a:solidFill>
                        <a:latin typeface="+mj-lt"/>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a:txBody>
                    <a:bodyPr/>
                    <a:lstStyle/>
                    <a:p>
                      <a:pPr algn="ctr"/>
                      <a:endParaRPr lang="en-GB" sz="1050" b="1">
                        <a:solidFill>
                          <a:schemeClr val="bg1"/>
                        </a:solidFill>
                        <a:latin typeface="Arial"/>
                        <a:cs typeface="Arial"/>
                      </a:endParaRPr>
                    </a:p>
                  </a:txBody>
                  <a:tcPr marL="68570" marR="68570" marT="34262" marB="34262">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gridSpan="2">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457200" rtl="0" eaLnBrk="1" latinLnBrk="0" hangingPunct="1"/>
                      <a:endParaRPr lang="en-GB" sz="1050" b="1" kern="1200">
                        <a:solidFill>
                          <a:schemeClr val="bg1"/>
                        </a:solidFill>
                        <a:latin typeface="+mn-lt"/>
                        <a:ea typeface="+mn-ea"/>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hMerge="1">
                  <a:txBody>
                    <a:bodyPr/>
                    <a:lstStyle/>
                    <a:p>
                      <a:pPr marL="0" algn="ctr" defTabSz="457200" rtl="0" eaLnBrk="1" latinLnBrk="0" hangingPunct="1"/>
                      <a:endParaRPr lang="en-GB" sz="1050" b="1" kern="1200">
                        <a:solidFill>
                          <a:schemeClr val="bg1"/>
                        </a:solidFill>
                        <a:latin typeface="+mn-lt"/>
                        <a:ea typeface="+mn-ea"/>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457200" rtl="0" eaLnBrk="1" latinLnBrk="0" hangingPunct="1"/>
                      <a:endParaRPr lang="en-GB" sz="1050" b="1" kern="1200">
                        <a:solidFill>
                          <a:schemeClr val="bg1"/>
                        </a:solidFill>
                        <a:latin typeface="Arial"/>
                        <a:ea typeface="+mn-ea"/>
                        <a:cs typeface="Arial"/>
                      </a:endParaRPr>
                    </a:p>
                  </a:txBody>
                  <a:tcPr marL="68570" marR="68570" marT="34262" marB="34262">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10002"/>
                  </a:ext>
                </a:extLst>
              </a:tr>
              <a:tr h="233770">
                <a:tc gridSpan="5">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a:solidFill>
                            <a:schemeClr val="bg1"/>
                          </a:solidFill>
                          <a:latin typeface="+mn-lt"/>
                          <a:cs typeface="Arial"/>
                        </a:rPr>
                        <a:t>                                             </a:t>
                      </a:r>
                      <a:r>
                        <a:rPr lang="en-GB" sz="1050" b="1">
                          <a:solidFill>
                            <a:schemeClr val="bg1"/>
                          </a:solidFill>
                          <a:latin typeface="+mj-lt"/>
                          <a:cs typeface="Arial"/>
                        </a:rPr>
                        <a:t>Status</a:t>
                      </a:r>
                      <a:r>
                        <a:rPr lang="en-GB" sz="1050" b="1" baseline="0">
                          <a:solidFill>
                            <a:schemeClr val="bg1"/>
                          </a:solidFill>
                          <a:latin typeface="+mj-lt"/>
                          <a:cs typeface="Arial"/>
                        </a:rPr>
                        <a:t> Justification</a:t>
                      </a:r>
                      <a:endParaRPr lang="en-GB">
                        <a:latin typeface="+mj-lt"/>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hMerge="1">
                  <a:txBody>
                    <a:bodyPr/>
                    <a:lstStyle/>
                    <a:p>
                      <a:endParaRPr lang="en-GB"/>
                    </a:p>
                  </a:txBody>
                  <a:tcPr/>
                </a:tc>
                <a:tc hMerge="1">
                  <a:txBody>
                    <a:bodyPr/>
                    <a:lstStyle/>
                    <a:p>
                      <a:pPr algn="ctr"/>
                      <a:endParaRPr lang="en-GB"/>
                    </a:p>
                  </a:txBody>
                  <a:tcPr>
                    <a:lnL w="12700" cap="flat" cmpd="sng" algn="ctr">
                      <a:solidFill>
                        <a:sysClr val="windowText" lastClr="000000"/>
                      </a:solidFill>
                      <a:prstDash val="solid"/>
                      <a:round/>
                      <a:headEnd type="none" w="med" len="med"/>
                      <a:tailEnd type="none" w="med" len="med"/>
                    </a:lnL>
                    <a:lnT w="12700" cap="flat" cmpd="sng" algn="ctr">
                      <a:solidFill>
                        <a:sysClr val="windowText" lastClr="000000"/>
                      </a:solidFill>
                      <a:prstDash val="solid"/>
                      <a:round/>
                      <a:headEnd type="none" w="med" len="med"/>
                      <a:tailEnd type="none" w="med" len="med"/>
                    </a:lnT>
                    <a:solidFill>
                      <a:srgbClr val="FFC000"/>
                    </a:solidFill>
                  </a:tcPr>
                </a:tc>
                <a:tc hMerge="1">
                  <a:txBody>
                    <a:bodyPr/>
                    <a:lstStyle/>
                    <a:p>
                      <a:endParaRPr lang="en-GB"/>
                    </a:p>
                  </a:txBody>
                  <a:tcPr/>
                </a:tc>
                <a:tc hMerge="1">
                  <a:txBody>
                    <a:bodyPr/>
                    <a:lstStyle/>
                    <a:p>
                      <a:endParaRPr lang="en-GB"/>
                    </a:p>
                  </a:txBody>
                  <a:tcPr>
                    <a:lnL w="12700" cap="flat" cmpd="sng" algn="ctr">
                      <a:solidFill>
                        <a:sysClr val="windowText" lastClr="000000"/>
                      </a:solidFill>
                      <a:prstDash val="solid"/>
                      <a:round/>
                      <a:headEnd type="none" w="med" len="med"/>
                      <a:tailEnd type="none" w="med" len="med"/>
                    </a:lnL>
                    <a:lnT w="12700" cap="flat" cmpd="sng" algn="ctr">
                      <a:solidFill>
                        <a:sysClr val="windowText" lastClr="000000"/>
                      </a:solidFill>
                      <a:prstDash val="solid"/>
                      <a:round/>
                      <a:headEnd type="none" w="med" len="med"/>
                      <a:tailEnd type="none" w="med" len="med"/>
                    </a:lnT>
                  </a:tcPr>
                </a:tc>
                <a:extLst>
                  <a:ext uri="{0D108BD9-81ED-4DB2-BD59-A6C34878D82A}">
                    <a16:rowId xmlns:a16="http://schemas.microsoft.com/office/drawing/2014/main" val="10003"/>
                  </a:ext>
                </a:extLst>
              </a:tr>
              <a:tr h="2798072">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50" b="1" kern="1200" baseline="0">
                          <a:solidFill>
                            <a:schemeClr val="bg1"/>
                          </a:solidFill>
                          <a:latin typeface="+mj-lt"/>
                          <a:ea typeface="+mn-ea"/>
                          <a:cs typeface="Arial"/>
                        </a:rPr>
                        <a:t>Schedule</a:t>
                      </a:r>
                    </a:p>
                    <a:p>
                      <a:pPr algn="ctr"/>
                      <a:endParaRPr lang="en-GB" sz="1050" b="1" baseline="0">
                        <a:solidFill>
                          <a:schemeClr val="bg1"/>
                        </a:solidFill>
                        <a:latin typeface="+mn-lt"/>
                        <a:cs typeface="Arial" panose="020B0604020202020204" pitchFamily="34" charset="0"/>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gridSpan="2">
                  <a:txBody>
                    <a:bodyPr/>
                    <a:lstStyle/>
                    <a:p>
                      <a:pPr marL="0" marR="0" lvl="0" indent="0" eaLnBrk="1" fontAlgn="auto" latinLnBrk="0" hangingPunct="1">
                        <a:lnSpc>
                          <a:spcPct val="100000"/>
                        </a:lnSpc>
                        <a:spcBef>
                          <a:spcPts val="0"/>
                        </a:spcBef>
                        <a:spcAft>
                          <a:spcPts val="0"/>
                        </a:spcAft>
                        <a:buClrTx/>
                        <a:buSzTx/>
                        <a:buFont typeface="Arial" panose="020B0604020202020204" pitchFamily="34" charset="0"/>
                        <a:buNone/>
                      </a:pPr>
                      <a:r>
                        <a:rPr kumimoji="0" lang="en-US" sz="700" b="0" i="0" u="none" strike="noStrike" kern="0" cap="none" spc="0" normalizeH="0" baseline="0">
                          <a:ln>
                            <a:noFill/>
                          </a:ln>
                          <a:solidFill>
                            <a:srgbClr val="000000"/>
                          </a:solidFill>
                          <a:effectLst/>
                          <a:uLnTx/>
                          <a:uFillTx/>
                          <a:latin typeface="+mj-lt"/>
                          <a:ea typeface="+mn-ea"/>
                          <a:cs typeface="Poppins"/>
                        </a:rPr>
                        <a:t>Overall release is tracking on target; Green,  BER approved at </a:t>
                      </a:r>
                      <a:r>
                        <a:rPr kumimoji="0" lang="en-US" sz="700" b="0" i="0" u="none" strike="noStrike" kern="0" cap="none" spc="0" normalizeH="0" baseline="0" err="1">
                          <a:ln>
                            <a:noFill/>
                          </a:ln>
                          <a:solidFill>
                            <a:srgbClr val="000000"/>
                          </a:solidFill>
                          <a:effectLst/>
                          <a:uLnTx/>
                          <a:uFillTx/>
                          <a:latin typeface="+mj-lt"/>
                          <a:ea typeface="+mn-ea"/>
                          <a:cs typeface="Poppins"/>
                        </a:rPr>
                        <a:t>ChMC</a:t>
                      </a:r>
                      <a:r>
                        <a:rPr kumimoji="0" lang="en-US" sz="700" b="0" i="0" u="none" strike="noStrike" kern="0" cap="none" spc="0" normalizeH="0" baseline="0">
                          <a:ln>
                            <a:noFill/>
                          </a:ln>
                          <a:solidFill>
                            <a:srgbClr val="000000"/>
                          </a:solidFill>
                          <a:effectLst/>
                          <a:uLnTx/>
                          <a:uFillTx/>
                          <a:latin typeface="+mj-lt"/>
                          <a:ea typeface="+mn-ea"/>
                          <a:cs typeface="Poppins"/>
                        </a:rPr>
                        <a:t> on 12/06. </a:t>
                      </a:r>
                      <a:r>
                        <a:rPr lang="en-US" sz="700" b="0" i="0" u="none" strike="noStrike" kern="0" cap="none" spc="0" normalizeH="0" baseline="0">
                          <a:ln>
                            <a:noFill/>
                          </a:ln>
                          <a:solidFill>
                            <a:srgbClr val="000000"/>
                          </a:solidFill>
                          <a:effectLst/>
                          <a:uLnTx/>
                          <a:uFillTx/>
                          <a:latin typeface="+mj-lt"/>
                          <a:ea typeface="+mn-ea"/>
                          <a:cs typeface="Poppins"/>
                        </a:rPr>
                        <a:t>XRN5615</a:t>
                      </a:r>
                      <a:r>
                        <a:rPr kumimoji="0" lang="en-US" sz="700" b="0" i="0" u="none" strike="noStrike" kern="0" cap="none" spc="0" normalizeH="0" baseline="0">
                          <a:ln>
                            <a:noFill/>
                          </a:ln>
                          <a:solidFill>
                            <a:srgbClr val="000000"/>
                          </a:solidFill>
                          <a:effectLst/>
                          <a:uLnTx/>
                          <a:uFillTx/>
                          <a:latin typeface="+mj-lt"/>
                          <a:ea typeface="+mn-ea"/>
                          <a:cs typeface="Poppins"/>
                        </a:rPr>
                        <a:t>, </a:t>
                      </a:r>
                      <a:r>
                        <a:rPr lang="en-US" sz="700" b="0" i="0" u="none" strike="noStrike" kern="0" cap="none" spc="0" normalizeH="0" baseline="0">
                          <a:ln>
                            <a:noFill/>
                          </a:ln>
                          <a:solidFill>
                            <a:srgbClr val="000000"/>
                          </a:solidFill>
                          <a:effectLst/>
                          <a:uLnTx/>
                          <a:uFillTx/>
                          <a:latin typeface="+mj-lt"/>
                          <a:ea typeface="+mn-ea"/>
                          <a:cs typeface="Poppins"/>
                        </a:rPr>
                        <a:t>XRN5720</a:t>
                      </a:r>
                      <a:r>
                        <a:rPr kumimoji="0" lang="en-US" sz="700" b="0" i="0" u="none" strike="noStrike" kern="0" cap="none" spc="0" normalizeH="0" baseline="0">
                          <a:ln>
                            <a:noFill/>
                          </a:ln>
                          <a:solidFill>
                            <a:srgbClr val="000000"/>
                          </a:solidFill>
                          <a:effectLst/>
                          <a:uLnTx/>
                          <a:uFillTx/>
                          <a:latin typeface="+mj-lt"/>
                          <a:ea typeface="+mn-ea"/>
                          <a:cs typeface="Poppins"/>
                        </a:rPr>
                        <a:t> and </a:t>
                      </a:r>
                      <a:r>
                        <a:rPr lang="en-US" sz="700" b="0" i="0" u="none" strike="noStrike" kern="0" cap="none" spc="0" normalizeH="0" baseline="0">
                          <a:ln>
                            <a:noFill/>
                          </a:ln>
                          <a:solidFill>
                            <a:srgbClr val="000000"/>
                          </a:solidFill>
                          <a:effectLst/>
                          <a:uLnTx/>
                          <a:uFillTx/>
                          <a:latin typeface="+mj-lt"/>
                          <a:ea typeface="+mn-ea"/>
                          <a:cs typeface="Poppins"/>
                        </a:rPr>
                        <a:t>XRN5585</a:t>
                      </a:r>
                      <a:r>
                        <a:rPr kumimoji="0" lang="en-US" sz="700" b="0" i="0" u="none" strike="noStrike" kern="0" cap="none" spc="0" normalizeH="0" baseline="0">
                          <a:ln>
                            <a:noFill/>
                          </a:ln>
                          <a:solidFill>
                            <a:srgbClr val="000000"/>
                          </a:solidFill>
                          <a:effectLst/>
                          <a:uLnTx/>
                          <a:uFillTx/>
                          <a:latin typeface="+mj-lt"/>
                          <a:ea typeface="+mn-ea"/>
                          <a:cs typeface="Poppins"/>
                        </a:rPr>
                        <a:t> have all been successfully implemented. </a:t>
                      </a:r>
                    </a:p>
                    <a:p>
                      <a:pPr marL="0" marR="0" lvl="0" indent="0" eaLnBrk="1" fontAlgn="auto" latinLnBrk="0" hangingPunct="1">
                        <a:lnSpc>
                          <a:spcPct val="100000"/>
                        </a:lnSpc>
                        <a:spcBef>
                          <a:spcPts val="0"/>
                        </a:spcBef>
                        <a:spcAft>
                          <a:spcPts val="0"/>
                        </a:spcAft>
                        <a:buClrTx/>
                        <a:buSzTx/>
                        <a:buFont typeface="Arial" panose="020B0604020202020204" pitchFamily="34" charset="0"/>
                        <a:buNone/>
                      </a:pPr>
                      <a:endParaRPr kumimoji="0" lang="en-GB" sz="700" b="0" i="0" u="none" strike="noStrike" kern="0" cap="none" spc="0" normalizeH="0" baseline="0">
                        <a:ln>
                          <a:noFill/>
                        </a:ln>
                        <a:solidFill>
                          <a:srgbClr val="F5F5F5">
                            <a:lumMod val="10000"/>
                          </a:srgbClr>
                        </a:solidFill>
                        <a:effectLst/>
                        <a:uLnTx/>
                        <a:uFillTx/>
                        <a:latin typeface="+mj-lt"/>
                        <a:ea typeface="+mn-ea"/>
                        <a:cs typeface="Poppins"/>
                      </a:endParaRPr>
                    </a:p>
                    <a:p>
                      <a:pPr marL="0" marR="0" lvl="0" indent="0" eaLnBrk="1" fontAlgn="auto" latinLnBrk="0" hangingPunct="1">
                        <a:lnSpc>
                          <a:spcPct val="100000"/>
                        </a:lnSpc>
                        <a:spcBef>
                          <a:spcPts val="0"/>
                        </a:spcBef>
                        <a:spcAft>
                          <a:spcPts val="0"/>
                        </a:spcAft>
                        <a:buClrTx/>
                        <a:buSzTx/>
                        <a:buFont typeface="Arial" panose="020B0604020202020204" pitchFamily="34" charset="0"/>
                        <a:buNone/>
                      </a:pPr>
                      <a:r>
                        <a:rPr kumimoji="0" lang="en-GB" sz="700" b="1" i="0" u="none" strike="noStrike" kern="0" cap="none" spc="0" normalizeH="0" baseline="0">
                          <a:ln>
                            <a:noFill/>
                          </a:ln>
                          <a:solidFill>
                            <a:srgbClr val="F5F5F5">
                              <a:lumMod val="10000"/>
                            </a:srgbClr>
                          </a:solidFill>
                          <a:effectLst/>
                          <a:uLnTx/>
                          <a:uFillTx/>
                          <a:latin typeface="+mj-lt"/>
                          <a:ea typeface="+mn-ea"/>
                          <a:cs typeface="Poppins"/>
                        </a:rPr>
                        <a:t>Progress Update: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700" b="0" i="0" u="none" strike="noStrike" kern="0" cap="none" spc="0" normalizeH="0" baseline="0">
                          <a:ln>
                            <a:noFill/>
                          </a:ln>
                          <a:solidFill>
                            <a:srgbClr val="F5F5F5">
                              <a:lumMod val="10000"/>
                            </a:srgbClr>
                          </a:solidFill>
                          <a:effectLst/>
                          <a:uLnTx/>
                          <a:uFillTx/>
                          <a:latin typeface="+mj-lt"/>
                          <a:ea typeface="+mn-ea"/>
                          <a:cs typeface="Poppins"/>
                        </a:rPr>
                        <a:t>Implementation for all XRNs in scope completed – 12/11</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700" b="0" i="0" u="none" strike="noStrike" kern="0" cap="none" spc="0" normalizeH="0" baseline="0">
                          <a:ln>
                            <a:noFill/>
                          </a:ln>
                          <a:solidFill>
                            <a:srgbClr val="F5F5F5">
                              <a:lumMod val="10000"/>
                            </a:srgbClr>
                          </a:solidFill>
                          <a:effectLst/>
                          <a:uLnTx/>
                          <a:uFillTx/>
                          <a:latin typeface="+mj-lt"/>
                          <a:ea typeface="+mn-ea"/>
                          <a:cs typeface="Poppins"/>
                        </a:rPr>
                        <a:t>Post implementation support for November 24 to be extended to 31/12/2024, to allow for additional monitoring due to the defects identified post implementation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700" b="1" i="0" u="none" strike="noStrike" kern="0" cap="none" spc="0" normalizeH="0" baseline="0">
                          <a:ln>
                            <a:noFill/>
                          </a:ln>
                          <a:solidFill>
                            <a:srgbClr val="F5F5F5">
                              <a:lumMod val="10000"/>
                            </a:srgbClr>
                          </a:solidFill>
                          <a:effectLst/>
                          <a:uLnTx/>
                          <a:uFillTx/>
                          <a:latin typeface="+mj-lt"/>
                          <a:ea typeface="+mn-ea"/>
                          <a:cs typeface="Poppins"/>
                        </a:rPr>
                        <a:t>Understated CV/WM Capping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700" b="0" i="0" u="none" strike="noStrike" kern="0" cap="none" spc="0" normalizeH="0" baseline="0">
                          <a:ln>
                            <a:noFill/>
                          </a:ln>
                          <a:solidFill>
                            <a:srgbClr val="F5F5F5">
                              <a:lumMod val="10000"/>
                            </a:srgbClr>
                          </a:solidFill>
                          <a:effectLst/>
                          <a:uLnTx/>
                          <a:uFillTx/>
                          <a:latin typeface="+mj-lt"/>
                          <a:ea typeface="+mn-ea"/>
                          <a:cs typeface="Poppins"/>
                        </a:rPr>
                        <a:t>Enduring Solution Implemented 7/12</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700" b="0" i="0" u="none" strike="noStrike" kern="0" cap="none" spc="0" normalizeH="0" baseline="0">
                          <a:ln>
                            <a:noFill/>
                          </a:ln>
                          <a:solidFill>
                            <a:srgbClr val="F5F5F5">
                              <a:lumMod val="10000"/>
                            </a:srgbClr>
                          </a:solidFill>
                          <a:effectLst/>
                          <a:uLnTx/>
                          <a:uFillTx/>
                          <a:latin typeface="+mj-lt"/>
                          <a:ea typeface="+mn-ea"/>
                          <a:cs typeface="Poppins"/>
                        </a:rPr>
                        <a:t>MIPI amended 9/12</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700" b="0" i="0" u="none" strike="noStrike" kern="0" cap="none" spc="0" normalizeH="0" baseline="0">
                          <a:ln>
                            <a:noFill/>
                          </a:ln>
                          <a:solidFill>
                            <a:srgbClr val="F5F5F5">
                              <a:lumMod val="10000"/>
                            </a:srgbClr>
                          </a:solidFill>
                          <a:effectLst/>
                          <a:uLnTx/>
                          <a:uFillTx/>
                          <a:latin typeface="+mj-lt"/>
                          <a:ea typeface="+mn-ea"/>
                          <a:cs typeface="Poppins"/>
                        </a:rPr>
                        <a:t>Drop In Session/SC9 data posted 19/12</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700" b="0" i="0" u="none" strike="noStrike" kern="0" cap="none" spc="0" normalizeH="0" baseline="0">
                          <a:ln>
                            <a:noFill/>
                          </a:ln>
                          <a:solidFill>
                            <a:srgbClr val="F5F5F5">
                              <a:lumMod val="10000"/>
                            </a:srgbClr>
                          </a:solidFill>
                          <a:effectLst/>
                          <a:uLnTx/>
                          <a:uFillTx/>
                          <a:latin typeface="+mj-lt"/>
                          <a:ea typeface="+mn-ea"/>
                          <a:cs typeface="Poppins"/>
                        </a:rPr>
                        <a:t>Gemini DM Adjustments via EBI 6/1</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700" b="0" i="0" u="none" strike="noStrike" kern="0" cap="none" spc="0" normalizeH="0" baseline="0">
                          <a:ln>
                            <a:noFill/>
                          </a:ln>
                          <a:solidFill>
                            <a:srgbClr val="F5F5F5">
                              <a:lumMod val="10000"/>
                            </a:srgbClr>
                          </a:solidFill>
                          <a:effectLst/>
                          <a:uLnTx/>
                          <a:uFillTx/>
                          <a:latin typeface="+mj-lt"/>
                          <a:ea typeface="+mn-ea"/>
                          <a:cs typeface="Poppins"/>
                        </a:rPr>
                        <a:t>UIG corrections via Adjustment Invoice 27/1</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700" b="1" i="0" u="none" strike="noStrike" kern="0" cap="none" spc="0" normalizeH="0" baseline="0">
                          <a:ln>
                            <a:noFill/>
                          </a:ln>
                          <a:solidFill>
                            <a:srgbClr val="F5F5F5">
                              <a:lumMod val="10000"/>
                            </a:srgbClr>
                          </a:solidFill>
                          <a:effectLst/>
                          <a:uLnTx/>
                          <a:uFillTx/>
                          <a:latin typeface="+mj-lt"/>
                          <a:ea typeface="+mn-ea"/>
                          <a:cs typeface="Poppins"/>
                        </a:rPr>
                        <a:t>BCR File Missing Data</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700" b="0" i="0" u="none" strike="noStrike" kern="0" cap="none" spc="0" normalizeH="0" baseline="0">
                          <a:ln>
                            <a:noFill/>
                          </a:ln>
                          <a:solidFill>
                            <a:srgbClr val="000000"/>
                          </a:solidFill>
                          <a:effectLst/>
                          <a:uLnTx/>
                          <a:uFillTx/>
                          <a:latin typeface="+mj-lt"/>
                          <a:ea typeface="+mn-ea"/>
                          <a:cs typeface="Poppins"/>
                        </a:rPr>
                        <a:t>Interim Solution Implemented 15/12</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700" b="0" i="0" u="none" strike="noStrike" kern="0" cap="none" spc="0" normalizeH="0" baseline="0">
                          <a:ln>
                            <a:noFill/>
                          </a:ln>
                          <a:solidFill>
                            <a:srgbClr val="000000"/>
                          </a:solidFill>
                          <a:effectLst/>
                          <a:uLnTx/>
                          <a:uFillTx/>
                          <a:latin typeface="+mj-lt"/>
                          <a:ea typeface="+mn-ea"/>
                          <a:cs typeface="Poppins"/>
                        </a:rPr>
                        <a:t>Enduring Solution Developed/Tested, planned implementation 7/1 </a:t>
                      </a:r>
                      <a:r>
                        <a:rPr kumimoji="0" lang="en-GB" sz="700" b="0" i="0" u="none" strike="noStrike" kern="0" cap="none" spc="0" normalizeH="0" baseline="0">
                          <a:ln>
                            <a:noFill/>
                          </a:ln>
                          <a:solidFill>
                            <a:srgbClr val="F5F5F5"/>
                          </a:solidFill>
                          <a:effectLst/>
                          <a:uLnTx/>
                          <a:uFillTx/>
                          <a:latin typeface="+mj-lt"/>
                          <a:ea typeface="+mn-ea"/>
                          <a:cs typeface="Poppins"/>
                        </a:rPr>
                        <a:t>on track for all changes in scope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700" b="1" i="0" u="none" strike="noStrike" kern="0" cap="none" spc="0" normalizeH="0" baseline="0">
                        <a:ln>
                          <a:noFill/>
                        </a:ln>
                        <a:solidFill>
                          <a:srgbClr val="F5F5F5">
                            <a:lumMod val="10000"/>
                          </a:srgbClr>
                        </a:solidFill>
                        <a:effectLst/>
                        <a:uLnTx/>
                        <a:uFillTx/>
                        <a:latin typeface="+mn-lt"/>
                        <a:ea typeface="+mn-ea"/>
                        <a:cs typeface="Poppin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700" b="1" i="0" u="none" strike="noStrike" kern="0" cap="none" spc="0" normalizeH="0" baseline="0">
                          <a:ln>
                            <a:noFill/>
                          </a:ln>
                          <a:solidFill>
                            <a:srgbClr val="F5F5F5">
                              <a:lumMod val="10000"/>
                            </a:srgbClr>
                          </a:solidFill>
                          <a:effectLst/>
                          <a:uLnTx/>
                          <a:uFillTx/>
                          <a:latin typeface="+mj-lt"/>
                          <a:ea typeface="+mn-ea"/>
                          <a:cs typeface="Poppins"/>
                        </a:rPr>
                        <a:t>Upcoming Communications: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700" b="0" i="0" u="none" strike="noStrike" kern="0" cap="none" spc="0" normalizeH="0" baseline="0">
                          <a:ln>
                            <a:noFill/>
                          </a:ln>
                          <a:solidFill>
                            <a:srgbClr val="F5F5F5">
                              <a:lumMod val="10000"/>
                            </a:srgbClr>
                          </a:solidFill>
                          <a:effectLst/>
                          <a:uLnTx/>
                          <a:uFillTx/>
                          <a:latin typeface="+mj-lt"/>
                          <a:ea typeface="+mn-ea"/>
                          <a:cs typeface="Poppins"/>
                        </a:rPr>
                        <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700" b="0" i="0" u="none" strike="noStrike" kern="0" cap="none" spc="0" normalizeH="0" baseline="0">
                          <a:ln>
                            <a:noFill/>
                          </a:ln>
                          <a:solidFill>
                            <a:srgbClr val="F5F5F5">
                              <a:lumMod val="10000"/>
                            </a:srgbClr>
                          </a:solidFill>
                          <a:effectLst/>
                          <a:uLnTx/>
                          <a:uFillTx/>
                          <a:latin typeface="+mj-lt"/>
                          <a:ea typeface="+mn-ea"/>
                          <a:cs typeface="Poppins"/>
                        </a:rPr>
                        <a:t>CCR (</a:t>
                      </a:r>
                      <a:r>
                        <a:rPr kumimoji="0" lang="en-US" sz="700" b="0" i="0" u="none" strike="noStrike" kern="0" cap="none" spc="0" normalizeH="0" baseline="0" err="1">
                          <a:ln>
                            <a:noFill/>
                          </a:ln>
                          <a:solidFill>
                            <a:srgbClr val="F5F5F5">
                              <a:lumMod val="10000"/>
                            </a:srgbClr>
                          </a:solidFill>
                          <a:effectLst/>
                          <a:uLnTx/>
                          <a:uFillTx/>
                          <a:latin typeface="+mj-lt"/>
                          <a:ea typeface="+mn-ea"/>
                          <a:cs typeface="Poppins"/>
                        </a:rPr>
                        <a:t>ChMC</a:t>
                      </a:r>
                      <a:r>
                        <a:rPr kumimoji="0" lang="en-US" sz="700" b="0" i="0" u="none" strike="noStrike" kern="0" cap="none" spc="0" normalizeH="0" baseline="0">
                          <a:ln>
                            <a:noFill/>
                          </a:ln>
                          <a:solidFill>
                            <a:srgbClr val="F5F5F5">
                              <a:lumMod val="10000"/>
                            </a:srgbClr>
                          </a:solidFill>
                          <a:effectLst/>
                          <a:uLnTx/>
                          <a:uFillTx/>
                          <a:latin typeface="+mj-lt"/>
                          <a:ea typeface="+mn-ea"/>
                          <a:cs typeface="Poppins"/>
                        </a:rPr>
                        <a:t> Deck) – 12/03</a:t>
                      </a:r>
                      <a:endParaRPr lang="en-US" sz="700" b="1" i="0" u="none" strike="noStrike" kern="1200" cap="none" normalizeH="0" baseline="0">
                        <a:ln>
                          <a:noFill/>
                        </a:ln>
                        <a:solidFill>
                          <a:schemeClr val="tx1"/>
                        </a:solidFill>
                        <a:effectLst/>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700" b="1" i="0" u="none" strike="noStrike" kern="0" cap="none" spc="0" normalizeH="0" baseline="0">
                        <a:ln>
                          <a:noFill/>
                        </a:ln>
                        <a:solidFill>
                          <a:srgbClr val="F5F5F5">
                            <a:lumMod val="10000"/>
                          </a:srgbClr>
                        </a:solidFill>
                        <a:effectLst/>
                        <a:uLnTx/>
                        <a:uFillTx/>
                        <a:latin typeface="+mj-lt"/>
                        <a:ea typeface="+mn-ea"/>
                        <a:cs typeface="Poppin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700" b="1" i="0" u="none" strike="noStrike" kern="0" cap="none" spc="0" normalizeH="0" baseline="0">
                          <a:ln>
                            <a:noFill/>
                          </a:ln>
                          <a:solidFill>
                            <a:srgbClr val="F5F5F5">
                              <a:lumMod val="10000"/>
                            </a:srgbClr>
                          </a:solidFill>
                          <a:effectLst/>
                          <a:uLnTx/>
                          <a:uFillTx/>
                          <a:latin typeface="+mj-lt"/>
                          <a:ea typeface="+mn-ea"/>
                          <a:cs typeface="Poppins"/>
                        </a:rPr>
                        <a:t>Decision in January </a:t>
                      </a:r>
                      <a:r>
                        <a:rPr kumimoji="0" lang="en-GB" sz="700" b="1" i="0" u="none" strike="noStrike" kern="0" cap="none" spc="0" normalizeH="0" baseline="0" err="1">
                          <a:ln>
                            <a:noFill/>
                          </a:ln>
                          <a:solidFill>
                            <a:srgbClr val="F5F5F5">
                              <a:lumMod val="10000"/>
                            </a:srgbClr>
                          </a:solidFill>
                          <a:effectLst/>
                          <a:uLnTx/>
                          <a:uFillTx/>
                          <a:latin typeface="+mj-lt"/>
                          <a:ea typeface="+mn-ea"/>
                          <a:cs typeface="Poppins"/>
                        </a:rPr>
                        <a:t>ChMC</a:t>
                      </a:r>
                      <a:r>
                        <a:rPr kumimoji="0" lang="en-GB" sz="700" b="0" i="0" u="none" strike="noStrike" kern="0" cap="none" spc="0" normalizeH="0" baseline="0">
                          <a:ln>
                            <a:noFill/>
                          </a:ln>
                          <a:solidFill>
                            <a:srgbClr val="F5F5F5">
                              <a:lumMod val="10000"/>
                            </a:srgbClr>
                          </a:solidFill>
                          <a:effectLst/>
                          <a:uLnTx/>
                          <a:uFillTx/>
                          <a:latin typeface="+mj-lt"/>
                          <a:ea typeface="+mn-ea"/>
                          <a:cs typeface="Poppins"/>
                        </a:rPr>
                        <a:t>: None</a:t>
                      </a:r>
                    </a:p>
                  </a:txBody>
                  <a:tcPr marL="68570" marR="68570" marT="34262" marB="34262">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marL="0" indent="0" algn="l" defTabSz="914400" rtl="0" eaLnBrk="1" latinLnBrk="0" hangingPunct="1">
                        <a:buFont typeface="Arial" panose="020B0604020202020204" pitchFamily="34" charset="0"/>
                        <a:buNone/>
                      </a:pPr>
                      <a:endParaRPr lang="en-US" sz="700" b="0" kern="1200" baseline="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a:solidFill>
                          <a:srgbClr val="000000"/>
                        </a:solidFill>
                        <a:latin typeface="+mj-lt"/>
                        <a:ea typeface="+mn-ea"/>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pPr>
                      <a:endParaRPr lang="en-GB" sz="700" b="0" kern="1200" baseline="0">
                        <a:solidFill>
                          <a:srgbClr val="000000"/>
                        </a:solidFill>
                        <a:latin typeface="+mj-lt"/>
                        <a:ea typeface="+mn-ea"/>
                        <a:cs typeface="Arial" panose="020B0604020202020204" pitchFamily="34" charset="0"/>
                      </a:endParaRP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endParaRPr lang="en-GB" sz="700" b="0" kern="1200" baseline="0">
                        <a:solidFill>
                          <a:srgbClr val="000000"/>
                        </a:solidFill>
                        <a:latin typeface="+mj-lt"/>
                        <a:ea typeface="+mn-ea"/>
                        <a:cs typeface="Arial" panose="020B0604020202020204" pitchFamily="34" charset="0"/>
                      </a:endParaRP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endParaRPr lang="en-GB" sz="700" b="0" kern="1200" baseline="0">
                        <a:solidFill>
                          <a:srgbClr val="000000"/>
                        </a:solidFill>
                        <a:latin typeface="+mj-lt"/>
                        <a:ea typeface="+mn-ea"/>
                        <a:cs typeface="Arial" panose="020B0604020202020204" pitchFamily="34" charset="0"/>
                      </a:endParaRP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endParaRPr lang="en-US" sz="700" b="0" kern="1200" baseline="0">
                        <a:solidFill>
                          <a:srgbClr val="000000"/>
                        </a:solidFill>
                        <a:latin typeface="+mj-lt"/>
                        <a:ea typeface="+mn-ea"/>
                        <a:cs typeface="Arial" panose="020B0604020202020204" pitchFamily="34" charset="0"/>
                      </a:endParaRP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r>
                        <a:rPr lang="en-US" sz="700" b="0" kern="1200" baseline="0">
                          <a:solidFill>
                            <a:srgbClr val="000000"/>
                          </a:solidFill>
                          <a:latin typeface="+mj-lt"/>
                          <a:ea typeface="+mn-ea"/>
                          <a:cs typeface="Arial" panose="020B0604020202020204" pitchFamily="34" charset="0"/>
                        </a:rPr>
                        <a:t>​</a:t>
                      </a: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endParaRPr lang="en-US" sz="700" b="0" kern="1200" baseline="0">
                        <a:solidFill>
                          <a:srgbClr val="000000"/>
                        </a:solidFill>
                        <a:latin typeface="+mj-lt"/>
                        <a:ea typeface="+mn-ea"/>
                        <a:cs typeface="Arial" panose="020B0604020202020204" pitchFamily="34" charset="0"/>
                      </a:endParaRP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r>
                        <a:rPr lang="en-US" sz="700" b="0" kern="1200" baseline="0">
                          <a:solidFill>
                            <a:srgbClr val="000000"/>
                          </a:solidFill>
                          <a:latin typeface="+mj-lt"/>
                          <a:ea typeface="+mn-ea"/>
                          <a:cs typeface="Arial" panose="020B0604020202020204" pitchFamily="34" charset="0"/>
                        </a:rPr>
                        <a:t>    </a:t>
                      </a: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endParaRPr lang="en-US" sz="700" b="0" kern="1200" baseline="0">
                        <a:solidFill>
                          <a:srgbClr val="000000"/>
                        </a:solidFill>
                        <a:latin typeface="+mj-lt"/>
                        <a:ea typeface="+mn-ea"/>
                        <a:cs typeface="Arial" panose="020B0604020202020204" pitchFamily="34" charset="0"/>
                      </a:endParaRP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endParaRPr lang="en-US" sz="700" b="0" kern="1200" baseline="0">
                        <a:solidFill>
                          <a:srgbClr val="000000"/>
                        </a:solidFill>
                        <a:latin typeface="+mj-lt"/>
                        <a:ea typeface="+mn-ea"/>
                        <a:cs typeface="Arial" panose="020B0604020202020204" pitchFamily="34" charset="0"/>
                      </a:endParaRP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r>
                        <a:rPr lang="en-US" sz="700" b="0" kern="1200" baseline="0">
                          <a:solidFill>
                            <a:srgbClr val="000000"/>
                          </a:solidFill>
                          <a:latin typeface="+mj-lt"/>
                          <a:ea typeface="+mn-ea"/>
                          <a:cs typeface="Arial" panose="020B0604020202020204" pitchFamily="34" charset="0"/>
                        </a:rPr>
                        <a:t> </a:t>
                      </a: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r>
                        <a:rPr lang="en-US" sz="700" b="0" kern="1200" baseline="0">
                          <a:solidFill>
                            <a:srgbClr val="000000"/>
                          </a:solidFill>
                          <a:latin typeface="+mj-lt"/>
                          <a:ea typeface="+mn-ea"/>
                          <a:cs typeface="Arial" panose="020B0604020202020204" pitchFamily="34" charset="0"/>
                        </a:rPr>
                        <a:t>Implementation date of 08</a:t>
                      </a:r>
                      <a:r>
                        <a:rPr lang="en-US" sz="700" b="0" kern="1200" baseline="30000">
                          <a:solidFill>
                            <a:srgbClr val="000000"/>
                          </a:solidFill>
                          <a:latin typeface="+mj-lt"/>
                          <a:ea typeface="+mn-ea"/>
                          <a:cs typeface="Arial" panose="020B0604020202020204" pitchFamily="34" charset="0"/>
                        </a:rPr>
                        <a:t>th</a:t>
                      </a:r>
                      <a:r>
                        <a:rPr lang="en-US" sz="700" b="0" kern="1200" baseline="0">
                          <a:solidFill>
                            <a:srgbClr val="000000"/>
                          </a:solidFill>
                          <a:latin typeface="+mj-lt"/>
                          <a:ea typeface="+mn-ea"/>
                          <a:cs typeface="Arial" panose="020B0604020202020204" pitchFamily="34" charset="0"/>
                        </a:rPr>
                        <a:t> November for XRN5615 and XRN5720, the contingency date is 15</a:t>
                      </a:r>
                      <a:r>
                        <a:rPr lang="en-US" sz="700" b="0" kern="1200" baseline="30000">
                          <a:solidFill>
                            <a:srgbClr val="000000"/>
                          </a:solidFill>
                          <a:latin typeface="+mj-lt"/>
                          <a:ea typeface="+mn-ea"/>
                          <a:cs typeface="Arial" panose="020B0604020202020204" pitchFamily="34" charset="0"/>
                        </a:rPr>
                        <a:t>th</a:t>
                      </a:r>
                      <a:r>
                        <a:rPr lang="en-US" sz="700" b="0" kern="1200" baseline="0">
                          <a:solidFill>
                            <a:srgbClr val="000000"/>
                          </a:solidFill>
                          <a:latin typeface="+mj-lt"/>
                          <a:ea typeface="+mn-ea"/>
                          <a:cs typeface="Arial" panose="020B0604020202020204" pitchFamily="34" charset="0"/>
                        </a:rPr>
                        <a:t> November</a:t>
                      </a: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r>
                        <a:rPr lang="en-US" sz="700" b="0" kern="1200" baseline="0">
                          <a:solidFill>
                            <a:srgbClr val="000000"/>
                          </a:solidFill>
                          <a:latin typeface="+mj-lt"/>
                          <a:ea typeface="+mn-ea"/>
                          <a:cs typeface="Arial" panose="020B0604020202020204" pitchFamily="34" charset="0"/>
                        </a:rPr>
                        <a:t>Implementation date for XRN5585 - FWACV2 – 12</a:t>
                      </a:r>
                      <a:r>
                        <a:rPr lang="en-US" sz="700" b="0" kern="1200" baseline="30000">
                          <a:solidFill>
                            <a:srgbClr val="000000"/>
                          </a:solidFill>
                          <a:latin typeface="+mj-lt"/>
                          <a:ea typeface="+mn-ea"/>
                          <a:cs typeface="Arial" panose="020B0604020202020204" pitchFamily="34" charset="0"/>
                        </a:rPr>
                        <a:t>th</a:t>
                      </a:r>
                      <a:r>
                        <a:rPr lang="en-US" sz="700" b="0" kern="1200" baseline="0">
                          <a:solidFill>
                            <a:srgbClr val="000000"/>
                          </a:solidFill>
                          <a:latin typeface="+mj-lt"/>
                          <a:ea typeface="+mn-ea"/>
                          <a:cs typeface="Arial" panose="020B0604020202020204" pitchFamily="34" charset="0"/>
                        </a:rPr>
                        <a:t> November, </a:t>
                      </a:r>
                      <a:r>
                        <a:rPr lang="en-US" sz="700" b="0" kern="1200" baseline="0">
                          <a:solidFill>
                            <a:srgbClr val="000000"/>
                          </a:solidFill>
                          <a:latin typeface="+mn-lt"/>
                          <a:ea typeface="+mn-ea"/>
                          <a:cs typeface="Arial" panose="020B0604020202020204" pitchFamily="34" charset="0"/>
                        </a:rPr>
                        <a:t>the contingency date is 19</a:t>
                      </a:r>
                      <a:r>
                        <a:rPr lang="en-US" sz="700" b="0" kern="1200" baseline="30000">
                          <a:solidFill>
                            <a:srgbClr val="000000"/>
                          </a:solidFill>
                          <a:latin typeface="+mn-lt"/>
                          <a:ea typeface="+mn-ea"/>
                          <a:cs typeface="Arial" panose="020B0604020202020204" pitchFamily="34" charset="0"/>
                        </a:rPr>
                        <a:t>th</a:t>
                      </a:r>
                      <a:r>
                        <a:rPr lang="en-US" sz="700" b="0" kern="1200" baseline="0">
                          <a:solidFill>
                            <a:srgbClr val="000000"/>
                          </a:solidFill>
                          <a:latin typeface="+mn-lt"/>
                          <a:ea typeface="+mn-ea"/>
                          <a:cs typeface="Arial" panose="020B0604020202020204" pitchFamily="34" charset="0"/>
                        </a:rPr>
                        <a:t> November</a:t>
                      </a:r>
                      <a:endParaRPr lang="en-US" sz="700" b="0" kern="1200" baseline="0">
                        <a:solidFill>
                          <a:srgbClr val="000000"/>
                        </a:solidFill>
                        <a:latin typeface="+mj-lt"/>
                        <a:ea typeface="+mn-ea"/>
                        <a:cs typeface="Arial" panose="020B0604020202020204" pitchFamily="34" charset="0"/>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extLst>
                  <a:ext uri="{0D108BD9-81ED-4DB2-BD59-A6C34878D82A}">
                    <a16:rowId xmlns:a16="http://schemas.microsoft.com/office/drawing/2014/main" val="10005"/>
                  </a:ext>
                </a:extLst>
              </a:tr>
              <a:tr h="23377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baseline="0">
                          <a:solidFill>
                            <a:schemeClr val="bg1"/>
                          </a:solidFill>
                          <a:latin typeface="+mj-lt"/>
                          <a:cs typeface="Arial"/>
                        </a:rPr>
                        <a:t>Risks and Issues</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gridSpan="4">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700" b="0" i="0" u="none" strike="noStrike" kern="0" cap="none" spc="0" normalizeH="0" baseline="0">
                          <a:ln>
                            <a:noFill/>
                          </a:ln>
                          <a:solidFill>
                            <a:srgbClr val="F5F5F5">
                              <a:lumMod val="10000"/>
                            </a:srgbClr>
                          </a:solidFill>
                          <a:effectLst/>
                          <a:uLnTx/>
                          <a:uFillTx/>
                          <a:latin typeface="+mj-lt"/>
                          <a:ea typeface="+mn-ea"/>
                          <a:cs typeface="Poppins"/>
                        </a:rPr>
                        <a:t>None</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lnL w="12700" cap="flat" cmpd="sng" algn="ctr">
                      <a:solidFill>
                        <a:sysClr val="windowText" lastClr="000000"/>
                      </a:solidFill>
                      <a:prstDash val="solid"/>
                      <a:round/>
                      <a:headEnd type="none" w="med" len="med"/>
                      <a:tailEnd type="none" w="med" len="med"/>
                    </a:lnL>
                    <a:lnT w="12700" cap="flat" cmpd="sng" algn="ctr">
                      <a:solidFill>
                        <a:sysClr val="windowText" lastClr="000000"/>
                      </a:solidFill>
                      <a:prstDash val="solid"/>
                      <a:round/>
                      <a:headEnd type="none" w="med" len="med"/>
                      <a:tailEnd type="none" w="med" len="med"/>
                    </a:lnT>
                  </a:tcPr>
                </a:tc>
                <a:tc hMerge="1">
                  <a:txBody>
                    <a:bodyPr/>
                    <a:lstStyle/>
                    <a:p>
                      <a:endParaRPr lang="en-GB"/>
                    </a:p>
                  </a:txBody>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extLst>
                  <a:ext uri="{0D108BD9-81ED-4DB2-BD59-A6C34878D82A}">
                    <a16:rowId xmlns:a16="http://schemas.microsoft.com/office/drawing/2014/main" val="10006"/>
                  </a:ext>
                </a:extLst>
              </a:tr>
              <a:tr h="23377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baseline="0">
                          <a:solidFill>
                            <a:schemeClr val="bg1"/>
                          </a:solidFill>
                          <a:latin typeface="+mn-lt"/>
                          <a:cs typeface="Arial"/>
                        </a:rPr>
                        <a:t>Cost</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b="0" i="0" u="none" strike="noStrike" kern="1200" noProof="0">
                          <a:solidFill>
                            <a:srgbClr val="000000"/>
                          </a:solidFill>
                          <a:effectLst/>
                          <a:latin typeface="Nunito sans"/>
                        </a:rPr>
                        <a:t>Forecast to complete delivery against approved BER </a:t>
                      </a:r>
                      <a:endParaRPr kumimoji="0" lang="en-US" sz="700">
                        <a:solidFill>
                          <a:srgbClr val="000000"/>
                        </a:solidFill>
                        <a:latin typeface="Nunito sans"/>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tc hMerge="1">
                  <a:txBody>
                    <a:bodyPr/>
                    <a:lstStyle/>
                    <a:p>
                      <a:endParaRPr lang="en-GB"/>
                    </a:p>
                  </a:txBody>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extLst>
                  <a:ext uri="{0D108BD9-81ED-4DB2-BD59-A6C34878D82A}">
                    <a16:rowId xmlns:a16="http://schemas.microsoft.com/office/drawing/2014/main" val="10007"/>
                  </a:ext>
                </a:extLst>
              </a:tr>
              <a:tr h="397449">
                <a:tc>
                  <a:txBody>
                    <a:bodyPr/>
                    <a:lstStyle/>
                    <a:p>
                      <a:pPr algn="ctr"/>
                      <a:r>
                        <a:rPr lang="en-GB" sz="1050" b="1" baseline="0">
                          <a:solidFill>
                            <a:schemeClr val="bg1"/>
                          </a:solidFill>
                          <a:latin typeface="+mn-lt"/>
                          <a:cs typeface="Arial"/>
                        </a:rPr>
                        <a:t>Scope</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gridSpan="4">
                  <a:txBody>
                    <a:bodyPr/>
                    <a:lstStyle/>
                    <a:p>
                      <a:pPr rtl="0" fontAlgn="base"/>
                      <a:r>
                        <a:rPr lang="en-GB" sz="700" b="0" i="0" u="none" strike="noStrike" kern="1200">
                          <a:solidFill>
                            <a:srgbClr val="000000"/>
                          </a:solidFill>
                          <a:effectLst/>
                          <a:latin typeface="+mj-lt"/>
                          <a:ea typeface="+mn-ea"/>
                          <a:cs typeface="+mn-cs"/>
                        </a:rPr>
                        <a:t>XRN5585 - Flow Weighted Average Calorific Value - Phase 2 Service Improvements (FWACV2)</a:t>
                      </a:r>
                    </a:p>
                    <a:p>
                      <a:pPr rtl="0" fontAlgn="base"/>
                      <a:r>
                        <a:rPr lang="en-GB" sz="700" b="0" i="0" u="none" strike="noStrike" kern="1200">
                          <a:solidFill>
                            <a:srgbClr val="000000"/>
                          </a:solidFill>
                          <a:effectLst/>
                          <a:latin typeface="+mj-lt"/>
                          <a:ea typeface="+mn-ea"/>
                          <a:cs typeface="+mn-cs"/>
                        </a:rPr>
                        <a:t>XRN5615 - Establishing/Amending a Gas Vacant Site Process (Modification 0819) </a:t>
                      </a:r>
                    </a:p>
                    <a:p>
                      <a:pPr rtl="0" fontAlgn="base"/>
                      <a:r>
                        <a:rPr lang="en-GB" sz="700" b="0" i="0" u="none" strike="noStrike" kern="1200">
                          <a:solidFill>
                            <a:srgbClr val="000000"/>
                          </a:solidFill>
                          <a:effectLst/>
                          <a:latin typeface="+mj-lt"/>
                          <a:ea typeface="+mn-ea"/>
                          <a:cs typeface="+mn-cs"/>
                        </a:rPr>
                        <a:t>XRN5720 - Modification IGT 173 Gateway delivery for RPC backing data</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tc hMerge="1">
                  <a:txBody>
                    <a:bodyPr/>
                    <a:lstStyle/>
                    <a:p>
                      <a:endParaRPr lang="en-GB"/>
                    </a:p>
                  </a:txBody>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extLst>
                  <a:ext uri="{0D108BD9-81ED-4DB2-BD59-A6C34878D82A}">
                    <a16:rowId xmlns:a16="http://schemas.microsoft.com/office/drawing/2014/main" val="10008"/>
                  </a:ext>
                </a:extLst>
              </a:tr>
            </a:tbl>
          </a:graphicData>
        </a:graphic>
      </p:graphicFrame>
      <p:grpSp>
        <p:nvGrpSpPr>
          <p:cNvPr id="5" name="Group 4">
            <a:extLst>
              <a:ext uri="{FF2B5EF4-FFF2-40B4-BE49-F238E27FC236}">
                <a16:creationId xmlns:a16="http://schemas.microsoft.com/office/drawing/2014/main" id="{F319A9DA-3D94-144E-B2A7-B37DFA98E6CC}"/>
              </a:ext>
            </a:extLst>
          </p:cNvPr>
          <p:cNvGrpSpPr/>
          <p:nvPr/>
        </p:nvGrpSpPr>
        <p:grpSpPr>
          <a:xfrm>
            <a:off x="4488163" y="3357004"/>
            <a:ext cx="2861652" cy="116226"/>
            <a:chOff x="4309575" y="3517379"/>
            <a:chExt cx="2861652" cy="200055"/>
          </a:xfrm>
        </p:grpSpPr>
        <p:grpSp>
          <p:nvGrpSpPr>
            <p:cNvPr id="7" name="Group 6">
              <a:extLst>
                <a:ext uri="{FF2B5EF4-FFF2-40B4-BE49-F238E27FC236}">
                  <a16:creationId xmlns:a16="http://schemas.microsoft.com/office/drawing/2014/main" id="{2AE9A869-F135-F66E-5C39-7D6C7F480BF5}"/>
                </a:ext>
              </a:extLst>
            </p:cNvPr>
            <p:cNvGrpSpPr/>
            <p:nvPr/>
          </p:nvGrpSpPr>
          <p:grpSpPr>
            <a:xfrm>
              <a:off x="4309575" y="3517379"/>
              <a:ext cx="741910" cy="200055"/>
              <a:chOff x="4089862" y="3477140"/>
              <a:chExt cx="741910" cy="200055"/>
            </a:xfrm>
          </p:grpSpPr>
          <p:sp>
            <p:nvSpPr>
              <p:cNvPr id="17" name="Oval 16">
                <a:extLst>
                  <a:ext uri="{FF2B5EF4-FFF2-40B4-BE49-F238E27FC236}">
                    <a16:creationId xmlns:a16="http://schemas.microsoft.com/office/drawing/2014/main" id="{A2E037A5-2243-89AD-87F2-2FE9909A5DDF}"/>
                  </a:ext>
                </a:extLst>
              </p:cNvPr>
              <p:cNvSpPr/>
              <p:nvPr/>
            </p:nvSpPr>
            <p:spPr>
              <a:xfrm>
                <a:off x="4089862" y="3562003"/>
                <a:ext cx="54033" cy="45719"/>
              </a:xfrm>
              <a:prstGeom prst="ellipse">
                <a:avLst/>
              </a:prstGeom>
              <a:solidFill>
                <a:sysClr val="windowText" lastClr="000000"/>
              </a:solidFill>
              <a:ln w="25400" cap="flat" cmpd="sng" algn="ctr">
                <a:solidFill>
                  <a:srgbClr val="3E5AA8">
                    <a:shade val="50000"/>
                  </a:srgbClr>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0" cap="none" spc="0" normalizeH="0" baseline="0" noProof="0">
                  <a:ln>
                    <a:noFill/>
                  </a:ln>
                  <a:solidFill>
                    <a:prstClr val="white"/>
                  </a:solidFill>
                  <a:effectLst/>
                  <a:uLnTx/>
                  <a:uFillTx/>
                  <a:latin typeface="Arial"/>
                  <a:ea typeface="+mn-ea"/>
                  <a:cs typeface="+mn-cs"/>
                </a:endParaRPr>
              </a:p>
            </p:txBody>
          </p:sp>
          <p:sp>
            <p:nvSpPr>
              <p:cNvPr id="18" name="TextBox 17">
                <a:extLst>
                  <a:ext uri="{FF2B5EF4-FFF2-40B4-BE49-F238E27FC236}">
                    <a16:creationId xmlns:a16="http://schemas.microsoft.com/office/drawing/2014/main" id="{7432D6A2-B1BE-4C57-F75F-2C7E9B52DE37}"/>
                  </a:ext>
                </a:extLst>
              </p:cNvPr>
              <p:cNvSpPr txBox="1"/>
              <p:nvPr/>
            </p:nvSpPr>
            <p:spPr>
              <a:xfrm>
                <a:off x="4116878" y="3477140"/>
                <a:ext cx="714894" cy="20005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0" u="none" strike="noStrike" kern="0" cap="none" spc="0" normalizeH="0" baseline="0" noProof="0">
                    <a:ln>
                      <a:noFill/>
                    </a:ln>
                    <a:solidFill>
                      <a:prstClr val="black"/>
                    </a:solidFill>
                    <a:effectLst/>
                    <a:uLnTx/>
                    <a:uFillTx/>
                    <a:latin typeface="Nunito Sans"/>
                    <a:ea typeface="+mn-ea"/>
                    <a:cs typeface="+mn-cs"/>
                  </a:rPr>
                  <a:t>Complete</a:t>
                </a:r>
              </a:p>
            </p:txBody>
          </p:sp>
        </p:grpSp>
        <p:grpSp>
          <p:nvGrpSpPr>
            <p:cNvPr id="8" name="Group 7">
              <a:extLst>
                <a:ext uri="{FF2B5EF4-FFF2-40B4-BE49-F238E27FC236}">
                  <a16:creationId xmlns:a16="http://schemas.microsoft.com/office/drawing/2014/main" id="{505F0D84-38A9-9F7B-B15A-DD99225E4760}"/>
                </a:ext>
              </a:extLst>
            </p:cNvPr>
            <p:cNvGrpSpPr/>
            <p:nvPr/>
          </p:nvGrpSpPr>
          <p:grpSpPr>
            <a:xfrm>
              <a:off x="5080579" y="3517379"/>
              <a:ext cx="741910" cy="200055"/>
              <a:chOff x="4089862" y="3477140"/>
              <a:chExt cx="741910" cy="200055"/>
            </a:xfrm>
          </p:grpSpPr>
          <p:sp>
            <p:nvSpPr>
              <p:cNvPr id="15" name="Oval 14">
                <a:extLst>
                  <a:ext uri="{FF2B5EF4-FFF2-40B4-BE49-F238E27FC236}">
                    <a16:creationId xmlns:a16="http://schemas.microsoft.com/office/drawing/2014/main" id="{126E6969-2E8A-8378-ED0A-3E19FBD3E009}"/>
                  </a:ext>
                </a:extLst>
              </p:cNvPr>
              <p:cNvSpPr/>
              <p:nvPr/>
            </p:nvSpPr>
            <p:spPr>
              <a:xfrm>
                <a:off x="4089862" y="3562003"/>
                <a:ext cx="54033" cy="45719"/>
              </a:xfrm>
              <a:prstGeom prst="ellipse">
                <a:avLst/>
              </a:prstGeom>
              <a:solidFill>
                <a:srgbClr val="92D050"/>
              </a:solidFill>
              <a:ln w="25400" cap="flat" cmpd="sng" algn="ctr">
                <a:solidFill>
                  <a:srgbClr val="9CCB3B"/>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0" cap="none" spc="0" normalizeH="0" baseline="0" noProof="0">
                  <a:ln>
                    <a:noFill/>
                  </a:ln>
                  <a:solidFill>
                    <a:prstClr val="white"/>
                  </a:solidFill>
                  <a:effectLst/>
                  <a:uLnTx/>
                  <a:uFillTx/>
                  <a:latin typeface="Arial"/>
                  <a:ea typeface="+mn-ea"/>
                  <a:cs typeface="+mn-cs"/>
                </a:endParaRPr>
              </a:p>
            </p:txBody>
          </p:sp>
          <p:sp>
            <p:nvSpPr>
              <p:cNvPr id="16" name="TextBox 15">
                <a:extLst>
                  <a:ext uri="{FF2B5EF4-FFF2-40B4-BE49-F238E27FC236}">
                    <a16:creationId xmlns:a16="http://schemas.microsoft.com/office/drawing/2014/main" id="{B81BDEAA-E26E-C435-72B8-FA88E6D6DF29}"/>
                  </a:ext>
                </a:extLst>
              </p:cNvPr>
              <p:cNvSpPr txBox="1"/>
              <p:nvPr/>
            </p:nvSpPr>
            <p:spPr>
              <a:xfrm>
                <a:off x="4116878" y="3477140"/>
                <a:ext cx="714894" cy="20005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0" u="none" strike="noStrike" kern="0" cap="none" spc="0" normalizeH="0" baseline="0" noProof="0">
                    <a:ln>
                      <a:noFill/>
                    </a:ln>
                    <a:solidFill>
                      <a:prstClr val="black"/>
                    </a:solidFill>
                    <a:effectLst/>
                    <a:uLnTx/>
                    <a:uFillTx/>
                    <a:latin typeface="Nunito Sans"/>
                    <a:ea typeface="+mn-ea"/>
                    <a:cs typeface="+mn-cs"/>
                  </a:rPr>
                  <a:t>On Track</a:t>
                </a:r>
              </a:p>
            </p:txBody>
          </p:sp>
        </p:grpSp>
        <p:grpSp>
          <p:nvGrpSpPr>
            <p:cNvPr id="9" name="Group 8">
              <a:extLst>
                <a:ext uri="{FF2B5EF4-FFF2-40B4-BE49-F238E27FC236}">
                  <a16:creationId xmlns:a16="http://schemas.microsoft.com/office/drawing/2014/main" id="{622582E6-D5E5-0954-9EBD-A9492F144C34}"/>
                </a:ext>
              </a:extLst>
            </p:cNvPr>
            <p:cNvGrpSpPr/>
            <p:nvPr/>
          </p:nvGrpSpPr>
          <p:grpSpPr>
            <a:xfrm>
              <a:off x="5795473" y="3517379"/>
              <a:ext cx="741910" cy="200055"/>
              <a:chOff x="4089862" y="3477140"/>
              <a:chExt cx="741910" cy="200055"/>
            </a:xfrm>
          </p:grpSpPr>
          <p:sp>
            <p:nvSpPr>
              <p:cNvPr id="13" name="Oval 12">
                <a:extLst>
                  <a:ext uri="{FF2B5EF4-FFF2-40B4-BE49-F238E27FC236}">
                    <a16:creationId xmlns:a16="http://schemas.microsoft.com/office/drawing/2014/main" id="{D8AFBA22-54A7-1DA2-F314-6B56BED7AA7E}"/>
                  </a:ext>
                </a:extLst>
              </p:cNvPr>
              <p:cNvSpPr/>
              <p:nvPr/>
            </p:nvSpPr>
            <p:spPr>
              <a:xfrm>
                <a:off x="4089862" y="3562003"/>
                <a:ext cx="54033" cy="45719"/>
              </a:xfrm>
              <a:prstGeom prst="ellipse">
                <a:avLst/>
              </a:prstGeom>
              <a:solidFill>
                <a:srgbClr val="FFC000"/>
              </a:solidFill>
              <a:ln w="25400" cap="flat" cmpd="sng" algn="ctr">
                <a:solidFill>
                  <a:srgbClr val="FFC000"/>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0" cap="none" spc="0" normalizeH="0" baseline="0" noProof="0">
                  <a:ln>
                    <a:noFill/>
                  </a:ln>
                  <a:solidFill>
                    <a:prstClr val="white"/>
                  </a:solidFill>
                  <a:effectLst/>
                  <a:uLnTx/>
                  <a:uFillTx/>
                  <a:latin typeface="Arial"/>
                  <a:ea typeface="+mn-ea"/>
                  <a:cs typeface="+mn-cs"/>
                </a:endParaRPr>
              </a:p>
            </p:txBody>
          </p:sp>
          <p:sp>
            <p:nvSpPr>
              <p:cNvPr id="14" name="TextBox 13">
                <a:extLst>
                  <a:ext uri="{FF2B5EF4-FFF2-40B4-BE49-F238E27FC236}">
                    <a16:creationId xmlns:a16="http://schemas.microsoft.com/office/drawing/2014/main" id="{1A7AA345-26B3-9D7F-1899-EF87BF463EA9}"/>
                  </a:ext>
                </a:extLst>
              </p:cNvPr>
              <p:cNvSpPr txBox="1"/>
              <p:nvPr/>
            </p:nvSpPr>
            <p:spPr>
              <a:xfrm>
                <a:off x="4116878" y="3477140"/>
                <a:ext cx="714894" cy="20005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0" u="none" strike="noStrike" kern="0" cap="none" spc="0" normalizeH="0" baseline="0" noProof="0">
                    <a:ln>
                      <a:noFill/>
                    </a:ln>
                    <a:solidFill>
                      <a:prstClr val="black"/>
                    </a:solidFill>
                    <a:effectLst/>
                    <a:uLnTx/>
                    <a:uFillTx/>
                    <a:latin typeface="Nunito Sans"/>
                    <a:ea typeface="+mn-ea"/>
                    <a:cs typeface="+mn-cs"/>
                  </a:rPr>
                  <a:t>At Risk</a:t>
                </a:r>
              </a:p>
            </p:txBody>
          </p:sp>
        </p:grpSp>
        <p:grpSp>
          <p:nvGrpSpPr>
            <p:cNvPr id="10" name="Group 9">
              <a:extLst>
                <a:ext uri="{FF2B5EF4-FFF2-40B4-BE49-F238E27FC236}">
                  <a16:creationId xmlns:a16="http://schemas.microsoft.com/office/drawing/2014/main" id="{37190632-7CA2-2F8E-F8C4-304A549109B2}"/>
                </a:ext>
              </a:extLst>
            </p:cNvPr>
            <p:cNvGrpSpPr/>
            <p:nvPr/>
          </p:nvGrpSpPr>
          <p:grpSpPr>
            <a:xfrm>
              <a:off x="6429317" y="3517379"/>
              <a:ext cx="741910" cy="200055"/>
              <a:chOff x="4089862" y="3477140"/>
              <a:chExt cx="741910" cy="200055"/>
            </a:xfrm>
          </p:grpSpPr>
          <p:sp>
            <p:nvSpPr>
              <p:cNvPr id="11" name="Oval 10">
                <a:extLst>
                  <a:ext uri="{FF2B5EF4-FFF2-40B4-BE49-F238E27FC236}">
                    <a16:creationId xmlns:a16="http://schemas.microsoft.com/office/drawing/2014/main" id="{5CEF1D19-5A73-E070-CB78-3B05F22C67A5}"/>
                  </a:ext>
                </a:extLst>
              </p:cNvPr>
              <p:cNvSpPr/>
              <p:nvPr/>
            </p:nvSpPr>
            <p:spPr>
              <a:xfrm>
                <a:off x="4089862" y="3562003"/>
                <a:ext cx="54033" cy="45719"/>
              </a:xfrm>
              <a:prstGeom prst="ellipse">
                <a:avLst/>
              </a:prstGeom>
              <a:solidFill>
                <a:srgbClr val="FF0000"/>
              </a:solidFill>
              <a:ln w="25400" cap="flat" cmpd="sng" algn="ctr">
                <a:solidFill>
                  <a:srgbClr val="FF0000"/>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0" cap="none" spc="0" normalizeH="0" baseline="0" noProof="0">
                  <a:ln>
                    <a:noFill/>
                  </a:ln>
                  <a:solidFill>
                    <a:prstClr val="white"/>
                  </a:solidFill>
                  <a:effectLst/>
                  <a:uLnTx/>
                  <a:uFillTx/>
                  <a:latin typeface="Arial"/>
                  <a:ea typeface="+mn-ea"/>
                  <a:cs typeface="+mn-cs"/>
                </a:endParaRPr>
              </a:p>
            </p:txBody>
          </p:sp>
          <p:sp>
            <p:nvSpPr>
              <p:cNvPr id="12" name="TextBox 11">
                <a:extLst>
                  <a:ext uri="{FF2B5EF4-FFF2-40B4-BE49-F238E27FC236}">
                    <a16:creationId xmlns:a16="http://schemas.microsoft.com/office/drawing/2014/main" id="{2705E117-E354-CD0D-15B6-C5223067F470}"/>
                  </a:ext>
                </a:extLst>
              </p:cNvPr>
              <p:cNvSpPr txBox="1"/>
              <p:nvPr/>
            </p:nvSpPr>
            <p:spPr>
              <a:xfrm>
                <a:off x="4116878" y="3477140"/>
                <a:ext cx="714894" cy="20005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0" u="none" strike="noStrike" kern="0" cap="none" spc="0" normalizeH="0" baseline="0" noProof="0">
                    <a:ln>
                      <a:noFill/>
                    </a:ln>
                    <a:solidFill>
                      <a:prstClr val="black"/>
                    </a:solidFill>
                    <a:effectLst/>
                    <a:uLnTx/>
                    <a:uFillTx/>
                    <a:latin typeface="Nunito Sans"/>
                    <a:ea typeface="+mn-ea"/>
                    <a:cs typeface="+mn-cs"/>
                  </a:rPr>
                  <a:t>Overdue</a:t>
                </a:r>
              </a:p>
            </p:txBody>
          </p:sp>
        </p:grpSp>
      </p:grpSp>
      <p:sp>
        <p:nvSpPr>
          <p:cNvPr id="19" name="TextBox 18">
            <a:extLst>
              <a:ext uri="{FF2B5EF4-FFF2-40B4-BE49-F238E27FC236}">
                <a16:creationId xmlns:a16="http://schemas.microsoft.com/office/drawing/2014/main" id="{EDA08735-22EC-FFB1-EF86-D859C1E3B3EB}"/>
              </a:ext>
            </a:extLst>
          </p:cNvPr>
          <p:cNvSpPr txBox="1"/>
          <p:nvPr/>
        </p:nvSpPr>
        <p:spPr>
          <a:xfrm>
            <a:off x="0" y="4977629"/>
            <a:ext cx="1787669" cy="200055"/>
          </a:xfrm>
          <a:prstGeom prst="rect">
            <a:avLst/>
          </a:prstGeom>
          <a:noFill/>
        </p:spPr>
        <p:txBody>
          <a:bodyPr wrap="non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0" u="none" strike="noStrike" kern="1200" cap="none" spc="0" normalizeH="0" baseline="0" noProof="0">
                <a:ln>
                  <a:noFill/>
                </a:ln>
                <a:solidFill>
                  <a:srgbClr val="1D3E61"/>
                </a:solidFill>
                <a:effectLst/>
                <a:uLnTx/>
                <a:uFillTx/>
                <a:latin typeface="Nunito Sans"/>
                <a:ea typeface="+mn-ea"/>
                <a:cs typeface="+mn-cs"/>
              </a:rPr>
              <a:t>Slide updated on 23</a:t>
            </a:r>
            <a:r>
              <a:rPr kumimoji="0" lang="en-GB" sz="700" b="0" i="0" u="none" strike="noStrike" kern="1200" cap="none" spc="0" normalizeH="0" baseline="30000" noProof="0">
                <a:ln>
                  <a:noFill/>
                </a:ln>
                <a:solidFill>
                  <a:srgbClr val="1D3E61"/>
                </a:solidFill>
                <a:effectLst/>
                <a:uLnTx/>
                <a:uFillTx/>
                <a:latin typeface="Nunito Sans"/>
                <a:ea typeface="+mn-ea"/>
                <a:cs typeface="+mn-cs"/>
              </a:rPr>
              <a:t>rd</a:t>
            </a:r>
            <a:r>
              <a:rPr kumimoji="0" lang="en-GB" sz="700" b="0" i="0" u="none" strike="noStrike" kern="1200" cap="none" spc="0" normalizeH="0" baseline="0" noProof="0">
                <a:ln>
                  <a:noFill/>
                </a:ln>
                <a:solidFill>
                  <a:srgbClr val="1D3E61"/>
                </a:solidFill>
                <a:effectLst/>
                <a:uLnTx/>
                <a:uFillTx/>
                <a:latin typeface="Nunito Sans"/>
                <a:ea typeface="+mn-ea"/>
                <a:cs typeface="+mn-cs"/>
              </a:rPr>
              <a:t>  December 2024</a:t>
            </a:r>
            <a:endParaRPr kumimoji="0" lang="en-GB" sz="1800" b="0" i="0" u="none" strike="noStrike" kern="1200" cap="none" spc="0" normalizeH="0" baseline="0" noProof="0">
              <a:ln>
                <a:noFill/>
              </a:ln>
              <a:solidFill>
                <a:srgbClr val="1D3E61"/>
              </a:solidFill>
              <a:effectLst/>
              <a:uLnTx/>
              <a:uFillTx/>
              <a:latin typeface="Nunito Sans"/>
              <a:ea typeface="+mn-ea"/>
              <a:cs typeface="+mn-cs"/>
            </a:endParaRPr>
          </a:p>
        </p:txBody>
      </p:sp>
      <p:pic>
        <p:nvPicPr>
          <p:cNvPr id="20" name="Picture 19" descr="A blue rectangular object with black text&#10;&#10;Description automatically generated">
            <a:extLst>
              <a:ext uri="{FF2B5EF4-FFF2-40B4-BE49-F238E27FC236}">
                <a16:creationId xmlns:a16="http://schemas.microsoft.com/office/drawing/2014/main" id="{5028A175-4B90-B875-4F20-5AED77D731EC}"/>
              </a:ext>
            </a:extLst>
          </p:cNvPr>
          <p:cNvPicPr>
            <a:picLocks noChangeAspect="1"/>
          </p:cNvPicPr>
          <p:nvPr/>
        </p:nvPicPr>
        <p:blipFill>
          <a:blip r:embed="rId3"/>
          <a:stretch>
            <a:fillRect/>
          </a:stretch>
        </p:blipFill>
        <p:spPr>
          <a:xfrm>
            <a:off x="4426911" y="1425713"/>
            <a:ext cx="4655834" cy="1686009"/>
          </a:xfrm>
          <a:prstGeom prst="rect">
            <a:avLst/>
          </a:prstGeom>
        </p:spPr>
      </p:pic>
    </p:spTree>
    <p:extLst>
      <p:ext uri="{BB962C8B-B14F-4D97-AF65-F5344CB8AC3E}">
        <p14:creationId xmlns:p14="http://schemas.microsoft.com/office/powerpoint/2010/main" val="21629405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356D5-B70A-4AED-B307-F751BD00AB8D}"/>
              </a:ext>
            </a:extLst>
          </p:cNvPr>
          <p:cNvSpPr>
            <a:spLocks noGrp="1"/>
          </p:cNvSpPr>
          <p:nvPr>
            <p:ph type="ctrTitle"/>
          </p:nvPr>
        </p:nvSpPr>
        <p:spPr>
          <a:xfrm>
            <a:off x="685800" y="1923678"/>
            <a:ext cx="7772400" cy="1102519"/>
          </a:xfrm>
        </p:spPr>
        <p:txBody>
          <a:bodyPr/>
          <a:lstStyle/>
          <a:p>
            <a:r>
              <a:rPr lang="en-GB" sz="2800">
                <a:latin typeface="+mn-lt"/>
              </a:rPr>
              <a:t>4e. DDP </a:t>
            </a:r>
            <a:r>
              <a:rPr lang="en-GB">
                <a:latin typeface="+mn-lt"/>
              </a:rPr>
              <a:t>U</a:t>
            </a:r>
            <a:r>
              <a:rPr lang="en-GB" sz="2800">
                <a:latin typeface="+mn-lt"/>
              </a:rPr>
              <a:t>pdate</a:t>
            </a:r>
            <a:endParaRPr lang="en-GB">
              <a:latin typeface="+mj-lt"/>
            </a:endParaRPr>
          </a:p>
        </p:txBody>
      </p:sp>
    </p:spTree>
    <p:extLst>
      <p:ext uri="{BB962C8B-B14F-4D97-AF65-F5344CB8AC3E}">
        <p14:creationId xmlns:p14="http://schemas.microsoft.com/office/powerpoint/2010/main" val="20594785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6F560235-461B-8B32-0CC6-476D88091D1E}"/>
              </a:ext>
            </a:extLst>
          </p:cNvPr>
          <p:cNvSpPr>
            <a:spLocks noGrp="1"/>
          </p:cNvSpPr>
          <p:nvPr>
            <p:ph type="title"/>
          </p:nvPr>
        </p:nvSpPr>
        <p:spPr>
          <a:xfrm>
            <a:off x="457200" y="123478"/>
            <a:ext cx="8229600" cy="637580"/>
          </a:xfrm>
        </p:spPr>
        <p:txBody>
          <a:bodyPr/>
          <a:lstStyle/>
          <a:p>
            <a:r>
              <a:rPr lang="en-GB">
                <a:latin typeface="+mj-lt"/>
              </a:rPr>
              <a:t>Agenda</a:t>
            </a:r>
          </a:p>
        </p:txBody>
      </p:sp>
      <p:sp>
        <p:nvSpPr>
          <p:cNvPr id="4" name="Content Placeholder 2">
            <a:extLst>
              <a:ext uri="{FF2B5EF4-FFF2-40B4-BE49-F238E27FC236}">
                <a16:creationId xmlns:a16="http://schemas.microsoft.com/office/drawing/2014/main" id="{EA558538-D3B3-BF0D-FA4A-9A4F5E1CC01A}"/>
              </a:ext>
            </a:extLst>
          </p:cNvPr>
          <p:cNvSpPr txBox="1">
            <a:spLocks/>
          </p:cNvSpPr>
          <p:nvPr/>
        </p:nvSpPr>
        <p:spPr>
          <a:xfrm>
            <a:off x="457200" y="1059582"/>
            <a:ext cx="8229600" cy="2520280"/>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anose="020B0604020202020204" pitchFamily="34" charset="0"/>
              <a:buChar char="•"/>
              <a:defRPr sz="2800" kern="1200">
                <a:solidFill>
                  <a:srgbClr val="000000"/>
                </a:solidFill>
                <a:latin typeface="+mj-lt"/>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400" kern="1200">
                <a:solidFill>
                  <a:srgbClr val="000000"/>
                </a:solidFill>
                <a:latin typeface="+mj-lt"/>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000" kern="1200">
                <a:solidFill>
                  <a:srgbClr val="000000"/>
                </a:solidFill>
                <a:latin typeface="+mj-lt"/>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1800" kern="1200">
                <a:solidFill>
                  <a:srgbClr val="000000"/>
                </a:solidFill>
                <a:latin typeface="+mj-lt"/>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1800" kern="1200">
                <a:solidFill>
                  <a:srgbClr val="000000"/>
                </a:solidFill>
                <a:latin typeface="+mj-lt"/>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marL="514350" marR="0" lvl="0" indent="-514350" algn="l" defTabSz="914400" rtl="0" eaLnBrk="1" fontAlgn="auto" latinLnBrk="0" hangingPunct="1">
              <a:lnSpc>
                <a:spcPct val="150000"/>
              </a:lnSpc>
              <a:spcBef>
                <a:spcPct val="20000"/>
              </a:spcBef>
              <a:spcAft>
                <a:spcPts val="0"/>
              </a:spcAft>
              <a:buClrTx/>
              <a:buSzTx/>
              <a:buFont typeface="Arial" panose="020B0604020202020204" pitchFamily="34" charset="0"/>
              <a:buAutoNum type="arabicPeriod"/>
              <a:tabLst/>
              <a:defRPr/>
            </a:pPr>
            <a:r>
              <a:rPr kumimoji="0" lang="en-GB" sz="1800" b="0" i="0" u="none" strike="noStrike" kern="1200" cap="none" spc="0" normalizeH="0" baseline="0" noProof="0">
                <a:ln>
                  <a:noFill/>
                </a:ln>
                <a:solidFill>
                  <a:srgbClr val="000000"/>
                </a:solidFill>
                <a:effectLst/>
                <a:uLnTx/>
                <a:uFillTx/>
                <a:latin typeface="Nunito Sans"/>
                <a:ea typeface="+mn-ea"/>
                <a:cs typeface="Poppins"/>
              </a:rPr>
              <a:t>Roadmap update</a:t>
            </a:r>
          </a:p>
          <a:p>
            <a:pPr marL="514350" marR="0" lvl="0" indent="-514350" algn="l" defTabSz="914400" rtl="0" eaLnBrk="1" fontAlgn="auto" latinLnBrk="0" hangingPunct="1">
              <a:lnSpc>
                <a:spcPct val="150000"/>
              </a:lnSpc>
              <a:spcBef>
                <a:spcPct val="20000"/>
              </a:spcBef>
              <a:spcAft>
                <a:spcPts val="0"/>
              </a:spcAft>
              <a:buClrTx/>
              <a:buSzTx/>
              <a:buFont typeface="Arial" panose="020B0604020202020204" pitchFamily="34" charset="0"/>
              <a:buAutoNum type="arabicPeriod"/>
              <a:tabLst/>
              <a:defRPr/>
            </a:pPr>
            <a:r>
              <a:rPr kumimoji="0" lang="en-GB" sz="1800" b="0" i="0" u="none" strike="noStrike" kern="1200" cap="none" spc="0" normalizeH="0" baseline="0" noProof="0">
                <a:ln>
                  <a:noFill/>
                </a:ln>
                <a:solidFill>
                  <a:srgbClr val="000000"/>
                </a:solidFill>
                <a:effectLst/>
                <a:uLnTx/>
                <a:uFillTx/>
                <a:latin typeface="Nunito Sans"/>
                <a:ea typeface="+mn-ea"/>
                <a:cs typeface="Poppins"/>
              </a:rPr>
              <a:t>Release Delivery</a:t>
            </a:r>
          </a:p>
          <a:p>
            <a:pPr marL="514350" marR="0" lvl="0" indent="-514350" algn="l" defTabSz="914400" rtl="0" eaLnBrk="1" fontAlgn="auto" latinLnBrk="0" hangingPunct="1">
              <a:lnSpc>
                <a:spcPct val="150000"/>
              </a:lnSpc>
              <a:spcBef>
                <a:spcPct val="20000"/>
              </a:spcBef>
              <a:spcAft>
                <a:spcPts val="0"/>
              </a:spcAft>
              <a:buClrTx/>
              <a:buSzTx/>
              <a:buFont typeface="Arial" panose="020B0604020202020204" pitchFamily="34" charset="0"/>
              <a:buAutoNum type="arabicPeriod"/>
              <a:tabLst/>
              <a:defRPr/>
            </a:pPr>
            <a:r>
              <a:rPr kumimoji="0" lang="en-GB" sz="1800" b="0" i="0" u="none" strike="noStrike" kern="1200" cap="none" spc="0" normalizeH="0" baseline="0" noProof="0">
                <a:ln>
                  <a:noFill/>
                </a:ln>
                <a:solidFill>
                  <a:srgbClr val="000000"/>
                </a:solidFill>
                <a:effectLst/>
                <a:uLnTx/>
                <a:uFillTx/>
                <a:latin typeface="Nunito Sans"/>
                <a:ea typeface="+mn-ea"/>
                <a:cs typeface="Poppins"/>
              </a:rPr>
              <a:t>Latest focus</a:t>
            </a:r>
          </a:p>
        </p:txBody>
      </p:sp>
    </p:spTree>
    <p:custDataLst>
      <p:tags r:id="rId1"/>
    </p:custDataLst>
    <p:extLst>
      <p:ext uri="{BB962C8B-B14F-4D97-AF65-F5344CB8AC3E}">
        <p14:creationId xmlns:p14="http://schemas.microsoft.com/office/powerpoint/2010/main" val="42485170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3C4B8-1C9B-8426-E2EE-7B928477011E}"/>
              </a:ext>
            </a:extLst>
          </p:cNvPr>
          <p:cNvSpPr>
            <a:spLocks noGrp="1"/>
          </p:cNvSpPr>
          <p:nvPr>
            <p:ph type="title"/>
          </p:nvPr>
        </p:nvSpPr>
        <p:spPr/>
        <p:txBody>
          <a:bodyPr/>
          <a:lstStyle/>
          <a:p>
            <a:r>
              <a:rPr lang="en-GB"/>
              <a:t>2024-25 DDP Releases</a:t>
            </a:r>
          </a:p>
        </p:txBody>
      </p:sp>
      <p:graphicFrame>
        <p:nvGraphicFramePr>
          <p:cNvPr id="5" name="Table 4">
            <a:extLst>
              <a:ext uri="{FF2B5EF4-FFF2-40B4-BE49-F238E27FC236}">
                <a16:creationId xmlns:a16="http://schemas.microsoft.com/office/drawing/2014/main" id="{AC7D1959-7B22-5C7F-72F0-C66919EB7BF6}"/>
              </a:ext>
            </a:extLst>
          </p:cNvPr>
          <p:cNvGraphicFramePr>
            <a:graphicFrameLocks noGrp="1"/>
          </p:cNvGraphicFramePr>
          <p:nvPr/>
        </p:nvGraphicFramePr>
        <p:xfrm>
          <a:off x="1115616" y="953770"/>
          <a:ext cx="6858120" cy="3235960"/>
        </p:xfrm>
        <a:graphic>
          <a:graphicData uri="http://schemas.openxmlformats.org/drawingml/2006/table">
            <a:tbl>
              <a:tblPr firstRow="1" bandRow="1">
                <a:tableStyleId>{69012ECD-51FC-41F1-AA8D-1B2483CD663E}</a:tableStyleId>
              </a:tblPr>
              <a:tblGrid>
                <a:gridCol w="1296144">
                  <a:extLst>
                    <a:ext uri="{9D8B030D-6E8A-4147-A177-3AD203B41FA5}">
                      <a16:colId xmlns:a16="http://schemas.microsoft.com/office/drawing/2014/main" val="3028257455"/>
                    </a:ext>
                  </a:extLst>
                </a:gridCol>
                <a:gridCol w="926996">
                  <a:extLst>
                    <a:ext uri="{9D8B030D-6E8A-4147-A177-3AD203B41FA5}">
                      <a16:colId xmlns:a16="http://schemas.microsoft.com/office/drawing/2014/main" val="211116465"/>
                    </a:ext>
                  </a:extLst>
                </a:gridCol>
                <a:gridCol w="926996">
                  <a:extLst>
                    <a:ext uri="{9D8B030D-6E8A-4147-A177-3AD203B41FA5}">
                      <a16:colId xmlns:a16="http://schemas.microsoft.com/office/drawing/2014/main" val="3534777562"/>
                    </a:ext>
                  </a:extLst>
                </a:gridCol>
                <a:gridCol w="926996">
                  <a:extLst>
                    <a:ext uri="{9D8B030D-6E8A-4147-A177-3AD203B41FA5}">
                      <a16:colId xmlns:a16="http://schemas.microsoft.com/office/drawing/2014/main" val="1882124331"/>
                    </a:ext>
                  </a:extLst>
                </a:gridCol>
                <a:gridCol w="926996">
                  <a:extLst>
                    <a:ext uri="{9D8B030D-6E8A-4147-A177-3AD203B41FA5}">
                      <a16:colId xmlns:a16="http://schemas.microsoft.com/office/drawing/2014/main" val="3596992678"/>
                    </a:ext>
                  </a:extLst>
                </a:gridCol>
                <a:gridCol w="926996">
                  <a:extLst>
                    <a:ext uri="{9D8B030D-6E8A-4147-A177-3AD203B41FA5}">
                      <a16:colId xmlns:a16="http://schemas.microsoft.com/office/drawing/2014/main" val="1014016238"/>
                    </a:ext>
                  </a:extLst>
                </a:gridCol>
                <a:gridCol w="926996">
                  <a:extLst>
                    <a:ext uri="{9D8B030D-6E8A-4147-A177-3AD203B41FA5}">
                      <a16:colId xmlns:a16="http://schemas.microsoft.com/office/drawing/2014/main" val="2144361809"/>
                    </a:ext>
                  </a:extLst>
                </a:gridCol>
              </a:tblGrid>
              <a:tr h="370840">
                <a:tc>
                  <a:txBody>
                    <a:bodyPr/>
                    <a:lstStyle/>
                    <a:p>
                      <a:pPr algn="ctr"/>
                      <a:r>
                        <a:rPr lang="en-GB" sz="1400"/>
                        <a:t>Roadmap</a:t>
                      </a:r>
                      <a:endParaRPr lang="en-GB" sz="1400">
                        <a:latin typeface="Nunito Sans" pitchFamily="2" charset="0"/>
                      </a:endParaRPr>
                    </a:p>
                  </a:txBody>
                  <a:tcPr anchor="ctr">
                    <a:lnL w="9525" cap="flat" cmpd="sng" algn="ctr">
                      <a:solidFill>
                        <a:schemeClr val="accent1"/>
                      </a:solidFill>
                      <a:prstDash val="solid"/>
                      <a:round/>
                      <a:headEnd type="none" w="med" len="med"/>
                      <a:tailEnd type="none" w="med" len="med"/>
                    </a:lnL>
                    <a:lnR w="28575" cap="flat" cmpd="sng" algn="ctr">
                      <a:noFill/>
                      <a:prstDash val="dash"/>
                      <a:round/>
                      <a:headEnd type="none" w="med" len="med"/>
                      <a:tailEnd type="none" w="med" len="med"/>
                    </a:lnR>
                    <a:lnT w="9525" cap="flat" cmpd="sng" algn="ctr">
                      <a:solidFill>
                        <a:schemeClr val="accent1"/>
                      </a:solidFill>
                      <a:prstDash val="solid"/>
                      <a:round/>
                      <a:headEnd type="none" w="med" len="med"/>
                      <a:tailEnd type="none" w="med" len="med"/>
                    </a:lnT>
                    <a:solidFill>
                      <a:schemeClr val="tx2">
                        <a:lumMod val="50000"/>
                      </a:schemeClr>
                    </a:solidFill>
                  </a:tcPr>
                </a:tc>
                <a:tc>
                  <a:txBody>
                    <a:bodyPr/>
                    <a:lstStyle/>
                    <a:p>
                      <a:pPr algn="ctr"/>
                      <a:r>
                        <a:rPr lang="en-GB" sz="800">
                          <a:solidFill>
                            <a:schemeClr val="tx2">
                              <a:lumMod val="50000"/>
                            </a:schemeClr>
                          </a:solidFill>
                        </a:rPr>
                        <a:t>Apr-May 2024</a:t>
                      </a:r>
                      <a:endParaRPr lang="en-GB" sz="800">
                        <a:solidFill>
                          <a:schemeClr val="tx2">
                            <a:lumMod val="50000"/>
                          </a:schemeClr>
                        </a:solidFill>
                        <a:latin typeface="Nunito Sans" pitchFamily="2" charset="0"/>
                      </a:endParaRPr>
                    </a:p>
                  </a:txBody>
                  <a:tcPr anchor="ctr">
                    <a:lnL w="28575" cap="flat" cmpd="sng" algn="ctr">
                      <a:noFill/>
                      <a:prstDash val="dash"/>
                      <a:round/>
                      <a:headEnd type="none" w="med" len="med"/>
                      <a:tailEnd type="none" w="med" len="med"/>
                    </a:lnL>
                    <a:lnR w="28575" cap="flat" cmpd="sng" algn="ctr">
                      <a:solidFill>
                        <a:schemeClr val="tx2"/>
                      </a:solidFill>
                      <a:prstDash val="dash"/>
                      <a:round/>
                      <a:headEnd type="none" w="med" len="med"/>
                      <a:tailEnd type="none" w="med" len="med"/>
                    </a:lnR>
                    <a:lnT w="9525" cap="flat" cmpd="sng" algn="ctr">
                      <a:solidFill>
                        <a:schemeClr val="accent1"/>
                      </a:solidFill>
                      <a:prstDash val="solid"/>
                      <a:round/>
                      <a:headEnd type="none" w="med" len="med"/>
                      <a:tailEnd type="none" w="med" len="med"/>
                    </a:lnT>
                    <a:solidFill>
                      <a:schemeClr val="tx2">
                        <a:lumMod val="40000"/>
                        <a:lumOff val="60000"/>
                      </a:schemeClr>
                    </a:solidFill>
                  </a:tcPr>
                </a:tc>
                <a:tc>
                  <a:txBody>
                    <a:bodyPr/>
                    <a:lstStyle/>
                    <a:p>
                      <a:pPr algn="ctr"/>
                      <a:r>
                        <a:rPr lang="en-GB" sz="800">
                          <a:solidFill>
                            <a:schemeClr val="tx2">
                              <a:lumMod val="50000"/>
                            </a:schemeClr>
                          </a:solidFill>
                        </a:rPr>
                        <a:t>Jun-Jul</a:t>
                      </a:r>
                      <a:endParaRPr lang="en-GB" sz="800">
                        <a:solidFill>
                          <a:schemeClr val="tx2">
                            <a:lumMod val="50000"/>
                          </a:schemeClr>
                        </a:solidFill>
                        <a:latin typeface="Nunito Sans" pitchFamily="2" charset="0"/>
                      </a:endParaRPr>
                    </a:p>
                  </a:txBody>
                  <a:tcPr anchor="ctr">
                    <a:lnL w="28575" cap="flat" cmpd="sng" algn="ctr">
                      <a:solidFill>
                        <a:schemeClr val="tx2"/>
                      </a:solidFill>
                      <a:prstDash val="dash"/>
                      <a:round/>
                      <a:headEnd type="none" w="med" len="med"/>
                      <a:tailEnd type="none" w="med" len="med"/>
                    </a:lnL>
                    <a:lnR w="28575" cap="flat" cmpd="sng" algn="ctr">
                      <a:solidFill>
                        <a:schemeClr val="tx2"/>
                      </a:solidFill>
                      <a:prstDash val="dash"/>
                      <a:round/>
                      <a:headEnd type="none" w="med" len="med"/>
                      <a:tailEnd type="none" w="med" len="med"/>
                    </a:lnR>
                    <a:lnT w="9525" cap="flat" cmpd="sng" algn="ctr">
                      <a:solidFill>
                        <a:schemeClr val="accent1"/>
                      </a:solidFill>
                      <a:prstDash val="solid"/>
                      <a:round/>
                      <a:headEnd type="none" w="med" len="med"/>
                      <a:tailEnd type="none" w="med" len="med"/>
                    </a:lnT>
                    <a:solidFill>
                      <a:schemeClr val="tx2">
                        <a:lumMod val="40000"/>
                        <a:lumOff val="60000"/>
                      </a:schemeClr>
                    </a:solidFill>
                  </a:tcPr>
                </a:tc>
                <a:tc>
                  <a:txBody>
                    <a:bodyPr/>
                    <a:lstStyle/>
                    <a:p>
                      <a:pPr algn="ctr"/>
                      <a:r>
                        <a:rPr lang="en-GB" sz="800">
                          <a:solidFill>
                            <a:schemeClr val="tx2">
                              <a:lumMod val="50000"/>
                            </a:schemeClr>
                          </a:solidFill>
                        </a:rPr>
                        <a:t>Aug-Sep</a:t>
                      </a:r>
                      <a:endParaRPr lang="en-GB" sz="800">
                        <a:solidFill>
                          <a:schemeClr val="tx2">
                            <a:lumMod val="50000"/>
                          </a:schemeClr>
                        </a:solidFill>
                        <a:latin typeface="Nunito Sans" pitchFamily="2" charset="0"/>
                      </a:endParaRPr>
                    </a:p>
                  </a:txBody>
                  <a:tcPr anchor="ctr">
                    <a:lnL w="28575" cap="flat" cmpd="sng" algn="ctr">
                      <a:solidFill>
                        <a:schemeClr val="tx2"/>
                      </a:solidFill>
                      <a:prstDash val="dash"/>
                      <a:round/>
                      <a:headEnd type="none" w="med" len="med"/>
                      <a:tailEnd type="none" w="med" len="med"/>
                    </a:lnL>
                    <a:lnR w="28575" cap="flat" cmpd="sng" algn="ctr">
                      <a:solidFill>
                        <a:schemeClr val="tx2"/>
                      </a:solidFill>
                      <a:prstDash val="dash"/>
                      <a:round/>
                      <a:headEnd type="none" w="med" len="med"/>
                      <a:tailEnd type="none" w="med" len="med"/>
                    </a:lnR>
                    <a:lnT w="9525" cap="flat" cmpd="sng" algn="ctr">
                      <a:solidFill>
                        <a:schemeClr val="accent1"/>
                      </a:solidFill>
                      <a:prstDash val="solid"/>
                      <a:round/>
                      <a:headEnd type="none" w="med" len="med"/>
                      <a:tailEnd type="none" w="med" len="med"/>
                    </a:lnT>
                    <a:solidFill>
                      <a:schemeClr val="tx2">
                        <a:lumMod val="40000"/>
                        <a:lumOff val="60000"/>
                      </a:schemeClr>
                    </a:solidFill>
                  </a:tcPr>
                </a:tc>
                <a:tc>
                  <a:txBody>
                    <a:bodyPr/>
                    <a:lstStyle/>
                    <a:p>
                      <a:pPr algn="ctr"/>
                      <a:r>
                        <a:rPr lang="en-GB" sz="800">
                          <a:solidFill>
                            <a:schemeClr val="tx2">
                              <a:lumMod val="50000"/>
                            </a:schemeClr>
                          </a:solidFill>
                        </a:rPr>
                        <a:t>Oct-Nov</a:t>
                      </a:r>
                      <a:endParaRPr lang="en-GB" sz="800">
                        <a:solidFill>
                          <a:schemeClr val="tx2">
                            <a:lumMod val="50000"/>
                          </a:schemeClr>
                        </a:solidFill>
                        <a:latin typeface="Nunito Sans" pitchFamily="2" charset="0"/>
                      </a:endParaRPr>
                    </a:p>
                  </a:txBody>
                  <a:tcPr anchor="ctr">
                    <a:lnL w="28575" cap="flat" cmpd="sng" algn="ctr">
                      <a:solidFill>
                        <a:schemeClr val="tx2"/>
                      </a:solidFill>
                      <a:prstDash val="dash"/>
                      <a:round/>
                      <a:headEnd type="none" w="med" len="med"/>
                      <a:tailEnd type="none" w="med" len="med"/>
                    </a:lnL>
                    <a:lnR w="28575" cap="flat" cmpd="sng" algn="ctr">
                      <a:solidFill>
                        <a:schemeClr val="tx2"/>
                      </a:solidFill>
                      <a:prstDash val="dash"/>
                      <a:round/>
                      <a:headEnd type="none" w="med" len="med"/>
                      <a:tailEnd type="none" w="med" len="med"/>
                    </a:lnR>
                    <a:lnT w="9525" cap="flat" cmpd="sng" algn="ctr">
                      <a:solidFill>
                        <a:schemeClr val="accent1"/>
                      </a:solidFill>
                      <a:prstDash val="solid"/>
                      <a:round/>
                      <a:headEnd type="none" w="med" len="med"/>
                      <a:tailEnd type="none" w="med" len="med"/>
                    </a:lnT>
                    <a:solidFill>
                      <a:schemeClr val="tx2">
                        <a:lumMod val="40000"/>
                        <a:lumOff val="60000"/>
                      </a:schemeClr>
                    </a:solidFill>
                  </a:tcPr>
                </a:tc>
                <a:tc>
                  <a:txBody>
                    <a:bodyPr/>
                    <a:lstStyle/>
                    <a:p>
                      <a:pPr algn="ctr"/>
                      <a:r>
                        <a:rPr lang="en-GB" sz="800">
                          <a:solidFill>
                            <a:schemeClr val="tx2">
                              <a:lumMod val="50000"/>
                            </a:schemeClr>
                          </a:solidFill>
                        </a:rPr>
                        <a:t>Dec 24- Jan25</a:t>
                      </a:r>
                      <a:endParaRPr lang="en-GB" sz="800">
                        <a:solidFill>
                          <a:schemeClr val="tx2">
                            <a:lumMod val="50000"/>
                          </a:schemeClr>
                        </a:solidFill>
                        <a:latin typeface="Nunito Sans" pitchFamily="2" charset="0"/>
                      </a:endParaRPr>
                    </a:p>
                  </a:txBody>
                  <a:tcPr anchor="ctr">
                    <a:lnL w="28575" cap="flat" cmpd="sng" algn="ctr">
                      <a:solidFill>
                        <a:schemeClr val="tx2"/>
                      </a:solidFill>
                      <a:prstDash val="dash"/>
                      <a:round/>
                      <a:headEnd type="none" w="med" len="med"/>
                      <a:tailEnd type="none" w="med" len="med"/>
                    </a:lnL>
                    <a:lnR w="28575" cap="flat" cmpd="sng" algn="ctr">
                      <a:solidFill>
                        <a:schemeClr val="tx2"/>
                      </a:solidFill>
                      <a:prstDash val="dash"/>
                      <a:round/>
                      <a:headEnd type="none" w="med" len="med"/>
                      <a:tailEnd type="none" w="med" len="med"/>
                    </a:lnR>
                    <a:lnT w="9525" cap="flat" cmpd="sng" algn="ctr">
                      <a:solidFill>
                        <a:schemeClr val="accent1"/>
                      </a:solidFill>
                      <a:prstDash val="solid"/>
                      <a:round/>
                      <a:headEnd type="none" w="med" len="med"/>
                      <a:tailEnd type="none" w="med" len="med"/>
                    </a:lnT>
                    <a:solidFill>
                      <a:schemeClr val="tx2">
                        <a:lumMod val="40000"/>
                        <a:lumOff val="60000"/>
                      </a:schemeClr>
                    </a:solidFill>
                  </a:tcPr>
                </a:tc>
                <a:tc>
                  <a:txBody>
                    <a:bodyPr/>
                    <a:lstStyle/>
                    <a:p>
                      <a:pPr algn="ctr"/>
                      <a:r>
                        <a:rPr lang="en-GB" sz="800">
                          <a:solidFill>
                            <a:schemeClr val="tx2">
                              <a:lumMod val="50000"/>
                            </a:schemeClr>
                          </a:solidFill>
                        </a:rPr>
                        <a:t>Feb-Mar</a:t>
                      </a:r>
                      <a:endParaRPr lang="en-GB" sz="800">
                        <a:solidFill>
                          <a:schemeClr val="tx2">
                            <a:lumMod val="50000"/>
                          </a:schemeClr>
                        </a:solidFill>
                        <a:latin typeface="Nunito Sans" pitchFamily="2" charset="0"/>
                      </a:endParaRPr>
                    </a:p>
                  </a:txBody>
                  <a:tcPr anchor="ctr">
                    <a:lnL w="28575" cap="flat" cmpd="sng" algn="ctr">
                      <a:solidFill>
                        <a:schemeClr val="tx2"/>
                      </a:solidFill>
                      <a:prstDash val="dash"/>
                      <a:round/>
                      <a:headEnd type="none" w="med" len="med"/>
                      <a:tailEnd type="none" w="med" len="med"/>
                    </a:lnL>
                    <a:lnR w="28575" cap="flat" cmpd="sng" algn="ctr">
                      <a:solidFill>
                        <a:schemeClr val="tx2"/>
                      </a:solidFill>
                      <a:prstDash val="dash"/>
                      <a:round/>
                      <a:headEnd type="none" w="med" len="med"/>
                      <a:tailEnd type="none" w="med" len="med"/>
                    </a:lnR>
                    <a:lnT w="9525" cap="flat" cmpd="sng" algn="ctr">
                      <a:solidFill>
                        <a:schemeClr val="accent1"/>
                      </a:solidFill>
                      <a:prstDash val="solid"/>
                      <a:round/>
                      <a:headEnd type="none" w="med" len="med"/>
                      <a:tailEnd type="none" w="med" len="med"/>
                    </a:lnT>
                    <a:solidFill>
                      <a:schemeClr val="tx2">
                        <a:lumMod val="40000"/>
                        <a:lumOff val="60000"/>
                      </a:schemeClr>
                    </a:solidFill>
                  </a:tcPr>
                </a:tc>
                <a:extLst>
                  <a:ext uri="{0D108BD9-81ED-4DB2-BD59-A6C34878D82A}">
                    <a16:rowId xmlns:a16="http://schemas.microsoft.com/office/drawing/2014/main" val="915961283"/>
                  </a:ext>
                </a:extLst>
              </a:tr>
              <a:tr h="457200">
                <a:tc>
                  <a:txBody>
                    <a:bodyPr/>
                    <a:lstStyle/>
                    <a:p>
                      <a:pPr algn="ctr"/>
                      <a:r>
                        <a:rPr lang="en-GB" sz="800" b="1">
                          <a:solidFill>
                            <a:schemeClr val="bg1"/>
                          </a:solidFill>
                        </a:rPr>
                        <a:t>Release 1 2024: Hydrogen Trials</a:t>
                      </a:r>
                      <a:endParaRPr lang="en-GB" sz="800" b="1">
                        <a:solidFill>
                          <a:schemeClr val="bg1"/>
                        </a:solidFill>
                        <a:latin typeface="Nunito Sans" pitchFamily="2" charset="0"/>
                      </a:endParaRPr>
                    </a:p>
                  </a:txBody>
                  <a:tcPr anchor="ctr">
                    <a:lnL w="9525" cap="flat" cmpd="sng" algn="ctr">
                      <a:solidFill>
                        <a:schemeClr val="accent1"/>
                      </a:solidFill>
                      <a:prstDash val="solid"/>
                      <a:round/>
                      <a:headEnd type="none" w="med" len="med"/>
                      <a:tailEnd type="none" w="med" len="med"/>
                    </a:lnL>
                    <a:lnR w="28575" cap="flat" cmpd="sng" algn="ctr">
                      <a:noFill/>
                      <a:prstDash val="dash"/>
                      <a:round/>
                      <a:headEnd type="none" w="med" len="med"/>
                      <a:tailEnd type="none" w="med" len="med"/>
                    </a:lnR>
                    <a:solidFill>
                      <a:schemeClr val="tx2"/>
                    </a:solidFill>
                  </a:tcPr>
                </a:tc>
                <a:tc>
                  <a:txBody>
                    <a:bodyPr/>
                    <a:lstStyle/>
                    <a:p>
                      <a:pPr algn="ctr"/>
                      <a:r>
                        <a:rPr lang="en-GB" sz="800" b="1">
                          <a:solidFill>
                            <a:schemeClr val="accent3">
                              <a:lumMod val="50000"/>
                            </a:schemeClr>
                          </a:solidFill>
                          <a:latin typeface="Nunito Sans" pitchFamily="2" charset="0"/>
                        </a:rPr>
                        <a:t>Complete</a:t>
                      </a:r>
                    </a:p>
                  </a:txBody>
                  <a:tcPr anchor="ctr">
                    <a:lnL w="28575" cap="flat" cmpd="sng" algn="ctr">
                      <a:noFill/>
                      <a:prstDash val="dash"/>
                      <a:round/>
                      <a:headEnd type="none" w="med" len="med"/>
                      <a:tailEnd type="none" w="med" len="med"/>
                    </a:lnL>
                    <a:lnR w="28575" cap="flat" cmpd="sng" algn="ctr">
                      <a:solidFill>
                        <a:schemeClr val="tx2"/>
                      </a:solidFill>
                      <a:prstDash val="dash"/>
                      <a:round/>
                      <a:headEnd type="none" w="med" len="med"/>
                      <a:tailEnd type="none" w="med" len="med"/>
                    </a:lnR>
                    <a:solidFill>
                      <a:schemeClr val="accent3"/>
                    </a:solidFill>
                  </a:tcPr>
                </a:tc>
                <a:tc>
                  <a:txBody>
                    <a:bodyPr/>
                    <a:lstStyle/>
                    <a:p>
                      <a:pPr algn="ctr"/>
                      <a:endParaRPr lang="en-GB" sz="800" b="1">
                        <a:latin typeface="Nunito Sans" pitchFamily="2" charset="0"/>
                      </a:endParaRPr>
                    </a:p>
                  </a:txBody>
                  <a:tcPr anchor="ctr">
                    <a:lnL w="28575" cap="flat" cmpd="sng" algn="ctr">
                      <a:solidFill>
                        <a:schemeClr val="tx2"/>
                      </a:solidFill>
                      <a:prstDash val="dash"/>
                      <a:round/>
                      <a:headEnd type="none" w="med" len="med"/>
                      <a:tailEnd type="none" w="med" len="med"/>
                    </a:lnL>
                    <a:lnR w="28575" cap="flat" cmpd="sng" algn="ctr">
                      <a:solidFill>
                        <a:schemeClr val="tx2"/>
                      </a:solidFill>
                      <a:prstDash val="dash"/>
                      <a:round/>
                      <a:headEnd type="none" w="med" len="med"/>
                      <a:tailEnd type="none" w="med" len="med"/>
                    </a:lnR>
                  </a:tcPr>
                </a:tc>
                <a:tc>
                  <a:txBody>
                    <a:bodyPr/>
                    <a:lstStyle/>
                    <a:p>
                      <a:pPr algn="ctr"/>
                      <a:endParaRPr lang="en-GB" sz="800" b="1">
                        <a:latin typeface="Nunito Sans" pitchFamily="2" charset="0"/>
                      </a:endParaRPr>
                    </a:p>
                  </a:txBody>
                  <a:tcPr anchor="ctr">
                    <a:lnL w="28575" cap="flat" cmpd="sng" algn="ctr">
                      <a:solidFill>
                        <a:schemeClr val="tx2"/>
                      </a:solidFill>
                      <a:prstDash val="dash"/>
                      <a:round/>
                      <a:headEnd type="none" w="med" len="med"/>
                      <a:tailEnd type="none" w="med" len="med"/>
                    </a:lnL>
                    <a:lnR w="28575" cap="flat" cmpd="sng" algn="ctr">
                      <a:solidFill>
                        <a:schemeClr val="tx2"/>
                      </a:solidFill>
                      <a:prstDash val="dash"/>
                      <a:round/>
                      <a:headEnd type="none" w="med" len="med"/>
                      <a:tailEnd type="none" w="med" len="med"/>
                    </a:lnR>
                  </a:tcPr>
                </a:tc>
                <a:tc>
                  <a:txBody>
                    <a:bodyPr/>
                    <a:lstStyle/>
                    <a:p>
                      <a:pPr algn="ctr"/>
                      <a:endParaRPr lang="en-GB" sz="800" b="1">
                        <a:latin typeface="Nunito Sans" pitchFamily="2" charset="0"/>
                      </a:endParaRPr>
                    </a:p>
                  </a:txBody>
                  <a:tcPr anchor="ctr">
                    <a:lnL w="28575" cap="flat" cmpd="sng" algn="ctr">
                      <a:solidFill>
                        <a:schemeClr val="tx2"/>
                      </a:solidFill>
                      <a:prstDash val="dash"/>
                      <a:round/>
                      <a:headEnd type="none" w="med" len="med"/>
                      <a:tailEnd type="none" w="med" len="med"/>
                    </a:lnL>
                    <a:lnR w="28575" cap="flat" cmpd="sng" algn="ctr">
                      <a:solidFill>
                        <a:schemeClr val="tx2"/>
                      </a:solidFill>
                      <a:prstDash val="dash"/>
                      <a:round/>
                      <a:headEnd type="none" w="med" len="med"/>
                      <a:tailEnd type="none" w="med" len="med"/>
                    </a:lnR>
                  </a:tcPr>
                </a:tc>
                <a:tc>
                  <a:txBody>
                    <a:bodyPr/>
                    <a:lstStyle/>
                    <a:p>
                      <a:pPr algn="ctr"/>
                      <a:endParaRPr lang="en-GB" sz="800" b="1">
                        <a:latin typeface="Nunito Sans" pitchFamily="2" charset="0"/>
                      </a:endParaRPr>
                    </a:p>
                  </a:txBody>
                  <a:tcPr anchor="ctr">
                    <a:lnL w="28575" cap="flat" cmpd="sng" algn="ctr">
                      <a:solidFill>
                        <a:schemeClr val="tx2"/>
                      </a:solidFill>
                      <a:prstDash val="dash"/>
                      <a:round/>
                      <a:headEnd type="none" w="med" len="med"/>
                      <a:tailEnd type="none" w="med" len="med"/>
                    </a:lnL>
                    <a:lnR w="28575" cap="flat" cmpd="sng" algn="ctr">
                      <a:solidFill>
                        <a:schemeClr val="tx2"/>
                      </a:solidFill>
                      <a:prstDash val="dash"/>
                      <a:round/>
                      <a:headEnd type="none" w="med" len="med"/>
                      <a:tailEnd type="none" w="med" len="med"/>
                    </a:lnR>
                  </a:tcPr>
                </a:tc>
                <a:tc>
                  <a:txBody>
                    <a:bodyPr/>
                    <a:lstStyle/>
                    <a:p>
                      <a:pPr algn="ctr"/>
                      <a:endParaRPr lang="en-GB" sz="800" b="1">
                        <a:latin typeface="Nunito Sans" pitchFamily="2" charset="0"/>
                      </a:endParaRPr>
                    </a:p>
                  </a:txBody>
                  <a:tcPr anchor="ctr">
                    <a:lnL w="28575" cap="flat" cmpd="sng" algn="ctr">
                      <a:solidFill>
                        <a:schemeClr val="tx2"/>
                      </a:solidFill>
                      <a:prstDash val="dash"/>
                      <a:round/>
                      <a:headEnd type="none" w="med" len="med"/>
                      <a:tailEnd type="none" w="med" len="med"/>
                    </a:lnL>
                    <a:lnR w="28575" cap="flat" cmpd="sng" algn="ctr">
                      <a:solidFill>
                        <a:schemeClr val="tx2"/>
                      </a:solidFill>
                      <a:prstDash val="dash"/>
                      <a:round/>
                      <a:headEnd type="none" w="med" len="med"/>
                      <a:tailEnd type="none" w="med" len="med"/>
                    </a:lnR>
                  </a:tcPr>
                </a:tc>
                <a:extLst>
                  <a:ext uri="{0D108BD9-81ED-4DB2-BD59-A6C34878D82A}">
                    <a16:rowId xmlns:a16="http://schemas.microsoft.com/office/drawing/2014/main" val="3763128309"/>
                  </a:ext>
                </a:extLst>
              </a:tr>
              <a:tr h="457200">
                <a:tc>
                  <a:txBody>
                    <a:bodyPr/>
                    <a:lstStyle/>
                    <a:p>
                      <a:pPr algn="ctr"/>
                      <a:r>
                        <a:rPr lang="en-GB" sz="800" b="1">
                          <a:solidFill>
                            <a:schemeClr val="bg1"/>
                          </a:solidFill>
                        </a:rPr>
                        <a:t>Release 2: Hydrogen Trials</a:t>
                      </a:r>
                      <a:endParaRPr lang="en-GB" sz="800" b="1">
                        <a:solidFill>
                          <a:schemeClr val="bg1"/>
                        </a:solidFill>
                        <a:latin typeface="Nunito Sans" pitchFamily="2" charset="0"/>
                      </a:endParaRPr>
                    </a:p>
                  </a:txBody>
                  <a:tcPr anchor="ctr">
                    <a:lnL w="9525" cap="flat" cmpd="sng" algn="ctr">
                      <a:solidFill>
                        <a:schemeClr val="accent1"/>
                      </a:solidFill>
                      <a:prstDash val="solid"/>
                      <a:round/>
                      <a:headEnd type="none" w="med" len="med"/>
                      <a:tailEnd type="none" w="med" len="med"/>
                    </a:lnL>
                    <a:lnR w="28575" cap="flat" cmpd="sng" algn="ctr">
                      <a:noFill/>
                      <a:prstDash val="dash"/>
                      <a:round/>
                      <a:headEnd type="none" w="med" len="med"/>
                      <a:tailEnd type="none" w="med" len="med"/>
                    </a:lnR>
                    <a:solidFill>
                      <a:schemeClr val="tx2"/>
                    </a:solidFill>
                  </a:tcPr>
                </a:tc>
                <a:tc>
                  <a:txBody>
                    <a:bodyPr/>
                    <a:lstStyle/>
                    <a:p>
                      <a:pPr algn="ctr"/>
                      <a:endParaRPr lang="en-GB" sz="800" b="1">
                        <a:latin typeface="Nunito Sans" pitchFamily="2" charset="0"/>
                      </a:endParaRPr>
                    </a:p>
                  </a:txBody>
                  <a:tcPr anchor="ctr">
                    <a:lnL w="28575" cap="flat" cmpd="sng" algn="ctr">
                      <a:noFill/>
                      <a:prstDash val="dash"/>
                      <a:round/>
                      <a:headEnd type="none" w="med" len="med"/>
                      <a:tailEnd type="none" w="med" len="med"/>
                    </a:lnL>
                    <a:lnR w="28575" cap="flat" cmpd="sng" algn="ctr">
                      <a:solidFill>
                        <a:schemeClr val="tx2"/>
                      </a:solidFill>
                      <a:prstDash val="dash"/>
                      <a:round/>
                      <a:headEnd type="none" w="med" len="med"/>
                      <a:tailEnd type="none" w="med" len="med"/>
                    </a:lnR>
                  </a:tcPr>
                </a:tc>
                <a:tc>
                  <a:txBody>
                    <a:bodyPr/>
                    <a:lstStyle/>
                    <a:p>
                      <a:pPr marL="0" algn="ctr" defTabSz="914400" rtl="0" eaLnBrk="1" latinLnBrk="0" hangingPunct="1"/>
                      <a:r>
                        <a:rPr lang="en-GB" sz="800" b="1" kern="1200">
                          <a:solidFill>
                            <a:schemeClr val="accent3">
                              <a:lumMod val="50000"/>
                            </a:schemeClr>
                          </a:solidFill>
                          <a:latin typeface="Nunito Sans" pitchFamily="2" charset="0"/>
                          <a:ea typeface="+mn-ea"/>
                          <a:cs typeface="+mn-cs"/>
                        </a:rPr>
                        <a:t>Complete</a:t>
                      </a:r>
                    </a:p>
                  </a:txBody>
                  <a:tcPr anchor="ctr">
                    <a:lnL w="28575" cap="flat" cmpd="sng" algn="ctr">
                      <a:solidFill>
                        <a:schemeClr val="tx2"/>
                      </a:solidFill>
                      <a:prstDash val="dash"/>
                      <a:round/>
                      <a:headEnd type="none" w="med" len="med"/>
                      <a:tailEnd type="none" w="med" len="med"/>
                    </a:lnL>
                    <a:lnR w="28575" cap="flat" cmpd="sng" algn="ctr">
                      <a:solidFill>
                        <a:schemeClr val="tx2"/>
                      </a:solidFill>
                      <a:prstDash val="dash"/>
                      <a:round/>
                      <a:headEnd type="none" w="med" len="med"/>
                      <a:tailEnd type="none" w="med" len="med"/>
                    </a:lnR>
                    <a:solidFill>
                      <a:schemeClr val="accent3"/>
                    </a:solidFill>
                  </a:tcPr>
                </a:tc>
                <a:tc>
                  <a:txBody>
                    <a:bodyPr/>
                    <a:lstStyle/>
                    <a:p>
                      <a:pPr algn="ctr"/>
                      <a:endParaRPr lang="en-GB" sz="800" b="1">
                        <a:latin typeface="Nunito Sans" pitchFamily="2" charset="0"/>
                      </a:endParaRPr>
                    </a:p>
                  </a:txBody>
                  <a:tcPr anchor="ctr">
                    <a:lnL w="28575" cap="flat" cmpd="sng" algn="ctr">
                      <a:solidFill>
                        <a:schemeClr val="tx2"/>
                      </a:solidFill>
                      <a:prstDash val="dash"/>
                      <a:round/>
                      <a:headEnd type="none" w="med" len="med"/>
                      <a:tailEnd type="none" w="med" len="med"/>
                    </a:lnL>
                    <a:lnR w="28575" cap="flat" cmpd="sng" algn="ctr">
                      <a:solidFill>
                        <a:schemeClr val="tx2"/>
                      </a:solidFill>
                      <a:prstDash val="dash"/>
                      <a:round/>
                      <a:headEnd type="none" w="med" len="med"/>
                      <a:tailEnd type="none" w="med" len="med"/>
                    </a:lnR>
                  </a:tcPr>
                </a:tc>
                <a:tc>
                  <a:txBody>
                    <a:bodyPr/>
                    <a:lstStyle/>
                    <a:p>
                      <a:pPr algn="ctr"/>
                      <a:endParaRPr lang="en-GB" sz="800" b="1">
                        <a:latin typeface="Nunito Sans" pitchFamily="2" charset="0"/>
                      </a:endParaRPr>
                    </a:p>
                  </a:txBody>
                  <a:tcPr anchor="ctr">
                    <a:lnL w="28575" cap="flat" cmpd="sng" algn="ctr">
                      <a:solidFill>
                        <a:schemeClr val="tx2"/>
                      </a:solidFill>
                      <a:prstDash val="dash"/>
                      <a:round/>
                      <a:headEnd type="none" w="med" len="med"/>
                      <a:tailEnd type="none" w="med" len="med"/>
                    </a:lnL>
                    <a:lnR w="28575" cap="flat" cmpd="sng" algn="ctr">
                      <a:solidFill>
                        <a:schemeClr val="tx2"/>
                      </a:solidFill>
                      <a:prstDash val="dash"/>
                      <a:round/>
                      <a:headEnd type="none" w="med" len="med"/>
                      <a:tailEnd type="none" w="med" len="med"/>
                    </a:lnR>
                  </a:tcPr>
                </a:tc>
                <a:tc>
                  <a:txBody>
                    <a:bodyPr/>
                    <a:lstStyle/>
                    <a:p>
                      <a:pPr algn="ctr"/>
                      <a:endParaRPr lang="en-GB" sz="800" b="1">
                        <a:latin typeface="Nunito Sans" pitchFamily="2" charset="0"/>
                      </a:endParaRPr>
                    </a:p>
                  </a:txBody>
                  <a:tcPr anchor="ctr">
                    <a:lnL w="28575" cap="flat" cmpd="sng" algn="ctr">
                      <a:solidFill>
                        <a:schemeClr val="tx2"/>
                      </a:solidFill>
                      <a:prstDash val="dash"/>
                      <a:round/>
                      <a:headEnd type="none" w="med" len="med"/>
                      <a:tailEnd type="none" w="med" len="med"/>
                    </a:lnL>
                    <a:lnR w="28575" cap="flat" cmpd="sng" algn="ctr">
                      <a:solidFill>
                        <a:schemeClr val="tx2"/>
                      </a:solidFill>
                      <a:prstDash val="dash"/>
                      <a:round/>
                      <a:headEnd type="none" w="med" len="med"/>
                      <a:tailEnd type="none" w="med" len="med"/>
                    </a:lnR>
                  </a:tcPr>
                </a:tc>
                <a:tc>
                  <a:txBody>
                    <a:bodyPr/>
                    <a:lstStyle/>
                    <a:p>
                      <a:pPr algn="ctr"/>
                      <a:endParaRPr lang="en-GB" sz="800" b="1">
                        <a:latin typeface="Nunito Sans" pitchFamily="2" charset="0"/>
                      </a:endParaRPr>
                    </a:p>
                  </a:txBody>
                  <a:tcPr anchor="ctr">
                    <a:lnL w="28575" cap="flat" cmpd="sng" algn="ctr">
                      <a:solidFill>
                        <a:schemeClr val="tx2"/>
                      </a:solidFill>
                      <a:prstDash val="dash"/>
                      <a:round/>
                      <a:headEnd type="none" w="med" len="med"/>
                      <a:tailEnd type="none" w="med" len="med"/>
                    </a:lnL>
                    <a:lnR w="28575" cap="flat" cmpd="sng" algn="ctr">
                      <a:solidFill>
                        <a:schemeClr val="tx2"/>
                      </a:solidFill>
                      <a:prstDash val="dash"/>
                      <a:round/>
                      <a:headEnd type="none" w="med" len="med"/>
                      <a:tailEnd type="none" w="med" len="med"/>
                    </a:lnR>
                  </a:tcPr>
                </a:tc>
                <a:extLst>
                  <a:ext uri="{0D108BD9-81ED-4DB2-BD59-A6C34878D82A}">
                    <a16:rowId xmlns:a16="http://schemas.microsoft.com/office/drawing/2014/main" val="3097973919"/>
                  </a:ext>
                </a:extLst>
              </a:tr>
              <a:tr h="457200">
                <a:tc>
                  <a:txBody>
                    <a:bodyPr/>
                    <a:lstStyle/>
                    <a:p>
                      <a:pPr algn="ctr"/>
                      <a:r>
                        <a:rPr lang="en-GB" sz="800" b="1">
                          <a:solidFill>
                            <a:schemeClr val="bg1"/>
                          </a:solidFill>
                        </a:rPr>
                        <a:t>Release 3: XRN5615 Vacant Sites / AQ at Risk </a:t>
                      </a:r>
                      <a:endParaRPr lang="en-GB" sz="800" b="1">
                        <a:solidFill>
                          <a:schemeClr val="bg1"/>
                        </a:solidFill>
                        <a:latin typeface="Nunito Sans" pitchFamily="2" charset="0"/>
                      </a:endParaRPr>
                    </a:p>
                  </a:txBody>
                  <a:tcPr anchor="ctr">
                    <a:lnL w="9525" cap="flat" cmpd="sng" algn="ctr">
                      <a:solidFill>
                        <a:schemeClr val="accent1"/>
                      </a:solidFill>
                      <a:prstDash val="solid"/>
                      <a:round/>
                      <a:headEnd type="none" w="med" len="med"/>
                      <a:tailEnd type="none" w="med" len="med"/>
                    </a:lnL>
                    <a:lnR w="28575" cap="flat" cmpd="sng" algn="ctr">
                      <a:noFill/>
                      <a:prstDash val="dash"/>
                      <a:round/>
                      <a:headEnd type="none" w="med" len="med"/>
                      <a:tailEnd type="none" w="med" len="med"/>
                    </a:lnR>
                    <a:solidFill>
                      <a:schemeClr val="tx2"/>
                    </a:solidFill>
                  </a:tcPr>
                </a:tc>
                <a:tc>
                  <a:txBody>
                    <a:bodyPr/>
                    <a:lstStyle/>
                    <a:p>
                      <a:pPr algn="ctr"/>
                      <a:endParaRPr lang="en-GB" sz="800" b="1">
                        <a:latin typeface="Nunito Sans" pitchFamily="2" charset="0"/>
                      </a:endParaRPr>
                    </a:p>
                  </a:txBody>
                  <a:tcPr anchor="ctr">
                    <a:lnL w="28575" cap="flat" cmpd="sng" algn="ctr">
                      <a:noFill/>
                      <a:prstDash val="dash"/>
                      <a:round/>
                      <a:headEnd type="none" w="med" len="med"/>
                      <a:tailEnd type="none" w="med" len="med"/>
                    </a:lnL>
                    <a:lnR w="28575" cap="flat" cmpd="sng" algn="ctr">
                      <a:solidFill>
                        <a:schemeClr val="tx2"/>
                      </a:solidFill>
                      <a:prstDash val="dash"/>
                      <a:round/>
                      <a:headEnd type="none" w="med" len="med"/>
                      <a:tailEnd type="none" w="med" len="med"/>
                    </a:lnR>
                  </a:tcPr>
                </a:tc>
                <a:tc>
                  <a:txBody>
                    <a:bodyPr/>
                    <a:lstStyle/>
                    <a:p>
                      <a:pPr algn="ctr"/>
                      <a:endParaRPr lang="en-GB" sz="800" b="1">
                        <a:latin typeface="Nunito Sans" pitchFamily="2" charset="0"/>
                      </a:endParaRPr>
                    </a:p>
                  </a:txBody>
                  <a:tcPr anchor="ctr">
                    <a:lnL w="28575" cap="flat" cmpd="sng" algn="ctr">
                      <a:solidFill>
                        <a:schemeClr val="tx2"/>
                      </a:solidFill>
                      <a:prstDash val="dash"/>
                      <a:round/>
                      <a:headEnd type="none" w="med" len="med"/>
                      <a:tailEnd type="none" w="med" len="med"/>
                    </a:lnL>
                    <a:lnR w="28575" cap="flat" cmpd="sng" algn="ctr">
                      <a:solidFill>
                        <a:schemeClr val="tx2"/>
                      </a:solidFill>
                      <a:prstDash val="dash"/>
                      <a:round/>
                      <a:headEnd type="none" w="med" len="med"/>
                      <a:tailEnd type="none" w="med" len="med"/>
                    </a:lnR>
                  </a:tcPr>
                </a:tc>
                <a:tc>
                  <a:txBody>
                    <a:bodyPr/>
                    <a:lstStyle/>
                    <a:p>
                      <a:pPr algn="ctr"/>
                      <a:r>
                        <a:rPr lang="en-GB" sz="800" b="1">
                          <a:solidFill>
                            <a:schemeClr val="accent3">
                              <a:lumMod val="50000"/>
                            </a:schemeClr>
                          </a:solidFill>
                          <a:latin typeface="Nunito Sans" pitchFamily="2" charset="0"/>
                        </a:rPr>
                        <a:t>Complete</a:t>
                      </a:r>
                    </a:p>
                  </a:txBody>
                  <a:tcPr anchor="ctr">
                    <a:lnL w="28575" cap="flat" cmpd="sng" algn="ctr">
                      <a:solidFill>
                        <a:schemeClr val="tx2"/>
                      </a:solidFill>
                      <a:prstDash val="dash"/>
                      <a:round/>
                      <a:headEnd type="none" w="med" len="med"/>
                      <a:tailEnd type="none" w="med" len="med"/>
                    </a:lnL>
                    <a:lnR w="28575" cap="flat" cmpd="sng" algn="ctr">
                      <a:solidFill>
                        <a:schemeClr val="tx2"/>
                      </a:solidFill>
                      <a:prstDash val="dash"/>
                      <a:round/>
                      <a:headEnd type="none" w="med" len="med"/>
                      <a:tailEnd type="none" w="med" len="med"/>
                    </a:lnR>
                    <a:solidFill>
                      <a:schemeClr val="accent3"/>
                    </a:solidFill>
                  </a:tcPr>
                </a:tc>
                <a:tc>
                  <a:txBody>
                    <a:bodyPr/>
                    <a:lstStyle/>
                    <a:p>
                      <a:pPr algn="ctr"/>
                      <a:endParaRPr lang="en-GB" sz="800" b="1">
                        <a:latin typeface="Nunito Sans" pitchFamily="2" charset="0"/>
                      </a:endParaRPr>
                    </a:p>
                  </a:txBody>
                  <a:tcPr anchor="ctr">
                    <a:lnL w="28575" cap="flat" cmpd="sng" algn="ctr">
                      <a:solidFill>
                        <a:schemeClr val="tx2"/>
                      </a:solidFill>
                      <a:prstDash val="dash"/>
                      <a:round/>
                      <a:headEnd type="none" w="med" len="med"/>
                      <a:tailEnd type="none" w="med" len="med"/>
                    </a:lnL>
                    <a:lnR w="28575" cap="flat" cmpd="sng" algn="ctr">
                      <a:solidFill>
                        <a:schemeClr val="tx2"/>
                      </a:solidFill>
                      <a:prstDash val="dash"/>
                      <a:round/>
                      <a:headEnd type="none" w="med" len="med"/>
                      <a:tailEnd type="none" w="med" len="med"/>
                    </a:lnR>
                  </a:tcPr>
                </a:tc>
                <a:tc>
                  <a:txBody>
                    <a:bodyPr/>
                    <a:lstStyle/>
                    <a:p>
                      <a:pPr algn="ctr"/>
                      <a:endParaRPr lang="en-GB" sz="800" b="1">
                        <a:latin typeface="Nunito Sans" pitchFamily="2" charset="0"/>
                      </a:endParaRPr>
                    </a:p>
                  </a:txBody>
                  <a:tcPr anchor="ctr">
                    <a:lnL w="28575" cap="flat" cmpd="sng" algn="ctr">
                      <a:solidFill>
                        <a:schemeClr val="tx2"/>
                      </a:solidFill>
                      <a:prstDash val="dash"/>
                      <a:round/>
                      <a:headEnd type="none" w="med" len="med"/>
                      <a:tailEnd type="none" w="med" len="med"/>
                    </a:lnL>
                    <a:lnR w="28575" cap="flat" cmpd="sng" algn="ctr">
                      <a:solidFill>
                        <a:schemeClr val="tx2"/>
                      </a:solidFill>
                      <a:prstDash val="dash"/>
                      <a:round/>
                      <a:headEnd type="none" w="med" len="med"/>
                      <a:tailEnd type="none" w="med" len="med"/>
                    </a:lnR>
                  </a:tcPr>
                </a:tc>
                <a:tc>
                  <a:txBody>
                    <a:bodyPr/>
                    <a:lstStyle/>
                    <a:p>
                      <a:pPr algn="ctr"/>
                      <a:endParaRPr lang="en-GB" sz="800" b="1">
                        <a:latin typeface="Nunito Sans" pitchFamily="2" charset="0"/>
                      </a:endParaRPr>
                    </a:p>
                  </a:txBody>
                  <a:tcPr anchor="ctr">
                    <a:lnL w="28575" cap="flat" cmpd="sng" algn="ctr">
                      <a:solidFill>
                        <a:schemeClr val="tx2"/>
                      </a:solidFill>
                      <a:prstDash val="dash"/>
                      <a:round/>
                      <a:headEnd type="none" w="med" len="med"/>
                      <a:tailEnd type="none" w="med" len="med"/>
                    </a:lnL>
                    <a:lnR w="28575" cap="flat" cmpd="sng" algn="ctr">
                      <a:solidFill>
                        <a:schemeClr val="tx2"/>
                      </a:solidFill>
                      <a:prstDash val="dash"/>
                      <a:round/>
                      <a:headEnd type="none" w="med" len="med"/>
                      <a:tailEnd type="none" w="med" len="med"/>
                    </a:lnR>
                  </a:tcPr>
                </a:tc>
                <a:extLst>
                  <a:ext uri="{0D108BD9-81ED-4DB2-BD59-A6C34878D82A}">
                    <a16:rowId xmlns:a16="http://schemas.microsoft.com/office/drawing/2014/main" val="1131548996"/>
                  </a:ext>
                </a:extLst>
              </a:tr>
              <a:tr h="457200">
                <a:tc>
                  <a:txBody>
                    <a:bodyPr/>
                    <a:lstStyle/>
                    <a:p>
                      <a:pPr algn="ctr"/>
                      <a:r>
                        <a:rPr lang="en-GB" sz="800" b="1">
                          <a:solidFill>
                            <a:schemeClr val="bg1"/>
                          </a:solidFill>
                        </a:rPr>
                        <a:t>Release 4: XRN5615 Vacant Sites</a:t>
                      </a:r>
                      <a:endParaRPr lang="en-GB" sz="800" b="1">
                        <a:solidFill>
                          <a:schemeClr val="bg1"/>
                        </a:solidFill>
                        <a:latin typeface="Nunito Sans" pitchFamily="2" charset="0"/>
                      </a:endParaRPr>
                    </a:p>
                  </a:txBody>
                  <a:tcPr anchor="ctr">
                    <a:lnL w="9525" cap="flat" cmpd="sng" algn="ctr">
                      <a:solidFill>
                        <a:schemeClr val="accent1"/>
                      </a:solidFill>
                      <a:prstDash val="solid"/>
                      <a:round/>
                      <a:headEnd type="none" w="med" len="med"/>
                      <a:tailEnd type="none" w="med" len="med"/>
                    </a:lnL>
                    <a:lnR w="28575" cap="flat" cmpd="sng" algn="ctr">
                      <a:noFill/>
                      <a:prstDash val="dash"/>
                      <a:round/>
                      <a:headEnd type="none" w="med" len="med"/>
                      <a:tailEnd type="none" w="med" len="med"/>
                    </a:lnR>
                    <a:solidFill>
                      <a:schemeClr val="tx2"/>
                    </a:solidFill>
                  </a:tcPr>
                </a:tc>
                <a:tc>
                  <a:txBody>
                    <a:bodyPr/>
                    <a:lstStyle/>
                    <a:p>
                      <a:pPr algn="ctr"/>
                      <a:endParaRPr lang="en-GB" sz="800" b="1">
                        <a:latin typeface="Nunito Sans" pitchFamily="2" charset="0"/>
                      </a:endParaRPr>
                    </a:p>
                  </a:txBody>
                  <a:tcPr anchor="ctr">
                    <a:lnL w="28575" cap="flat" cmpd="sng" algn="ctr">
                      <a:noFill/>
                      <a:prstDash val="dash"/>
                      <a:round/>
                      <a:headEnd type="none" w="med" len="med"/>
                      <a:tailEnd type="none" w="med" len="med"/>
                    </a:lnL>
                    <a:lnR w="28575" cap="flat" cmpd="sng" algn="ctr">
                      <a:solidFill>
                        <a:schemeClr val="tx2"/>
                      </a:solidFill>
                      <a:prstDash val="dash"/>
                      <a:round/>
                      <a:headEnd type="none" w="med" len="med"/>
                      <a:tailEnd type="none" w="med" len="med"/>
                    </a:lnR>
                  </a:tcPr>
                </a:tc>
                <a:tc>
                  <a:txBody>
                    <a:bodyPr/>
                    <a:lstStyle/>
                    <a:p>
                      <a:pPr algn="ctr"/>
                      <a:endParaRPr lang="en-GB" sz="800" b="1">
                        <a:latin typeface="Nunito Sans" pitchFamily="2" charset="0"/>
                      </a:endParaRPr>
                    </a:p>
                  </a:txBody>
                  <a:tcPr anchor="ctr">
                    <a:lnL w="28575" cap="flat" cmpd="sng" algn="ctr">
                      <a:solidFill>
                        <a:schemeClr val="tx2"/>
                      </a:solidFill>
                      <a:prstDash val="dash"/>
                      <a:round/>
                      <a:headEnd type="none" w="med" len="med"/>
                      <a:tailEnd type="none" w="med" len="med"/>
                    </a:lnL>
                    <a:lnR w="28575" cap="flat" cmpd="sng" algn="ctr">
                      <a:solidFill>
                        <a:schemeClr val="tx2"/>
                      </a:solidFill>
                      <a:prstDash val="dash"/>
                      <a:round/>
                      <a:headEnd type="none" w="med" len="med"/>
                      <a:tailEnd type="none" w="med" len="med"/>
                    </a:lnR>
                  </a:tcPr>
                </a:tc>
                <a:tc>
                  <a:txBody>
                    <a:bodyPr/>
                    <a:lstStyle/>
                    <a:p>
                      <a:pPr algn="ctr"/>
                      <a:endParaRPr lang="en-GB" sz="800" b="1">
                        <a:latin typeface="Nunito Sans" pitchFamily="2" charset="0"/>
                      </a:endParaRPr>
                    </a:p>
                  </a:txBody>
                  <a:tcPr anchor="ctr">
                    <a:lnL w="28575" cap="flat" cmpd="sng" algn="ctr">
                      <a:solidFill>
                        <a:schemeClr val="tx2"/>
                      </a:solidFill>
                      <a:prstDash val="dash"/>
                      <a:round/>
                      <a:headEnd type="none" w="med" len="med"/>
                      <a:tailEnd type="none" w="med" len="med"/>
                    </a:lnL>
                    <a:lnR w="28575" cap="flat" cmpd="sng" algn="ctr">
                      <a:solidFill>
                        <a:schemeClr val="tx2"/>
                      </a:solidFill>
                      <a:prstDash val="dash"/>
                      <a:round/>
                      <a:headEnd type="none" w="med" len="med"/>
                      <a:tailEnd type="none" w="med" len="med"/>
                    </a:lnR>
                  </a:tcPr>
                </a:tc>
                <a:tc>
                  <a:txBody>
                    <a:bodyPr/>
                    <a:lstStyle/>
                    <a:p>
                      <a:pPr algn="ctr"/>
                      <a:r>
                        <a:rPr lang="en-GB" sz="800" b="1">
                          <a:solidFill>
                            <a:schemeClr val="accent3">
                              <a:lumMod val="50000"/>
                            </a:schemeClr>
                          </a:solidFill>
                          <a:latin typeface="Nunito Sans" pitchFamily="2" charset="0"/>
                        </a:rPr>
                        <a:t>Complete</a:t>
                      </a:r>
                    </a:p>
                  </a:txBody>
                  <a:tcPr anchor="ctr">
                    <a:lnL w="28575" cap="flat" cmpd="sng" algn="ctr">
                      <a:solidFill>
                        <a:schemeClr val="tx2"/>
                      </a:solidFill>
                      <a:prstDash val="dash"/>
                      <a:round/>
                      <a:headEnd type="none" w="med" len="med"/>
                      <a:tailEnd type="none" w="med" len="med"/>
                    </a:lnL>
                    <a:lnR w="28575" cap="flat" cmpd="sng" algn="ctr">
                      <a:solidFill>
                        <a:schemeClr val="tx2"/>
                      </a:solidFill>
                      <a:prstDash val="dash"/>
                      <a:round/>
                      <a:headEnd type="none" w="med" len="med"/>
                      <a:tailEnd type="none" w="med" len="med"/>
                    </a:lnR>
                    <a:solidFill>
                      <a:schemeClr val="accent3"/>
                    </a:solidFill>
                  </a:tcPr>
                </a:tc>
                <a:tc>
                  <a:txBody>
                    <a:bodyPr/>
                    <a:lstStyle/>
                    <a:p>
                      <a:pPr algn="ctr"/>
                      <a:endParaRPr lang="en-GB" sz="800" b="1">
                        <a:latin typeface="Nunito Sans" pitchFamily="2" charset="0"/>
                      </a:endParaRPr>
                    </a:p>
                  </a:txBody>
                  <a:tcPr anchor="ctr">
                    <a:lnL w="28575" cap="flat" cmpd="sng" algn="ctr">
                      <a:solidFill>
                        <a:schemeClr val="tx2"/>
                      </a:solidFill>
                      <a:prstDash val="dash"/>
                      <a:round/>
                      <a:headEnd type="none" w="med" len="med"/>
                      <a:tailEnd type="none" w="med" len="med"/>
                    </a:lnL>
                    <a:lnR w="28575" cap="flat" cmpd="sng" algn="ctr">
                      <a:solidFill>
                        <a:schemeClr val="tx2"/>
                      </a:solidFill>
                      <a:prstDash val="dash"/>
                      <a:round/>
                      <a:headEnd type="none" w="med" len="med"/>
                      <a:tailEnd type="none" w="med" len="med"/>
                    </a:lnR>
                  </a:tcPr>
                </a:tc>
                <a:tc>
                  <a:txBody>
                    <a:bodyPr/>
                    <a:lstStyle/>
                    <a:p>
                      <a:pPr algn="ctr"/>
                      <a:endParaRPr lang="en-GB" sz="800" b="1">
                        <a:latin typeface="Nunito Sans" pitchFamily="2" charset="0"/>
                      </a:endParaRPr>
                    </a:p>
                  </a:txBody>
                  <a:tcPr anchor="ctr">
                    <a:lnL w="28575" cap="flat" cmpd="sng" algn="ctr">
                      <a:solidFill>
                        <a:schemeClr val="tx2"/>
                      </a:solidFill>
                      <a:prstDash val="dash"/>
                      <a:round/>
                      <a:headEnd type="none" w="med" len="med"/>
                      <a:tailEnd type="none" w="med" len="med"/>
                    </a:lnL>
                    <a:lnR w="28575" cap="flat" cmpd="sng" algn="ctr">
                      <a:solidFill>
                        <a:schemeClr val="tx2"/>
                      </a:solidFill>
                      <a:prstDash val="dash"/>
                      <a:round/>
                      <a:headEnd type="none" w="med" len="med"/>
                      <a:tailEnd type="none" w="med" len="med"/>
                    </a:lnR>
                  </a:tcPr>
                </a:tc>
                <a:extLst>
                  <a:ext uri="{0D108BD9-81ED-4DB2-BD59-A6C34878D82A}">
                    <a16:rowId xmlns:a16="http://schemas.microsoft.com/office/drawing/2014/main" val="1251580188"/>
                  </a:ext>
                </a:extLst>
              </a:tr>
              <a:tr h="457200">
                <a:tc>
                  <a:txBody>
                    <a:bodyPr/>
                    <a:lstStyle/>
                    <a:p>
                      <a:pPr algn="ctr"/>
                      <a:r>
                        <a:rPr lang="en-GB" sz="800" b="1">
                          <a:solidFill>
                            <a:schemeClr val="bg1"/>
                          </a:solidFill>
                        </a:rPr>
                        <a:t>Release 5: Shipper Pack, DN AQ Tracking, IGT Reads</a:t>
                      </a:r>
                      <a:endParaRPr lang="en-GB" sz="800" b="1">
                        <a:solidFill>
                          <a:schemeClr val="bg1"/>
                        </a:solidFill>
                        <a:latin typeface="Nunito Sans" pitchFamily="2" charset="0"/>
                      </a:endParaRPr>
                    </a:p>
                  </a:txBody>
                  <a:tcPr anchor="ctr">
                    <a:lnL w="9525" cap="flat" cmpd="sng" algn="ctr">
                      <a:solidFill>
                        <a:schemeClr val="accent1"/>
                      </a:solidFill>
                      <a:prstDash val="solid"/>
                      <a:round/>
                      <a:headEnd type="none" w="med" len="med"/>
                      <a:tailEnd type="none" w="med" len="med"/>
                    </a:lnL>
                    <a:lnR w="28575" cap="flat" cmpd="sng" algn="ctr">
                      <a:noFill/>
                      <a:prstDash val="dash"/>
                      <a:round/>
                      <a:headEnd type="none" w="med" len="med"/>
                      <a:tailEnd type="none" w="med" len="med"/>
                    </a:lnR>
                    <a:solidFill>
                      <a:schemeClr val="tx2"/>
                    </a:solidFill>
                  </a:tcPr>
                </a:tc>
                <a:tc>
                  <a:txBody>
                    <a:bodyPr/>
                    <a:lstStyle/>
                    <a:p>
                      <a:pPr algn="ctr"/>
                      <a:endParaRPr lang="en-GB" sz="800" b="1">
                        <a:latin typeface="Nunito Sans" pitchFamily="2" charset="0"/>
                      </a:endParaRPr>
                    </a:p>
                  </a:txBody>
                  <a:tcPr anchor="ctr">
                    <a:lnL w="28575" cap="flat" cmpd="sng" algn="ctr">
                      <a:noFill/>
                      <a:prstDash val="dash"/>
                      <a:round/>
                      <a:headEnd type="none" w="med" len="med"/>
                      <a:tailEnd type="none" w="med" len="med"/>
                    </a:lnL>
                    <a:lnR w="28575" cap="flat" cmpd="sng" algn="ctr">
                      <a:solidFill>
                        <a:schemeClr val="tx2"/>
                      </a:solidFill>
                      <a:prstDash val="dash"/>
                      <a:round/>
                      <a:headEnd type="none" w="med" len="med"/>
                      <a:tailEnd type="none" w="med" len="med"/>
                    </a:lnR>
                  </a:tcPr>
                </a:tc>
                <a:tc>
                  <a:txBody>
                    <a:bodyPr/>
                    <a:lstStyle/>
                    <a:p>
                      <a:pPr algn="ctr"/>
                      <a:endParaRPr lang="en-GB" sz="800" b="1">
                        <a:latin typeface="Nunito Sans" pitchFamily="2" charset="0"/>
                      </a:endParaRPr>
                    </a:p>
                  </a:txBody>
                  <a:tcPr anchor="ctr">
                    <a:lnL w="28575" cap="flat" cmpd="sng" algn="ctr">
                      <a:solidFill>
                        <a:schemeClr val="tx2"/>
                      </a:solidFill>
                      <a:prstDash val="dash"/>
                      <a:round/>
                      <a:headEnd type="none" w="med" len="med"/>
                      <a:tailEnd type="none" w="med" len="med"/>
                    </a:lnL>
                    <a:lnR w="28575" cap="flat" cmpd="sng" algn="ctr">
                      <a:solidFill>
                        <a:schemeClr val="tx2"/>
                      </a:solidFill>
                      <a:prstDash val="dash"/>
                      <a:round/>
                      <a:headEnd type="none" w="med" len="med"/>
                      <a:tailEnd type="none" w="med" len="med"/>
                    </a:lnR>
                  </a:tcPr>
                </a:tc>
                <a:tc>
                  <a:txBody>
                    <a:bodyPr/>
                    <a:lstStyle/>
                    <a:p>
                      <a:pPr algn="ctr"/>
                      <a:endParaRPr lang="en-GB" sz="800" b="1">
                        <a:latin typeface="Nunito Sans" pitchFamily="2" charset="0"/>
                      </a:endParaRPr>
                    </a:p>
                  </a:txBody>
                  <a:tcPr anchor="ctr">
                    <a:lnL w="28575" cap="flat" cmpd="sng" algn="ctr">
                      <a:solidFill>
                        <a:schemeClr val="tx2"/>
                      </a:solidFill>
                      <a:prstDash val="dash"/>
                      <a:round/>
                      <a:headEnd type="none" w="med" len="med"/>
                      <a:tailEnd type="none" w="med" len="med"/>
                    </a:lnL>
                    <a:lnR w="28575" cap="flat" cmpd="sng" algn="ctr">
                      <a:solidFill>
                        <a:schemeClr val="tx2"/>
                      </a:solidFill>
                      <a:prstDash val="dash"/>
                      <a:round/>
                      <a:headEnd type="none" w="med" len="med"/>
                      <a:tailEnd type="none" w="med" len="med"/>
                    </a:lnR>
                  </a:tcPr>
                </a:tc>
                <a:tc>
                  <a:txBody>
                    <a:bodyPr/>
                    <a:lstStyle/>
                    <a:p>
                      <a:pPr algn="ctr"/>
                      <a:endParaRPr lang="en-GB" sz="800" b="1">
                        <a:latin typeface="Nunito Sans" pitchFamily="2" charset="0"/>
                      </a:endParaRPr>
                    </a:p>
                  </a:txBody>
                  <a:tcPr anchor="ctr">
                    <a:lnL w="28575" cap="flat" cmpd="sng" algn="ctr">
                      <a:solidFill>
                        <a:schemeClr val="tx2"/>
                      </a:solidFill>
                      <a:prstDash val="dash"/>
                      <a:round/>
                      <a:headEnd type="none" w="med" len="med"/>
                      <a:tailEnd type="none" w="med" len="med"/>
                    </a:lnL>
                    <a:lnR w="28575" cap="flat" cmpd="sng" algn="ctr">
                      <a:solidFill>
                        <a:schemeClr val="tx2"/>
                      </a:solidFill>
                      <a:prstDash val="dash"/>
                      <a:round/>
                      <a:headEnd type="none" w="med" len="med"/>
                      <a:tailEnd type="none" w="med" len="med"/>
                    </a:lnR>
                  </a:tcPr>
                </a:tc>
                <a:tc>
                  <a:txBody>
                    <a:bodyPr/>
                    <a:lstStyle/>
                    <a:p>
                      <a:pPr algn="ctr"/>
                      <a:r>
                        <a:rPr lang="en-GB" sz="800" b="1">
                          <a:solidFill>
                            <a:schemeClr val="accent2">
                              <a:lumMod val="50000"/>
                            </a:schemeClr>
                          </a:solidFill>
                          <a:latin typeface="Nunito Sans" pitchFamily="2" charset="0"/>
                        </a:rPr>
                        <a:t>In Progress</a:t>
                      </a:r>
                    </a:p>
                  </a:txBody>
                  <a:tcPr anchor="ctr">
                    <a:lnL w="28575" cap="flat" cmpd="sng" algn="ctr">
                      <a:solidFill>
                        <a:schemeClr val="tx2"/>
                      </a:solidFill>
                      <a:prstDash val="dash"/>
                      <a:round/>
                      <a:headEnd type="none" w="med" len="med"/>
                      <a:tailEnd type="none" w="med" len="med"/>
                    </a:lnL>
                    <a:lnR w="28575" cap="flat" cmpd="sng" algn="ctr">
                      <a:solidFill>
                        <a:schemeClr val="tx2"/>
                      </a:solidFill>
                      <a:prstDash val="dash"/>
                      <a:round/>
                      <a:headEnd type="none" w="med" len="med"/>
                      <a:tailEnd type="none" w="med" len="med"/>
                    </a:lnR>
                    <a:solidFill>
                      <a:schemeClr val="accent2">
                        <a:lumMod val="40000"/>
                        <a:lumOff val="60000"/>
                      </a:schemeClr>
                    </a:solidFill>
                  </a:tcPr>
                </a:tc>
                <a:tc>
                  <a:txBody>
                    <a:bodyPr/>
                    <a:lstStyle/>
                    <a:p>
                      <a:pPr algn="ctr"/>
                      <a:endParaRPr lang="en-GB" sz="800" b="1">
                        <a:latin typeface="Nunito Sans" pitchFamily="2" charset="0"/>
                      </a:endParaRPr>
                    </a:p>
                  </a:txBody>
                  <a:tcPr anchor="ctr">
                    <a:lnL w="28575" cap="flat" cmpd="sng" algn="ctr">
                      <a:solidFill>
                        <a:schemeClr val="tx2"/>
                      </a:solidFill>
                      <a:prstDash val="dash"/>
                      <a:round/>
                      <a:headEnd type="none" w="med" len="med"/>
                      <a:tailEnd type="none" w="med" len="med"/>
                    </a:lnL>
                    <a:lnR w="28575" cap="flat" cmpd="sng" algn="ctr">
                      <a:solidFill>
                        <a:schemeClr val="tx2"/>
                      </a:solidFill>
                      <a:prstDash val="dash"/>
                      <a:round/>
                      <a:headEnd type="none" w="med" len="med"/>
                      <a:tailEnd type="none" w="med" len="med"/>
                    </a:lnR>
                  </a:tcPr>
                </a:tc>
                <a:extLst>
                  <a:ext uri="{0D108BD9-81ED-4DB2-BD59-A6C34878D82A}">
                    <a16:rowId xmlns:a16="http://schemas.microsoft.com/office/drawing/2014/main" val="3883951339"/>
                  </a:ext>
                </a:extLst>
              </a:tr>
              <a:tr h="457200">
                <a:tc>
                  <a:txBody>
                    <a:bodyPr/>
                    <a:lstStyle/>
                    <a:p>
                      <a:pPr algn="ctr"/>
                      <a:r>
                        <a:rPr lang="en-GB" sz="800" b="1">
                          <a:solidFill>
                            <a:schemeClr val="bg1"/>
                          </a:solidFill>
                        </a:rPr>
                        <a:t>Release 6: Shipper AQ, DN Charging Enhancements, </a:t>
                      </a:r>
                      <a:r>
                        <a:rPr lang="en-GB" sz="800" b="1" err="1">
                          <a:solidFill>
                            <a:schemeClr val="bg1"/>
                          </a:solidFill>
                        </a:rPr>
                        <a:t>iGT</a:t>
                      </a:r>
                      <a:r>
                        <a:rPr lang="en-GB" sz="800" b="1">
                          <a:solidFill>
                            <a:schemeClr val="bg1"/>
                          </a:solidFill>
                        </a:rPr>
                        <a:t> MDD</a:t>
                      </a:r>
                      <a:endParaRPr lang="en-GB" sz="800" b="1">
                        <a:solidFill>
                          <a:schemeClr val="bg1"/>
                        </a:solidFill>
                        <a:latin typeface="Nunito Sans" pitchFamily="2" charset="0"/>
                      </a:endParaRPr>
                    </a:p>
                  </a:txBody>
                  <a:tcPr anchor="ctr">
                    <a:lnL w="9525" cap="flat" cmpd="sng" algn="ctr">
                      <a:solidFill>
                        <a:schemeClr val="accent1"/>
                      </a:solidFill>
                      <a:prstDash val="solid"/>
                      <a:round/>
                      <a:headEnd type="none" w="med" len="med"/>
                      <a:tailEnd type="none" w="med" len="med"/>
                    </a:lnL>
                    <a:lnR w="28575" cap="flat" cmpd="sng" algn="ctr">
                      <a:noFill/>
                      <a:prstDash val="dash"/>
                      <a:round/>
                      <a:headEnd type="none" w="med" len="med"/>
                      <a:tailEnd type="none" w="med" len="med"/>
                    </a:lnR>
                    <a:solidFill>
                      <a:schemeClr val="tx2"/>
                    </a:solidFill>
                  </a:tcPr>
                </a:tc>
                <a:tc>
                  <a:txBody>
                    <a:bodyPr/>
                    <a:lstStyle/>
                    <a:p>
                      <a:pPr algn="ctr"/>
                      <a:endParaRPr lang="en-GB" sz="800" b="1">
                        <a:latin typeface="Nunito Sans" pitchFamily="2" charset="0"/>
                      </a:endParaRPr>
                    </a:p>
                  </a:txBody>
                  <a:tcPr anchor="ctr">
                    <a:lnL w="28575" cap="flat" cmpd="sng" algn="ctr">
                      <a:noFill/>
                      <a:prstDash val="dash"/>
                      <a:round/>
                      <a:headEnd type="none" w="med" len="med"/>
                      <a:tailEnd type="none" w="med" len="med"/>
                    </a:lnL>
                    <a:lnR w="28575" cap="flat" cmpd="sng" algn="ctr">
                      <a:solidFill>
                        <a:schemeClr val="tx2"/>
                      </a:solidFill>
                      <a:prstDash val="dash"/>
                      <a:round/>
                      <a:headEnd type="none" w="med" len="med"/>
                      <a:tailEnd type="none" w="med" len="med"/>
                    </a:lnR>
                  </a:tcPr>
                </a:tc>
                <a:tc>
                  <a:txBody>
                    <a:bodyPr/>
                    <a:lstStyle/>
                    <a:p>
                      <a:pPr algn="ctr"/>
                      <a:endParaRPr lang="en-GB" sz="800" b="1">
                        <a:latin typeface="Nunito Sans" pitchFamily="2" charset="0"/>
                      </a:endParaRPr>
                    </a:p>
                  </a:txBody>
                  <a:tcPr anchor="ctr">
                    <a:lnL w="28575" cap="flat" cmpd="sng" algn="ctr">
                      <a:solidFill>
                        <a:schemeClr val="tx2"/>
                      </a:solidFill>
                      <a:prstDash val="dash"/>
                      <a:round/>
                      <a:headEnd type="none" w="med" len="med"/>
                      <a:tailEnd type="none" w="med" len="med"/>
                    </a:lnL>
                    <a:lnR w="28575" cap="flat" cmpd="sng" algn="ctr">
                      <a:solidFill>
                        <a:schemeClr val="tx2"/>
                      </a:solidFill>
                      <a:prstDash val="dash"/>
                      <a:round/>
                      <a:headEnd type="none" w="med" len="med"/>
                      <a:tailEnd type="none" w="med" len="med"/>
                    </a:lnR>
                  </a:tcPr>
                </a:tc>
                <a:tc>
                  <a:txBody>
                    <a:bodyPr/>
                    <a:lstStyle/>
                    <a:p>
                      <a:pPr algn="ctr"/>
                      <a:endParaRPr lang="en-GB" sz="800" b="1">
                        <a:latin typeface="Nunito Sans" pitchFamily="2" charset="0"/>
                      </a:endParaRPr>
                    </a:p>
                  </a:txBody>
                  <a:tcPr anchor="ctr">
                    <a:lnL w="28575" cap="flat" cmpd="sng" algn="ctr">
                      <a:solidFill>
                        <a:schemeClr val="tx2"/>
                      </a:solidFill>
                      <a:prstDash val="dash"/>
                      <a:round/>
                      <a:headEnd type="none" w="med" len="med"/>
                      <a:tailEnd type="none" w="med" len="med"/>
                    </a:lnL>
                    <a:lnR w="28575" cap="flat" cmpd="sng" algn="ctr">
                      <a:solidFill>
                        <a:schemeClr val="tx2"/>
                      </a:solidFill>
                      <a:prstDash val="dash"/>
                      <a:round/>
                      <a:headEnd type="none" w="med" len="med"/>
                      <a:tailEnd type="none" w="med" len="med"/>
                    </a:lnR>
                  </a:tcPr>
                </a:tc>
                <a:tc>
                  <a:txBody>
                    <a:bodyPr/>
                    <a:lstStyle/>
                    <a:p>
                      <a:pPr algn="ctr"/>
                      <a:endParaRPr lang="en-GB" sz="800" b="1">
                        <a:latin typeface="Nunito Sans" pitchFamily="2" charset="0"/>
                      </a:endParaRPr>
                    </a:p>
                  </a:txBody>
                  <a:tcPr anchor="ctr">
                    <a:lnL w="28575" cap="flat" cmpd="sng" algn="ctr">
                      <a:solidFill>
                        <a:schemeClr val="tx2"/>
                      </a:solidFill>
                      <a:prstDash val="dash"/>
                      <a:round/>
                      <a:headEnd type="none" w="med" len="med"/>
                      <a:tailEnd type="none" w="med" len="med"/>
                    </a:lnL>
                    <a:lnR w="28575" cap="flat" cmpd="sng" algn="ctr">
                      <a:solidFill>
                        <a:schemeClr val="tx2"/>
                      </a:solidFill>
                      <a:prstDash val="dash"/>
                      <a:round/>
                      <a:headEnd type="none" w="med" len="med"/>
                      <a:tailEnd type="none" w="med" len="med"/>
                    </a:lnR>
                  </a:tcPr>
                </a:tc>
                <a:tc>
                  <a:txBody>
                    <a:bodyPr/>
                    <a:lstStyle/>
                    <a:p>
                      <a:pPr algn="ctr"/>
                      <a:endParaRPr lang="en-GB" sz="800" b="1">
                        <a:latin typeface="Nunito Sans" pitchFamily="2" charset="0"/>
                      </a:endParaRPr>
                    </a:p>
                  </a:txBody>
                  <a:tcPr anchor="ctr">
                    <a:lnL w="28575" cap="flat" cmpd="sng" algn="ctr">
                      <a:solidFill>
                        <a:schemeClr val="tx2"/>
                      </a:solidFill>
                      <a:prstDash val="dash"/>
                      <a:round/>
                      <a:headEnd type="none" w="med" len="med"/>
                      <a:tailEnd type="none" w="med" len="med"/>
                    </a:lnL>
                    <a:lnR w="28575" cap="flat" cmpd="sng" algn="ctr">
                      <a:solidFill>
                        <a:schemeClr val="tx2"/>
                      </a:solidFill>
                      <a:prstDash val="dash"/>
                      <a:round/>
                      <a:headEnd type="none" w="med" len="med"/>
                      <a:tailEnd type="none" w="med" len="med"/>
                    </a:lnR>
                  </a:tcPr>
                </a:tc>
                <a:tc>
                  <a:txBody>
                    <a:bodyPr/>
                    <a:lstStyle/>
                    <a:p>
                      <a:pPr algn="ctr"/>
                      <a:r>
                        <a:rPr lang="en-GB" sz="800" b="1">
                          <a:solidFill>
                            <a:schemeClr val="bg1">
                              <a:lumMod val="50000"/>
                            </a:schemeClr>
                          </a:solidFill>
                          <a:latin typeface="Nunito Sans" pitchFamily="2" charset="0"/>
                        </a:rPr>
                        <a:t>Upcoming</a:t>
                      </a:r>
                    </a:p>
                  </a:txBody>
                  <a:tcPr anchor="ctr">
                    <a:lnL w="28575" cap="flat" cmpd="sng" algn="ctr">
                      <a:solidFill>
                        <a:schemeClr val="tx2"/>
                      </a:solidFill>
                      <a:prstDash val="dash"/>
                      <a:round/>
                      <a:headEnd type="none" w="med" len="med"/>
                      <a:tailEnd type="none" w="med" len="med"/>
                    </a:lnL>
                    <a:lnR w="28575" cap="flat" cmpd="sng" algn="ctr">
                      <a:solidFill>
                        <a:schemeClr val="tx2"/>
                      </a:solidFill>
                      <a:prstDash val="dash"/>
                      <a:round/>
                      <a:headEnd type="none" w="med" len="med"/>
                      <a:tailEnd type="none" w="med" len="med"/>
                    </a:lnR>
                    <a:solidFill>
                      <a:schemeClr val="bg1">
                        <a:lumMod val="85000"/>
                      </a:schemeClr>
                    </a:solidFill>
                  </a:tcPr>
                </a:tc>
                <a:extLst>
                  <a:ext uri="{0D108BD9-81ED-4DB2-BD59-A6C34878D82A}">
                    <a16:rowId xmlns:a16="http://schemas.microsoft.com/office/drawing/2014/main" val="1763450832"/>
                  </a:ext>
                </a:extLst>
              </a:tr>
            </a:tbl>
          </a:graphicData>
        </a:graphic>
      </p:graphicFrame>
    </p:spTree>
    <p:extLst>
      <p:ext uri="{BB962C8B-B14F-4D97-AF65-F5344CB8AC3E}">
        <p14:creationId xmlns:p14="http://schemas.microsoft.com/office/powerpoint/2010/main" val="33490802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C7D68-1B57-39BF-302F-7BAE744E2EB9}"/>
              </a:ext>
            </a:extLst>
          </p:cNvPr>
          <p:cNvSpPr>
            <a:spLocks noGrp="1"/>
          </p:cNvSpPr>
          <p:nvPr>
            <p:ph type="title"/>
          </p:nvPr>
        </p:nvSpPr>
        <p:spPr/>
        <p:txBody>
          <a:bodyPr/>
          <a:lstStyle/>
          <a:p>
            <a:r>
              <a:rPr lang="en-GB"/>
              <a:t>Release 6 Proposed Scope</a:t>
            </a:r>
          </a:p>
        </p:txBody>
      </p:sp>
      <p:graphicFrame>
        <p:nvGraphicFramePr>
          <p:cNvPr id="5" name="Table 4">
            <a:extLst>
              <a:ext uri="{FF2B5EF4-FFF2-40B4-BE49-F238E27FC236}">
                <a16:creationId xmlns:a16="http://schemas.microsoft.com/office/drawing/2014/main" id="{FC959C8D-29CD-6334-D0D5-BAF1E9396D89}"/>
              </a:ext>
            </a:extLst>
          </p:cNvPr>
          <p:cNvGraphicFramePr>
            <a:graphicFrameLocks noGrp="1"/>
          </p:cNvGraphicFramePr>
          <p:nvPr/>
        </p:nvGraphicFramePr>
        <p:xfrm>
          <a:off x="503548" y="1067361"/>
          <a:ext cx="8136904" cy="2621280"/>
        </p:xfrm>
        <a:graphic>
          <a:graphicData uri="http://schemas.openxmlformats.org/drawingml/2006/table">
            <a:tbl>
              <a:tblPr firstRow="1" bandRow="1">
                <a:tableStyleId>{5C22544A-7EE6-4342-B048-85BDC9FD1C3A}</a:tableStyleId>
              </a:tblPr>
              <a:tblGrid>
                <a:gridCol w="1200527">
                  <a:extLst>
                    <a:ext uri="{9D8B030D-6E8A-4147-A177-3AD203B41FA5}">
                      <a16:colId xmlns:a16="http://schemas.microsoft.com/office/drawing/2014/main" val="2298316380"/>
                    </a:ext>
                  </a:extLst>
                </a:gridCol>
                <a:gridCol w="2288122">
                  <a:extLst>
                    <a:ext uri="{9D8B030D-6E8A-4147-A177-3AD203B41FA5}">
                      <a16:colId xmlns:a16="http://schemas.microsoft.com/office/drawing/2014/main" val="3839179101"/>
                    </a:ext>
                  </a:extLst>
                </a:gridCol>
                <a:gridCol w="2349499">
                  <a:extLst>
                    <a:ext uri="{9D8B030D-6E8A-4147-A177-3AD203B41FA5}">
                      <a16:colId xmlns:a16="http://schemas.microsoft.com/office/drawing/2014/main" val="1270165055"/>
                    </a:ext>
                  </a:extLst>
                </a:gridCol>
                <a:gridCol w="2298756">
                  <a:extLst>
                    <a:ext uri="{9D8B030D-6E8A-4147-A177-3AD203B41FA5}">
                      <a16:colId xmlns:a16="http://schemas.microsoft.com/office/drawing/2014/main" val="1780023068"/>
                    </a:ext>
                  </a:extLst>
                </a:gridCol>
              </a:tblGrid>
              <a:tr h="272214">
                <a:tc>
                  <a:txBody>
                    <a:bodyPr/>
                    <a:lstStyle/>
                    <a:p>
                      <a:r>
                        <a:rPr lang="en-GB" sz="1400">
                          <a:solidFill>
                            <a:schemeClr val="tx1"/>
                          </a:solidFill>
                        </a:rPr>
                        <a:t>Goals:</a:t>
                      </a:r>
                    </a:p>
                  </a:txBody>
                  <a:tcPr>
                    <a:noFill/>
                  </a:tcPr>
                </a:tc>
                <a:tc>
                  <a:txBody>
                    <a:bodyPr/>
                    <a:lstStyle/>
                    <a:p>
                      <a:pPr algn="ctr"/>
                      <a:r>
                        <a:rPr lang="en-GB" sz="1400"/>
                        <a:t>Shippers</a:t>
                      </a:r>
                    </a:p>
                  </a:txBody>
                  <a:tcPr>
                    <a:solidFill>
                      <a:schemeClr val="tx1"/>
                    </a:solidFill>
                  </a:tcPr>
                </a:tc>
                <a:tc>
                  <a:txBody>
                    <a:bodyPr/>
                    <a:lstStyle/>
                    <a:p>
                      <a:pPr algn="ctr"/>
                      <a:r>
                        <a:rPr lang="en-GB" sz="1400"/>
                        <a:t>DNs</a:t>
                      </a:r>
                    </a:p>
                  </a:txBody>
                  <a:tcPr>
                    <a:solidFill>
                      <a:schemeClr val="tx1"/>
                    </a:solidFill>
                  </a:tcPr>
                </a:tc>
                <a:tc>
                  <a:txBody>
                    <a:bodyPr/>
                    <a:lstStyle/>
                    <a:p>
                      <a:pPr algn="ctr"/>
                      <a:r>
                        <a:rPr lang="en-GB" sz="1400"/>
                        <a:t>IGTs</a:t>
                      </a:r>
                    </a:p>
                  </a:txBody>
                  <a:tcPr>
                    <a:solidFill>
                      <a:schemeClr val="tx1"/>
                    </a:solidFill>
                  </a:tcPr>
                </a:tc>
                <a:extLst>
                  <a:ext uri="{0D108BD9-81ED-4DB2-BD59-A6C34878D82A}">
                    <a16:rowId xmlns:a16="http://schemas.microsoft.com/office/drawing/2014/main" val="79737713"/>
                  </a:ext>
                </a:extLst>
              </a:tr>
              <a:tr h="805455">
                <a:tc>
                  <a:txBody>
                    <a:bodyPr/>
                    <a:lstStyle/>
                    <a:p>
                      <a:pPr algn="ctr"/>
                      <a:r>
                        <a:rPr lang="en-GB" sz="1400" b="1">
                          <a:solidFill>
                            <a:schemeClr val="bg1"/>
                          </a:solidFill>
                        </a:rPr>
                        <a:t>Core</a:t>
                      </a:r>
                    </a:p>
                  </a:txBody>
                  <a:tcPr anchor="ctr">
                    <a:solidFill>
                      <a:schemeClr val="tx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a:solidFill>
                            <a:schemeClr val="tx1">
                              <a:lumMod val="50000"/>
                            </a:schemeClr>
                          </a:solidFill>
                        </a:rPr>
                        <a:t>AQ Data: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a:solidFill>
                            <a:schemeClr val="tx1">
                              <a:lumMod val="50000"/>
                            </a:schemeClr>
                          </a:solidFill>
                        </a:rPr>
                        <a:t>AQ Trend Enhancements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a:solidFill>
                            <a:schemeClr val="tx1">
                              <a:lumMod val="50000"/>
                            </a:schemeClr>
                          </a:solidFill>
                        </a:rPr>
                        <a:t>Portfolio Percentage Breakdown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a:solidFill>
                            <a:schemeClr val="tx1">
                              <a:lumMod val="50000"/>
                            </a:schemeClr>
                          </a:solidFill>
                        </a:rPr>
                        <a:t>EUC Analysis improvements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a:solidFill>
                            <a:schemeClr val="tx1"/>
                          </a:solidFill>
                        </a:rPr>
                        <a:t>DN Charging Improvements: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a:solidFill>
                            <a:schemeClr val="tx1"/>
                          </a:solidFill>
                        </a:rPr>
                        <a:t>AQ Load band Summary Enhancement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a:solidFill>
                            <a:schemeClr val="tx1"/>
                          </a:solidFill>
                        </a:rPr>
                        <a:t>Top 15 Invoicing Movements</a:t>
                      </a:r>
                    </a:p>
                  </a:txBody>
                  <a:tcPr/>
                </a:tc>
                <a:tc>
                  <a:txBody>
                    <a:bodyPr/>
                    <a:lstStyle/>
                    <a:p>
                      <a:r>
                        <a:rPr lang="en-GB" sz="1400">
                          <a:solidFill>
                            <a:schemeClr val="tx1"/>
                          </a:solidFill>
                        </a:rPr>
                        <a:t>IGT MDD Mismatch insight</a:t>
                      </a:r>
                    </a:p>
                  </a:txBody>
                  <a:tcPr/>
                </a:tc>
                <a:extLst>
                  <a:ext uri="{0D108BD9-81ED-4DB2-BD59-A6C34878D82A}">
                    <a16:rowId xmlns:a16="http://schemas.microsoft.com/office/drawing/2014/main" val="1812495446"/>
                  </a:ext>
                </a:extLst>
              </a:tr>
              <a:tr h="313232">
                <a:tc>
                  <a:txBody>
                    <a:bodyPr/>
                    <a:lstStyle/>
                    <a:p>
                      <a:pPr algn="ctr"/>
                      <a:r>
                        <a:rPr lang="en-GB" sz="1400" b="1">
                          <a:solidFill>
                            <a:schemeClr val="bg1"/>
                          </a:solidFill>
                        </a:rPr>
                        <a:t>Stretch</a:t>
                      </a:r>
                    </a:p>
                  </a:txBody>
                  <a:tcPr anchor="ctr">
                    <a:solidFill>
                      <a:schemeClr val="tx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a:solidFill>
                            <a:schemeClr val="tx1">
                              <a:lumMod val="50000"/>
                            </a:schemeClr>
                          </a:solidFill>
                        </a:rPr>
                        <a:t>Meter Read Rejections Enhancements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400">
                        <a:solidFill>
                          <a:schemeClr val="tx1">
                            <a:lumMod val="50000"/>
                          </a:schemeClr>
                        </a:solidFill>
                      </a:endParaRPr>
                    </a:p>
                  </a:txBody>
                  <a:tcPr/>
                </a:tc>
                <a:tc>
                  <a:txBody>
                    <a:bodyPr/>
                    <a:lstStyle/>
                    <a:p>
                      <a:r>
                        <a:rPr lang="en-GB" sz="1400">
                          <a:solidFill>
                            <a:schemeClr val="tx1"/>
                          </a:solidFill>
                        </a:rPr>
                        <a:t>Invoicing Data Refinements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a:solidFill>
                          <a:schemeClr val="tx1"/>
                        </a:solidFill>
                      </a:endParaRPr>
                    </a:p>
                  </a:txBody>
                  <a:tcPr/>
                </a:tc>
                <a:extLst>
                  <a:ext uri="{0D108BD9-81ED-4DB2-BD59-A6C34878D82A}">
                    <a16:rowId xmlns:a16="http://schemas.microsoft.com/office/drawing/2014/main" val="4037591063"/>
                  </a:ext>
                </a:extLst>
              </a:tr>
            </a:tbl>
          </a:graphicData>
        </a:graphic>
      </p:graphicFrame>
    </p:spTree>
    <p:extLst>
      <p:ext uri="{BB962C8B-B14F-4D97-AF65-F5344CB8AC3E}">
        <p14:creationId xmlns:p14="http://schemas.microsoft.com/office/powerpoint/2010/main" val="33778254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6">
            <a:extLst>
              <a:ext uri="{FF2B5EF4-FFF2-40B4-BE49-F238E27FC236}">
                <a16:creationId xmlns:a16="http://schemas.microsoft.com/office/drawing/2014/main" id="{48350D47-41DF-AD2A-8DFA-C2A5DCCADD6F}"/>
              </a:ext>
            </a:extLst>
          </p:cNvPr>
          <p:cNvGraphicFramePr>
            <a:graphicFrameLocks noGrp="1"/>
          </p:cNvGraphicFramePr>
          <p:nvPr/>
        </p:nvGraphicFramePr>
        <p:xfrm>
          <a:off x="395808" y="627661"/>
          <a:ext cx="8424388" cy="3744172"/>
        </p:xfrm>
        <a:graphic>
          <a:graphicData uri="http://schemas.openxmlformats.org/drawingml/2006/table">
            <a:tbl>
              <a:tblPr firstRow="1" bandRow="1">
                <a:tableStyleId>{5940675A-B579-460E-94D1-54222C63F5DA}</a:tableStyleId>
              </a:tblPr>
              <a:tblGrid>
                <a:gridCol w="4032186">
                  <a:extLst>
                    <a:ext uri="{9D8B030D-6E8A-4147-A177-3AD203B41FA5}">
                      <a16:colId xmlns:a16="http://schemas.microsoft.com/office/drawing/2014/main" val="421334891"/>
                    </a:ext>
                  </a:extLst>
                </a:gridCol>
                <a:gridCol w="4392202">
                  <a:extLst>
                    <a:ext uri="{9D8B030D-6E8A-4147-A177-3AD203B41FA5}">
                      <a16:colId xmlns:a16="http://schemas.microsoft.com/office/drawing/2014/main" val="2119268424"/>
                    </a:ext>
                  </a:extLst>
                </a:gridCol>
              </a:tblGrid>
              <a:tr h="337546">
                <a:tc>
                  <a:txBody>
                    <a:bodyPr/>
                    <a:lstStyle/>
                    <a:p>
                      <a:pPr algn="ctr"/>
                      <a:r>
                        <a:rPr lang="en-GB" sz="1400">
                          <a:solidFill>
                            <a:srgbClr val="000000"/>
                          </a:solidFill>
                          <a:latin typeface="Nunito Sans" pitchFamily="2" charset="0"/>
                          <a:cs typeface="Poppins Medium" panose="00000600000000000000" pitchFamily="2" charset="0"/>
                        </a:rPr>
                        <a:t>Data Discovery Platform </a:t>
                      </a:r>
                    </a:p>
                  </a:txBody>
                  <a:tcPr marL="34288" marR="34288" marT="17144" marB="17144" anchor="ctr"/>
                </a:tc>
                <a:tc>
                  <a:txBody>
                    <a:bodyPr/>
                    <a:lstStyle/>
                    <a:p>
                      <a:pPr algn="ctr"/>
                      <a:r>
                        <a:rPr lang="en-GB" sz="1400">
                          <a:solidFill>
                            <a:schemeClr val="bg1"/>
                          </a:solidFill>
                          <a:latin typeface="Nunito Sans" pitchFamily="2" charset="0"/>
                          <a:cs typeface="Poppins Medium" panose="00000600000000000000" pitchFamily="2" charset="0"/>
                        </a:rPr>
                        <a:t>Release 5</a:t>
                      </a:r>
                    </a:p>
                  </a:txBody>
                  <a:tcPr marL="34288" marR="34288" marT="17144" marB="17144" anchor="ctr">
                    <a:solidFill>
                      <a:schemeClr val="tx1"/>
                    </a:solidFill>
                  </a:tcPr>
                </a:tc>
                <a:extLst>
                  <a:ext uri="{0D108BD9-81ED-4DB2-BD59-A6C34878D82A}">
                    <a16:rowId xmlns:a16="http://schemas.microsoft.com/office/drawing/2014/main" val="577186565"/>
                  </a:ext>
                </a:extLst>
              </a:tr>
              <a:tr h="1760436">
                <a:tc gridSpan="2">
                  <a:txBody>
                    <a:bodyPr/>
                    <a:lstStyle/>
                    <a:p>
                      <a:pPr marL="0" indent="0" algn="l">
                        <a:lnSpc>
                          <a:spcPct val="150000"/>
                        </a:lnSpc>
                        <a:buFont typeface="Arial" panose="020B0604020202020204" pitchFamily="34" charset="0"/>
                        <a:buNone/>
                      </a:pPr>
                      <a:endParaRPr lang="en-US" sz="1100" kern="1200">
                        <a:solidFill>
                          <a:srgbClr val="000000"/>
                        </a:solidFill>
                        <a:latin typeface="Nunito Sans" pitchFamily="2" charset="0"/>
                        <a:ea typeface="+mn-ea"/>
                        <a:cs typeface="Poppins Medium" panose="00000600000000000000" pitchFamily="2" charset="0"/>
                      </a:endParaRPr>
                    </a:p>
                    <a:p>
                      <a:pPr marL="0" indent="0" algn="l">
                        <a:buFont typeface="Arial" panose="020B0604020202020204" pitchFamily="34" charset="0"/>
                        <a:buNone/>
                      </a:pPr>
                      <a:endParaRPr lang="en-US" sz="1100" kern="1200">
                        <a:solidFill>
                          <a:srgbClr val="000000"/>
                        </a:solidFill>
                        <a:latin typeface="Nunito Sans" pitchFamily="2" charset="0"/>
                        <a:ea typeface="+mn-ea"/>
                        <a:cs typeface="Poppins Medium" panose="00000600000000000000" pitchFamily="2" charset="0"/>
                      </a:endParaRPr>
                    </a:p>
                    <a:p>
                      <a:pPr marL="0" indent="0" algn="l">
                        <a:buFont typeface="Arial" panose="020B0604020202020204" pitchFamily="34" charset="0"/>
                        <a:buNone/>
                      </a:pPr>
                      <a:endParaRPr lang="en-US" sz="1100" kern="1200">
                        <a:solidFill>
                          <a:srgbClr val="000000"/>
                        </a:solidFill>
                        <a:latin typeface="Nunito Sans" pitchFamily="2" charset="0"/>
                        <a:ea typeface="+mn-ea"/>
                        <a:cs typeface="Poppins Medium" panose="00000600000000000000" pitchFamily="2" charset="0"/>
                      </a:endParaRPr>
                    </a:p>
                  </a:txBody>
                  <a:tcPr marL="34290" marR="34290" marT="17145" marB="17145"/>
                </a:tc>
                <a:tc hMerge="1">
                  <a:txBody>
                    <a:bodyPr/>
                    <a:lstStyle/>
                    <a:p>
                      <a:endParaRPr lang="en-GB"/>
                    </a:p>
                  </a:txBody>
                  <a:tcPr/>
                </a:tc>
                <a:extLst>
                  <a:ext uri="{0D108BD9-81ED-4DB2-BD59-A6C34878D82A}">
                    <a16:rowId xmlns:a16="http://schemas.microsoft.com/office/drawing/2014/main" val="232056708"/>
                  </a:ext>
                </a:extLst>
              </a:tr>
              <a:tr h="1646190">
                <a:tc gridSpan="2">
                  <a:txBody>
                    <a:bodyPr/>
                    <a:lstStyle/>
                    <a:p>
                      <a:pPr algn="l"/>
                      <a:r>
                        <a:rPr lang="en-GB" sz="1100" b="1">
                          <a:solidFill>
                            <a:srgbClr val="000000"/>
                          </a:solidFill>
                          <a:latin typeface="Nunito Sans" pitchFamily="2" charset="0"/>
                          <a:cs typeface="Poppins Medium" panose="00000600000000000000" pitchFamily="2" charset="0"/>
                        </a:rPr>
                        <a:t>Update: </a:t>
                      </a:r>
                    </a:p>
                    <a:p>
                      <a:pPr marL="0" indent="0" algn="just">
                        <a:buFont typeface="Arial" panose="020B0604020202020204" pitchFamily="34" charset="0"/>
                        <a:buNone/>
                      </a:pPr>
                      <a:endParaRPr lang="en-GB" sz="1100">
                        <a:solidFill>
                          <a:srgbClr val="000000"/>
                        </a:solidFill>
                        <a:latin typeface="+mn-lt"/>
                        <a:cs typeface="Poppins Medium"/>
                      </a:endParaRPr>
                    </a:p>
                    <a:p>
                      <a:pPr marL="171450" indent="-171450" algn="just">
                        <a:buFont typeface="Arial" panose="020B0604020202020204" pitchFamily="34" charset="0"/>
                        <a:buChar char="•"/>
                      </a:pPr>
                      <a:r>
                        <a:rPr lang="en-US" sz="1100">
                          <a:solidFill>
                            <a:srgbClr val="000000"/>
                          </a:solidFill>
                          <a:latin typeface="+mn-lt"/>
                          <a:cs typeface="Poppins Medium"/>
                        </a:rPr>
                        <a:t>Work is underway on delivery of these features, delivery is on track</a:t>
                      </a:r>
                    </a:p>
                  </a:txBody>
                  <a:tcPr marL="34290" marR="34290" marT="17145" marB="17145"/>
                </a:tc>
                <a:tc hMerge="1">
                  <a:txBody>
                    <a:bodyPr/>
                    <a:lstStyle/>
                    <a:p>
                      <a:endParaRPr lang="en-GB"/>
                    </a:p>
                  </a:txBody>
                  <a:tcPr/>
                </a:tc>
                <a:extLst>
                  <a:ext uri="{0D108BD9-81ED-4DB2-BD59-A6C34878D82A}">
                    <a16:rowId xmlns:a16="http://schemas.microsoft.com/office/drawing/2014/main" val="515802989"/>
                  </a:ext>
                </a:extLst>
              </a:tr>
            </a:tbl>
          </a:graphicData>
        </a:graphic>
      </p:graphicFrame>
      <p:graphicFrame>
        <p:nvGraphicFramePr>
          <p:cNvPr id="3" name="Table 2">
            <a:extLst>
              <a:ext uri="{FF2B5EF4-FFF2-40B4-BE49-F238E27FC236}">
                <a16:creationId xmlns:a16="http://schemas.microsoft.com/office/drawing/2014/main" id="{A8ED80C8-00D7-4828-410B-202060955074}"/>
              </a:ext>
            </a:extLst>
          </p:cNvPr>
          <p:cNvGraphicFramePr>
            <a:graphicFrameLocks noGrp="1"/>
          </p:cNvGraphicFramePr>
          <p:nvPr/>
        </p:nvGraphicFramePr>
        <p:xfrm>
          <a:off x="503548" y="1067361"/>
          <a:ext cx="8136904" cy="1504389"/>
        </p:xfrm>
        <a:graphic>
          <a:graphicData uri="http://schemas.openxmlformats.org/drawingml/2006/table">
            <a:tbl>
              <a:tblPr firstRow="1" bandRow="1">
                <a:tableStyleId>{5C22544A-7EE6-4342-B048-85BDC9FD1C3A}</a:tableStyleId>
              </a:tblPr>
              <a:tblGrid>
                <a:gridCol w="1200527">
                  <a:extLst>
                    <a:ext uri="{9D8B030D-6E8A-4147-A177-3AD203B41FA5}">
                      <a16:colId xmlns:a16="http://schemas.microsoft.com/office/drawing/2014/main" val="2298316380"/>
                    </a:ext>
                  </a:extLst>
                </a:gridCol>
                <a:gridCol w="2288122">
                  <a:extLst>
                    <a:ext uri="{9D8B030D-6E8A-4147-A177-3AD203B41FA5}">
                      <a16:colId xmlns:a16="http://schemas.microsoft.com/office/drawing/2014/main" val="3839179101"/>
                    </a:ext>
                  </a:extLst>
                </a:gridCol>
                <a:gridCol w="2349499">
                  <a:extLst>
                    <a:ext uri="{9D8B030D-6E8A-4147-A177-3AD203B41FA5}">
                      <a16:colId xmlns:a16="http://schemas.microsoft.com/office/drawing/2014/main" val="1270165055"/>
                    </a:ext>
                  </a:extLst>
                </a:gridCol>
                <a:gridCol w="2298756">
                  <a:extLst>
                    <a:ext uri="{9D8B030D-6E8A-4147-A177-3AD203B41FA5}">
                      <a16:colId xmlns:a16="http://schemas.microsoft.com/office/drawing/2014/main" val="1780023068"/>
                    </a:ext>
                  </a:extLst>
                </a:gridCol>
              </a:tblGrid>
              <a:tr h="272214">
                <a:tc>
                  <a:txBody>
                    <a:bodyPr/>
                    <a:lstStyle/>
                    <a:p>
                      <a:r>
                        <a:rPr lang="en-GB" sz="1100">
                          <a:solidFill>
                            <a:schemeClr val="tx1"/>
                          </a:solidFill>
                        </a:rPr>
                        <a:t>Goals:</a:t>
                      </a:r>
                    </a:p>
                  </a:txBody>
                  <a:tcPr>
                    <a:noFill/>
                  </a:tcPr>
                </a:tc>
                <a:tc>
                  <a:txBody>
                    <a:bodyPr/>
                    <a:lstStyle/>
                    <a:p>
                      <a:pPr algn="ctr"/>
                      <a:r>
                        <a:rPr lang="en-GB" sz="1100"/>
                        <a:t>Shippers</a:t>
                      </a:r>
                    </a:p>
                  </a:txBody>
                  <a:tcPr>
                    <a:solidFill>
                      <a:schemeClr val="tx1"/>
                    </a:solidFill>
                  </a:tcPr>
                </a:tc>
                <a:tc>
                  <a:txBody>
                    <a:bodyPr/>
                    <a:lstStyle/>
                    <a:p>
                      <a:pPr algn="ctr"/>
                      <a:r>
                        <a:rPr lang="en-GB" sz="1100"/>
                        <a:t>DNs</a:t>
                      </a:r>
                    </a:p>
                  </a:txBody>
                  <a:tcPr>
                    <a:solidFill>
                      <a:schemeClr val="tx1"/>
                    </a:solidFill>
                  </a:tcPr>
                </a:tc>
                <a:tc>
                  <a:txBody>
                    <a:bodyPr/>
                    <a:lstStyle/>
                    <a:p>
                      <a:pPr algn="ctr"/>
                      <a:r>
                        <a:rPr lang="en-GB" sz="1100"/>
                        <a:t>IGTs</a:t>
                      </a:r>
                    </a:p>
                  </a:txBody>
                  <a:tcPr>
                    <a:solidFill>
                      <a:schemeClr val="tx1"/>
                    </a:solidFill>
                  </a:tcPr>
                </a:tc>
                <a:extLst>
                  <a:ext uri="{0D108BD9-81ED-4DB2-BD59-A6C34878D82A}">
                    <a16:rowId xmlns:a16="http://schemas.microsoft.com/office/drawing/2014/main" val="79737713"/>
                  </a:ext>
                </a:extLst>
              </a:tr>
              <a:tr h="805455">
                <a:tc>
                  <a:txBody>
                    <a:bodyPr/>
                    <a:lstStyle/>
                    <a:p>
                      <a:pPr algn="ctr"/>
                      <a:r>
                        <a:rPr lang="en-GB" sz="1100" b="1">
                          <a:solidFill>
                            <a:schemeClr val="bg1"/>
                          </a:solidFill>
                        </a:rPr>
                        <a:t>Core</a:t>
                      </a:r>
                    </a:p>
                  </a:txBody>
                  <a:tcPr anchor="ctr">
                    <a:solidFill>
                      <a:schemeClr val="tx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a:solidFill>
                            <a:schemeClr val="tx1">
                              <a:lumMod val="50000"/>
                            </a:schemeClr>
                          </a:solidFill>
                        </a:rPr>
                        <a:t>Shipper pack:</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a:solidFill>
                            <a:schemeClr val="tx1">
                              <a:lumMod val="50000"/>
                            </a:schemeClr>
                          </a:solidFill>
                        </a:rPr>
                        <a:t>Industry read rejections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a:solidFill>
                            <a:schemeClr val="tx1">
                              <a:lumMod val="50000"/>
                            </a:schemeClr>
                          </a:solidFill>
                        </a:rPr>
                        <a:t>Incorrect read factors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a:solidFill>
                            <a:schemeClr val="tx1">
                              <a:lumMod val="50000"/>
                            </a:schemeClr>
                          </a:solidFill>
                        </a:rPr>
                        <a:t>DN Invoice Forecast: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a:solidFill>
                            <a:schemeClr val="tx1">
                              <a:lumMod val="50000"/>
                            </a:schemeClr>
                          </a:solidFill>
                        </a:rPr>
                        <a:t>December snapshot tracking</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a:solidFill>
                            <a:schemeClr val="tx1">
                              <a:lumMod val="50000"/>
                            </a:schemeClr>
                          </a:solidFill>
                        </a:rPr>
                        <a:t>Commodity forecast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a:solidFill>
                            <a:schemeClr val="tx1">
                              <a:lumMod val="50000"/>
                            </a:schemeClr>
                          </a:solidFill>
                        </a:rPr>
                        <a:t>Total percentage differences</a:t>
                      </a:r>
                    </a:p>
                  </a:txBody>
                  <a:tcPr/>
                </a:tc>
                <a:tc>
                  <a:txBody>
                    <a:bodyPr/>
                    <a:lstStyle/>
                    <a:p>
                      <a:r>
                        <a:rPr lang="en-GB" sz="1100"/>
                        <a:t>IGT Reads: </a:t>
                      </a:r>
                      <a:r>
                        <a:rPr lang="en-GB" sz="1100">
                          <a:solidFill>
                            <a:schemeClr val="tx1">
                              <a:lumMod val="50000"/>
                            </a:schemeClr>
                          </a:solidFill>
                        </a:rPr>
                        <a:t>Trend analysis on rejection reason codes</a:t>
                      </a:r>
                    </a:p>
                  </a:txBody>
                  <a:tcPr/>
                </a:tc>
                <a:extLst>
                  <a:ext uri="{0D108BD9-81ED-4DB2-BD59-A6C34878D82A}">
                    <a16:rowId xmlns:a16="http://schemas.microsoft.com/office/drawing/2014/main" val="1812495446"/>
                  </a:ext>
                </a:extLst>
              </a:tr>
              <a:tr h="313232">
                <a:tc>
                  <a:txBody>
                    <a:bodyPr/>
                    <a:lstStyle/>
                    <a:p>
                      <a:pPr algn="ctr"/>
                      <a:r>
                        <a:rPr lang="en-GB" sz="1100" b="1">
                          <a:solidFill>
                            <a:schemeClr val="bg1"/>
                          </a:solidFill>
                        </a:rPr>
                        <a:t>Stretch</a:t>
                      </a:r>
                    </a:p>
                  </a:txBody>
                  <a:tcPr anchor="ctr">
                    <a:solidFill>
                      <a:schemeClr val="tx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a:solidFill>
                            <a:schemeClr val="tx1">
                              <a:lumMod val="50000"/>
                            </a:schemeClr>
                          </a:solidFill>
                        </a:rPr>
                        <a:t>Shipper Pack: Must read industry performance</a:t>
                      </a:r>
                    </a:p>
                  </a:txBody>
                  <a:tcPr/>
                </a:tc>
                <a:tc>
                  <a:txBody>
                    <a:bodyPr/>
                    <a:lstStyle/>
                    <a:p>
                      <a:r>
                        <a:rPr lang="en-GB" sz="1100">
                          <a:solidFill>
                            <a:schemeClr val="tx1">
                              <a:lumMod val="50000"/>
                            </a:schemeClr>
                          </a:solidFill>
                        </a:rPr>
                        <a:t>DN Invoice Forecast: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a:solidFill>
                            <a:schemeClr val="tx1">
                              <a:lumMod val="50000"/>
                            </a:schemeClr>
                          </a:solidFill>
                        </a:rPr>
                        <a:t>MPRN level data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a:t>IGT Reads: </a:t>
                      </a:r>
                      <a:r>
                        <a:rPr lang="en-GB" sz="1100">
                          <a:solidFill>
                            <a:schemeClr val="tx1">
                              <a:lumMod val="50000"/>
                            </a:schemeClr>
                          </a:solidFill>
                        </a:rPr>
                        <a:t>MPRNs not read consistently - reasons</a:t>
                      </a:r>
                    </a:p>
                  </a:txBody>
                  <a:tcPr/>
                </a:tc>
                <a:extLst>
                  <a:ext uri="{0D108BD9-81ED-4DB2-BD59-A6C34878D82A}">
                    <a16:rowId xmlns:a16="http://schemas.microsoft.com/office/drawing/2014/main" val="4037591063"/>
                  </a:ext>
                </a:extLst>
              </a:tr>
            </a:tbl>
          </a:graphicData>
        </a:graphic>
      </p:graphicFrame>
    </p:spTree>
    <p:custDataLst>
      <p:tags r:id="rId1"/>
    </p:custDataLst>
    <p:extLst>
      <p:ext uri="{BB962C8B-B14F-4D97-AF65-F5344CB8AC3E}">
        <p14:creationId xmlns:p14="http://schemas.microsoft.com/office/powerpoint/2010/main" val="33806136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BBF43-B9E1-4535-91B4-009F225C894A}"/>
              </a:ext>
            </a:extLst>
          </p:cNvPr>
          <p:cNvSpPr>
            <a:spLocks noGrp="1"/>
          </p:cNvSpPr>
          <p:nvPr>
            <p:ph type="ctrTitle"/>
          </p:nvPr>
        </p:nvSpPr>
        <p:spPr>
          <a:xfrm>
            <a:off x="685800" y="2020490"/>
            <a:ext cx="7772400" cy="1102519"/>
          </a:xfrm>
        </p:spPr>
        <p:txBody>
          <a:bodyPr/>
          <a:lstStyle/>
          <a:p>
            <a:r>
              <a:rPr lang="en-GB">
                <a:latin typeface="Nunito Sans" pitchFamily="2" charset="0"/>
                <a:ea typeface="Arial" panose="020B0604020202020204" pitchFamily="34" charset="0"/>
                <a:cs typeface="Times New Roman" panose="02020603050405020304" pitchFamily="18" charset="0"/>
              </a:rPr>
              <a:t>5. </a:t>
            </a:r>
            <a:r>
              <a:rPr lang="en-GB">
                <a:latin typeface="Nunito Sans" pitchFamily="2" charset="0"/>
              </a:rPr>
              <a:t>Change Pipeline </a:t>
            </a:r>
          </a:p>
        </p:txBody>
      </p:sp>
    </p:spTree>
    <p:extLst>
      <p:ext uri="{BB962C8B-B14F-4D97-AF65-F5344CB8AC3E}">
        <p14:creationId xmlns:p14="http://schemas.microsoft.com/office/powerpoint/2010/main" val="113053450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6742F3-C940-F74F-DA08-28D1CBC683A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4D9018-B184-0E8B-AA6C-D38ECF47E697}"/>
              </a:ext>
            </a:extLst>
          </p:cNvPr>
          <p:cNvSpPr>
            <a:spLocks noGrp="1"/>
          </p:cNvSpPr>
          <p:nvPr>
            <p:ph type="title"/>
          </p:nvPr>
        </p:nvSpPr>
        <p:spPr>
          <a:xfrm>
            <a:off x="-18465" y="142977"/>
            <a:ext cx="9144000" cy="637580"/>
          </a:xfrm>
        </p:spPr>
        <p:txBody>
          <a:bodyPr>
            <a:normAutofit fontScale="90000"/>
          </a:bodyPr>
          <a:lstStyle/>
          <a:p>
            <a:r>
              <a:rPr lang="en-GB">
                <a:solidFill>
                  <a:schemeClr val="tx1"/>
                </a:solidFill>
              </a:rPr>
              <a:t>2025 Forward View - Change Delivery Plan</a:t>
            </a:r>
            <a:br>
              <a:rPr lang="en-GB">
                <a:solidFill>
                  <a:schemeClr val="tx1"/>
                </a:solidFill>
              </a:rPr>
            </a:br>
            <a:r>
              <a:rPr lang="en-GB" sz="1800">
                <a:solidFill>
                  <a:schemeClr val="tx1"/>
                </a:solidFill>
              </a:rPr>
              <a:t>January 25 – December 2025 </a:t>
            </a:r>
          </a:p>
        </p:txBody>
      </p:sp>
      <p:grpSp>
        <p:nvGrpSpPr>
          <p:cNvPr id="6" name="Group 5">
            <a:extLst>
              <a:ext uri="{FF2B5EF4-FFF2-40B4-BE49-F238E27FC236}">
                <a16:creationId xmlns:a16="http://schemas.microsoft.com/office/drawing/2014/main" id="{5A587616-9FD7-5A7D-41A5-4BDFEE96C55F}"/>
              </a:ext>
            </a:extLst>
          </p:cNvPr>
          <p:cNvGrpSpPr/>
          <p:nvPr/>
        </p:nvGrpSpPr>
        <p:grpSpPr>
          <a:xfrm>
            <a:off x="0" y="759894"/>
            <a:ext cx="9067364" cy="3526345"/>
            <a:chOff x="21207" y="962894"/>
            <a:chExt cx="9122793" cy="3405137"/>
          </a:xfrm>
        </p:grpSpPr>
        <p:sp>
          <p:nvSpPr>
            <p:cNvPr id="19" name="Rectangle 18">
              <a:extLst>
                <a:ext uri="{FF2B5EF4-FFF2-40B4-BE49-F238E27FC236}">
                  <a16:creationId xmlns:a16="http://schemas.microsoft.com/office/drawing/2014/main" id="{B42D378A-A5FE-ABE2-19C6-04A9361C9DCD}"/>
                </a:ext>
              </a:extLst>
            </p:cNvPr>
            <p:cNvSpPr/>
            <p:nvPr/>
          </p:nvSpPr>
          <p:spPr>
            <a:xfrm>
              <a:off x="70574" y="1260796"/>
              <a:ext cx="9057203" cy="310723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1" i="0" u="none" strike="noStrike" kern="1200" cap="none" spc="0" normalizeH="0" baseline="0" noProof="0">
                <a:ln>
                  <a:noFill/>
                </a:ln>
                <a:solidFill>
                  <a:srgbClr val="1D3E61"/>
                </a:solidFill>
                <a:effectLst/>
                <a:uLnTx/>
                <a:uFillTx/>
                <a:latin typeface="Nunito Sans"/>
                <a:ea typeface="+mn-ea"/>
                <a:cs typeface="+mn-cs"/>
              </a:endParaRPr>
            </a:p>
          </p:txBody>
        </p:sp>
        <p:cxnSp>
          <p:nvCxnSpPr>
            <p:cNvPr id="10" name="Straight Connector 9">
              <a:extLst>
                <a:ext uri="{FF2B5EF4-FFF2-40B4-BE49-F238E27FC236}">
                  <a16:creationId xmlns:a16="http://schemas.microsoft.com/office/drawing/2014/main" id="{14FBEC61-65A5-667C-D926-0A14F6E70A4A}"/>
                </a:ext>
              </a:extLst>
            </p:cNvPr>
            <p:cNvCxnSpPr>
              <a:cxnSpLocks/>
            </p:cNvCxnSpPr>
            <p:nvPr/>
          </p:nvCxnSpPr>
          <p:spPr>
            <a:xfrm>
              <a:off x="107504" y="1249184"/>
              <a:ext cx="9036496" cy="11614"/>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7C541055-79D1-CD00-8767-FDE3C0621D55}"/>
                </a:ext>
              </a:extLst>
            </p:cNvPr>
            <p:cNvSpPr txBox="1"/>
            <p:nvPr/>
          </p:nvSpPr>
          <p:spPr>
            <a:xfrm>
              <a:off x="21207" y="966875"/>
              <a:ext cx="623889" cy="252618"/>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srgbClr val="3E5AA8"/>
                  </a:solidFill>
                  <a:effectLst/>
                  <a:uLnTx/>
                  <a:uFillTx/>
                  <a:latin typeface="Nunito Sans"/>
                  <a:ea typeface="+mn-ea"/>
                  <a:cs typeface="+mn-cs"/>
                </a:rPr>
                <a:t>Jan-25</a:t>
              </a:r>
            </a:p>
          </p:txBody>
        </p:sp>
        <p:sp>
          <p:nvSpPr>
            <p:cNvPr id="12" name="TextBox 11">
              <a:extLst>
                <a:ext uri="{FF2B5EF4-FFF2-40B4-BE49-F238E27FC236}">
                  <a16:creationId xmlns:a16="http://schemas.microsoft.com/office/drawing/2014/main" id="{5000AD3F-6B73-677C-20D7-DE47501245E3}"/>
                </a:ext>
              </a:extLst>
            </p:cNvPr>
            <p:cNvSpPr txBox="1"/>
            <p:nvPr/>
          </p:nvSpPr>
          <p:spPr>
            <a:xfrm>
              <a:off x="4165517" y="972794"/>
              <a:ext cx="705642" cy="252618"/>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srgbClr val="3E5AA8"/>
                  </a:solidFill>
                  <a:effectLst/>
                  <a:uLnTx/>
                  <a:uFillTx/>
                  <a:latin typeface="Nunito Sans"/>
                  <a:ea typeface="+mn-ea"/>
                  <a:cs typeface="+mn-cs"/>
                </a:rPr>
                <a:t>June-25</a:t>
              </a:r>
            </a:p>
          </p:txBody>
        </p:sp>
        <p:sp>
          <p:nvSpPr>
            <p:cNvPr id="13" name="Rectangle 12">
              <a:extLst>
                <a:ext uri="{FF2B5EF4-FFF2-40B4-BE49-F238E27FC236}">
                  <a16:creationId xmlns:a16="http://schemas.microsoft.com/office/drawing/2014/main" id="{89A49D1B-CA86-24EB-48AD-B80B101531CC}"/>
                </a:ext>
              </a:extLst>
            </p:cNvPr>
            <p:cNvSpPr/>
            <p:nvPr/>
          </p:nvSpPr>
          <p:spPr>
            <a:xfrm>
              <a:off x="114181" y="1759940"/>
              <a:ext cx="2835369" cy="422806"/>
            </a:xfrm>
            <a:prstGeom prst="rect">
              <a:avLst/>
            </a:prstGeom>
            <a:solidFill>
              <a:srgbClr val="0BF916"/>
            </a:solidFill>
            <a:ln>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rgbClr val="1D3E61"/>
                  </a:solidFill>
                  <a:effectLst/>
                  <a:uLnTx/>
                  <a:uFillTx/>
                  <a:latin typeface="Nunito Sans"/>
                  <a:ea typeface="+mn-ea"/>
                  <a:cs typeface="+mn-cs"/>
                </a:rPr>
                <a:t>February 25 – Major Release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a:ln>
                    <a:noFill/>
                  </a:ln>
                  <a:solidFill>
                    <a:srgbClr val="1D3E61"/>
                  </a:solidFill>
                  <a:effectLst/>
                  <a:uLnTx/>
                  <a:uFillTx/>
                  <a:latin typeface="Nunito Sans"/>
                  <a:ea typeface="+mn-ea"/>
                  <a:cs typeface="+mn-cs"/>
                </a:rPr>
                <a:t>XRN5614</a:t>
              </a:r>
              <a:endParaRPr kumimoji="0" lang="en-GB" sz="1050" b="1" i="0" u="none" strike="noStrike" kern="1200" cap="none" spc="0" normalizeH="0" baseline="0" noProof="0">
                <a:ln>
                  <a:noFill/>
                </a:ln>
                <a:solidFill>
                  <a:srgbClr val="FF0000"/>
                </a:solidFill>
                <a:effectLst/>
                <a:uLnTx/>
                <a:uFillTx/>
                <a:latin typeface="Nunito Sans"/>
                <a:ea typeface="+mn-ea"/>
                <a:cs typeface="+mn-cs"/>
              </a:endParaRPr>
            </a:p>
          </p:txBody>
        </p:sp>
        <p:sp>
          <p:nvSpPr>
            <p:cNvPr id="22" name="TextBox 21">
              <a:extLst>
                <a:ext uri="{FF2B5EF4-FFF2-40B4-BE49-F238E27FC236}">
                  <a16:creationId xmlns:a16="http://schemas.microsoft.com/office/drawing/2014/main" id="{2B893568-A3DA-4A8D-E9EC-CC2633602BC7}"/>
                </a:ext>
              </a:extLst>
            </p:cNvPr>
            <p:cNvSpPr txBox="1"/>
            <p:nvPr/>
          </p:nvSpPr>
          <p:spPr>
            <a:xfrm>
              <a:off x="1878438" y="970202"/>
              <a:ext cx="817853" cy="252618"/>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srgbClr val="3E5AA8"/>
                  </a:solidFill>
                  <a:effectLst/>
                  <a:uLnTx/>
                  <a:uFillTx/>
                  <a:latin typeface="Nunito Sans"/>
                  <a:ea typeface="+mn-ea"/>
                  <a:cs typeface="+mn-cs"/>
                </a:rPr>
                <a:t>March-25</a:t>
              </a:r>
            </a:p>
          </p:txBody>
        </p:sp>
        <p:sp>
          <p:nvSpPr>
            <p:cNvPr id="23" name="TextBox 22">
              <a:extLst>
                <a:ext uri="{FF2B5EF4-FFF2-40B4-BE49-F238E27FC236}">
                  <a16:creationId xmlns:a16="http://schemas.microsoft.com/office/drawing/2014/main" id="{3B790868-C6EA-4CF3-91D9-FB47018A6B1F}"/>
                </a:ext>
              </a:extLst>
            </p:cNvPr>
            <p:cNvSpPr txBox="1"/>
            <p:nvPr/>
          </p:nvSpPr>
          <p:spPr>
            <a:xfrm>
              <a:off x="6354730" y="966020"/>
              <a:ext cx="667170" cy="252618"/>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srgbClr val="3E5AA8"/>
                  </a:solidFill>
                  <a:effectLst/>
                  <a:uLnTx/>
                  <a:uFillTx/>
                  <a:latin typeface="Nunito Sans"/>
                  <a:ea typeface="+mn-ea"/>
                  <a:cs typeface="+mn-cs"/>
                </a:rPr>
                <a:t>Sep-25</a:t>
              </a:r>
            </a:p>
          </p:txBody>
        </p:sp>
        <p:sp>
          <p:nvSpPr>
            <p:cNvPr id="26" name="TextBox 25">
              <a:extLst>
                <a:ext uri="{FF2B5EF4-FFF2-40B4-BE49-F238E27FC236}">
                  <a16:creationId xmlns:a16="http://schemas.microsoft.com/office/drawing/2014/main" id="{60349B26-24FC-9A81-9DAC-D214EF2EA14D}"/>
                </a:ext>
              </a:extLst>
            </p:cNvPr>
            <p:cNvSpPr txBox="1"/>
            <p:nvPr/>
          </p:nvSpPr>
          <p:spPr>
            <a:xfrm>
              <a:off x="8388825" y="962894"/>
              <a:ext cx="667170" cy="252618"/>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srgbClr val="3E5AA8"/>
                  </a:solidFill>
                  <a:effectLst/>
                  <a:uLnTx/>
                  <a:uFillTx/>
                  <a:latin typeface="Nunito Sans"/>
                  <a:ea typeface="+mn-ea"/>
                  <a:cs typeface="+mn-cs"/>
                </a:rPr>
                <a:t>Dec-25</a:t>
              </a:r>
            </a:p>
          </p:txBody>
        </p:sp>
        <p:sp>
          <p:nvSpPr>
            <p:cNvPr id="33" name="Rectangle 32">
              <a:extLst>
                <a:ext uri="{FF2B5EF4-FFF2-40B4-BE49-F238E27FC236}">
                  <a16:creationId xmlns:a16="http://schemas.microsoft.com/office/drawing/2014/main" id="{09E7EB3E-7332-B48B-220A-F747405F8E8F}"/>
                </a:ext>
              </a:extLst>
            </p:cNvPr>
            <p:cNvSpPr/>
            <p:nvPr/>
          </p:nvSpPr>
          <p:spPr>
            <a:xfrm>
              <a:off x="688195" y="2240639"/>
              <a:ext cx="5021417" cy="393655"/>
            </a:xfrm>
            <a:prstGeom prst="rect">
              <a:avLst/>
            </a:prstGeom>
            <a:solidFill>
              <a:schemeClr val="tx1">
                <a:lumMod val="20000"/>
                <a:lumOff val="80000"/>
              </a:schemeClr>
            </a:solidFill>
            <a:ln>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rgbClr val="1D3E61"/>
                  </a:solidFill>
                  <a:effectLst/>
                  <a:uLnTx/>
                  <a:uFillTx/>
                  <a:latin typeface="Nunito Sans"/>
                  <a:ea typeface="+mn-ea"/>
                  <a:cs typeface="+mn-cs"/>
                </a:rPr>
                <a:t>June 25 – Major Release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rgbClr val="1D3E61"/>
                  </a:solidFill>
                  <a:effectLst/>
                  <a:highlight>
                    <a:srgbClr val="FFFF00"/>
                  </a:highlight>
                  <a:uLnTx/>
                  <a:uFillTx/>
                  <a:latin typeface="Nunito Sans"/>
                  <a:ea typeface="+mn-ea"/>
                  <a:cs typeface="+mn-cs"/>
                </a:rPr>
                <a:t>XRN5702, XRN5784, XRN5846 (XRN5616)</a:t>
              </a:r>
            </a:p>
          </p:txBody>
        </p:sp>
      </p:grpSp>
      <p:sp>
        <p:nvSpPr>
          <p:cNvPr id="18" name="Rechteck 4">
            <a:extLst>
              <a:ext uri="{FF2B5EF4-FFF2-40B4-BE49-F238E27FC236}">
                <a16:creationId xmlns:a16="http://schemas.microsoft.com/office/drawing/2014/main" id="{0FBEA040-D2F9-BEDE-A101-E28440E169CB}"/>
              </a:ext>
            </a:extLst>
          </p:cNvPr>
          <p:cNvSpPr/>
          <p:nvPr/>
        </p:nvSpPr>
        <p:spPr bwMode="gray">
          <a:xfrm>
            <a:off x="56688" y="4259434"/>
            <a:ext cx="6604012" cy="733294"/>
          </a:xfrm>
          <a:prstGeom prst="rect">
            <a:avLst/>
          </a:prstGeom>
          <a:noFill/>
          <a:ln w="28575" cap="flat" cmpd="sng" algn="ctr">
            <a:solidFill>
              <a:schemeClr val="accent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68579" tIns="34289" rIns="68579" bIns="34289" rtlCol="0" anchor="ctr"/>
          <a:lstStyle/>
          <a:p>
            <a:pPr marL="0" marR="0" lvl="0" indent="0" algn="ctr" defTabSz="685783" rtl="0" eaLnBrk="1" fontAlgn="auto" latinLnBrk="0" hangingPunct="1">
              <a:lnSpc>
                <a:spcPct val="100000"/>
              </a:lnSpc>
              <a:spcBef>
                <a:spcPts val="0"/>
              </a:spcBef>
              <a:spcAft>
                <a:spcPts val="0"/>
              </a:spcAft>
              <a:buClr>
                <a:srgbClr val="3C3732"/>
              </a:buClr>
              <a:buSzTx/>
              <a:buFontTx/>
              <a:buNone/>
              <a:tabLst/>
              <a:defRPr/>
            </a:pPr>
            <a:endParaRPr kumimoji="0" lang="en-GB" sz="900" b="0" i="0" u="none" strike="noStrike" kern="1200" cap="none" spc="0" normalizeH="0" baseline="0" noProof="0" err="1">
              <a:ln>
                <a:noFill/>
              </a:ln>
              <a:solidFill>
                <a:prstClr val="black"/>
              </a:solidFill>
              <a:effectLst/>
              <a:uLnTx/>
              <a:uFillTx/>
              <a:latin typeface="Nunito Sans"/>
              <a:ea typeface="+mn-ea"/>
              <a:cs typeface="+mn-cs"/>
            </a:endParaRPr>
          </a:p>
        </p:txBody>
      </p:sp>
      <p:sp>
        <p:nvSpPr>
          <p:cNvPr id="4" name="TextBox 3">
            <a:extLst>
              <a:ext uri="{FF2B5EF4-FFF2-40B4-BE49-F238E27FC236}">
                <a16:creationId xmlns:a16="http://schemas.microsoft.com/office/drawing/2014/main" id="{6F282B16-E372-032B-8F5E-6E7ADF70154E}"/>
              </a:ext>
            </a:extLst>
          </p:cNvPr>
          <p:cNvSpPr txBox="1"/>
          <p:nvPr/>
        </p:nvSpPr>
        <p:spPr>
          <a:xfrm>
            <a:off x="100270" y="4263446"/>
            <a:ext cx="6704445" cy="8463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700" b="0" i="1" u="none" strike="noStrike" kern="1200" cap="none" spc="0" normalizeH="0" baseline="0" noProof="0">
              <a:ln>
                <a:noFill/>
              </a:ln>
              <a:solidFill>
                <a:srgbClr val="3E5AA8"/>
              </a:solidFill>
              <a:effectLst/>
              <a:uLnTx/>
              <a:uFillTx/>
              <a:latin typeface="Nunito Sans"/>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1" u="none" strike="noStrike" kern="1200" cap="none" spc="0" normalizeH="0" baseline="0" noProof="0">
                <a:ln>
                  <a:noFill/>
                </a:ln>
                <a:solidFill>
                  <a:srgbClr val="3E5AA8"/>
                </a:solidFill>
                <a:effectLst/>
                <a:uLnTx/>
                <a:uFillTx/>
                <a:latin typeface="Nunito Sans"/>
                <a:ea typeface="+mn-ea"/>
                <a:cs typeface="+mn-cs"/>
              </a:rPr>
              <a:t>               =  Firm Implementation Date – Funding Approved by ChMC and / or Non-Negotiable Industry Implementation Date in place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1" u="none" strike="noStrike" kern="1200" cap="none" spc="0" normalizeH="0" baseline="0" noProof="0">
                <a:ln>
                  <a:noFill/>
                </a:ln>
                <a:solidFill>
                  <a:srgbClr val="3E5AA8"/>
                </a:solidFill>
                <a:effectLst/>
                <a:uLnTx/>
                <a:uFillTx/>
                <a:latin typeface="Nunito Sans"/>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1" u="none" strike="noStrike" kern="1200" cap="none" spc="0" normalizeH="0" baseline="0" noProof="0">
                <a:ln>
                  <a:noFill/>
                </a:ln>
                <a:solidFill>
                  <a:srgbClr val="3E5AA8"/>
                </a:solidFill>
                <a:effectLst/>
                <a:uLnTx/>
                <a:uFillTx/>
                <a:latin typeface="Nunito Sans"/>
                <a:ea typeface="+mn-ea"/>
                <a:cs typeface="+mn-cs"/>
              </a:rPr>
              <a:t>               =  Indicative / Target Implementation Date – Changes are planned for delivery – Funding and/or Implementation Date not yet approved by ChMC</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1" u="none" strike="noStrike" kern="1200" cap="none" spc="0" normalizeH="0" baseline="0" noProof="0">
                <a:ln>
                  <a:noFill/>
                </a:ln>
                <a:solidFill>
                  <a:srgbClr val="3E5AA8"/>
                </a:solidFill>
                <a:effectLst/>
                <a:uLnTx/>
                <a:uFillTx/>
                <a:latin typeface="Nunito Sans"/>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1" u="none" strike="noStrike" kern="1200" cap="none" spc="0" normalizeH="0" baseline="0" noProof="0">
                <a:ln>
                  <a:noFill/>
                </a:ln>
                <a:solidFill>
                  <a:srgbClr val="3E5AA8"/>
                </a:solidFill>
                <a:effectLst/>
                <a:uLnTx/>
                <a:uFillTx/>
                <a:latin typeface="Nunito Sans"/>
                <a:ea typeface="+mn-ea"/>
                <a:cs typeface="+mn-cs"/>
              </a:rPr>
              <a:t>               = Implemented Change / Release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700" b="0" i="1" u="none" strike="noStrike" kern="1200" cap="none" spc="0" normalizeH="0" baseline="0" noProof="0">
              <a:ln>
                <a:noFill/>
              </a:ln>
              <a:solidFill>
                <a:srgbClr val="3E5AA8"/>
              </a:solidFill>
              <a:effectLst/>
              <a:uLnTx/>
              <a:uFillTx/>
              <a:latin typeface="Nunito Sans"/>
              <a:ea typeface="+mn-ea"/>
              <a:cs typeface="+mn-cs"/>
            </a:endParaRPr>
          </a:p>
        </p:txBody>
      </p:sp>
      <p:sp>
        <p:nvSpPr>
          <p:cNvPr id="38" name="Rectangle 37">
            <a:extLst>
              <a:ext uri="{FF2B5EF4-FFF2-40B4-BE49-F238E27FC236}">
                <a16:creationId xmlns:a16="http://schemas.microsoft.com/office/drawing/2014/main" id="{F029775B-C859-9ABF-B92E-7C934C7AEA18}"/>
              </a:ext>
            </a:extLst>
          </p:cNvPr>
          <p:cNvSpPr/>
          <p:nvPr/>
        </p:nvSpPr>
        <p:spPr>
          <a:xfrm>
            <a:off x="210938" y="4626081"/>
            <a:ext cx="264516" cy="94843"/>
          </a:xfrm>
          <a:prstGeom prst="rect">
            <a:avLst/>
          </a:prstGeom>
          <a:solidFill>
            <a:schemeClr val="accent3">
              <a:lumMod val="20000"/>
              <a:lumOff val="80000"/>
            </a:schemeClr>
          </a:solidFill>
          <a:ln>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400" b="1" i="0" u="none" strike="noStrike" kern="1200" cap="none" spc="0" normalizeH="0" baseline="0" noProof="0">
              <a:ln>
                <a:noFill/>
              </a:ln>
              <a:solidFill>
                <a:srgbClr val="1D3E61"/>
              </a:solidFill>
              <a:effectLst/>
              <a:uLnTx/>
              <a:uFillTx/>
              <a:latin typeface="Nunito Sans"/>
              <a:ea typeface="+mn-ea"/>
              <a:cs typeface="+mn-cs"/>
            </a:endParaRPr>
          </a:p>
        </p:txBody>
      </p:sp>
      <p:sp>
        <p:nvSpPr>
          <p:cNvPr id="39" name="Rectangle 38">
            <a:extLst>
              <a:ext uri="{FF2B5EF4-FFF2-40B4-BE49-F238E27FC236}">
                <a16:creationId xmlns:a16="http://schemas.microsoft.com/office/drawing/2014/main" id="{5E68EFB8-04A2-343E-1403-C9520EC0F7EC}"/>
              </a:ext>
            </a:extLst>
          </p:cNvPr>
          <p:cNvSpPr/>
          <p:nvPr/>
        </p:nvSpPr>
        <p:spPr>
          <a:xfrm>
            <a:off x="210938" y="4441073"/>
            <a:ext cx="264516" cy="94844"/>
          </a:xfrm>
          <a:prstGeom prst="rect">
            <a:avLst/>
          </a:prstGeom>
          <a:solidFill>
            <a:schemeClr val="tx2">
              <a:lumMod val="40000"/>
              <a:lumOff val="60000"/>
            </a:schemeClr>
          </a:solidFill>
          <a:ln>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400" b="1" i="0" u="none" strike="noStrike" kern="1200" cap="none" spc="0" normalizeH="0" baseline="0" noProof="0">
              <a:ln>
                <a:noFill/>
              </a:ln>
              <a:solidFill>
                <a:srgbClr val="1D3E61"/>
              </a:solidFill>
              <a:effectLst/>
              <a:uLnTx/>
              <a:uFillTx/>
              <a:latin typeface="Nunito Sans"/>
              <a:ea typeface="+mn-ea"/>
              <a:cs typeface="+mn-cs"/>
            </a:endParaRPr>
          </a:p>
        </p:txBody>
      </p:sp>
      <p:sp>
        <p:nvSpPr>
          <p:cNvPr id="5" name="TextBox 4">
            <a:extLst>
              <a:ext uri="{FF2B5EF4-FFF2-40B4-BE49-F238E27FC236}">
                <a16:creationId xmlns:a16="http://schemas.microsoft.com/office/drawing/2014/main" id="{FF92BD9A-8D46-FD9B-579F-E7E6DD0ECCC5}"/>
              </a:ext>
            </a:extLst>
          </p:cNvPr>
          <p:cNvSpPr txBox="1"/>
          <p:nvPr/>
        </p:nvSpPr>
        <p:spPr>
          <a:xfrm>
            <a:off x="25629" y="4214330"/>
            <a:ext cx="1944411" cy="22889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a:ln>
                  <a:noFill/>
                </a:ln>
                <a:solidFill>
                  <a:srgbClr val="3E5AA8"/>
                </a:solidFill>
                <a:effectLst/>
                <a:uLnTx/>
                <a:uFillTx/>
                <a:latin typeface="Nunito Sans"/>
                <a:ea typeface="+mn-ea"/>
                <a:cs typeface="+mn-cs"/>
              </a:rPr>
              <a:t>Delivery Key</a:t>
            </a:r>
          </a:p>
        </p:txBody>
      </p:sp>
      <p:sp>
        <p:nvSpPr>
          <p:cNvPr id="16" name="Rectangle 15">
            <a:extLst>
              <a:ext uri="{FF2B5EF4-FFF2-40B4-BE49-F238E27FC236}">
                <a16:creationId xmlns:a16="http://schemas.microsoft.com/office/drawing/2014/main" id="{D617994A-7E70-D9AE-E4C7-7ADC063A66D1}"/>
              </a:ext>
            </a:extLst>
          </p:cNvPr>
          <p:cNvSpPr/>
          <p:nvPr/>
        </p:nvSpPr>
        <p:spPr>
          <a:xfrm>
            <a:off x="2910551" y="1105585"/>
            <a:ext cx="1253242" cy="437510"/>
          </a:xfrm>
          <a:prstGeom prst="rect">
            <a:avLst/>
          </a:prstGeom>
          <a:solidFill>
            <a:schemeClr val="bg2"/>
          </a:solidFill>
          <a:ln>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a:ln>
                  <a:noFill/>
                </a:ln>
                <a:solidFill>
                  <a:srgbClr val="1D3E61"/>
                </a:solidFill>
                <a:effectLst/>
                <a:uLnTx/>
                <a:uFillTx/>
                <a:latin typeface="Nunito Sans"/>
                <a:ea typeface="+mn-ea"/>
                <a:cs typeface="+mn-cs"/>
              </a:rPr>
              <a:t>Minor Release 14</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a:ln>
                  <a:noFill/>
                </a:ln>
                <a:solidFill>
                  <a:srgbClr val="1D3E61"/>
                </a:solidFill>
                <a:effectLst/>
                <a:uLnTx/>
                <a:uFillTx/>
                <a:latin typeface="Nunito Sans"/>
                <a:ea typeface="+mn-ea"/>
                <a:cs typeface="+mn-cs"/>
              </a:rPr>
              <a:t>(TBC)</a:t>
            </a:r>
            <a:endParaRPr kumimoji="0" lang="en-GB" sz="900" b="1" i="0" u="none" strike="noStrike" kern="1200" cap="none" spc="0" normalizeH="0" baseline="0" noProof="0">
              <a:ln>
                <a:noFill/>
              </a:ln>
              <a:solidFill>
                <a:srgbClr val="1D3E61"/>
              </a:solidFill>
              <a:effectLst/>
              <a:uLnTx/>
              <a:uFillTx/>
              <a:latin typeface="Nunito Sans"/>
              <a:ea typeface="+mn-ea"/>
              <a:cs typeface="+mn-cs"/>
            </a:endParaRPr>
          </a:p>
        </p:txBody>
      </p:sp>
      <p:sp>
        <p:nvSpPr>
          <p:cNvPr id="30" name="Rectangle 29">
            <a:extLst>
              <a:ext uri="{FF2B5EF4-FFF2-40B4-BE49-F238E27FC236}">
                <a16:creationId xmlns:a16="http://schemas.microsoft.com/office/drawing/2014/main" id="{89D5E618-E764-DCA7-6F15-F886E27DB89C}"/>
              </a:ext>
            </a:extLst>
          </p:cNvPr>
          <p:cNvSpPr/>
          <p:nvPr/>
        </p:nvSpPr>
        <p:spPr>
          <a:xfrm>
            <a:off x="7791922" y="1084957"/>
            <a:ext cx="1253242" cy="439525"/>
          </a:xfrm>
          <a:prstGeom prst="rect">
            <a:avLst/>
          </a:prstGeom>
          <a:solidFill>
            <a:schemeClr val="tx1">
              <a:lumMod val="40000"/>
              <a:lumOff val="60000"/>
            </a:schemeClr>
          </a:solidFill>
          <a:ln>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a:ln>
                  <a:noFill/>
                </a:ln>
                <a:solidFill>
                  <a:srgbClr val="1D3E61"/>
                </a:solidFill>
                <a:effectLst/>
                <a:uLnTx/>
                <a:uFillTx/>
                <a:latin typeface="Nunito Sans"/>
                <a:ea typeface="+mn-ea"/>
                <a:cs typeface="+mn-cs"/>
              </a:rPr>
              <a:t>Minor Release 15</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a:ln>
                  <a:noFill/>
                </a:ln>
                <a:solidFill>
                  <a:srgbClr val="1D3E61"/>
                </a:solidFill>
                <a:effectLst/>
                <a:uLnTx/>
                <a:uFillTx/>
                <a:latin typeface="Nunito Sans"/>
                <a:ea typeface="+mn-ea"/>
                <a:cs typeface="+mn-cs"/>
              </a:rPr>
              <a:t>(TBC)</a:t>
            </a:r>
          </a:p>
        </p:txBody>
      </p:sp>
      <p:sp>
        <p:nvSpPr>
          <p:cNvPr id="3" name="TextBox 2">
            <a:extLst>
              <a:ext uri="{FF2B5EF4-FFF2-40B4-BE49-F238E27FC236}">
                <a16:creationId xmlns:a16="http://schemas.microsoft.com/office/drawing/2014/main" id="{6AD32B5D-F950-7BAD-B607-7ECD6B4E20EB}"/>
              </a:ext>
            </a:extLst>
          </p:cNvPr>
          <p:cNvSpPr txBox="1"/>
          <p:nvPr/>
        </p:nvSpPr>
        <p:spPr>
          <a:xfrm>
            <a:off x="-12039" y="4993614"/>
            <a:ext cx="1709122" cy="200055"/>
          </a:xfrm>
          <a:prstGeom prst="rect">
            <a:avLst/>
          </a:prstGeom>
          <a:noFill/>
        </p:spPr>
        <p:txBody>
          <a:bodyPr wrap="non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0" u="none" strike="noStrike" kern="1200" cap="none" spc="0" normalizeH="0" baseline="0" noProof="0">
                <a:ln>
                  <a:noFill/>
                </a:ln>
                <a:solidFill>
                  <a:srgbClr val="1D3E61"/>
                </a:solidFill>
                <a:effectLst/>
                <a:uLnTx/>
                <a:uFillTx/>
                <a:latin typeface="Nunito Sans"/>
                <a:ea typeface="+mn-ea"/>
                <a:cs typeface="+mn-cs"/>
              </a:rPr>
              <a:t>Slide produced 20</a:t>
            </a:r>
            <a:r>
              <a:rPr kumimoji="0" lang="en-GB" sz="700" b="0" i="0" u="none" strike="noStrike" kern="1200" cap="none" spc="0" normalizeH="0" baseline="30000" noProof="0">
                <a:ln>
                  <a:noFill/>
                </a:ln>
                <a:solidFill>
                  <a:srgbClr val="1D3E61"/>
                </a:solidFill>
                <a:effectLst/>
                <a:uLnTx/>
                <a:uFillTx/>
                <a:latin typeface="Nunito Sans"/>
                <a:ea typeface="+mn-ea"/>
                <a:cs typeface="+mn-cs"/>
              </a:rPr>
              <a:t>th</a:t>
            </a:r>
            <a:r>
              <a:rPr kumimoji="0" lang="en-GB" sz="700" b="0" i="0" u="none" strike="noStrike" kern="1200" cap="none" spc="0" normalizeH="0" baseline="0" noProof="0">
                <a:ln>
                  <a:noFill/>
                </a:ln>
                <a:solidFill>
                  <a:srgbClr val="1D3E61"/>
                </a:solidFill>
                <a:effectLst/>
                <a:uLnTx/>
                <a:uFillTx/>
                <a:latin typeface="Nunito Sans"/>
                <a:ea typeface="+mn-ea"/>
                <a:cs typeface="+mn-cs"/>
              </a:rPr>
              <a:t> December 2024</a:t>
            </a:r>
            <a:endParaRPr kumimoji="0" lang="en-GB" sz="1800" b="0" i="0" u="none" strike="noStrike" kern="1200" cap="none" spc="0" normalizeH="0" baseline="0" noProof="0">
              <a:ln>
                <a:noFill/>
              </a:ln>
              <a:solidFill>
                <a:srgbClr val="1D3E61"/>
              </a:solidFill>
              <a:effectLst/>
              <a:uLnTx/>
              <a:uFillTx/>
              <a:latin typeface="Nunito Sans"/>
              <a:ea typeface="+mn-ea"/>
              <a:cs typeface="+mn-cs"/>
            </a:endParaRPr>
          </a:p>
        </p:txBody>
      </p:sp>
      <p:sp>
        <p:nvSpPr>
          <p:cNvPr id="21" name="Rectangle 20">
            <a:extLst>
              <a:ext uri="{FF2B5EF4-FFF2-40B4-BE49-F238E27FC236}">
                <a16:creationId xmlns:a16="http://schemas.microsoft.com/office/drawing/2014/main" id="{1F682CE0-9D5A-C73B-B35B-D79D05743143}"/>
              </a:ext>
            </a:extLst>
          </p:cNvPr>
          <p:cNvSpPr/>
          <p:nvPr/>
        </p:nvSpPr>
        <p:spPr>
          <a:xfrm>
            <a:off x="210938" y="4840706"/>
            <a:ext cx="264516" cy="112519"/>
          </a:xfrm>
          <a:prstGeom prst="rect">
            <a:avLst/>
          </a:prstGeom>
          <a:solidFill>
            <a:srgbClr val="92D050"/>
          </a:solidFill>
          <a:ln>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400" b="1" i="0" u="none" strike="noStrike" kern="1200" cap="none" spc="0" normalizeH="0" baseline="0" noProof="0">
              <a:ln>
                <a:noFill/>
              </a:ln>
              <a:solidFill>
                <a:srgbClr val="1D3E61"/>
              </a:solidFill>
              <a:effectLst/>
              <a:uLnTx/>
              <a:uFillTx/>
              <a:latin typeface="Nunito Sans"/>
              <a:ea typeface="+mn-ea"/>
              <a:cs typeface="+mn-cs"/>
            </a:endParaRPr>
          </a:p>
        </p:txBody>
      </p:sp>
      <p:sp>
        <p:nvSpPr>
          <p:cNvPr id="25" name="Rectangle 24">
            <a:extLst>
              <a:ext uri="{FF2B5EF4-FFF2-40B4-BE49-F238E27FC236}">
                <a16:creationId xmlns:a16="http://schemas.microsoft.com/office/drawing/2014/main" id="{1B1805F0-5467-3F32-F1BA-1922CAA5659E}"/>
              </a:ext>
            </a:extLst>
          </p:cNvPr>
          <p:cNvSpPr/>
          <p:nvPr/>
        </p:nvSpPr>
        <p:spPr>
          <a:xfrm>
            <a:off x="3635263" y="2563076"/>
            <a:ext cx="5415562" cy="407667"/>
          </a:xfrm>
          <a:prstGeom prst="rect">
            <a:avLst/>
          </a:prstGeom>
          <a:solidFill>
            <a:schemeClr val="tx1">
              <a:lumMod val="20000"/>
              <a:lumOff val="80000"/>
            </a:schemeClr>
          </a:solidFill>
          <a:ln>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rgbClr val="1D3E61"/>
                </a:solidFill>
                <a:effectLst/>
                <a:uLnTx/>
                <a:uFillTx/>
                <a:latin typeface="Nunito Sans"/>
                <a:ea typeface="+mn-ea"/>
                <a:cs typeface="+mn-cs"/>
              </a:rPr>
              <a:t>November 25 – Major Release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rgbClr val="1D3E61"/>
                </a:solidFill>
                <a:effectLst/>
                <a:highlight>
                  <a:srgbClr val="FFFF00"/>
                </a:highlight>
                <a:uLnTx/>
                <a:uFillTx/>
                <a:latin typeface="Nunito Sans"/>
                <a:ea typeface="+mn-ea"/>
                <a:cs typeface="+mn-cs"/>
              </a:rPr>
              <a:t>XRN5872 | Mod0884 | Mod0890 </a:t>
            </a:r>
          </a:p>
        </p:txBody>
      </p:sp>
      <p:sp>
        <p:nvSpPr>
          <p:cNvPr id="27" name="Rectangle 26">
            <a:extLst>
              <a:ext uri="{FF2B5EF4-FFF2-40B4-BE49-F238E27FC236}">
                <a16:creationId xmlns:a16="http://schemas.microsoft.com/office/drawing/2014/main" id="{739ACB9E-04C2-DA7B-FCA2-76FAA7450F70}"/>
              </a:ext>
            </a:extLst>
          </p:cNvPr>
          <p:cNvSpPr/>
          <p:nvPr/>
        </p:nvSpPr>
        <p:spPr>
          <a:xfrm>
            <a:off x="6156176" y="3767930"/>
            <a:ext cx="2875598" cy="407667"/>
          </a:xfrm>
          <a:prstGeom prst="rect">
            <a:avLst/>
          </a:prstGeom>
          <a:solidFill>
            <a:schemeClr val="tx1">
              <a:lumMod val="20000"/>
              <a:lumOff val="80000"/>
            </a:schemeClr>
          </a:solidFill>
          <a:ln>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rgbClr val="1D3E61"/>
                </a:solidFill>
                <a:effectLst/>
                <a:uLnTx/>
                <a:uFillTx/>
                <a:latin typeface="Nunito Sans"/>
                <a:ea typeface="+mn-ea"/>
                <a:cs typeface="+mn-cs"/>
              </a:rPr>
              <a:t>February 26 - Major Release</a:t>
            </a:r>
          </a:p>
        </p:txBody>
      </p:sp>
      <p:sp>
        <p:nvSpPr>
          <p:cNvPr id="7" name="Rectangle 6">
            <a:extLst>
              <a:ext uri="{FF2B5EF4-FFF2-40B4-BE49-F238E27FC236}">
                <a16:creationId xmlns:a16="http://schemas.microsoft.com/office/drawing/2014/main" id="{162F6E55-7AA2-55CC-6AA7-B5EB6310F1FE}"/>
              </a:ext>
            </a:extLst>
          </p:cNvPr>
          <p:cNvSpPr/>
          <p:nvPr/>
        </p:nvSpPr>
        <p:spPr>
          <a:xfrm>
            <a:off x="92409" y="3045025"/>
            <a:ext cx="5540568" cy="407667"/>
          </a:xfrm>
          <a:prstGeom prst="rect">
            <a:avLst/>
          </a:prstGeom>
          <a:solidFill>
            <a:schemeClr val="tx1">
              <a:lumMod val="20000"/>
              <a:lumOff val="80000"/>
            </a:schemeClr>
          </a:solidFill>
          <a:ln>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err="1">
                <a:ln>
                  <a:noFill/>
                </a:ln>
                <a:solidFill>
                  <a:srgbClr val="1D3E61"/>
                </a:solidFill>
                <a:effectLst/>
                <a:uLnTx/>
                <a:uFillTx/>
                <a:latin typeface="Nunito Sans"/>
                <a:ea typeface="+mn-ea"/>
                <a:cs typeface="+mn-cs"/>
              </a:rPr>
              <a:t>Adhoc</a:t>
            </a:r>
            <a:r>
              <a:rPr kumimoji="0" lang="en-GB" sz="1200" b="1" i="0" u="none" strike="noStrike" kern="1200" cap="none" spc="0" normalizeH="0" baseline="0" noProof="0">
                <a:ln>
                  <a:noFill/>
                </a:ln>
                <a:solidFill>
                  <a:srgbClr val="1D3E61"/>
                </a:solidFill>
                <a:effectLst/>
                <a:uLnTx/>
                <a:uFillTx/>
                <a:latin typeface="Nunito Sans"/>
                <a:ea typeface="+mn-ea"/>
                <a:cs typeface="+mn-cs"/>
              </a:rPr>
              <a:t> Project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rgbClr val="1D3E61"/>
                </a:solidFill>
                <a:effectLst/>
                <a:highlight>
                  <a:srgbClr val="FFFF00"/>
                </a:highlight>
                <a:uLnTx/>
                <a:uFillTx/>
                <a:latin typeface="Nunito Sans"/>
                <a:ea typeface="+mn-ea"/>
                <a:cs typeface="+mn-cs"/>
              </a:rPr>
              <a:t>XRN5851 – Procurement and Service Activities</a:t>
            </a:r>
          </a:p>
        </p:txBody>
      </p:sp>
    </p:spTree>
    <p:extLst>
      <p:ext uri="{BB962C8B-B14F-4D97-AF65-F5344CB8AC3E}">
        <p14:creationId xmlns:p14="http://schemas.microsoft.com/office/powerpoint/2010/main" val="11072161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978CFA-0171-BC43-A290-9DC25077E06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B473A47-4988-4B14-D270-4DDEBFE06126}"/>
              </a:ext>
            </a:extLst>
          </p:cNvPr>
          <p:cNvSpPr>
            <a:spLocks noGrp="1"/>
          </p:cNvSpPr>
          <p:nvPr>
            <p:ph type="title"/>
          </p:nvPr>
        </p:nvSpPr>
        <p:spPr>
          <a:xfrm>
            <a:off x="395536" y="18547"/>
            <a:ext cx="8147248" cy="434083"/>
          </a:xfrm>
        </p:spPr>
        <p:txBody>
          <a:bodyPr>
            <a:normAutofit/>
          </a:bodyPr>
          <a:lstStyle/>
          <a:p>
            <a:r>
              <a:rPr lang="en-GB" sz="1500">
                <a:cs typeface="Arial"/>
              </a:rPr>
              <a:t>Change Delivery Plan – January 2025 – December 2025 </a:t>
            </a:r>
            <a:endParaRPr lang="en-GB" sz="1500"/>
          </a:p>
        </p:txBody>
      </p:sp>
      <p:graphicFrame>
        <p:nvGraphicFramePr>
          <p:cNvPr id="4" name="Table 3">
            <a:extLst>
              <a:ext uri="{FF2B5EF4-FFF2-40B4-BE49-F238E27FC236}">
                <a16:creationId xmlns:a16="http://schemas.microsoft.com/office/drawing/2014/main" id="{2F3A8088-C16B-A8ED-7B3A-BB4F893B9880}"/>
              </a:ext>
            </a:extLst>
          </p:cNvPr>
          <p:cNvGraphicFramePr>
            <a:graphicFrameLocks noGrp="1"/>
          </p:cNvGraphicFramePr>
          <p:nvPr/>
        </p:nvGraphicFramePr>
        <p:xfrm>
          <a:off x="64970" y="315124"/>
          <a:ext cx="9014060" cy="4203536"/>
        </p:xfrm>
        <a:graphic>
          <a:graphicData uri="http://schemas.openxmlformats.org/drawingml/2006/table">
            <a:tbl>
              <a:tblPr firstRow="1" bandRow="1">
                <a:tableStyleId>{5C22544A-7EE6-4342-B048-85BDC9FD1C3A}</a:tableStyleId>
              </a:tblPr>
              <a:tblGrid>
                <a:gridCol w="478552">
                  <a:extLst>
                    <a:ext uri="{9D8B030D-6E8A-4147-A177-3AD203B41FA5}">
                      <a16:colId xmlns:a16="http://schemas.microsoft.com/office/drawing/2014/main" val="4236546890"/>
                    </a:ext>
                  </a:extLst>
                </a:gridCol>
                <a:gridCol w="2702860">
                  <a:extLst>
                    <a:ext uri="{9D8B030D-6E8A-4147-A177-3AD203B41FA5}">
                      <a16:colId xmlns:a16="http://schemas.microsoft.com/office/drawing/2014/main" val="324692026"/>
                    </a:ext>
                  </a:extLst>
                </a:gridCol>
                <a:gridCol w="720080">
                  <a:extLst>
                    <a:ext uri="{9D8B030D-6E8A-4147-A177-3AD203B41FA5}">
                      <a16:colId xmlns:a16="http://schemas.microsoft.com/office/drawing/2014/main" val="1901410971"/>
                    </a:ext>
                  </a:extLst>
                </a:gridCol>
                <a:gridCol w="792088">
                  <a:extLst>
                    <a:ext uri="{9D8B030D-6E8A-4147-A177-3AD203B41FA5}">
                      <a16:colId xmlns:a16="http://schemas.microsoft.com/office/drawing/2014/main" val="4189950786"/>
                    </a:ext>
                  </a:extLst>
                </a:gridCol>
                <a:gridCol w="792088">
                  <a:extLst>
                    <a:ext uri="{9D8B030D-6E8A-4147-A177-3AD203B41FA5}">
                      <a16:colId xmlns:a16="http://schemas.microsoft.com/office/drawing/2014/main" val="4137049686"/>
                    </a:ext>
                  </a:extLst>
                </a:gridCol>
                <a:gridCol w="720080">
                  <a:extLst>
                    <a:ext uri="{9D8B030D-6E8A-4147-A177-3AD203B41FA5}">
                      <a16:colId xmlns:a16="http://schemas.microsoft.com/office/drawing/2014/main" val="1519923765"/>
                    </a:ext>
                  </a:extLst>
                </a:gridCol>
                <a:gridCol w="1152128">
                  <a:extLst>
                    <a:ext uri="{9D8B030D-6E8A-4147-A177-3AD203B41FA5}">
                      <a16:colId xmlns:a16="http://schemas.microsoft.com/office/drawing/2014/main" val="3099399107"/>
                    </a:ext>
                  </a:extLst>
                </a:gridCol>
                <a:gridCol w="820848">
                  <a:extLst>
                    <a:ext uri="{9D8B030D-6E8A-4147-A177-3AD203B41FA5}">
                      <a16:colId xmlns:a16="http://schemas.microsoft.com/office/drawing/2014/main" val="796015746"/>
                    </a:ext>
                  </a:extLst>
                </a:gridCol>
                <a:gridCol w="835336">
                  <a:extLst>
                    <a:ext uri="{9D8B030D-6E8A-4147-A177-3AD203B41FA5}">
                      <a16:colId xmlns:a16="http://schemas.microsoft.com/office/drawing/2014/main" val="3560280781"/>
                    </a:ext>
                  </a:extLst>
                </a:gridCol>
              </a:tblGrid>
              <a:tr h="289821">
                <a:tc>
                  <a:txBody>
                    <a:bodyPr/>
                    <a:lstStyle/>
                    <a:p>
                      <a:r>
                        <a:rPr lang="en-GB" sz="900">
                          <a:latin typeface="+mj-lt"/>
                        </a:rPr>
                        <a:t>XRN</a:t>
                      </a:r>
                    </a:p>
                  </a:txBody>
                  <a:tcPr anchor="ctr">
                    <a:solidFill>
                      <a:schemeClr val="tx2"/>
                    </a:solidFill>
                  </a:tcPr>
                </a:tc>
                <a:tc>
                  <a:txBody>
                    <a:bodyPr/>
                    <a:lstStyle/>
                    <a:p>
                      <a:r>
                        <a:rPr lang="en-GB" sz="900">
                          <a:latin typeface="+mj-lt"/>
                        </a:rPr>
                        <a:t>Change Title </a:t>
                      </a:r>
                    </a:p>
                  </a:txBody>
                  <a:tcPr anchor="ctr">
                    <a:solidFill>
                      <a:schemeClr val="tx2"/>
                    </a:solidFill>
                  </a:tcPr>
                </a:tc>
                <a:tc>
                  <a:txBody>
                    <a:bodyPr/>
                    <a:lstStyle/>
                    <a:p>
                      <a:r>
                        <a:rPr lang="en-GB" sz="900">
                          <a:latin typeface="+mj-lt"/>
                        </a:rPr>
                        <a:t>Proposer</a:t>
                      </a:r>
                    </a:p>
                  </a:txBody>
                  <a:tcPr anchor="ctr">
                    <a:solidFill>
                      <a:schemeClr val="tx2"/>
                    </a:solidFill>
                  </a:tcPr>
                </a:tc>
                <a:tc>
                  <a:txBody>
                    <a:bodyPr/>
                    <a:lstStyle/>
                    <a:p>
                      <a:r>
                        <a:rPr lang="en-GB" sz="900">
                          <a:latin typeface="+mj-lt"/>
                        </a:rPr>
                        <a:t>Benefit / Impact</a:t>
                      </a:r>
                    </a:p>
                  </a:txBody>
                  <a:tcPr anchor="ctr">
                    <a:solidFill>
                      <a:schemeClr val="tx2"/>
                    </a:solidFill>
                  </a:tcPr>
                </a:tc>
                <a:tc>
                  <a:txBody>
                    <a:bodyPr/>
                    <a:lstStyle/>
                    <a:p>
                      <a:r>
                        <a:rPr lang="en-GB" sz="900">
                          <a:latin typeface="+mj-lt"/>
                        </a:rPr>
                        <a:t>Funding </a:t>
                      </a:r>
                    </a:p>
                  </a:txBody>
                  <a:tcPr anchor="ctr">
                    <a:solidFill>
                      <a:schemeClr val="tx2"/>
                    </a:solidFill>
                  </a:tcPr>
                </a:tc>
                <a:tc>
                  <a:txBody>
                    <a:bodyPr/>
                    <a:lstStyle/>
                    <a:p>
                      <a:r>
                        <a:rPr lang="en-GB" sz="900">
                          <a:latin typeface="+mj-lt"/>
                        </a:rPr>
                        <a:t>HLSO</a:t>
                      </a:r>
                    </a:p>
                    <a:p>
                      <a:r>
                        <a:rPr lang="en-GB" sz="900">
                          <a:latin typeface="+mj-lt"/>
                        </a:rPr>
                        <a:t>Max Cost</a:t>
                      </a:r>
                    </a:p>
                  </a:txBody>
                  <a:tcPr anchor="ctr">
                    <a:solidFill>
                      <a:schemeClr val="tx2"/>
                    </a:solidFill>
                  </a:tcPr>
                </a:tc>
                <a:tc>
                  <a:txBody>
                    <a:bodyPr/>
                    <a:lstStyle/>
                    <a:p>
                      <a:r>
                        <a:rPr lang="en-GB" sz="900">
                          <a:latin typeface="+mj-lt"/>
                        </a:rPr>
                        <a:t>Target Implementation   Date</a:t>
                      </a:r>
                    </a:p>
                  </a:txBody>
                  <a:tcPr anchor="ctr">
                    <a:solidFill>
                      <a:schemeClr val="tx2"/>
                    </a:solidFill>
                  </a:tcPr>
                </a:tc>
                <a:tc>
                  <a:txBody>
                    <a:bodyPr/>
                    <a:lstStyle/>
                    <a:p>
                      <a:r>
                        <a:rPr lang="en-GB" sz="900">
                          <a:latin typeface="+mj-lt"/>
                        </a:rPr>
                        <a:t>Release Type</a:t>
                      </a:r>
                    </a:p>
                  </a:txBody>
                  <a:tcPr anchor="ctr">
                    <a:solidFill>
                      <a:schemeClr val="tx2"/>
                    </a:solidFill>
                  </a:tcPr>
                </a:tc>
                <a:tc>
                  <a:txBody>
                    <a:bodyPr/>
                    <a:lstStyle/>
                    <a:p>
                      <a:r>
                        <a:rPr lang="en-GB" sz="900">
                          <a:latin typeface="+mj-lt"/>
                        </a:rPr>
                        <a:t>Firm / Indicative</a:t>
                      </a:r>
                    </a:p>
                  </a:txBody>
                  <a:tcPr anchor="ctr">
                    <a:solidFill>
                      <a:schemeClr val="tx2"/>
                    </a:solidFill>
                  </a:tcPr>
                </a:tc>
                <a:extLst>
                  <a:ext uri="{0D108BD9-81ED-4DB2-BD59-A6C34878D82A}">
                    <a16:rowId xmlns:a16="http://schemas.microsoft.com/office/drawing/2014/main" val="429165185"/>
                  </a:ext>
                </a:extLst>
              </a:tr>
              <a:tr h="406485">
                <a:tc>
                  <a:txBody>
                    <a:bodyPr/>
                    <a:lstStyle/>
                    <a:p>
                      <a:pPr algn="ctr"/>
                      <a:r>
                        <a:rPr lang="en-GB" sz="800" b="1">
                          <a:solidFill>
                            <a:schemeClr val="tx1"/>
                          </a:solidFill>
                          <a:latin typeface="+mj-lt"/>
                          <a:hlinkClick r:id="rId3">
                            <a:extLst>
                              <a:ext uri="{A12FA001-AC4F-418D-AE19-62706E023703}">
                                <ahyp:hlinkClr xmlns:ahyp="http://schemas.microsoft.com/office/drawing/2018/hyperlinkcolor" val="tx"/>
                              </a:ext>
                            </a:extLst>
                          </a:hlinkClick>
                        </a:rPr>
                        <a:t>5614</a:t>
                      </a:r>
                      <a:endParaRPr lang="en-GB" sz="800" b="1">
                        <a:solidFill>
                          <a:schemeClr val="tx1"/>
                        </a:solidFill>
                        <a:latin typeface="+mj-lt"/>
                      </a:endParaRPr>
                    </a:p>
                  </a:txBody>
                  <a:tcPr anchor="ctr">
                    <a:solidFill>
                      <a:schemeClr val="accent1"/>
                    </a:solidFill>
                  </a:tcPr>
                </a:tc>
                <a:tc>
                  <a:txBody>
                    <a:bodyPr/>
                    <a:lstStyle/>
                    <a:p>
                      <a:r>
                        <a:rPr lang="en-GB" sz="700" b="1">
                          <a:effectLst/>
                          <a:latin typeface="+mj-lt"/>
                          <a:ea typeface="Times New Roman" panose="02020603050405020304" pitchFamily="18" charset="0"/>
                        </a:rPr>
                        <a:t>Improving IGT SMP New Connection Process to support accurate and timely Supplier Registrations</a:t>
                      </a:r>
                      <a:endParaRPr lang="en-GB" sz="600" b="1">
                        <a:latin typeface="+mj-lt"/>
                      </a:endParaRPr>
                    </a:p>
                  </a:txBody>
                  <a:tcPr anchor="ctr">
                    <a:solidFill>
                      <a:schemeClr val="bg2">
                        <a:lumMod val="20000"/>
                        <a:lumOff val="80000"/>
                      </a:schemeClr>
                    </a:solidFill>
                  </a:tcPr>
                </a:tc>
                <a:tc>
                  <a:txBody>
                    <a:bodyPr/>
                    <a:lstStyle/>
                    <a:p>
                      <a:r>
                        <a:rPr lang="en-GB" sz="700" b="1">
                          <a:latin typeface="+mj-lt"/>
                        </a:rPr>
                        <a:t>BUUK</a:t>
                      </a:r>
                    </a:p>
                  </a:txBody>
                  <a:tcPr anchor="ctr">
                    <a:solidFill>
                      <a:schemeClr val="bg2">
                        <a:lumMod val="20000"/>
                        <a:lumOff val="80000"/>
                      </a:schemeClr>
                    </a:solidFill>
                  </a:tcPr>
                </a:tc>
                <a:tc>
                  <a:txBody>
                    <a:bodyPr/>
                    <a:lstStyle/>
                    <a:p>
                      <a:r>
                        <a:rPr lang="en-GB" sz="700" b="1">
                          <a:latin typeface="+mj-lt"/>
                        </a:rPr>
                        <a:t>Shipper</a:t>
                      </a:r>
                    </a:p>
                    <a:p>
                      <a:r>
                        <a:rPr lang="en-GB" sz="700" b="1">
                          <a:latin typeface="+mj-lt"/>
                        </a:rPr>
                        <a:t>IGT</a:t>
                      </a:r>
                    </a:p>
                  </a:txBody>
                  <a:tcPr anchor="ctr">
                    <a:solidFill>
                      <a:schemeClr val="bg2">
                        <a:lumMod val="20000"/>
                        <a:lumOff val="80000"/>
                      </a:schemeClr>
                    </a:solidFill>
                  </a:tcPr>
                </a:tc>
                <a:tc>
                  <a:txBody>
                    <a:bodyPr/>
                    <a:lstStyle/>
                    <a:p>
                      <a:r>
                        <a:rPr lang="en-GB" sz="700" b="1">
                          <a:latin typeface="+mj-lt"/>
                        </a:rPr>
                        <a:t>Shipper</a:t>
                      </a:r>
                    </a:p>
                    <a:p>
                      <a:r>
                        <a:rPr lang="en-GB" sz="700" b="1">
                          <a:latin typeface="+mj-lt"/>
                        </a:rPr>
                        <a:t>IGT</a:t>
                      </a:r>
                    </a:p>
                  </a:txBody>
                  <a:tcPr anchor="ctr">
                    <a:solidFill>
                      <a:schemeClr val="bg2">
                        <a:lumMod val="20000"/>
                        <a:lumOff val="80000"/>
                      </a:schemeClr>
                    </a:solidFill>
                  </a:tcPr>
                </a:tc>
                <a:tc>
                  <a:txBody>
                    <a:bodyPr/>
                    <a:lstStyle/>
                    <a:p>
                      <a:r>
                        <a:rPr lang="en-GB" sz="700" b="1">
                          <a:latin typeface="+mj-lt"/>
                        </a:rPr>
                        <a:t>*£120k</a:t>
                      </a:r>
                    </a:p>
                    <a:p>
                      <a:r>
                        <a:rPr lang="en-GB" sz="700" b="1">
                          <a:latin typeface="+mj-lt"/>
                        </a:rPr>
                        <a:t>revised following design</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28</a:t>
                      </a:r>
                      <a:r>
                        <a:rPr kumimoji="0" lang="en-GB" sz="700" b="1" i="0" u="none" strike="noStrike" kern="1200" cap="none" spc="0" normalizeH="0" baseline="30000" noProof="0">
                          <a:ln>
                            <a:noFill/>
                          </a:ln>
                          <a:solidFill>
                            <a:schemeClr val="tx1"/>
                          </a:solidFill>
                          <a:effectLst/>
                          <a:uLnTx/>
                          <a:uFillTx/>
                          <a:latin typeface="+mj-lt"/>
                          <a:ea typeface="+mn-ea"/>
                          <a:cs typeface="+mn-cs"/>
                        </a:rPr>
                        <a:t>th</a:t>
                      </a:r>
                      <a:r>
                        <a:rPr kumimoji="0" lang="en-GB" sz="700" b="1" i="0" u="none" strike="noStrike" kern="1200" cap="none" spc="0" normalizeH="0" baseline="0" noProof="0">
                          <a:ln>
                            <a:noFill/>
                          </a:ln>
                          <a:solidFill>
                            <a:schemeClr val="tx1"/>
                          </a:solidFill>
                          <a:effectLst/>
                          <a:uLnTx/>
                          <a:uFillTx/>
                          <a:latin typeface="+mj-lt"/>
                          <a:ea typeface="+mn-ea"/>
                          <a:cs typeface="+mn-cs"/>
                        </a:rPr>
                        <a:t> February 2025</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Major</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rgbClr val="1D3E61"/>
                          </a:solidFill>
                          <a:effectLst/>
                          <a:uLnTx/>
                          <a:uFillTx/>
                          <a:latin typeface="+mj-lt"/>
                          <a:ea typeface="+mn-ea"/>
                          <a:cs typeface="+mn-cs"/>
                        </a:rPr>
                        <a:t>Firm</a:t>
                      </a:r>
                    </a:p>
                  </a:txBody>
                  <a:tcPr anchor="ctr">
                    <a:solidFill>
                      <a:schemeClr val="bg2">
                        <a:lumMod val="20000"/>
                        <a:lumOff val="80000"/>
                      </a:schemeClr>
                    </a:solidFill>
                  </a:tcPr>
                </a:tc>
                <a:extLst>
                  <a:ext uri="{0D108BD9-81ED-4DB2-BD59-A6C34878D82A}">
                    <a16:rowId xmlns:a16="http://schemas.microsoft.com/office/drawing/2014/main" val="510552386"/>
                  </a:ext>
                </a:extLst>
              </a:tr>
              <a:tr h="379413">
                <a:tc>
                  <a:txBody>
                    <a:bodyPr/>
                    <a:lstStyle/>
                    <a:p>
                      <a:pPr algn="ctr"/>
                      <a:r>
                        <a:rPr lang="en-GB" sz="800" b="1">
                          <a:solidFill>
                            <a:schemeClr val="tx1"/>
                          </a:solidFill>
                          <a:latin typeface="+mj-lt"/>
                          <a:hlinkClick r:id="rId4">
                            <a:extLst>
                              <a:ext uri="{A12FA001-AC4F-418D-AE19-62706E023703}">
                                <ahyp:hlinkClr xmlns:ahyp="http://schemas.microsoft.com/office/drawing/2018/hyperlinkcolor" val="tx"/>
                              </a:ext>
                            </a:extLst>
                          </a:hlinkClick>
                        </a:rPr>
                        <a:t>5616</a:t>
                      </a:r>
                      <a:endParaRPr lang="en-GB" sz="800" b="1">
                        <a:solidFill>
                          <a:schemeClr val="tx1"/>
                        </a:solidFill>
                        <a:latin typeface="+mj-lt"/>
                      </a:endParaRPr>
                    </a:p>
                  </a:txBody>
                  <a:tcPr anchor="ctr">
                    <a:solidFill>
                      <a:schemeClr val="accent1"/>
                    </a:solidFill>
                  </a:tcPr>
                </a:tc>
                <a:tc>
                  <a:txBody>
                    <a:bodyPr/>
                    <a:lstStyle/>
                    <a:p>
                      <a:pPr>
                        <a:lnSpc>
                          <a:spcPct val="115000"/>
                        </a:lnSpc>
                        <a:spcAft>
                          <a:spcPts val="1000"/>
                        </a:spcAft>
                      </a:pPr>
                      <a:r>
                        <a:rPr lang="en-GB" sz="700" b="1">
                          <a:effectLst/>
                          <a:latin typeface="+mj-lt"/>
                          <a:ea typeface="Times New Roman" panose="02020603050405020304" pitchFamily="18" charset="0"/>
                          <a:cs typeface="Arial" panose="020B0604020202020204" pitchFamily="34" charset="0"/>
                        </a:rPr>
                        <a:t>CSEP Annual Quantity Capacity Management  </a:t>
                      </a:r>
                      <a:endParaRPr lang="en-GB" sz="700" b="1">
                        <a:effectLst/>
                        <a:latin typeface="+mj-lt"/>
                        <a:ea typeface="Times New Roman" panose="02020603050405020304" pitchFamily="18" charset="0"/>
                        <a:cs typeface="Times New Roman" panose="02020603050405020304" pitchFamily="18" charset="0"/>
                      </a:endParaRPr>
                    </a:p>
                  </a:txBody>
                  <a:tcPr marL="68580" marR="68580" marT="0" marB="0" anchor="ctr">
                    <a:solidFill>
                      <a:schemeClr val="bg2">
                        <a:lumMod val="20000"/>
                        <a:lumOff val="80000"/>
                      </a:schemeClr>
                    </a:solidFill>
                  </a:tcPr>
                </a:tc>
                <a:tc>
                  <a:txBody>
                    <a:bodyPr/>
                    <a:lstStyle/>
                    <a:p>
                      <a:r>
                        <a:rPr lang="en-GB" sz="700" b="1">
                          <a:latin typeface="+mj-lt"/>
                        </a:rPr>
                        <a:t>WWU</a:t>
                      </a:r>
                    </a:p>
                  </a:txBody>
                  <a:tcPr anchor="ctr">
                    <a:solidFill>
                      <a:schemeClr val="bg2">
                        <a:lumMod val="20000"/>
                        <a:lumOff val="80000"/>
                      </a:schemeClr>
                    </a:solidFill>
                  </a:tcPr>
                </a:tc>
                <a:tc>
                  <a:txBody>
                    <a:bodyPr/>
                    <a:lstStyle/>
                    <a:p>
                      <a:r>
                        <a:rPr lang="en-GB" sz="700" b="1">
                          <a:latin typeface="+mj-lt"/>
                        </a:rPr>
                        <a:t>DN</a:t>
                      </a:r>
                    </a:p>
                    <a:p>
                      <a:r>
                        <a:rPr lang="en-GB" sz="700" b="1">
                          <a:latin typeface="+mj-lt"/>
                        </a:rPr>
                        <a:t>IGT</a:t>
                      </a:r>
                    </a:p>
                    <a:p>
                      <a:r>
                        <a:rPr lang="en-GB" sz="700" b="1">
                          <a:latin typeface="+mj-lt"/>
                        </a:rPr>
                        <a:t>Shipper</a:t>
                      </a:r>
                    </a:p>
                  </a:txBody>
                  <a:tcPr anchor="ctr">
                    <a:solidFill>
                      <a:schemeClr val="bg2">
                        <a:lumMod val="20000"/>
                        <a:lumOff val="80000"/>
                      </a:schemeClr>
                    </a:solidFill>
                  </a:tcPr>
                </a:tc>
                <a:tc>
                  <a:txBody>
                    <a:bodyPr/>
                    <a:lstStyle/>
                    <a:p>
                      <a:r>
                        <a:rPr lang="en-GB" sz="700" b="1">
                          <a:latin typeface="+mj-lt"/>
                        </a:rPr>
                        <a:t>DN</a:t>
                      </a:r>
                    </a:p>
                    <a:p>
                      <a:r>
                        <a:rPr lang="en-GB" sz="700" b="1">
                          <a:latin typeface="+mj-lt"/>
                        </a:rPr>
                        <a:t>IGT</a:t>
                      </a:r>
                    </a:p>
                  </a:txBody>
                  <a:tcPr anchor="ctr">
                    <a:solidFill>
                      <a:schemeClr val="bg2">
                        <a:lumMod val="20000"/>
                        <a:lumOff val="80000"/>
                      </a:schemeClr>
                    </a:solidFill>
                  </a:tcPr>
                </a:tc>
                <a:tc>
                  <a:txBody>
                    <a:bodyPr/>
                    <a:lstStyle/>
                    <a:p>
                      <a:r>
                        <a:rPr lang="en-GB" sz="700" b="1">
                          <a:latin typeface="+mj-lt"/>
                        </a:rPr>
                        <a:t>*£260k revised following design</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27</a:t>
                      </a:r>
                      <a:r>
                        <a:rPr kumimoji="0" lang="en-GB" sz="700" b="1" i="0" u="none" strike="noStrike" kern="1200" cap="none" spc="0" normalizeH="0" baseline="30000" noProof="0">
                          <a:ln>
                            <a:noFill/>
                          </a:ln>
                          <a:solidFill>
                            <a:schemeClr val="tx1"/>
                          </a:solidFill>
                          <a:effectLst/>
                          <a:uLnTx/>
                          <a:uFillTx/>
                          <a:latin typeface="+mn-lt"/>
                          <a:ea typeface="+mn-ea"/>
                          <a:cs typeface="+mn-cs"/>
                        </a:rPr>
                        <a:t>th</a:t>
                      </a:r>
                      <a:r>
                        <a:rPr kumimoji="0" lang="en-GB" sz="700" b="1" i="0" u="none" strike="noStrike" kern="1200" cap="none" spc="0" normalizeH="0" baseline="0" noProof="0">
                          <a:ln>
                            <a:noFill/>
                          </a:ln>
                          <a:solidFill>
                            <a:schemeClr val="tx1"/>
                          </a:solidFill>
                          <a:effectLst/>
                          <a:uLnTx/>
                          <a:uFillTx/>
                          <a:latin typeface="+mn-lt"/>
                          <a:ea typeface="+mn-ea"/>
                          <a:cs typeface="+mn-cs"/>
                        </a:rPr>
                        <a:t> June 2025</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Major</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rgbClr val="1D3E61"/>
                          </a:solidFill>
                          <a:effectLst/>
                          <a:uLnTx/>
                          <a:uFillTx/>
                          <a:latin typeface="+mj-lt"/>
                          <a:ea typeface="+mn-ea"/>
                          <a:cs typeface="+mn-cs"/>
                        </a:rPr>
                        <a:t>Indicative </a:t>
                      </a:r>
                    </a:p>
                  </a:txBody>
                  <a:tcPr anchor="ctr">
                    <a:solidFill>
                      <a:schemeClr val="bg2">
                        <a:lumMod val="20000"/>
                        <a:lumOff val="80000"/>
                      </a:schemeClr>
                    </a:solidFill>
                  </a:tcPr>
                </a:tc>
                <a:extLst>
                  <a:ext uri="{0D108BD9-81ED-4DB2-BD59-A6C34878D82A}">
                    <a16:rowId xmlns:a16="http://schemas.microsoft.com/office/drawing/2014/main" val="4267393479"/>
                  </a:ext>
                </a:extLst>
              </a:tr>
              <a:tr h="332968">
                <a:tc>
                  <a:txBody>
                    <a:bodyPr/>
                    <a:lstStyle/>
                    <a:p>
                      <a:pPr algn="ctr"/>
                      <a:r>
                        <a:rPr lang="en-GB" sz="800" b="1">
                          <a:solidFill>
                            <a:schemeClr val="tx1"/>
                          </a:solidFill>
                          <a:hlinkClick r:id="rId5">
                            <a:extLst>
                              <a:ext uri="{A12FA001-AC4F-418D-AE19-62706E023703}">
                                <ahyp:hlinkClr xmlns:ahyp="http://schemas.microsoft.com/office/drawing/2018/hyperlinkcolor" val="tx"/>
                              </a:ext>
                            </a:extLst>
                          </a:hlinkClick>
                        </a:rPr>
                        <a:t>5702</a:t>
                      </a:r>
                      <a:endParaRPr lang="en-GB" sz="800" b="1" kern="1200">
                        <a:solidFill>
                          <a:schemeClr val="tx1"/>
                        </a:solidFill>
                        <a:latin typeface="+mn-lt"/>
                        <a:ea typeface="+mn-ea"/>
                        <a:cs typeface="+mn-cs"/>
                      </a:endParaRPr>
                    </a:p>
                  </a:txBody>
                  <a:tcPr anchor="ctr">
                    <a:solidFill>
                      <a:schemeClr val="accent1"/>
                    </a:solidFill>
                  </a:tcPr>
                </a:tc>
                <a:tc>
                  <a:txBody>
                    <a:bodyPr/>
                    <a:lstStyle/>
                    <a:p>
                      <a:pPr>
                        <a:lnSpc>
                          <a:spcPct val="115000"/>
                        </a:lnSpc>
                        <a:spcAft>
                          <a:spcPts val="1000"/>
                        </a:spcAft>
                      </a:pPr>
                      <a:r>
                        <a:rPr lang="en-US" sz="700" b="1">
                          <a:solidFill>
                            <a:schemeClr val="tx1"/>
                          </a:solidFill>
                          <a:effectLst/>
                          <a:latin typeface="+mj-lt"/>
                          <a:ea typeface="Times New Roman" panose="02020603050405020304" pitchFamily="18" charset="0"/>
                          <a:cs typeface="Times New Roman" panose="02020603050405020304" pitchFamily="18" charset="0"/>
                        </a:rPr>
                        <a:t>Mod0864S - Update to assess the replacement of Facsimile as a form of communication </a:t>
                      </a:r>
                      <a:endParaRPr lang="en-GB" sz="700" b="1">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solidFill>
                      <a:schemeClr val="bg2">
                        <a:lumMod val="20000"/>
                        <a:lumOff val="80000"/>
                      </a:schemeClr>
                    </a:solidFill>
                  </a:tcPr>
                </a:tc>
                <a:tc>
                  <a:txBody>
                    <a:bodyPr/>
                    <a:lstStyle/>
                    <a:p>
                      <a:r>
                        <a:rPr lang="en-GB" sz="700" b="1">
                          <a:latin typeface="+mj-lt"/>
                        </a:rPr>
                        <a:t>NGT</a:t>
                      </a:r>
                    </a:p>
                  </a:txBody>
                  <a:tcPr anchor="ctr">
                    <a:solidFill>
                      <a:schemeClr val="bg2">
                        <a:lumMod val="20000"/>
                        <a:lumOff val="80000"/>
                      </a:schemeClr>
                    </a:solidFill>
                  </a:tcPr>
                </a:tc>
                <a:tc>
                  <a:txBody>
                    <a:bodyPr/>
                    <a:lstStyle/>
                    <a:p>
                      <a:r>
                        <a:rPr lang="en-GB" sz="700" b="1">
                          <a:latin typeface="+mj-lt"/>
                        </a:rPr>
                        <a:t>All DSC Customers</a:t>
                      </a:r>
                    </a:p>
                  </a:txBody>
                  <a:tcPr anchor="ctr">
                    <a:solidFill>
                      <a:schemeClr val="bg2">
                        <a:lumMod val="20000"/>
                        <a:lumOff val="80000"/>
                      </a:schemeClr>
                    </a:solidFill>
                  </a:tcPr>
                </a:tc>
                <a:tc>
                  <a:txBody>
                    <a:bodyPr/>
                    <a:lstStyle/>
                    <a:p>
                      <a:r>
                        <a:rPr lang="en-GB" sz="700" b="1">
                          <a:latin typeface="+mj-lt"/>
                        </a:rPr>
                        <a:t>All DSC Customers</a:t>
                      </a:r>
                    </a:p>
                  </a:txBody>
                  <a:tcPr anchor="ctr">
                    <a:solidFill>
                      <a:schemeClr val="bg2">
                        <a:lumMod val="20000"/>
                        <a:lumOff val="80000"/>
                      </a:schemeClr>
                    </a:solidFill>
                  </a:tcPr>
                </a:tc>
                <a:tc>
                  <a:txBody>
                    <a:bodyPr/>
                    <a:lstStyle/>
                    <a:p>
                      <a:r>
                        <a:rPr lang="en-GB" sz="700" b="1" kern="1200">
                          <a:solidFill>
                            <a:schemeClr val="dk1"/>
                          </a:solidFill>
                          <a:latin typeface="+mn-lt"/>
                          <a:ea typeface="+mn-ea"/>
                          <a:cs typeface="+mn-cs"/>
                        </a:rPr>
                        <a:t>£230k</a:t>
                      </a:r>
                    </a:p>
                    <a:p>
                      <a:r>
                        <a:rPr lang="en-GB" sz="700" b="1" kern="1200">
                          <a:solidFill>
                            <a:schemeClr val="dk1"/>
                          </a:solidFill>
                          <a:latin typeface="+mn-lt"/>
                          <a:ea typeface="+mn-ea"/>
                          <a:cs typeface="+mn-cs"/>
                        </a:rPr>
                        <a:t>*ROM est. </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27</a:t>
                      </a:r>
                      <a:r>
                        <a:rPr kumimoji="0" lang="en-GB" sz="700" b="1" i="0" u="none" strike="noStrike" kern="1200" cap="none" spc="0" normalizeH="0" baseline="30000" noProof="0">
                          <a:ln>
                            <a:noFill/>
                          </a:ln>
                          <a:solidFill>
                            <a:schemeClr val="tx1"/>
                          </a:solidFill>
                          <a:effectLst/>
                          <a:uLnTx/>
                          <a:uFillTx/>
                          <a:latin typeface="+mj-lt"/>
                          <a:ea typeface="+mn-ea"/>
                          <a:cs typeface="+mn-cs"/>
                        </a:rPr>
                        <a:t>th</a:t>
                      </a:r>
                      <a:r>
                        <a:rPr kumimoji="0" lang="en-GB" sz="700" b="1" i="0" u="none" strike="noStrike" kern="1200" cap="none" spc="0" normalizeH="0" baseline="0" noProof="0">
                          <a:ln>
                            <a:noFill/>
                          </a:ln>
                          <a:solidFill>
                            <a:schemeClr val="tx1"/>
                          </a:solidFill>
                          <a:effectLst/>
                          <a:uLnTx/>
                          <a:uFillTx/>
                          <a:latin typeface="+mj-lt"/>
                          <a:ea typeface="+mn-ea"/>
                          <a:cs typeface="+mn-cs"/>
                        </a:rPr>
                        <a:t> June 2025</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Major </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rgbClr val="1D3E61"/>
                          </a:solidFill>
                          <a:effectLst/>
                          <a:uLnTx/>
                          <a:uFillTx/>
                          <a:latin typeface="+mj-lt"/>
                          <a:ea typeface="+mn-ea"/>
                          <a:cs typeface="+mn-cs"/>
                        </a:rPr>
                        <a:t>Indicative </a:t>
                      </a:r>
                    </a:p>
                  </a:txBody>
                  <a:tcPr anchor="ctr">
                    <a:solidFill>
                      <a:schemeClr val="bg2">
                        <a:lumMod val="20000"/>
                        <a:lumOff val="80000"/>
                      </a:schemeClr>
                    </a:solidFill>
                  </a:tcPr>
                </a:tc>
                <a:extLst>
                  <a:ext uri="{0D108BD9-81ED-4DB2-BD59-A6C34878D82A}">
                    <a16:rowId xmlns:a16="http://schemas.microsoft.com/office/drawing/2014/main" val="3111718878"/>
                  </a:ext>
                </a:extLst>
              </a:tr>
              <a:tr h="303605">
                <a:tc>
                  <a:txBody>
                    <a:bodyPr/>
                    <a:lstStyle/>
                    <a:p>
                      <a:pPr algn="ctr"/>
                      <a:r>
                        <a:rPr lang="en-GB" sz="800" b="1">
                          <a:solidFill>
                            <a:schemeClr val="tx1"/>
                          </a:solidFill>
                          <a:hlinkClick r:id="rId6">
                            <a:extLst>
                              <a:ext uri="{A12FA001-AC4F-418D-AE19-62706E023703}">
                                <ahyp:hlinkClr xmlns:ahyp="http://schemas.microsoft.com/office/drawing/2018/hyperlinkcolor" val="tx"/>
                              </a:ext>
                            </a:extLst>
                          </a:hlinkClick>
                        </a:rPr>
                        <a:t>5784</a:t>
                      </a:r>
                      <a:endParaRPr lang="en-GB" sz="800" b="1" kern="1200">
                        <a:solidFill>
                          <a:schemeClr val="tx1"/>
                        </a:solidFill>
                        <a:latin typeface="+mn-lt"/>
                        <a:ea typeface="+mn-ea"/>
                        <a:cs typeface="+mn-cs"/>
                      </a:endParaRPr>
                    </a:p>
                  </a:txBody>
                  <a:tcPr anchor="ctr">
                    <a:solidFill>
                      <a:schemeClr val="accent1"/>
                    </a:solidFill>
                  </a:tcPr>
                </a:tc>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lang="en-US" sz="700" b="1" i="0" kern="1200">
                          <a:solidFill>
                            <a:schemeClr val="dk1"/>
                          </a:solidFill>
                          <a:effectLst/>
                          <a:latin typeface="+mn-lt"/>
                          <a:ea typeface="+mn-ea"/>
                          <a:cs typeface="+mn-cs"/>
                        </a:rPr>
                        <a:t>Mod0862 Amendments to the current Unidentified Gas Reconciliation Period arrangements</a:t>
                      </a:r>
                    </a:p>
                  </a:txBody>
                  <a:tcPr marL="68580" marR="68580" marT="0" marB="0" anchor="ctr">
                    <a:solidFill>
                      <a:schemeClr val="bg2">
                        <a:lumMod val="20000"/>
                        <a:lumOff val="80000"/>
                      </a:schemeClr>
                    </a:solidFill>
                  </a:tcPr>
                </a:tc>
                <a:tc>
                  <a:txBody>
                    <a:bodyPr/>
                    <a:lstStyle/>
                    <a:p>
                      <a:r>
                        <a:rPr lang="en-GB" sz="700" b="1">
                          <a:latin typeface="+mj-lt"/>
                        </a:rPr>
                        <a:t>SEFE</a:t>
                      </a:r>
                    </a:p>
                  </a:txBody>
                  <a:tcPr anchor="ctr">
                    <a:solidFill>
                      <a:schemeClr val="bg2">
                        <a:lumMod val="20000"/>
                        <a:lumOff val="80000"/>
                      </a:schemeClr>
                    </a:solidFill>
                  </a:tcPr>
                </a:tc>
                <a:tc>
                  <a:txBody>
                    <a:bodyPr/>
                    <a:lstStyle/>
                    <a:p>
                      <a:r>
                        <a:rPr lang="en-GB" sz="700" b="1">
                          <a:latin typeface="+mj-lt"/>
                        </a:rPr>
                        <a:t>Shipper</a:t>
                      </a:r>
                    </a:p>
                    <a:p>
                      <a:r>
                        <a:rPr lang="en-GB" sz="700" b="1">
                          <a:latin typeface="+mj-lt"/>
                        </a:rPr>
                        <a:t>DN</a:t>
                      </a:r>
                    </a:p>
                  </a:txBody>
                  <a:tcPr anchor="ctr">
                    <a:solidFill>
                      <a:schemeClr val="bg2">
                        <a:lumMod val="20000"/>
                        <a:lumOff val="80000"/>
                      </a:schemeClr>
                    </a:solidFill>
                  </a:tcPr>
                </a:tc>
                <a:tc>
                  <a:txBody>
                    <a:bodyPr/>
                    <a:lstStyle/>
                    <a:p>
                      <a:r>
                        <a:rPr lang="en-GB" sz="700" b="1">
                          <a:latin typeface="+mj-lt"/>
                        </a:rPr>
                        <a:t>Shipper</a:t>
                      </a:r>
                    </a:p>
                  </a:txBody>
                  <a:tcPr anchor="ctr">
                    <a:solidFill>
                      <a:schemeClr val="bg2">
                        <a:lumMod val="20000"/>
                        <a:lumOff val="80000"/>
                      </a:schemeClr>
                    </a:solidFill>
                  </a:tcPr>
                </a:tc>
                <a:tc>
                  <a:txBody>
                    <a:bodyPr/>
                    <a:lstStyle/>
                    <a:p>
                      <a:r>
                        <a:rPr lang="en-GB" sz="700" b="1">
                          <a:latin typeface="+mj-lt"/>
                        </a:rPr>
                        <a:t>£250k</a:t>
                      </a:r>
                    </a:p>
                    <a:p>
                      <a:r>
                        <a:rPr lang="en-GB" sz="700" b="1">
                          <a:latin typeface="+mj-lt"/>
                        </a:rPr>
                        <a:t>*ROM est. </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27</a:t>
                      </a:r>
                      <a:r>
                        <a:rPr kumimoji="0" lang="en-GB" sz="700" b="1" i="0" u="none" strike="noStrike" kern="1200" cap="none" spc="0" normalizeH="0" baseline="30000" noProof="0">
                          <a:ln>
                            <a:noFill/>
                          </a:ln>
                          <a:solidFill>
                            <a:schemeClr val="tx1"/>
                          </a:solidFill>
                          <a:effectLst/>
                          <a:uLnTx/>
                          <a:uFillTx/>
                          <a:latin typeface="+mj-lt"/>
                          <a:ea typeface="+mn-ea"/>
                          <a:cs typeface="+mn-cs"/>
                        </a:rPr>
                        <a:t>th</a:t>
                      </a:r>
                      <a:r>
                        <a:rPr kumimoji="0" lang="en-GB" sz="700" b="1" i="0" u="none" strike="noStrike" kern="1200" cap="none" spc="0" normalizeH="0" baseline="0" noProof="0">
                          <a:ln>
                            <a:noFill/>
                          </a:ln>
                          <a:solidFill>
                            <a:schemeClr val="tx1"/>
                          </a:solidFill>
                          <a:effectLst/>
                          <a:uLnTx/>
                          <a:uFillTx/>
                          <a:latin typeface="+mj-lt"/>
                          <a:ea typeface="+mn-ea"/>
                          <a:cs typeface="+mn-cs"/>
                        </a:rPr>
                        <a:t> June 2025 </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Major </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rgbClr val="1D3E61"/>
                          </a:solidFill>
                          <a:effectLst/>
                          <a:uLnTx/>
                          <a:uFillTx/>
                          <a:latin typeface="+mj-lt"/>
                          <a:ea typeface="+mn-ea"/>
                          <a:cs typeface="+mn-cs"/>
                        </a:rPr>
                        <a:t>Indicative </a:t>
                      </a:r>
                    </a:p>
                  </a:txBody>
                  <a:tcPr anchor="ctr">
                    <a:solidFill>
                      <a:schemeClr val="bg2">
                        <a:lumMod val="20000"/>
                        <a:lumOff val="80000"/>
                      </a:schemeClr>
                    </a:solidFill>
                  </a:tcPr>
                </a:tc>
                <a:extLst>
                  <a:ext uri="{0D108BD9-81ED-4DB2-BD59-A6C34878D82A}">
                    <a16:rowId xmlns:a16="http://schemas.microsoft.com/office/drawing/2014/main" val="2449690027"/>
                  </a:ext>
                </a:extLst>
              </a:tr>
              <a:tr h="380608">
                <a:tc>
                  <a:txBody>
                    <a:bodyPr/>
                    <a:lstStyle/>
                    <a:p>
                      <a:pPr algn="ctr"/>
                      <a:r>
                        <a:rPr lang="en-GB" sz="800" b="1">
                          <a:solidFill>
                            <a:schemeClr val="tx1"/>
                          </a:solidFill>
                          <a:hlinkClick r:id="rId7">
                            <a:extLst>
                              <a:ext uri="{A12FA001-AC4F-418D-AE19-62706E023703}">
                                <ahyp:hlinkClr xmlns:ahyp="http://schemas.microsoft.com/office/drawing/2018/hyperlinkcolor" val="tx"/>
                              </a:ext>
                            </a:extLst>
                          </a:hlinkClick>
                        </a:rPr>
                        <a:t>5846</a:t>
                      </a:r>
                      <a:endParaRPr lang="en-GB" sz="800" b="1">
                        <a:solidFill>
                          <a:schemeClr val="tx1"/>
                        </a:solidFill>
                        <a:latin typeface="+mj-lt"/>
                      </a:endParaRPr>
                    </a:p>
                  </a:txBody>
                  <a:tcPr anchor="ctr">
                    <a:solidFill>
                      <a:schemeClr val="accent1"/>
                    </a:solidFill>
                  </a:tcPr>
                </a:tc>
                <a:tc>
                  <a:txBody>
                    <a:bodyPr/>
                    <a:lstStyle/>
                    <a:p>
                      <a:pPr>
                        <a:lnSpc>
                          <a:spcPct val="115000"/>
                        </a:lnSpc>
                        <a:spcAft>
                          <a:spcPts val="1000"/>
                        </a:spcAft>
                      </a:pPr>
                      <a:r>
                        <a:rPr lang="en-GB" sz="700" b="1">
                          <a:effectLst/>
                          <a:latin typeface="+mj-lt"/>
                          <a:ea typeface="Times New Roman" panose="02020603050405020304" pitchFamily="18" charset="0"/>
                          <a:cs typeface="Times New Roman" panose="02020603050405020304" pitchFamily="18" charset="0"/>
                        </a:rPr>
                        <a:t>Update to the Meter product table in UK link to support the Thermal Mass Meter type code</a:t>
                      </a:r>
                    </a:p>
                  </a:txBody>
                  <a:tcPr marL="68580" marR="68580" marT="0" marB="0" anchor="ctr">
                    <a:solidFill>
                      <a:schemeClr val="bg2">
                        <a:lumMod val="20000"/>
                        <a:lumOff val="80000"/>
                      </a:schemeClr>
                    </a:solidFill>
                  </a:tcPr>
                </a:tc>
                <a:tc>
                  <a:txBody>
                    <a:bodyPr/>
                    <a:lstStyle/>
                    <a:p>
                      <a:r>
                        <a:rPr lang="en-GB" sz="700" b="1">
                          <a:latin typeface="+mj-lt"/>
                        </a:rPr>
                        <a:t>Xoserve</a:t>
                      </a:r>
                    </a:p>
                  </a:txBody>
                  <a:tcPr anchor="ctr">
                    <a:solidFill>
                      <a:schemeClr val="bg2">
                        <a:lumMod val="20000"/>
                        <a:lumOff val="80000"/>
                      </a:schemeClr>
                    </a:solidFill>
                  </a:tcPr>
                </a:tc>
                <a:tc>
                  <a:txBody>
                    <a:bodyPr/>
                    <a:lstStyle/>
                    <a:p>
                      <a:r>
                        <a:rPr lang="en-GB" sz="700" b="1">
                          <a:latin typeface="+mj-lt"/>
                        </a:rPr>
                        <a:t>All</a:t>
                      </a:r>
                    </a:p>
                  </a:txBody>
                  <a:tcPr anchor="ctr">
                    <a:solidFill>
                      <a:schemeClr val="bg2">
                        <a:lumMod val="20000"/>
                        <a:lumOff val="80000"/>
                      </a:schemeClr>
                    </a:solidFill>
                  </a:tcPr>
                </a:tc>
                <a:tc>
                  <a:txBody>
                    <a:bodyPr/>
                    <a:lstStyle/>
                    <a:p>
                      <a:r>
                        <a:rPr lang="en-GB" sz="700" b="1">
                          <a:latin typeface="+mj-lt"/>
                        </a:rPr>
                        <a:t>TBC</a:t>
                      </a:r>
                    </a:p>
                  </a:txBody>
                  <a:tcPr anchor="ctr">
                    <a:solidFill>
                      <a:schemeClr val="bg2">
                        <a:lumMod val="20000"/>
                        <a:lumOff val="80000"/>
                      </a:schemeClr>
                    </a:solidFill>
                  </a:tcPr>
                </a:tc>
                <a:tc>
                  <a:txBody>
                    <a:bodyPr/>
                    <a:lstStyle/>
                    <a:p>
                      <a:r>
                        <a:rPr lang="en-GB" sz="700" b="1">
                          <a:latin typeface="+mj-lt"/>
                        </a:rPr>
                        <a:t>TBC</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27</a:t>
                      </a:r>
                      <a:r>
                        <a:rPr kumimoji="0" lang="en-GB" sz="700" b="1" i="0" u="none" strike="noStrike" kern="1200" cap="none" spc="0" normalizeH="0" baseline="30000" noProof="0">
                          <a:ln>
                            <a:noFill/>
                          </a:ln>
                          <a:solidFill>
                            <a:schemeClr val="tx1"/>
                          </a:solidFill>
                          <a:effectLst/>
                          <a:uLnTx/>
                          <a:uFillTx/>
                          <a:latin typeface="+mj-lt"/>
                          <a:ea typeface="+mn-ea"/>
                          <a:cs typeface="+mn-cs"/>
                        </a:rPr>
                        <a:t>th</a:t>
                      </a:r>
                      <a:r>
                        <a:rPr kumimoji="0" lang="en-GB" sz="700" b="1" i="0" u="none" strike="noStrike" kern="1200" cap="none" spc="0" normalizeH="0" baseline="0" noProof="0">
                          <a:ln>
                            <a:noFill/>
                          </a:ln>
                          <a:solidFill>
                            <a:schemeClr val="tx1"/>
                          </a:solidFill>
                          <a:effectLst/>
                          <a:uLnTx/>
                          <a:uFillTx/>
                          <a:latin typeface="+mj-lt"/>
                          <a:ea typeface="+mn-ea"/>
                          <a:cs typeface="+mn-cs"/>
                        </a:rPr>
                        <a:t> June 2025</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Major</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rgbClr val="1D3E61"/>
                          </a:solidFill>
                          <a:effectLst/>
                          <a:uLnTx/>
                          <a:uFillTx/>
                          <a:latin typeface="+mj-lt"/>
                          <a:ea typeface="+mn-ea"/>
                          <a:cs typeface="+mn-cs"/>
                        </a:rPr>
                        <a:t>Indicative </a:t>
                      </a:r>
                    </a:p>
                  </a:txBody>
                  <a:tcPr anchor="ctr">
                    <a:solidFill>
                      <a:schemeClr val="bg2">
                        <a:lumMod val="20000"/>
                        <a:lumOff val="80000"/>
                      </a:schemeClr>
                    </a:solidFill>
                  </a:tcPr>
                </a:tc>
                <a:extLst>
                  <a:ext uri="{0D108BD9-81ED-4DB2-BD59-A6C34878D82A}">
                    <a16:rowId xmlns:a16="http://schemas.microsoft.com/office/drawing/2014/main" val="1607328695"/>
                  </a:ext>
                </a:extLst>
              </a:tr>
              <a:tr h="303605">
                <a:tc>
                  <a:txBody>
                    <a:bodyPr/>
                    <a:lstStyle/>
                    <a:p>
                      <a:pPr algn="ctr"/>
                      <a:r>
                        <a:rPr lang="en-GB" sz="800" b="1" u="none">
                          <a:solidFill>
                            <a:schemeClr val="tx1"/>
                          </a:solidFill>
                          <a:hlinkClick r:id="rId8">
                            <a:extLst>
                              <a:ext uri="{A12FA001-AC4F-418D-AE19-62706E023703}">
                                <ahyp:hlinkClr xmlns:ahyp="http://schemas.microsoft.com/office/drawing/2018/hyperlinkcolor" val="tx"/>
                              </a:ext>
                            </a:extLst>
                          </a:hlinkClick>
                        </a:rPr>
                        <a:t>5851</a:t>
                      </a:r>
                      <a:endParaRPr lang="en-GB" sz="800" b="1" u="none">
                        <a:solidFill>
                          <a:schemeClr val="tx1"/>
                        </a:solidFill>
                        <a:latin typeface="+mj-lt"/>
                      </a:endParaRPr>
                    </a:p>
                  </a:txBody>
                  <a:tcPr anchor="ctr">
                    <a:solidFill>
                      <a:schemeClr val="bg2">
                        <a:lumMod val="60000"/>
                        <a:lumOff val="40000"/>
                      </a:schemeClr>
                    </a:solidFill>
                  </a:tcPr>
                </a:tc>
                <a:tc>
                  <a:txBody>
                    <a:bodyPr/>
                    <a:lstStyle/>
                    <a:p>
                      <a:r>
                        <a:rPr lang="en-GB" sz="700" b="1">
                          <a:latin typeface="+mj-lt"/>
                        </a:rPr>
                        <a:t>Mod0868 Change to the current Allocation of Unidentified Gas Statement Frequency and Scope</a:t>
                      </a:r>
                    </a:p>
                  </a:txBody>
                  <a:tcPr anchor="ctr">
                    <a:solidFill>
                      <a:schemeClr val="bg2">
                        <a:lumMod val="20000"/>
                        <a:lumOff val="80000"/>
                      </a:schemeClr>
                    </a:solidFill>
                  </a:tcPr>
                </a:tc>
                <a:tc>
                  <a:txBody>
                    <a:bodyPr/>
                    <a:lstStyle/>
                    <a:p>
                      <a:r>
                        <a:rPr lang="en-GB" sz="700" b="1">
                          <a:latin typeface="+mj-lt"/>
                        </a:rPr>
                        <a:t>SEFE</a:t>
                      </a:r>
                    </a:p>
                  </a:txBody>
                  <a:tcPr anchor="ctr">
                    <a:solidFill>
                      <a:schemeClr val="bg2">
                        <a:lumMod val="20000"/>
                        <a:lumOff val="80000"/>
                      </a:schemeClr>
                    </a:solidFill>
                  </a:tcPr>
                </a:tc>
                <a:tc>
                  <a:txBody>
                    <a:bodyPr/>
                    <a:lstStyle/>
                    <a:p>
                      <a:r>
                        <a:rPr lang="en-GB" sz="700" b="1">
                          <a:latin typeface="+mj-lt"/>
                        </a:rPr>
                        <a:t>Shipper </a:t>
                      </a:r>
                    </a:p>
                  </a:txBody>
                  <a:tcPr anchor="ctr">
                    <a:solidFill>
                      <a:schemeClr val="bg2">
                        <a:lumMod val="20000"/>
                        <a:lumOff val="80000"/>
                      </a:schemeClr>
                    </a:solidFill>
                  </a:tcPr>
                </a:tc>
                <a:tc>
                  <a:txBody>
                    <a:bodyPr/>
                    <a:lstStyle/>
                    <a:p>
                      <a:r>
                        <a:rPr lang="en-GB" sz="700" b="1">
                          <a:latin typeface="+mj-lt"/>
                        </a:rPr>
                        <a:t>Shipper</a:t>
                      </a:r>
                    </a:p>
                  </a:txBody>
                  <a:tcPr anchor="ctr">
                    <a:solidFill>
                      <a:schemeClr val="bg2">
                        <a:lumMod val="20000"/>
                        <a:lumOff val="80000"/>
                      </a:schemeClr>
                    </a:solidFill>
                  </a:tcPr>
                </a:tc>
                <a:tc>
                  <a:txBody>
                    <a:bodyPr/>
                    <a:lstStyle/>
                    <a:p>
                      <a:r>
                        <a:rPr lang="en-GB" sz="700" b="1">
                          <a:latin typeface="+mj-lt"/>
                        </a:rPr>
                        <a:t>TBC</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June/July 2025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*subject to modification approval</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err="1">
                          <a:ln>
                            <a:noFill/>
                          </a:ln>
                          <a:solidFill>
                            <a:schemeClr val="tx1"/>
                          </a:solidFill>
                          <a:effectLst/>
                          <a:uLnTx/>
                          <a:uFillTx/>
                          <a:latin typeface="+mj-lt"/>
                          <a:ea typeface="+mn-ea"/>
                          <a:cs typeface="+mn-cs"/>
                        </a:rPr>
                        <a:t>Adhoc</a:t>
                      </a:r>
                      <a:endParaRPr kumimoji="0" lang="en-GB" sz="700" b="1" i="0" u="none" strike="noStrike" kern="1200" cap="none" spc="0" normalizeH="0" baseline="0" noProof="0">
                        <a:ln>
                          <a:noFill/>
                        </a:ln>
                        <a:solidFill>
                          <a:schemeClr val="tx1"/>
                        </a:solidFill>
                        <a:effectLst/>
                        <a:uLnTx/>
                        <a:uFillTx/>
                        <a:latin typeface="+mj-lt"/>
                        <a:ea typeface="+mn-ea"/>
                        <a:cs typeface="+mn-cs"/>
                      </a:endParaRP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rgbClr val="1D3E61"/>
                          </a:solidFill>
                          <a:effectLst/>
                          <a:uLnTx/>
                          <a:uFillTx/>
                          <a:latin typeface="+mj-lt"/>
                          <a:ea typeface="+mn-ea"/>
                          <a:cs typeface="+mn-cs"/>
                        </a:rPr>
                        <a:t>Indicative </a:t>
                      </a:r>
                    </a:p>
                  </a:txBody>
                  <a:tcPr anchor="ctr">
                    <a:solidFill>
                      <a:schemeClr val="bg2">
                        <a:lumMod val="20000"/>
                        <a:lumOff val="80000"/>
                      </a:schemeClr>
                    </a:solidFill>
                  </a:tcPr>
                </a:tc>
                <a:extLst>
                  <a:ext uri="{0D108BD9-81ED-4DB2-BD59-A6C34878D82A}">
                    <a16:rowId xmlns:a16="http://schemas.microsoft.com/office/drawing/2014/main" val="1079759497"/>
                  </a:ext>
                </a:extLst>
              </a:tr>
              <a:tr h="231597">
                <a:tc>
                  <a:txBody>
                    <a:bodyPr/>
                    <a:lstStyle/>
                    <a:p>
                      <a:pPr algn="ctr"/>
                      <a:r>
                        <a:rPr lang="en-GB" sz="800" b="1" u="sng">
                          <a:solidFill>
                            <a:schemeClr val="tx1"/>
                          </a:solidFill>
                          <a:highlight>
                            <a:srgbClr val="FFFF00"/>
                          </a:highlight>
                          <a:latin typeface="+mj-lt"/>
                        </a:rPr>
                        <a:t>5872</a:t>
                      </a:r>
                    </a:p>
                  </a:txBody>
                  <a:tcPr anchor="ctr">
                    <a:solidFill>
                      <a:schemeClr val="accent5">
                        <a:lumMod val="60000"/>
                        <a:lumOff val="40000"/>
                      </a:schemeClr>
                    </a:solidFill>
                  </a:tcPr>
                </a:tc>
                <a:tc>
                  <a:txBody>
                    <a:bodyPr/>
                    <a:lstStyle/>
                    <a:p>
                      <a:pPr>
                        <a:lnSpc>
                          <a:spcPct val="115000"/>
                        </a:lnSpc>
                        <a:spcAft>
                          <a:spcPts val="1000"/>
                        </a:spcAft>
                      </a:pPr>
                      <a:r>
                        <a:rPr lang="en-GB" sz="700" b="1">
                          <a:effectLst/>
                          <a:latin typeface="+mj-lt"/>
                          <a:ea typeface="Times New Roman" panose="02020603050405020304" pitchFamily="18" charset="0"/>
                          <a:cs typeface="Times New Roman" panose="02020603050405020304" pitchFamily="18" charset="0"/>
                        </a:rPr>
                        <a:t>Mod0876S Updates to the Annual Quantity (AQ) amendment process</a:t>
                      </a:r>
                    </a:p>
                  </a:txBody>
                  <a:tcPr marL="68580" marR="68580" marT="0" marB="0" anchor="ctr">
                    <a:solidFill>
                      <a:schemeClr val="accent5">
                        <a:lumMod val="60000"/>
                        <a:lumOff val="40000"/>
                      </a:schemeClr>
                    </a:solidFill>
                  </a:tcPr>
                </a:tc>
                <a:tc>
                  <a:txBody>
                    <a:bodyPr/>
                    <a:lstStyle/>
                    <a:p>
                      <a:r>
                        <a:rPr lang="en-GB" sz="700" b="1">
                          <a:latin typeface="+mj-lt"/>
                        </a:rPr>
                        <a:t>SEFE</a:t>
                      </a:r>
                    </a:p>
                  </a:txBody>
                  <a:tcPr anchor="ctr">
                    <a:solidFill>
                      <a:schemeClr val="accent5">
                        <a:lumMod val="60000"/>
                        <a:lumOff val="40000"/>
                      </a:schemeClr>
                    </a:solidFill>
                  </a:tcPr>
                </a:tc>
                <a:tc>
                  <a:txBody>
                    <a:bodyPr/>
                    <a:lstStyle/>
                    <a:p>
                      <a:r>
                        <a:rPr lang="en-GB" sz="700" b="1">
                          <a:latin typeface="+mj-lt"/>
                        </a:rPr>
                        <a:t>Shipper</a:t>
                      </a:r>
                    </a:p>
                    <a:p>
                      <a:r>
                        <a:rPr lang="en-GB" sz="700" b="1">
                          <a:latin typeface="+mj-lt"/>
                        </a:rPr>
                        <a:t>DN</a:t>
                      </a:r>
                    </a:p>
                  </a:txBody>
                  <a:tcPr anchor="ctr">
                    <a:solidFill>
                      <a:schemeClr val="accent5">
                        <a:lumMod val="60000"/>
                        <a:lumOff val="40000"/>
                      </a:schemeClr>
                    </a:solidFill>
                  </a:tcPr>
                </a:tc>
                <a:tc>
                  <a:txBody>
                    <a:bodyPr/>
                    <a:lstStyle/>
                    <a:p>
                      <a:r>
                        <a:rPr lang="en-GB" sz="700" b="1">
                          <a:latin typeface="+mj-lt"/>
                        </a:rPr>
                        <a:t>TBC</a:t>
                      </a:r>
                    </a:p>
                  </a:txBody>
                  <a:tcPr anchor="ctr">
                    <a:solidFill>
                      <a:schemeClr val="accent5">
                        <a:lumMod val="60000"/>
                        <a:lumOff val="40000"/>
                      </a:schemeClr>
                    </a:solidFill>
                  </a:tcPr>
                </a:tc>
                <a:tc>
                  <a:txBody>
                    <a:bodyPr/>
                    <a:lstStyle/>
                    <a:p>
                      <a:r>
                        <a:rPr lang="en-GB" sz="700" b="1">
                          <a:latin typeface="+mj-lt"/>
                        </a:rPr>
                        <a:t>£240k</a:t>
                      </a:r>
                    </a:p>
                    <a:p>
                      <a:r>
                        <a:rPr lang="en-GB" sz="700" b="1">
                          <a:latin typeface="+mj-lt"/>
                        </a:rPr>
                        <a:t>*ROM est.</a:t>
                      </a:r>
                    </a:p>
                  </a:txBody>
                  <a:tcPr anchor="ctr">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7</a:t>
                      </a:r>
                      <a:r>
                        <a:rPr kumimoji="0" lang="en-GB" sz="700" b="1" i="0" u="none" strike="noStrike" kern="1200" cap="none" spc="0" normalizeH="0" baseline="30000" noProof="0">
                          <a:ln>
                            <a:noFill/>
                          </a:ln>
                          <a:solidFill>
                            <a:schemeClr val="tx1"/>
                          </a:solidFill>
                          <a:effectLst/>
                          <a:uLnTx/>
                          <a:uFillTx/>
                          <a:latin typeface="+mj-lt"/>
                          <a:ea typeface="+mn-ea"/>
                          <a:cs typeface="+mn-cs"/>
                        </a:rPr>
                        <a:t>th</a:t>
                      </a:r>
                      <a:r>
                        <a:rPr kumimoji="0" lang="en-GB" sz="700" b="1" i="0" u="none" strike="noStrike" kern="1200" cap="none" spc="0" normalizeH="0" baseline="0" noProof="0">
                          <a:ln>
                            <a:noFill/>
                          </a:ln>
                          <a:solidFill>
                            <a:schemeClr val="tx1"/>
                          </a:solidFill>
                          <a:effectLst/>
                          <a:uLnTx/>
                          <a:uFillTx/>
                          <a:latin typeface="+mj-lt"/>
                          <a:ea typeface="+mn-ea"/>
                          <a:cs typeface="+mn-cs"/>
                        </a:rPr>
                        <a:t> November 2025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*subject to modification approval</a:t>
                      </a:r>
                    </a:p>
                  </a:txBody>
                  <a:tcPr anchor="ctr">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Major </a:t>
                      </a:r>
                    </a:p>
                  </a:txBody>
                  <a:tcPr anchor="ctr">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rgbClr val="1D3E61"/>
                          </a:solidFill>
                          <a:effectLst/>
                          <a:uLnTx/>
                          <a:uFillTx/>
                          <a:latin typeface="+mj-lt"/>
                          <a:ea typeface="+mn-ea"/>
                          <a:cs typeface="+mn-cs"/>
                        </a:rPr>
                        <a:t>Indicative </a:t>
                      </a:r>
                    </a:p>
                  </a:txBody>
                  <a:tcPr anchor="ctr">
                    <a:solidFill>
                      <a:schemeClr val="accent5">
                        <a:lumMod val="60000"/>
                        <a:lumOff val="40000"/>
                      </a:schemeClr>
                    </a:solidFill>
                  </a:tcPr>
                </a:tc>
                <a:extLst>
                  <a:ext uri="{0D108BD9-81ED-4DB2-BD59-A6C34878D82A}">
                    <a16:rowId xmlns:a16="http://schemas.microsoft.com/office/drawing/2014/main" val="2334790875"/>
                  </a:ext>
                </a:extLst>
              </a:tr>
              <a:tr h="313535">
                <a:tc>
                  <a:txBody>
                    <a:bodyPr/>
                    <a:lstStyle/>
                    <a:p>
                      <a:pPr algn="ctr"/>
                      <a:r>
                        <a:rPr lang="en-GB" sz="800" b="1">
                          <a:solidFill>
                            <a:schemeClr val="tx1"/>
                          </a:solidFill>
                          <a:latin typeface="+mj-lt"/>
                        </a:rPr>
                        <a:t>XXXX</a:t>
                      </a:r>
                    </a:p>
                  </a:txBody>
                  <a:tcPr anchor="ctr">
                    <a:solidFill>
                      <a:schemeClr val="accent5">
                        <a:lumMod val="60000"/>
                        <a:lumOff val="40000"/>
                      </a:schemeClr>
                    </a:solidFill>
                  </a:tcPr>
                </a:tc>
                <a:tc>
                  <a:txBody>
                    <a:bodyPr/>
                    <a:lstStyle/>
                    <a:p>
                      <a:pPr>
                        <a:lnSpc>
                          <a:spcPct val="115000"/>
                        </a:lnSpc>
                        <a:spcAft>
                          <a:spcPts val="1000"/>
                        </a:spcAft>
                      </a:pPr>
                      <a:r>
                        <a:rPr lang="en-GB" sz="700" b="1">
                          <a:effectLst/>
                          <a:latin typeface="+mj-lt"/>
                          <a:ea typeface="Times New Roman" panose="02020603050405020304" pitchFamily="18" charset="0"/>
                          <a:cs typeface="Times New Roman" panose="02020603050405020304" pitchFamily="18" charset="0"/>
                        </a:rPr>
                        <a:t>Mod0884 – Extending the PC4 Read Submission Window</a:t>
                      </a:r>
                    </a:p>
                  </a:txBody>
                  <a:tcPr marL="68580" marR="68580" marT="0" marB="0" anchor="ctr">
                    <a:solidFill>
                      <a:schemeClr val="accent5">
                        <a:lumMod val="60000"/>
                        <a:lumOff val="40000"/>
                      </a:schemeClr>
                    </a:solidFill>
                  </a:tcPr>
                </a:tc>
                <a:tc>
                  <a:txBody>
                    <a:bodyPr/>
                    <a:lstStyle/>
                    <a:p>
                      <a:r>
                        <a:rPr lang="en-GB" sz="700" b="1">
                          <a:latin typeface="+mj-lt"/>
                        </a:rPr>
                        <a:t>OVO</a:t>
                      </a:r>
                    </a:p>
                  </a:txBody>
                  <a:tcPr anchor="ctr">
                    <a:solidFill>
                      <a:schemeClr val="accent5">
                        <a:lumMod val="60000"/>
                        <a:lumOff val="40000"/>
                      </a:schemeClr>
                    </a:solidFill>
                  </a:tcPr>
                </a:tc>
                <a:tc>
                  <a:txBody>
                    <a:bodyPr/>
                    <a:lstStyle/>
                    <a:p>
                      <a:r>
                        <a:rPr lang="en-GB" sz="700" b="1">
                          <a:latin typeface="+mj-lt"/>
                        </a:rPr>
                        <a:t>Shipper</a:t>
                      </a:r>
                    </a:p>
                    <a:p>
                      <a:r>
                        <a:rPr lang="en-GB" sz="700" b="1">
                          <a:latin typeface="+mj-lt"/>
                        </a:rPr>
                        <a:t>DN</a:t>
                      </a:r>
                    </a:p>
                    <a:p>
                      <a:r>
                        <a:rPr lang="en-GB" sz="700" b="1">
                          <a:latin typeface="+mj-lt"/>
                        </a:rPr>
                        <a:t>IGT</a:t>
                      </a:r>
                    </a:p>
                  </a:txBody>
                  <a:tcPr anchor="ctr">
                    <a:solidFill>
                      <a:schemeClr val="accent5">
                        <a:lumMod val="60000"/>
                        <a:lumOff val="40000"/>
                      </a:schemeClr>
                    </a:solidFill>
                  </a:tcPr>
                </a:tc>
                <a:tc>
                  <a:txBody>
                    <a:bodyPr/>
                    <a:lstStyle/>
                    <a:p>
                      <a:r>
                        <a:rPr lang="en-GB" sz="700" b="1">
                          <a:latin typeface="+mj-lt"/>
                        </a:rPr>
                        <a:t>TBC</a:t>
                      </a:r>
                    </a:p>
                  </a:txBody>
                  <a:tcPr anchor="ctr">
                    <a:solidFill>
                      <a:schemeClr val="accent5">
                        <a:lumMod val="60000"/>
                        <a:lumOff val="40000"/>
                      </a:schemeClr>
                    </a:solidFill>
                  </a:tcPr>
                </a:tc>
                <a:tc>
                  <a:txBody>
                    <a:bodyPr/>
                    <a:lstStyle/>
                    <a:p>
                      <a:r>
                        <a:rPr lang="en-GB" sz="700" b="1">
                          <a:latin typeface="+mj-lt"/>
                        </a:rPr>
                        <a:t>£100K</a:t>
                      </a:r>
                    </a:p>
                    <a:p>
                      <a:r>
                        <a:rPr lang="en-GB" sz="700" b="1">
                          <a:latin typeface="+mj-lt"/>
                        </a:rPr>
                        <a:t>*ROM est.</a:t>
                      </a:r>
                    </a:p>
                  </a:txBody>
                  <a:tcPr anchor="ctr">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7</a:t>
                      </a:r>
                      <a:r>
                        <a:rPr kumimoji="0" lang="en-GB" sz="700" b="1" i="0" u="none" strike="noStrike" kern="1200" cap="none" spc="0" normalizeH="0" baseline="30000" noProof="0">
                          <a:ln>
                            <a:noFill/>
                          </a:ln>
                          <a:solidFill>
                            <a:schemeClr val="tx1"/>
                          </a:solidFill>
                          <a:effectLst/>
                          <a:uLnTx/>
                          <a:uFillTx/>
                          <a:latin typeface="+mn-lt"/>
                          <a:ea typeface="+mn-ea"/>
                          <a:cs typeface="+mn-cs"/>
                        </a:rPr>
                        <a:t>th</a:t>
                      </a:r>
                      <a:r>
                        <a:rPr kumimoji="0" lang="en-GB" sz="700" b="1" i="0" u="none" strike="noStrike" kern="1200" cap="none" spc="0" normalizeH="0" baseline="0" noProof="0">
                          <a:ln>
                            <a:noFill/>
                          </a:ln>
                          <a:solidFill>
                            <a:schemeClr val="tx1"/>
                          </a:solidFill>
                          <a:effectLst/>
                          <a:uLnTx/>
                          <a:uFillTx/>
                          <a:latin typeface="+mn-lt"/>
                          <a:ea typeface="+mn-ea"/>
                          <a:cs typeface="+mn-cs"/>
                        </a:rPr>
                        <a:t> November 2025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*subject to modification approval</a:t>
                      </a:r>
                    </a:p>
                  </a:txBody>
                  <a:tcPr anchor="ctr">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Major</a:t>
                      </a:r>
                    </a:p>
                  </a:txBody>
                  <a:tcPr anchor="ctr">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rgbClr val="1D3E61"/>
                          </a:solidFill>
                          <a:effectLst/>
                          <a:uLnTx/>
                          <a:uFillTx/>
                          <a:latin typeface="+mj-lt"/>
                          <a:ea typeface="+mn-ea"/>
                          <a:cs typeface="+mn-cs"/>
                        </a:rPr>
                        <a:t>Indicative </a:t>
                      </a:r>
                    </a:p>
                  </a:txBody>
                  <a:tcPr anchor="ctr">
                    <a:solidFill>
                      <a:schemeClr val="accent5">
                        <a:lumMod val="60000"/>
                        <a:lumOff val="40000"/>
                      </a:schemeClr>
                    </a:solidFill>
                  </a:tcPr>
                </a:tc>
                <a:extLst>
                  <a:ext uri="{0D108BD9-81ED-4DB2-BD59-A6C34878D82A}">
                    <a16:rowId xmlns:a16="http://schemas.microsoft.com/office/drawing/2014/main" val="342849037"/>
                  </a:ext>
                </a:extLst>
              </a:tr>
              <a:tr h="406485">
                <a:tc>
                  <a:txBody>
                    <a:bodyPr/>
                    <a:lstStyle/>
                    <a:p>
                      <a:pPr algn="ctr"/>
                      <a:r>
                        <a:rPr lang="en-GB" sz="800" b="1">
                          <a:solidFill>
                            <a:schemeClr val="tx1"/>
                          </a:solidFill>
                          <a:latin typeface="+mj-lt"/>
                        </a:rPr>
                        <a:t>XXXX</a:t>
                      </a:r>
                    </a:p>
                  </a:txBody>
                  <a:tcPr anchor="ctr">
                    <a:solidFill>
                      <a:schemeClr val="accent5">
                        <a:lumMod val="60000"/>
                        <a:lumOff val="40000"/>
                      </a:schemeClr>
                    </a:solidFill>
                  </a:tcPr>
                </a:tc>
                <a:tc>
                  <a:txBody>
                    <a:bodyPr/>
                    <a:lstStyle/>
                    <a:p>
                      <a:pPr>
                        <a:lnSpc>
                          <a:spcPct val="115000"/>
                        </a:lnSpc>
                        <a:spcAft>
                          <a:spcPts val="1000"/>
                        </a:spcAft>
                      </a:pPr>
                      <a:r>
                        <a:rPr lang="en-GB" sz="700" b="1" kern="1200">
                          <a:solidFill>
                            <a:schemeClr val="dk1"/>
                          </a:solidFill>
                          <a:effectLst/>
                          <a:latin typeface="+mn-lt"/>
                          <a:ea typeface="Times New Roman" panose="02020603050405020304" pitchFamily="18" charset="0"/>
                          <a:cs typeface="Times New Roman" panose="02020603050405020304" pitchFamily="18" charset="0"/>
                        </a:rPr>
                        <a:t>Mod0890 – Update to AQ Correction Processes - Request for Adjustments (RFA) AQ Change</a:t>
                      </a:r>
                      <a:endParaRPr lang="en-GB" sz="700" b="1">
                        <a:effectLst/>
                        <a:latin typeface="+mj-lt"/>
                        <a:ea typeface="Times New Roman" panose="02020603050405020304" pitchFamily="18" charset="0"/>
                        <a:cs typeface="Times New Roman" panose="02020603050405020304" pitchFamily="18" charset="0"/>
                      </a:endParaRPr>
                    </a:p>
                  </a:txBody>
                  <a:tcPr marL="68580" marR="68580" marT="0" marB="0" anchor="ctr">
                    <a:solidFill>
                      <a:schemeClr val="accent5">
                        <a:lumMod val="60000"/>
                        <a:lumOff val="40000"/>
                      </a:schemeClr>
                    </a:solidFill>
                  </a:tcPr>
                </a:tc>
                <a:tc>
                  <a:txBody>
                    <a:bodyPr/>
                    <a:lstStyle/>
                    <a:p>
                      <a:r>
                        <a:rPr lang="en-GB" sz="700" b="1">
                          <a:latin typeface="+mj-lt"/>
                        </a:rPr>
                        <a:t>Centrica</a:t>
                      </a:r>
                    </a:p>
                  </a:txBody>
                  <a:tcPr anchor="ctr">
                    <a:solidFill>
                      <a:schemeClr val="accent5">
                        <a:lumMod val="60000"/>
                        <a:lumOff val="40000"/>
                      </a:schemeClr>
                    </a:solidFill>
                  </a:tcPr>
                </a:tc>
                <a:tc>
                  <a:txBody>
                    <a:bodyPr/>
                    <a:lstStyle/>
                    <a:p>
                      <a:r>
                        <a:rPr lang="en-GB" sz="700" b="1">
                          <a:latin typeface="+mj-lt"/>
                        </a:rPr>
                        <a:t>Shipper </a:t>
                      </a:r>
                    </a:p>
                    <a:p>
                      <a:r>
                        <a:rPr lang="en-GB" sz="700" b="1">
                          <a:latin typeface="+mj-lt"/>
                        </a:rPr>
                        <a:t>DN</a:t>
                      </a:r>
                    </a:p>
                  </a:txBody>
                  <a:tcPr anchor="ctr">
                    <a:solidFill>
                      <a:schemeClr val="accent5">
                        <a:lumMod val="60000"/>
                        <a:lumOff val="40000"/>
                      </a:schemeClr>
                    </a:solidFill>
                  </a:tcPr>
                </a:tc>
                <a:tc>
                  <a:txBody>
                    <a:bodyPr/>
                    <a:lstStyle/>
                    <a:p>
                      <a:r>
                        <a:rPr lang="en-GB" sz="700" b="1">
                          <a:latin typeface="+mj-lt"/>
                        </a:rPr>
                        <a:t>TBC</a:t>
                      </a:r>
                    </a:p>
                  </a:txBody>
                  <a:tcPr anchor="ctr">
                    <a:solidFill>
                      <a:schemeClr val="accent5">
                        <a:lumMod val="60000"/>
                        <a:lumOff val="40000"/>
                      </a:schemeClr>
                    </a:solidFill>
                  </a:tcPr>
                </a:tc>
                <a:tc>
                  <a:txBody>
                    <a:bodyPr/>
                    <a:lstStyle/>
                    <a:p>
                      <a:r>
                        <a:rPr lang="en-GB" sz="700" b="1">
                          <a:latin typeface="+mj-lt"/>
                        </a:rPr>
                        <a:t>TBC</a:t>
                      </a:r>
                    </a:p>
                  </a:txBody>
                  <a:tcPr anchor="ctr">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7</a:t>
                      </a:r>
                      <a:r>
                        <a:rPr kumimoji="0" lang="en-GB" sz="700" b="1" i="0" u="none" strike="noStrike" kern="1200" cap="none" spc="0" normalizeH="0" baseline="30000" noProof="0">
                          <a:ln>
                            <a:noFill/>
                          </a:ln>
                          <a:solidFill>
                            <a:schemeClr val="tx1"/>
                          </a:solidFill>
                          <a:effectLst/>
                          <a:uLnTx/>
                          <a:uFillTx/>
                          <a:latin typeface="+mn-lt"/>
                          <a:ea typeface="+mn-ea"/>
                          <a:cs typeface="+mn-cs"/>
                        </a:rPr>
                        <a:t>th</a:t>
                      </a:r>
                      <a:r>
                        <a:rPr kumimoji="0" lang="en-GB" sz="700" b="1" i="0" u="none" strike="noStrike" kern="1200" cap="none" spc="0" normalizeH="0" baseline="0" noProof="0">
                          <a:ln>
                            <a:noFill/>
                          </a:ln>
                          <a:solidFill>
                            <a:schemeClr val="tx1"/>
                          </a:solidFill>
                          <a:effectLst/>
                          <a:uLnTx/>
                          <a:uFillTx/>
                          <a:latin typeface="+mn-lt"/>
                          <a:ea typeface="+mn-ea"/>
                          <a:cs typeface="+mn-cs"/>
                        </a:rPr>
                        <a:t> November 2025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*subject to modification approval</a:t>
                      </a:r>
                    </a:p>
                  </a:txBody>
                  <a:tcPr anchor="ctr">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Major</a:t>
                      </a:r>
                    </a:p>
                  </a:txBody>
                  <a:tcPr anchor="ctr">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rgbClr val="1D3E61"/>
                          </a:solidFill>
                          <a:effectLst/>
                          <a:uLnTx/>
                          <a:uFillTx/>
                          <a:latin typeface="+mj-lt"/>
                          <a:ea typeface="+mn-ea"/>
                          <a:cs typeface="+mn-cs"/>
                        </a:rPr>
                        <a:t>Indicative </a:t>
                      </a:r>
                    </a:p>
                  </a:txBody>
                  <a:tcPr anchor="ctr">
                    <a:solidFill>
                      <a:schemeClr val="accent5">
                        <a:lumMod val="60000"/>
                        <a:lumOff val="40000"/>
                      </a:schemeClr>
                    </a:solidFill>
                  </a:tcPr>
                </a:tc>
                <a:extLst>
                  <a:ext uri="{0D108BD9-81ED-4DB2-BD59-A6C34878D82A}">
                    <a16:rowId xmlns:a16="http://schemas.microsoft.com/office/drawing/2014/main" val="1182968420"/>
                  </a:ext>
                </a:extLst>
              </a:tr>
            </a:tbl>
          </a:graphicData>
        </a:graphic>
      </p:graphicFrame>
      <p:cxnSp>
        <p:nvCxnSpPr>
          <p:cNvPr id="5" name="Straight Connector 4">
            <a:extLst>
              <a:ext uri="{FF2B5EF4-FFF2-40B4-BE49-F238E27FC236}">
                <a16:creationId xmlns:a16="http://schemas.microsoft.com/office/drawing/2014/main" id="{2E25EEF3-7194-DBD0-31C4-8A2950158C7A}"/>
              </a:ext>
            </a:extLst>
          </p:cNvPr>
          <p:cNvCxnSpPr/>
          <p:nvPr/>
        </p:nvCxnSpPr>
        <p:spPr>
          <a:xfrm>
            <a:off x="72392" y="3328940"/>
            <a:ext cx="9014060" cy="0"/>
          </a:xfrm>
          <a:prstGeom prst="line">
            <a:avLst/>
          </a:prstGeom>
          <a:ln w="38100">
            <a:solidFill>
              <a:schemeClr val="tx1"/>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84904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0" y="2139702"/>
            <a:ext cx="9144000" cy="971550"/>
          </a:xfrm>
        </p:spPr>
        <p:txBody>
          <a:bodyPr/>
          <a:lstStyle/>
          <a:p>
            <a:r>
              <a:rPr lang="en-GB"/>
              <a:t>2a. Change Proposal – For Initial Overview of the Change</a:t>
            </a:r>
            <a:endParaRPr lang="en-GB" sz="2800"/>
          </a:p>
        </p:txBody>
      </p:sp>
    </p:spTree>
    <p:extLst>
      <p:ext uri="{BB962C8B-B14F-4D97-AF65-F5344CB8AC3E}">
        <p14:creationId xmlns:p14="http://schemas.microsoft.com/office/powerpoint/2010/main" val="2960401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08C3F791-AC34-4270-82D9-5B4FC58DD2B2}"/>
              </a:ext>
            </a:extLst>
          </p:cNvPr>
          <p:cNvGraphicFramePr>
            <a:graphicFrameLocks noGrp="1"/>
          </p:cNvGraphicFramePr>
          <p:nvPr/>
        </p:nvGraphicFramePr>
        <p:xfrm>
          <a:off x="35496" y="432782"/>
          <a:ext cx="9073008" cy="4141975"/>
        </p:xfrm>
        <a:graphic>
          <a:graphicData uri="http://schemas.openxmlformats.org/drawingml/2006/table">
            <a:tbl>
              <a:tblPr firstRow="1" bandRow="1">
                <a:tableStyleId>{5C22544A-7EE6-4342-B048-85BDC9FD1C3A}</a:tableStyleId>
              </a:tblPr>
              <a:tblGrid>
                <a:gridCol w="602831">
                  <a:extLst>
                    <a:ext uri="{9D8B030D-6E8A-4147-A177-3AD203B41FA5}">
                      <a16:colId xmlns:a16="http://schemas.microsoft.com/office/drawing/2014/main" val="4236546890"/>
                    </a:ext>
                  </a:extLst>
                </a:gridCol>
                <a:gridCol w="2151753">
                  <a:extLst>
                    <a:ext uri="{9D8B030D-6E8A-4147-A177-3AD203B41FA5}">
                      <a16:colId xmlns:a16="http://schemas.microsoft.com/office/drawing/2014/main" val="324692026"/>
                    </a:ext>
                  </a:extLst>
                </a:gridCol>
                <a:gridCol w="672423">
                  <a:extLst>
                    <a:ext uri="{9D8B030D-6E8A-4147-A177-3AD203B41FA5}">
                      <a16:colId xmlns:a16="http://schemas.microsoft.com/office/drawing/2014/main" val="1901410971"/>
                    </a:ext>
                  </a:extLst>
                </a:gridCol>
                <a:gridCol w="677449">
                  <a:extLst>
                    <a:ext uri="{9D8B030D-6E8A-4147-A177-3AD203B41FA5}">
                      <a16:colId xmlns:a16="http://schemas.microsoft.com/office/drawing/2014/main" val="4189950786"/>
                    </a:ext>
                  </a:extLst>
                </a:gridCol>
                <a:gridCol w="648072">
                  <a:extLst>
                    <a:ext uri="{9D8B030D-6E8A-4147-A177-3AD203B41FA5}">
                      <a16:colId xmlns:a16="http://schemas.microsoft.com/office/drawing/2014/main" val="4137049686"/>
                    </a:ext>
                  </a:extLst>
                </a:gridCol>
                <a:gridCol w="792088">
                  <a:extLst>
                    <a:ext uri="{9D8B030D-6E8A-4147-A177-3AD203B41FA5}">
                      <a16:colId xmlns:a16="http://schemas.microsoft.com/office/drawing/2014/main" val="1373389145"/>
                    </a:ext>
                  </a:extLst>
                </a:gridCol>
                <a:gridCol w="3528392">
                  <a:extLst>
                    <a:ext uri="{9D8B030D-6E8A-4147-A177-3AD203B41FA5}">
                      <a16:colId xmlns:a16="http://schemas.microsoft.com/office/drawing/2014/main" val="796015746"/>
                    </a:ext>
                  </a:extLst>
                </a:gridCol>
              </a:tblGrid>
              <a:tr h="371502">
                <a:tc>
                  <a:txBody>
                    <a:bodyPr/>
                    <a:lstStyle/>
                    <a:p>
                      <a:pPr algn="ctr"/>
                      <a:r>
                        <a:rPr lang="en-GB" sz="900">
                          <a:latin typeface="+mj-lt"/>
                        </a:rPr>
                        <a:t>XRN</a:t>
                      </a:r>
                    </a:p>
                  </a:txBody>
                  <a:tcPr anchor="ctr">
                    <a:solidFill>
                      <a:schemeClr val="tx2"/>
                    </a:solidFill>
                  </a:tcPr>
                </a:tc>
                <a:tc>
                  <a:txBody>
                    <a:bodyPr/>
                    <a:lstStyle/>
                    <a:p>
                      <a:r>
                        <a:rPr lang="en-GB" sz="900">
                          <a:latin typeface="+mj-lt"/>
                        </a:rPr>
                        <a:t>Change Title </a:t>
                      </a:r>
                    </a:p>
                  </a:txBody>
                  <a:tcPr anchor="ctr">
                    <a:solidFill>
                      <a:schemeClr val="tx2"/>
                    </a:solidFill>
                  </a:tcPr>
                </a:tc>
                <a:tc>
                  <a:txBody>
                    <a:bodyPr/>
                    <a:lstStyle/>
                    <a:p>
                      <a:r>
                        <a:rPr lang="en-GB" sz="900">
                          <a:latin typeface="+mj-lt"/>
                        </a:rPr>
                        <a:t>Proposer</a:t>
                      </a:r>
                    </a:p>
                  </a:txBody>
                  <a:tcPr anchor="ctr">
                    <a:solidFill>
                      <a:schemeClr val="tx2"/>
                    </a:solidFill>
                  </a:tcPr>
                </a:tc>
                <a:tc>
                  <a:txBody>
                    <a:bodyPr/>
                    <a:lstStyle/>
                    <a:p>
                      <a:r>
                        <a:rPr lang="en-GB" sz="900">
                          <a:latin typeface="+mj-lt"/>
                        </a:rPr>
                        <a:t>Benefit / Impact</a:t>
                      </a:r>
                    </a:p>
                  </a:txBody>
                  <a:tcPr anchor="ctr">
                    <a:solidFill>
                      <a:schemeClr val="tx2"/>
                    </a:solidFill>
                  </a:tcPr>
                </a:tc>
                <a:tc>
                  <a:txBody>
                    <a:bodyPr/>
                    <a:lstStyle/>
                    <a:p>
                      <a:r>
                        <a:rPr lang="en-GB" sz="900">
                          <a:latin typeface="+mj-lt"/>
                        </a:rPr>
                        <a:t>Funding </a:t>
                      </a:r>
                    </a:p>
                  </a:txBody>
                  <a:tcPr anchor="ctr">
                    <a:solidFill>
                      <a:schemeClr val="tx2"/>
                    </a:solidFill>
                  </a:tcPr>
                </a:tc>
                <a:tc>
                  <a:txBody>
                    <a:bodyPr/>
                    <a:lstStyle/>
                    <a:p>
                      <a:r>
                        <a:rPr lang="en-GB" sz="900">
                          <a:latin typeface="+mj-lt"/>
                        </a:rPr>
                        <a:t>Status</a:t>
                      </a:r>
                    </a:p>
                  </a:txBody>
                  <a:tcPr anchor="ctr">
                    <a:solidFill>
                      <a:schemeClr val="tx2"/>
                    </a:solidFill>
                  </a:tcPr>
                </a:tc>
                <a:tc>
                  <a:txBody>
                    <a:bodyPr/>
                    <a:lstStyle/>
                    <a:p>
                      <a:r>
                        <a:rPr lang="en-GB" sz="900">
                          <a:latin typeface="+mj-lt"/>
                        </a:rPr>
                        <a:t>January ‘25 - ChMC Update </a:t>
                      </a:r>
                    </a:p>
                  </a:txBody>
                  <a:tcPr anchor="ctr">
                    <a:solidFill>
                      <a:schemeClr val="tx2"/>
                    </a:solidFill>
                  </a:tcPr>
                </a:tc>
                <a:extLst>
                  <a:ext uri="{0D108BD9-81ED-4DB2-BD59-A6C34878D82A}">
                    <a16:rowId xmlns:a16="http://schemas.microsoft.com/office/drawing/2014/main" val="429165185"/>
                  </a:ext>
                </a:extLst>
              </a:tr>
              <a:tr h="417939">
                <a:tc>
                  <a:txBody>
                    <a:bodyPr/>
                    <a:lstStyle/>
                    <a:p>
                      <a:pPr algn="ctr"/>
                      <a:r>
                        <a:rPr lang="en-GB" sz="800" b="1">
                          <a:solidFill>
                            <a:schemeClr val="tx1"/>
                          </a:solidFill>
                          <a:latin typeface="+mj-lt"/>
                          <a:hlinkClick r:id="rId2">
                            <a:extLst>
                              <a:ext uri="{A12FA001-AC4F-418D-AE19-62706E023703}">
                                <ahyp:hlinkClr xmlns:ahyp="http://schemas.microsoft.com/office/drawing/2018/hyperlinkcolor" val="tx"/>
                              </a:ext>
                            </a:extLst>
                          </a:hlinkClick>
                        </a:rPr>
                        <a:t>5546</a:t>
                      </a:r>
                      <a:endParaRPr lang="en-GB" sz="800" b="1">
                        <a:solidFill>
                          <a:schemeClr val="tx1"/>
                        </a:solidFill>
                        <a:latin typeface="+mj-lt"/>
                      </a:endParaRPr>
                    </a:p>
                  </a:txBody>
                  <a:tcPr anchor="ctr">
                    <a:solidFill>
                      <a:schemeClr val="accent1"/>
                    </a:solidFill>
                  </a:tcPr>
                </a:tc>
                <a:tc>
                  <a:txBody>
                    <a:bodyPr/>
                    <a:lstStyle/>
                    <a:p>
                      <a:r>
                        <a:rPr lang="en-US" sz="700" b="1">
                          <a:latin typeface="+mj-lt"/>
                        </a:rPr>
                        <a:t>Resolution of Address Interactions between DCC and CDSP</a:t>
                      </a:r>
                      <a:endParaRPr lang="en-GB" sz="700" b="1">
                        <a:latin typeface="+mj-lt"/>
                      </a:endParaRPr>
                    </a:p>
                  </a:txBody>
                  <a:tcPr anchor="ctr">
                    <a:solidFill>
                      <a:schemeClr val="bg2">
                        <a:lumMod val="20000"/>
                        <a:lumOff val="80000"/>
                      </a:schemeClr>
                    </a:solidFill>
                  </a:tcPr>
                </a:tc>
                <a:tc>
                  <a:txBody>
                    <a:bodyPr/>
                    <a:lstStyle/>
                    <a:p>
                      <a:r>
                        <a:rPr lang="en-GB" sz="700" b="1">
                          <a:latin typeface="+mj-lt"/>
                        </a:rPr>
                        <a:t>Xoserve</a:t>
                      </a:r>
                    </a:p>
                  </a:txBody>
                  <a:tcPr anchor="ctr">
                    <a:solidFill>
                      <a:schemeClr val="bg2">
                        <a:lumMod val="20000"/>
                        <a:lumOff val="80000"/>
                      </a:schemeClr>
                    </a:solidFill>
                  </a:tcPr>
                </a:tc>
                <a:tc>
                  <a:txBody>
                    <a:bodyPr/>
                    <a:lstStyle/>
                    <a:p>
                      <a:r>
                        <a:rPr lang="en-GB" sz="700" b="1">
                          <a:latin typeface="+mj-lt"/>
                        </a:rPr>
                        <a:t>DN</a:t>
                      </a:r>
                    </a:p>
                    <a:p>
                      <a:r>
                        <a:rPr lang="en-GB" sz="700" b="1">
                          <a:latin typeface="+mj-lt"/>
                        </a:rPr>
                        <a:t>IGT</a:t>
                      </a:r>
                    </a:p>
                    <a:p>
                      <a:r>
                        <a:rPr lang="en-GB" sz="700" b="1">
                          <a:latin typeface="+mj-lt"/>
                        </a:rPr>
                        <a:t>Shipper</a:t>
                      </a:r>
                    </a:p>
                  </a:txBody>
                  <a:tcPr anchor="ctr">
                    <a:solidFill>
                      <a:schemeClr val="bg2">
                        <a:lumMod val="20000"/>
                        <a:lumOff val="80000"/>
                      </a:schemeClr>
                    </a:solidFill>
                  </a:tcPr>
                </a:tc>
                <a:tc>
                  <a:txBody>
                    <a:bodyPr/>
                    <a:lstStyle/>
                    <a:p>
                      <a:r>
                        <a:rPr lang="en-GB" sz="700" b="1">
                          <a:latin typeface="+mj-lt"/>
                        </a:rPr>
                        <a:t>Shipper</a:t>
                      </a:r>
                    </a:p>
                  </a:txBody>
                  <a:tcPr anchor="ctr">
                    <a:solidFill>
                      <a:schemeClr val="bg2">
                        <a:lumMod val="20000"/>
                        <a:lumOff val="80000"/>
                      </a:schemeClr>
                    </a:solidFill>
                  </a:tcPr>
                </a:tc>
                <a:tc>
                  <a:txBody>
                    <a:bodyPr/>
                    <a:lstStyle/>
                    <a:p>
                      <a:r>
                        <a:rPr lang="en-GB" sz="700" b="1">
                          <a:latin typeface="+mj-lt"/>
                        </a:rPr>
                        <a:t>Analysis</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N/A – performing analysis on data extracts provided by DCC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Next steps to be confirmed once analysis is concluded</a:t>
                      </a:r>
                    </a:p>
                  </a:txBody>
                  <a:tcPr anchor="ctr">
                    <a:solidFill>
                      <a:schemeClr val="bg2">
                        <a:lumMod val="20000"/>
                        <a:lumOff val="80000"/>
                      </a:schemeClr>
                    </a:solidFill>
                  </a:tcPr>
                </a:tc>
                <a:extLst>
                  <a:ext uri="{0D108BD9-81ED-4DB2-BD59-A6C34878D82A}">
                    <a16:rowId xmlns:a16="http://schemas.microsoft.com/office/drawing/2014/main" val="3694067778"/>
                  </a:ext>
                </a:extLst>
              </a:tr>
              <a:tr h="216709">
                <a:tc>
                  <a:txBody>
                    <a:bodyPr/>
                    <a:lstStyle/>
                    <a:p>
                      <a:pPr algn="ctr"/>
                      <a:r>
                        <a:rPr lang="en-GB" sz="800" b="1">
                          <a:solidFill>
                            <a:schemeClr val="tx1"/>
                          </a:solidFill>
                          <a:latin typeface="+mn-lt"/>
                          <a:hlinkClick r:id="rId3">
                            <a:extLst>
                              <a:ext uri="{A12FA001-AC4F-418D-AE19-62706E023703}">
                                <ahyp:hlinkClr xmlns:ahyp="http://schemas.microsoft.com/office/drawing/2018/hyperlinkcolor" val="tx"/>
                              </a:ext>
                            </a:extLst>
                          </a:hlinkClick>
                        </a:rPr>
                        <a:t>5473</a:t>
                      </a:r>
                      <a:endParaRPr lang="en-GB" sz="800" b="1">
                        <a:solidFill>
                          <a:schemeClr val="tx1"/>
                        </a:solidFill>
                        <a:latin typeface="+mn-lt"/>
                      </a:endParaRPr>
                    </a:p>
                  </a:txBody>
                  <a:tcPr anchor="ctr">
                    <a:solidFill>
                      <a:schemeClr val="accent1"/>
                    </a:solidFill>
                  </a:tcPr>
                </a:tc>
                <a:tc>
                  <a:txBody>
                    <a:bodyPr/>
                    <a:lstStyle/>
                    <a:p>
                      <a:r>
                        <a:rPr lang="en-GB" sz="700" b="1">
                          <a:latin typeface="+mn-lt"/>
                        </a:rPr>
                        <a:t>Meter Asset Details Proactive Management Service </a:t>
                      </a:r>
                    </a:p>
                  </a:txBody>
                  <a:tcPr anchor="ctr">
                    <a:solidFill>
                      <a:schemeClr val="bg2">
                        <a:lumMod val="20000"/>
                        <a:lumOff val="80000"/>
                      </a:schemeClr>
                    </a:solidFill>
                  </a:tcPr>
                </a:tc>
                <a:tc>
                  <a:txBody>
                    <a:bodyPr/>
                    <a:lstStyle/>
                    <a:p>
                      <a:r>
                        <a:rPr lang="en-GB" sz="700" b="1">
                          <a:latin typeface="+mn-lt"/>
                        </a:rPr>
                        <a:t>CDSP</a:t>
                      </a:r>
                    </a:p>
                  </a:txBody>
                  <a:tcPr anchor="ctr">
                    <a:solidFill>
                      <a:schemeClr val="bg2">
                        <a:lumMod val="20000"/>
                        <a:lumOff val="80000"/>
                      </a:schemeClr>
                    </a:solidFill>
                  </a:tcPr>
                </a:tc>
                <a:tc>
                  <a:txBody>
                    <a:bodyPr/>
                    <a:lstStyle/>
                    <a:p>
                      <a:r>
                        <a:rPr lang="en-GB" sz="700" b="1">
                          <a:latin typeface="+mn-lt"/>
                        </a:rPr>
                        <a:t>Shipper</a:t>
                      </a:r>
                    </a:p>
                  </a:txBody>
                  <a:tcPr anchor="ctr">
                    <a:solidFill>
                      <a:schemeClr val="bg2">
                        <a:lumMod val="20000"/>
                        <a:lumOff val="80000"/>
                      </a:schemeClr>
                    </a:solidFill>
                  </a:tcPr>
                </a:tc>
                <a:tc>
                  <a:txBody>
                    <a:bodyPr/>
                    <a:lstStyle/>
                    <a:p>
                      <a:r>
                        <a:rPr lang="en-GB" sz="700" b="1">
                          <a:latin typeface="+mn-lt"/>
                        </a:rPr>
                        <a:t>Shipper</a:t>
                      </a:r>
                    </a:p>
                  </a:txBody>
                  <a:tcPr anchor="ctr">
                    <a:solidFill>
                      <a:schemeClr val="bg2">
                        <a:lumMod val="20000"/>
                        <a:lumOff val="80000"/>
                      </a:schemeClr>
                    </a:solidFill>
                  </a:tcPr>
                </a:tc>
                <a:tc>
                  <a:txBody>
                    <a:bodyPr/>
                    <a:lstStyle/>
                    <a:p>
                      <a:r>
                        <a:rPr lang="en-GB" sz="700" b="1">
                          <a:latin typeface="+mn-lt"/>
                        </a:rPr>
                        <a:t>Requirements</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Use cases, data items and research being undertaken by development team ahead of options being presented to DSC members – target end of 2024 update for DSC customers at DSG on 20</a:t>
                      </a:r>
                      <a:r>
                        <a:rPr kumimoji="0" lang="en-GB" sz="700" b="1" i="0" u="none" strike="noStrike" kern="1200" cap="none" spc="0" normalizeH="0" baseline="30000" noProof="0">
                          <a:ln>
                            <a:noFill/>
                          </a:ln>
                          <a:solidFill>
                            <a:schemeClr val="tx1"/>
                          </a:solidFill>
                          <a:effectLst/>
                          <a:uLnTx/>
                          <a:uFillTx/>
                          <a:latin typeface="+mn-lt"/>
                          <a:ea typeface="+mn-ea"/>
                          <a:cs typeface="+mn-cs"/>
                        </a:rPr>
                        <a:t>th</a:t>
                      </a:r>
                      <a:r>
                        <a:rPr kumimoji="0" lang="en-GB" sz="700" b="1" i="0" u="none" strike="noStrike" kern="1200" cap="none" spc="0" normalizeH="0" baseline="0" noProof="0">
                          <a:ln>
                            <a:noFill/>
                          </a:ln>
                          <a:solidFill>
                            <a:schemeClr val="tx1"/>
                          </a:solidFill>
                          <a:effectLst/>
                          <a:uLnTx/>
                          <a:uFillTx/>
                          <a:latin typeface="+mn-lt"/>
                          <a:ea typeface="+mn-ea"/>
                          <a:cs typeface="+mn-cs"/>
                        </a:rPr>
                        <a:t> January </a:t>
                      </a:r>
                    </a:p>
                  </a:txBody>
                  <a:tcPr anchor="ctr">
                    <a:solidFill>
                      <a:schemeClr val="bg2">
                        <a:lumMod val="20000"/>
                        <a:lumOff val="80000"/>
                      </a:schemeClr>
                    </a:solidFill>
                  </a:tcPr>
                </a:tc>
                <a:extLst>
                  <a:ext uri="{0D108BD9-81ED-4DB2-BD59-A6C34878D82A}">
                    <a16:rowId xmlns:a16="http://schemas.microsoft.com/office/drawing/2014/main" val="2748124393"/>
                  </a:ext>
                </a:extLst>
              </a:tr>
              <a:tr h="417939">
                <a:tc>
                  <a:txBody>
                    <a:bodyPr/>
                    <a:lstStyle/>
                    <a:p>
                      <a:pPr algn="ctr"/>
                      <a:r>
                        <a:rPr lang="en-GB" sz="800" b="1">
                          <a:solidFill>
                            <a:schemeClr val="tx1"/>
                          </a:solidFill>
                          <a:latin typeface="+mj-lt"/>
                          <a:hlinkClick r:id="rId4">
                            <a:extLst>
                              <a:ext uri="{A12FA001-AC4F-418D-AE19-62706E023703}">
                                <ahyp:hlinkClr xmlns:ahyp="http://schemas.microsoft.com/office/drawing/2018/hyperlinkcolor" val="tx"/>
                              </a:ext>
                            </a:extLst>
                          </a:hlinkClick>
                        </a:rPr>
                        <a:t>5569</a:t>
                      </a:r>
                      <a:endParaRPr lang="en-GB" sz="800" b="1">
                        <a:solidFill>
                          <a:schemeClr val="tx1"/>
                        </a:solidFill>
                        <a:latin typeface="+mj-lt"/>
                      </a:endParaRPr>
                    </a:p>
                  </a:txBody>
                  <a:tcPr anchor="ctr">
                    <a:solidFill>
                      <a:schemeClr val="accent1"/>
                    </a:solidFill>
                  </a:tcPr>
                </a:tc>
                <a:tc>
                  <a:txBody>
                    <a:bodyPr/>
                    <a:lstStyle/>
                    <a:p>
                      <a:r>
                        <a:rPr lang="en-GB" sz="700" b="1">
                          <a:latin typeface="+mj-lt"/>
                        </a:rPr>
                        <a:t>Contact Data Provision for IGT Customers </a:t>
                      </a:r>
                    </a:p>
                  </a:txBody>
                  <a:tcPr anchor="ctr">
                    <a:solidFill>
                      <a:schemeClr val="bg2">
                        <a:lumMod val="20000"/>
                        <a:lumOff val="80000"/>
                      </a:schemeClr>
                    </a:solidFill>
                  </a:tcPr>
                </a:tc>
                <a:tc>
                  <a:txBody>
                    <a:bodyPr/>
                    <a:lstStyle/>
                    <a:p>
                      <a:r>
                        <a:rPr lang="en-GB" sz="700" b="1">
                          <a:latin typeface="+mj-lt"/>
                        </a:rPr>
                        <a:t>BUUK</a:t>
                      </a:r>
                    </a:p>
                  </a:txBody>
                  <a:tcPr anchor="ctr">
                    <a:solidFill>
                      <a:schemeClr val="bg2">
                        <a:lumMod val="20000"/>
                        <a:lumOff val="80000"/>
                      </a:schemeClr>
                    </a:solidFill>
                  </a:tcPr>
                </a:tc>
                <a:tc>
                  <a:txBody>
                    <a:bodyPr/>
                    <a:lstStyle/>
                    <a:p>
                      <a:r>
                        <a:rPr lang="en-GB" sz="700" b="1">
                          <a:latin typeface="+mj-lt"/>
                        </a:rPr>
                        <a:t>IGT</a:t>
                      </a:r>
                    </a:p>
                  </a:txBody>
                  <a:tcPr anchor="ctr">
                    <a:solidFill>
                      <a:schemeClr val="bg2">
                        <a:lumMod val="20000"/>
                        <a:lumOff val="80000"/>
                      </a:schemeClr>
                    </a:solidFill>
                  </a:tcPr>
                </a:tc>
                <a:tc>
                  <a:txBody>
                    <a:bodyPr/>
                    <a:lstStyle/>
                    <a:p>
                      <a:r>
                        <a:rPr lang="en-GB" sz="700" b="1">
                          <a:latin typeface="+mj-lt"/>
                        </a:rPr>
                        <a:t>IGT</a:t>
                      </a:r>
                    </a:p>
                  </a:txBody>
                  <a:tcPr anchor="ctr">
                    <a:solidFill>
                      <a:schemeClr val="bg2">
                        <a:lumMod val="20000"/>
                        <a:lumOff val="80000"/>
                      </a:schemeClr>
                    </a:solidFill>
                  </a:tcPr>
                </a:tc>
                <a:tc>
                  <a:txBody>
                    <a:bodyPr/>
                    <a:lstStyle/>
                    <a:p>
                      <a:r>
                        <a:rPr lang="en-GB" sz="700" b="1">
                          <a:latin typeface="+mj-lt"/>
                        </a:rPr>
                        <a:t>Requirements </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Initial analysis shared with Proposer </a:t>
                      </a:r>
                      <a:r>
                        <a:rPr kumimoji="0" lang="en-GB" sz="700" b="1" i="0" u="none" strike="noStrike" kern="1200" cap="none" spc="0" normalizeH="0" baseline="0" noProof="0" err="1">
                          <a:ln>
                            <a:noFill/>
                          </a:ln>
                          <a:solidFill>
                            <a:schemeClr val="tx1"/>
                          </a:solidFill>
                          <a:effectLst/>
                          <a:uLnTx/>
                          <a:uFillTx/>
                          <a:latin typeface="+mj-lt"/>
                          <a:ea typeface="+mn-ea"/>
                          <a:cs typeface="+mn-cs"/>
                        </a:rPr>
                        <a:t>wc</a:t>
                      </a:r>
                      <a:r>
                        <a:rPr kumimoji="0" lang="en-GB" sz="700" b="1" i="0" u="none" strike="noStrike" kern="1200" cap="none" spc="0" normalizeH="0" baseline="0" noProof="0">
                          <a:ln>
                            <a:noFill/>
                          </a:ln>
                          <a:solidFill>
                            <a:schemeClr val="tx1"/>
                          </a:solidFill>
                          <a:effectLst/>
                          <a:uLnTx/>
                          <a:uFillTx/>
                          <a:latin typeface="+mj-lt"/>
                          <a:ea typeface="+mn-ea"/>
                          <a:cs typeface="+mn-cs"/>
                        </a:rPr>
                        <a:t> 22</a:t>
                      </a:r>
                      <a:r>
                        <a:rPr kumimoji="0" lang="en-GB" sz="700" b="1" i="0" u="none" strike="noStrike" kern="1200" cap="none" spc="0" normalizeH="0" baseline="30000" noProof="0">
                          <a:ln>
                            <a:noFill/>
                          </a:ln>
                          <a:solidFill>
                            <a:schemeClr val="tx1"/>
                          </a:solidFill>
                          <a:effectLst/>
                          <a:uLnTx/>
                          <a:uFillTx/>
                          <a:latin typeface="+mj-lt"/>
                          <a:ea typeface="+mn-ea"/>
                          <a:cs typeface="+mn-cs"/>
                        </a:rPr>
                        <a:t>nd</a:t>
                      </a:r>
                      <a:r>
                        <a:rPr kumimoji="0" lang="en-GB" sz="700" b="1" i="0" u="none" strike="noStrike" kern="1200" cap="none" spc="0" normalizeH="0" baseline="0" noProof="0">
                          <a:ln>
                            <a:noFill/>
                          </a:ln>
                          <a:solidFill>
                            <a:schemeClr val="tx1"/>
                          </a:solidFill>
                          <a:effectLst/>
                          <a:uLnTx/>
                          <a:uFillTx/>
                          <a:latin typeface="+mj-lt"/>
                          <a:ea typeface="+mn-ea"/>
                          <a:cs typeface="+mn-cs"/>
                        </a:rPr>
                        <a:t> April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Requirements baselined and handed over October 2024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Solutions under development – Target February IGT consultation</a:t>
                      </a:r>
                      <a:endParaRPr kumimoji="0" lang="en-GB" sz="700" b="1" i="0" u="none" strike="noStrike" kern="1200" cap="none" spc="0" normalizeH="0" baseline="0" noProof="0">
                        <a:ln>
                          <a:noFill/>
                        </a:ln>
                        <a:solidFill>
                          <a:schemeClr val="tx1"/>
                        </a:solidFill>
                        <a:effectLst/>
                        <a:uLnTx/>
                        <a:uFillTx/>
                        <a:latin typeface="+mj-lt"/>
                        <a:ea typeface="+mn-ea"/>
                        <a:cs typeface="+mn-cs"/>
                      </a:endParaRPr>
                    </a:p>
                  </a:txBody>
                  <a:tcPr anchor="ctr">
                    <a:solidFill>
                      <a:schemeClr val="bg2">
                        <a:lumMod val="20000"/>
                        <a:lumOff val="80000"/>
                      </a:schemeClr>
                    </a:solidFill>
                  </a:tcPr>
                </a:tc>
                <a:extLst>
                  <a:ext uri="{0D108BD9-81ED-4DB2-BD59-A6C34878D82A}">
                    <a16:rowId xmlns:a16="http://schemas.microsoft.com/office/drawing/2014/main" val="982682254"/>
                  </a:ext>
                </a:extLst>
              </a:tr>
              <a:tr h="417939">
                <a:tc>
                  <a:txBody>
                    <a:bodyPr/>
                    <a:lstStyle/>
                    <a:p>
                      <a:pPr algn="ctr"/>
                      <a:r>
                        <a:rPr lang="en-GB" sz="800" b="1">
                          <a:solidFill>
                            <a:schemeClr val="tx1"/>
                          </a:solidFill>
                          <a:hlinkClick r:id="rId5">
                            <a:extLst>
                              <a:ext uri="{A12FA001-AC4F-418D-AE19-62706E023703}">
                                <ahyp:hlinkClr xmlns:ahyp="http://schemas.microsoft.com/office/drawing/2018/hyperlinkcolor" val="tx"/>
                              </a:ext>
                            </a:extLst>
                          </a:hlinkClick>
                        </a:rPr>
                        <a:t>5806</a:t>
                      </a:r>
                      <a:endParaRPr lang="en-GB" sz="800" b="1">
                        <a:solidFill>
                          <a:schemeClr val="tx1"/>
                        </a:solidFill>
                        <a:latin typeface="+mj-lt"/>
                      </a:endParaRPr>
                    </a:p>
                  </a:txBody>
                  <a:tcPr anchor="ctr">
                    <a:solidFill>
                      <a:schemeClr val="accent1"/>
                    </a:solidFill>
                  </a:tcPr>
                </a:tc>
                <a:tc>
                  <a:txBody>
                    <a:bodyPr/>
                    <a:lstStyle/>
                    <a:p>
                      <a:r>
                        <a:rPr lang="en-US" sz="700" b="1">
                          <a:latin typeface="+mj-lt"/>
                        </a:rPr>
                        <a:t>CDSP Solution to enable exit of application of User Premises Termination Notice (UPTN)</a:t>
                      </a:r>
                      <a:endParaRPr lang="en-GB" sz="700" b="1">
                        <a:latin typeface="+mj-lt"/>
                      </a:endParaRPr>
                    </a:p>
                  </a:txBody>
                  <a:tcPr anchor="ctr">
                    <a:solidFill>
                      <a:schemeClr val="bg2">
                        <a:lumMod val="20000"/>
                        <a:lumOff val="80000"/>
                      </a:schemeClr>
                    </a:solidFill>
                  </a:tcPr>
                </a:tc>
                <a:tc>
                  <a:txBody>
                    <a:bodyPr/>
                    <a:lstStyle/>
                    <a:p>
                      <a:r>
                        <a:rPr lang="en-GB" sz="700" b="1">
                          <a:latin typeface="+mj-lt"/>
                        </a:rPr>
                        <a:t>NGT</a:t>
                      </a:r>
                    </a:p>
                  </a:txBody>
                  <a:tcPr anchor="ctr">
                    <a:solidFill>
                      <a:schemeClr val="bg2">
                        <a:lumMod val="20000"/>
                        <a:lumOff val="80000"/>
                      </a:schemeClr>
                    </a:solidFill>
                  </a:tcPr>
                </a:tc>
                <a:tc>
                  <a:txBody>
                    <a:bodyPr/>
                    <a:lstStyle/>
                    <a:p>
                      <a:r>
                        <a:rPr lang="en-GB" sz="700" b="1">
                          <a:latin typeface="+mj-lt"/>
                        </a:rPr>
                        <a:t>All DSC Customers</a:t>
                      </a:r>
                    </a:p>
                  </a:txBody>
                  <a:tcPr anchor="ctr">
                    <a:solidFill>
                      <a:schemeClr val="bg2">
                        <a:lumMod val="20000"/>
                        <a:lumOff val="80000"/>
                      </a:schemeClr>
                    </a:solidFill>
                  </a:tcPr>
                </a:tc>
                <a:tc>
                  <a:txBody>
                    <a:bodyPr/>
                    <a:lstStyle/>
                    <a:p>
                      <a:r>
                        <a:rPr lang="en-GB" sz="700" b="1">
                          <a:latin typeface="+mj-lt"/>
                        </a:rPr>
                        <a:t>TBC</a:t>
                      </a:r>
                    </a:p>
                  </a:txBody>
                  <a:tcPr anchor="ctr">
                    <a:solidFill>
                      <a:schemeClr val="bg2">
                        <a:lumMod val="20000"/>
                        <a:lumOff val="80000"/>
                      </a:schemeClr>
                    </a:solidFill>
                  </a:tcPr>
                </a:tc>
                <a:tc>
                  <a:txBody>
                    <a:bodyPr/>
                    <a:lstStyle/>
                    <a:p>
                      <a:r>
                        <a:rPr lang="en-GB" sz="700" b="1">
                          <a:latin typeface="+mj-lt"/>
                        </a:rPr>
                        <a:t>Analysis</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Change Proposal raised to analyse process and solution impacts that may be necessary to facilitate exit – analysis being planned in with relevant resource</a:t>
                      </a:r>
                    </a:p>
                  </a:txBody>
                  <a:tcPr anchor="ctr">
                    <a:solidFill>
                      <a:schemeClr val="bg2">
                        <a:lumMod val="20000"/>
                        <a:lumOff val="80000"/>
                      </a:schemeClr>
                    </a:solidFill>
                  </a:tcPr>
                </a:tc>
                <a:extLst>
                  <a:ext uri="{0D108BD9-81ED-4DB2-BD59-A6C34878D82A}">
                    <a16:rowId xmlns:a16="http://schemas.microsoft.com/office/drawing/2014/main" val="3474691466"/>
                  </a:ext>
                </a:extLst>
              </a:tr>
              <a:tr h="526294">
                <a:tc>
                  <a:txBody>
                    <a:bodyPr/>
                    <a:lstStyle/>
                    <a:p>
                      <a:pPr algn="ctr"/>
                      <a:r>
                        <a:rPr lang="en-GB" sz="800" b="1">
                          <a:solidFill>
                            <a:schemeClr val="tx1"/>
                          </a:solidFill>
                          <a:hlinkClick r:id="rId6">
                            <a:extLst>
                              <a:ext uri="{A12FA001-AC4F-418D-AE19-62706E023703}">
                                <ahyp:hlinkClr xmlns:ahyp="http://schemas.microsoft.com/office/drawing/2018/hyperlinkcolor" val="tx"/>
                              </a:ext>
                            </a:extLst>
                          </a:hlinkClick>
                        </a:rPr>
                        <a:t>5808</a:t>
                      </a:r>
                      <a:endParaRPr lang="en-GB" sz="800" b="1">
                        <a:solidFill>
                          <a:schemeClr val="tx1"/>
                        </a:solidFill>
                        <a:latin typeface="+mj-lt"/>
                      </a:endParaRPr>
                    </a:p>
                  </a:txBody>
                  <a:tcPr anchor="ctr">
                    <a:solidFill>
                      <a:schemeClr val="accent1"/>
                    </a:solidFill>
                  </a:tcPr>
                </a:tc>
                <a:tc>
                  <a:txBody>
                    <a:bodyPr/>
                    <a:lstStyle/>
                    <a:p>
                      <a:pPr>
                        <a:lnSpc>
                          <a:spcPct val="115000"/>
                        </a:lnSpc>
                        <a:spcAft>
                          <a:spcPts val="1000"/>
                        </a:spcAft>
                      </a:pPr>
                      <a:r>
                        <a:rPr lang="en-US" sz="700" b="1">
                          <a:effectLst/>
                          <a:latin typeface="+mj-lt"/>
                          <a:ea typeface="Times New Roman" panose="02020603050405020304" pitchFamily="18" charset="0"/>
                          <a:cs typeface="Times New Roman" panose="02020603050405020304" pitchFamily="18" charset="0"/>
                        </a:rPr>
                        <a:t>Providing Notification to DNs and IGTs for Capacity and Nomination Referrals Awaiting Action</a:t>
                      </a:r>
                      <a:endParaRPr lang="en-GB" sz="700" b="1">
                        <a:effectLst/>
                        <a:latin typeface="+mj-lt"/>
                        <a:ea typeface="Times New Roman" panose="02020603050405020304" pitchFamily="18" charset="0"/>
                        <a:cs typeface="Times New Roman" panose="02020603050405020304" pitchFamily="18" charset="0"/>
                      </a:endParaRPr>
                    </a:p>
                  </a:txBody>
                  <a:tcPr marL="68580" marR="68580" marT="0" marB="0" anchor="ctr">
                    <a:solidFill>
                      <a:schemeClr val="bg2">
                        <a:lumMod val="20000"/>
                        <a:lumOff val="80000"/>
                      </a:schemeClr>
                    </a:solidFill>
                  </a:tcPr>
                </a:tc>
                <a:tc>
                  <a:txBody>
                    <a:bodyPr/>
                    <a:lstStyle/>
                    <a:p>
                      <a:r>
                        <a:rPr lang="en-GB" sz="700" b="1">
                          <a:latin typeface="+mj-lt"/>
                        </a:rPr>
                        <a:t>Cadent</a:t>
                      </a:r>
                    </a:p>
                  </a:txBody>
                  <a:tcPr anchor="ctr">
                    <a:solidFill>
                      <a:schemeClr val="bg2">
                        <a:lumMod val="20000"/>
                        <a:lumOff val="80000"/>
                      </a:schemeClr>
                    </a:solidFill>
                  </a:tcPr>
                </a:tc>
                <a:tc>
                  <a:txBody>
                    <a:bodyPr/>
                    <a:lstStyle/>
                    <a:p>
                      <a:r>
                        <a:rPr lang="en-GB" sz="700" b="1">
                          <a:latin typeface="+mj-lt"/>
                        </a:rPr>
                        <a:t>DN</a:t>
                      </a:r>
                    </a:p>
                    <a:p>
                      <a:r>
                        <a:rPr lang="en-GB" sz="700" b="1">
                          <a:latin typeface="+mj-lt"/>
                        </a:rPr>
                        <a:t>IGT</a:t>
                      </a:r>
                    </a:p>
                  </a:txBody>
                  <a:tcPr anchor="ctr">
                    <a:solidFill>
                      <a:schemeClr val="bg2">
                        <a:lumMod val="20000"/>
                        <a:lumOff val="80000"/>
                      </a:schemeClr>
                    </a:solidFill>
                  </a:tcPr>
                </a:tc>
                <a:tc>
                  <a:txBody>
                    <a:bodyPr/>
                    <a:lstStyle/>
                    <a:p>
                      <a:r>
                        <a:rPr lang="en-GB" sz="700" b="1">
                          <a:latin typeface="+mj-lt"/>
                        </a:rPr>
                        <a:t>DN</a:t>
                      </a:r>
                    </a:p>
                  </a:txBody>
                  <a:tcPr anchor="ctr">
                    <a:solidFill>
                      <a:schemeClr val="bg2">
                        <a:lumMod val="20000"/>
                        <a:lumOff val="80000"/>
                      </a:schemeClr>
                    </a:solidFill>
                  </a:tcPr>
                </a:tc>
                <a:tc>
                  <a:txBody>
                    <a:bodyPr/>
                    <a:lstStyle/>
                    <a:p>
                      <a:r>
                        <a:rPr lang="en-GB" sz="700" b="1">
                          <a:latin typeface="+mj-lt"/>
                        </a:rPr>
                        <a:t>Requirements </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Change Proposal raised by Cadent – engagement with DNs and IGTs held.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Requirements baselined October 2024, internal business requirements approved 9</a:t>
                      </a:r>
                      <a:r>
                        <a:rPr kumimoji="0" lang="en-GB" sz="700" b="1" i="0" u="none" strike="noStrike" kern="1200" cap="none" spc="0" normalizeH="0" baseline="30000" noProof="0">
                          <a:ln>
                            <a:noFill/>
                          </a:ln>
                          <a:solidFill>
                            <a:schemeClr val="tx1"/>
                          </a:solidFill>
                          <a:effectLst/>
                          <a:uLnTx/>
                          <a:uFillTx/>
                          <a:latin typeface="+mj-lt"/>
                          <a:ea typeface="+mn-ea"/>
                          <a:cs typeface="+mn-cs"/>
                        </a:rPr>
                        <a:t>th</a:t>
                      </a:r>
                      <a:r>
                        <a:rPr kumimoji="0" lang="en-GB" sz="700" b="1" i="0" u="none" strike="noStrike" kern="1200" cap="none" spc="0" normalizeH="0" baseline="0" noProof="0">
                          <a:ln>
                            <a:noFill/>
                          </a:ln>
                          <a:solidFill>
                            <a:schemeClr val="tx1"/>
                          </a:solidFill>
                          <a:effectLst/>
                          <a:uLnTx/>
                          <a:uFillTx/>
                          <a:latin typeface="+mj-lt"/>
                          <a:ea typeface="+mn-ea"/>
                          <a:cs typeface="+mn-cs"/>
                        </a:rPr>
                        <a:t> December.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Solutions and designs under development – Target February 2025 consultation</a:t>
                      </a:r>
                    </a:p>
                  </a:txBody>
                  <a:tcPr anchor="ctr">
                    <a:solidFill>
                      <a:schemeClr val="bg2">
                        <a:lumMod val="20000"/>
                        <a:lumOff val="80000"/>
                      </a:schemeClr>
                    </a:solidFill>
                  </a:tcPr>
                </a:tc>
                <a:extLst>
                  <a:ext uri="{0D108BD9-81ED-4DB2-BD59-A6C34878D82A}">
                    <a16:rowId xmlns:a16="http://schemas.microsoft.com/office/drawing/2014/main" val="2974988522"/>
                  </a:ext>
                </a:extLst>
              </a:tr>
              <a:tr h="526294">
                <a:tc>
                  <a:txBody>
                    <a:bodyPr/>
                    <a:lstStyle/>
                    <a:p>
                      <a:pPr algn="ctr"/>
                      <a:r>
                        <a:rPr lang="en-GB" sz="800" b="1">
                          <a:solidFill>
                            <a:schemeClr val="tx1"/>
                          </a:solidFill>
                          <a:hlinkClick r:id="rId7">
                            <a:extLst>
                              <a:ext uri="{A12FA001-AC4F-418D-AE19-62706E023703}">
                                <ahyp:hlinkClr xmlns:ahyp="http://schemas.microsoft.com/office/drawing/2018/hyperlinkcolor" val="tx"/>
                              </a:ext>
                            </a:extLst>
                          </a:hlinkClick>
                        </a:rPr>
                        <a:t>5810</a:t>
                      </a:r>
                      <a:endParaRPr lang="en-GB" sz="800" b="1">
                        <a:solidFill>
                          <a:schemeClr val="tx1"/>
                        </a:solidFill>
                        <a:latin typeface="+mj-lt"/>
                      </a:endParaRPr>
                    </a:p>
                  </a:txBody>
                  <a:tcPr anchor="ctr">
                    <a:solidFill>
                      <a:schemeClr val="accent1"/>
                    </a:solidFill>
                  </a:tcPr>
                </a:tc>
                <a:tc>
                  <a:txBody>
                    <a:bodyPr/>
                    <a:lstStyle/>
                    <a:p>
                      <a:pPr>
                        <a:lnSpc>
                          <a:spcPct val="115000"/>
                        </a:lnSpc>
                        <a:spcAft>
                          <a:spcPts val="1000"/>
                        </a:spcAft>
                      </a:pPr>
                      <a:r>
                        <a:rPr lang="en-US" sz="700" b="1">
                          <a:effectLst/>
                          <a:latin typeface="+mj-lt"/>
                          <a:ea typeface="Times New Roman" panose="02020603050405020304" pitchFamily="18" charset="0"/>
                          <a:cs typeface="Times New Roman" panose="02020603050405020304" pitchFamily="18" charset="0"/>
                        </a:rPr>
                        <a:t>Theft of Gas (</a:t>
                      </a:r>
                      <a:r>
                        <a:rPr lang="en-US" sz="700" b="1" err="1">
                          <a:effectLst/>
                          <a:latin typeface="+mj-lt"/>
                          <a:ea typeface="Times New Roman" panose="02020603050405020304" pitchFamily="18" charset="0"/>
                          <a:cs typeface="Times New Roman" panose="02020603050405020304" pitchFamily="18" charset="0"/>
                        </a:rPr>
                        <a:t>ToG</a:t>
                      </a:r>
                      <a:r>
                        <a:rPr lang="en-US" sz="700" b="1">
                          <a:effectLst/>
                          <a:latin typeface="+mj-lt"/>
                          <a:ea typeface="Times New Roman" panose="02020603050405020304" pitchFamily="18" charset="0"/>
                          <a:cs typeface="Times New Roman" panose="02020603050405020304" pitchFamily="18" charset="0"/>
                        </a:rPr>
                        <a:t>) DN Calculation Tool</a:t>
                      </a:r>
                      <a:endParaRPr lang="en-GB" sz="700" b="1">
                        <a:effectLst/>
                        <a:latin typeface="+mj-lt"/>
                        <a:ea typeface="Times New Roman" panose="02020603050405020304" pitchFamily="18" charset="0"/>
                        <a:cs typeface="Times New Roman" panose="02020603050405020304" pitchFamily="18" charset="0"/>
                      </a:endParaRPr>
                    </a:p>
                  </a:txBody>
                  <a:tcPr marL="68580" marR="68580" marT="0" marB="0" anchor="ctr">
                    <a:solidFill>
                      <a:schemeClr val="bg2">
                        <a:lumMod val="20000"/>
                        <a:lumOff val="80000"/>
                      </a:schemeClr>
                    </a:solidFill>
                  </a:tcPr>
                </a:tc>
                <a:tc>
                  <a:txBody>
                    <a:bodyPr/>
                    <a:lstStyle/>
                    <a:p>
                      <a:r>
                        <a:rPr lang="en-GB" sz="700" b="1">
                          <a:latin typeface="+mj-lt"/>
                        </a:rPr>
                        <a:t>Cadent</a:t>
                      </a:r>
                    </a:p>
                  </a:txBody>
                  <a:tcPr anchor="ctr">
                    <a:solidFill>
                      <a:schemeClr val="bg2">
                        <a:lumMod val="20000"/>
                        <a:lumOff val="80000"/>
                      </a:schemeClr>
                    </a:solidFill>
                  </a:tcPr>
                </a:tc>
                <a:tc>
                  <a:txBody>
                    <a:bodyPr/>
                    <a:lstStyle/>
                    <a:p>
                      <a:r>
                        <a:rPr lang="en-GB" sz="700" b="1">
                          <a:latin typeface="+mj-lt"/>
                        </a:rPr>
                        <a:t>DN</a:t>
                      </a:r>
                    </a:p>
                  </a:txBody>
                  <a:tcPr anchor="ctr">
                    <a:solidFill>
                      <a:schemeClr val="bg2">
                        <a:lumMod val="20000"/>
                        <a:lumOff val="80000"/>
                      </a:schemeClr>
                    </a:solidFill>
                  </a:tcPr>
                </a:tc>
                <a:tc>
                  <a:txBody>
                    <a:bodyPr/>
                    <a:lstStyle/>
                    <a:p>
                      <a:r>
                        <a:rPr lang="en-GB" sz="700" b="1">
                          <a:latin typeface="+mj-lt"/>
                        </a:rPr>
                        <a:t>DN</a:t>
                      </a:r>
                    </a:p>
                  </a:txBody>
                  <a:tcPr anchor="ctr">
                    <a:solidFill>
                      <a:schemeClr val="bg2">
                        <a:lumMod val="20000"/>
                        <a:lumOff val="80000"/>
                      </a:schemeClr>
                    </a:solidFill>
                  </a:tcPr>
                </a:tc>
                <a:tc>
                  <a:txBody>
                    <a:bodyPr/>
                    <a:lstStyle/>
                    <a:p>
                      <a:r>
                        <a:rPr lang="en-GB" sz="700" b="1">
                          <a:latin typeface="+mj-lt"/>
                        </a:rPr>
                        <a:t>Requirements</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Change Proposal raised by Cadent – Solution analysis and ongoing collaboration taking place between CDSP and DN representatives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Requirements signed off on 18</a:t>
                      </a:r>
                      <a:r>
                        <a:rPr kumimoji="0" lang="en-GB" sz="700" b="1" i="0" u="none" strike="noStrike" kern="1200" cap="none" spc="0" normalizeH="0" baseline="30000" noProof="0">
                          <a:ln>
                            <a:noFill/>
                          </a:ln>
                          <a:solidFill>
                            <a:schemeClr val="tx1"/>
                          </a:solidFill>
                          <a:effectLst/>
                          <a:uLnTx/>
                          <a:uFillTx/>
                          <a:latin typeface="+mj-lt"/>
                          <a:ea typeface="+mn-ea"/>
                          <a:cs typeface="+mn-cs"/>
                        </a:rPr>
                        <a:t>th</a:t>
                      </a:r>
                      <a:r>
                        <a:rPr kumimoji="0" lang="en-GB" sz="700" b="1" i="0" u="none" strike="noStrike" kern="1200" cap="none" spc="0" normalizeH="0" baseline="0" noProof="0">
                          <a:ln>
                            <a:noFill/>
                          </a:ln>
                          <a:solidFill>
                            <a:schemeClr val="tx1"/>
                          </a:solidFill>
                          <a:effectLst/>
                          <a:uLnTx/>
                          <a:uFillTx/>
                          <a:latin typeface="+mj-lt"/>
                          <a:ea typeface="+mn-ea"/>
                          <a:cs typeface="+mn-cs"/>
                        </a:rPr>
                        <a:t> December with subject matter experts.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Solution and designs under development – target March consultation. </a:t>
                      </a:r>
                    </a:p>
                  </a:txBody>
                  <a:tcPr anchor="ctr">
                    <a:solidFill>
                      <a:schemeClr val="bg2">
                        <a:lumMod val="20000"/>
                        <a:lumOff val="80000"/>
                      </a:schemeClr>
                    </a:solidFill>
                  </a:tcPr>
                </a:tc>
                <a:extLst>
                  <a:ext uri="{0D108BD9-81ED-4DB2-BD59-A6C34878D82A}">
                    <a16:rowId xmlns:a16="http://schemas.microsoft.com/office/drawing/2014/main" val="1362013151"/>
                  </a:ext>
                </a:extLst>
              </a:tr>
              <a:tr h="526294">
                <a:tc>
                  <a:txBody>
                    <a:bodyPr/>
                    <a:lstStyle/>
                    <a:p>
                      <a:pPr algn="ctr"/>
                      <a:r>
                        <a:rPr lang="en-GB" sz="800" b="1">
                          <a:solidFill>
                            <a:schemeClr val="tx1"/>
                          </a:solidFill>
                          <a:latin typeface="+mj-lt"/>
                        </a:rPr>
                        <a:t>XXXX</a:t>
                      </a:r>
                    </a:p>
                  </a:txBody>
                  <a:tcPr anchor="ctr">
                    <a:solidFill>
                      <a:schemeClr val="accent5">
                        <a:lumMod val="60000"/>
                        <a:lumOff val="40000"/>
                      </a:schemeClr>
                    </a:solidFill>
                  </a:tcPr>
                </a:tc>
                <a:tc>
                  <a:txBody>
                    <a:bodyPr/>
                    <a:lstStyle/>
                    <a:p>
                      <a:pPr>
                        <a:lnSpc>
                          <a:spcPct val="115000"/>
                        </a:lnSpc>
                        <a:spcAft>
                          <a:spcPts val="1000"/>
                        </a:spcAft>
                      </a:pPr>
                      <a:r>
                        <a:rPr lang="en-GB" sz="700" b="1">
                          <a:effectLst/>
                          <a:latin typeface="+mj-lt"/>
                          <a:ea typeface="Times New Roman" panose="02020603050405020304" pitchFamily="18" charset="0"/>
                          <a:cs typeface="Times New Roman" panose="02020603050405020304" pitchFamily="18" charset="0"/>
                        </a:rPr>
                        <a:t>Mod0886 - Amend the Code Cut-Off Date to a Rolling Period</a:t>
                      </a:r>
                    </a:p>
                  </a:txBody>
                  <a:tcPr marL="68580" marR="68580" marT="0" marB="0" anchor="ctr">
                    <a:solidFill>
                      <a:schemeClr val="accent5">
                        <a:lumMod val="60000"/>
                        <a:lumOff val="40000"/>
                      </a:schemeClr>
                    </a:solidFill>
                  </a:tcPr>
                </a:tc>
                <a:tc>
                  <a:txBody>
                    <a:bodyPr/>
                    <a:lstStyle/>
                    <a:p>
                      <a:r>
                        <a:rPr lang="en-GB" sz="700" b="1">
                          <a:latin typeface="+mj-lt"/>
                        </a:rPr>
                        <a:t>SSE</a:t>
                      </a:r>
                    </a:p>
                  </a:txBody>
                  <a:tcPr anchor="ctr">
                    <a:solidFill>
                      <a:schemeClr val="accent5">
                        <a:lumMod val="60000"/>
                        <a:lumOff val="40000"/>
                      </a:schemeClr>
                    </a:solidFill>
                  </a:tcPr>
                </a:tc>
                <a:tc>
                  <a:txBody>
                    <a:bodyPr/>
                    <a:lstStyle/>
                    <a:p>
                      <a:r>
                        <a:rPr lang="en-GB" sz="700" b="1" kern="1200">
                          <a:solidFill>
                            <a:schemeClr val="dk1"/>
                          </a:solidFill>
                          <a:latin typeface="+mn-lt"/>
                          <a:ea typeface="+mn-ea"/>
                          <a:cs typeface="+mn-cs"/>
                        </a:rPr>
                        <a:t>Shipper</a:t>
                      </a:r>
                    </a:p>
                    <a:p>
                      <a:r>
                        <a:rPr lang="en-GB" sz="700" b="1" kern="1200">
                          <a:solidFill>
                            <a:schemeClr val="dk1"/>
                          </a:solidFill>
                          <a:latin typeface="+mn-lt"/>
                          <a:ea typeface="+mn-ea"/>
                          <a:cs typeface="+mn-cs"/>
                        </a:rPr>
                        <a:t>DN</a:t>
                      </a:r>
                    </a:p>
                    <a:p>
                      <a:r>
                        <a:rPr lang="en-GB" sz="700" b="1" kern="1200">
                          <a:solidFill>
                            <a:schemeClr val="dk1"/>
                          </a:solidFill>
                          <a:latin typeface="+mn-lt"/>
                          <a:ea typeface="+mn-ea"/>
                          <a:cs typeface="+mn-cs"/>
                        </a:rPr>
                        <a:t>IGT</a:t>
                      </a:r>
                    </a:p>
                  </a:txBody>
                  <a:tcPr anchor="ctr">
                    <a:solidFill>
                      <a:schemeClr val="accent5">
                        <a:lumMod val="60000"/>
                        <a:lumOff val="40000"/>
                      </a:schemeClr>
                    </a:solidFill>
                  </a:tcPr>
                </a:tc>
                <a:tc>
                  <a:txBody>
                    <a:bodyPr/>
                    <a:lstStyle/>
                    <a:p>
                      <a:r>
                        <a:rPr lang="en-GB" sz="700" b="1">
                          <a:latin typeface="+mj-lt"/>
                        </a:rPr>
                        <a:t>TBC</a:t>
                      </a:r>
                    </a:p>
                  </a:txBody>
                  <a:tcPr anchor="ctr">
                    <a:solidFill>
                      <a:schemeClr val="accent5">
                        <a:lumMod val="60000"/>
                        <a:lumOff val="40000"/>
                      </a:schemeClr>
                    </a:solidFill>
                  </a:tcPr>
                </a:tc>
                <a:tc>
                  <a:txBody>
                    <a:bodyPr/>
                    <a:lstStyle/>
                    <a:p>
                      <a:r>
                        <a:rPr lang="en-GB" sz="700" b="1" kern="1200">
                          <a:solidFill>
                            <a:schemeClr val="dk1"/>
                          </a:solidFill>
                          <a:latin typeface="+mn-lt"/>
                          <a:ea typeface="+mn-ea"/>
                          <a:cs typeface="+mn-cs"/>
                        </a:rPr>
                        <a:t>Mod Development</a:t>
                      </a:r>
                    </a:p>
                  </a:txBody>
                  <a:tcPr anchor="ctr">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Added to change backlog for early visibility as potential that change will require development in 2025/26</a:t>
                      </a:r>
                    </a:p>
                  </a:txBody>
                  <a:tcPr anchor="ctr">
                    <a:solidFill>
                      <a:schemeClr val="accent5">
                        <a:lumMod val="60000"/>
                        <a:lumOff val="40000"/>
                      </a:schemeClr>
                    </a:solidFill>
                  </a:tcPr>
                </a:tc>
                <a:extLst>
                  <a:ext uri="{0D108BD9-81ED-4DB2-BD59-A6C34878D82A}">
                    <a16:rowId xmlns:a16="http://schemas.microsoft.com/office/drawing/2014/main" val="843737222"/>
                  </a:ext>
                </a:extLst>
              </a:tr>
              <a:tr h="526294">
                <a:tc>
                  <a:txBody>
                    <a:bodyPr/>
                    <a:lstStyle/>
                    <a:p>
                      <a:pPr algn="ctr"/>
                      <a:r>
                        <a:rPr lang="en-GB" sz="800" b="1">
                          <a:solidFill>
                            <a:schemeClr val="tx1"/>
                          </a:solidFill>
                          <a:latin typeface="+mj-lt"/>
                        </a:rPr>
                        <a:t>XXXX</a:t>
                      </a:r>
                    </a:p>
                  </a:txBody>
                  <a:tcPr anchor="ctr">
                    <a:solidFill>
                      <a:schemeClr val="accent5">
                        <a:lumMod val="60000"/>
                        <a:lumOff val="40000"/>
                      </a:schemeClr>
                    </a:solidFill>
                  </a:tcPr>
                </a:tc>
                <a:tc>
                  <a:txBody>
                    <a:bodyPr/>
                    <a:lstStyle/>
                    <a:p>
                      <a:pPr>
                        <a:lnSpc>
                          <a:spcPct val="115000"/>
                        </a:lnSpc>
                        <a:spcAft>
                          <a:spcPts val="1000"/>
                        </a:spcAft>
                      </a:pPr>
                      <a:r>
                        <a:rPr lang="en-GB" sz="700" b="1">
                          <a:effectLst/>
                          <a:latin typeface="+mj-lt"/>
                          <a:ea typeface="Times New Roman" panose="02020603050405020304" pitchFamily="18" charset="0"/>
                          <a:cs typeface="Times New Roman" panose="02020603050405020304" pitchFamily="18" charset="0"/>
                        </a:rPr>
                        <a:t>Mod0896 – Reducing the current Code Cut-Off Date (Line in the Sand) from 3 to 4 years to 2 to 3 years</a:t>
                      </a:r>
                    </a:p>
                  </a:txBody>
                  <a:tcPr marL="68580" marR="68580" marT="0" marB="0" anchor="ctr">
                    <a:solidFill>
                      <a:schemeClr val="accent5">
                        <a:lumMod val="60000"/>
                        <a:lumOff val="40000"/>
                      </a:schemeClr>
                    </a:solidFill>
                  </a:tcPr>
                </a:tc>
                <a:tc>
                  <a:txBody>
                    <a:bodyPr/>
                    <a:lstStyle/>
                    <a:p>
                      <a:r>
                        <a:rPr lang="en-GB" sz="700" b="1">
                          <a:latin typeface="+mj-lt"/>
                        </a:rPr>
                        <a:t>SEFE</a:t>
                      </a:r>
                    </a:p>
                  </a:txBody>
                  <a:tcPr anchor="ctr">
                    <a:solidFill>
                      <a:schemeClr val="accent5">
                        <a:lumMod val="60000"/>
                        <a:lumOff val="40000"/>
                      </a:schemeClr>
                    </a:solidFill>
                  </a:tcPr>
                </a:tc>
                <a:tc>
                  <a:txBody>
                    <a:bodyPr/>
                    <a:lstStyle/>
                    <a:p>
                      <a:r>
                        <a:rPr lang="en-GB" sz="700" b="1" kern="1200">
                          <a:solidFill>
                            <a:schemeClr val="dk1"/>
                          </a:solidFill>
                          <a:latin typeface="+mn-lt"/>
                          <a:ea typeface="+mn-ea"/>
                          <a:cs typeface="+mn-cs"/>
                        </a:rPr>
                        <a:t>Shipper</a:t>
                      </a:r>
                    </a:p>
                    <a:p>
                      <a:r>
                        <a:rPr lang="en-GB" sz="700" b="1" kern="1200">
                          <a:solidFill>
                            <a:schemeClr val="dk1"/>
                          </a:solidFill>
                          <a:latin typeface="+mn-lt"/>
                          <a:ea typeface="+mn-ea"/>
                          <a:cs typeface="+mn-cs"/>
                        </a:rPr>
                        <a:t>DN</a:t>
                      </a:r>
                    </a:p>
                    <a:p>
                      <a:r>
                        <a:rPr lang="en-GB" sz="700" b="1" kern="1200">
                          <a:solidFill>
                            <a:schemeClr val="dk1"/>
                          </a:solidFill>
                          <a:latin typeface="+mn-lt"/>
                          <a:ea typeface="+mn-ea"/>
                          <a:cs typeface="+mn-cs"/>
                        </a:rPr>
                        <a:t>IGT</a:t>
                      </a:r>
                    </a:p>
                  </a:txBody>
                  <a:tcPr anchor="ctr">
                    <a:solidFill>
                      <a:schemeClr val="accent5">
                        <a:lumMod val="60000"/>
                        <a:lumOff val="40000"/>
                      </a:schemeClr>
                    </a:solidFill>
                  </a:tcPr>
                </a:tc>
                <a:tc>
                  <a:txBody>
                    <a:bodyPr/>
                    <a:lstStyle/>
                    <a:p>
                      <a:r>
                        <a:rPr lang="en-GB" sz="700" b="1">
                          <a:latin typeface="+mj-lt"/>
                        </a:rPr>
                        <a:t>TBC</a:t>
                      </a:r>
                    </a:p>
                  </a:txBody>
                  <a:tcPr anchor="ctr">
                    <a:solidFill>
                      <a:schemeClr val="accent5">
                        <a:lumMod val="60000"/>
                        <a:lumOff val="40000"/>
                      </a:schemeClr>
                    </a:solidFill>
                  </a:tcPr>
                </a:tc>
                <a:tc>
                  <a:txBody>
                    <a:bodyPr/>
                    <a:lstStyle/>
                    <a:p>
                      <a:r>
                        <a:rPr lang="en-GB" sz="700" b="1" kern="1200">
                          <a:solidFill>
                            <a:schemeClr val="dk1"/>
                          </a:solidFill>
                          <a:latin typeface="+mn-lt"/>
                          <a:ea typeface="+mn-ea"/>
                          <a:cs typeface="+mn-cs"/>
                        </a:rPr>
                        <a:t>Mod Development £50K</a:t>
                      </a:r>
                    </a:p>
                    <a:p>
                      <a:r>
                        <a:rPr lang="en-GB" sz="700" b="1" kern="1200">
                          <a:solidFill>
                            <a:schemeClr val="dk1"/>
                          </a:solidFill>
                          <a:latin typeface="+mn-lt"/>
                          <a:ea typeface="+mn-ea"/>
                          <a:cs typeface="+mn-cs"/>
                        </a:rPr>
                        <a:t>*ROM est.</a:t>
                      </a:r>
                    </a:p>
                  </a:txBody>
                  <a:tcPr anchor="ctr">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Following analysis it has been confirmed that the Modification is now targeting a big bang implementation on 1</a:t>
                      </a:r>
                      <a:r>
                        <a:rPr kumimoji="0" lang="en-GB" sz="700" b="1" i="0" u="none" strike="noStrike" kern="1200" cap="none" spc="0" normalizeH="0" baseline="30000" noProof="0">
                          <a:ln>
                            <a:noFill/>
                          </a:ln>
                          <a:solidFill>
                            <a:schemeClr val="tx1"/>
                          </a:solidFill>
                          <a:effectLst/>
                          <a:uLnTx/>
                          <a:uFillTx/>
                          <a:latin typeface="+mn-lt"/>
                          <a:ea typeface="+mn-ea"/>
                          <a:cs typeface="+mn-cs"/>
                        </a:rPr>
                        <a:t>st</a:t>
                      </a:r>
                      <a:r>
                        <a:rPr kumimoji="0" lang="en-GB" sz="700" b="1" i="0" u="none" strike="noStrike" kern="1200" cap="none" spc="0" normalizeH="0" baseline="0" noProof="0">
                          <a:ln>
                            <a:noFill/>
                          </a:ln>
                          <a:solidFill>
                            <a:schemeClr val="tx1"/>
                          </a:solidFill>
                          <a:effectLst/>
                          <a:uLnTx/>
                          <a:uFillTx/>
                          <a:latin typeface="+mn-lt"/>
                          <a:ea typeface="+mn-ea"/>
                          <a:cs typeface="+mn-cs"/>
                        </a:rPr>
                        <a:t> April 26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*subject to modification approval</a:t>
                      </a:r>
                    </a:p>
                  </a:txBody>
                  <a:tcPr anchor="ctr">
                    <a:solidFill>
                      <a:schemeClr val="accent5">
                        <a:lumMod val="60000"/>
                        <a:lumOff val="40000"/>
                      </a:schemeClr>
                    </a:solidFill>
                  </a:tcPr>
                </a:tc>
                <a:extLst>
                  <a:ext uri="{0D108BD9-81ED-4DB2-BD59-A6C34878D82A}">
                    <a16:rowId xmlns:a16="http://schemas.microsoft.com/office/drawing/2014/main" val="3529181085"/>
                  </a:ext>
                </a:extLst>
              </a:tr>
            </a:tbl>
          </a:graphicData>
        </a:graphic>
      </p:graphicFrame>
      <p:sp>
        <p:nvSpPr>
          <p:cNvPr id="6" name="Title 1">
            <a:extLst>
              <a:ext uri="{FF2B5EF4-FFF2-40B4-BE49-F238E27FC236}">
                <a16:creationId xmlns:a16="http://schemas.microsoft.com/office/drawing/2014/main" id="{EB9EF6E1-5529-4E9E-B15E-221F191B755F}"/>
              </a:ext>
            </a:extLst>
          </p:cNvPr>
          <p:cNvSpPr txBox="1">
            <a:spLocks/>
          </p:cNvSpPr>
          <p:nvPr/>
        </p:nvSpPr>
        <p:spPr>
          <a:xfrm>
            <a:off x="457200" y="123478"/>
            <a:ext cx="8229600" cy="377632"/>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2800" b="1" kern="1200">
                <a:solidFill>
                  <a:srgbClr val="3E5AA8"/>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2000" b="1" i="0" u="none" strike="noStrike" kern="1200" cap="none" spc="0" normalizeH="0" baseline="0" noProof="0">
                <a:ln>
                  <a:noFill/>
                </a:ln>
                <a:solidFill>
                  <a:srgbClr val="3E5AA8"/>
                </a:solidFill>
                <a:effectLst/>
                <a:uLnTx/>
                <a:uFillTx/>
                <a:latin typeface="Nunito Sans"/>
                <a:ea typeface="+mj-ea"/>
                <a:cs typeface="Arial"/>
              </a:rPr>
              <a:t>Change Backlog Details</a:t>
            </a:r>
            <a:endParaRPr kumimoji="0" lang="en-GB" sz="2000" b="1" i="0" u="none" strike="noStrike" kern="1200" cap="none" spc="0" normalizeH="0" baseline="0" noProof="0">
              <a:ln>
                <a:noFill/>
              </a:ln>
              <a:solidFill>
                <a:srgbClr val="3E5AA8"/>
              </a:solidFill>
              <a:effectLst/>
              <a:uLnTx/>
              <a:uFillTx/>
              <a:latin typeface="Nunito Sans"/>
              <a:ea typeface="+mj-ea"/>
              <a:cs typeface="Arial" panose="020B0604020202020204" pitchFamily="34" charset="0"/>
            </a:endParaRPr>
          </a:p>
        </p:txBody>
      </p:sp>
      <p:cxnSp>
        <p:nvCxnSpPr>
          <p:cNvPr id="2" name="Straight Connector 1">
            <a:extLst>
              <a:ext uri="{FF2B5EF4-FFF2-40B4-BE49-F238E27FC236}">
                <a16:creationId xmlns:a16="http://schemas.microsoft.com/office/drawing/2014/main" id="{9B7E7016-5822-2AD2-82BB-E17F3BC3E3E1}"/>
              </a:ext>
            </a:extLst>
          </p:cNvPr>
          <p:cNvCxnSpPr/>
          <p:nvPr/>
        </p:nvCxnSpPr>
        <p:spPr>
          <a:xfrm>
            <a:off x="64970" y="3596919"/>
            <a:ext cx="9014060" cy="0"/>
          </a:xfrm>
          <a:prstGeom prst="line">
            <a:avLst/>
          </a:prstGeom>
          <a:ln w="38100">
            <a:solidFill>
              <a:schemeClr val="tx1"/>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905788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1B738D59-151C-45B1-B664-B9E1132CA4D9}"/>
              </a:ext>
            </a:extLst>
          </p:cNvPr>
          <p:cNvGraphicFramePr>
            <a:graphicFrameLocks noGrp="1"/>
          </p:cNvGraphicFramePr>
          <p:nvPr>
            <p:ph idx="1"/>
          </p:nvPr>
        </p:nvGraphicFramePr>
        <p:xfrm>
          <a:off x="63612" y="433891"/>
          <a:ext cx="8808496" cy="2011680"/>
        </p:xfrm>
        <a:graphic>
          <a:graphicData uri="http://schemas.openxmlformats.org/drawingml/2006/table">
            <a:tbl>
              <a:tblPr firstRow="1" bandRow="1">
                <a:tableStyleId>{5C22544A-7EE6-4342-B048-85BDC9FD1C3A}</a:tableStyleId>
              </a:tblPr>
              <a:tblGrid>
                <a:gridCol w="473054">
                  <a:extLst>
                    <a:ext uri="{9D8B030D-6E8A-4147-A177-3AD203B41FA5}">
                      <a16:colId xmlns:a16="http://schemas.microsoft.com/office/drawing/2014/main" val="2275419473"/>
                    </a:ext>
                  </a:extLst>
                </a:gridCol>
                <a:gridCol w="2500828">
                  <a:extLst>
                    <a:ext uri="{9D8B030D-6E8A-4147-A177-3AD203B41FA5}">
                      <a16:colId xmlns:a16="http://schemas.microsoft.com/office/drawing/2014/main" val="1591318838"/>
                    </a:ext>
                  </a:extLst>
                </a:gridCol>
                <a:gridCol w="769485">
                  <a:extLst>
                    <a:ext uri="{9D8B030D-6E8A-4147-A177-3AD203B41FA5}">
                      <a16:colId xmlns:a16="http://schemas.microsoft.com/office/drawing/2014/main" val="1195572633"/>
                    </a:ext>
                  </a:extLst>
                </a:gridCol>
                <a:gridCol w="769485">
                  <a:extLst>
                    <a:ext uri="{9D8B030D-6E8A-4147-A177-3AD203B41FA5}">
                      <a16:colId xmlns:a16="http://schemas.microsoft.com/office/drawing/2014/main" val="3980059432"/>
                    </a:ext>
                  </a:extLst>
                </a:gridCol>
                <a:gridCol w="746409">
                  <a:extLst>
                    <a:ext uri="{9D8B030D-6E8A-4147-A177-3AD203B41FA5}">
                      <a16:colId xmlns:a16="http://schemas.microsoft.com/office/drawing/2014/main" val="3979732778"/>
                    </a:ext>
                  </a:extLst>
                </a:gridCol>
                <a:gridCol w="746409">
                  <a:extLst>
                    <a:ext uri="{9D8B030D-6E8A-4147-A177-3AD203B41FA5}">
                      <a16:colId xmlns:a16="http://schemas.microsoft.com/office/drawing/2014/main" val="3134480581"/>
                    </a:ext>
                  </a:extLst>
                </a:gridCol>
                <a:gridCol w="1022998">
                  <a:extLst>
                    <a:ext uri="{9D8B030D-6E8A-4147-A177-3AD203B41FA5}">
                      <a16:colId xmlns:a16="http://schemas.microsoft.com/office/drawing/2014/main" val="4044127467"/>
                    </a:ext>
                  </a:extLst>
                </a:gridCol>
                <a:gridCol w="1779828">
                  <a:extLst>
                    <a:ext uri="{9D8B030D-6E8A-4147-A177-3AD203B41FA5}">
                      <a16:colId xmlns:a16="http://schemas.microsoft.com/office/drawing/2014/main" val="3927855727"/>
                    </a:ext>
                  </a:extLst>
                </a:gridCol>
              </a:tblGrid>
              <a:tr h="430013">
                <a:tc>
                  <a:txBody>
                    <a:bodyPr/>
                    <a:lstStyle/>
                    <a:p>
                      <a:r>
                        <a:rPr lang="en-GB" sz="900"/>
                        <a:t>XRN</a:t>
                      </a:r>
                    </a:p>
                  </a:txBody>
                  <a:tcPr anchor="ctr">
                    <a:solidFill>
                      <a:schemeClr val="tx2"/>
                    </a:solidFill>
                  </a:tcPr>
                </a:tc>
                <a:tc>
                  <a:txBody>
                    <a:bodyPr/>
                    <a:lstStyle/>
                    <a:p>
                      <a:r>
                        <a:rPr lang="en-GB" sz="900"/>
                        <a:t>Change Title </a:t>
                      </a:r>
                    </a:p>
                  </a:txBody>
                  <a:tcPr anchor="ctr">
                    <a:solidFill>
                      <a:schemeClr val="tx2"/>
                    </a:solidFill>
                  </a:tcPr>
                </a:tc>
                <a:tc>
                  <a:txBody>
                    <a:bodyPr/>
                    <a:lstStyle/>
                    <a:p>
                      <a:r>
                        <a:rPr lang="en-GB" sz="900"/>
                        <a:t>Proposer</a:t>
                      </a:r>
                    </a:p>
                  </a:txBody>
                  <a:tcPr anchor="ctr">
                    <a:solidFill>
                      <a:schemeClr val="tx2"/>
                    </a:solidFill>
                  </a:tcPr>
                </a:tc>
                <a:tc>
                  <a:txBody>
                    <a:bodyPr/>
                    <a:lstStyle/>
                    <a:p>
                      <a:r>
                        <a:rPr lang="en-GB" sz="900"/>
                        <a:t>Benefit / Impact</a:t>
                      </a:r>
                    </a:p>
                  </a:txBody>
                  <a:tcPr anchor="ctr">
                    <a:solidFill>
                      <a:schemeClr val="tx2"/>
                    </a:solidFill>
                  </a:tcPr>
                </a:tc>
                <a:tc>
                  <a:txBody>
                    <a:bodyPr/>
                    <a:lstStyle/>
                    <a:p>
                      <a:r>
                        <a:rPr lang="en-GB" sz="900"/>
                        <a:t>Funding </a:t>
                      </a:r>
                    </a:p>
                  </a:txBody>
                  <a:tcPr anchor="ctr">
                    <a:solidFill>
                      <a:schemeClr val="tx2"/>
                    </a:solidFill>
                  </a:tcPr>
                </a:tc>
                <a:tc>
                  <a:txBody>
                    <a:bodyPr/>
                    <a:lstStyle/>
                    <a:p>
                      <a:r>
                        <a:rPr lang="en-GB" sz="900"/>
                        <a:t>HLSO</a:t>
                      </a:r>
                    </a:p>
                    <a:p>
                      <a:r>
                        <a:rPr lang="en-GB" sz="900"/>
                        <a:t>Max Cost</a:t>
                      </a:r>
                    </a:p>
                  </a:txBody>
                  <a:tcPr anchor="ctr">
                    <a:solidFill>
                      <a:schemeClr val="tx2"/>
                    </a:solidFill>
                  </a:tcPr>
                </a:tc>
                <a:tc>
                  <a:txBody>
                    <a:bodyPr/>
                    <a:lstStyle/>
                    <a:p>
                      <a:r>
                        <a:rPr lang="en-GB" sz="800"/>
                        <a:t>Target Implementation   Date</a:t>
                      </a:r>
                    </a:p>
                  </a:txBody>
                  <a:tcPr anchor="ctr">
                    <a:solidFill>
                      <a:schemeClr val="tx2"/>
                    </a:solidFill>
                  </a:tcPr>
                </a:tc>
                <a:tc>
                  <a:txBody>
                    <a:bodyPr/>
                    <a:lstStyle/>
                    <a:p>
                      <a:r>
                        <a:rPr lang="en-GB" sz="900"/>
                        <a:t>January ‘25 ChMC Update</a:t>
                      </a:r>
                    </a:p>
                  </a:txBody>
                  <a:tcPr anchor="ctr">
                    <a:solidFill>
                      <a:schemeClr val="tx2"/>
                    </a:solidFill>
                  </a:tcPr>
                </a:tc>
                <a:extLst>
                  <a:ext uri="{0D108BD9-81ED-4DB2-BD59-A6C34878D82A}">
                    <a16:rowId xmlns:a16="http://schemas.microsoft.com/office/drawing/2014/main" val="2775786245"/>
                  </a:ext>
                </a:extLst>
              </a:tr>
              <a:tr h="274880">
                <a:tc>
                  <a:txBody>
                    <a:bodyPr/>
                    <a:lstStyle/>
                    <a:p>
                      <a:pPr algn="ctr"/>
                      <a:r>
                        <a:rPr lang="en-GB" sz="800" b="1">
                          <a:solidFill>
                            <a:schemeClr val="tx1"/>
                          </a:solidFill>
                          <a:latin typeface="+mj-lt"/>
                          <a:hlinkClick r:id="rId2">
                            <a:extLst>
                              <a:ext uri="{A12FA001-AC4F-418D-AE19-62706E023703}">
                                <ahyp:hlinkClr xmlns:ahyp="http://schemas.microsoft.com/office/drawing/2018/hyperlinkcolor" val="tx"/>
                              </a:ext>
                            </a:extLst>
                          </a:hlinkClick>
                        </a:rPr>
                        <a:t>5616</a:t>
                      </a:r>
                      <a:endParaRPr lang="en-GB" sz="800" b="1">
                        <a:solidFill>
                          <a:schemeClr val="tx1"/>
                        </a:solidFill>
                        <a:latin typeface="+mj-lt"/>
                      </a:endParaRPr>
                    </a:p>
                  </a:txBody>
                  <a:tcPr anchor="ctr">
                    <a:solidFill>
                      <a:schemeClr val="bg1">
                        <a:lumMod val="85000"/>
                      </a:schemeClr>
                    </a:solidFill>
                  </a:tcPr>
                </a:tc>
                <a:tc>
                  <a:txBody>
                    <a:bodyPr/>
                    <a:lstStyle/>
                    <a:p>
                      <a:pPr>
                        <a:lnSpc>
                          <a:spcPct val="115000"/>
                        </a:lnSpc>
                        <a:spcAft>
                          <a:spcPts val="1000"/>
                        </a:spcAft>
                      </a:pPr>
                      <a:r>
                        <a:rPr lang="en-GB" sz="700" b="1">
                          <a:effectLst/>
                          <a:latin typeface="+mj-lt"/>
                          <a:ea typeface="Times New Roman" panose="02020603050405020304" pitchFamily="18" charset="0"/>
                          <a:cs typeface="Arial" panose="020B0604020202020204" pitchFamily="34" charset="0"/>
                        </a:rPr>
                        <a:t>CSEP Annual Quantity Capacity Management  </a:t>
                      </a:r>
                      <a:endParaRPr lang="en-GB" sz="700" b="1">
                        <a:effectLst/>
                        <a:latin typeface="+mj-lt"/>
                        <a:ea typeface="Times New Roman" panose="02020603050405020304" pitchFamily="18" charset="0"/>
                        <a:cs typeface="Times New Roman" panose="02020603050405020304" pitchFamily="18" charset="0"/>
                      </a:endParaRPr>
                    </a:p>
                  </a:txBody>
                  <a:tcPr marL="68580" marR="68580" marT="0" marB="0" anchor="ctr">
                    <a:solidFill>
                      <a:schemeClr val="bg1">
                        <a:lumMod val="85000"/>
                      </a:schemeClr>
                    </a:solidFill>
                  </a:tcPr>
                </a:tc>
                <a:tc>
                  <a:txBody>
                    <a:bodyPr/>
                    <a:lstStyle/>
                    <a:p>
                      <a:r>
                        <a:rPr lang="en-GB" sz="700" b="1">
                          <a:latin typeface="+mj-lt"/>
                        </a:rPr>
                        <a:t>WWU</a:t>
                      </a:r>
                    </a:p>
                  </a:txBody>
                  <a:tcPr anchor="ctr">
                    <a:solidFill>
                      <a:schemeClr val="bg1">
                        <a:lumMod val="85000"/>
                      </a:schemeClr>
                    </a:solidFill>
                  </a:tcPr>
                </a:tc>
                <a:tc>
                  <a:txBody>
                    <a:bodyPr/>
                    <a:lstStyle/>
                    <a:p>
                      <a:r>
                        <a:rPr lang="en-GB" sz="700" b="1">
                          <a:latin typeface="+mj-lt"/>
                        </a:rPr>
                        <a:t>DN</a:t>
                      </a:r>
                    </a:p>
                    <a:p>
                      <a:r>
                        <a:rPr lang="en-GB" sz="700" b="1">
                          <a:latin typeface="+mj-lt"/>
                        </a:rPr>
                        <a:t>IGT</a:t>
                      </a:r>
                    </a:p>
                    <a:p>
                      <a:r>
                        <a:rPr lang="en-GB" sz="700" b="1">
                          <a:latin typeface="+mj-lt"/>
                        </a:rPr>
                        <a:t>Shipper</a:t>
                      </a:r>
                    </a:p>
                  </a:txBody>
                  <a:tcPr anchor="ctr">
                    <a:solidFill>
                      <a:schemeClr val="bg1">
                        <a:lumMod val="85000"/>
                      </a:schemeClr>
                    </a:solidFill>
                  </a:tcPr>
                </a:tc>
                <a:tc>
                  <a:txBody>
                    <a:bodyPr/>
                    <a:lstStyle/>
                    <a:p>
                      <a:r>
                        <a:rPr lang="en-GB" sz="700" b="1">
                          <a:latin typeface="+mj-lt"/>
                        </a:rPr>
                        <a:t>DN</a:t>
                      </a:r>
                    </a:p>
                    <a:p>
                      <a:r>
                        <a:rPr lang="en-GB" sz="700" b="1">
                          <a:latin typeface="+mj-lt"/>
                        </a:rPr>
                        <a:t>IGT</a:t>
                      </a:r>
                    </a:p>
                  </a:txBody>
                  <a:tcPr anchor="ctr">
                    <a:solidFill>
                      <a:schemeClr val="bg1">
                        <a:lumMod val="85000"/>
                      </a:schemeClr>
                    </a:solidFill>
                  </a:tcPr>
                </a:tc>
                <a:tc>
                  <a:txBody>
                    <a:bodyPr/>
                    <a:lstStyle/>
                    <a:p>
                      <a:r>
                        <a:rPr lang="en-GB" sz="700" b="1">
                          <a:latin typeface="+mj-lt"/>
                        </a:rPr>
                        <a:t>*£260k revised following design</a:t>
                      </a:r>
                    </a:p>
                  </a:txBody>
                  <a:tcPr anchor="c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Tbc</a:t>
                      </a:r>
                    </a:p>
                  </a:txBody>
                  <a:tcPr anchor="c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Agreed following September </a:t>
                      </a:r>
                      <a:r>
                        <a:rPr kumimoji="0" lang="en-GB" sz="700" b="1" i="0" u="none" strike="noStrike" kern="1200" cap="none" spc="0" normalizeH="0" baseline="0" noProof="0" err="1">
                          <a:ln>
                            <a:noFill/>
                          </a:ln>
                          <a:solidFill>
                            <a:schemeClr val="tx1"/>
                          </a:solidFill>
                          <a:effectLst/>
                          <a:uLnTx/>
                          <a:uFillTx/>
                          <a:latin typeface="+mj-lt"/>
                          <a:ea typeface="+mn-ea"/>
                          <a:cs typeface="+mn-cs"/>
                        </a:rPr>
                        <a:t>ChMC</a:t>
                      </a:r>
                      <a:r>
                        <a:rPr kumimoji="0" lang="en-GB" sz="700" b="1" i="0" u="none" strike="noStrike" kern="1200" cap="none" spc="0" normalizeH="0" baseline="0" noProof="0">
                          <a:ln>
                            <a:noFill/>
                          </a:ln>
                          <a:solidFill>
                            <a:schemeClr val="tx1"/>
                          </a:solidFill>
                          <a:effectLst/>
                          <a:uLnTx/>
                          <a:uFillTx/>
                          <a:latin typeface="+mj-lt"/>
                          <a:ea typeface="+mn-ea"/>
                          <a:cs typeface="+mn-cs"/>
                        </a:rPr>
                        <a:t> that change would be placed on hold whilst data cleansing activities were progressed – change to be revisited in January with DNs / IGTs</a:t>
                      </a:r>
                    </a:p>
                  </a:txBody>
                  <a:tcPr anchor="ctr">
                    <a:solidFill>
                      <a:schemeClr val="bg1">
                        <a:lumMod val="85000"/>
                      </a:schemeClr>
                    </a:solidFill>
                  </a:tcPr>
                </a:tc>
                <a:extLst>
                  <a:ext uri="{0D108BD9-81ED-4DB2-BD59-A6C34878D82A}">
                    <a16:rowId xmlns:a16="http://schemas.microsoft.com/office/drawing/2014/main" val="3343487963"/>
                  </a:ext>
                </a:extLst>
              </a:tr>
              <a:tr h="274880">
                <a:tc>
                  <a:txBody>
                    <a:bodyPr/>
                    <a:lstStyle/>
                    <a:p>
                      <a:pPr algn="ctr"/>
                      <a:r>
                        <a:rPr lang="en-GB" sz="800" b="1">
                          <a:solidFill>
                            <a:schemeClr val="tx1"/>
                          </a:solidFill>
                          <a:latin typeface="+mn-lt"/>
                          <a:hlinkClick r:id="rId3">
                            <a:extLst>
                              <a:ext uri="{A12FA001-AC4F-418D-AE19-62706E023703}">
                                <ahyp:hlinkClr xmlns:ahyp="http://schemas.microsoft.com/office/drawing/2018/hyperlinkcolor" val="tx"/>
                              </a:ext>
                            </a:extLst>
                          </a:hlinkClick>
                        </a:rPr>
                        <a:t>5471</a:t>
                      </a:r>
                      <a:endParaRPr lang="en-GB" sz="800" b="1">
                        <a:solidFill>
                          <a:schemeClr val="tx1"/>
                        </a:solidFill>
                        <a:latin typeface="+mn-lt"/>
                      </a:endParaRPr>
                    </a:p>
                  </a:txBody>
                  <a:tcPr anchor="ctr">
                    <a:solidFill>
                      <a:schemeClr val="bg1">
                        <a:lumMod val="85000"/>
                      </a:schemeClr>
                    </a:solidFill>
                  </a:tcPr>
                </a:tc>
                <a:tc>
                  <a:txBody>
                    <a:bodyPr/>
                    <a:lstStyle/>
                    <a:p>
                      <a:r>
                        <a:rPr lang="en-GB" sz="700" b="1">
                          <a:latin typeface="+mn-lt"/>
                        </a:rPr>
                        <a:t>DSC Core Customer Access to Data</a:t>
                      </a:r>
                    </a:p>
                  </a:txBody>
                  <a:tcPr anchor="ctr">
                    <a:solidFill>
                      <a:schemeClr val="bg1">
                        <a:lumMod val="85000"/>
                      </a:schemeClr>
                    </a:solidFill>
                  </a:tcPr>
                </a:tc>
                <a:tc>
                  <a:txBody>
                    <a:bodyPr/>
                    <a:lstStyle/>
                    <a:p>
                      <a:r>
                        <a:rPr lang="en-GB" sz="700" b="1">
                          <a:latin typeface="+mn-lt"/>
                        </a:rPr>
                        <a:t>CDSP</a:t>
                      </a:r>
                    </a:p>
                  </a:txBody>
                  <a:tcPr anchor="ctr">
                    <a:solidFill>
                      <a:schemeClr val="bg1">
                        <a:lumMod val="85000"/>
                      </a:schemeClr>
                    </a:solidFill>
                  </a:tcPr>
                </a:tc>
                <a:tc>
                  <a:txBody>
                    <a:bodyPr/>
                    <a:lstStyle/>
                    <a:p>
                      <a:r>
                        <a:rPr lang="en-GB" sz="700" b="1">
                          <a:latin typeface="+mn-lt"/>
                        </a:rPr>
                        <a:t>Shipper</a:t>
                      </a:r>
                    </a:p>
                    <a:p>
                      <a:r>
                        <a:rPr lang="en-GB" sz="700" b="1">
                          <a:latin typeface="+mn-lt"/>
                        </a:rPr>
                        <a:t>DN</a:t>
                      </a:r>
                    </a:p>
                    <a:p>
                      <a:r>
                        <a:rPr lang="en-GB" sz="700" b="1">
                          <a:latin typeface="+mn-lt"/>
                        </a:rPr>
                        <a:t>IGT</a:t>
                      </a:r>
                    </a:p>
                  </a:txBody>
                  <a:tcPr anchor="ctr">
                    <a:solidFill>
                      <a:schemeClr val="bg1">
                        <a:lumMod val="85000"/>
                      </a:schemeClr>
                    </a:solidFill>
                  </a:tcPr>
                </a:tc>
                <a:tc>
                  <a:txBody>
                    <a:bodyPr/>
                    <a:lstStyle/>
                    <a:p>
                      <a:r>
                        <a:rPr lang="en-GB" sz="700" b="1">
                          <a:latin typeface="+mn-lt"/>
                        </a:rPr>
                        <a:t>IGT</a:t>
                      </a:r>
                    </a:p>
                    <a:p>
                      <a:r>
                        <a:rPr lang="en-GB" sz="700" b="1">
                          <a:latin typeface="+mn-lt"/>
                        </a:rPr>
                        <a:t>Shipper</a:t>
                      </a:r>
                    </a:p>
                    <a:p>
                      <a:r>
                        <a:rPr lang="en-GB" sz="700" b="1">
                          <a:latin typeface="+mn-lt"/>
                        </a:rPr>
                        <a:t>DN</a:t>
                      </a:r>
                    </a:p>
                  </a:txBody>
                  <a:tcPr anchor="ctr">
                    <a:solidFill>
                      <a:schemeClr val="bg1">
                        <a:lumMod val="85000"/>
                      </a:schemeClr>
                    </a:solidFill>
                  </a:tcPr>
                </a:tc>
                <a:tc>
                  <a:txBody>
                    <a:bodyPr/>
                    <a:lstStyle/>
                    <a:p>
                      <a:r>
                        <a:rPr lang="en-GB" sz="700" b="1">
                          <a:latin typeface="+mn-lt"/>
                        </a:rPr>
                        <a:t>Tbc</a:t>
                      </a:r>
                    </a:p>
                  </a:txBody>
                  <a:tcPr anchor="c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Tbc</a:t>
                      </a:r>
                    </a:p>
                  </a:txBody>
                  <a:tcPr anchor="c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Low Priority – CDSP raised Change Proposal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700" b="1" i="0" u="none" strike="noStrike" kern="1200" cap="none" spc="0" normalizeH="0" baseline="0" noProof="0">
                        <a:ln>
                          <a:noFill/>
                        </a:ln>
                        <a:solidFill>
                          <a:schemeClr val="tx1"/>
                        </a:solidFill>
                        <a:effectLst/>
                        <a:uLnTx/>
                        <a:uFillTx/>
                        <a:latin typeface="+mn-lt"/>
                        <a:ea typeface="+mn-ea"/>
                        <a:cs typeface="+mn-cs"/>
                      </a:endParaRPr>
                    </a:p>
                  </a:txBody>
                  <a:tcPr anchor="ctr">
                    <a:solidFill>
                      <a:schemeClr val="bg1">
                        <a:lumMod val="85000"/>
                      </a:schemeClr>
                    </a:solidFill>
                  </a:tcPr>
                </a:tc>
                <a:extLst>
                  <a:ext uri="{0D108BD9-81ED-4DB2-BD59-A6C34878D82A}">
                    <a16:rowId xmlns:a16="http://schemas.microsoft.com/office/drawing/2014/main" val="728929541"/>
                  </a:ext>
                </a:extLst>
              </a:tr>
              <a:tr h="360040">
                <a:tc>
                  <a:txBody>
                    <a:bodyPr/>
                    <a:lstStyle/>
                    <a:p>
                      <a:pPr algn="ctr"/>
                      <a:r>
                        <a:rPr lang="en-GB" sz="800" b="1">
                          <a:solidFill>
                            <a:schemeClr val="tx1"/>
                          </a:solidFill>
                          <a:hlinkClick r:id="rId4">
                            <a:extLst>
                              <a:ext uri="{A12FA001-AC4F-418D-AE19-62706E023703}">
                                <ahyp:hlinkClr xmlns:ahyp="http://schemas.microsoft.com/office/drawing/2018/hyperlinkcolor" val="tx"/>
                              </a:ext>
                            </a:extLst>
                          </a:hlinkClick>
                        </a:rPr>
                        <a:t>5701</a:t>
                      </a:r>
                      <a:endParaRPr lang="en-GB" sz="800" b="1">
                        <a:solidFill>
                          <a:schemeClr val="tx1"/>
                        </a:solidFill>
                        <a:latin typeface="+mn-lt"/>
                      </a:endParaRPr>
                    </a:p>
                  </a:txBody>
                  <a:tcPr anchor="ctr">
                    <a:solidFill>
                      <a:schemeClr val="bg1">
                        <a:lumMod val="85000"/>
                      </a:schemeClr>
                    </a:solidFill>
                  </a:tcPr>
                </a:tc>
                <a:tc>
                  <a:txBody>
                    <a:bodyPr/>
                    <a:lstStyle/>
                    <a:p>
                      <a:r>
                        <a:rPr lang="en-US" sz="700" b="1">
                          <a:solidFill>
                            <a:schemeClr val="tx1"/>
                          </a:solidFill>
                          <a:latin typeface="+mn-lt"/>
                        </a:rPr>
                        <a:t>Establishing the Independent Shrinkage Charge and the Independent Shrinkage Expert (Modification 0843 / IGT 165)</a:t>
                      </a:r>
                      <a:endParaRPr lang="en-GB" sz="700" b="1">
                        <a:solidFill>
                          <a:schemeClr val="tx1"/>
                        </a:solidFill>
                        <a:latin typeface="+mn-lt"/>
                      </a:endParaRPr>
                    </a:p>
                  </a:txBody>
                  <a:tcPr anchor="ctr">
                    <a:solidFill>
                      <a:schemeClr val="bg1">
                        <a:lumMod val="85000"/>
                      </a:schemeClr>
                    </a:solidFill>
                  </a:tcPr>
                </a:tc>
                <a:tc>
                  <a:txBody>
                    <a:bodyPr/>
                    <a:lstStyle/>
                    <a:p>
                      <a:r>
                        <a:rPr lang="en-GB" sz="700" b="1">
                          <a:latin typeface="+mn-lt"/>
                        </a:rPr>
                        <a:t>OVO</a:t>
                      </a:r>
                    </a:p>
                  </a:txBody>
                  <a:tcPr anchor="ctr">
                    <a:solidFill>
                      <a:schemeClr val="bg1">
                        <a:lumMod val="85000"/>
                      </a:schemeClr>
                    </a:solidFill>
                  </a:tcPr>
                </a:tc>
                <a:tc>
                  <a:txBody>
                    <a:bodyPr/>
                    <a:lstStyle/>
                    <a:p>
                      <a:r>
                        <a:rPr lang="en-GB" sz="700" b="1">
                          <a:latin typeface="+mn-lt"/>
                        </a:rPr>
                        <a:t>Shipper</a:t>
                      </a:r>
                    </a:p>
                    <a:p>
                      <a:r>
                        <a:rPr lang="en-GB" sz="700" b="1">
                          <a:latin typeface="+mn-lt"/>
                        </a:rPr>
                        <a:t>DN</a:t>
                      </a:r>
                    </a:p>
                    <a:p>
                      <a:r>
                        <a:rPr lang="en-GB" sz="700" b="1">
                          <a:latin typeface="+mn-lt"/>
                        </a:rPr>
                        <a:t>IGT</a:t>
                      </a:r>
                    </a:p>
                  </a:txBody>
                  <a:tcPr anchor="ctr">
                    <a:solidFill>
                      <a:schemeClr val="bg1">
                        <a:lumMod val="85000"/>
                      </a:schemeClr>
                    </a:solidFill>
                  </a:tcPr>
                </a:tc>
                <a:tc>
                  <a:txBody>
                    <a:bodyPr/>
                    <a:lstStyle/>
                    <a:p>
                      <a:r>
                        <a:rPr lang="en-GB" sz="700" b="1">
                          <a:latin typeface="+mn-lt"/>
                        </a:rPr>
                        <a:t>DN </a:t>
                      </a:r>
                    </a:p>
                    <a:p>
                      <a:r>
                        <a:rPr lang="en-GB" sz="700" b="1">
                          <a:latin typeface="+mn-lt"/>
                        </a:rPr>
                        <a:t>IGT</a:t>
                      </a:r>
                    </a:p>
                  </a:txBody>
                  <a:tcPr anchor="ctr">
                    <a:solidFill>
                      <a:schemeClr val="bg1">
                        <a:lumMod val="85000"/>
                      </a:schemeClr>
                    </a:solidFill>
                  </a:tcPr>
                </a:tc>
                <a:tc>
                  <a:txBody>
                    <a:bodyPr/>
                    <a:lstStyle/>
                    <a:p>
                      <a:r>
                        <a:rPr lang="en-GB" sz="700" b="1">
                          <a:latin typeface="+mn-lt"/>
                        </a:rPr>
                        <a:t>Tbc</a:t>
                      </a:r>
                    </a:p>
                  </a:txBody>
                  <a:tcPr anchor="c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Tbc</a:t>
                      </a:r>
                    </a:p>
                  </a:txBody>
                  <a:tcPr anchor="c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Continue to support regulatory development and provide update to </a:t>
                      </a:r>
                      <a:r>
                        <a:rPr kumimoji="0" lang="en-GB" sz="700" b="1" i="0" u="none" strike="noStrike" kern="1200" cap="none" spc="0" normalizeH="0" baseline="0" noProof="0" err="1">
                          <a:ln>
                            <a:noFill/>
                          </a:ln>
                          <a:solidFill>
                            <a:schemeClr val="tx1"/>
                          </a:solidFill>
                          <a:effectLst/>
                          <a:uLnTx/>
                          <a:uFillTx/>
                          <a:latin typeface="+mn-lt"/>
                          <a:ea typeface="+mn-ea"/>
                          <a:cs typeface="+mn-cs"/>
                        </a:rPr>
                        <a:t>ChMC</a:t>
                      </a:r>
                      <a:r>
                        <a:rPr kumimoji="0" lang="en-GB" sz="700" b="1" i="0" u="none" strike="noStrike" kern="1200" cap="none" spc="0" normalizeH="0" baseline="0" noProof="0">
                          <a:ln>
                            <a:noFill/>
                          </a:ln>
                          <a:solidFill>
                            <a:schemeClr val="tx1"/>
                          </a:solidFill>
                          <a:effectLst/>
                          <a:uLnTx/>
                          <a:uFillTx/>
                          <a:latin typeface="+mn-lt"/>
                          <a:ea typeface="+mn-ea"/>
                          <a:cs typeface="+mn-cs"/>
                        </a:rPr>
                        <a:t> once status of Modification changes  </a:t>
                      </a:r>
                    </a:p>
                  </a:txBody>
                  <a:tcPr anchor="ctr">
                    <a:solidFill>
                      <a:schemeClr val="bg1">
                        <a:lumMod val="85000"/>
                      </a:schemeClr>
                    </a:solidFill>
                  </a:tcPr>
                </a:tc>
                <a:extLst>
                  <a:ext uri="{0D108BD9-81ED-4DB2-BD59-A6C34878D82A}">
                    <a16:rowId xmlns:a16="http://schemas.microsoft.com/office/drawing/2014/main" val="4140517815"/>
                  </a:ext>
                </a:extLst>
              </a:tr>
            </a:tbl>
          </a:graphicData>
        </a:graphic>
      </p:graphicFrame>
      <p:sp>
        <p:nvSpPr>
          <p:cNvPr id="5" name="Title 1">
            <a:extLst>
              <a:ext uri="{FF2B5EF4-FFF2-40B4-BE49-F238E27FC236}">
                <a16:creationId xmlns:a16="http://schemas.microsoft.com/office/drawing/2014/main" id="{313471BF-15C9-4F69-80B8-9D297D4C536E}"/>
              </a:ext>
            </a:extLst>
          </p:cNvPr>
          <p:cNvSpPr>
            <a:spLocks noGrp="1"/>
          </p:cNvSpPr>
          <p:nvPr>
            <p:ph type="title"/>
          </p:nvPr>
        </p:nvSpPr>
        <p:spPr>
          <a:xfrm>
            <a:off x="611560" y="20426"/>
            <a:ext cx="8229600" cy="434083"/>
          </a:xfrm>
        </p:spPr>
        <p:txBody>
          <a:bodyPr>
            <a:normAutofit/>
          </a:bodyPr>
          <a:lstStyle/>
          <a:p>
            <a:r>
              <a:rPr lang="en-GB" sz="2000">
                <a:latin typeface="Arial"/>
                <a:cs typeface="Arial"/>
              </a:rPr>
              <a:t>Change Backlog – On Hold Details</a:t>
            </a:r>
            <a:endParaRPr lang="en-GB" sz="2000"/>
          </a:p>
        </p:txBody>
      </p:sp>
    </p:spTree>
    <p:extLst>
      <p:ext uri="{BB962C8B-B14F-4D97-AF65-F5344CB8AC3E}">
        <p14:creationId xmlns:p14="http://schemas.microsoft.com/office/powerpoint/2010/main" val="346495140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F64D1-DD4B-479C-8274-060EA4CFB223}"/>
              </a:ext>
            </a:extLst>
          </p:cNvPr>
          <p:cNvSpPr>
            <a:spLocks noGrp="1"/>
          </p:cNvSpPr>
          <p:nvPr>
            <p:ph type="title"/>
          </p:nvPr>
        </p:nvSpPr>
        <p:spPr>
          <a:xfrm>
            <a:off x="-18465" y="142977"/>
            <a:ext cx="9144000" cy="637580"/>
          </a:xfrm>
        </p:spPr>
        <p:txBody>
          <a:bodyPr>
            <a:normAutofit/>
          </a:bodyPr>
          <a:lstStyle/>
          <a:p>
            <a:r>
              <a:rPr lang="en-GB" sz="2000">
                <a:solidFill>
                  <a:schemeClr val="tx2"/>
                </a:solidFill>
                <a:cs typeface="Arial"/>
              </a:rPr>
              <a:t>DSC Change Pack Consultation Plan</a:t>
            </a:r>
            <a:r>
              <a:rPr lang="en-GB" sz="1400">
                <a:solidFill>
                  <a:schemeClr val="tx2"/>
                </a:solidFill>
                <a:cs typeface="Arial"/>
              </a:rPr>
              <a:t> </a:t>
            </a:r>
            <a:br>
              <a:rPr lang="en-GB" sz="1400">
                <a:solidFill>
                  <a:schemeClr val="tx2"/>
                </a:solidFill>
                <a:cs typeface="Arial"/>
              </a:rPr>
            </a:br>
            <a:r>
              <a:rPr lang="en-GB" sz="900">
                <a:solidFill>
                  <a:schemeClr val="tx2"/>
                </a:solidFill>
                <a:cs typeface="Arial"/>
              </a:rPr>
              <a:t>(2 month view)</a:t>
            </a:r>
            <a:endParaRPr lang="en-GB" sz="900">
              <a:solidFill>
                <a:schemeClr val="tx2"/>
              </a:solidFill>
            </a:endParaRPr>
          </a:p>
        </p:txBody>
      </p:sp>
      <p:grpSp>
        <p:nvGrpSpPr>
          <p:cNvPr id="6" name="Group 5">
            <a:extLst>
              <a:ext uri="{FF2B5EF4-FFF2-40B4-BE49-F238E27FC236}">
                <a16:creationId xmlns:a16="http://schemas.microsoft.com/office/drawing/2014/main" id="{9C3B95EE-A6E7-49AF-9FEF-CF37768AB3FD}"/>
              </a:ext>
            </a:extLst>
          </p:cNvPr>
          <p:cNvGrpSpPr/>
          <p:nvPr/>
        </p:nvGrpSpPr>
        <p:grpSpPr>
          <a:xfrm>
            <a:off x="56220" y="666692"/>
            <a:ext cx="8909639" cy="3526345"/>
            <a:chOff x="21207" y="962894"/>
            <a:chExt cx="9161914" cy="3405138"/>
          </a:xfrm>
        </p:grpSpPr>
        <p:sp>
          <p:nvSpPr>
            <p:cNvPr id="19" name="Rectangle 18"/>
            <p:cNvSpPr/>
            <p:nvPr/>
          </p:nvSpPr>
          <p:spPr>
            <a:xfrm>
              <a:off x="21207" y="1249184"/>
              <a:ext cx="9161914" cy="311884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1" i="0" u="none" strike="noStrike" kern="1200" cap="none" spc="0" normalizeH="0" baseline="0" noProof="0">
                <a:ln>
                  <a:noFill/>
                </a:ln>
                <a:solidFill>
                  <a:srgbClr val="1D3E61"/>
                </a:solidFill>
                <a:effectLst/>
                <a:uLnTx/>
                <a:uFillTx/>
                <a:latin typeface="Nunito Sans"/>
                <a:ea typeface="+mn-ea"/>
                <a:cs typeface="+mn-cs"/>
              </a:endParaRPr>
            </a:p>
          </p:txBody>
        </p:sp>
        <p:cxnSp>
          <p:nvCxnSpPr>
            <p:cNvPr id="10" name="Straight Connector 9"/>
            <p:cNvCxnSpPr>
              <a:cxnSpLocks/>
            </p:cNvCxnSpPr>
            <p:nvPr/>
          </p:nvCxnSpPr>
          <p:spPr>
            <a:xfrm>
              <a:off x="107504" y="1249184"/>
              <a:ext cx="9036496" cy="11614"/>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60669" y="966875"/>
              <a:ext cx="730567" cy="252618"/>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srgbClr val="3E5AA8"/>
                  </a:solidFill>
                  <a:effectLst/>
                  <a:uLnTx/>
                  <a:uFillTx/>
                  <a:latin typeface="Nunito Sans"/>
                  <a:ea typeface="+mn-ea"/>
                  <a:cs typeface="+mn-cs"/>
                </a:rPr>
                <a:t>Jan – 25</a:t>
              </a:r>
            </a:p>
          </p:txBody>
        </p:sp>
        <p:sp>
          <p:nvSpPr>
            <p:cNvPr id="12" name="TextBox 11"/>
            <p:cNvSpPr txBox="1"/>
            <p:nvPr/>
          </p:nvSpPr>
          <p:spPr>
            <a:xfrm>
              <a:off x="4229691" y="981922"/>
              <a:ext cx="753645" cy="252618"/>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srgbClr val="3E5AA8"/>
                  </a:solidFill>
                  <a:effectLst/>
                  <a:uLnTx/>
                  <a:uFillTx/>
                  <a:latin typeface="Nunito Sans"/>
                  <a:ea typeface="+mn-ea"/>
                  <a:cs typeface="+mn-cs"/>
                </a:rPr>
                <a:t>Feb - 25</a:t>
              </a:r>
            </a:p>
          </p:txBody>
        </p:sp>
        <p:sp>
          <p:nvSpPr>
            <p:cNvPr id="26" name="TextBox 25">
              <a:extLst>
                <a:ext uri="{FF2B5EF4-FFF2-40B4-BE49-F238E27FC236}">
                  <a16:creationId xmlns:a16="http://schemas.microsoft.com/office/drawing/2014/main" id="{C7A0A5D6-667D-460C-BCF1-EB2CE7D08F82}"/>
                </a:ext>
              </a:extLst>
            </p:cNvPr>
            <p:cNvSpPr txBox="1"/>
            <p:nvPr/>
          </p:nvSpPr>
          <p:spPr>
            <a:xfrm>
              <a:off x="8388824" y="962894"/>
              <a:ext cx="776722" cy="252618"/>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srgbClr val="3E5AA8"/>
                  </a:solidFill>
                  <a:effectLst/>
                  <a:uLnTx/>
                  <a:uFillTx/>
                  <a:latin typeface="Nunito Sans"/>
                  <a:ea typeface="+mn-ea"/>
                  <a:cs typeface="+mn-cs"/>
                </a:rPr>
                <a:t>Mar – 25</a:t>
              </a:r>
            </a:p>
          </p:txBody>
        </p:sp>
      </p:grpSp>
      <p:grpSp>
        <p:nvGrpSpPr>
          <p:cNvPr id="8" name="Group 7">
            <a:extLst>
              <a:ext uri="{FF2B5EF4-FFF2-40B4-BE49-F238E27FC236}">
                <a16:creationId xmlns:a16="http://schemas.microsoft.com/office/drawing/2014/main" id="{920E6F46-7EF3-41C5-A90C-CA05722EC5B9}"/>
              </a:ext>
            </a:extLst>
          </p:cNvPr>
          <p:cNvGrpSpPr/>
          <p:nvPr/>
        </p:nvGrpSpPr>
        <p:grpSpPr>
          <a:xfrm>
            <a:off x="0" y="4230233"/>
            <a:ext cx="6804247" cy="780226"/>
            <a:chOff x="39751" y="4317697"/>
            <a:chExt cx="6804247" cy="687937"/>
          </a:xfrm>
        </p:grpSpPr>
        <p:sp>
          <p:nvSpPr>
            <p:cNvPr id="18" name="Rechteck 4"/>
            <p:cNvSpPr/>
            <p:nvPr/>
          </p:nvSpPr>
          <p:spPr bwMode="gray">
            <a:xfrm>
              <a:off x="95971" y="4350297"/>
              <a:ext cx="6604012" cy="654882"/>
            </a:xfrm>
            <a:prstGeom prst="rect">
              <a:avLst/>
            </a:prstGeom>
            <a:noFill/>
            <a:ln w="28575" cap="flat" cmpd="sng" algn="ctr">
              <a:solidFill>
                <a:schemeClr val="accent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68579" tIns="34289" rIns="68579" bIns="34289" rtlCol="0" anchor="ctr"/>
            <a:lstStyle/>
            <a:p>
              <a:pPr marL="0" marR="0" lvl="0" indent="0" algn="ctr" defTabSz="685783" rtl="0" eaLnBrk="1" fontAlgn="auto" latinLnBrk="0" hangingPunct="1">
                <a:lnSpc>
                  <a:spcPct val="100000"/>
                </a:lnSpc>
                <a:spcBef>
                  <a:spcPts val="0"/>
                </a:spcBef>
                <a:spcAft>
                  <a:spcPts val="0"/>
                </a:spcAft>
                <a:buClr>
                  <a:srgbClr val="3C3732"/>
                </a:buClr>
                <a:buSzTx/>
                <a:buFontTx/>
                <a:buNone/>
                <a:tabLst/>
                <a:defRPr/>
              </a:pPr>
              <a:endParaRPr kumimoji="0" lang="en-GB" sz="900" b="0" i="0" u="none" strike="noStrike" kern="1200" cap="none" spc="0" normalizeH="0" baseline="0" noProof="0" err="1">
                <a:ln>
                  <a:noFill/>
                </a:ln>
                <a:solidFill>
                  <a:prstClr val="black"/>
                </a:solidFill>
                <a:effectLst/>
                <a:uLnTx/>
                <a:uFillTx/>
                <a:latin typeface="Nunito Sans"/>
                <a:ea typeface="+mn-ea"/>
                <a:cs typeface="+mn-cs"/>
              </a:endParaRPr>
            </a:p>
          </p:txBody>
        </p:sp>
        <p:sp>
          <p:nvSpPr>
            <p:cNvPr id="4" name="TextBox 3"/>
            <p:cNvSpPr txBox="1"/>
            <p:nvPr/>
          </p:nvSpPr>
          <p:spPr>
            <a:xfrm>
              <a:off x="139553" y="4354343"/>
              <a:ext cx="6704445" cy="65129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700" b="0" i="1" u="none" strike="noStrike" kern="1200" cap="none" spc="0" normalizeH="0" baseline="0" noProof="0">
                <a:ln>
                  <a:noFill/>
                </a:ln>
                <a:solidFill>
                  <a:srgbClr val="3E5AA8"/>
                </a:solidFill>
                <a:effectLst/>
                <a:uLnTx/>
                <a:uFillTx/>
                <a:latin typeface="Nunito Sans"/>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1" u="none" strike="noStrike" kern="1200" cap="none" spc="0" normalizeH="0" baseline="0" noProof="0">
                  <a:ln>
                    <a:noFill/>
                  </a:ln>
                  <a:solidFill>
                    <a:srgbClr val="3E5AA8"/>
                  </a:solidFill>
                  <a:effectLst/>
                  <a:uLnTx/>
                  <a:uFillTx/>
                  <a:latin typeface="Nunito Sans"/>
                  <a:ea typeface="+mn-ea"/>
                  <a:cs typeface="+mn-cs"/>
                </a:rPr>
                <a:t>              =  Design Change Pack for Consultation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1" u="none" strike="noStrike" kern="1200" cap="none" spc="0" normalizeH="0" baseline="0" noProof="0">
                  <a:ln>
                    <a:noFill/>
                  </a:ln>
                  <a:solidFill>
                    <a:srgbClr val="3E5AA8"/>
                  </a:solidFill>
                  <a:effectLst/>
                  <a:uLnTx/>
                  <a:uFillTx/>
                  <a:latin typeface="Nunito Sans"/>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1" u="none" strike="noStrike" kern="1200" cap="none" spc="0" normalizeH="0" baseline="0" noProof="0">
                  <a:ln>
                    <a:noFill/>
                  </a:ln>
                  <a:solidFill>
                    <a:srgbClr val="3E5AA8"/>
                  </a:solidFill>
                  <a:effectLst/>
                  <a:uLnTx/>
                  <a:uFillTx/>
                  <a:latin typeface="Nunito Sans"/>
                  <a:ea typeface="+mn-ea"/>
                  <a:cs typeface="+mn-cs"/>
                </a:rPr>
                <a:t>              =  Solution Option Change Pack for Consultation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700" b="0" i="1" u="none" strike="noStrike" kern="1200" cap="none" spc="0" normalizeH="0" baseline="0" noProof="0">
                <a:ln>
                  <a:noFill/>
                </a:ln>
                <a:solidFill>
                  <a:srgbClr val="3E5AA8"/>
                </a:solidFill>
                <a:effectLst/>
                <a:uLnTx/>
                <a:uFillTx/>
                <a:latin typeface="Nunito Sans"/>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1" u="none" strike="noStrike" kern="1200" cap="none" spc="0" normalizeH="0" baseline="0" noProof="0">
                  <a:ln>
                    <a:noFill/>
                  </a:ln>
                  <a:solidFill>
                    <a:srgbClr val="3E5AA8"/>
                  </a:solidFill>
                  <a:effectLst/>
                  <a:uLnTx/>
                  <a:uFillTx/>
                  <a:latin typeface="Nunito Sans"/>
                  <a:ea typeface="+mn-ea"/>
                  <a:cs typeface="+mn-cs"/>
                </a:rPr>
                <a:t>              =  For Information Change Pack </a:t>
              </a:r>
            </a:p>
          </p:txBody>
        </p:sp>
        <p:sp>
          <p:nvSpPr>
            <p:cNvPr id="38" name="Rectangle 37">
              <a:extLst>
                <a:ext uri="{FF2B5EF4-FFF2-40B4-BE49-F238E27FC236}">
                  <a16:creationId xmlns:a16="http://schemas.microsoft.com/office/drawing/2014/main" id="{CC1537F1-BD3A-463C-9E1A-F5AE2835A0B4}"/>
                </a:ext>
              </a:extLst>
            </p:cNvPr>
            <p:cNvSpPr/>
            <p:nvPr/>
          </p:nvSpPr>
          <p:spPr>
            <a:xfrm>
              <a:off x="241415" y="4670641"/>
              <a:ext cx="264516" cy="84701"/>
            </a:xfrm>
            <a:prstGeom prst="rect">
              <a:avLst/>
            </a:prstGeom>
            <a:solidFill>
              <a:schemeClr val="accent3">
                <a:lumMod val="20000"/>
                <a:lumOff val="80000"/>
              </a:schemeClr>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400" b="1" i="0" u="none" strike="noStrike" kern="1200" cap="none" spc="0" normalizeH="0" baseline="0" noProof="0">
                <a:ln>
                  <a:noFill/>
                </a:ln>
                <a:solidFill>
                  <a:srgbClr val="1D3E61"/>
                </a:solidFill>
                <a:effectLst/>
                <a:uLnTx/>
                <a:uFillTx/>
                <a:latin typeface="Nunito Sans"/>
                <a:ea typeface="+mn-ea"/>
                <a:cs typeface="+mn-cs"/>
              </a:endParaRPr>
            </a:p>
          </p:txBody>
        </p:sp>
        <p:sp>
          <p:nvSpPr>
            <p:cNvPr id="39" name="Rectangle 38">
              <a:extLst>
                <a:ext uri="{FF2B5EF4-FFF2-40B4-BE49-F238E27FC236}">
                  <a16:creationId xmlns:a16="http://schemas.microsoft.com/office/drawing/2014/main" id="{FFB2F77C-DBB2-4E1B-8CBB-8E76E585AC92}"/>
                </a:ext>
              </a:extLst>
            </p:cNvPr>
            <p:cNvSpPr/>
            <p:nvPr/>
          </p:nvSpPr>
          <p:spPr>
            <a:xfrm>
              <a:off x="250221" y="4485134"/>
              <a:ext cx="264516" cy="84702"/>
            </a:xfrm>
            <a:prstGeom prst="rect">
              <a:avLst/>
            </a:prstGeom>
            <a:solidFill>
              <a:schemeClr val="tx2">
                <a:lumMod val="40000"/>
                <a:lumOff val="60000"/>
              </a:schemeClr>
            </a:solidFill>
            <a:ln>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400" b="1" i="0" u="none" strike="noStrike" kern="1200" cap="none" spc="0" normalizeH="0" baseline="0" noProof="0">
                <a:ln>
                  <a:noFill/>
                </a:ln>
                <a:solidFill>
                  <a:srgbClr val="1D3E61"/>
                </a:solidFill>
                <a:effectLst/>
                <a:uLnTx/>
                <a:uFillTx/>
                <a:latin typeface="Nunito Sans"/>
                <a:ea typeface="+mn-ea"/>
                <a:cs typeface="+mn-cs"/>
              </a:endParaRPr>
            </a:p>
          </p:txBody>
        </p:sp>
        <p:sp>
          <p:nvSpPr>
            <p:cNvPr id="5" name="TextBox 4">
              <a:extLst>
                <a:ext uri="{FF2B5EF4-FFF2-40B4-BE49-F238E27FC236}">
                  <a16:creationId xmlns:a16="http://schemas.microsoft.com/office/drawing/2014/main" id="{51B8C1C9-68D5-4122-BBBF-2CF9BB5E367C}"/>
                </a:ext>
              </a:extLst>
            </p:cNvPr>
            <p:cNvSpPr txBox="1"/>
            <p:nvPr/>
          </p:nvSpPr>
          <p:spPr>
            <a:xfrm>
              <a:off x="39751" y="4317697"/>
              <a:ext cx="1944411"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a:ln>
                    <a:noFill/>
                  </a:ln>
                  <a:solidFill>
                    <a:srgbClr val="3E5AA8"/>
                  </a:solidFill>
                  <a:effectLst/>
                  <a:uLnTx/>
                  <a:uFillTx/>
                  <a:latin typeface="Nunito Sans"/>
                  <a:ea typeface="+mn-ea"/>
                  <a:cs typeface="+mn-cs"/>
                </a:rPr>
                <a:t>Delivery Key</a:t>
              </a:r>
            </a:p>
          </p:txBody>
        </p:sp>
      </p:grpSp>
      <p:sp>
        <p:nvSpPr>
          <p:cNvPr id="40" name="TextBox 39">
            <a:extLst>
              <a:ext uri="{FF2B5EF4-FFF2-40B4-BE49-F238E27FC236}">
                <a16:creationId xmlns:a16="http://schemas.microsoft.com/office/drawing/2014/main" id="{2CF2454D-4CAC-425A-9B7C-46154DF707B6}"/>
              </a:ext>
            </a:extLst>
          </p:cNvPr>
          <p:cNvSpPr txBox="1"/>
          <p:nvPr/>
        </p:nvSpPr>
        <p:spPr>
          <a:xfrm>
            <a:off x="-12039" y="4993614"/>
            <a:ext cx="1550424" cy="200055"/>
          </a:xfrm>
          <a:prstGeom prst="rect">
            <a:avLst/>
          </a:prstGeom>
          <a:noFill/>
        </p:spPr>
        <p:txBody>
          <a:bodyPr wrap="non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0" u="none" strike="noStrike" kern="1200" cap="none" spc="0" normalizeH="0" baseline="0" noProof="0">
                <a:ln>
                  <a:noFill/>
                </a:ln>
                <a:solidFill>
                  <a:srgbClr val="1D3E61"/>
                </a:solidFill>
                <a:effectLst/>
                <a:uLnTx/>
                <a:uFillTx/>
                <a:latin typeface="Nunito Sans"/>
                <a:ea typeface="+mn-ea"/>
                <a:cs typeface="+mn-cs"/>
              </a:rPr>
              <a:t>Slide updated 02nd January 2025</a:t>
            </a:r>
            <a:endParaRPr kumimoji="0" lang="en-GB" sz="1800" b="0" i="0" u="none" strike="noStrike" kern="1200" cap="none" spc="0" normalizeH="0" baseline="0" noProof="0">
              <a:ln>
                <a:noFill/>
              </a:ln>
              <a:solidFill>
                <a:srgbClr val="1D3E61"/>
              </a:solidFill>
              <a:effectLst/>
              <a:uLnTx/>
              <a:uFillTx/>
              <a:latin typeface="Nunito Sans"/>
              <a:ea typeface="+mn-ea"/>
              <a:cs typeface="+mn-cs"/>
            </a:endParaRPr>
          </a:p>
        </p:txBody>
      </p:sp>
      <p:sp>
        <p:nvSpPr>
          <p:cNvPr id="44" name="Rectangle 43">
            <a:extLst>
              <a:ext uri="{FF2B5EF4-FFF2-40B4-BE49-F238E27FC236}">
                <a16:creationId xmlns:a16="http://schemas.microsoft.com/office/drawing/2014/main" id="{DAFEE9CF-B4A0-4BE0-9DED-B3B680B0ED80}"/>
              </a:ext>
            </a:extLst>
          </p:cNvPr>
          <p:cNvSpPr/>
          <p:nvPr/>
        </p:nvSpPr>
        <p:spPr>
          <a:xfrm>
            <a:off x="201664" y="4846175"/>
            <a:ext cx="264516" cy="112519"/>
          </a:xfrm>
          <a:prstGeom prst="rect">
            <a:avLst/>
          </a:prstGeom>
          <a:solidFill>
            <a:srgbClr val="92D050"/>
          </a:solidFill>
          <a:ln>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400" b="1" i="0" u="none" strike="noStrike" kern="1200" cap="none" spc="0" normalizeH="0" baseline="0" noProof="0">
              <a:ln>
                <a:noFill/>
              </a:ln>
              <a:solidFill>
                <a:srgbClr val="1D3E61"/>
              </a:solidFill>
              <a:effectLst/>
              <a:uLnTx/>
              <a:uFillTx/>
              <a:latin typeface="Nunito Sans"/>
              <a:ea typeface="+mn-ea"/>
              <a:cs typeface="+mn-cs"/>
            </a:endParaRPr>
          </a:p>
        </p:txBody>
      </p:sp>
      <p:sp>
        <p:nvSpPr>
          <p:cNvPr id="7" name="TextBox 6">
            <a:extLst>
              <a:ext uri="{FF2B5EF4-FFF2-40B4-BE49-F238E27FC236}">
                <a16:creationId xmlns:a16="http://schemas.microsoft.com/office/drawing/2014/main" id="{3196CB1C-7477-C87E-386B-8419612C95ED}"/>
              </a:ext>
            </a:extLst>
          </p:cNvPr>
          <p:cNvSpPr txBox="1"/>
          <p:nvPr/>
        </p:nvSpPr>
        <p:spPr>
          <a:xfrm>
            <a:off x="4511039" y="1471722"/>
            <a:ext cx="4287395" cy="298994"/>
          </a:xfrm>
          <a:prstGeom prst="rect">
            <a:avLst/>
          </a:prstGeom>
          <a:solidFill>
            <a:schemeClr val="tx1">
              <a:lumMod val="60000"/>
              <a:lumOff val="40000"/>
            </a:schemeClr>
          </a:solidFill>
          <a:ln w="19050">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algn="ctr" fontAlgn="base">
              <a:defRPr sz="800" b="1">
                <a:solidFill>
                  <a:schemeClr val="bg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ctr" defTabSz="914400" rtl="0" eaLnBrk="1" fontAlgn="base"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a:ln>
                  <a:noFill/>
                </a:ln>
                <a:solidFill>
                  <a:prstClr val="white"/>
                </a:solidFill>
                <a:effectLst/>
                <a:uLnTx/>
                <a:uFillTx/>
                <a:latin typeface="Nunito Sans"/>
                <a:ea typeface="+mn-ea"/>
                <a:cs typeface="+mn-cs"/>
              </a:rPr>
              <a:t>XRN5846 – Update to the Meter product table in UK link to support the Thermal Mass Meter type code</a:t>
            </a:r>
          </a:p>
        </p:txBody>
      </p:sp>
      <p:sp>
        <p:nvSpPr>
          <p:cNvPr id="3" name="TextBox 2">
            <a:extLst>
              <a:ext uri="{FF2B5EF4-FFF2-40B4-BE49-F238E27FC236}">
                <a16:creationId xmlns:a16="http://schemas.microsoft.com/office/drawing/2014/main" id="{6F7D9D8D-13DB-33CC-FC22-0FC1041B7216}"/>
              </a:ext>
            </a:extLst>
          </p:cNvPr>
          <p:cNvSpPr txBox="1"/>
          <p:nvPr/>
        </p:nvSpPr>
        <p:spPr>
          <a:xfrm>
            <a:off x="4516534" y="1039273"/>
            <a:ext cx="4287395" cy="298994"/>
          </a:xfrm>
          <a:prstGeom prst="rect">
            <a:avLst/>
          </a:prstGeom>
          <a:solidFill>
            <a:schemeClr val="accent1"/>
          </a:solidFill>
          <a:ln w="19050">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algn="ctr" fontAlgn="base">
              <a:defRPr sz="800" b="1">
                <a:solidFill>
                  <a:schemeClr val="bg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ctr" defTabSz="914400" rtl="0" eaLnBrk="1" fontAlgn="base"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a:ln>
                  <a:noFill/>
                </a:ln>
                <a:solidFill>
                  <a:srgbClr val="1D3E61"/>
                </a:solidFill>
                <a:effectLst/>
                <a:uLnTx/>
                <a:uFillTx/>
                <a:latin typeface="Nunito Sans"/>
                <a:ea typeface="+mn-ea"/>
                <a:cs typeface="+mn-cs"/>
              </a:rPr>
              <a:t>XRN5569 - Contact Data Provision for IGT Customers </a:t>
            </a:r>
          </a:p>
        </p:txBody>
      </p:sp>
      <p:sp>
        <p:nvSpPr>
          <p:cNvPr id="9" name="Rectangle 8">
            <a:extLst>
              <a:ext uri="{FF2B5EF4-FFF2-40B4-BE49-F238E27FC236}">
                <a16:creationId xmlns:a16="http://schemas.microsoft.com/office/drawing/2014/main" id="{324A3A3D-A536-0BF5-64C9-7C6DD82A1231}"/>
              </a:ext>
            </a:extLst>
          </p:cNvPr>
          <p:cNvSpPr/>
          <p:nvPr/>
        </p:nvSpPr>
        <p:spPr>
          <a:xfrm>
            <a:off x="122437" y="1054350"/>
            <a:ext cx="4287394" cy="283918"/>
          </a:xfrm>
          <a:prstGeom prst="rect">
            <a:avLst/>
          </a:prstGeom>
          <a:solidFill>
            <a:srgbClr val="92D050"/>
          </a:solidFill>
          <a:ln>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a:ln>
                  <a:noFill/>
                </a:ln>
                <a:solidFill>
                  <a:srgbClr val="1D3E61"/>
                </a:solidFill>
                <a:effectLst/>
                <a:uLnTx/>
                <a:uFillTx/>
                <a:latin typeface="Nunito Sans"/>
                <a:ea typeface="+mn-ea"/>
                <a:cs typeface="+mn-cs"/>
              </a:rPr>
              <a:t>XRN 5615 Vacant sites - Service Capacity update</a:t>
            </a:r>
          </a:p>
        </p:txBody>
      </p:sp>
    </p:spTree>
    <p:extLst>
      <p:ext uri="{BB962C8B-B14F-4D97-AF65-F5344CB8AC3E}">
        <p14:creationId xmlns:p14="http://schemas.microsoft.com/office/powerpoint/2010/main" val="6378724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20490"/>
            <a:ext cx="7772400" cy="1102519"/>
          </a:xfrm>
        </p:spPr>
        <p:txBody>
          <a:bodyPr>
            <a:normAutofit/>
          </a:bodyPr>
          <a:lstStyle/>
          <a:p>
            <a:r>
              <a:rPr lang="en-US">
                <a:latin typeface="Nunito Sans" pitchFamily="2" charset="0"/>
              </a:rPr>
              <a:t>6. AOB</a:t>
            </a:r>
            <a:endParaRPr lang="en-GB">
              <a:latin typeface="Nunito Sans" pitchFamily="2" charset="0"/>
            </a:endParaRPr>
          </a:p>
        </p:txBody>
      </p:sp>
    </p:spTree>
    <p:extLst>
      <p:ext uri="{BB962C8B-B14F-4D97-AF65-F5344CB8AC3E}">
        <p14:creationId xmlns:p14="http://schemas.microsoft.com/office/powerpoint/2010/main" val="36322026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20490"/>
            <a:ext cx="7772400" cy="1102519"/>
          </a:xfrm>
        </p:spPr>
        <p:txBody>
          <a:bodyPr/>
          <a:lstStyle/>
          <a:p>
            <a:r>
              <a:rPr lang="en-GB">
                <a:latin typeface="Nunito Sans" pitchFamily="2" charset="0"/>
              </a:rPr>
              <a:t>Annex – For Information</a:t>
            </a:r>
          </a:p>
        </p:txBody>
      </p:sp>
    </p:spTree>
    <p:extLst>
      <p:ext uri="{BB962C8B-B14F-4D97-AF65-F5344CB8AC3E}">
        <p14:creationId xmlns:p14="http://schemas.microsoft.com/office/powerpoint/2010/main" val="278854983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BEF12-2900-45F1-A7A7-34BA420DC63C}"/>
              </a:ext>
            </a:extLst>
          </p:cNvPr>
          <p:cNvSpPr>
            <a:spLocks noGrp="1"/>
          </p:cNvSpPr>
          <p:nvPr>
            <p:ph type="ctrTitle"/>
          </p:nvPr>
        </p:nvSpPr>
        <p:spPr>
          <a:xfrm>
            <a:off x="685800" y="2020490"/>
            <a:ext cx="7772400" cy="1102519"/>
          </a:xfrm>
        </p:spPr>
        <p:txBody>
          <a:bodyPr/>
          <a:lstStyle/>
          <a:p>
            <a:r>
              <a:rPr lang="en-GB">
                <a:latin typeface="Nunito Sans" pitchFamily="2" charset="0"/>
              </a:rPr>
              <a:t>7. DSC Change Management Committee Update</a:t>
            </a:r>
          </a:p>
        </p:txBody>
      </p:sp>
      <p:sp>
        <p:nvSpPr>
          <p:cNvPr id="3" name="Subtitle 2">
            <a:extLst>
              <a:ext uri="{FF2B5EF4-FFF2-40B4-BE49-F238E27FC236}">
                <a16:creationId xmlns:a16="http://schemas.microsoft.com/office/drawing/2014/main" id="{C8FCCEDF-41C6-4367-8F85-51F09C80FF74}"/>
              </a:ext>
            </a:extLst>
          </p:cNvPr>
          <p:cNvSpPr>
            <a:spLocks noGrp="1"/>
          </p:cNvSpPr>
          <p:nvPr>
            <p:ph type="subTitle" idx="1"/>
          </p:nvPr>
        </p:nvSpPr>
        <p:spPr>
          <a:xfrm>
            <a:off x="1371600" y="3291830"/>
            <a:ext cx="6400800" cy="593204"/>
          </a:xfrm>
        </p:spPr>
        <p:txBody>
          <a:bodyPr>
            <a:normAutofit/>
          </a:bodyPr>
          <a:lstStyle/>
          <a:p>
            <a:r>
              <a:rPr lang="en-GB" b="1">
                <a:solidFill>
                  <a:srgbClr val="84B8DA"/>
                </a:solidFill>
                <a:latin typeface="Nunito Sans" pitchFamily="2" charset="0"/>
                <a:cs typeface="Arial"/>
              </a:rPr>
              <a:t>ChMC 8</a:t>
            </a:r>
            <a:r>
              <a:rPr lang="en-GB" b="1" baseline="30000">
                <a:solidFill>
                  <a:srgbClr val="84B8DA"/>
                </a:solidFill>
                <a:latin typeface="Nunito Sans" pitchFamily="2" charset="0"/>
                <a:cs typeface="Arial"/>
              </a:rPr>
              <a:t>th</a:t>
            </a:r>
            <a:r>
              <a:rPr lang="en-GB" b="1">
                <a:solidFill>
                  <a:srgbClr val="84B8DA"/>
                </a:solidFill>
                <a:latin typeface="Nunito Sans" pitchFamily="2" charset="0"/>
                <a:cs typeface="Arial"/>
              </a:rPr>
              <a:t> January Meeting</a:t>
            </a:r>
            <a:endParaRPr lang="en-GB" b="1">
              <a:solidFill>
                <a:srgbClr val="84B8DA"/>
              </a:solidFill>
              <a:latin typeface="Nunito Sans" pitchFamily="2" charset="0"/>
            </a:endParaRPr>
          </a:p>
        </p:txBody>
      </p:sp>
      <p:sp>
        <p:nvSpPr>
          <p:cNvPr id="4" name="AutoShape 2" descr="https://ukc-powerpoint.officeapps.live.com/pods/GetClipboardImage.ashx?Id=229b1ac3-7138-442d-ad65-040a55cd7da3&amp;DC=GUK2&amp;wdoverrides=GetClipboardImageEnabled:true">
            <a:extLst>
              <a:ext uri="{FF2B5EF4-FFF2-40B4-BE49-F238E27FC236}">
                <a16:creationId xmlns:a16="http://schemas.microsoft.com/office/drawing/2014/main" id="{4D58D713-76EF-4E8A-8678-6769774BB161}"/>
              </a:ext>
            </a:extLst>
          </p:cNvPr>
          <p:cNvSpPr>
            <a:spLocks noChangeAspect="1" noChangeArrowheads="1"/>
          </p:cNvSpPr>
          <p:nvPr/>
        </p:nvSpPr>
        <p:spPr bwMode="auto">
          <a:xfrm>
            <a:off x="4419600" y="24193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41950939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05A22-0B23-4EAC-BE47-298E634DBF41}"/>
              </a:ext>
            </a:extLst>
          </p:cNvPr>
          <p:cNvSpPr>
            <a:spLocks noGrp="1"/>
          </p:cNvSpPr>
          <p:nvPr>
            <p:ph type="title"/>
          </p:nvPr>
        </p:nvSpPr>
        <p:spPr>
          <a:xfrm>
            <a:off x="457200" y="251225"/>
            <a:ext cx="8229600" cy="637580"/>
          </a:xfrm>
        </p:spPr>
        <p:txBody>
          <a:bodyPr>
            <a:noAutofit/>
          </a:bodyPr>
          <a:lstStyle/>
          <a:p>
            <a:r>
              <a:rPr lang="en-GB">
                <a:latin typeface="Nunito Sans" pitchFamily="2" charset="0"/>
              </a:rPr>
              <a:t>Change Management Committee Update –11.12.24 ChMC Meeting</a:t>
            </a:r>
          </a:p>
        </p:txBody>
      </p:sp>
      <p:sp>
        <p:nvSpPr>
          <p:cNvPr id="3" name="TextBox 2">
            <a:extLst>
              <a:ext uri="{FF2B5EF4-FFF2-40B4-BE49-F238E27FC236}">
                <a16:creationId xmlns:a16="http://schemas.microsoft.com/office/drawing/2014/main" id="{3ED903A0-EED6-9C3D-D297-2D4DCBD3CDE5}"/>
              </a:ext>
            </a:extLst>
          </p:cNvPr>
          <p:cNvSpPr txBox="1"/>
          <p:nvPr/>
        </p:nvSpPr>
        <p:spPr>
          <a:xfrm>
            <a:off x="1336813" y="1887607"/>
            <a:ext cx="6014830"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a:t>The Change Management Committee post meeting update can be found </a:t>
            </a:r>
            <a:r>
              <a:rPr lang="en-GB" dirty="0">
                <a:hlinkClick r:id="rId2"/>
              </a:rPr>
              <a:t>here</a:t>
            </a:r>
            <a:r>
              <a:rPr lang="en-GB" dirty="0"/>
              <a:t>. </a:t>
            </a:r>
            <a:r>
              <a:rPr lang="en-US" dirty="0"/>
              <a:t>​</a:t>
            </a:r>
          </a:p>
        </p:txBody>
      </p:sp>
    </p:spTree>
    <p:extLst>
      <p:ext uri="{BB962C8B-B14F-4D97-AF65-F5344CB8AC3E}">
        <p14:creationId xmlns:p14="http://schemas.microsoft.com/office/powerpoint/2010/main" val="49965384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BCEE7-A512-459F-9D6D-115FFD04B2EB}"/>
              </a:ext>
            </a:extLst>
          </p:cNvPr>
          <p:cNvSpPr>
            <a:spLocks noGrp="1"/>
          </p:cNvSpPr>
          <p:nvPr>
            <p:ph type="ctrTitle"/>
          </p:nvPr>
        </p:nvSpPr>
        <p:spPr>
          <a:xfrm>
            <a:off x="685800" y="2020490"/>
            <a:ext cx="7772400" cy="1102519"/>
          </a:xfrm>
        </p:spPr>
        <p:txBody>
          <a:bodyPr/>
          <a:lstStyle/>
          <a:p>
            <a:r>
              <a:rPr lang="en-GB">
                <a:latin typeface="Nunito Sans" pitchFamily="2" charset="0"/>
              </a:rPr>
              <a:t>8. REC Change Update</a:t>
            </a:r>
          </a:p>
        </p:txBody>
      </p:sp>
      <p:sp>
        <p:nvSpPr>
          <p:cNvPr id="4" name="TextBox 3">
            <a:extLst>
              <a:ext uri="{FF2B5EF4-FFF2-40B4-BE49-F238E27FC236}">
                <a16:creationId xmlns:a16="http://schemas.microsoft.com/office/drawing/2014/main" id="{3163BB1F-657D-EDA5-444E-36E716BF0F80}"/>
              </a:ext>
            </a:extLst>
          </p:cNvPr>
          <p:cNvSpPr txBox="1"/>
          <p:nvPr/>
        </p:nvSpPr>
        <p:spPr>
          <a:xfrm>
            <a:off x="2286000" y="2387084"/>
            <a:ext cx="4572000" cy="369332"/>
          </a:xfrm>
          <a:prstGeom prst="rect">
            <a:avLst/>
          </a:prstGeom>
          <a:noFill/>
        </p:spPr>
        <p:txBody>
          <a:bodyPr wrap="square">
            <a:spAutoFit/>
          </a:bodyPr>
          <a:lstStyle/>
          <a:p>
            <a:r>
              <a:rPr lang="en-GB"/>
              <a:t> </a:t>
            </a:r>
          </a:p>
        </p:txBody>
      </p:sp>
    </p:spTree>
    <p:extLst>
      <p:ext uri="{BB962C8B-B14F-4D97-AF65-F5344CB8AC3E}">
        <p14:creationId xmlns:p14="http://schemas.microsoft.com/office/powerpoint/2010/main" val="310565531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5AC14-A788-4BAF-A545-1E87CADA7CD7}"/>
              </a:ext>
            </a:extLst>
          </p:cNvPr>
          <p:cNvSpPr>
            <a:spLocks noGrp="1"/>
          </p:cNvSpPr>
          <p:nvPr>
            <p:ph type="title"/>
          </p:nvPr>
        </p:nvSpPr>
        <p:spPr>
          <a:xfrm>
            <a:off x="457200" y="148955"/>
            <a:ext cx="8229600" cy="478579"/>
          </a:xfrm>
        </p:spPr>
        <p:txBody>
          <a:bodyPr>
            <a:normAutofit/>
          </a:bodyPr>
          <a:lstStyle/>
          <a:p>
            <a:r>
              <a:rPr lang="en-GB" sz="2400"/>
              <a:t>REC Change </a:t>
            </a:r>
            <a:endParaRPr lang="en-GB" sz="2400">
              <a:latin typeface="+mj-lt"/>
            </a:endParaRPr>
          </a:p>
        </p:txBody>
      </p:sp>
      <p:sp>
        <p:nvSpPr>
          <p:cNvPr id="3" name="Content Placeholder 2">
            <a:extLst>
              <a:ext uri="{FF2B5EF4-FFF2-40B4-BE49-F238E27FC236}">
                <a16:creationId xmlns:a16="http://schemas.microsoft.com/office/drawing/2014/main" id="{81AE9FD4-F41E-4D86-B664-C3B4EF570F93}"/>
              </a:ext>
            </a:extLst>
          </p:cNvPr>
          <p:cNvSpPr>
            <a:spLocks noGrp="1"/>
          </p:cNvSpPr>
          <p:nvPr>
            <p:ph sz="half" idx="1"/>
          </p:nvPr>
        </p:nvSpPr>
        <p:spPr>
          <a:xfrm>
            <a:off x="323528" y="663538"/>
            <a:ext cx="5256584" cy="4140460"/>
          </a:xfrm>
        </p:spPr>
        <p:style>
          <a:lnRef idx="1">
            <a:schemeClr val="accent1"/>
          </a:lnRef>
          <a:fillRef idx="2">
            <a:schemeClr val="accent1"/>
          </a:fillRef>
          <a:effectRef idx="1">
            <a:schemeClr val="accent1"/>
          </a:effectRef>
          <a:fontRef idx="minor">
            <a:schemeClr val="dk1"/>
          </a:fontRef>
        </p:style>
        <p:txBody>
          <a:bodyPr>
            <a:noAutofit/>
          </a:bodyPr>
          <a:lstStyle/>
          <a:p>
            <a:pPr marL="0" indent="0">
              <a:spcBef>
                <a:spcPts val="200"/>
              </a:spcBef>
              <a:buNone/>
            </a:pPr>
            <a:endParaRPr lang="en-GB" sz="1050">
              <a:latin typeface="+mn-lt"/>
            </a:endParaRPr>
          </a:p>
          <a:p>
            <a:pPr marL="0" indent="0">
              <a:spcBef>
                <a:spcPts val="200"/>
              </a:spcBef>
              <a:buNone/>
            </a:pPr>
            <a:r>
              <a:rPr lang="en-GB" sz="1050" b="1">
                <a:solidFill>
                  <a:schemeClr val="accent1">
                    <a:lumMod val="50000"/>
                  </a:schemeClr>
                </a:solidFill>
                <a:latin typeface="+mn-lt"/>
                <a:hlinkClick r:id="rId2">
                  <a:extLst>
                    <a:ext uri="{A12FA001-AC4F-418D-AE19-62706E023703}">
                      <ahyp:hlinkClr xmlns:ahyp="http://schemas.microsoft.com/office/drawing/2018/hyperlinkcolor" val="tx"/>
                    </a:ext>
                  </a:extLst>
                </a:hlinkClick>
              </a:rPr>
              <a:t>R0120</a:t>
            </a:r>
            <a:r>
              <a:rPr lang="en-GB" sz="1050" b="1">
                <a:latin typeface="+mn-lt"/>
              </a:rPr>
              <a:t> </a:t>
            </a:r>
            <a:r>
              <a:rPr lang="en-US" sz="1050" b="1">
                <a:latin typeface="+mn-lt"/>
              </a:rPr>
              <a:t>Search GES API using Meter Serial Number</a:t>
            </a:r>
            <a:endParaRPr lang="en-GB" sz="1050">
              <a:latin typeface="+mn-lt"/>
            </a:endParaRPr>
          </a:p>
          <a:p>
            <a:pPr marL="0" indent="0">
              <a:spcBef>
                <a:spcPts val="200"/>
              </a:spcBef>
              <a:buNone/>
            </a:pPr>
            <a:r>
              <a:rPr lang="en-GB" sz="1050">
                <a:latin typeface="+mn-lt"/>
              </a:rPr>
              <a:t>- CR raised by RECCo, Change will be delivered in February 25. Weekly updates to RTS are now in progress </a:t>
            </a:r>
          </a:p>
          <a:p>
            <a:pPr marL="0" indent="0">
              <a:spcBef>
                <a:spcPts val="200"/>
              </a:spcBef>
              <a:buNone/>
            </a:pPr>
            <a:endParaRPr lang="en-GB" sz="1050" b="1">
              <a:latin typeface="+mn-lt"/>
            </a:endParaRPr>
          </a:p>
          <a:p>
            <a:pPr marL="0" indent="0">
              <a:spcBef>
                <a:spcPts val="200"/>
              </a:spcBef>
              <a:buNone/>
            </a:pPr>
            <a:r>
              <a:rPr lang="en-GB" sz="1050" b="1">
                <a:solidFill>
                  <a:schemeClr val="accent1">
                    <a:lumMod val="50000"/>
                  </a:schemeClr>
                </a:solidFill>
                <a:latin typeface="+mn-lt"/>
                <a:hlinkClick r:id="rId3">
                  <a:extLst>
                    <a:ext uri="{A12FA001-AC4F-418D-AE19-62706E023703}">
                      <ahyp:hlinkClr xmlns:ahyp="http://schemas.microsoft.com/office/drawing/2018/hyperlinkcolor" val="tx"/>
                    </a:ext>
                  </a:extLst>
                </a:hlinkClick>
              </a:rPr>
              <a:t>R0148</a:t>
            </a:r>
            <a:r>
              <a:rPr lang="en-GB" sz="1050" b="1">
                <a:latin typeface="+mn-lt"/>
                <a:hlinkClick r:id="rId3"/>
              </a:rPr>
              <a:t> </a:t>
            </a:r>
            <a:r>
              <a:rPr lang="en-US" sz="1050" b="1">
                <a:latin typeface="+mn-lt"/>
              </a:rPr>
              <a:t>Introduction of classification-based access model into the REC in support of Open Data </a:t>
            </a:r>
          </a:p>
          <a:p>
            <a:pPr marL="0" indent="0">
              <a:spcBef>
                <a:spcPts val="200"/>
              </a:spcBef>
              <a:buNone/>
            </a:pPr>
            <a:r>
              <a:rPr lang="en-GB" sz="1050">
                <a:latin typeface="+mn-lt"/>
              </a:rPr>
              <a:t>- Discussions ongoing around solution, and Gas Consolidated Report</a:t>
            </a:r>
          </a:p>
          <a:p>
            <a:pPr>
              <a:spcBef>
                <a:spcPts val="200"/>
              </a:spcBef>
              <a:buFontTx/>
              <a:buChar char="-"/>
            </a:pPr>
            <a:endParaRPr lang="en-GB" sz="1050">
              <a:latin typeface="+mn-lt"/>
            </a:endParaRPr>
          </a:p>
          <a:p>
            <a:pPr marL="0" indent="0">
              <a:spcBef>
                <a:spcPts val="200"/>
              </a:spcBef>
              <a:buNone/>
            </a:pPr>
            <a:r>
              <a:rPr lang="en-US" sz="1050" b="1">
                <a:solidFill>
                  <a:schemeClr val="accent1">
                    <a:lumMod val="50000"/>
                  </a:schemeClr>
                </a:solidFill>
                <a:latin typeface="+mn-lt"/>
                <a:hlinkClick r:id="rId4">
                  <a:extLst>
                    <a:ext uri="{A12FA001-AC4F-418D-AE19-62706E023703}">
                      <ahyp:hlinkClr xmlns:ahyp="http://schemas.microsoft.com/office/drawing/2018/hyperlinkcolor" val="tx"/>
                    </a:ext>
                  </a:extLst>
                </a:hlinkClick>
              </a:rPr>
              <a:t>R0163</a:t>
            </a:r>
            <a:r>
              <a:rPr lang="en-US" sz="1050" b="1">
                <a:solidFill>
                  <a:schemeClr val="accent1">
                    <a:lumMod val="50000"/>
                  </a:schemeClr>
                </a:solidFill>
                <a:latin typeface="+mn-lt"/>
              </a:rPr>
              <a:t> </a:t>
            </a:r>
            <a:r>
              <a:rPr lang="en-US" sz="1050" b="1">
                <a:latin typeface="+mn-lt"/>
              </a:rPr>
              <a:t>Theft Detection Incentive Scheme (TDIS) Reporting Periods</a:t>
            </a:r>
          </a:p>
          <a:p>
            <a:pPr marL="0" indent="0">
              <a:spcBef>
                <a:spcPts val="200"/>
              </a:spcBef>
              <a:buNone/>
            </a:pPr>
            <a:r>
              <a:rPr lang="en-GB" sz="1050">
                <a:latin typeface="+mn-lt"/>
              </a:rPr>
              <a:t>- Xo responded to consultation</a:t>
            </a:r>
          </a:p>
          <a:p>
            <a:pPr marL="0" indent="0">
              <a:spcBef>
                <a:spcPts val="200"/>
              </a:spcBef>
              <a:buNone/>
            </a:pPr>
            <a:endParaRPr lang="en-GB" sz="1050">
              <a:latin typeface="+mn-lt"/>
            </a:endParaRPr>
          </a:p>
          <a:p>
            <a:pPr marL="0" indent="0">
              <a:spcBef>
                <a:spcPts val="200"/>
              </a:spcBef>
              <a:buNone/>
            </a:pPr>
            <a:r>
              <a:rPr lang="en-US" sz="1050" b="1">
                <a:solidFill>
                  <a:schemeClr val="accent1">
                    <a:lumMod val="50000"/>
                  </a:schemeClr>
                </a:solidFill>
                <a:latin typeface="+mn-lt"/>
                <a:hlinkClick r:id="rId5">
                  <a:extLst>
                    <a:ext uri="{A12FA001-AC4F-418D-AE19-62706E023703}">
                      <ahyp:hlinkClr xmlns:ahyp="http://schemas.microsoft.com/office/drawing/2018/hyperlinkcolor" val="tx"/>
                    </a:ext>
                  </a:extLst>
                </a:hlinkClick>
              </a:rPr>
              <a:t>R0229</a:t>
            </a:r>
            <a:r>
              <a:rPr lang="en-US" sz="1050" b="1">
                <a:solidFill>
                  <a:schemeClr val="accent1">
                    <a:lumMod val="50000"/>
                  </a:schemeClr>
                </a:solidFill>
                <a:latin typeface="+mn-lt"/>
              </a:rPr>
              <a:t> </a:t>
            </a:r>
            <a:r>
              <a:rPr lang="en-US" sz="1050" b="1">
                <a:latin typeface="+mn-lt"/>
              </a:rPr>
              <a:t>Supply Point Enquiry API Technical Specification Updates</a:t>
            </a:r>
          </a:p>
          <a:p>
            <a:pPr marL="0" indent="0">
              <a:spcBef>
                <a:spcPts val="200"/>
              </a:spcBef>
              <a:buNone/>
            </a:pPr>
            <a:endParaRPr lang="en-GB" sz="1050">
              <a:latin typeface="+mn-lt"/>
            </a:endParaRPr>
          </a:p>
          <a:p>
            <a:pPr marL="0" indent="0">
              <a:spcBef>
                <a:spcPts val="200"/>
              </a:spcBef>
              <a:buNone/>
            </a:pPr>
            <a:r>
              <a:rPr lang="en-GB" sz="1050" b="1">
                <a:solidFill>
                  <a:schemeClr val="accent1">
                    <a:lumMod val="50000"/>
                  </a:schemeClr>
                </a:solidFill>
                <a:latin typeface="+mn-lt"/>
              </a:rPr>
              <a:t>The following Changes are currently with DCC and the Code Manager:</a:t>
            </a:r>
          </a:p>
          <a:p>
            <a:pPr marL="0" indent="0">
              <a:spcBef>
                <a:spcPts val="200"/>
              </a:spcBef>
              <a:buNone/>
            </a:pPr>
            <a:endParaRPr lang="en-GB" sz="1050" b="1">
              <a:solidFill>
                <a:schemeClr val="accent1">
                  <a:lumMod val="50000"/>
                </a:schemeClr>
              </a:solidFill>
              <a:latin typeface="+mn-lt"/>
            </a:endParaRPr>
          </a:p>
          <a:p>
            <a:pPr marL="0" indent="0">
              <a:spcBef>
                <a:spcPts val="200"/>
              </a:spcBef>
              <a:buNone/>
            </a:pPr>
            <a:r>
              <a:rPr lang="en-GB" sz="1050" b="1">
                <a:solidFill>
                  <a:schemeClr val="accent1">
                    <a:lumMod val="50000"/>
                  </a:schemeClr>
                </a:solidFill>
                <a:latin typeface="+mn-lt"/>
                <a:hlinkClick r:id="rId6">
                  <a:extLst>
                    <a:ext uri="{A12FA001-AC4F-418D-AE19-62706E023703}">
                      <ahyp:hlinkClr xmlns:ahyp="http://schemas.microsoft.com/office/drawing/2018/hyperlinkcolor" val="tx"/>
                    </a:ext>
                  </a:extLst>
                </a:hlinkClick>
              </a:rPr>
              <a:t>R0169</a:t>
            </a:r>
            <a:r>
              <a:rPr lang="en-GB" sz="1050" b="1">
                <a:latin typeface="+mn-lt"/>
              </a:rPr>
              <a:t> </a:t>
            </a:r>
            <a:r>
              <a:rPr lang="en-US" sz="1050" b="1">
                <a:latin typeface="+mn-lt"/>
              </a:rPr>
              <a:t>Introduction of End of Gate Closure notifications</a:t>
            </a:r>
          </a:p>
          <a:p>
            <a:pPr marL="0" indent="0">
              <a:spcBef>
                <a:spcPts val="200"/>
              </a:spcBef>
              <a:buNone/>
            </a:pPr>
            <a:r>
              <a:rPr lang="en-GB" sz="1050">
                <a:latin typeface="+mn-lt"/>
              </a:rPr>
              <a:t>- Discussions still ongoing w/ DCC around design document. Xo IA to follow.</a:t>
            </a:r>
          </a:p>
          <a:p>
            <a:pPr>
              <a:spcBef>
                <a:spcPts val="200"/>
              </a:spcBef>
              <a:buFontTx/>
              <a:buChar char="-"/>
            </a:pPr>
            <a:endParaRPr lang="en-GB" sz="1050">
              <a:latin typeface="+mn-lt"/>
            </a:endParaRPr>
          </a:p>
          <a:p>
            <a:pPr marL="0" indent="0">
              <a:spcBef>
                <a:spcPts val="200"/>
              </a:spcBef>
              <a:buNone/>
            </a:pPr>
            <a:r>
              <a:rPr lang="en-GB" sz="1050" b="1">
                <a:solidFill>
                  <a:schemeClr val="accent1">
                    <a:lumMod val="50000"/>
                  </a:schemeClr>
                </a:solidFill>
                <a:latin typeface="+mn-lt"/>
                <a:hlinkClick r:id="rId7">
                  <a:extLst>
                    <a:ext uri="{A12FA001-AC4F-418D-AE19-62706E023703}">
                      <ahyp:hlinkClr xmlns:ahyp="http://schemas.microsoft.com/office/drawing/2018/hyperlinkcolor" val="tx"/>
                    </a:ext>
                  </a:extLst>
                </a:hlinkClick>
              </a:rPr>
              <a:t>R0178</a:t>
            </a:r>
            <a:r>
              <a:rPr lang="en-GB" sz="1050" b="1">
                <a:solidFill>
                  <a:schemeClr val="accent1">
                    <a:lumMod val="50000"/>
                  </a:schemeClr>
                </a:solidFill>
                <a:latin typeface="+mn-lt"/>
              </a:rPr>
              <a:t> </a:t>
            </a:r>
            <a:r>
              <a:rPr lang="en-US" sz="1050" b="1">
                <a:latin typeface="+mn-lt"/>
              </a:rPr>
              <a:t>Improvements to CSS Business Process Logic</a:t>
            </a:r>
          </a:p>
          <a:p>
            <a:pPr marL="0" indent="0">
              <a:spcBef>
                <a:spcPts val="200"/>
              </a:spcBef>
              <a:buNone/>
            </a:pPr>
            <a:r>
              <a:rPr lang="en-US" sz="1050">
                <a:latin typeface="+mn-lt"/>
              </a:rPr>
              <a:t>- DCC had questions off the back of their IA. We responded via the Code Manager and are awaiting the output.</a:t>
            </a:r>
          </a:p>
          <a:p>
            <a:pPr marL="0" indent="0">
              <a:spcBef>
                <a:spcPts val="200"/>
              </a:spcBef>
              <a:buNone/>
            </a:pPr>
            <a:endParaRPr lang="en-US" sz="1000">
              <a:latin typeface="+mn-lt"/>
            </a:endParaRPr>
          </a:p>
          <a:p>
            <a:pPr marL="0" indent="0">
              <a:spcBef>
                <a:spcPts val="200"/>
              </a:spcBef>
              <a:buNone/>
            </a:pPr>
            <a:endParaRPr lang="en-GB" sz="1050" b="1">
              <a:latin typeface="+mn-lt"/>
            </a:endParaRPr>
          </a:p>
        </p:txBody>
      </p:sp>
      <p:sp>
        <p:nvSpPr>
          <p:cNvPr id="4" name="TextBox 3">
            <a:extLst>
              <a:ext uri="{FF2B5EF4-FFF2-40B4-BE49-F238E27FC236}">
                <a16:creationId xmlns:a16="http://schemas.microsoft.com/office/drawing/2014/main" id="{2214F7FD-1A3A-CBDB-018F-01F019C9F966}"/>
              </a:ext>
            </a:extLst>
          </p:cNvPr>
          <p:cNvSpPr txBox="1"/>
          <p:nvPr/>
        </p:nvSpPr>
        <p:spPr>
          <a:xfrm>
            <a:off x="5753618" y="617759"/>
            <a:ext cx="3099530" cy="2436564"/>
          </a:xfrm>
          <a:prstGeom prst="rect">
            <a:avLst/>
          </a:prstGeom>
        </p:spPr>
        <p:style>
          <a:lnRef idx="2">
            <a:schemeClr val="dk1">
              <a:shade val="15000"/>
            </a:schemeClr>
          </a:lnRef>
          <a:fillRef idx="1">
            <a:schemeClr val="dk1"/>
          </a:fillRef>
          <a:effectRef idx="0">
            <a:schemeClr val="dk1"/>
          </a:effectRef>
          <a:fontRef idx="minor">
            <a:schemeClr val="lt1"/>
          </a:fontRef>
        </p:style>
        <p:txBody>
          <a:bodyPr wrap="square" rtlCol="0">
            <a:spAutoFit/>
          </a:bodyPr>
          <a:lstStyle/>
          <a:p>
            <a:pPr marL="0" marR="0" lvl="0" indent="0" algn="ctr" defTabSz="914400" rtl="0" eaLnBrk="1" fontAlgn="auto" latinLnBrk="0" hangingPunct="1">
              <a:lnSpc>
                <a:spcPct val="100000"/>
              </a:lnSpc>
              <a:spcBef>
                <a:spcPts val="0"/>
              </a:spcBef>
              <a:spcAft>
                <a:spcPts val="500"/>
              </a:spcAft>
              <a:buClrTx/>
              <a:buSzTx/>
              <a:buFontTx/>
              <a:buNone/>
              <a:tabLst/>
              <a:defRPr/>
            </a:pPr>
            <a:r>
              <a:rPr kumimoji="0" lang="en-GB" sz="1100" b="1" i="0" u="sng" strike="noStrike" kern="1200" cap="none" spc="0" normalizeH="0" baseline="0" noProof="0">
                <a:ln>
                  <a:noFill/>
                </a:ln>
                <a:solidFill>
                  <a:prstClr val="white"/>
                </a:solidFill>
                <a:effectLst/>
                <a:uLnTx/>
                <a:uFillTx/>
                <a:latin typeface="Nunito Sans"/>
                <a:ea typeface="+mn-ea"/>
                <a:cs typeface="+mn-cs"/>
              </a:rPr>
              <a:t>November Impact Assessments:</a:t>
            </a:r>
            <a:endParaRPr kumimoji="0" lang="en-GB" sz="1100" b="0" i="0" u="none" strike="noStrike" kern="1200" cap="none" spc="0" normalizeH="0" baseline="0" noProof="0">
              <a:ln>
                <a:noFill/>
              </a:ln>
              <a:solidFill>
                <a:prstClr val="white"/>
              </a:solidFill>
              <a:effectLst/>
              <a:uLnTx/>
              <a:uFillTx/>
              <a:latin typeface="Nunito Sans"/>
              <a:ea typeface="+mn-ea"/>
              <a:cs typeface="+mn-cs"/>
            </a:endParaRPr>
          </a:p>
          <a:p>
            <a:pPr marL="0" marR="0" lvl="0" indent="0" algn="l" defTabSz="914400" rtl="0" eaLnBrk="1" fontAlgn="auto" latinLnBrk="0" hangingPunct="1">
              <a:lnSpc>
                <a:spcPct val="100000"/>
              </a:lnSpc>
              <a:spcBef>
                <a:spcPts val="200"/>
              </a:spcBef>
              <a:spcAft>
                <a:spcPts val="600"/>
              </a:spcAft>
              <a:buClrTx/>
              <a:buSzTx/>
              <a:buFontTx/>
              <a:buNone/>
              <a:tabLst/>
              <a:defRPr/>
            </a:pPr>
            <a:r>
              <a:rPr kumimoji="0" lang="en-GB" sz="1050" b="1" i="0" u="sng" strike="noStrike" kern="1200" cap="none" spc="0" normalizeH="0" baseline="0" noProof="0">
                <a:ln>
                  <a:noFill/>
                </a:ln>
                <a:solidFill>
                  <a:prstClr val="white"/>
                </a:solidFill>
                <a:effectLst/>
                <a:uLnTx/>
                <a:uFillTx/>
                <a:latin typeface="Nunito Sans"/>
                <a:ea typeface="+mn-ea"/>
                <a:cs typeface="+mn-cs"/>
              </a:rPr>
              <a:t>Returned: </a:t>
            </a:r>
            <a:r>
              <a:rPr kumimoji="0" lang="en-GB" sz="1050" b="0" i="0" u="none" strike="noStrike" kern="1200" cap="none" spc="0" normalizeH="0" baseline="0" noProof="0">
                <a:ln>
                  <a:noFill/>
                </a:ln>
                <a:solidFill>
                  <a:prstClr val="white"/>
                </a:solidFill>
                <a:effectLst/>
                <a:uLnTx/>
                <a:uFillTx/>
                <a:latin typeface="Nunito Sans"/>
                <a:ea typeface="+mn-ea"/>
                <a:cs typeface="+mn-cs"/>
              </a:rPr>
              <a:t>Consultations for </a:t>
            </a:r>
            <a:r>
              <a:rPr kumimoji="0" lang="en-US" sz="1050" b="1" i="0" u="none" strike="noStrike" kern="1200" cap="none" spc="0" normalizeH="0" baseline="0" noProof="0">
                <a:ln>
                  <a:noFill/>
                </a:ln>
                <a:solidFill>
                  <a:srgbClr val="B1D6E8">
                    <a:lumMod val="50000"/>
                  </a:srgbClr>
                </a:solidFill>
                <a:effectLst/>
                <a:uLnTx/>
                <a:uFillTx/>
                <a:latin typeface="Nunito Sans"/>
                <a:ea typeface="+mn-ea"/>
                <a:cs typeface="+mn-cs"/>
                <a:hlinkClick r:id="rId4">
                  <a:extLst>
                    <a:ext uri="{A12FA001-AC4F-418D-AE19-62706E023703}">
                      <ahyp:hlinkClr xmlns:ahyp="http://schemas.microsoft.com/office/drawing/2018/hyperlinkcolor" val="tx"/>
                    </a:ext>
                  </a:extLst>
                </a:hlinkClick>
              </a:rPr>
              <a:t>R0163</a:t>
            </a:r>
            <a:r>
              <a:rPr kumimoji="0" lang="en-US" sz="1050" b="1" i="0" u="none" strike="noStrike" kern="1200" cap="none" spc="0" normalizeH="0" baseline="0" noProof="0">
                <a:ln>
                  <a:noFill/>
                </a:ln>
                <a:solidFill>
                  <a:srgbClr val="B1D6E8">
                    <a:lumMod val="50000"/>
                  </a:srgbClr>
                </a:solidFill>
                <a:effectLst/>
                <a:uLnTx/>
                <a:uFillTx/>
                <a:latin typeface="Nunito Sans"/>
                <a:ea typeface="+mn-ea"/>
                <a:cs typeface="+mn-cs"/>
              </a:rPr>
              <a:t> </a:t>
            </a:r>
            <a:r>
              <a:rPr kumimoji="0" lang="en-US" sz="1050" b="1" i="0" u="none" strike="noStrike" kern="1200" cap="none" spc="0" normalizeH="0" baseline="0" noProof="0">
                <a:ln>
                  <a:noFill/>
                </a:ln>
                <a:solidFill>
                  <a:prstClr val="white"/>
                </a:solidFill>
                <a:effectLst/>
                <a:uLnTx/>
                <a:uFillTx/>
                <a:latin typeface="Nunito Sans"/>
                <a:ea typeface="+mn-ea"/>
                <a:cs typeface="+mn-cs"/>
              </a:rPr>
              <a:t>Theft Detection Incentive Scheme (TDIS) Reporting Periods</a:t>
            </a:r>
            <a:endParaRPr kumimoji="0" lang="en-GB" sz="1050" b="0" i="0" u="none" strike="noStrike" kern="1200" cap="none" spc="0" normalizeH="0" baseline="0" noProof="0">
              <a:ln>
                <a:noFill/>
              </a:ln>
              <a:solidFill>
                <a:prstClr val="white"/>
              </a:solidFill>
              <a:effectLst/>
              <a:uLnTx/>
              <a:uFillTx/>
              <a:latin typeface="Nunito Sans"/>
              <a:ea typeface="+mn-ea"/>
              <a:cs typeface="+mn-cs"/>
            </a:endParaRPr>
          </a:p>
          <a:p>
            <a:pPr marL="0" marR="0" lvl="0" indent="0" algn="l" defTabSz="914400" rtl="0" eaLnBrk="1" fontAlgn="auto" latinLnBrk="0" hangingPunct="1">
              <a:lnSpc>
                <a:spcPct val="100000"/>
              </a:lnSpc>
              <a:spcBef>
                <a:spcPts val="200"/>
              </a:spcBef>
              <a:spcAft>
                <a:spcPts val="600"/>
              </a:spcAft>
              <a:buClrTx/>
              <a:buSzTx/>
              <a:buFontTx/>
              <a:buNone/>
              <a:tabLst/>
              <a:defRPr/>
            </a:pPr>
            <a:r>
              <a:rPr kumimoji="0" lang="en-GB" sz="1050" b="1" i="0" u="sng" strike="noStrike" kern="1200" cap="none" spc="0" normalizeH="0" baseline="0" noProof="0">
                <a:ln>
                  <a:noFill/>
                </a:ln>
                <a:solidFill>
                  <a:prstClr val="white"/>
                </a:solidFill>
                <a:effectLst/>
                <a:uLnTx/>
                <a:uFillTx/>
                <a:latin typeface="Nunito Sans"/>
                <a:ea typeface="+mn-ea"/>
                <a:cs typeface="+mn-cs"/>
              </a:rPr>
              <a:t>Ongoing:</a:t>
            </a:r>
            <a:r>
              <a:rPr kumimoji="0" lang="en-GB" sz="1050" b="0" i="0" u="sng" strike="noStrike" kern="1200" cap="none" spc="0" normalizeH="0" baseline="0" noProof="0">
                <a:ln>
                  <a:noFill/>
                </a:ln>
                <a:solidFill>
                  <a:prstClr val="white"/>
                </a:solidFill>
                <a:effectLst/>
                <a:uLnTx/>
                <a:uFillTx/>
                <a:latin typeface="Nunito Sans"/>
                <a:ea typeface="+mn-ea"/>
                <a:cs typeface="+mn-cs"/>
              </a:rPr>
              <a:t> </a:t>
            </a:r>
            <a:r>
              <a:rPr kumimoji="0" lang="en-GB" sz="1050" b="0" i="0" u="none" strike="noStrike" kern="1200" cap="none" spc="0" normalizeH="0" baseline="0" noProof="0">
                <a:ln>
                  <a:noFill/>
                </a:ln>
                <a:solidFill>
                  <a:prstClr val="white"/>
                </a:solidFill>
                <a:effectLst/>
                <a:uLnTx/>
                <a:uFillTx/>
                <a:latin typeface="Nunito Sans"/>
                <a:ea typeface="+mn-ea"/>
                <a:cs typeface="+mn-cs"/>
              </a:rPr>
              <a:t>RFI for</a:t>
            </a:r>
            <a:r>
              <a:rPr kumimoji="0" lang="en-GB" sz="1050" b="1" i="0" u="none" strike="noStrike" kern="1200" cap="none" spc="0" normalizeH="0" baseline="0" noProof="0">
                <a:ln>
                  <a:noFill/>
                </a:ln>
                <a:solidFill>
                  <a:srgbClr val="B1D6E8">
                    <a:lumMod val="50000"/>
                  </a:srgbClr>
                </a:solidFill>
                <a:effectLst/>
                <a:uLnTx/>
                <a:uFillTx/>
                <a:latin typeface="Nunito Sans"/>
                <a:ea typeface="+mn-ea"/>
                <a:cs typeface="+mn-cs"/>
              </a:rPr>
              <a:t> </a:t>
            </a:r>
            <a:r>
              <a:rPr kumimoji="0" lang="en-GB" sz="1050" b="1" i="0" u="none" strike="noStrike" kern="1200" cap="none" spc="0" normalizeH="0" baseline="0" noProof="0">
                <a:ln>
                  <a:noFill/>
                </a:ln>
                <a:solidFill>
                  <a:srgbClr val="B1D6E8">
                    <a:lumMod val="50000"/>
                  </a:srgbClr>
                </a:solidFill>
                <a:effectLst/>
                <a:uLnTx/>
                <a:uFillTx/>
                <a:latin typeface="Nunito Sans"/>
                <a:ea typeface="+mn-ea"/>
                <a:cs typeface="+mn-cs"/>
                <a:hlinkClick r:id="rId8">
                  <a:extLst>
                    <a:ext uri="{A12FA001-AC4F-418D-AE19-62706E023703}">
                      <ahyp:hlinkClr xmlns:ahyp="http://schemas.microsoft.com/office/drawing/2018/hyperlinkcolor" val="tx"/>
                    </a:ext>
                  </a:extLst>
                </a:hlinkClick>
              </a:rPr>
              <a:t>I0200</a:t>
            </a:r>
            <a:r>
              <a:rPr kumimoji="0" lang="en-GB" sz="1050" b="1" i="0" u="none" strike="noStrike" kern="1200" cap="none" spc="0" normalizeH="0" baseline="0" noProof="0">
                <a:ln>
                  <a:noFill/>
                </a:ln>
                <a:solidFill>
                  <a:srgbClr val="B1D6E8">
                    <a:lumMod val="50000"/>
                  </a:srgbClr>
                </a:solidFill>
                <a:effectLst/>
                <a:uLnTx/>
                <a:uFillTx/>
                <a:latin typeface="Nunito Sans"/>
                <a:ea typeface="+mn-ea"/>
                <a:cs typeface="+mn-cs"/>
              </a:rPr>
              <a:t> </a:t>
            </a:r>
            <a:r>
              <a:rPr kumimoji="0" lang="en-GB" sz="1050" b="0" i="0" u="none" strike="noStrike" kern="1200" cap="none" spc="0" normalizeH="0" baseline="0" noProof="0">
                <a:ln>
                  <a:noFill/>
                </a:ln>
                <a:solidFill>
                  <a:prstClr val="white"/>
                </a:solidFill>
                <a:effectLst/>
                <a:uLnTx/>
                <a:uFillTx/>
                <a:latin typeface="Nunito Sans"/>
                <a:ea typeface="+mn-ea"/>
                <a:cs typeface="+mn-cs"/>
              </a:rPr>
              <a:t>- </a:t>
            </a:r>
            <a:r>
              <a:rPr kumimoji="0" lang="en-US" sz="1050" b="0" i="0" u="none" strike="noStrike" kern="1200" cap="none" spc="0" normalizeH="0" baseline="0" noProof="0">
                <a:ln>
                  <a:noFill/>
                </a:ln>
                <a:solidFill>
                  <a:prstClr val="white"/>
                </a:solidFill>
                <a:effectLst/>
                <a:uLnTx/>
                <a:uFillTx/>
                <a:latin typeface="Nunito Sans"/>
                <a:ea typeface="+mn-ea"/>
                <a:cs typeface="+mn-cs"/>
              </a:rPr>
              <a:t>Improving address management targets Request for Information &amp; Consultation on </a:t>
            </a:r>
            <a:r>
              <a:rPr kumimoji="0" lang="en-US" sz="1050" b="1" i="0" u="none" strike="noStrike" kern="1200" cap="none" spc="0" normalizeH="0" baseline="0" noProof="0">
                <a:ln>
                  <a:noFill/>
                </a:ln>
                <a:solidFill>
                  <a:srgbClr val="B1D6E8">
                    <a:lumMod val="50000"/>
                  </a:srgbClr>
                </a:solidFill>
                <a:effectLst/>
                <a:uLnTx/>
                <a:uFillTx/>
                <a:latin typeface="Nunito Sans"/>
                <a:ea typeface="+mn-ea"/>
                <a:cs typeface="+mn-cs"/>
                <a:hlinkClick r:id="rId9">
                  <a:extLst>
                    <a:ext uri="{A12FA001-AC4F-418D-AE19-62706E023703}">
                      <ahyp:hlinkClr xmlns:ahyp="http://schemas.microsoft.com/office/drawing/2018/hyperlinkcolor" val="tx"/>
                    </a:ext>
                  </a:extLst>
                </a:hlinkClick>
              </a:rPr>
              <a:t>I0223 </a:t>
            </a:r>
            <a:r>
              <a:rPr kumimoji="0" lang="en-US" sz="1050" b="1" i="0" u="none" strike="noStrike" kern="1200" cap="none" spc="0" normalizeH="0" baseline="0" noProof="0">
                <a:ln>
                  <a:noFill/>
                </a:ln>
                <a:solidFill>
                  <a:srgbClr val="B1D6E8">
                    <a:lumMod val="50000"/>
                  </a:srgbClr>
                </a:solidFill>
                <a:effectLst/>
                <a:uLnTx/>
                <a:uFillTx/>
                <a:latin typeface="Nunito Sans"/>
                <a:ea typeface="+mn-ea"/>
                <a:cs typeface="+mn-cs"/>
              </a:rPr>
              <a:t>- </a:t>
            </a:r>
            <a:r>
              <a:rPr kumimoji="0" lang="en-GB" sz="1050" b="0" i="0" u="none" strike="noStrike" kern="1200" cap="none" spc="0" normalizeH="0" baseline="0" noProof="0">
                <a:ln>
                  <a:noFill/>
                </a:ln>
                <a:solidFill>
                  <a:prstClr val="white"/>
                </a:solidFill>
                <a:effectLst/>
                <a:uLnTx/>
                <a:uFillTx/>
                <a:latin typeface="Nunito Sans"/>
                <a:ea typeface="+mn-ea"/>
                <a:cs typeface="+mn-cs"/>
              </a:rPr>
              <a:t>Reconciliation of </a:t>
            </a:r>
            <a:r>
              <a:rPr kumimoji="0" lang="en-GB" sz="1050" b="0" i="0" u="none" strike="noStrike" kern="1200" cap="none" spc="0" normalizeH="0" baseline="0" noProof="0" err="1">
                <a:ln>
                  <a:noFill/>
                </a:ln>
                <a:solidFill>
                  <a:prstClr val="white"/>
                </a:solidFill>
                <a:effectLst/>
                <a:uLnTx/>
                <a:uFillTx/>
                <a:latin typeface="Nunito Sans"/>
                <a:ea typeface="+mn-ea"/>
                <a:cs typeface="+mn-cs"/>
              </a:rPr>
              <a:t>Unallocatable</a:t>
            </a:r>
            <a:r>
              <a:rPr kumimoji="0" lang="en-GB" sz="1050" b="0" i="0" u="none" strike="noStrike" kern="1200" cap="none" spc="0" normalizeH="0" baseline="0" noProof="0">
                <a:ln>
                  <a:noFill/>
                </a:ln>
                <a:solidFill>
                  <a:prstClr val="white"/>
                </a:solidFill>
                <a:effectLst/>
                <a:uLnTx/>
                <a:uFillTx/>
                <a:latin typeface="Nunito Sans"/>
                <a:ea typeface="+mn-ea"/>
                <a:cs typeface="+mn-cs"/>
              </a:rPr>
              <a:t> Transactions Review</a:t>
            </a:r>
            <a:endParaRPr kumimoji="0" lang="en-US" sz="1050" b="0" i="0" u="none" strike="noStrike" kern="1200" cap="none" spc="0" normalizeH="0" baseline="0" noProof="0">
              <a:ln>
                <a:noFill/>
              </a:ln>
              <a:solidFill>
                <a:prstClr val="white"/>
              </a:solidFill>
              <a:effectLst/>
              <a:uLnTx/>
              <a:uFillTx/>
              <a:latin typeface="Nunito Sans"/>
              <a:ea typeface="+mn-ea"/>
              <a:cs typeface="+mn-cs"/>
            </a:endParaRPr>
          </a:p>
          <a:p>
            <a:pPr marL="0" marR="0" lvl="0" indent="0" algn="l" defTabSz="914400" rtl="0" eaLnBrk="1" fontAlgn="auto" latinLnBrk="0" hangingPunct="1">
              <a:lnSpc>
                <a:spcPct val="100000"/>
              </a:lnSpc>
              <a:spcBef>
                <a:spcPts val="200"/>
              </a:spcBef>
              <a:spcAft>
                <a:spcPts val="600"/>
              </a:spcAft>
              <a:buClrTx/>
              <a:buSzTx/>
              <a:buFontTx/>
              <a:buNone/>
              <a:tabLst/>
              <a:defRPr/>
            </a:pPr>
            <a:r>
              <a:rPr kumimoji="0" lang="en-US" sz="1050" b="1" i="0" u="sng" strike="noStrike" kern="1200" cap="none" spc="0" normalizeH="0" baseline="0" noProof="0">
                <a:ln>
                  <a:noFill/>
                </a:ln>
                <a:solidFill>
                  <a:prstClr val="white"/>
                </a:solidFill>
                <a:effectLst/>
                <a:uLnTx/>
                <a:uFillTx/>
                <a:latin typeface="Nunito Sans"/>
                <a:ea typeface="+mn-ea"/>
                <a:cs typeface="+mn-cs"/>
              </a:rPr>
              <a:t>E</a:t>
            </a:r>
            <a:r>
              <a:rPr kumimoji="0" lang="en-GB" sz="1050" b="1" i="0" u="sng" strike="noStrike" kern="1200" cap="none" spc="0" normalizeH="0" baseline="0" noProof="0" err="1">
                <a:ln>
                  <a:noFill/>
                </a:ln>
                <a:solidFill>
                  <a:prstClr val="white"/>
                </a:solidFill>
                <a:effectLst/>
                <a:uLnTx/>
                <a:uFillTx/>
                <a:latin typeface="Nunito Sans"/>
                <a:ea typeface="+mn-ea"/>
                <a:cs typeface="+mn-cs"/>
              </a:rPr>
              <a:t>xpected</a:t>
            </a:r>
            <a:r>
              <a:rPr kumimoji="0" lang="en-GB" sz="1050" b="1" i="0" u="sng" strike="noStrike" kern="1200" cap="none" spc="0" normalizeH="0" baseline="0" noProof="0">
                <a:ln>
                  <a:noFill/>
                </a:ln>
                <a:solidFill>
                  <a:prstClr val="white"/>
                </a:solidFill>
                <a:effectLst/>
                <a:uLnTx/>
                <a:uFillTx/>
                <a:latin typeface="Nunito Sans"/>
                <a:ea typeface="+mn-ea"/>
                <a:cs typeface="+mn-cs"/>
              </a:rPr>
              <a:t> in January: </a:t>
            </a:r>
          </a:p>
          <a:p>
            <a:pPr marL="0" marR="0" lvl="0" indent="0" algn="l" defTabSz="914400" rtl="0" eaLnBrk="1" fontAlgn="auto" latinLnBrk="0" hangingPunct="1">
              <a:lnSpc>
                <a:spcPct val="100000"/>
              </a:lnSpc>
              <a:spcBef>
                <a:spcPts val="200"/>
              </a:spcBef>
              <a:spcAft>
                <a:spcPts val="600"/>
              </a:spcAft>
              <a:buClrTx/>
              <a:buSzTx/>
              <a:buFontTx/>
              <a:buNone/>
              <a:tabLst/>
              <a:defRPr/>
            </a:pPr>
            <a:r>
              <a:rPr kumimoji="0" lang="en-GB" sz="1050" b="0" i="0" u="none" strike="noStrike" kern="1200" cap="none" spc="0" normalizeH="0" baseline="0" noProof="0">
                <a:ln>
                  <a:noFill/>
                </a:ln>
                <a:solidFill>
                  <a:prstClr val="white"/>
                </a:solidFill>
                <a:effectLst/>
                <a:uLnTx/>
                <a:uFillTx/>
                <a:latin typeface="Nunito Sans"/>
                <a:ea typeface="+mn-ea"/>
                <a:cs typeface="+mn-cs"/>
              </a:rPr>
              <a:t>None confirmed at this stage. Code Manager to review priorities for the New Year and advise expected IAs</a:t>
            </a:r>
          </a:p>
        </p:txBody>
      </p:sp>
      <p:sp>
        <p:nvSpPr>
          <p:cNvPr id="5" name="Content Placeholder 2">
            <a:extLst>
              <a:ext uri="{FF2B5EF4-FFF2-40B4-BE49-F238E27FC236}">
                <a16:creationId xmlns:a16="http://schemas.microsoft.com/office/drawing/2014/main" id="{C76327CA-D4B7-866B-8D9B-E08CA723C7EB}"/>
              </a:ext>
            </a:extLst>
          </p:cNvPr>
          <p:cNvSpPr txBox="1">
            <a:spLocks/>
          </p:cNvSpPr>
          <p:nvPr/>
        </p:nvSpPr>
        <p:spPr>
          <a:xfrm>
            <a:off x="5753618" y="3131509"/>
            <a:ext cx="3099530" cy="1703030"/>
          </a:xfrm>
          <a:prstGeom prst="rect">
            <a:avLst/>
          </a:prstGeom>
        </p:spPr>
        <p:style>
          <a:lnRef idx="2">
            <a:schemeClr val="dk1">
              <a:shade val="15000"/>
            </a:schemeClr>
          </a:lnRef>
          <a:fillRef idx="1">
            <a:schemeClr val="dk1"/>
          </a:fillRef>
          <a:effectRef idx="0">
            <a:schemeClr val="dk1"/>
          </a:effectRef>
          <a:fontRef idx="minor">
            <a:schemeClr val="lt1"/>
          </a:fontRef>
        </p:style>
        <p:txBody>
          <a:bodyPr wrap="square" rtlCol="0">
            <a:spAutoFit/>
          </a:bodyPr>
          <a:lstStyle>
            <a:defPPr>
              <a:defRPr lang="en-US"/>
            </a:defPPr>
            <a:lvl1pPr algn="ctr">
              <a:spcAft>
                <a:spcPts val="500"/>
              </a:spcAft>
              <a:defRPr sz="1100" b="1" u="sng">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ctr" defTabSz="914400" rtl="0" eaLnBrk="1" fontAlgn="auto" latinLnBrk="0" hangingPunct="1">
              <a:lnSpc>
                <a:spcPct val="100000"/>
              </a:lnSpc>
              <a:spcBef>
                <a:spcPts val="0"/>
              </a:spcBef>
              <a:spcAft>
                <a:spcPts val="500"/>
              </a:spcAft>
              <a:buClrTx/>
              <a:buSzTx/>
              <a:buFontTx/>
              <a:buNone/>
              <a:tabLst/>
              <a:defRPr/>
            </a:pPr>
            <a:r>
              <a:rPr kumimoji="0" lang="en-GB" sz="1100" b="1" i="0" u="sng" strike="noStrike" kern="1200" cap="none" spc="0" normalizeH="0" baseline="0" noProof="0">
                <a:ln>
                  <a:noFill/>
                </a:ln>
                <a:solidFill>
                  <a:prstClr val="white"/>
                </a:solidFill>
                <a:effectLst/>
                <a:uLnTx/>
                <a:uFillTx/>
                <a:latin typeface="Nunito Sans"/>
                <a:ea typeface="+mn-ea"/>
                <a:cs typeface="+mn-cs"/>
              </a:rPr>
              <a:t>Monitoring Until Delivery</a:t>
            </a:r>
          </a:p>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sz="1100" b="1" i="0" u="sng" strike="noStrike" kern="1200" cap="none" spc="0" normalizeH="0" baseline="0" noProof="0">
                <a:ln>
                  <a:noFill/>
                </a:ln>
                <a:solidFill>
                  <a:prstClr val="white"/>
                </a:solidFill>
                <a:effectLst/>
                <a:uLnTx/>
                <a:uFillTx/>
                <a:latin typeface="Nunito Sans"/>
                <a:ea typeface="+mn-ea"/>
                <a:cs typeface="+mn-cs"/>
                <a:hlinkClick r:id="rId10">
                  <a:extLst>
                    <a:ext uri="{A12FA001-AC4F-418D-AE19-62706E023703}">
                      <ahyp:hlinkClr xmlns:ahyp="http://schemas.microsoft.com/office/drawing/2018/hyperlinkcolor" val="tx"/>
                    </a:ext>
                  </a:extLst>
                </a:hlinkClick>
              </a:rPr>
              <a:t>R0080</a:t>
            </a:r>
            <a:r>
              <a:rPr kumimoji="0" lang="en-GB" sz="1100" b="1" i="0" u="sng" strike="noStrike" kern="1200" cap="none" spc="0" normalizeH="0" baseline="0" noProof="0">
                <a:ln>
                  <a:noFill/>
                </a:ln>
                <a:solidFill>
                  <a:prstClr val="white"/>
                </a:solidFill>
                <a:effectLst/>
                <a:uLnTx/>
                <a:uFillTx/>
                <a:latin typeface="Nunito Sans"/>
                <a:ea typeface="+mn-ea"/>
                <a:cs typeface="+mn-cs"/>
              </a:rPr>
              <a:t> </a:t>
            </a:r>
            <a:r>
              <a:rPr kumimoji="0" lang="en-GB" sz="1100" b="1" i="0" u="none" strike="noStrike" kern="1200" cap="none" spc="0" normalizeH="0" baseline="0" noProof="0">
                <a:ln>
                  <a:noFill/>
                </a:ln>
                <a:solidFill>
                  <a:prstClr val="white"/>
                </a:solidFill>
                <a:effectLst/>
                <a:uLnTx/>
                <a:uFillTx/>
                <a:latin typeface="Nunito Sans"/>
                <a:ea typeface="+mn-ea"/>
                <a:cs typeface="+mn-cs"/>
              </a:rPr>
              <a:t>- </a:t>
            </a:r>
            <a:r>
              <a:rPr kumimoji="0" lang="en-US" sz="1100" b="0" i="0" u="none" strike="noStrike" kern="1200" cap="none" spc="0" normalizeH="0" baseline="0" noProof="0">
                <a:ln>
                  <a:noFill/>
                </a:ln>
                <a:solidFill>
                  <a:prstClr val="white"/>
                </a:solidFill>
                <a:effectLst/>
                <a:uLnTx/>
                <a:uFillTx/>
                <a:latin typeface="Nunito Sans"/>
                <a:ea typeface="+mn-ea"/>
                <a:cs typeface="+mn-cs"/>
              </a:rPr>
              <a:t>Improvements to ‘Failed to Deliver’ CSS Messages</a:t>
            </a:r>
            <a:endParaRPr kumimoji="0" lang="en-GB" sz="1100" b="0" i="0" u="none" strike="noStrike" kern="1200" cap="none" spc="0" normalizeH="0" baseline="0" noProof="0">
              <a:ln>
                <a:noFill/>
              </a:ln>
              <a:solidFill>
                <a:prstClr val="white"/>
              </a:solidFill>
              <a:effectLst/>
              <a:uLnTx/>
              <a:uFillTx/>
              <a:latin typeface="Nunito Sans"/>
              <a:ea typeface="+mn-ea"/>
              <a:cs typeface="+mn-cs"/>
            </a:endParaRPr>
          </a:p>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sz="1100" b="1" i="0" u="none" strike="noStrike" kern="1200" cap="none" spc="0" normalizeH="0" baseline="0" noProof="0">
                <a:ln>
                  <a:noFill/>
                </a:ln>
                <a:solidFill>
                  <a:prstClr val="white"/>
                </a:solidFill>
                <a:effectLst/>
                <a:uLnTx/>
                <a:uFillTx/>
                <a:latin typeface="Nunito Sans"/>
                <a:ea typeface="+mn-ea"/>
                <a:cs typeface="+mn-cs"/>
                <a:hlinkClick r:id="rId11">
                  <a:extLst>
                    <a:ext uri="{A12FA001-AC4F-418D-AE19-62706E023703}">
                      <ahyp:hlinkClr xmlns:ahyp="http://schemas.microsoft.com/office/drawing/2018/hyperlinkcolor" val="tx"/>
                    </a:ext>
                  </a:extLst>
                </a:hlinkClick>
              </a:rPr>
              <a:t>R0092a</a:t>
            </a:r>
            <a:r>
              <a:rPr kumimoji="0" lang="en-GB" sz="1100" b="0" i="0" u="none" strike="noStrike" kern="1200" cap="none" spc="0" normalizeH="0" baseline="0" noProof="0">
                <a:ln>
                  <a:noFill/>
                </a:ln>
                <a:solidFill>
                  <a:prstClr val="white"/>
                </a:solidFill>
                <a:effectLst/>
                <a:uLnTx/>
                <a:uFillTx/>
                <a:latin typeface="Nunito Sans"/>
                <a:ea typeface="+mn-ea"/>
                <a:cs typeface="+mn-cs"/>
                <a:hlinkClick r:id="rId11">
                  <a:extLst>
                    <a:ext uri="{A12FA001-AC4F-418D-AE19-62706E023703}">
                      <ahyp:hlinkClr xmlns:ahyp="http://schemas.microsoft.com/office/drawing/2018/hyperlinkcolor" val="tx"/>
                    </a:ext>
                  </a:extLst>
                </a:hlinkClick>
              </a:rPr>
              <a:t> </a:t>
            </a:r>
            <a:r>
              <a:rPr kumimoji="0" lang="en-GB" sz="1100" b="0" i="0" u="none" strike="noStrike" kern="1200" cap="none" spc="0" normalizeH="0" baseline="0" noProof="0">
                <a:ln>
                  <a:noFill/>
                </a:ln>
                <a:solidFill>
                  <a:prstClr val="white"/>
                </a:solidFill>
                <a:effectLst/>
                <a:uLnTx/>
                <a:uFillTx/>
                <a:latin typeface="Nunito Sans"/>
                <a:ea typeface="+mn-ea"/>
                <a:cs typeface="+mn-cs"/>
              </a:rPr>
              <a:t>– </a:t>
            </a:r>
            <a:r>
              <a:rPr kumimoji="0" lang="en-US" sz="1100" b="0" i="0" u="none" strike="noStrike" kern="1200" cap="none" spc="0" normalizeH="0" baseline="0" noProof="0">
                <a:ln>
                  <a:noFill/>
                </a:ln>
                <a:solidFill>
                  <a:prstClr val="white"/>
                </a:solidFill>
                <a:effectLst/>
                <a:uLnTx/>
                <a:uFillTx/>
                <a:latin typeface="Nunito Sans"/>
                <a:ea typeface="+mn-ea"/>
                <a:cs typeface="+mn-cs"/>
              </a:rPr>
              <a:t>DCC Service Level Agreements for the Switching Incentive Regime (Alternative)</a:t>
            </a:r>
            <a:endParaRPr kumimoji="0" lang="en-US" sz="1100" b="1" i="0" u="none" strike="noStrike" kern="1200" cap="none" spc="0" normalizeH="0" baseline="0" noProof="0">
              <a:ln>
                <a:noFill/>
              </a:ln>
              <a:solidFill>
                <a:prstClr val="white"/>
              </a:solidFill>
              <a:effectLst/>
              <a:uLnTx/>
              <a:uFillTx/>
              <a:latin typeface="Nunito Sans"/>
              <a:ea typeface="+mn-ea"/>
              <a:cs typeface="+mn-cs"/>
            </a:endParaRPr>
          </a:p>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sz="1100" b="1" i="0" u="none" strike="noStrike" kern="1200" cap="none" spc="0" normalizeH="0" baseline="0" noProof="0">
                <a:ln>
                  <a:noFill/>
                </a:ln>
                <a:solidFill>
                  <a:prstClr val="white"/>
                </a:solidFill>
                <a:effectLst/>
                <a:uLnTx/>
                <a:uFillTx/>
                <a:latin typeface="Nunito Sans"/>
                <a:ea typeface="+mn-ea"/>
                <a:cs typeface="+mn-cs"/>
                <a:hlinkClick r:id="rId12">
                  <a:extLst>
                    <a:ext uri="{A12FA001-AC4F-418D-AE19-62706E023703}">
                      <ahyp:hlinkClr xmlns:ahyp="http://schemas.microsoft.com/office/drawing/2018/hyperlinkcolor" val="tx"/>
                    </a:ext>
                  </a:extLst>
                </a:hlinkClick>
              </a:rPr>
              <a:t>R0094</a:t>
            </a:r>
            <a:r>
              <a:rPr kumimoji="0" lang="en-GB" sz="1100" b="1" i="0" u="none" strike="noStrike" kern="1200" cap="none" spc="0" normalizeH="0" baseline="0" noProof="0">
                <a:ln>
                  <a:noFill/>
                </a:ln>
                <a:solidFill>
                  <a:prstClr val="white"/>
                </a:solidFill>
                <a:effectLst/>
                <a:uLnTx/>
                <a:uFillTx/>
                <a:latin typeface="Nunito Sans"/>
                <a:ea typeface="+mn-ea"/>
                <a:cs typeface="+mn-cs"/>
              </a:rPr>
              <a:t> - </a:t>
            </a:r>
            <a:r>
              <a:rPr kumimoji="0" lang="en-US" sz="1100" b="0" i="0" u="none" strike="noStrike" kern="1200" cap="none" spc="0" normalizeH="0" baseline="0" noProof="0">
                <a:ln>
                  <a:noFill/>
                </a:ln>
                <a:solidFill>
                  <a:prstClr val="white"/>
                </a:solidFill>
                <a:effectLst/>
                <a:uLnTx/>
                <a:uFillTx/>
                <a:latin typeface="Nunito Sans"/>
                <a:ea typeface="+mn-ea"/>
                <a:cs typeface="+mn-cs"/>
              </a:rPr>
              <a:t>Clarify obligations on gas meter exchanges that occur close to </a:t>
            </a:r>
            <a:r>
              <a:rPr kumimoji="0" lang="en-US" sz="1100" b="0" i="0" u="none" strike="noStrike" kern="1200" cap="none" spc="0" normalizeH="0" baseline="0" noProof="0" err="1">
                <a:ln>
                  <a:noFill/>
                </a:ln>
                <a:solidFill>
                  <a:prstClr val="white"/>
                </a:solidFill>
                <a:effectLst/>
                <a:uLnTx/>
                <a:uFillTx/>
                <a:latin typeface="Nunito Sans"/>
                <a:ea typeface="+mn-ea"/>
                <a:cs typeface="+mn-cs"/>
              </a:rPr>
              <a:t>CoS</a:t>
            </a:r>
            <a:endParaRPr kumimoji="0" lang="en-US" sz="1100" b="0" i="0" u="none" strike="noStrike" kern="1200" cap="none" spc="0" normalizeH="0" baseline="0" noProof="0">
              <a:ln>
                <a:noFill/>
              </a:ln>
              <a:solidFill>
                <a:prstClr val="white"/>
              </a:solidFill>
              <a:effectLst/>
              <a:uLnTx/>
              <a:uFillTx/>
              <a:latin typeface="Nunito Sans"/>
              <a:ea typeface="+mn-ea"/>
              <a:cs typeface="+mn-cs"/>
            </a:endParaRPr>
          </a:p>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sz="1100" b="1" i="0" u="sng" strike="noStrike" kern="1200" cap="none" spc="0" normalizeH="0" baseline="0" noProof="0">
                <a:ln>
                  <a:noFill/>
                </a:ln>
                <a:solidFill>
                  <a:prstClr val="white"/>
                </a:solidFill>
                <a:effectLst/>
                <a:uLnTx/>
                <a:uFillTx/>
                <a:latin typeface="Nunito Sans"/>
                <a:ea typeface="+mn-ea"/>
                <a:cs typeface="+mn-cs"/>
                <a:hlinkClick r:id="rId13">
                  <a:extLst>
                    <a:ext uri="{A12FA001-AC4F-418D-AE19-62706E023703}">
                      <ahyp:hlinkClr xmlns:ahyp="http://schemas.microsoft.com/office/drawing/2018/hyperlinkcolor" val="tx"/>
                    </a:ext>
                  </a:extLst>
                </a:hlinkClick>
              </a:rPr>
              <a:t>R0203</a:t>
            </a:r>
            <a:r>
              <a:rPr kumimoji="0" lang="en-GB" sz="1100" b="1" i="0" u="sng" strike="noStrike" kern="1200" cap="none" spc="0" normalizeH="0" baseline="0" noProof="0">
                <a:ln>
                  <a:noFill/>
                </a:ln>
                <a:solidFill>
                  <a:srgbClr val="B1D6E8">
                    <a:lumMod val="50000"/>
                  </a:srgbClr>
                </a:solidFill>
                <a:effectLst/>
                <a:uLnTx/>
                <a:uFillTx/>
                <a:latin typeface="Nunito Sans"/>
                <a:ea typeface="+mn-ea"/>
                <a:cs typeface="+mn-cs"/>
              </a:rPr>
              <a:t> </a:t>
            </a:r>
            <a:r>
              <a:rPr kumimoji="0" lang="en-GB" sz="1100" b="1" i="0" u="none" strike="noStrike" kern="1200" cap="none" spc="0" normalizeH="0" baseline="0" noProof="0">
                <a:ln>
                  <a:noFill/>
                </a:ln>
                <a:solidFill>
                  <a:prstClr val="white"/>
                </a:solidFill>
                <a:effectLst/>
                <a:uLnTx/>
                <a:uFillTx/>
                <a:latin typeface="Nunito Sans"/>
                <a:ea typeface="+mn-ea"/>
                <a:cs typeface="+mn-cs"/>
              </a:rPr>
              <a:t>- </a:t>
            </a:r>
            <a:r>
              <a:rPr kumimoji="0" lang="en-GB" sz="1100" b="0" i="0" u="none" strike="noStrike" kern="1200" cap="none" spc="0" normalizeH="0" baseline="0" noProof="0">
                <a:ln>
                  <a:noFill/>
                </a:ln>
                <a:solidFill>
                  <a:prstClr val="white"/>
                </a:solidFill>
                <a:effectLst/>
                <a:uLnTx/>
                <a:uFillTx/>
                <a:latin typeface="Nunito Sans"/>
                <a:ea typeface="+mn-ea"/>
                <a:cs typeface="+mn-cs"/>
              </a:rPr>
              <a:t>CSS Retry Strategy</a:t>
            </a:r>
          </a:p>
        </p:txBody>
      </p:sp>
    </p:spTree>
    <p:extLst>
      <p:ext uri="{BB962C8B-B14F-4D97-AF65-F5344CB8AC3E}">
        <p14:creationId xmlns:p14="http://schemas.microsoft.com/office/powerpoint/2010/main" val="29197804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1AE9FD4-F41E-4D86-B664-C3B4EF570F93}"/>
              </a:ext>
            </a:extLst>
          </p:cNvPr>
          <p:cNvSpPr>
            <a:spLocks noGrp="1"/>
          </p:cNvSpPr>
          <p:nvPr>
            <p:ph sz="half" idx="1"/>
          </p:nvPr>
        </p:nvSpPr>
        <p:spPr>
          <a:xfrm>
            <a:off x="532695" y="429512"/>
            <a:ext cx="4774276" cy="4284476"/>
          </a:xfrm>
        </p:spPr>
        <p:style>
          <a:lnRef idx="1">
            <a:schemeClr val="accent1"/>
          </a:lnRef>
          <a:fillRef idx="2">
            <a:schemeClr val="accent1"/>
          </a:fillRef>
          <a:effectRef idx="1">
            <a:schemeClr val="accent1"/>
          </a:effectRef>
          <a:fontRef idx="minor">
            <a:schemeClr val="dk1"/>
          </a:fontRef>
        </p:style>
        <p:txBody>
          <a:bodyPr>
            <a:noAutofit/>
          </a:bodyPr>
          <a:lstStyle/>
          <a:p>
            <a:pPr marL="0" indent="0" algn="ctr">
              <a:spcBef>
                <a:spcPts val="200"/>
              </a:spcBef>
              <a:spcAft>
                <a:spcPts val="1200"/>
              </a:spcAft>
              <a:buNone/>
            </a:pPr>
            <a:r>
              <a:rPr lang="en-GB" sz="1200" b="1" u="sng">
                <a:solidFill>
                  <a:srgbClr val="000000"/>
                </a:solidFill>
                <a:latin typeface="+mn-lt"/>
              </a:rPr>
              <a:t>REC Issues</a:t>
            </a:r>
            <a:r>
              <a:rPr lang="en-GB" sz="1200" b="1" u="sng">
                <a:latin typeface="+mn-lt"/>
              </a:rPr>
              <a:t> List</a:t>
            </a:r>
            <a:endParaRPr lang="en-GB" sz="1200" b="1" u="sng">
              <a:solidFill>
                <a:srgbClr val="000000"/>
              </a:solidFill>
              <a:latin typeface="+mn-lt"/>
            </a:endParaRPr>
          </a:p>
          <a:p>
            <a:pPr marL="0" indent="0">
              <a:lnSpc>
                <a:spcPct val="150000"/>
              </a:lnSpc>
              <a:spcBef>
                <a:spcPts val="200"/>
              </a:spcBef>
              <a:buNone/>
            </a:pPr>
            <a:r>
              <a:rPr lang="en-GB" sz="950" b="1">
                <a:solidFill>
                  <a:schemeClr val="accent1">
                    <a:lumMod val="50000"/>
                  </a:schemeClr>
                </a:solidFill>
                <a:latin typeface="+mn-lt"/>
                <a:hlinkClick r:id="rId2">
                  <a:extLst>
                    <a:ext uri="{A12FA001-AC4F-418D-AE19-62706E023703}">
                      <ahyp:hlinkClr xmlns:ahyp="http://schemas.microsoft.com/office/drawing/2018/hyperlinkcolor" val="tx"/>
                    </a:ext>
                  </a:extLst>
                </a:hlinkClick>
              </a:rPr>
              <a:t>I0172 </a:t>
            </a:r>
            <a:r>
              <a:rPr lang="en-GB" sz="950" b="1">
                <a:solidFill>
                  <a:schemeClr val="accent1">
                    <a:lumMod val="50000"/>
                  </a:schemeClr>
                </a:solidFill>
                <a:latin typeface="+mn-lt"/>
              </a:rPr>
              <a:t>- </a:t>
            </a:r>
            <a:r>
              <a:rPr lang="en-US" sz="950" b="1">
                <a:latin typeface="+mn-lt"/>
              </a:rPr>
              <a:t>End-to-End New Connections Process Review to Eliminate Issues Related to New Builds and Similar Situations</a:t>
            </a:r>
            <a:endParaRPr lang="en-GB" sz="950" b="1">
              <a:latin typeface="+mn-lt"/>
            </a:endParaRPr>
          </a:p>
          <a:p>
            <a:pPr marL="0" indent="0">
              <a:lnSpc>
                <a:spcPct val="150000"/>
              </a:lnSpc>
              <a:spcBef>
                <a:spcPts val="200"/>
              </a:spcBef>
              <a:buNone/>
            </a:pPr>
            <a:r>
              <a:rPr lang="en-GB" sz="950" b="1">
                <a:solidFill>
                  <a:schemeClr val="accent1">
                    <a:lumMod val="50000"/>
                  </a:schemeClr>
                </a:solidFill>
                <a:latin typeface="+mn-lt"/>
                <a:hlinkClick r:id="rId3">
                  <a:extLst>
                    <a:ext uri="{A12FA001-AC4F-418D-AE19-62706E023703}">
                      <ahyp:hlinkClr xmlns:ahyp="http://schemas.microsoft.com/office/drawing/2018/hyperlinkcolor" val="tx"/>
                    </a:ext>
                  </a:extLst>
                </a:hlinkClick>
              </a:rPr>
              <a:t>I0173</a:t>
            </a:r>
            <a:r>
              <a:rPr lang="en-GB" sz="950" b="1">
                <a:solidFill>
                  <a:schemeClr val="accent1">
                    <a:lumMod val="50000"/>
                  </a:schemeClr>
                </a:solidFill>
                <a:latin typeface="+mn-lt"/>
              </a:rPr>
              <a:t> </a:t>
            </a:r>
            <a:r>
              <a:rPr lang="en-GB" sz="950">
                <a:solidFill>
                  <a:srgbClr val="272833"/>
                </a:solidFill>
              </a:rPr>
              <a:t>- </a:t>
            </a:r>
            <a:r>
              <a:rPr lang="en-US" sz="950" b="1">
                <a:latin typeface="+mn-lt"/>
              </a:rPr>
              <a:t>Improvements to the Theft Detection Incentive Scheme (TDIS)</a:t>
            </a:r>
            <a:endParaRPr lang="en-GB" sz="950">
              <a:latin typeface="+mn-lt"/>
            </a:endParaRPr>
          </a:p>
          <a:p>
            <a:pPr marL="0" indent="0">
              <a:lnSpc>
                <a:spcPct val="150000"/>
              </a:lnSpc>
              <a:spcBef>
                <a:spcPts val="200"/>
              </a:spcBef>
              <a:buNone/>
            </a:pPr>
            <a:r>
              <a:rPr lang="en-GB" sz="950" b="1">
                <a:solidFill>
                  <a:schemeClr val="accent1">
                    <a:lumMod val="50000"/>
                  </a:schemeClr>
                </a:solidFill>
                <a:latin typeface="+mn-lt"/>
                <a:hlinkClick r:id="rId4">
                  <a:extLst>
                    <a:ext uri="{A12FA001-AC4F-418D-AE19-62706E023703}">
                      <ahyp:hlinkClr xmlns:ahyp="http://schemas.microsoft.com/office/drawing/2018/hyperlinkcolor" val="tx"/>
                    </a:ext>
                  </a:extLst>
                </a:hlinkClick>
              </a:rPr>
              <a:t>I0174</a:t>
            </a:r>
            <a:r>
              <a:rPr lang="en-GB" sz="950">
                <a:latin typeface="+mn-lt"/>
              </a:rPr>
              <a:t> - </a:t>
            </a:r>
            <a:r>
              <a:rPr lang="en-GB" sz="950" b="1">
                <a:latin typeface="+mn-lt"/>
              </a:rPr>
              <a:t>Mandating ETTOS follow up</a:t>
            </a:r>
            <a:r>
              <a:rPr lang="en-GB" sz="950">
                <a:solidFill>
                  <a:srgbClr val="272833"/>
                </a:solidFill>
              </a:rPr>
              <a:t> </a:t>
            </a:r>
          </a:p>
          <a:p>
            <a:pPr marL="0" indent="0">
              <a:lnSpc>
                <a:spcPct val="150000"/>
              </a:lnSpc>
              <a:spcBef>
                <a:spcPts val="200"/>
              </a:spcBef>
              <a:buNone/>
            </a:pPr>
            <a:r>
              <a:rPr lang="en-GB" sz="950" b="1">
                <a:solidFill>
                  <a:schemeClr val="accent1">
                    <a:lumMod val="50000"/>
                  </a:schemeClr>
                </a:solidFill>
                <a:latin typeface="+mn-lt"/>
                <a:hlinkClick r:id="rId5">
                  <a:extLst>
                    <a:ext uri="{A12FA001-AC4F-418D-AE19-62706E023703}">
                      <ahyp:hlinkClr xmlns:ahyp="http://schemas.microsoft.com/office/drawing/2018/hyperlinkcolor" val="tx"/>
                    </a:ext>
                  </a:extLst>
                </a:hlinkClick>
              </a:rPr>
              <a:t>I0175</a:t>
            </a:r>
            <a:r>
              <a:rPr lang="en-GB" sz="950" b="1">
                <a:solidFill>
                  <a:schemeClr val="accent1">
                    <a:lumMod val="50000"/>
                  </a:schemeClr>
                </a:solidFill>
                <a:latin typeface="+mn-lt"/>
              </a:rPr>
              <a:t> </a:t>
            </a:r>
            <a:r>
              <a:rPr lang="en-GB" sz="950">
                <a:latin typeface="+mn-lt"/>
              </a:rPr>
              <a:t>- </a:t>
            </a:r>
            <a:r>
              <a:rPr lang="en-US" sz="950" b="1">
                <a:latin typeface="+mn-lt"/>
              </a:rPr>
              <a:t>Introducing a Reasonable </a:t>
            </a:r>
            <a:r>
              <a:rPr lang="en-US" sz="950" b="1" err="1">
                <a:latin typeface="+mn-lt"/>
              </a:rPr>
              <a:t>Endeavours</a:t>
            </a:r>
            <a:r>
              <a:rPr lang="en-US" sz="950" b="1">
                <a:latin typeface="+mn-lt"/>
              </a:rPr>
              <a:t> Scheme within the REC</a:t>
            </a:r>
            <a:endParaRPr lang="en-GB" sz="950" b="1">
              <a:latin typeface="+mn-lt"/>
            </a:endParaRPr>
          </a:p>
          <a:p>
            <a:pPr marL="0" indent="0">
              <a:lnSpc>
                <a:spcPct val="150000"/>
              </a:lnSpc>
              <a:spcBef>
                <a:spcPts val="200"/>
              </a:spcBef>
              <a:buNone/>
            </a:pPr>
            <a:r>
              <a:rPr lang="en-GB" sz="950" b="1">
                <a:solidFill>
                  <a:schemeClr val="accent1">
                    <a:lumMod val="50000"/>
                  </a:schemeClr>
                </a:solidFill>
                <a:latin typeface="+mn-lt"/>
                <a:hlinkClick r:id="rId6">
                  <a:extLst>
                    <a:ext uri="{A12FA001-AC4F-418D-AE19-62706E023703}">
                      <ahyp:hlinkClr xmlns:ahyp="http://schemas.microsoft.com/office/drawing/2018/hyperlinkcolor" val="tx"/>
                    </a:ext>
                  </a:extLst>
                </a:hlinkClick>
              </a:rPr>
              <a:t>I0176</a:t>
            </a:r>
            <a:r>
              <a:rPr lang="en-GB" sz="950" b="1">
                <a:solidFill>
                  <a:schemeClr val="accent1">
                    <a:lumMod val="50000"/>
                  </a:schemeClr>
                </a:solidFill>
                <a:latin typeface="+mn-lt"/>
              </a:rPr>
              <a:t> </a:t>
            </a:r>
            <a:r>
              <a:rPr lang="en-GB" sz="950">
                <a:latin typeface="+mn-lt"/>
              </a:rPr>
              <a:t>- </a:t>
            </a:r>
            <a:r>
              <a:rPr lang="en-US" sz="950" b="1">
                <a:latin typeface="+mn-lt"/>
              </a:rPr>
              <a:t>Creation of an Energy Theft Detection and Resolution Body</a:t>
            </a:r>
            <a:endParaRPr lang="en-GB" sz="950" b="1">
              <a:latin typeface="+mn-lt"/>
            </a:endParaRPr>
          </a:p>
          <a:p>
            <a:pPr marL="0" indent="0">
              <a:lnSpc>
                <a:spcPct val="150000"/>
              </a:lnSpc>
              <a:spcBef>
                <a:spcPts val="200"/>
              </a:spcBef>
              <a:buFont typeface="Arial" panose="020B0604020202020204" pitchFamily="34" charset="0"/>
              <a:buNone/>
            </a:pPr>
            <a:r>
              <a:rPr lang="en-GB" sz="950" b="1">
                <a:solidFill>
                  <a:schemeClr val="accent1">
                    <a:lumMod val="50000"/>
                  </a:schemeClr>
                </a:solidFill>
                <a:latin typeface="+mn-lt"/>
                <a:hlinkClick r:id="rId7">
                  <a:extLst>
                    <a:ext uri="{A12FA001-AC4F-418D-AE19-62706E023703}">
                      <ahyp:hlinkClr xmlns:ahyp="http://schemas.microsoft.com/office/drawing/2018/hyperlinkcolor" val="tx"/>
                    </a:ext>
                  </a:extLst>
                </a:hlinkClick>
              </a:rPr>
              <a:t>I0186</a:t>
            </a:r>
            <a:r>
              <a:rPr lang="en-GB" sz="950" b="1">
                <a:latin typeface="+mn-lt"/>
              </a:rPr>
              <a:t> - Non-dual fuel Gas PSR customer</a:t>
            </a:r>
          </a:p>
          <a:p>
            <a:pPr marL="0" marR="0" lvl="0" indent="0" algn="l" defTabSz="914400" rtl="0" eaLnBrk="1" fontAlgn="auto" latinLnBrk="0" hangingPunct="1">
              <a:lnSpc>
                <a:spcPct val="150000"/>
              </a:lnSpc>
              <a:spcBef>
                <a:spcPct val="20000"/>
              </a:spcBef>
              <a:buClrTx/>
              <a:buSzTx/>
              <a:buFont typeface="Arial" panose="020B0604020202020204" pitchFamily="34" charset="0"/>
              <a:buNone/>
              <a:tabLst/>
              <a:defRPr/>
            </a:pPr>
            <a:r>
              <a:rPr kumimoji="0" lang="en-GB" sz="950" b="1" i="0" u="none" strike="noStrike" kern="1200" cap="none" spc="0" normalizeH="0" baseline="0" noProof="0">
                <a:ln>
                  <a:noFill/>
                </a:ln>
                <a:solidFill>
                  <a:srgbClr val="B1D6E8">
                    <a:lumMod val="50000"/>
                  </a:srgbClr>
                </a:solidFill>
                <a:effectLst/>
                <a:uLnTx/>
                <a:uFillTx/>
                <a:latin typeface="Nunito Sans"/>
                <a:ea typeface="+mn-ea"/>
                <a:cs typeface="+mn-cs"/>
                <a:hlinkClick r:id="rId8">
                  <a:extLst>
                    <a:ext uri="{A12FA001-AC4F-418D-AE19-62706E023703}">
                      <ahyp:hlinkClr xmlns:ahyp="http://schemas.microsoft.com/office/drawing/2018/hyperlinkcolor" val="tx"/>
                    </a:ext>
                  </a:extLst>
                </a:hlinkClick>
              </a:rPr>
              <a:t>I0196 </a:t>
            </a:r>
            <a:r>
              <a:rPr kumimoji="0" lang="en-GB" sz="950" b="0" i="0" u="none" strike="noStrike" kern="1200" cap="none" spc="0" normalizeH="0" baseline="0" noProof="0">
                <a:ln>
                  <a:noFill/>
                </a:ln>
                <a:solidFill>
                  <a:srgbClr val="272833"/>
                </a:solidFill>
                <a:effectLst/>
                <a:uLnTx/>
                <a:uFillTx/>
                <a:latin typeface="Nunito Sans"/>
                <a:ea typeface="+mn-ea"/>
                <a:cs typeface="+mn-cs"/>
              </a:rPr>
              <a:t>- </a:t>
            </a:r>
            <a:r>
              <a:rPr kumimoji="0" lang="en-GB" sz="950" b="1" i="0" u="none" strike="noStrike" kern="1200" cap="none" spc="0" normalizeH="0" baseline="0" noProof="0">
                <a:ln>
                  <a:noFill/>
                </a:ln>
                <a:solidFill>
                  <a:srgbClr val="272833"/>
                </a:solidFill>
                <a:effectLst/>
                <a:uLnTx/>
                <a:uFillTx/>
                <a:latin typeface="Nunito Sans"/>
                <a:ea typeface="+mn-ea"/>
                <a:cs typeface="+mn-cs"/>
              </a:rPr>
              <a:t>Requiring the Supplier/Shipper to validate and enrich the data from the MEM prior to updating this in CDSP (withdrawn)</a:t>
            </a:r>
            <a:endParaRPr lang="en-GB" sz="950" b="1">
              <a:solidFill>
                <a:srgbClr val="272833"/>
              </a:solidFill>
              <a:latin typeface="Nunito Sans"/>
            </a:endParaRPr>
          </a:p>
          <a:p>
            <a:pPr marL="0" indent="0">
              <a:lnSpc>
                <a:spcPct val="150000"/>
              </a:lnSpc>
              <a:buNone/>
              <a:defRPr/>
            </a:pPr>
            <a:r>
              <a:rPr lang="en-GB" sz="950" b="1">
                <a:solidFill>
                  <a:srgbClr val="B1D6E8">
                    <a:lumMod val="50000"/>
                  </a:srgbClr>
                </a:solidFill>
                <a:latin typeface="Nunito Sans"/>
                <a:hlinkClick r:id="rId9">
                  <a:extLst>
                    <a:ext uri="{A12FA001-AC4F-418D-AE19-62706E023703}">
                      <ahyp:hlinkClr xmlns:ahyp="http://schemas.microsoft.com/office/drawing/2018/hyperlinkcolor" val="tx"/>
                    </a:ext>
                  </a:extLst>
                </a:hlinkClick>
              </a:rPr>
              <a:t>I0197</a:t>
            </a:r>
            <a:r>
              <a:rPr kumimoji="0" lang="en-GB" sz="950" b="1" i="0" u="none" strike="noStrike" kern="1200" cap="none" spc="0" normalizeH="0" baseline="0" noProof="0">
                <a:ln>
                  <a:noFill/>
                </a:ln>
                <a:solidFill>
                  <a:srgbClr val="272833"/>
                </a:solidFill>
                <a:effectLst/>
                <a:uLnTx/>
                <a:uFillTx/>
                <a:latin typeface="Nunito Sans"/>
                <a:ea typeface="+mn-ea"/>
                <a:cs typeface="+mn-cs"/>
              </a:rPr>
              <a:t> - </a:t>
            </a:r>
            <a:r>
              <a:rPr lang="en-US" sz="950" b="1">
                <a:solidFill>
                  <a:srgbClr val="272833"/>
                </a:solidFill>
                <a:latin typeface="Nunito Sans"/>
              </a:rPr>
              <a:t>Introducing a process to provide updates during fault resolutions</a:t>
            </a:r>
            <a:endParaRPr kumimoji="0" lang="en-GB" sz="950" b="0" i="0" u="none" strike="noStrike" kern="1200" cap="none" spc="0" normalizeH="0" baseline="0" noProof="0">
              <a:ln>
                <a:noFill/>
              </a:ln>
              <a:solidFill>
                <a:srgbClr val="000000"/>
              </a:solidFill>
              <a:effectLst/>
              <a:uLnTx/>
              <a:uFillTx/>
              <a:latin typeface="Nunito Sans"/>
              <a:ea typeface="+mn-ea"/>
              <a:cs typeface="+mn-cs"/>
            </a:endParaRPr>
          </a:p>
          <a:p>
            <a:pPr marL="0" marR="0" lvl="0" indent="0" algn="l" defTabSz="914400" rtl="0" eaLnBrk="1" fontAlgn="auto" latinLnBrk="0" hangingPunct="1">
              <a:lnSpc>
                <a:spcPct val="150000"/>
              </a:lnSpc>
              <a:spcBef>
                <a:spcPct val="20000"/>
              </a:spcBef>
              <a:buClrTx/>
              <a:buSzTx/>
              <a:buFont typeface="Arial" panose="020B0604020202020204" pitchFamily="34" charset="0"/>
              <a:buNone/>
              <a:tabLst/>
              <a:defRPr/>
            </a:pPr>
            <a:r>
              <a:rPr kumimoji="0" lang="en-GB" sz="950" b="1" i="0" u="none" strike="noStrike" kern="1200" cap="none" spc="0" normalizeH="0" baseline="0" noProof="0">
                <a:ln>
                  <a:noFill/>
                </a:ln>
                <a:solidFill>
                  <a:srgbClr val="B1D6E8">
                    <a:lumMod val="50000"/>
                  </a:srgbClr>
                </a:solidFill>
                <a:effectLst/>
                <a:uLnTx/>
                <a:uFillTx/>
                <a:latin typeface="Nunito Sans"/>
                <a:ea typeface="+mn-ea"/>
                <a:cs typeface="+mn-cs"/>
                <a:hlinkClick r:id="rId8">
                  <a:extLst>
                    <a:ext uri="{A12FA001-AC4F-418D-AE19-62706E023703}">
                      <ahyp:hlinkClr xmlns:ahyp="http://schemas.microsoft.com/office/drawing/2018/hyperlinkcolor" val="tx"/>
                    </a:ext>
                  </a:extLst>
                </a:hlinkClick>
              </a:rPr>
              <a:t>I0198</a:t>
            </a:r>
            <a:r>
              <a:rPr kumimoji="0" lang="en-GB" sz="950" b="1" i="0" u="none" strike="noStrike" kern="1200" cap="none" spc="0" normalizeH="0" baseline="0" noProof="0">
                <a:ln>
                  <a:noFill/>
                </a:ln>
                <a:solidFill>
                  <a:srgbClr val="B1D6E8">
                    <a:lumMod val="50000"/>
                  </a:srgbClr>
                </a:solidFill>
                <a:effectLst/>
                <a:uLnTx/>
                <a:uFillTx/>
                <a:latin typeface="Nunito Sans"/>
                <a:ea typeface="+mn-ea"/>
                <a:cs typeface="+mn-cs"/>
              </a:rPr>
              <a:t> </a:t>
            </a:r>
            <a:r>
              <a:rPr kumimoji="0" lang="en-GB" sz="950" b="1" i="0" u="none" strike="noStrike" kern="1200" cap="none" spc="0" normalizeH="0" baseline="0" noProof="0">
                <a:ln>
                  <a:noFill/>
                </a:ln>
                <a:solidFill>
                  <a:srgbClr val="272833"/>
                </a:solidFill>
                <a:effectLst/>
                <a:uLnTx/>
                <a:uFillTx/>
                <a:latin typeface="Nunito Sans"/>
                <a:ea typeface="+mn-ea"/>
                <a:cs typeface="+mn-cs"/>
              </a:rPr>
              <a:t>- Gas MEMs move towards a single interface for key market messages</a:t>
            </a:r>
          </a:p>
          <a:p>
            <a:pPr marL="0" marR="0" lvl="0" indent="0" algn="l" defTabSz="914400" rtl="0" eaLnBrk="1" fontAlgn="auto" latinLnBrk="0" hangingPunct="1">
              <a:lnSpc>
                <a:spcPct val="150000"/>
              </a:lnSpc>
              <a:spcBef>
                <a:spcPct val="20000"/>
              </a:spcBef>
              <a:buClrTx/>
              <a:buSzTx/>
              <a:buFont typeface="Arial" panose="020B0604020202020204" pitchFamily="34" charset="0"/>
              <a:buNone/>
              <a:tabLst/>
              <a:defRPr/>
            </a:pPr>
            <a:r>
              <a:rPr kumimoji="0" lang="en-GB" sz="950" b="1" i="0" u="none" strike="noStrike" kern="1200" cap="none" spc="0" normalizeH="0" baseline="0" noProof="0">
                <a:ln>
                  <a:noFill/>
                </a:ln>
                <a:solidFill>
                  <a:srgbClr val="B1D6E8">
                    <a:lumMod val="50000"/>
                  </a:srgbClr>
                </a:solidFill>
                <a:effectLst/>
                <a:uLnTx/>
                <a:uFillTx/>
                <a:latin typeface="Nunito Sans"/>
                <a:ea typeface="+mn-ea"/>
                <a:cs typeface="+mn-cs"/>
                <a:hlinkClick r:id="rId10">
                  <a:extLst>
                    <a:ext uri="{A12FA001-AC4F-418D-AE19-62706E023703}">
                      <ahyp:hlinkClr xmlns:ahyp="http://schemas.microsoft.com/office/drawing/2018/hyperlinkcolor" val="tx"/>
                    </a:ext>
                  </a:extLst>
                </a:hlinkClick>
              </a:rPr>
              <a:t>I0200</a:t>
            </a:r>
            <a:r>
              <a:rPr kumimoji="0" lang="en-GB" sz="950" b="1" i="0" u="none" strike="noStrike" kern="1200" cap="none" spc="0" normalizeH="0" baseline="0" noProof="0">
                <a:ln>
                  <a:noFill/>
                </a:ln>
                <a:solidFill>
                  <a:srgbClr val="B1D6E8">
                    <a:lumMod val="50000"/>
                  </a:srgbClr>
                </a:solidFill>
                <a:effectLst/>
                <a:uLnTx/>
                <a:uFillTx/>
                <a:latin typeface="Nunito Sans"/>
                <a:ea typeface="+mn-ea"/>
                <a:cs typeface="+mn-cs"/>
              </a:rPr>
              <a:t> </a:t>
            </a:r>
            <a:r>
              <a:rPr kumimoji="0" lang="en-GB" sz="950" b="1" i="0" u="none" strike="noStrike" kern="1200" cap="none" spc="0" normalizeH="0" baseline="0" noProof="0">
                <a:ln>
                  <a:noFill/>
                </a:ln>
                <a:solidFill>
                  <a:srgbClr val="000000"/>
                </a:solidFill>
                <a:effectLst/>
                <a:uLnTx/>
                <a:uFillTx/>
                <a:latin typeface="Nunito Sans"/>
                <a:ea typeface="+mn-ea"/>
                <a:cs typeface="+mn-cs"/>
              </a:rPr>
              <a:t>-</a:t>
            </a:r>
            <a:r>
              <a:rPr kumimoji="0" lang="en-GB" sz="950" b="1" i="0" u="none" strike="noStrike" kern="1200" cap="none" spc="0" normalizeH="0" baseline="0" noProof="0">
                <a:ln>
                  <a:noFill/>
                </a:ln>
                <a:solidFill>
                  <a:srgbClr val="B1D6E8">
                    <a:lumMod val="50000"/>
                  </a:srgbClr>
                </a:solidFill>
                <a:effectLst/>
                <a:uLnTx/>
                <a:uFillTx/>
                <a:latin typeface="Nunito Sans"/>
                <a:ea typeface="+mn-ea"/>
                <a:cs typeface="+mn-cs"/>
              </a:rPr>
              <a:t> </a:t>
            </a:r>
            <a:r>
              <a:rPr kumimoji="0" lang="en-GB" sz="950" b="1" i="0" u="none" strike="noStrike" kern="1200" cap="none" spc="0" normalizeH="0" baseline="0" noProof="0">
                <a:ln>
                  <a:noFill/>
                </a:ln>
                <a:solidFill>
                  <a:srgbClr val="272833"/>
                </a:solidFill>
                <a:effectLst/>
                <a:uLnTx/>
                <a:uFillTx/>
                <a:latin typeface="Nunito Sans"/>
                <a:ea typeface="+mn-ea"/>
                <a:cs typeface="+mn-cs"/>
              </a:rPr>
              <a:t>Improving address management targets</a:t>
            </a:r>
            <a:endParaRPr lang="en-GB" sz="950" b="1">
              <a:solidFill>
                <a:srgbClr val="272833"/>
              </a:solidFill>
              <a:latin typeface="Nunito Sans"/>
            </a:endParaRPr>
          </a:p>
          <a:p>
            <a:pPr marL="0" indent="0">
              <a:lnSpc>
                <a:spcPct val="150000"/>
              </a:lnSpc>
              <a:buNone/>
              <a:defRPr/>
            </a:pPr>
            <a:r>
              <a:rPr lang="en-GB" sz="950" b="1">
                <a:solidFill>
                  <a:srgbClr val="B1D6E8">
                    <a:lumMod val="50000"/>
                  </a:srgbClr>
                </a:solidFill>
                <a:latin typeface="Nunito Sans"/>
                <a:hlinkClick r:id="rId11">
                  <a:extLst>
                    <a:ext uri="{A12FA001-AC4F-418D-AE19-62706E023703}">
                      <ahyp:hlinkClr xmlns:ahyp="http://schemas.microsoft.com/office/drawing/2018/hyperlinkcolor" val="tx"/>
                    </a:ext>
                  </a:extLst>
                </a:hlinkClick>
              </a:rPr>
              <a:t>I0218</a:t>
            </a:r>
            <a:r>
              <a:rPr lang="en-GB" sz="950" b="1">
                <a:solidFill>
                  <a:srgbClr val="B1D6E8">
                    <a:lumMod val="50000"/>
                  </a:srgbClr>
                </a:solidFill>
                <a:latin typeface="Nunito Sans"/>
              </a:rPr>
              <a:t> </a:t>
            </a:r>
            <a:r>
              <a:rPr kumimoji="0" lang="en-GB" sz="950" b="1" i="0" u="none" strike="noStrike" kern="1200" cap="none" spc="0" normalizeH="0" baseline="0" noProof="0">
                <a:ln>
                  <a:noFill/>
                </a:ln>
                <a:solidFill>
                  <a:srgbClr val="272833"/>
                </a:solidFill>
                <a:effectLst/>
                <a:uLnTx/>
                <a:uFillTx/>
                <a:latin typeface="Nunito Sans"/>
                <a:ea typeface="+mn-ea"/>
                <a:cs typeface="+mn-cs"/>
              </a:rPr>
              <a:t>- </a:t>
            </a:r>
            <a:r>
              <a:rPr lang="en-US" sz="950" b="1">
                <a:solidFill>
                  <a:srgbClr val="272833"/>
                </a:solidFill>
                <a:latin typeface="Nunito Sans"/>
              </a:rPr>
              <a:t>Proposal to Enable Broader Use of Retail Energy Location (REL) Data for Non-Switching Applications</a:t>
            </a:r>
          </a:p>
          <a:p>
            <a:pPr marL="0" indent="0">
              <a:lnSpc>
                <a:spcPct val="150000"/>
              </a:lnSpc>
              <a:buNone/>
              <a:defRPr/>
            </a:pPr>
            <a:r>
              <a:rPr lang="en-US" sz="950" b="1">
                <a:solidFill>
                  <a:srgbClr val="B1D6E8">
                    <a:lumMod val="50000"/>
                  </a:srgbClr>
                </a:solidFill>
                <a:latin typeface="Nunito Sans"/>
                <a:hlinkClick r:id="rId12">
                  <a:extLst>
                    <a:ext uri="{A12FA001-AC4F-418D-AE19-62706E023703}">
                      <ahyp:hlinkClr xmlns:ahyp="http://schemas.microsoft.com/office/drawing/2018/hyperlinkcolor" val="tx"/>
                    </a:ext>
                  </a:extLst>
                </a:hlinkClick>
              </a:rPr>
              <a:t>I0219</a:t>
            </a:r>
            <a:r>
              <a:rPr lang="en-US" sz="950" b="1">
                <a:solidFill>
                  <a:srgbClr val="272833"/>
                </a:solidFill>
                <a:latin typeface="Nunito Sans"/>
              </a:rPr>
              <a:t> - Stranded RMPs in Defunct Suppliers</a:t>
            </a:r>
          </a:p>
          <a:p>
            <a:pPr marL="0" indent="0">
              <a:lnSpc>
                <a:spcPct val="150000"/>
              </a:lnSpc>
              <a:buNone/>
              <a:defRPr/>
            </a:pPr>
            <a:r>
              <a:rPr lang="en-US" sz="950" b="1">
                <a:solidFill>
                  <a:srgbClr val="B1D6E8">
                    <a:lumMod val="50000"/>
                  </a:srgbClr>
                </a:solidFill>
                <a:latin typeface="Nunito Sans"/>
                <a:hlinkClick r:id="rId13">
                  <a:extLst>
                    <a:ext uri="{A12FA001-AC4F-418D-AE19-62706E023703}">
                      <ahyp:hlinkClr xmlns:ahyp="http://schemas.microsoft.com/office/drawing/2018/hyperlinkcolor" val="tx"/>
                    </a:ext>
                  </a:extLst>
                </a:hlinkClick>
              </a:rPr>
              <a:t>I0223</a:t>
            </a:r>
            <a:r>
              <a:rPr lang="en-US" sz="950" b="1">
                <a:latin typeface="Nunito Sans"/>
              </a:rPr>
              <a:t> - </a:t>
            </a:r>
            <a:r>
              <a:rPr lang="en-GB" sz="950" b="1">
                <a:solidFill>
                  <a:srgbClr val="272833"/>
                </a:solidFill>
                <a:latin typeface="Nunito Sans"/>
              </a:rPr>
              <a:t>Reconciliation of </a:t>
            </a:r>
            <a:r>
              <a:rPr lang="en-GB" sz="950" b="1" err="1">
                <a:solidFill>
                  <a:srgbClr val="272833"/>
                </a:solidFill>
                <a:latin typeface="Nunito Sans"/>
              </a:rPr>
              <a:t>Unallocatable</a:t>
            </a:r>
            <a:r>
              <a:rPr lang="en-GB" sz="950" b="1">
                <a:solidFill>
                  <a:srgbClr val="272833"/>
                </a:solidFill>
                <a:latin typeface="Nunito Sans"/>
              </a:rPr>
              <a:t> Transactions Review</a:t>
            </a:r>
            <a:endParaRPr lang="en-US" sz="950" b="1">
              <a:solidFill>
                <a:srgbClr val="272833"/>
              </a:solidFill>
              <a:latin typeface="Nunito San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GB" sz="950" b="1" i="0" u="none" strike="noStrike" kern="1200" cap="none" spc="0" normalizeH="0" baseline="0" noProof="0">
              <a:ln>
                <a:noFill/>
              </a:ln>
              <a:solidFill>
                <a:srgbClr val="272833"/>
              </a:solidFill>
              <a:effectLst/>
              <a:uLnTx/>
              <a:uFillTx/>
              <a:latin typeface="Nunito Sans"/>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GB" sz="900" b="1" i="0" u="sng" strike="noStrike" kern="1200" cap="none" spc="0" normalizeH="0" baseline="0" noProof="0">
              <a:ln>
                <a:noFill/>
              </a:ln>
              <a:solidFill>
                <a:srgbClr val="000000"/>
              </a:solidFill>
              <a:effectLst/>
              <a:uLnTx/>
              <a:uFillTx/>
              <a:latin typeface="Nunito Sans"/>
              <a:ea typeface="+mn-ea"/>
              <a:cs typeface="+mn-cs"/>
            </a:endParaRPr>
          </a:p>
          <a:p>
            <a:pPr marL="0" indent="0">
              <a:spcBef>
                <a:spcPts val="200"/>
              </a:spcBef>
              <a:buNone/>
            </a:pPr>
            <a:endParaRPr lang="en-GB" sz="1050" b="1">
              <a:latin typeface="+mn-lt"/>
            </a:endParaRPr>
          </a:p>
        </p:txBody>
      </p:sp>
      <p:sp>
        <p:nvSpPr>
          <p:cNvPr id="4" name="TextBox 3">
            <a:extLst>
              <a:ext uri="{FF2B5EF4-FFF2-40B4-BE49-F238E27FC236}">
                <a16:creationId xmlns:a16="http://schemas.microsoft.com/office/drawing/2014/main" id="{DF81E7D7-8773-9219-15A6-4714D5991040}"/>
              </a:ext>
            </a:extLst>
          </p:cNvPr>
          <p:cNvSpPr txBox="1"/>
          <p:nvPr/>
        </p:nvSpPr>
        <p:spPr>
          <a:xfrm>
            <a:off x="5923651" y="247011"/>
            <a:ext cx="2687654" cy="4649478"/>
          </a:xfrm>
          <a:prstGeom prst="rect">
            <a:avLst/>
          </a:prstGeom>
        </p:spPr>
        <p:style>
          <a:lnRef idx="2">
            <a:schemeClr val="dk1">
              <a:shade val="15000"/>
            </a:schemeClr>
          </a:lnRef>
          <a:fillRef idx="1">
            <a:schemeClr val="dk1"/>
          </a:fillRef>
          <a:effectRef idx="0">
            <a:schemeClr val="dk1"/>
          </a:effectRef>
          <a:fontRef idx="minor">
            <a:schemeClr val="lt1"/>
          </a:fontRef>
        </p:style>
        <p:txBody>
          <a:bodyPr wrap="square" numCol="1" rtlCol="0">
            <a:spAutoFit/>
          </a:bodyPr>
          <a:lstStyle/>
          <a:p>
            <a:pPr marL="0" marR="0" lvl="0" indent="0" algn="ctr" defTabSz="914400" rtl="0" eaLnBrk="1" fontAlgn="auto" latinLnBrk="0" hangingPunct="1">
              <a:lnSpc>
                <a:spcPct val="100000"/>
              </a:lnSpc>
              <a:spcBef>
                <a:spcPts val="0"/>
              </a:spcBef>
              <a:spcAft>
                <a:spcPts val="850"/>
              </a:spcAft>
              <a:buClrTx/>
              <a:buSzTx/>
              <a:buFontTx/>
              <a:buNone/>
              <a:tabLst/>
              <a:defRPr/>
            </a:pPr>
            <a:r>
              <a:rPr kumimoji="0" lang="en-GB" sz="1200" b="1" i="0" u="sng" strike="noStrike" kern="1200" cap="none" spc="0" normalizeH="0" baseline="0" noProof="0">
                <a:ln>
                  <a:noFill/>
                </a:ln>
                <a:solidFill>
                  <a:prstClr val="white"/>
                </a:solidFill>
                <a:effectLst/>
                <a:uLnTx/>
                <a:uFillTx/>
                <a:latin typeface="Nunito Sans"/>
                <a:ea typeface="+mn-ea"/>
                <a:cs typeface="+mn-cs"/>
              </a:rPr>
              <a:t>REC Key Terms</a:t>
            </a:r>
          </a:p>
          <a:p>
            <a:pPr marL="0" marR="0" lvl="0" indent="0" algn="l" defTabSz="914400" rtl="0" eaLnBrk="1" fontAlgn="auto" latinLnBrk="0" hangingPunct="1">
              <a:lnSpc>
                <a:spcPct val="100000"/>
              </a:lnSpc>
              <a:spcBef>
                <a:spcPts val="0"/>
              </a:spcBef>
              <a:spcAft>
                <a:spcPts val="850"/>
              </a:spcAft>
              <a:buClrTx/>
              <a:buSzTx/>
              <a:buFontTx/>
              <a:buNone/>
              <a:tabLst/>
              <a:defRPr/>
            </a:pPr>
            <a:r>
              <a:rPr kumimoji="0" lang="en-GB" sz="920" b="1" i="0" u="none" strike="noStrike" kern="1200" cap="none" spc="0" normalizeH="0" baseline="0" noProof="0">
                <a:ln>
                  <a:noFill/>
                </a:ln>
                <a:solidFill>
                  <a:prstClr val="white"/>
                </a:solidFill>
                <a:effectLst/>
                <a:uLnTx/>
                <a:uFillTx/>
                <a:latin typeface="Nunito Sans"/>
                <a:ea typeface="+mn-ea"/>
                <a:cs typeface="+mn-cs"/>
              </a:rPr>
              <a:t>GRDA – </a:t>
            </a:r>
            <a:r>
              <a:rPr kumimoji="0" lang="en-GB" sz="920" b="0" i="0" u="none" strike="noStrike" kern="1200" cap="none" spc="0" normalizeH="0" baseline="0" noProof="0">
                <a:ln>
                  <a:noFill/>
                </a:ln>
                <a:solidFill>
                  <a:prstClr val="white"/>
                </a:solidFill>
                <a:effectLst/>
                <a:uLnTx/>
                <a:uFillTx/>
                <a:latin typeface="Nunito Sans"/>
                <a:ea typeface="+mn-ea"/>
                <a:cs typeface="+mn-cs"/>
              </a:rPr>
              <a:t>Gas Retail Data Agent. </a:t>
            </a:r>
          </a:p>
          <a:p>
            <a:pPr marL="0" marR="0" lvl="0" indent="0" algn="l" defTabSz="914400" rtl="0" eaLnBrk="1" fontAlgn="auto" latinLnBrk="0" hangingPunct="1">
              <a:lnSpc>
                <a:spcPct val="100000"/>
              </a:lnSpc>
              <a:spcBef>
                <a:spcPts val="0"/>
              </a:spcBef>
              <a:spcAft>
                <a:spcPts val="850"/>
              </a:spcAft>
              <a:buClrTx/>
              <a:buSzTx/>
              <a:buFontTx/>
              <a:buNone/>
              <a:tabLst/>
              <a:defRPr/>
            </a:pPr>
            <a:r>
              <a:rPr kumimoji="0" lang="en-GB" sz="920" b="1" i="0" u="none" strike="noStrike" kern="1200" cap="none" spc="0" normalizeH="0" baseline="0" noProof="0">
                <a:ln>
                  <a:noFill/>
                </a:ln>
                <a:solidFill>
                  <a:prstClr val="white"/>
                </a:solidFill>
                <a:effectLst/>
                <a:uLnTx/>
                <a:uFillTx/>
                <a:latin typeface="Nunito Sans"/>
                <a:ea typeface="+mn-ea"/>
                <a:cs typeface="+mn-cs"/>
              </a:rPr>
              <a:t>IA – </a:t>
            </a:r>
            <a:r>
              <a:rPr kumimoji="0" lang="en-GB" sz="920" b="0" i="0" u="none" strike="noStrike" kern="1200" cap="none" spc="0" normalizeH="0" baseline="0" noProof="0">
                <a:ln>
                  <a:noFill/>
                </a:ln>
                <a:solidFill>
                  <a:prstClr val="white"/>
                </a:solidFill>
                <a:effectLst/>
                <a:uLnTx/>
                <a:uFillTx/>
                <a:latin typeface="Nunito Sans"/>
                <a:ea typeface="+mn-ea"/>
                <a:cs typeface="+mn-cs"/>
              </a:rPr>
              <a:t>Impact Assessment. </a:t>
            </a:r>
          </a:p>
          <a:p>
            <a:pPr marL="0" marR="0" lvl="0" indent="0" algn="l" defTabSz="914400" rtl="0" eaLnBrk="1" fontAlgn="auto" latinLnBrk="0" hangingPunct="1">
              <a:lnSpc>
                <a:spcPct val="100000"/>
              </a:lnSpc>
              <a:spcBef>
                <a:spcPts val="0"/>
              </a:spcBef>
              <a:spcAft>
                <a:spcPts val="850"/>
              </a:spcAft>
              <a:buClrTx/>
              <a:buSzTx/>
              <a:buFontTx/>
              <a:buNone/>
              <a:tabLst/>
              <a:defRPr/>
            </a:pPr>
            <a:r>
              <a:rPr kumimoji="0" lang="en-GB" sz="920" b="1" i="0" u="none" strike="noStrike" kern="1200" cap="none" spc="0" normalizeH="0" baseline="0" noProof="0">
                <a:ln>
                  <a:noFill/>
                </a:ln>
                <a:solidFill>
                  <a:prstClr val="white"/>
                </a:solidFill>
                <a:effectLst/>
                <a:uLnTx/>
                <a:uFillTx/>
                <a:latin typeface="Nunito Sans"/>
                <a:ea typeface="+mn-ea"/>
                <a:cs typeface="+mn-cs"/>
              </a:rPr>
              <a:t>DIA – </a:t>
            </a:r>
            <a:r>
              <a:rPr kumimoji="0" lang="en-GB" sz="920" b="0" i="0" u="none" strike="noStrike" kern="1200" cap="none" spc="0" normalizeH="0" baseline="0" noProof="0">
                <a:ln>
                  <a:noFill/>
                </a:ln>
                <a:solidFill>
                  <a:prstClr val="white"/>
                </a:solidFill>
                <a:effectLst/>
                <a:uLnTx/>
                <a:uFillTx/>
                <a:latin typeface="Nunito Sans"/>
                <a:ea typeface="+mn-ea"/>
                <a:cs typeface="+mn-cs"/>
              </a:rPr>
              <a:t>Detailed Impact Assessment. </a:t>
            </a:r>
          </a:p>
          <a:p>
            <a:pPr marL="0" marR="0" lvl="0" indent="0" algn="l" defTabSz="914400" rtl="0" eaLnBrk="1" fontAlgn="auto" latinLnBrk="0" hangingPunct="1">
              <a:lnSpc>
                <a:spcPct val="100000"/>
              </a:lnSpc>
              <a:spcBef>
                <a:spcPts val="0"/>
              </a:spcBef>
              <a:spcAft>
                <a:spcPts val="850"/>
              </a:spcAft>
              <a:buClrTx/>
              <a:buSzTx/>
              <a:buFontTx/>
              <a:buNone/>
              <a:tabLst/>
              <a:defRPr/>
            </a:pPr>
            <a:r>
              <a:rPr kumimoji="0" lang="en-GB" sz="920" b="1" i="0" u="none" strike="noStrike" kern="1200" cap="none" spc="0" normalizeH="0" baseline="0" noProof="0">
                <a:ln>
                  <a:noFill/>
                </a:ln>
                <a:solidFill>
                  <a:prstClr val="white"/>
                </a:solidFill>
                <a:effectLst/>
                <a:uLnTx/>
                <a:uFillTx/>
                <a:latin typeface="Nunito Sans"/>
                <a:ea typeface="+mn-ea"/>
                <a:cs typeface="+mn-cs"/>
              </a:rPr>
              <a:t>SPIA – </a:t>
            </a:r>
            <a:r>
              <a:rPr kumimoji="0" lang="en-GB" sz="920" b="0" i="0" u="none" strike="noStrike" kern="1200" cap="none" spc="0" normalizeH="0" baseline="0" noProof="0">
                <a:ln>
                  <a:noFill/>
                </a:ln>
                <a:solidFill>
                  <a:prstClr val="white"/>
                </a:solidFill>
                <a:effectLst/>
                <a:uLnTx/>
                <a:uFillTx/>
                <a:latin typeface="Nunito Sans"/>
                <a:ea typeface="+mn-ea"/>
                <a:cs typeface="+mn-cs"/>
              </a:rPr>
              <a:t>Service Provider Impact Assessment</a:t>
            </a:r>
          </a:p>
          <a:p>
            <a:pPr marL="0" marR="0" lvl="0" indent="0" algn="l" defTabSz="914400" rtl="0" eaLnBrk="1" fontAlgn="auto" latinLnBrk="0" hangingPunct="1">
              <a:lnSpc>
                <a:spcPct val="100000"/>
              </a:lnSpc>
              <a:spcBef>
                <a:spcPts val="0"/>
              </a:spcBef>
              <a:spcAft>
                <a:spcPts val="850"/>
              </a:spcAft>
              <a:buClrTx/>
              <a:buSzTx/>
              <a:buFontTx/>
              <a:buNone/>
              <a:tabLst/>
              <a:defRPr/>
            </a:pPr>
            <a:r>
              <a:rPr kumimoji="0" lang="en-GB" sz="920" b="1" i="0" u="none" strike="noStrike" kern="1200" cap="none" spc="0" normalizeH="0" baseline="0" noProof="0">
                <a:ln>
                  <a:noFill/>
                </a:ln>
                <a:solidFill>
                  <a:prstClr val="white"/>
                </a:solidFill>
                <a:effectLst/>
                <a:uLnTx/>
                <a:uFillTx/>
                <a:latin typeface="Nunito Sans"/>
                <a:ea typeface="+mn-ea"/>
                <a:cs typeface="+mn-cs"/>
              </a:rPr>
              <a:t>PIA – </a:t>
            </a:r>
            <a:r>
              <a:rPr kumimoji="0" lang="en-GB" sz="920" b="0" i="0" u="none" strike="noStrike" kern="1200" cap="none" spc="0" normalizeH="0" baseline="0" noProof="0">
                <a:ln>
                  <a:noFill/>
                </a:ln>
                <a:solidFill>
                  <a:prstClr val="white"/>
                </a:solidFill>
                <a:effectLst/>
                <a:uLnTx/>
                <a:uFillTx/>
                <a:latin typeface="Nunito Sans"/>
                <a:ea typeface="+mn-ea"/>
                <a:cs typeface="+mn-cs"/>
              </a:rPr>
              <a:t>Preliminary Impact Assessment</a:t>
            </a:r>
          </a:p>
          <a:p>
            <a:pPr marL="0" marR="0" lvl="0" indent="0" algn="l" defTabSz="914400" rtl="0" eaLnBrk="1" fontAlgn="auto" latinLnBrk="0" hangingPunct="1">
              <a:lnSpc>
                <a:spcPct val="100000"/>
              </a:lnSpc>
              <a:spcBef>
                <a:spcPts val="0"/>
              </a:spcBef>
              <a:spcAft>
                <a:spcPts val="850"/>
              </a:spcAft>
              <a:buClrTx/>
              <a:buSzTx/>
              <a:buFontTx/>
              <a:buNone/>
              <a:tabLst/>
              <a:defRPr/>
            </a:pPr>
            <a:r>
              <a:rPr kumimoji="0" lang="en-GB" sz="920" b="1" i="0" u="none" strike="noStrike" kern="1200" cap="none" spc="0" normalizeH="0" baseline="0" noProof="0">
                <a:ln>
                  <a:noFill/>
                </a:ln>
                <a:solidFill>
                  <a:prstClr val="white"/>
                </a:solidFill>
                <a:effectLst/>
                <a:uLnTx/>
                <a:uFillTx/>
                <a:latin typeface="Nunito Sans"/>
                <a:ea typeface="+mn-ea"/>
                <a:cs typeface="+mn-cs"/>
              </a:rPr>
              <a:t>Party IA </a:t>
            </a:r>
            <a:r>
              <a:rPr kumimoji="0" lang="en-GB" sz="920" b="0" i="0" u="none" strike="noStrike" kern="1200" cap="none" spc="0" normalizeH="0" baseline="0" noProof="0">
                <a:ln>
                  <a:noFill/>
                </a:ln>
                <a:solidFill>
                  <a:prstClr val="white"/>
                </a:solidFill>
                <a:effectLst/>
                <a:uLnTx/>
                <a:uFillTx/>
                <a:latin typeface="Nunito Sans"/>
                <a:ea typeface="+mn-ea"/>
                <a:cs typeface="+mn-cs"/>
              </a:rPr>
              <a:t>– Party Impact Assessment</a:t>
            </a:r>
          </a:p>
          <a:p>
            <a:pPr marL="0" marR="0" lvl="0" indent="0" algn="l" defTabSz="914400" rtl="0" eaLnBrk="1" fontAlgn="auto" latinLnBrk="0" hangingPunct="1">
              <a:lnSpc>
                <a:spcPct val="100000"/>
              </a:lnSpc>
              <a:spcBef>
                <a:spcPts val="0"/>
              </a:spcBef>
              <a:spcAft>
                <a:spcPts val="850"/>
              </a:spcAft>
              <a:buClrTx/>
              <a:buSzTx/>
              <a:buFontTx/>
              <a:buNone/>
              <a:tabLst/>
              <a:defRPr/>
            </a:pPr>
            <a:r>
              <a:rPr kumimoji="0" lang="en-GB" sz="920" b="1" i="0" u="none" strike="noStrike" kern="1200" cap="none" spc="0" normalizeH="0" baseline="0" noProof="0">
                <a:ln>
                  <a:noFill/>
                </a:ln>
                <a:solidFill>
                  <a:prstClr val="white"/>
                </a:solidFill>
                <a:effectLst/>
                <a:uLnTx/>
                <a:uFillTx/>
                <a:latin typeface="Nunito Sans"/>
                <a:ea typeface="+mn-ea"/>
                <a:cs typeface="+mn-cs"/>
              </a:rPr>
              <a:t>DCC </a:t>
            </a:r>
            <a:r>
              <a:rPr kumimoji="0" lang="en-GB" sz="920" b="0" i="0" u="none" strike="noStrike" kern="1200" cap="none" spc="0" normalizeH="0" baseline="0" noProof="0">
                <a:ln>
                  <a:noFill/>
                </a:ln>
                <a:solidFill>
                  <a:prstClr val="white"/>
                </a:solidFill>
                <a:effectLst/>
                <a:uLnTx/>
                <a:uFillTx/>
                <a:latin typeface="Nunito Sans"/>
                <a:ea typeface="+mn-ea"/>
                <a:cs typeface="+mn-cs"/>
              </a:rPr>
              <a:t>– Data Communications Company</a:t>
            </a:r>
          </a:p>
          <a:p>
            <a:pPr marL="0" marR="0" lvl="0" indent="0" algn="l" defTabSz="914400" rtl="0" eaLnBrk="1" fontAlgn="auto" latinLnBrk="0" hangingPunct="1">
              <a:lnSpc>
                <a:spcPct val="100000"/>
              </a:lnSpc>
              <a:spcBef>
                <a:spcPts val="0"/>
              </a:spcBef>
              <a:spcAft>
                <a:spcPts val="850"/>
              </a:spcAft>
              <a:buClrTx/>
              <a:buSzTx/>
              <a:buFontTx/>
              <a:buNone/>
              <a:tabLst/>
              <a:defRPr/>
            </a:pPr>
            <a:r>
              <a:rPr kumimoji="0" lang="en-GB" sz="920" b="1" i="0" u="none" strike="noStrike" kern="1200" cap="none" spc="0" normalizeH="0" baseline="0" noProof="0">
                <a:ln>
                  <a:noFill/>
                </a:ln>
                <a:solidFill>
                  <a:prstClr val="white"/>
                </a:solidFill>
                <a:effectLst/>
                <a:uLnTx/>
                <a:uFillTx/>
                <a:latin typeface="Nunito Sans"/>
                <a:ea typeface="+mn-ea"/>
                <a:cs typeface="+mn-cs"/>
              </a:rPr>
              <a:t>CSS </a:t>
            </a:r>
            <a:r>
              <a:rPr kumimoji="0" lang="en-GB" sz="920" b="0" i="0" u="none" strike="noStrike" kern="1200" cap="none" spc="0" normalizeH="0" baseline="0" noProof="0">
                <a:ln>
                  <a:noFill/>
                </a:ln>
                <a:solidFill>
                  <a:prstClr val="white"/>
                </a:solidFill>
                <a:effectLst/>
                <a:uLnTx/>
                <a:uFillTx/>
                <a:latin typeface="Nunito Sans"/>
                <a:ea typeface="+mn-ea"/>
                <a:cs typeface="+mn-cs"/>
              </a:rPr>
              <a:t>– Central Switching Service</a:t>
            </a:r>
          </a:p>
          <a:p>
            <a:pPr marL="0" marR="0" lvl="0" indent="0" algn="l" defTabSz="914400" rtl="0" eaLnBrk="1" fontAlgn="auto" latinLnBrk="0" hangingPunct="1">
              <a:lnSpc>
                <a:spcPct val="100000"/>
              </a:lnSpc>
              <a:spcBef>
                <a:spcPts val="0"/>
              </a:spcBef>
              <a:spcAft>
                <a:spcPts val="850"/>
              </a:spcAft>
              <a:buClrTx/>
              <a:buSzTx/>
              <a:buFontTx/>
              <a:buNone/>
              <a:tabLst/>
              <a:defRPr/>
            </a:pPr>
            <a:r>
              <a:rPr kumimoji="0" lang="en-GB" sz="900" b="1" i="0" u="none" strike="noStrike" kern="1200" cap="none" spc="0" normalizeH="0" baseline="0" noProof="0">
                <a:ln>
                  <a:noFill/>
                </a:ln>
                <a:solidFill>
                  <a:prstClr val="white"/>
                </a:solidFill>
                <a:effectLst/>
                <a:uLnTx/>
                <a:uFillTx/>
                <a:latin typeface="Nunito Sans"/>
                <a:ea typeface="+mn-ea"/>
                <a:cs typeface="+mn-cs"/>
              </a:rPr>
              <a:t>FCR</a:t>
            </a:r>
            <a:r>
              <a:rPr kumimoji="0" lang="en-GB" sz="900" b="0" i="0" u="none" strike="noStrike" kern="1200" cap="none" spc="0" normalizeH="0" baseline="0" noProof="0">
                <a:ln>
                  <a:noFill/>
                </a:ln>
                <a:solidFill>
                  <a:prstClr val="white"/>
                </a:solidFill>
                <a:effectLst/>
                <a:uLnTx/>
                <a:uFillTx/>
                <a:latin typeface="Nunito Sans"/>
                <a:ea typeface="+mn-ea"/>
                <a:cs typeface="+mn-cs"/>
              </a:rPr>
              <a:t> – Final Change Report</a:t>
            </a:r>
          </a:p>
          <a:p>
            <a:pPr marL="0" marR="0" lvl="0" indent="0" algn="l" defTabSz="914400" rtl="0" eaLnBrk="1" fontAlgn="auto" latinLnBrk="0" hangingPunct="1">
              <a:lnSpc>
                <a:spcPct val="100000"/>
              </a:lnSpc>
              <a:spcBef>
                <a:spcPts val="0"/>
              </a:spcBef>
              <a:spcAft>
                <a:spcPts val="850"/>
              </a:spcAft>
              <a:buClrTx/>
              <a:buSzTx/>
              <a:buFontTx/>
              <a:buNone/>
              <a:tabLst/>
              <a:defRPr/>
            </a:pPr>
            <a:r>
              <a:rPr kumimoji="0" lang="en-US" sz="900" b="1" i="0" u="none" strike="noStrike" kern="1200" cap="none" spc="0" normalizeH="0" baseline="0" noProof="0">
                <a:ln>
                  <a:noFill/>
                </a:ln>
                <a:solidFill>
                  <a:prstClr val="white"/>
                </a:solidFill>
                <a:effectLst/>
                <a:uLnTx/>
                <a:uFillTx/>
                <a:latin typeface="Nunito Sans"/>
                <a:ea typeface="+mn-ea"/>
                <a:cs typeface="+mn-cs"/>
              </a:rPr>
              <a:t>ETTOS </a:t>
            </a:r>
            <a:r>
              <a:rPr kumimoji="0" lang="en-US" sz="900" b="0" i="0" u="none" strike="noStrike" kern="1200" cap="none" spc="0" normalizeH="0" baseline="0" noProof="0">
                <a:ln>
                  <a:noFill/>
                </a:ln>
                <a:solidFill>
                  <a:prstClr val="white"/>
                </a:solidFill>
                <a:effectLst/>
                <a:uLnTx/>
                <a:uFillTx/>
                <a:latin typeface="Nunito Sans"/>
                <a:ea typeface="+mn-ea"/>
                <a:cs typeface="+mn-cs"/>
              </a:rPr>
              <a:t>- Energy Theft Tip Off Service</a:t>
            </a:r>
            <a:endParaRPr kumimoji="0" lang="en-GB" sz="900" b="0" i="0" u="none" strike="noStrike" kern="1200" cap="none" spc="0" normalizeH="0" baseline="0" noProof="0">
              <a:ln>
                <a:noFill/>
              </a:ln>
              <a:solidFill>
                <a:prstClr val="white"/>
              </a:solidFill>
              <a:effectLst/>
              <a:uLnTx/>
              <a:uFillTx/>
              <a:latin typeface="Nunito Sans"/>
              <a:ea typeface="+mn-ea"/>
              <a:cs typeface="+mn-cs"/>
            </a:endParaRPr>
          </a:p>
          <a:p>
            <a:pPr marL="0" marR="0" lvl="0" indent="0" algn="l" defTabSz="914400" rtl="0" eaLnBrk="1" fontAlgn="auto" latinLnBrk="0" hangingPunct="1">
              <a:lnSpc>
                <a:spcPct val="100000"/>
              </a:lnSpc>
              <a:spcBef>
                <a:spcPts val="0"/>
              </a:spcBef>
              <a:spcAft>
                <a:spcPts val="700"/>
              </a:spcAft>
              <a:buClrTx/>
              <a:buSzTx/>
              <a:buFontTx/>
              <a:buNone/>
              <a:tabLst/>
              <a:defRPr/>
            </a:pPr>
            <a:r>
              <a:rPr kumimoji="0" lang="en-GB" sz="900" b="1" i="0" u="none" strike="noStrike" kern="1200" cap="none" spc="0" normalizeH="0" baseline="0" noProof="0">
                <a:ln>
                  <a:noFill/>
                </a:ln>
                <a:solidFill>
                  <a:prstClr val="white"/>
                </a:solidFill>
                <a:effectLst/>
                <a:uLnTx/>
                <a:uFillTx/>
                <a:latin typeface="Nunito Sans"/>
                <a:ea typeface="+mn-ea"/>
                <a:cs typeface="+mn-cs"/>
              </a:rPr>
              <a:t>CM</a:t>
            </a:r>
            <a:r>
              <a:rPr kumimoji="0" lang="en-GB" sz="900" b="0" i="0" u="none" strike="noStrike" kern="1200" cap="none" spc="0" normalizeH="0" baseline="0" noProof="0">
                <a:ln>
                  <a:noFill/>
                </a:ln>
                <a:solidFill>
                  <a:prstClr val="white"/>
                </a:solidFill>
                <a:effectLst/>
                <a:uLnTx/>
                <a:uFillTx/>
                <a:latin typeface="Nunito Sans"/>
                <a:ea typeface="+mn-ea"/>
                <a:cs typeface="+mn-cs"/>
              </a:rPr>
              <a:t> – Code Manager (Includes RPA, RTS &amp; RPS)</a:t>
            </a:r>
            <a:endParaRPr kumimoji="0" lang="en-GB" sz="900" b="1" i="0" u="none" strike="noStrike" kern="1200" cap="none" spc="0" normalizeH="0" baseline="0" noProof="0">
              <a:ln>
                <a:noFill/>
              </a:ln>
              <a:solidFill>
                <a:prstClr val="white"/>
              </a:solidFill>
              <a:effectLst/>
              <a:uLnTx/>
              <a:uFillTx/>
              <a:latin typeface="Nunito Sans"/>
              <a:ea typeface="+mn-ea"/>
              <a:cs typeface="+mn-cs"/>
            </a:endParaRPr>
          </a:p>
          <a:p>
            <a:pPr marL="0" marR="0" lvl="0" indent="0" algn="l" defTabSz="914400" rtl="0" eaLnBrk="1" fontAlgn="auto" latinLnBrk="0" hangingPunct="1">
              <a:lnSpc>
                <a:spcPct val="100000"/>
              </a:lnSpc>
              <a:spcBef>
                <a:spcPts val="0"/>
              </a:spcBef>
              <a:spcAft>
                <a:spcPts val="700"/>
              </a:spcAft>
              <a:buClrTx/>
              <a:buSzTx/>
              <a:buFontTx/>
              <a:buNone/>
              <a:tabLst/>
              <a:defRPr/>
            </a:pPr>
            <a:r>
              <a:rPr kumimoji="0" lang="en-GB" sz="900" b="1" i="0" u="none" strike="noStrike" kern="1200" cap="none" spc="0" normalizeH="0" baseline="0" noProof="0">
                <a:ln>
                  <a:noFill/>
                </a:ln>
                <a:solidFill>
                  <a:prstClr val="white"/>
                </a:solidFill>
                <a:effectLst/>
                <a:uLnTx/>
                <a:uFillTx/>
                <a:latin typeface="Nunito Sans"/>
                <a:ea typeface="+mn-ea"/>
                <a:cs typeface="+mn-cs"/>
              </a:rPr>
              <a:t>TEP</a:t>
            </a:r>
            <a:r>
              <a:rPr kumimoji="0" lang="en-GB" sz="900" b="0" i="0" u="none" strike="noStrike" kern="1200" cap="none" spc="0" normalizeH="0" baseline="0" noProof="0">
                <a:ln>
                  <a:noFill/>
                </a:ln>
                <a:solidFill>
                  <a:prstClr val="white"/>
                </a:solidFill>
                <a:effectLst/>
                <a:uLnTx/>
                <a:uFillTx/>
                <a:latin typeface="Nunito Sans"/>
                <a:ea typeface="+mn-ea"/>
                <a:cs typeface="+mn-cs"/>
              </a:rPr>
              <a:t> – Technical Expert Panel</a:t>
            </a:r>
            <a:endParaRPr kumimoji="0" lang="en-GB" sz="900" b="1" i="0" u="none" strike="noStrike" kern="1200" cap="none" spc="0" normalizeH="0" baseline="0" noProof="0">
              <a:ln>
                <a:noFill/>
              </a:ln>
              <a:solidFill>
                <a:prstClr val="white"/>
              </a:solidFill>
              <a:effectLst/>
              <a:uLnTx/>
              <a:uFillTx/>
              <a:latin typeface="Nunito Sans"/>
              <a:ea typeface="+mn-ea"/>
              <a:cs typeface="+mn-cs"/>
            </a:endParaRPr>
          </a:p>
          <a:p>
            <a:pPr marL="0" marR="0" lvl="0" indent="0" algn="l" defTabSz="914400" rtl="0" eaLnBrk="1" fontAlgn="auto" latinLnBrk="0" hangingPunct="1">
              <a:lnSpc>
                <a:spcPct val="100000"/>
              </a:lnSpc>
              <a:spcBef>
                <a:spcPts val="0"/>
              </a:spcBef>
              <a:spcAft>
                <a:spcPts val="700"/>
              </a:spcAft>
              <a:buClrTx/>
              <a:buSzTx/>
              <a:buFontTx/>
              <a:buNone/>
              <a:tabLst/>
              <a:defRPr/>
            </a:pPr>
            <a:r>
              <a:rPr kumimoji="0" lang="en-GB" sz="900" b="1" i="0" u="none" strike="noStrike" kern="1200" cap="none" spc="0" normalizeH="0" baseline="0" noProof="0">
                <a:ln>
                  <a:noFill/>
                </a:ln>
                <a:solidFill>
                  <a:prstClr val="white"/>
                </a:solidFill>
                <a:effectLst/>
                <a:uLnTx/>
                <a:uFillTx/>
                <a:latin typeface="Nunito Sans"/>
                <a:ea typeface="+mn-ea"/>
                <a:cs typeface="+mn-cs"/>
              </a:rPr>
              <a:t>RPA</a:t>
            </a:r>
            <a:r>
              <a:rPr kumimoji="0" lang="en-GB" sz="900" b="0" i="0" u="none" strike="noStrike" kern="1200" cap="none" spc="0" normalizeH="0" baseline="0" noProof="0">
                <a:ln>
                  <a:noFill/>
                </a:ln>
                <a:solidFill>
                  <a:prstClr val="white"/>
                </a:solidFill>
                <a:effectLst/>
                <a:uLnTx/>
                <a:uFillTx/>
                <a:latin typeface="Nunito Sans"/>
                <a:ea typeface="+mn-ea"/>
                <a:cs typeface="+mn-cs"/>
              </a:rPr>
              <a:t> – REC Performance Assurance (Deloitte)</a:t>
            </a:r>
          </a:p>
          <a:p>
            <a:pPr marL="0" marR="0" lvl="0" indent="0" algn="l" defTabSz="914400" rtl="0" eaLnBrk="1" fontAlgn="auto" latinLnBrk="0" hangingPunct="1">
              <a:lnSpc>
                <a:spcPct val="100000"/>
              </a:lnSpc>
              <a:spcBef>
                <a:spcPts val="0"/>
              </a:spcBef>
              <a:spcAft>
                <a:spcPts val="700"/>
              </a:spcAft>
              <a:buClrTx/>
              <a:buSzTx/>
              <a:buFontTx/>
              <a:buNone/>
              <a:tabLst/>
              <a:defRPr/>
            </a:pPr>
            <a:r>
              <a:rPr kumimoji="0" lang="en-GB" sz="900" b="1" i="0" u="none" strike="noStrike" kern="1200" cap="none" spc="0" normalizeH="0" baseline="0" noProof="0">
                <a:ln>
                  <a:noFill/>
                </a:ln>
                <a:solidFill>
                  <a:prstClr val="white"/>
                </a:solidFill>
                <a:effectLst/>
                <a:uLnTx/>
                <a:uFillTx/>
                <a:latin typeface="Nunito Sans"/>
                <a:ea typeface="+mn-ea"/>
                <a:cs typeface="+mn-cs"/>
              </a:rPr>
              <a:t>RTS</a:t>
            </a:r>
            <a:r>
              <a:rPr kumimoji="0" lang="en-GB" sz="900" b="0" i="0" u="none" strike="noStrike" kern="1200" cap="none" spc="0" normalizeH="0" baseline="0" noProof="0">
                <a:ln>
                  <a:noFill/>
                </a:ln>
                <a:solidFill>
                  <a:prstClr val="white"/>
                </a:solidFill>
                <a:effectLst/>
                <a:uLnTx/>
                <a:uFillTx/>
                <a:latin typeface="Nunito Sans"/>
                <a:ea typeface="+mn-ea"/>
                <a:cs typeface="+mn-cs"/>
              </a:rPr>
              <a:t> – REC Technical Services (Capgemini)</a:t>
            </a:r>
          </a:p>
          <a:p>
            <a:pPr marL="0" marR="0" lvl="0" indent="0" algn="l" defTabSz="914400" rtl="0" eaLnBrk="1" fontAlgn="auto" latinLnBrk="0" hangingPunct="1">
              <a:lnSpc>
                <a:spcPct val="100000"/>
              </a:lnSpc>
              <a:spcBef>
                <a:spcPts val="0"/>
              </a:spcBef>
              <a:spcAft>
                <a:spcPts val="700"/>
              </a:spcAft>
              <a:buClrTx/>
              <a:buSzTx/>
              <a:buFontTx/>
              <a:buNone/>
              <a:tabLst/>
              <a:defRPr/>
            </a:pPr>
            <a:r>
              <a:rPr kumimoji="0" lang="en-GB" sz="900" b="1" i="0" u="none" strike="noStrike" kern="1200" cap="none" spc="0" normalizeH="0" baseline="0" noProof="0">
                <a:ln>
                  <a:noFill/>
                </a:ln>
                <a:solidFill>
                  <a:prstClr val="white"/>
                </a:solidFill>
                <a:effectLst/>
                <a:uLnTx/>
                <a:uFillTx/>
                <a:latin typeface="Nunito Sans"/>
                <a:ea typeface="+mn-ea"/>
                <a:cs typeface="+mn-cs"/>
              </a:rPr>
              <a:t>RPS</a:t>
            </a:r>
            <a:r>
              <a:rPr kumimoji="0" lang="en-GB" sz="900" b="0" i="0" u="none" strike="noStrike" kern="1200" cap="none" spc="0" normalizeH="0" baseline="0" noProof="0">
                <a:ln>
                  <a:noFill/>
                </a:ln>
                <a:solidFill>
                  <a:prstClr val="white"/>
                </a:solidFill>
                <a:effectLst/>
                <a:uLnTx/>
                <a:uFillTx/>
                <a:latin typeface="Nunito Sans"/>
                <a:ea typeface="+mn-ea"/>
                <a:cs typeface="+mn-cs"/>
              </a:rPr>
              <a:t> – REC Professional Services (</a:t>
            </a:r>
            <a:r>
              <a:rPr kumimoji="0" lang="en-GB" sz="900" b="0" i="0" u="none" strike="noStrike" kern="1200" cap="none" spc="0" normalizeH="0" baseline="0" noProof="0" err="1">
                <a:ln>
                  <a:noFill/>
                </a:ln>
                <a:solidFill>
                  <a:prstClr val="white"/>
                </a:solidFill>
                <a:effectLst/>
                <a:uLnTx/>
                <a:uFillTx/>
                <a:latin typeface="Nunito Sans"/>
                <a:ea typeface="+mn-ea"/>
                <a:cs typeface="+mn-cs"/>
              </a:rPr>
              <a:t>Gemserv</a:t>
            </a:r>
            <a:r>
              <a:rPr kumimoji="0" lang="en-GB" sz="900" b="0" i="0" u="none" strike="noStrike" kern="1200" cap="none" spc="0" normalizeH="0" baseline="0" noProof="0">
                <a:ln>
                  <a:noFill/>
                </a:ln>
                <a:solidFill>
                  <a:prstClr val="white"/>
                </a:solidFill>
                <a:effectLst/>
                <a:uLnTx/>
                <a:uFillTx/>
                <a:latin typeface="Nunito Sans"/>
                <a:ea typeface="+mn-ea"/>
                <a:cs typeface="+mn-cs"/>
              </a:rPr>
              <a:t>) </a:t>
            </a:r>
          </a:p>
          <a:p>
            <a:pPr marL="0" marR="0" lvl="0" indent="0" algn="l" defTabSz="914400" rtl="0" eaLnBrk="1" fontAlgn="auto" latinLnBrk="0" hangingPunct="1">
              <a:lnSpc>
                <a:spcPct val="100000"/>
              </a:lnSpc>
              <a:spcBef>
                <a:spcPts val="0"/>
              </a:spcBef>
              <a:spcAft>
                <a:spcPts val="700"/>
              </a:spcAft>
              <a:buClrTx/>
              <a:buSzTx/>
              <a:buFontTx/>
              <a:buNone/>
              <a:tabLst/>
              <a:defRPr/>
            </a:pPr>
            <a:r>
              <a:rPr kumimoji="0" lang="en-GB" sz="900" b="1" i="0" u="none" strike="noStrike" kern="1200" cap="none" spc="0" normalizeH="0" baseline="0" noProof="0">
                <a:ln>
                  <a:noFill/>
                </a:ln>
                <a:solidFill>
                  <a:prstClr val="white"/>
                </a:solidFill>
                <a:effectLst/>
                <a:uLnTx/>
                <a:uFillTx/>
                <a:latin typeface="Nunito Sans"/>
                <a:ea typeface="+mn-ea"/>
                <a:cs typeface="+mn-cs"/>
              </a:rPr>
              <a:t>RFI</a:t>
            </a:r>
            <a:r>
              <a:rPr kumimoji="0" lang="en-GB" sz="900" b="0" i="0" u="none" strike="noStrike" kern="1200" cap="none" spc="0" normalizeH="0" baseline="0" noProof="0">
                <a:ln>
                  <a:noFill/>
                </a:ln>
                <a:solidFill>
                  <a:prstClr val="white"/>
                </a:solidFill>
                <a:effectLst/>
                <a:uLnTx/>
                <a:uFillTx/>
                <a:latin typeface="Nunito Sans"/>
                <a:ea typeface="+mn-ea"/>
                <a:cs typeface="+mn-cs"/>
              </a:rPr>
              <a:t> – Request for information</a:t>
            </a:r>
          </a:p>
          <a:p>
            <a:pPr marL="0" marR="0" lvl="0" indent="0" algn="l" defTabSz="914400" rtl="0" eaLnBrk="1" fontAlgn="auto" latinLnBrk="0" hangingPunct="1">
              <a:lnSpc>
                <a:spcPct val="100000"/>
              </a:lnSpc>
              <a:spcBef>
                <a:spcPts val="0"/>
              </a:spcBef>
              <a:spcAft>
                <a:spcPts val="700"/>
              </a:spcAft>
              <a:buClrTx/>
              <a:buSzTx/>
              <a:buFontTx/>
              <a:buNone/>
              <a:tabLst/>
              <a:defRPr/>
            </a:pPr>
            <a:r>
              <a:rPr kumimoji="0" lang="en-GB" sz="900" b="1" i="0" u="none" strike="noStrike" kern="1200" cap="none" spc="0" normalizeH="0" baseline="0" noProof="0">
                <a:ln>
                  <a:noFill/>
                </a:ln>
                <a:solidFill>
                  <a:prstClr val="white"/>
                </a:solidFill>
                <a:effectLst/>
                <a:uLnTx/>
                <a:uFillTx/>
                <a:latin typeface="Nunito Sans"/>
                <a:ea typeface="+mn-ea"/>
                <a:cs typeface="+mn-cs"/>
              </a:rPr>
              <a:t>PAB</a:t>
            </a:r>
            <a:r>
              <a:rPr kumimoji="0" lang="en-GB" sz="900" b="0" i="0" u="none" strike="noStrike" kern="1200" cap="none" spc="0" normalizeH="0" baseline="0" noProof="0">
                <a:ln>
                  <a:noFill/>
                </a:ln>
                <a:solidFill>
                  <a:prstClr val="white"/>
                </a:solidFill>
                <a:effectLst/>
                <a:uLnTx/>
                <a:uFillTx/>
                <a:latin typeface="Nunito Sans"/>
                <a:ea typeface="+mn-ea"/>
                <a:cs typeface="+mn-cs"/>
              </a:rPr>
              <a:t> – Performance Assurance Board</a:t>
            </a:r>
          </a:p>
          <a:p>
            <a:pPr marL="0" marR="0" lvl="0" indent="0" algn="l" defTabSz="914400" rtl="0" eaLnBrk="1" fontAlgn="auto" latinLnBrk="0" hangingPunct="1">
              <a:lnSpc>
                <a:spcPct val="100000"/>
              </a:lnSpc>
              <a:spcBef>
                <a:spcPts val="0"/>
              </a:spcBef>
              <a:spcAft>
                <a:spcPts val="700"/>
              </a:spcAft>
              <a:buClrTx/>
              <a:buSzTx/>
              <a:buFontTx/>
              <a:buNone/>
              <a:tabLst/>
              <a:defRPr/>
            </a:pPr>
            <a:r>
              <a:rPr kumimoji="0" lang="en-GB" sz="900" b="1" i="0" u="none" strike="noStrike" kern="1200" cap="none" spc="0" normalizeH="0" baseline="0" noProof="0">
                <a:ln>
                  <a:noFill/>
                </a:ln>
                <a:solidFill>
                  <a:prstClr val="white"/>
                </a:solidFill>
                <a:effectLst/>
                <a:uLnTx/>
                <a:uFillTx/>
                <a:latin typeface="Nunito Sans"/>
                <a:ea typeface="+mn-ea"/>
                <a:cs typeface="+mn-cs"/>
              </a:rPr>
              <a:t>CAB</a:t>
            </a:r>
            <a:r>
              <a:rPr kumimoji="0" lang="en-GB" sz="900" b="0" i="0" u="none" strike="noStrike" kern="1200" cap="none" spc="0" normalizeH="0" baseline="0" noProof="0">
                <a:ln>
                  <a:noFill/>
                </a:ln>
                <a:solidFill>
                  <a:prstClr val="white"/>
                </a:solidFill>
                <a:effectLst/>
                <a:uLnTx/>
                <a:uFillTx/>
                <a:latin typeface="Nunito Sans"/>
                <a:ea typeface="+mn-ea"/>
                <a:cs typeface="+mn-cs"/>
              </a:rPr>
              <a:t> – Change Advisory Board</a:t>
            </a:r>
          </a:p>
        </p:txBody>
      </p:sp>
    </p:spTree>
    <p:extLst>
      <p:ext uri="{BB962C8B-B14F-4D97-AF65-F5344CB8AC3E}">
        <p14:creationId xmlns:p14="http://schemas.microsoft.com/office/powerpoint/2010/main" val="2019229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637580"/>
          </a:xfrm>
        </p:spPr>
        <p:txBody>
          <a:bodyPr>
            <a:normAutofit fontScale="90000"/>
          </a:bodyPr>
          <a:lstStyle/>
          <a:p>
            <a:br>
              <a:rPr lang="en-GB"/>
            </a:br>
            <a:r>
              <a:rPr lang="en-GB" sz="3100">
                <a:latin typeface="Nunito Sans" pitchFamily="2" charset="0"/>
              </a:rPr>
              <a:t>2a. Change Proposal – For Initial Overview of the Change</a:t>
            </a:r>
            <a:endParaRPr lang="en-GB">
              <a:latin typeface="Nunito Sans" pitchFamily="2" charset="0"/>
            </a:endParaRPr>
          </a:p>
        </p:txBody>
      </p:sp>
      <p:sp>
        <p:nvSpPr>
          <p:cNvPr id="3" name="Content Placeholder 2">
            <a:extLst>
              <a:ext uri="{FF2B5EF4-FFF2-40B4-BE49-F238E27FC236}">
                <a16:creationId xmlns:a16="http://schemas.microsoft.com/office/drawing/2014/main" id="{B66CA091-3C23-442D-B398-37744016E0CF}"/>
              </a:ext>
            </a:extLst>
          </p:cNvPr>
          <p:cNvSpPr>
            <a:spLocks noGrp="1"/>
          </p:cNvSpPr>
          <p:nvPr>
            <p:ph idx="1"/>
          </p:nvPr>
        </p:nvSpPr>
        <p:spPr>
          <a:xfrm>
            <a:off x="395536" y="1347613"/>
            <a:ext cx="8229600" cy="3468935"/>
          </a:xfrm>
        </p:spPr>
        <p:txBody>
          <a:bodyPr vert="horz" lIns="91440" tIns="45720" rIns="91440" bIns="45720" rtlCol="0" anchor="t">
            <a:normAutofit/>
          </a:bodyPr>
          <a:lstStyle/>
          <a:p>
            <a:pPr algn="l" rtl="0" fontAlgn="base">
              <a:lnSpc>
                <a:spcPts val="1725"/>
              </a:lnSpc>
              <a:buFont typeface="Arial" panose="020B0604020202020204" pitchFamily="34" charset="0"/>
              <a:buChar char="•"/>
            </a:pPr>
            <a:endParaRPr lang="en-US" sz="1800" b="0" i="0" u="none" strike="noStrike">
              <a:solidFill>
                <a:srgbClr val="1D3E61"/>
              </a:solidFill>
              <a:effectLst/>
              <a:latin typeface="Nunito Sans" pitchFamily="2" charset="0"/>
            </a:endParaRPr>
          </a:p>
          <a:p>
            <a:pPr marL="0" indent="0" algn="l" rtl="0" fontAlgn="base">
              <a:lnSpc>
                <a:spcPts val="1725"/>
              </a:lnSpc>
              <a:buNone/>
            </a:pPr>
            <a:r>
              <a:rPr lang="en-US" sz="1800" b="0" i="0" u="none" strike="noStrike">
                <a:solidFill>
                  <a:srgbClr val="1D3E61"/>
                </a:solidFill>
                <a:effectLst/>
                <a:latin typeface="Nunito Sans" pitchFamily="2" charset="0"/>
              </a:rPr>
              <a:t>2a.i - XRN5866 Change to EIC Code(s) within Gemini</a:t>
            </a:r>
          </a:p>
          <a:p>
            <a:pPr algn="l" rtl="0" fontAlgn="base">
              <a:lnSpc>
                <a:spcPts val="1725"/>
              </a:lnSpc>
              <a:buFont typeface="Arial" panose="020B0604020202020204" pitchFamily="34" charset="0"/>
              <a:buChar char="•"/>
            </a:pPr>
            <a:endParaRPr lang="en-US" sz="1200" b="0" i="0">
              <a:solidFill>
                <a:srgbClr val="1D3E61"/>
              </a:solidFill>
              <a:effectLst/>
              <a:latin typeface="Arial" panose="020B0604020202020204" pitchFamily="34" charset="0"/>
            </a:endParaRPr>
          </a:p>
          <a:p>
            <a:pPr marL="0" indent="0" algn="l" rtl="0" fontAlgn="base">
              <a:lnSpc>
                <a:spcPts val="1725"/>
              </a:lnSpc>
              <a:buNone/>
            </a:pPr>
            <a:r>
              <a:rPr lang="en-US" sz="1800" b="0" i="0" u="none" strike="noStrike">
                <a:solidFill>
                  <a:srgbClr val="1D3E61"/>
                </a:solidFill>
                <a:effectLst/>
                <a:latin typeface="Nunito Sans" pitchFamily="2" charset="0"/>
              </a:rPr>
              <a:t>2a.ii - XRN5872 Updates to the Annual Quantity (AQ) amendment process (Modification 0876S)</a:t>
            </a:r>
          </a:p>
          <a:p>
            <a:pPr marL="0" indent="0">
              <a:buNone/>
            </a:pPr>
            <a:endParaRPr lang="en-US" sz="1200">
              <a:solidFill>
                <a:srgbClr val="1D3E61"/>
              </a:solidFill>
              <a:latin typeface="Nunito Sans" pitchFamily="2" charset="0"/>
            </a:endParaRPr>
          </a:p>
          <a:p>
            <a:pPr marL="0" indent="0" algn="l" rtl="0" fontAlgn="base">
              <a:lnSpc>
                <a:spcPts val="1725"/>
              </a:lnSpc>
              <a:buNone/>
            </a:pPr>
            <a:endParaRPr lang="en-GB" sz="1200" b="0" i="0">
              <a:solidFill>
                <a:srgbClr val="1D3E61"/>
              </a:solidFill>
              <a:effectLst/>
              <a:latin typeface="Arial" panose="020B0604020202020204" pitchFamily="34" charset="0"/>
            </a:endParaRPr>
          </a:p>
          <a:p>
            <a:endParaRPr lang="en-US" sz="1800">
              <a:latin typeface="Nunito Sans" pitchFamily="2" charset="0"/>
              <a:cs typeface="Arial"/>
            </a:endParaRPr>
          </a:p>
        </p:txBody>
      </p:sp>
    </p:spTree>
    <p:extLst>
      <p:ext uri="{BB962C8B-B14F-4D97-AF65-F5344CB8AC3E}">
        <p14:creationId xmlns:p14="http://schemas.microsoft.com/office/powerpoint/2010/main" val="351898643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2069976" y="2085975"/>
            <a:ext cx="5004048" cy="971550"/>
          </a:xfrm>
        </p:spPr>
        <p:txBody>
          <a:bodyPr>
            <a:normAutofit/>
          </a:bodyPr>
          <a:lstStyle/>
          <a:p>
            <a:r>
              <a:rPr lang="en-GB">
                <a:latin typeface="Nunito Sans" pitchFamily="2" charset="0"/>
              </a:rPr>
              <a:t>9</a:t>
            </a:r>
            <a:r>
              <a:rPr lang="en-GB">
                <a:solidFill>
                  <a:srgbClr val="3E5AA8"/>
                </a:solidFill>
                <a:latin typeface="Nunito Sans" pitchFamily="2" charset="0"/>
              </a:rPr>
              <a:t>. Portfolio Delivery</a:t>
            </a:r>
          </a:p>
        </p:txBody>
      </p:sp>
    </p:spTree>
    <p:extLst>
      <p:ext uri="{BB962C8B-B14F-4D97-AF65-F5344CB8AC3E}">
        <p14:creationId xmlns:p14="http://schemas.microsoft.com/office/powerpoint/2010/main" val="72925545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A60AD12-684D-4CF6-A84F-796E3404F567}"/>
              </a:ext>
            </a:extLst>
          </p:cNvPr>
          <p:cNvSpPr>
            <a:spLocks noGrp="1"/>
          </p:cNvSpPr>
          <p:nvPr>
            <p:ph type="title"/>
          </p:nvPr>
        </p:nvSpPr>
        <p:spPr/>
        <p:txBody>
          <a:bodyPr>
            <a:normAutofit/>
          </a:bodyPr>
          <a:lstStyle/>
          <a:p>
            <a:r>
              <a:rPr lang="en-GB" sz="2400">
                <a:latin typeface="Nunito Sans" pitchFamily="2" charset="0"/>
              </a:rPr>
              <a:t>9. Portfolio Delivery Overview </a:t>
            </a:r>
            <a:r>
              <a:rPr lang="en-GB" sz="2400"/>
              <a:t>POAP</a:t>
            </a:r>
          </a:p>
        </p:txBody>
      </p:sp>
      <p:sp>
        <p:nvSpPr>
          <p:cNvPr id="5" name="Content Placeholder 4">
            <a:extLst>
              <a:ext uri="{FF2B5EF4-FFF2-40B4-BE49-F238E27FC236}">
                <a16:creationId xmlns:a16="http://schemas.microsoft.com/office/drawing/2014/main" id="{74E5C359-EDF7-4B98-9E7A-26420788651C}"/>
              </a:ext>
            </a:extLst>
          </p:cNvPr>
          <p:cNvSpPr>
            <a:spLocks noGrp="1"/>
          </p:cNvSpPr>
          <p:nvPr>
            <p:ph idx="1"/>
          </p:nvPr>
        </p:nvSpPr>
        <p:spPr/>
        <p:txBody>
          <a:bodyPr>
            <a:normAutofit/>
          </a:bodyPr>
          <a:lstStyle/>
          <a:p>
            <a:pPr marL="0" indent="0">
              <a:buNone/>
            </a:pPr>
            <a:r>
              <a:rPr lang="en-US" sz="2400"/>
              <a:t>Please see link to the Change Portfolio POAP </a:t>
            </a:r>
            <a:r>
              <a:rPr lang="en-US" sz="2400" u="sng">
                <a:solidFill>
                  <a:srgbClr val="00B0F0"/>
                </a:solidFill>
                <a:hlinkClick r:id="rId2"/>
              </a:rPr>
              <a:t>here</a:t>
            </a:r>
            <a:endParaRPr lang="en-US" sz="2400" u="sng">
              <a:solidFill>
                <a:srgbClr val="00B0F0"/>
              </a:solidFill>
            </a:endParaRPr>
          </a:p>
        </p:txBody>
      </p:sp>
    </p:spTree>
    <p:extLst>
      <p:ext uri="{BB962C8B-B14F-4D97-AF65-F5344CB8AC3E}">
        <p14:creationId xmlns:p14="http://schemas.microsoft.com/office/powerpoint/2010/main" val="3345536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a:extLst>
              <a:ext uri="{FF2B5EF4-FFF2-40B4-BE49-F238E27FC236}">
                <a16:creationId xmlns:a16="http://schemas.microsoft.com/office/drawing/2014/main" id="{992361A3-B29A-CC94-79FE-50871E1B98CD}"/>
              </a:ext>
            </a:extLst>
          </p:cNvPr>
          <p:cNvGraphicFramePr>
            <a:graphicFrameLocks noGrp="1"/>
          </p:cNvGraphicFramePr>
          <p:nvPr>
            <p:ph idx="1"/>
          </p:nvPr>
        </p:nvGraphicFramePr>
        <p:xfrm>
          <a:off x="168030" y="753578"/>
          <a:ext cx="5858128" cy="1818172"/>
        </p:xfrm>
        <a:graphic>
          <a:graphicData uri="http://schemas.openxmlformats.org/drawingml/2006/table">
            <a:tbl>
              <a:tblPr firstRow="1" bandRow="1">
                <a:tableStyleId>{E8B1032C-EA38-4F05-BA0D-38AFFFC7BED3}</a:tableStyleId>
              </a:tblPr>
              <a:tblGrid>
                <a:gridCol w="3141640">
                  <a:extLst>
                    <a:ext uri="{9D8B030D-6E8A-4147-A177-3AD203B41FA5}">
                      <a16:colId xmlns:a16="http://schemas.microsoft.com/office/drawing/2014/main" val="460105067"/>
                    </a:ext>
                  </a:extLst>
                </a:gridCol>
                <a:gridCol w="2716488">
                  <a:extLst>
                    <a:ext uri="{9D8B030D-6E8A-4147-A177-3AD203B41FA5}">
                      <a16:colId xmlns:a16="http://schemas.microsoft.com/office/drawing/2014/main" val="4029205917"/>
                    </a:ext>
                  </a:extLst>
                </a:gridCol>
              </a:tblGrid>
              <a:tr h="3173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a:solidFill>
                            <a:schemeClr val="bg1"/>
                          </a:solidFill>
                          <a:latin typeface="+mn-lt"/>
                          <a:ea typeface="+mn-ea"/>
                          <a:cs typeface="+mn-cs"/>
                        </a:rPr>
                        <a:t>Customer Parties</a:t>
                      </a:r>
                    </a:p>
                  </a:txBody>
                  <a:tcPr marT="0" marB="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84B8DA"/>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a:solidFill>
                            <a:schemeClr val="bg1"/>
                          </a:solidFill>
                          <a:latin typeface="+mn-lt"/>
                          <a:ea typeface="+mn-ea"/>
                          <a:cs typeface="+mn-cs"/>
                        </a:rPr>
                        <a:t>Impacted parties</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84B8DA"/>
                    </a:solidFill>
                  </a:tcPr>
                </a:tc>
                <a:extLst>
                  <a:ext uri="{0D108BD9-81ED-4DB2-BD59-A6C34878D82A}">
                    <a16:rowId xmlns:a16="http://schemas.microsoft.com/office/drawing/2014/main" val="2249441976"/>
                  </a:ext>
                </a:extLst>
              </a:tr>
              <a:tr h="2488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a:solidFill>
                            <a:srgbClr val="000000"/>
                          </a:solidFill>
                          <a:latin typeface="+mn-lt"/>
                          <a:ea typeface="+mn-ea"/>
                          <a:cs typeface="+mn-cs"/>
                        </a:rPr>
                        <a:t>Shipper</a:t>
                      </a: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a:solidFill>
                            <a:srgbClr val="000000"/>
                          </a:solidFill>
                          <a:latin typeface="+mn-lt"/>
                          <a:ea typeface="+mn-ea"/>
                          <a:cs typeface="+mn-cs"/>
                        </a:rPr>
                        <a:t>Y</a:t>
                      </a:r>
                      <a:endParaRPr lang="en-GB" sz="1200" b="1" kern="1200">
                        <a:solidFill>
                          <a:srgbClr val="000000"/>
                        </a:solidFill>
                        <a:latin typeface="+mn-lt"/>
                        <a:ea typeface="+mn-ea"/>
                        <a:cs typeface="+mn-cs"/>
                      </a:endParaRP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1880511865"/>
                  </a:ext>
                </a:extLst>
              </a:tr>
              <a:tr h="3173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a:solidFill>
                            <a:srgbClr val="000000"/>
                          </a:solidFill>
                          <a:latin typeface="+mn-lt"/>
                          <a:ea typeface="+mn-ea"/>
                          <a:cs typeface="+mn-cs"/>
                        </a:rPr>
                        <a:t>Distribution Network Operators (DNOs)</a:t>
                      </a: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kern="1200">
                        <a:solidFill>
                          <a:srgbClr val="000000"/>
                        </a:solidFill>
                        <a:latin typeface="+mn-lt"/>
                        <a:ea typeface="+mn-ea"/>
                        <a:cs typeface="+mn-cs"/>
                      </a:endParaRP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769579802"/>
                  </a:ext>
                </a:extLst>
              </a:tr>
              <a:tr h="3173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a:solidFill>
                            <a:srgbClr val="000000"/>
                          </a:solidFill>
                          <a:latin typeface="+mn-lt"/>
                          <a:ea typeface="+mn-ea"/>
                          <a:cs typeface="+mn-cs"/>
                        </a:rPr>
                        <a:t>National Gas Transmission</a:t>
                      </a: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a:solidFill>
                            <a:srgbClr val="000000"/>
                          </a:solidFill>
                          <a:latin typeface="+mn-lt"/>
                          <a:ea typeface="+mn-ea"/>
                          <a:cs typeface="+mn-cs"/>
                        </a:rPr>
                        <a:t>Y</a:t>
                      </a:r>
                      <a:endParaRPr lang="en-GB" sz="1200" b="1" kern="1200">
                        <a:solidFill>
                          <a:srgbClr val="000000"/>
                        </a:solidFill>
                        <a:latin typeface="+mn-lt"/>
                        <a:ea typeface="+mn-ea"/>
                        <a:cs typeface="+mn-cs"/>
                      </a:endParaRP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513173348"/>
                  </a:ext>
                </a:extLst>
              </a:tr>
              <a:tr h="3173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a:solidFill>
                            <a:srgbClr val="000000"/>
                          </a:solidFill>
                          <a:latin typeface="+mn-lt"/>
                          <a:ea typeface="+mn-ea"/>
                          <a:cs typeface="+mn-cs"/>
                        </a:rPr>
                        <a:t>IGTs</a:t>
                      </a: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kern="1200">
                        <a:solidFill>
                          <a:srgbClr val="000000"/>
                        </a:solidFill>
                        <a:latin typeface="+mn-lt"/>
                        <a:ea typeface="+mn-ea"/>
                        <a:cs typeface="+mn-cs"/>
                      </a:endParaRP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2735908724"/>
                  </a:ext>
                </a:extLst>
              </a:tr>
              <a:tr h="238037">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a:solidFill>
                            <a:srgbClr val="000000"/>
                          </a:solidFill>
                          <a:latin typeface="+mn-lt"/>
                          <a:ea typeface="+mn-ea"/>
                          <a:cs typeface="+mn-cs"/>
                        </a:rPr>
                        <a:t>This vote is to approve the change into development </a:t>
                      </a:r>
                      <a:endParaRPr lang="en-GB" sz="1200" b="1" kern="1200">
                        <a:solidFill>
                          <a:srgbClr val="000000"/>
                        </a:solidFill>
                        <a:latin typeface="+mn-lt"/>
                        <a:ea typeface="+mn-ea"/>
                        <a:cs typeface="+mn-cs"/>
                      </a:endParaRP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tc hMerge="1">
                  <a:txBody>
                    <a:bodyPr/>
                    <a:lstStyle/>
                    <a:p>
                      <a:pPr algn="l"/>
                      <a:endParaRPr lang="en-GB" sz="1000" b="0" kern="1200" baseline="0">
                        <a:solidFill>
                          <a:schemeClr val="tx1"/>
                        </a:solidFill>
                        <a:latin typeface="Arial" panose="020B0604020202020204" pitchFamily="34" charset="0"/>
                        <a:ea typeface="+mn-ea"/>
                        <a:cs typeface="Arial" panose="020B0604020202020204" pitchFamily="34" charset="0"/>
                      </a:endParaRP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1987585170"/>
                  </a:ext>
                </a:extLst>
              </a:tr>
            </a:tbl>
          </a:graphicData>
        </a:graphic>
      </p:graphicFrame>
      <p:sp>
        <p:nvSpPr>
          <p:cNvPr id="8" name="Title 1">
            <a:extLst>
              <a:ext uri="{FF2B5EF4-FFF2-40B4-BE49-F238E27FC236}">
                <a16:creationId xmlns:a16="http://schemas.microsoft.com/office/drawing/2014/main" id="{6F560235-461B-8B32-0CC6-476D88091D1E}"/>
              </a:ext>
            </a:extLst>
          </p:cNvPr>
          <p:cNvSpPr>
            <a:spLocks noGrp="1"/>
          </p:cNvSpPr>
          <p:nvPr>
            <p:ph type="title"/>
          </p:nvPr>
        </p:nvSpPr>
        <p:spPr>
          <a:xfrm>
            <a:off x="35496" y="154050"/>
            <a:ext cx="9073008" cy="558092"/>
          </a:xfrm>
        </p:spPr>
        <p:txBody>
          <a:bodyPr>
            <a:normAutofit/>
          </a:bodyPr>
          <a:lstStyle/>
          <a:p>
            <a:r>
              <a:rPr lang="en-US" sz="2200">
                <a:cs typeface="Arial"/>
              </a:rPr>
              <a:t>XRN5866 Change to EIC Code(s) within Gemini</a:t>
            </a:r>
            <a:endParaRPr lang="en-GB">
              <a:latin typeface="+mj-lt"/>
              <a:cs typeface="Arial"/>
            </a:endParaRPr>
          </a:p>
        </p:txBody>
      </p:sp>
      <p:graphicFrame>
        <p:nvGraphicFramePr>
          <p:cNvPr id="4" name="Table 3">
            <a:extLst>
              <a:ext uri="{FF2B5EF4-FFF2-40B4-BE49-F238E27FC236}">
                <a16:creationId xmlns:a16="http://schemas.microsoft.com/office/drawing/2014/main" id="{0F42AD10-A34F-4CCB-D99F-A96354C819E4}"/>
              </a:ext>
            </a:extLst>
          </p:cNvPr>
          <p:cNvGraphicFramePr>
            <a:graphicFrameLocks noGrp="1"/>
          </p:cNvGraphicFramePr>
          <p:nvPr/>
        </p:nvGraphicFramePr>
        <p:xfrm>
          <a:off x="161229" y="2643759"/>
          <a:ext cx="8821542" cy="1368152"/>
        </p:xfrm>
        <a:graphic>
          <a:graphicData uri="http://schemas.openxmlformats.org/drawingml/2006/table">
            <a:tbl>
              <a:tblPr firstRow="1" bandRow="1">
                <a:tableStyleId>{E8B1032C-EA38-4F05-BA0D-38AFFFC7BED3}</a:tableStyleId>
              </a:tblPr>
              <a:tblGrid>
                <a:gridCol w="8821542">
                  <a:extLst>
                    <a:ext uri="{9D8B030D-6E8A-4147-A177-3AD203B41FA5}">
                      <a16:colId xmlns:a16="http://schemas.microsoft.com/office/drawing/2014/main" val="20000"/>
                    </a:ext>
                  </a:extLst>
                </a:gridCol>
              </a:tblGrid>
              <a:tr h="2550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a:solidFill>
                            <a:schemeClr val="bg1"/>
                          </a:solidFill>
                          <a:latin typeface="+mn-lt"/>
                          <a:ea typeface="+mn-ea"/>
                          <a:cs typeface="+mn-cs"/>
                        </a:rPr>
                        <a:t>Change</a:t>
                      </a:r>
                      <a:r>
                        <a:rPr lang="en-GB" sz="1100" b="1" kern="1200" baseline="0">
                          <a:solidFill>
                            <a:schemeClr val="bg1"/>
                          </a:solidFill>
                          <a:latin typeface="+mn-lt"/>
                          <a:ea typeface="+mn-ea"/>
                          <a:cs typeface="+mn-cs"/>
                        </a:rPr>
                        <a:t> Description</a:t>
                      </a:r>
                      <a:endParaRPr lang="en-GB" sz="1100" b="1" u="sng" kern="1200">
                        <a:solidFill>
                          <a:schemeClr val="bg1"/>
                        </a:solidFill>
                        <a:latin typeface="+mn-lt"/>
                        <a:ea typeface="+mn-ea"/>
                        <a:cs typeface="+mn-cs"/>
                      </a:endParaRPr>
                    </a:p>
                  </a:txBody>
                  <a:tcPr marT="0" marB="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FCBC55"/>
                    </a:solidFill>
                  </a:tcPr>
                </a:tc>
                <a:extLst>
                  <a:ext uri="{0D108BD9-81ED-4DB2-BD59-A6C34878D82A}">
                    <a16:rowId xmlns:a16="http://schemas.microsoft.com/office/drawing/2014/main" val="10000"/>
                  </a:ext>
                </a:extLst>
              </a:tr>
              <a:tr h="1113098">
                <a:tc>
                  <a:txBody>
                    <a:bodyPr/>
                    <a:lstStyle/>
                    <a:p>
                      <a:r>
                        <a:rPr lang="en-US" sz="1200" b="0" kern="1200">
                          <a:solidFill>
                            <a:srgbClr val="000000"/>
                          </a:solidFill>
                          <a:latin typeface="+mn-lt"/>
                          <a:ea typeface="+mn-ea"/>
                          <a:cs typeface="+mn-cs"/>
                        </a:rPr>
                        <a:t>This Change Proposal has been raised as National Gas require the Energy Identification Code (EIC) in the Gemini system to be updated from the National Grid EIC of </a:t>
                      </a:r>
                      <a:r>
                        <a:rPr lang="en-US" sz="1200" b="1" kern="1200">
                          <a:solidFill>
                            <a:srgbClr val="000000"/>
                          </a:solidFill>
                          <a:latin typeface="+mn-lt"/>
                          <a:ea typeface="+mn-ea"/>
                          <a:cs typeface="+mn-cs"/>
                        </a:rPr>
                        <a:t>21X-GB-A-A0A0A-7</a:t>
                      </a:r>
                      <a:r>
                        <a:rPr lang="en-US" sz="1200" b="0" kern="1200">
                          <a:solidFill>
                            <a:srgbClr val="000000"/>
                          </a:solidFill>
                          <a:latin typeface="+mn-lt"/>
                          <a:ea typeface="+mn-ea"/>
                          <a:cs typeface="+mn-cs"/>
                        </a:rPr>
                        <a:t> to the National Gas EIC of </a:t>
                      </a:r>
                      <a:r>
                        <a:rPr lang="en-US" sz="1200" b="1" kern="1200">
                          <a:solidFill>
                            <a:srgbClr val="000000"/>
                          </a:solidFill>
                          <a:latin typeface="+mn-lt"/>
                          <a:ea typeface="+mn-ea"/>
                          <a:cs typeface="+mn-cs"/>
                        </a:rPr>
                        <a:t>55XNATIONALGASTC.</a:t>
                      </a:r>
                    </a:p>
                    <a:p>
                      <a:r>
                        <a:rPr lang="en-US" sz="1200" b="0" kern="1200">
                          <a:solidFill>
                            <a:srgbClr val="000000"/>
                          </a:solidFill>
                          <a:latin typeface="+mn-lt"/>
                          <a:ea typeface="+mn-ea"/>
                          <a:cs typeface="+mn-cs"/>
                        </a:rPr>
                        <a:t>Based on initial analysis, the proposed change will require a data fix in Gemini to amend the EIC Value from the National Grid EIC to National Gas EIC in the respective Gemini database. This will allow the system to consider the appropriate National Gas EIC Code for all file/message validation and exchanges with TSOs, PRISMA and Shippers. </a:t>
                      </a:r>
                    </a:p>
                  </a:txBody>
                  <a:tcPr marL="180000">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5" name="Table 4">
            <a:extLst>
              <a:ext uri="{FF2B5EF4-FFF2-40B4-BE49-F238E27FC236}">
                <a16:creationId xmlns:a16="http://schemas.microsoft.com/office/drawing/2014/main" id="{D75CB8B0-64D9-731D-2D61-8E46226E83C4}"/>
              </a:ext>
            </a:extLst>
          </p:cNvPr>
          <p:cNvGraphicFramePr>
            <a:graphicFrameLocks noGrp="1"/>
          </p:cNvGraphicFramePr>
          <p:nvPr/>
        </p:nvGraphicFramePr>
        <p:xfrm>
          <a:off x="161229" y="4085445"/>
          <a:ext cx="8821542" cy="742105"/>
        </p:xfrm>
        <a:graphic>
          <a:graphicData uri="http://schemas.openxmlformats.org/drawingml/2006/table">
            <a:tbl>
              <a:tblPr firstRow="1" bandRow="1">
                <a:tableStyleId>{E8B1032C-EA38-4F05-BA0D-38AFFFC7BED3}</a:tableStyleId>
              </a:tblPr>
              <a:tblGrid>
                <a:gridCol w="3403766">
                  <a:extLst>
                    <a:ext uri="{9D8B030D-6E8A-4147-A177-3AD203B41FA5}">
                      <a16:colId xmlns:a16="http://schemas.microsoft.com/office/drawing/2014/main" val="20000"/>
                    </a:ext>
                  </a:extLst>
                </a:gridCol>
                <a:gridCol w="5417776">
                  <a:extLst>
                    <a:ext uri="{9D8B030D-6E8A-4147-A177-3AD203B41FA5}">
                      <a16:colId xmlns:a16="http://schemas.microsoft.com/office/drawing/2014/main" val="20001"/>
                    </a:ext>
                  </a:extLst>
                </a:gridCol>
              </a:tblGrid>
              <a:tr h="4234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a:solidFill>
                            <a:schemeClr val="bg1"/>
                          </a:solidFill>
                          <a:latin typeface="+mn-lt"/>
                          <a:ea typeface="+mn-ea"/>
                          <a:cs typeface="+mn-cs"/>
                        </a:rPr>
                        <a:t>DSC Service Area Associated Funding Split</a:t>
                      </a:r>
                    </a:p>
                  </a:txBody>
                  <a:tcPr marT="0" marB="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6440A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a:solidFill>
                            <a:srgbClr val="000000"/>
                          </a:solidFill>
                          <a:latin typeface="+mn-lt"/>
                          <a:ea typeface="+mn-ea"/>
                          <a:cs typeface="+mn-cs"/>
                        </a:rPr>
                        <a:t>N/A- Gemini investment funded</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10000"/>
                  </a:ext>
                </a:extLst>
              </a:tr>
              <a:tr h="318681">
                <a:tc>
                  <a:txBody>
                    <a:bodyPr/>
                    <a:lstStyle/>
                    <a:p>
                      <a:pPr marL="0" marR="0" lvl="0" indent="0" algn="l" rtl="0" eaLnBrk="1" fontAlgn="auto" latinLnBrk="0" hangingPunct="1">
                        <a:lnSpc>
                          <a:spcPct val="100000"/>
                        </a:lnSpc>
                        <a:spcBef>
                          <a:spcPts val="0"/>
                        </a:spcBef>
                        <a:spcAft>
                          <a:spcPts val="0"/>
                        </a:spcAft>
                        <a:buClrTx/>
                        <a:buSzTx/>
                        <a:buFontTx/>
                        <a:buNone/>
                      </a:pPr>
                      <a:r>
                        <a:rPr lang="en-GB" sz="1100" b="1" kern="1200">
                          <a:solidFill>
                            <a:schemeClr val="bg1"/>
                          </a:solidFill>
                          <a:latin typeface="+mn-lt"/>
                          <a:ea typeface="+mn-ea"/>
                          <a:cs typeface="+mn-cs"/>
                        </a:rPr>
                        <a:t>Proposed Funding split from Proposer</a:t>
                      </a:r>
                    </a:p>
                  </a:txBody>
                  <a:tcPr marT="0" marB="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6440A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a:solidFill>
                            <a:srgbClr val="000000"/>
                          </a:solidFill>
                          <a:latin typeface="+mn-lt"/>
                          <a:ea typeface="+mn-ea"/>
                          <a:cs typeface="+mn-cs"/>
                        </a:rPr>
                        <a:t>N/A</a:t>
                      </a:r>
                      <a:endParaRPr lang="en-GB" sz="1200" b="1" kern="1200">
                        <a:solidFill>
                          <a:srgbClr val="000000"/>
                        </a:solidFill>
                        <a:latin typeface="+mn-lt"/>
                        <a:ea typeface="+mn-ea"/>
                        <a:cs typeface="+mn-cs"/>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graphicFrame>
        <p:nvGraphicFramePr>
          <p:cNvPr id="15" name="Table 15">
            <a:extLst>
              <a:ext uri="{FF2B5EF4-FFF2-40B4-BE49-F238E27FC236}">
                <a16:creationId xmlns:a16="http://schemas.microsoft.com/office/drawing/2014/main" id="{A42150A8-2999-1C5F-B1D5-8456AC554378}"/>
              </a:ext>
            </a:extLst>
          </p:cNvPr>
          <p:cNvGraphicFramePr>
            <a:graphicFrameLocks noGrp="1"/>
          </p:cNvGraphicFramePr>
          <p:nvPr/>
        </p:nvGraphicFramePr>
        <p:xfrm>
          <a:off x="6150765" y="753578"/>
          <a:ext cx="2825205" cy="1807308"/>
        </p:xfrm>
        <a:graphic>
          <a:graphicData uri="http://schemas.openxmlformats.org/drawingml/2006/table">
            <a:tbl>
              <a:tblPr>
                <a:tableStyleId>{616DA210-FB5B-4158-B5E0-FEB733F419BA}</a:tableStyleId>
              </a:tblPr>
              <a:tblGrid>
                <a:gridCol w="1330044">
                  <a:extLst>
                    <a:ext uri="{9D8B030D-6E8A-4147-A177-3AD203B41FA5}">
                      <a16:colId xmlns:a16="http://schemas.microsoft.com/office/drawing/2014/main" val="2998317924"/>
                    </a:ext>
                  </a:extLst>
                </a:gridCol>
                <a:gridCol w="1495161">
                  <a:extLst>
                    <a:ext uri="{9D8B030D-6E8A-4147-A177-3AD203B41FA5}">
                      <a16:colId xmlns:a16="http://schemas.microsoft.com/office/drawing/2014/main" val="2110112030"/>
                    </a:ext>
                  </a:extLst>
                </a:gridCol>
              </a:tblGrid>
              <a:tr h="4436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a:solidFill>
                            <a:schemeClr val="bg1"/>
                          </a:solidFill>
                          <a:latin typeface="+mn-lt"/>
                          <a:ea typeface="+mn-ea"/>
                          <a:cs typeface="+mn-cs"/>
                        </a:rPr>
                        <a:t>Change Type</a:t>
                      </a:r>
                    </a:p>
                  </a:txBody>
                  <a:tcPr marT="0" marB="0" anchor="ctr">
                    <a:solidFill>
                      <a:srgbClr val="56CF9E"/>
                    </a:solidFill>
                  </a:tcPr>
                </a:tc>
                <a:tc>
                  <a:txBody>
                    <a:bodyPr/>
                    <a:lstStyle/>
                    <a:p>
                      <a:r>
                        <a:rPr lang="en-US" sz="1200" b="0" kern="1200">
                          <a:solidFill>
                            <a:srgbClr val="000000"/>
                          </a:solidFill>
                          <a:latin typeface="+mn-lt"/>
                          <a:ea typeface="+mn-ea"/>
                          <a:cs typeface="+mn-cs"/>
                        </a:rPr>
                        <a:t>Non Regulatory</a:t>
                      </a:r>
                      <a:endParaRPr lang="en-GB" sz="1200" b="0" kern="1200">
                        <a:solidFill>
                          <a:srgbClr val="000000"/>
                        </a:solidFill>
                        <a:latin typeface="+mn-lt"/>
                        <a:ea typeface="+mn-ea"/>
                        <a:cs typeface="+mn-cs"/>
                      </a:endParaRPr>
                    </a:p>
                  </a:txBody>
                  <a:tcPr anchor="ctr"/>
                </a:tc>
                <a:extLst>
                  <a:ext uri="{0D108BD9-81ED-4DB2-BD59-A6C34878D82A}">
                    <a16:rowId xmlns:a16="http://schemas.microsoft.com/office/drawing/2014/main" val="1522058585"/>
                  </a:ext>
                </a:extLst>
              </a:tr>
              <a:tr h="4545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a:solidFill>
                            <a:schemeClr val="bg1"/>
                          </a:solidFill>
                          <a:latin typeface="+mn-lt"/>
                          <a:ea typeface="+mn-ea"/>
                          <a:cs typeface="+mn-cs"/>
                        </a:rPr>
                        <a:t>Priority</a:t>
                      </a:r>
                    </a:p>
                  </a:txBody>
                  <a:tcPr marT="0" marB="0" anchor="ctr">
                    <a:solidFill>
                      <a:srgbClr val="56CF9E"/>
                    </a:solidFill>
                  </a:tcPr>
                </a:tc>
                <a:tc>
                  <a:txBody>
                    <a:bodyPr/>
                    <a:lstStyle/>
                    <a:p>
                      <a:r>
                        <a:rPr lang="en-US" sz="1200" b="0" kern="1200">
                          <a:solidFill>
                            <a:srgbClr val="000000"/>
                          </a:solidFill>
                          <a:latin typeface="+mn-lt"/>
                          <a:ea typeface="+mn-ea"/>
                          <a:cs typeface="+mn-cs"/>
                        </a:rPr>
                        <a:t>Medium</a:t>
                      </a:r>
                      <a:endParaRPr lang="en-GB" sz="1200" b="0" kern="1200">
                        <a:solidFill>
                          <a:srgbClr val="000000"/>
                        </a:solidFill>
                        <a:latin typeface="+mn-lt"/>
                        <a:ea typeface="+mn-ea"/>
                        <a:cs typeface="+mn-cs"/>
                      </a:endParaRPr>
                    </a:p>
                  </a:txBody>
                  <a:tcPr anchor="ctr"/>
                </a:tc>
                <a:extLst>
                  <a:ext uri="{0D108BD9-81ED-4DB2-BD59-A6C34878D82A}">
                    <a16:rowId xmlns:a16="http://schemas.microsoft.com/office/drawing/2014/main" val="1504131133"/>
                  </a:ext>
                </a:extLst>
              </a:tr>
              <a:tr h="4545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a:solidFill>
                            <a:schemeClr val="bg1"/>
                          </a:solidFill>
                          <a:latin typeface="+mn-lt"/>
                          <a:ea typeface="+mn-ea"/>
                          <a:cs typeface="+mn-cs"/>
                        </a:rPr>
                        <a:t>Proposer</a:t>
                      </a:r>
                    </a:p>
                  </a:txBody>
                  <a:tcPr marT="0" marB="0" anchor="ctr">
                    <a:solidFill>
                      <a:srgbClr val="56CF9E"/>
                    </a:solidFill>
                  </a:tcPr>
                </a:tc>
                <a:tc>
                  <a:txBody>
                    <a:bodyPr/>
                    <a:lstStyle/>
                    <a:p>
                      <a:r>
                        <a:rPr lang="en-US" sz="1200" b="0" kern="1200">
                          <a:solidFill>
                            <a:srgbClr val="000000"/>
                          </a:solidFill>
                          <a:latin typeface="+mn-lt"/>
                          <a:ea typeface="+mn-ea"/>
                          <a:cs typeface="+mn-cs"/>
                        </a:rPr>
                        <a:t>National Gas</a:t>
                      </a:r>
                      <a:endParaRPr lang="en-GB" sz="1200" b="0" kern="1200">
                        <a:solidFill>
                          <a:srgbClr val="000000"/>
                        </a:solidFill>
                        <a:latin typeface="+mn-lt"/>
                        <a:ea typeface="+mn-ea"/>
                        <a:cs typeface="+mn-cs"/>
                      </a:endParaRPr>
                    </a:p>
                  </a:txBody>
                  <a:tcPr anchor="ctr"/>
                </a:tc>
                <a:extLst>
                  <a:ext uri="{0D108BD9-81ED-4DB2-BD59-A6C34878D82A}">
                    <a16:rowId xmlns:a16="http://schemas.microsoft.com/office/drawing/2014/main" val="226082518"/>
                  </a:ext>
                </a:extLst>
              </a:tr>
              <a:tr h="4545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a:solidFill>
                            <a:schemeClr val="bg1"/>
                          </a:solidFill>
                          <a:latin typeface="+mn-lt"/>
                          <a:ea typeface="+mn-ea"/>
                          <a:cs typeface="+mn-cs"/>
                        </a:rPr>
                        <a:t>Change Proposal</a:t>
                      </a:r>
                    </a:p>
                  </a:txBody>
                  <a:tcPr marT="0" marB="0" anchor="ctr">
                    <a:solidFill>
                      <a:srgbClr val="56CF9E"/>
                    </a:solidFill>
                  </a:tcPr>
                </a:tc>
                <a:tc>
                  <a:txBody>
                    <a:bodyPr/>
                    <a:lstStyle/>
                    <a:p>
                      <a:r>
                        <a:rPr lang="en-GB" sz="1200">
                          <a:solidFill>
                            <a:srgbClr val="000000"/>
                          </a:solidFill>
                          <a:hlinkClick r:id="rId2"/>
                        </a:rPr>
                        <a:t>Link to CP</a:t>
                      </a:r>
                      <a:endParaRPr lang="en-GB" sz="1200">
                        <a:solidFill>
                          <a:srgbClr val="000000"/>
                        </a:solidFill>
                      </a:endParaRPr>
                    </a:p>
                  </a:txBody>
                  <a:tcPr anchor="ctr"/>
                </a:tc>
                <a:extLst>
                  <a:ext uri="{0D108BD9-81ED-4DB2-BD59-A6C34878D82A}">
                    <a16:rowId xmlns:a16="http://schemas.microsoft.com/office/drawing/2014/main" val="4142360913"/>
                  </a:ext>
                </a:extLst>
              </a:tr>
            </a:tbl>
          </a:graphicData>
        </a:graphic>
      </p:graphicFrame>
    </p:spTree>
    <p:extLst>
      <p:ext uri="{BB962C8B-B14F-4D97-AF65-F5344CB8AC3E}">
        <p14:creationId xmlns:p14="http://schemas.microsoft.com/office/powerpoint/2010/main" val="14882778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0E3800-8385-65CF-9F50-10E63D4E5EED}"/>
            </a:ext>
          </a:extLst>
        </p:cNvPr>
        <p:cNvGrpSpPr/>
        <p:nvPr/>
      </p:nvGrpSpPr>
      <p:grpSpPr>
        <a:xfrm>
          <a:off x="0" y="0"/>
          <a:ext cx="0" cy="0"/>
          <a:chOff x="0" y="0"/>
          <a:chExt cx="0" cy="0"/>
        </a:xfrm>
      </p:grpSpPr>
      <p:graphicFrame>
        <p:nvGraphicFramePr>
          <p:cNvPr id="2" name="Content Placeholder 1">
            <a:extLst>
              <a:ext uri="{FF2B5EF4-FFF2-40B4-BE49-F238E27FC236}">
                <a16:creationId xmlns:a16="http://schemas.microsoft.com/office/drawing/2014/main" id="{F0A465CA-665F-26D5-269E-18A82F2AB458}"/>
              </a:ext>
            </a:extLst>
          </p:cNvPr>
          <p:cNvGraphicFramePr>
            <a:graphicFrameLocks noGrp="1"/>
          </p:cNvGraphicFramePr>
          <p:nvPr>
            <p:ph idx="1"/>
          </p:nvPr>
        </p:nvGraphicFramePr>
        <p:xfrm>
          <a:off x="168030" y="753578"/>
          <a:ext cx="5858128" cy="1818172"/>
        </p:xfrm>
        <a:graphic>
          <a:graphicData uri="http://schemas.openxmlformats.org/drawingml/2006/table">
            <a:tbl>
              <a:tblPr firstRow="1" bandRow="1">
                <a:tableStyleId>{E8B1032C-EA38-4F05-BA0D-38AFFFC7BED3}</a:tableStyleId>
              </a:tblPr>
              <a:tblGrid>
                <a:gridCol w="3141640">
                  <a:extLst>
                    <a:ext uri="{9D8B030D-6E8A-4147-A177-3AD203B41FA5}">
                      <a16:colId xmlns:a16="http://schemas.microsoft.com/office/drawing/2014/main" val="460105067"/>
                    </a:ext>
                  </a:extLst>
                </a:gridCol>
                <a:gridCol w="2716488">
                  <a:extLst>
                    <a:ext uri="{9D8B030D-6E8A-4147-A177-3AD203B41FA5}">
                      <a16:colId xmlns:a16="http://schemas.microsoft.com/office/drawing/2014/main" val="4029205917"/>
                    </a:ext>
                  </a:extLst>
                </a:gridCol>
              </a:tblGrid>
              <a:tr h="3173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a:solidFill>
                            <a:schemeClr val="bg1"/>
                          </a:solidFill>
                          <a:latin typeface="+mn-lt"/>
                          <a:ea typeface="+mn-ea"/>
                          <a:cs typeface="+mn-cs"/>
                        </a:rPr>
                        <a:t>Customer Parties</a:t>
                      </a:r>
                    </a:p>
                  </a:txBody>
                  <a:tcPr marT="0" marB="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84B8DA"/>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a:solidFill>
                            <a:schemeClr val="bg1"/>
                          </a:solidFill>
                          <a:latin typeface="+mn-lt"/>
                          <a:ea typeface="+mn-ea"/>
                          <a:cs typeface="+mn-cs"/>
                        </a:rPr>
                        <a:t>Impacted parties</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84B8DA"/>
                    </a:solidFill>
                  </a:tcPr>
                </a:tc>
                <a:extLst>
                  <a:ext uri="{0D108BD9-81ED-4DB2-BD59-A6C34878D82A}">
                    <a16:rowId xmlns:a16="http://schemas.microsoft.com/office/drawing/2014/main" val="2249441976"/>
                  </a:ext>
                </a:extLst>
              </a:tr>
              <a:tr h="2488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a:solidFill>
                            <a:srgbClr val="000000"/>
                          </a:solidFill>
                          <a:latin typeface="+mn-lt"/>
                          <a:ea typeface="+mn-ea"/>
                          <a:cs typeface="+mn-cs"/>
                        </a:rPr>
                        <a:t>Shipper</a:t>
                      </a: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a:solidFill>
                            <a:srgbClr val="000000"/>
                          </a:solidFill>
                          <a:latin typeface="+mn-lt"/>
                          <a:ea typeface="+mn-ea"/>
                          <a:cs typeface="+mn-cs"/>
                        </a:rPr>
                        <a:t>Y</a:t>
                      </a:r>
                      <a:endParaRPr lang="en-GB" sz="1200" b="1" kern="1200">
                        <a:solidFill>
                          <a:srgbClr val="000000"/>
                        </a:solidFill>
                        <a:latin typeface="+mn-lt"/>
                        <a:ea typeface="+mn-ea"/>
                        <a:cs typeface="+mn-cs"/>
                      </a:endParaRP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1880511865"/>
                  </a:ext>
                </a:extLst>
              </a:tr>
              <a:tr h="3173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a:solidFill>
                            <a:srgbClr val="000000"/>
                          </a:solidFill>
                          <a:latin typeface="+mn-lt"/>
                          <a:ea typeface="+mn-ea"/>
                          <a:cs typeface="+mn-cs"/>
                        </a:rPr>
                        <a:t>Distribution Network Operators (DNOs)</a:t>
                      </a: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a:solidFill>
                            <a:srgbClr val="000000"/>
                          </a:solidFill>
                          <a:latin typeface="+mn-lt"/>
                          <a:ea typeface="+mn-ea"/>
                          <a:cs typeface="+mn-cs"/>
                        </a:rPr>
                        <a:t>Y</a:t>
                      </a:r>
                      <a:endParaRPr lang="en-GB" sz="1200" b="1" kern="1200">
                        <a:solidFill>
                          <a:srgbClr val="000000"/>
                        </a:solidFill>
                        <a:latin typeface="+mn-lt"/>
                        <a:ea typeface="+mn-ea"/>
                        <a:cs typeface="+mn-cs"/>
                      </a:endParaRP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769579802"/>
                  </a:ext>
                </a:extLst>
              </a:tr>
              <a:tr h="3173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a:solidFill>
                            <a:srgbClr val="000000"/>
                          </a:solidFill>
                          <a:latin typeface="+mn-lt"/>
                          <a:ea typeface="+mn-ea"/>
                          <a:cs typeface="+mn-cs"/>
                        </a:rPr>
                        <a:t>National Gas Transmission</a:t>
                      </a: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kern="1200">
                        <a:solidFill>
                          <a:srgbClr val="000000"/>
                        </a:solidFill>
                        <a:latin typeface="+mn-lt"/>
                        <a:ea typeface="+mn-ea"/>
                        <a:cs typeface="+mn-cs"/>
                      </a:endParaRP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513173348"/>
                  </a:ext>
                </a:extLst>
              </a:tr>
              <a:tr h="3173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a:solidFill>
                            <a:srgbClr val="000000"/>
                          </a:solidFill>
                          <a:latin typeface="+mn-lt"/>
                          <a:ea typeface="+mn-ea"/>
                          <a:cs typeface="+mn-cs"/>
                        </a:rPr>
                        <a:t>IGTs</a:t>
                      </a: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a:solidFill>
                            <a:srgbClr val="000000"/>
                          </a:solidFill>
                          <a:latin typeface="+mn-lt"/>
                          <a:ea typeface="+mn-ea"/>
                          <a:cs typeface="+mn-cs"/>
                        </a:rPr>
                        <a:t>Y</a:t>
                      </a:r>
                      <a:endParaRPr lang="en-GB" sz="1200" b="1" kern="1200">
                        <a:solidFill>
                          <a:srgbClr val="000000"/>
                        </a:solidFill>
                        <a:latin typeface="+mn-lt"/>
                        <a:ea typeface="+mn-ea"/>
                        <a:cs typeface="+mn-cs"/>
                      </a:endParaRP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2735908724"/>
                  </a:ext>
                </a:extLst>
              </a:tr>
              <a:tr h="238037">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a:solidFill>
                            <a:srgbClr val="000000"/>
                          </a:solidFill>
                          <a:latin typeface="+mn-lt"/>
                          <a:ea typeface="+mn-ea"/>
                          <a:cs typeface="+mn-cs"/>
                        </a:rPr>
                        <a:t>This vote is to approve the change into development </a:t>
                      </a:r>
                      <a:endParaRPr lang="en-GB" sz="1200" b="1" kern="1200">
                        <a:solidFill>
                          <a:srgbClr val="000000"/>
                        </a:solidFill>
                        <a:latin typeface="+mn-lt"/>
                        <a:ea typeface="+mn-ea"/>
                        <a:cs typeface="+mn-cs"/>
                      </a:endParaRP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tc hMerge="1">
                  <a:txBody>
                    <a:bodyPr/>
                    <a:lstStyle/>
                    <a:p>
                      <a:pPr algn="l"/>
                      <a:endParaRPr lang="en-GB" sz="1000" b="0" kern="1200" baseline="0">
                        <a:solidFill>
                          <a:schemeClr val="tx1"/>
                        </a:solidFill>
                        <a:latin typeface="Arial" panose="020B0604020202020204" pitchFamily="34" charset="0"/>
                        <a:ea typeface="+mn-ea"/>
                        <a:cs typeface="Arial" panose="020B0604020202020204" pitchFamily="34" charset="0"/>
                      </a:endParaRP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1987585170"/>
                  </a:ext>
                </a:extLst>
              </a:tr>
            </a:tbl>
          </a:graphicData>
        </a:graphic>
      </p:graphicFrame>
      <p:sp>
        <p:nvSpPr>
          <p:cNvPr id="8" name="Title 1">
            <a:extLst>
              <a:ext uri="{FF2B5EF4-FFF2-40B4-BE49-F238E27FC236}">
                <a16:creationId xmlns:a16="http://schemas.microsoft.com/office/drawing/2014/main" id="{31140CDC-F54B-3847-E66E-220871AE6E99}"/>
              </a:ext>
            </a:extLst>
          </p:cNvPr>
          <p:cNvSpPr>
            <a:spLocks noGrp="1"/>
          </p:cNvSpPr>
          <p:nvPr>
            <p:ph type="title"/>
          </p:nvPr>
        </p:nvSpPr>
        <p:spPr>
          <a:xfrm>
            <a:off x="35496" y="154050"/>
            <a:ext cx="9073008" cy="558092"/>
          </a:xfrm>
        </p:spPr>
        <p:txBody>
          <a:bodyPr>
            <a:normAutofit fontScale="90000"/>
          </a:bodyPr>
          <a:lstStyle/>
          <a:p>
            <a:r>
              <a:rPr lang="en-US" sz="2200">
                <a:cs typeface="Arial"/>
              </a:rPr>
              <a:t>XRN5872 Updates to the Annual Quantity (AQ) amendment process (Modification 0876S)</a:t>
            </a:r>
          </a:p>
        </p:txBody>
      </p:sp>
      <p:graphicFrame>
        <p:nvGraphicFramePr>
          <p:cNvPr id="4" name="Table 3">
            <a:extLst>
              <a:ext uri="{FF2B5EF4-FFF2-40B4-BE49-F238E27FC236}">
                <a16:creationId xmlns:a16="http://schemas.microsoft.com/office/drawing/2014/main" id="{DAF0FC3D-EAD5-644D-79E9-8076BA5B50E4}"/>
              </a:ext>
            </a:extLst>
          </p:cNvPr>
          <p:cNvGraphicFramePr>
            <a:graphicFrameLocks noGrp="1"/>
          </p:cNvGraphicFramePr>
          <p:nvPr/>
        </p:nvGraphicFramePr>
        <p:xfrm>
          <a:off x="161229" y="2643759"/>
          <a:ext cx="8821542" cy="1456754"/>
        </p:xfrm>
        <a:graphic>
          <a:graphicData uri="http://schemas.openxmlformats.org/drawingml/2006/table">
            <a:tbl>
              <a:tblPr firstRow="1" bandRow="1">
                <a:tableStyleId>{E8B1032C-EA38-4F05-BA0D-38AFFFC7BED3}</a:tableStyleId>
              </a:tblPr>
              <a:tblGrid>
                <a:gridCol w="8821542">
                  <a:extLst>
                    <a:ext uri="{9D8B030D-6E8A-4147-A177-3AD203B41FA5}">
                      <a16:colId xmlns:a16="http://schemas.microsoft.com/office/drawing/2014/main" val="20000"/>
                    </a:ext>
                  </a:extLst>
                </a:gridCol>
              </a:tblGrid>
              <a:tr h="2657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a:solidFill>
                            <a:schemeClr val="bg1"/>
                          </a:solidFill>
                          <a:latin typeface="+mn-lt"/>
                          <a:ea typeface="+mn-ea"/>
                          <a:cs typeface="+mn-cs"/>
                        </a:rPr>
                        <a:t>Change</a:t>
                      </a:r>
                      <a:r>
                        <a:rPr lang="en-GB" sz="1100" b="1" kern="1200" baseline="0">
                          <a:solidFill>
                            <a:schemeClr val="bg1"/>
                          </a:solidFill>
                          <a:latin typeface="+mn-lt"/>
                          <a:ea typeface="+mn-ea"/>
                          <a:cs typeface="+mn-cs"/>
                        </a:rPr>
                        <a:t> Description</a:t>
                      </a:r>
                      <a:endParaRPr lang="en-GB" sz="1100" b="1" u="sng" kern="1200">
                        <a:solidFill>
                          <a:schemeClr val="bg1"/>
                        </a:solidFill>
                        <a:latin typeface="+mn-lt"/>
                        <a:ea typeface="+mn-ea"/>
                        <a:cs typeface="+mn-cs"/>
                      </a:endParaRPr>
                    </a:p>
                  </a:txBody>
                  <a:tcPr marT="0" marB="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FCBC55"/>
                    </a:solidFill>
                  </a:tcPr>
                </a:tc>
                <a:extLst>
                  <a:ext uri="{0D108BD9-81ED-4DB2-BD59-A6C34878D82A}">
                    <a16:rowId xmlns:a16="http://schemas.microsoft.com/office/drawing/2014/main" val="10000"/>
                  </a:ext>
                </a:extLst>
              </a:tr>
              <a:tr h="1190991">
                <a:tc>
                  <a:txBody>
                    <a:bodyPr/>
                    <a:lstStyle/>
                    <a:p>
                      <a:r>
                        <a:rPr lang="en-US" sz="1150" b="0" kern="1200">
                          <a:solidFill>
                            <a:srgbClr val="000000"/>
                          </a:solidFill>
                          <a:latin typeface="+mn-lt"/>
                          <a:ea typeface="+mn-ea"/>
                          <a:cs typeface="+mn-cs"/>
                        </a:rPr>
                        <a:t>This change is seeking to update the current Annual Quantity (AQ) amendment process which is available for Shippers to </a:t>
                      </a:r>
                      <a:r>
                        <a:rPr lang="en-US" sz="1150" b="0" kern="1200" err="1">
                          <a:solidFill>
                            <a:srgbClr val="000000"/>
                          </a:solidFill>
                          <a:latin typeface="+mn-lt"/>
                          <a:ea typeface="+mn-ea"/>
                          <a:cs typeface="+mn-cs"/>
                        </a:rPr>
                        <a:t>utilise</a:t>
                      </a:r>
                      <a:r>
                        <a:rPr lang="en-US" sz="1150" b="0" kern="1200">
                          <a:solidFill>
                            <a:srgbClr val="000000"/>
                          </a:solidFill>
                          <a:latin typeface="+mn-lt"/>
                          <a:ea typeface="+mn-ea"/>
                          <a:cs typeface="+mn-cs"/>
                        </a:rPr>
                        <a:t> in specific scenarios where the AQ for a Supply Meter Point (SMP) is not believed to be accurate. </a:t>
                      </a:r>
                    </a:p>
                    <a:p>
                      <a:r>
                        <a:rPr lang="en-US" sz="1150" b="0" kern="1200">
                          <a:solidFill>
                            <a:srgbClr val="000000"/>
                          </a:solidFill>
                          <a:latin typeface="+mn-lt"/>
                          <a:ea typeface="+mn-ea"/>
                          <a:cs typeface="+mn-cs"/>
                        </a:rPr>
                        <a:t>Based on this, Shippers are detailed as an impacted party. DNOs and IGTs are also considered impacted parties as the outcome of the amendments impact the AQ on SMPs in their network area.</a:t>
                      </a:r>
                    </a:p>
                    <a:p>
                      <a:r>
                        <a:rPr lang="en-US" sz="1150" b="0" kern="1200">
                          <a:solidFill>
                            <a:srgbClr val="000000"/>
                          </a:solidFill>
                          <a:latin typeface="+mn-lt"/>
                          <a:ea typeface="+mn-ea"/>
                          <a:cs typeface="+mn-cs"/>
                        </a:rPr>
                        <a:t>This DSC Change Proposal seeks to implement the CDSP related deliverables in line with those proposed under UNC Modification 0876S – which will add clear validation criteria to reason code 2 to ensure that it is used in line with what is outlined within UNC. </a:t>
                      </a:r>
                    </a:p>
                  </a:txBody>
                  <a:tcPr marL="180000">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5" name="Table 4">
            <a:extLst>
              <a:ext uri="{FF2B5EF4-FFF2-40B4-BE49-F238E27FC236}">
                <a16:creationId xmlns:a16="http://schemas.microsoft.com/office/drawing/2014/main" id="{AFF55431-7634-7FAF-AB0E-7F8B84489884}"/>
              </a:ext>
            </a:extLst>
          </p:cNvPr>
          <p:cNvGraphicFramePr>
            <a:graphicFrameLocks noGrp="1"/>
          </p:cNvGraphicFramePr>
          <p:nvPr/>
        </p:nvGraphicFramePr>
        <p:xfrm>
          <a:off x="161229" y="4125628"/>
          <a:ext cx="8821542" cy="853440"/>
        </p:xfrm>
        <a:graphic>
          <a:graphicData uri="http://schemas.openxmlformats.org/drawingml/2006/table">
            <a:tbl>
              <a:tblPr firstRow="1" bandRow="1">
                <a:tableStyleId>{E8B1032C-EA38-4F05-BA0D-38AFFFC7BED3}</a:tableStyleId>
              </a:tblPr>
              <a:tblGrid>
                <a:gridCol w="3403766">
                  <a:extLst>
                    <a:ext uri="{9D8B030D-6E8A-4147-A177-3AD203B41FA5}">
                      <a16:colId xmlns:a16="http://schemas.microsoft.com/office/drawing/2014/main" val="20000"/>
                    </a:ext>
                  </a:extLst>
                </a:gridCol>
                <a:gridCol w="5417776">
                  <a:extLst>
                    <a:ext uri="{9D8B030D-6E8A-4147-A177-3AD203B41FA5}">
                      <a16:colId xmlns:a16="http://schemas.microsoft.com/office/drawing/2014/main" val="20001"/>
                    </a:ext>
                  </a:extLst>
                </a:gridCol>
              </a:tblGrid>
              <a:tr h="4234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a:solidFill>
                            <a:schemeClr val="bg1"/>
                          </a:solidFill>
                          <a:latin typeface="+mn-lt"/>
                          <a:ea typeface="+mn-ea"/>
                          <a:cs typeface="+mn-cs"/>
                        </a:rPr>
                        <a:t>DSC Service Area Associated Funding Split</a:t>
                      </a:r>
                    </a:p>
                  </a:txBody>
                  <a:tcPr marT="0" marB="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6440A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kern="1200">
                          <a:solidFill>
                            <a:srgbClr val="000000"/>
                          </a:solidFill>
                          <a:latin typeface="+mn-lt"/>
                          <a:ea typeface="+mn-ea"/>
                          <a:cs typeface="+mn-cs"/>
                        </a:rPr>
                        <a:t>Service Area 2 </a:t>
                      </a:r>
                      <a:r>
                        <a:rPr lang="en-US" sz="1100" b="0" kern="1200">
                          <a:solidFill>
                            <a:srgbClr val="000000"/>
                          </a:solidFill>
                          <a:latin typeface="+mn-lt"/>
                          <a:ea typeface="+mn-ea"/>
                          <a:cs typeface="+mn-cs"/>
                        </a:rPr>
                        <a:t>- Monthly AQ Processes.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kern="1200">
                          <a:solidFill>
                            <a:srgbClr val="000000"/>
                          </a:solidFill>
                          <a:latin typeface="+mn-lt"/>
                          <a:ea typeface="+mn-ea"/>
                          <a:cs typeface="+mn-cs"/>
                        </a:rPr>
                        <a:t>100% Shipper</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10000"/>
                  </a:ext>
                </a:extLst>
              </a:tr>
              <a:tr h="211651">
                <a:tc>
                  <a:txBody>
                    <a:bodyPr/>
                    <a:lstStyle/>
                    <a:p>
                      <a:pPr marL="0" marR="0" lvl="0" indent="0" algn="l" rtl="0" eaLnBrk="1" fontAlgn="auto" latinLnBrk="0" hangingPunct="1">
                        <a:lnSpc>
                          <a:spcPct val="100000"/>
                        </a:lnSpc>
                        <a:spcBef>
                          <a:spcPts val="0"/>
                        </a:spcBef>
                        <a:spcAft>
                          <a:spcPts val="0"/>
                        </a:spcAft>
                        <a:buClrTx/>
                        <a:buSzTx/>
                        <a:buFontTx/>
                        <a:buNone/>
                      </a:pPr>
                      <a:r>
                        <a:rPr lang="en-GB" sz="1100" b="1" kern="1200">
                          <a:solidFill>
                            <a:schemeClr val="bg1"/>
                          </a:solidFill>
                          <a:latin typeface="+mn-lt"/>
                          <a:ea typeface="+mn-ea"/>
                          <a:cs typeface="+mn-cs"/>
                        </a:rPr>
                        <a:t>Proposed Funding split from Proposer</a:t>
                      </a:r>
                    </a:p>
                  </a:txBody>
                  <a:tcPr marT="0" marB="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6440A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kern="1200">
                          <a:solidFill>
                            <a:srgbClr val="000000"/>
                          </a:solidFill>
                          <a:latin typeface="+mn-lt"/>
                          <a:ea typeface="+mn-ea"/>
                          <a:cs typeface="+mn-cs"/>
                        </a:rPr>
                        <a:t>Proposer and Modification work group view is that the identified funding split of 100% Shipper is appropriate. </a:t>
                      </a:r>
                      <a:endParaRPr lang="en-GB" sz="1100" b="0" kern="1200">
                        <a:solidFill>
                          <a:srgbClr val="000000"/>
                        </a:solidFill>
                        <a:latin typeface="+mn-lt"/>
                        <a:ea typeface="+mn-ea"/>
                        <a:cs typeface="+mn-cs"/>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graphicFrame>
        <p:nvGraphicFramePr>
          <p:cNvPr id="15" name="Table 15">
            <a:extLst>
              <a:ext uri="{FF2B5EF4-FFF2-40B4-BE49-F238E27FC236}">
                <a16:creationId xmlns:a16="http://schemas.microsoft.com/office/drawing/2014/main" id="{1291F975-E1A7-61FD-1619-C94F70CB68D2}"/>
              </a:ext>
            </a:extLst>
          </p:cNvPr>
          <p:cNvGraphicFramePr>
            <a:graphicFrameLocks noGrp="1"/>
          </p:cNvGraphicFramePr>
          <p:nvPr/>
        </p:nvGraphicFramePr>
        <p:xfrm>
          <a:off x="6150765" y="753578"/>
          <a:ext cx="2825205" cy="1807308"/>
        </p:xfrm>
        <a:graphic>
          <a:graphicData uri="http://schemas.openxmlformats.org/drawingml/2006/table">
            <a:tbl>
              <a:tblPr>
                <a:tableStyleId>{616DA210-FB5B-4158-B5E0-FEB733F419BA}</a:tableStyleId>
              </a:tblPr>
              <a:tblGrid>
                <a:gridCol w="1330044">
                  <a:extLst>
                    <a:ext uri="{9D8B030D-6E8A-4147-A177-3AD203B41FA5}">
                      <a16:colId xmlns:a16="http://schemas.microsoft.com/office/drawing/2014/main" val="2998317924"/>
                    </a:ext>
                  </a:extLst>
                </a:gridCol>
                <a:gridCol w="1495161">
                  <a:extLst>
                    <a:ext uri="{9D8B030D-6E8A-4147-A177-3AD203B41FA5}">
                      <a16:colId xmlns:a16="http://schemas.microsoft.com/office/drawing/2014/main" val="2110112030"/>
                    </a:ext>
                  </a:extLst>
                </a:gridCol>
              </a:tblGrid>
              <a:tr h="4436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a:solidFill>
                            <a:schemeClr val="bg1"/>
                          </a:solidFill>
                          <a:latin typeface="+mn-lt"/>
                          <a:ea typeface="+mn-ea"/>
                          <a:cs typeface="+mn-cs"/>
                        </a:rPr>
                        <a:t>Change Type</a:t>
                      </a:r>
                    </a:p>
                  </a:txBody>
                  <a:tcPr marT="0" marB="0" anchor="ctr">
                    <a:solidFill>
                      <a:srgbClr val="56CF9E"/>
                    </a:solidFill>
                  </a:tcPr>
                </a:tc>
                <a:tc>
                  <a:txBody>
                    <a:bodyPr/>
                    <a:lstStyle/>
                    <a:p>
                      <a:r>
                        <a:rPr lang="en-US" sz="1200" b="0" kern="1200">
                          <a:solidFill>
                            <a:srgbClr val="000000"/>
                          </a:solidFill>
                          <a:latin typeface="+mn-lt"/>
                          <a:ea typeface="+mn-ea"/>
                          <a:cs typeface="+mn-cs"/>
                        </a:rPr>
                        <a:t>Regulatory</a:t>
                      </a:r>
                      <a:endParaRPr lang="en-GB" sz="1200" b="0" kern="1200">
                        <a:solidFill>
                          <a:srgbClr val="000000"/>
                        </a:solidFill>
                        <a:latin typeface="+mn-lt"/>
                        <a:ea typeface="+mn-ea"/>
                        <a:cs typeface="+mn-cs"/>
                      </a:endParaRPr>
                    </a:p>
                  </a:txBody>
                  <a:tcPr anchor="ctr"/>
                </a:tc>
                <a:extLst>
                  <a:ext uri="{0D108BD9-81ED-4DB2-BD59-A6C34878D82A}">
                    <a16:rowId xmlns:a16="http://schemas.microsoft.com/office/drawing/2014/main" val="1522058585"/>
                  </a:ext>
                </a:extLst>
              </a:tr>
              <a:tr h="4545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a:solidFill>
                            <a:schemeClr val="bg1"/>
                          </a:solidFill>
                          <a:latin typeface="+mn-lt"/>
                          <a:ea typeface="+mn-ea"/>
                          <a:cs typeface="+mn-cs"/>
                        </a:rPr>
                        <a:t>Priority</a:t>
                      </a:r>
                    </a:p>
                  </a:txBody>
                  <a:tcPr marT="0" marB="0" anchor="ctr">
                    <a:solidFill>
                      <a:srgbClr val="56CF9E"/>
                    </a:solidFill>
                  </a:tcPr>
                </a:tc>
                <a:tc>
                  <a:txBody>
                    <a:bodyPr/>
                    <a:lstStyle/>
                    <a:p>
                      <a:r>
                        <a:rPr lang="en-US" sz="1200" b="0" kern="1200">
                          <a:solidFill>
                            <a:srgbClr val="000000"/>
                          </a:solidFill>
                          <a:latin typeface="+mn-lt"/>
                          <a:ea typeface="+mn-ea"/>
                          <a:cs typeface="+mn-cs"/>
                        </a:rPr>
                        <a:t>High</a:t>
                      </a:r>
                      <a:endParaRPr lang="en-GB" sz="1200" b="0" kern="1200">
                        <a:solidFill>
                          <a:srgbClr val="000000"/>
                        </a:solidFill>
                        <a:latin typeface="+mn-lt"/>
                        <a:ea typeface="+mn-ea"/>
                        <a:cs typeface="+mn-cs"/>
                      </a:endParaRPr>
                    </a:p>
                  </a:txBody>
                  <a:tcPr anchor="ctr"/>
                </a:tc>
                <a:extLst>
                  <a:ext uri="{0D108BD9-81ED-4DB2-BD59-A6C34878D82A}">
                    <a16:rowId xmlns:a16="http://schemas.microsoft.com/office/drawing/2014/main" val="1504131133"/>
                  </a:ext>
                </a:extLst>
              </a:tr>
              <a:tr h="4545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a:solidFill>
                            <a:schemeClr val="bg1"/>
                          </a:solidFill>
                          <a:latin typeface="+mn-lt"/>
                          <a:ea typeface="+mn-ea"/>
                          <a:cs typeface="+mn-cs"/>
                        </a:rPr>
                        <a:t>Proposer</a:t>
                      </a:r>
                    </a:p>
                  </a:txBody>
                  <a:tcPr marT="0" marB="0" anchor="ctr">
                    <a:solidFill>
                      <a:srgbClr val="56CF9E"/>
                    </a:solidFill>
                  </a:tcPr>
                </a:tc>
                <a:tc>
                  <a:txBody>
                    <a:bodyPr/>
                    <a:lstStyle/>
                    <a:p>
                      <a:r>
                        <a:rPr lang="en-US" sz="1200" b="0" kern="1200" err="1">
                          <a:solidFill>
                            <a:srgbClr val="000000"/>
                          </a:solidFill>
                          <a:latin typeface="+mn-lt"/>
                          <a:ea typeface="+mn-ea"/>
                          <a:cs typeface="+mn-cs"/>
                        </a:rPr>
                        <a:t>Sefe</a:t>
                      </a:r>
                      <a:endParaRPr lang="en-GB" sz="1200" b="0" kern="1200">
                        <a:solidFill>
                          <a:srgbClr val="000000"/>
                        </a:solidFill>
                        <a:latin typeface="+mn-lt"/>
                        <a:ea typeface="+mn-ea"/>
                        <a:cs typeface="+mn-cs"/>
                      </a:endParaRPr>
                    </a:p>
                  </a:txBody>
                  <a:tcPr anchor="ctr"/>
                </a:tc>
                <a:extLst>
                  <a:ext uri="{0D108BD9-81ED-4DB2-BD59-A6C34878D82A}">
                    <a16:rowId xmlns:a16="http://schemas.microsoft.com/office/drawing/2014/main" val="226082518"/>
                  </a:ext>
                </a:extLst>
              </a:tr>
              <a:tr h="4545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a:solidFill>
                            <a:schemeClr val="bg1"/>
                          </a:solidFill>
                          <a:latin typeface="+mn-lt"/>
                          <a:ea typeface="+mn-ea"/>
                          <a:cs typeface="+mn-cs"/>
                        </a:rPr>
                        <a:t>Change Proposal</a:t>
                      </a:r>
                    </a:p>
                  </a:txBody>
                  <a:tcPr marT="0" marB="0" anchor="ctr">
                    <a:solidFill>
                      <a:srgbClr val="56CF9E"/>
                    </a:solidFill>
                  </a:tcPr>
                </a:tc>
                <a:tc>
                  <a:txBody>
                    <a:bodyPr/>
                    <a:lstStyle/>
                    <a:p>
                      <a:r>
                        <a:rPr lang="en-GB" sz="1200">
                          <a:solidFill>
                            <a:srgbClr val="000000"/>
                          </a:solidFill>
                          <a:hlinkClick r:id="rId2"/>
                        </a:rPr>
                        <a:t>Link </a:t>
                      </a:r>
                      <a:r>
                        <a:rPr lang="en-GB" sz="1200">
                          <a:solidFill>
                            <a:srgbClr val="000000"/>
                          </a:solidFill>
                        </a:rPr>
                        <a:t>to CP</a:t>
                      </a:r>
                    </a:p>
                  </a:txBody>
                  <a:tcPr anchor="ctr"/>
                </a:tc>
                <a:extLst>
                  <a:ext uri="{0D108BD9-81ED-4DB2-BD59-A6C34878D82A}">
                    <a16:rowId xmlns:a16="http://schemas.microsoft.com/office/drawing/2014/main" val="4142360913"/>
                  </a:ext>
                </a:extLst>
              </a:tr>
            </a:tbl>
          </a:graphicData>
        </a:graphic>
      </p:graphicFrame>
    </p:spTree>
    <p:extLst>
      <p:ext uri="{BB962C8B-B14F-4D97-AF65-F5344CB8AC3E}">
        <p14:creationId xmlns:p14="http://schemas.microsoft.com/office/powerpoint/2010/main" val="25427904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3580A-470E-4799-92F7-2B1D081B14E4}"/>
              </a:ext>
            </a:extLst>
          </p:cNvPr>
          <p:cNvSpPr>
            <a:spLocks noGrp="1"/>
          </p:cNvSpPr>
          <p:nvPr>
            <p:ph type="ctrTitle"/>
          </p:nvPr>
        </p:nvSpPr>
        <p:spPr>
          <a:xfrm>
            <a:off x="685800" y="1923678"/>
            <a:ext cx="7772400" cy="1102519"/>
          </a:xfrm>
        </p:spPr>
        <p:txBody>
          <a:bodyPr/>
          <a:lstStyle/>
          <a:p>
            <a:r>
              <a:rPr lang="en-GB"/>
              <a:t>2b. Change Proposal Initial View Representations</a:t>
            </a:r>
          </a:p>
        </p:txBody>
      </p:sp>
    </p:spTree>
    <p:extLst>
      <p:ext uri="{BB962C8B-B14F-4D97-AF65-F5344CB8AC3E}">
        <p14:creationId xmlns:p14="http://schemas.microsoft.com/office/powerpoint/2010/main" val="4216839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9327DF-C596-204C-4C32-4563FEB357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9F904C3-E747-69C7-6478-E4BBC650D91E}"/>
              </a:ext>
            </a:extLst>
          </p:cNvPr>
          <p:cNvSpPr>
            <a:spLocks noGrp="1"/>
          </p:cNvSpPr>
          <p:nvPr>
            <p:ph type="title"/>
          </p:nvPr>
        </p:nvSpPr>
        <p:spPr/>
        <p:txBody>
          <a:bodyPr/>
          <a:lstStyle/>
          <a:p>
            <a:r>
              <a:rPr lang="en-GB">
                <a:latin typeface="Nunito Sans"/>
                <a:cs typeface="Arial"/>
              </a:rPr>
              <a:t>3a. Design Considerations</a:t>
            </a:r>
          </a:p>
        </p:txBody>
      </p:sp>
      <p:sp>
        <p:nvSpPr>
          <p:cNvPr id="3" name="Content Placeholder 2">
            <a:extLst>
              <a:ext uri="{FF2B5EF4-FFF2-40B4-BE49-F238E27FC236}">
                <a16:creationId xmlns:a16="http://schemas.microsoft.com/office/drawing/2014/main" id="{3303DB2E-7CAA-3358-02E9-856D6E97ACF2}"/>
              </a:ext>
            </a:extLst>
          </p:cNvPr>
          <p:cNvSpPr>
            <a:spLocks noGrp="1"/>
          </p:cNvSpPr>
          <p:nvPr>
            <p:ph idx="1"/>
          </p:nvPr>
        </p:nvSpPr>
        <p:spPr>
          <a:xfrm>
            <a:off x="457200" y="915566"/>
            <a:ext cx="8229600" cy="3528392"/>
          </a:xfrm>
        </p:spPr>
        <p:txBody>
          <a:bodyPr>
            <a:normAutofit/>
          </a:bodyPr>
          <a:lstStyle/>
          <a:p>
            <a:pPr>
              <a:lnSpc>
                <a:spcPct val="115000"/>
              </a:lnSpc>
              <a:spcBef>
                <a:spcPts val="0"/>
              </a:spcBef>
              <a:defRPr/>
            </a:pPr>
            <a:r>
              <a:rPr lang="en-US" sz="1800">
                <a:latin typeface="Nunito Sans" pitchFamily="2" charset="0"/>
              </a:rPr>
              <a:t>2b</a:t>
            </a:r>
            <a:r>
              <a:rPr lang="en-US" sz="1800">
                <a:solidFill>
                  <a:srgbClr val="000000"/>
                </a:solidFill>
                <a:latin typeface="Nunito Sans" pitchFamily="2" charset="0"/>
              </a:rPr>
              <a:t> - None for this meeting</a:t>
            </a:r>
          </a:p>
        </p:txBody>
      </p:sp>
    </p:spTree>
    <p:extLst>
      <p:ext uri="{BB962C8B-B14F-4D97-AF65-F5344CB8AC3E}">
        <p14:creationId xmlns:p14="http://schemas.microsoft.com/office/powerpoint/2010/main" val="149507305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Custom 2">
      <a:dk1>
        <a:srgbClr val="1D3E61"/>
      </a:dk1>
      <a:lt1>
        <a:sysClr val="window" lastClr="FFFFFF"/>
      </a:lt1>
      <a:dk2>
        <a:srgbClr val="3E5AA8"/>
      </a:dk2>
      <a:lt2>
        <a:srgbClr val="84B8DA"/>
      </a:lt2>
      <a:accent1>
        <a:srgbClr val="B1D6E8"/>
      </a:accent1>
      <a:accent2>
        <a:srgbClr val="6440A3"/>
      </a:accent2>
      <a:accent3>
        <a:srgbClr val="56CF9E"/>
      </a:accent3>
      <a:accent4>
        <a:srgbClr val="E65761"/>
      </a:accent4>
      <a:accent5>
        <a:srgbClr val="FCBC55"/>
      </a:accent5>
      <a:accent6>
        <a:srgbClr val="379196"/>
      </a:accent6>
      <a:hlink>
        <a:srgbClr val="40D1F5"/>
      </a:hlink>
      <a:folHlink>
        <a:srgbClr val="D2232A"/>
      </a:folHlink>
    </a:clrScheme>
    <a:fontScheme name="Xoserve">
      <a:majorFont>
        <a:latin typeface="Nunito Sans"/>
        <a:ea typeface=""/>
        <a:cs typeface=""/>
      </a:majorFont>
      <a:minorFont>
        <a:latin typeface="Nunito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4_Office Theme">
  <a:themeElements>
    <a:clrScheme name="Custom 2">
      <a:dk1>
        <a:srgbClr val="1D3E61"/>
      </a:dk1>
      <a:lt1>
        <a:sysClr val="window" lastClr="FFFFFF"/>
      </a:lt1>
      <a:dk2>
        <a:srgbClr val="3E5AA8"/>
      </a:dk2>
      <a:lt2>
        <a:srgbClr val="84B8DA"/>
      </a:lt2>
      <a:accent1>
        <a:srgbClr val="B1D6E8"/>
      </a:accent1>
      <a:accent2>
        <a:srgbClr val="6440A3"/>
      </a:accent2>
      <a:accent3>
        <a:srgbClr val="56CF9E"/>
      </a:accent3>
      <a:accent4>
        <a:srgbClr val="E65761"/>
      </a:accent4>
      <a:accent5>
        <a:srgbClr val="FCBC55"/>
      </a:accent5>
      <a:accent6>
        <a:srgbClr val="379196"/>
      </a:accent6>
      <a:hlink>
        <a:srgbClr val="40D1F5"/>
      </a:hlink>
      <a:folHlink>
        <a:srgbClr val="D2232A"/>
      </a:folHlink>
    </a:clrScheme>
    <a:fontScheme name="Xoserve">
      <a:majorFont>
        <a:latin typeface="Nunito Sans"/>
        <a:ea typeface=""/>
        <a:cs typeface=""/>
      </a:majorFont>
      <a:minorFont>
        <a:latin typeface="Nunito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imary - Xoserve PowerPoint - Nunito Sans.pptx  -  Read-Only" id="{1D908C06-2C8F-4D8C-8CEC-DC6739843943}" vid="{F56A9F60-8C7D-411F-A3CB-D114A0485DAC}"/>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6B8233D5DF9DD4695A1650997F69565" ma:contentTypeVersion="10" ma:contentTypeDescription="Create a new document." ma:contentTypeScope="" ma:versionID="9bb24f4b0ccab5efc90373cccdb9be1a">
  <xsd:schema xmlns:xsd="http://www.w3.org/2001/XMLSchema" xmlns:xs="http://www.w3.org/2001/XMLSchema" xmlns:p="http://schemas.microsoft.com/office/2006/metadata/properties" xmlns:ns2="2aea91f8-6f9b-4cea-a9ea-2669ae9cb0b8" xmlns:ns3="103fba77-31dd-4780-83f9-c54f26c3a260" targetNamespace="http://schemas.microsoft.com/office/2006/metadata/properties" ma:root="true" ma:fieldsID="94100c5f7431ee56abb4c74309bac3ec" ns2:_="" ns3:_="">
    <xsd:import namespace="2aea91f8-6f9b-4cea-a9ea-2669ae9cb0b8"/>
    <xsd:import namespace="103fba77-31dd-4780-83f9-c54f26c3a26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ObjectDetectorVersions" minOccurs="0"/>
                <xsd:element ref="ns2:MediaServiceDateTaken"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ea91f8-6f9b-4cea-a9ea-2669ae9cb0b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MediaServiceSearchProperties" ma:index="1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03fba77-31dd-4780-83f9-c54f26c3a26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26CA555-216C-4261-AF87-A8E955167736}">
  <ds:schemaRefs>
    <ds:schemaRef ds:uri="103fba77-31dd-4780-83f9-c54f26c3a260"/>
    <ds:schemaRef ds:uri="2aea91f8-6f9b-4cea-a9ea-2669ae9cb0b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93046684-A295-4301-9AB4-2415167E250F}">
  <ds:schemaRefs>
    <ds:schemaRef ds:uri="103fba77-31dd-4780-83f9-c54f26c3a260"/>
    <ds:schemaRef ds:uri="2aea91f8-6f9b-4cea-a9ea-2669ae9cb0b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EA728B58-601E-4027-AF0C-C2329912A91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4283</Words>
  <Application>Microsoft Office PowerPoint</Application>
  <PresentationFormat>On-screen Show (16:9)</PresentationFormat>
  <Paragraphs>829</Paragraphs>
  <Slides>51</Slides>
  <Notes>7</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51</vt:i4>
      </vt:variant>
    </vt:vector>
  </HeadingPairs>
  <TitlesOfParts>
    <vt:vector size="62" baseType="lpstr">
      <vt:lpstr>Nunito Sans</vt:lpstr>
      <vt:lpstr>Arial</vt:lpstr>
      <vt:lpstr>Nunito Sans</vt:lpstr>
      <vt:lpstr>Nunito Sans (Body)</vt:lpstr>
      <vt:lpstr>Calibri</vt:lpstr>
      <vt:lpstr>Nunito Sans (Headings)</vt:lpstr>
      <vt:lpstr>Arial,Sans-Serif</vt:lpstr>
      <vt:lpstr>Avenir Next LT Pro</vt:lpstr>
      <vt:lpstr>Symbol</vt:lpstr>
      <vt:lpstr>Office Theme</vt:lpstr>
      <vt:lpstr>4_Office Theme</vt:lpstr>
      <vt:lpstr>DSC Delivery Sub-Group</vt:lpstr>
      <vt:lpstr>1b. Previous DSG Meeting Minutes and Action Updates </vt:lpstr>
      <vt:lpstr>2. Changes in Change Development </vt:lpstr>
      <vt:lpstr>2a. Change Proposal – For Initial Overview of the Change</vt:lpstr>
      <vt:lpstr> 2a. Change Proposal – For Initial Overview of the Change</vt:lpstr>
      <vt:lpstr>XRN5866 Change to EIC Code(s) within Gemini</vt:lpstr>
      <vt:lpstr>XRN5872 Updates to the Annual Quantity (AQ) amendment process (Modification 0876S)</vt:lpstr>
      <vt:lpstr>2b. Change Proposal Initial View Representations</vt:lpstr>
      <vt:lpstr>3a. Design Considerations</vt:lpstr>
      <vt:lpstr>2c. Undergoing Solution Options Impact Assessment Review</vt:lpstr>
      <vt:lpstr>3a. Design Considerations</vt:lpstr>
      <vt:lpstr>3. Changes in Detailed Design </vt:lpstr>
      <vt:lpstr>3a. Design Considerations</vt:lpstr>
      <vt:lpstr>3b. Requirements Clarification </vt:lpstr>
      <vt:lpstr>4. Release/Project Updates</vt:lpstr>
      <vt:lpstr>4. Release/Project Updates</vt:lpstr>
      <vt:lpstr>4a. Minor Release 13 Update </vt:lpstr>
      <vt:lpstr>XRN5825 – Minor Release 13 - Status Update</vt:lpstr>
      <vt:lpstr>4b. February 2025 Major Release Update</vt:lpstr>
      <vt:lpstr>XRN5818 – February 25 Major Release- Status Update</vt:lpstr>
      <vt:lpstr>4c. June 25 Major Release</vt:lpstr>
      <vt:lpstr>PowerPoint Presentation</vt:lpstr>
      <vt:lpstr>June 25 Major Release Scope - Option 1</vt:lpstr>
      <vt:lpstr>June 25 Major Release Scope - Option 2</vt:lpstr>
      <vt:lpstr>XRN5702 – Update to assess the replacement of Facsimile as a form of communication (Modification 0864S)</vt:lpstr>
      <vt:lpstr>PowerPoint Presentation</vt:lpstr>
      <vt:lpstr>PowerPoint Presentation</vt:lpstr>
      <vt:lpstr>PowerPoint Presentation</vt:lpstr>
      <vt:lpstr>PowerPoint Presentation</vt:lpstr>
      <vt:lpstr>4d. November 2024 Major Release</vt:lpstr>
      <vt:lpstr>XRN5778 – November 24 Major Release- Status Update</vt:lpstr>
      <vt:lpstr>4e. DDP Update</vt:lpstr>
      <vt:lpstr>Agenda</vt:lpstr>
      <vt:lpstr>2024-25 DDP Releases</vt:lpstr>
      <vt:lpstr>Release 6 Proposed Scope</vt:lpstr>
      <vt:lpstr>PowerPoint Presentation</vt:lpstr>
      <vt:lpstr>5. Change Pipeline </vt:lpstr>
      <vt:lpstr>2025 Forward View - Change Delivery Plan January 25 – December 2025 </vt:lpstr>
      <vt:lpstr>Change Delivery Plan – January 2025 – December 2025 </vt:lpstr>
      <vt:lpstr>PowerPoint Presentation</vt:lpstr>
      <vt:lpstr>Change Backlog – On Hold Details</vt:lpstr>
      <vt:lpstr>DSC Change Pack Consultation Plan  (2 month view)</vt:lpstr>
      <vt:lpstr>6. AOB</vt:lpstr>
      <vt:lpstr>Annex – For Information</vt:lpstr>
      <vt:lpstr>7. DSC Change Management Committee Update</vt:lpstr>
      <vt:lpstr>Change Management Committee Update –11.12.24 ChMC Meeting</vt:lpstr>
      <vt:lpstr>8. REC Change Update</vt:lpstr>
      <vt:lpstr>REC Change </vt:lpstr>
      <vt:lpstr>PowerPoint Presentation</vt:lpstr>
      <vt:lpstr>9. Portfolio Delivery</vt:lpstr>
      <vt:lpstr>9. Portfolio Delivery Overview POAP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this template</dc:title>
  <dc:creator/>
  <cp:revision>1</cp:revision>
  <dcterms:created xsi:type="dcterms:W3CDTF">2020-08-12T15:25:03Z</dcterms:created>
  <dcterms:modified xsi:type="dcterms:W3CDTF">2025-01-13T12:28:59Z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0x01010026B8233D5DF9DD4695A1650997F69565</vt:lpwstr>
  </property>
  <property fmtid="{D5CDD505-2E9C-101B-9397-08002B2CF9AE}" pid="3" name="ppcDepartment">
    <vt:lpwstr>53;#Communications|4eb75792-310c-4340-9b16-fa97df071d2d</vt:lpwstr>
  </property>
  <property fmtid="{D5CDD505-2E9C-101B-9397-08002B2CF9AE}" pid="4" name="DocumentType">
    <vt:lpwstr>70;#Template|aa851b79-e671-40ab-aebb-d6113815f54a</vt:lpwstr>
  </property>
  <property fmtid="{D5CDD505-2E9C-101B-9397-08002B2CF9AE}" pid="5" name="MediaServiceImageTags">
    <vt:lpwstr/>
  </property>
</Properties>
</file>