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0"/>
  </p:notesMasterIdLst>
  <p:sldIdLst>
    <p:sldId id="288" r:id="rId5"/>
    <p:sldId id="314" r:id="rId6"/>
    <p:sldId id="315" r:id="rId7"/>
    <p:sldId id="320" r:id="rId8"/>
    <p:sldId id="321" r:id="rId9"/>
  </p:sldIdLst>
  <p:sldSz cx="9144000" cy="5143500" type="screen16x9"/>
  <p:notesSz cx="6724650"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E5AA8"/>
    <a:srgbClr val="84B8DA"/>
    <a:srgbClr val="FCBC55"/>
    <a:srgbClr val="56CF9E"/>
    <a:srgbClr val="1D3E61"/>
    <a:srgbClr val="6440A3"/>
    <a:srgbClr val="40D1F5"/>
    <a:srgbClr val="D75733"/>
    <a:srgbClr val="2B80B1"/>
    <a:srgbClr val="B1D6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F75336-782E-4860-9744-10F12EC7AE4F}" v="8" dt="2020-01-13T08:48:30.6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74245" autoAdjust="0"/>
  </p:normalViewPr>
  <p:slideViewPr>
    <p:cSldViewPr>
      <p:cViewPr varScale="1">
        <p:scale>
          <a:sx n="118" d="100"/>
          <a:sy n="118" d="100"/>
        </p:scale>
        <p:origin x="192" y="10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841D73-A78F-4002-AF71-D57A414FF688}"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en-GB"/>
        </a:p>
      </dgm:t>
    </dgm:pt>
    <dgm:pt modelId="{6AA5589C-27D6-46E8-A7FA-6384EB47F98C}">
      <dgm:prSet phldrT="[Text]" custT="1"/>
      <dgm:spPr>
        <a:solidFill>
          <a:srgbClr val="56CF9E"/>
        </a:solidFill>
        <a:ln w="12700">
          <a:solidFill>
            <a:srgbClr val="1D3E61"/>
          </a:solidFill>
        </a:ln>
      </dgm:spPr>
      <dgm:t>
        <a:bodyPr/>
        <a:lstStyle/>
        <a:p>
          <a:pPr algn="ctr"/>
          <a:r>
            <a:rPr lang="en-GB" sz="1100" b="1" u="none" dirty="0">
              <a:solidFill>
                <a:schemeClr val="bg1"/>
              </a:solidFill>
            </a:rPr>
            <a:t>1</a:t>
          </a:r>
        </a:p>
      </dgm:t>
    </dgm:pt>
    <dgm:pt modelId="{85946790-C94E-449B-8046-24FA2335861D}" type="parTrans" cxnId="{F5115AB6-0BA9-4A94-A9F3-EBBCFC4289D9}">
      <dgm:prSet/>
      <dgm:spPr/>
      <dgm:t>
        <a:bodyPr/>
        <a:lstStyle/>
        <a:p>
          <a:pPr algn="ctr"/>
          <a:endParaRPr lang="en-GB" sz="1200" b="1" u="none">
            <a:solidFill>
              <a:schemeClr val="bg1"/>
            </a:solidFill>
          </a:endParaRPr>
        </a:p>
      </dgm:t>
    </dgm:pt>
    <dgm:pt modelId="{CE8861E6-5D59-41DF-95FD-CDAA48B4C25D}" type="sibTrans" cxnId="{F5115AB6-0BA9-4A94-A9F3-EBBCFC4289D9}">
      <dgm:prSet/>
      <dgm:spPr/>
      <dgm:t>
        <a:bodyPr/>
        <a:lstStyle/>
        <a:p>
          <a:pPr algn="ctr"/>
          <a:endParaRPr lang="en-GB" sz="1200" b="1" u="none">
            <a:solidFill>
              <a:schemeClr val="bg1"/>
            </a:solidFill>
          </a:endParaRPr>
        </a:p>
      </dgm:t>
    </dgm:pt>
    <dgm:pt modelId="{B8DC9AA9-E5F8-4B50-8C8C-C4B3DC9DD898}" type="pres">
      <dgm:prSet presAssocID="{42841D73-A78F-4002-AF71-D57A414FF688}" presName="linear" presStyleCnt="0">
        <dgm:presLayoutVars>
          <dgm:animLvl val="lvl"/>
          <dgm:resizeHandles val="exact"/>
        </dgm:presLayoutVars>
      </dgm:prSet>
      <dgm:spPr/>
    </dgm:pt>
    <dgm:pt modelId="{D7446E82-4703-4D3B-9782-9248EAB3A1B8}" type="pres">
      <dgm:prSet presAssocID="{6AA5589C-27D6-46E8-A7FA-6384EB47F98C}" presName="parentText" presStyleLbl="node1" presStyleIdx="0" presStyleCnt="1" custScaleY="38402" custLinFactNeighborY="-16306">
        <dgm:presLayoutVars>
          <dgm:chMax val="0"/>
          <dgm:bulletEnabled val="1"/>
        </dgm:presLayoutVars>
      </dgm:prSet>
      <dgm:spPr/>
    </dgm:pt>
  </dgm:ptLst>
  <dgm:cxnLst>
    <dgm:cxn modelId="{ADE3E85E-3FB5-47E6-9024-61BF1DEE788F}" type="presOf" srcId="{6AA5589C-27D6-46E8-A7FA-6384EB47F98C}" destId="{D7446E82-4703-4D3B-9782-9248EAB3A1B8}" srcOrd="0" destOrd="0" presId="urn:microsoft.com/office/officeart/2005/8/layout/vList2"/>
    <dgm:cxn modelId="{F5115AB6-0BA9-4A94-A9F3-EBBCFC4289D9}" srcId="{42841D73-A78F-4002-AF71-D57A414FF688}" destId="{6AA5589C-27D6-46E8-A7FA-6384EB47F98C}" srcOrd="0" destOrd="0" parTransId="{85946790-C94E-449B-8046-24FA2335861D}" sibTransId="{CE8861E6-5D59-41DF-95FD-CDAA48B4C25D}"/>
    <dgm:cxn modelId="{811988DA-E59E-4CC7-AC43-E88D7C414EE6}" type="presOf" srcId="{42841D73-A78F-4002-AF71-D57A414FF688}" destId="{B8DC9AA9-E5F8-4B50-8C8C-C4B3DC9DD898}" srcOrd="0" destOrd="0" presId="urn:microsoft.com/office/officeart/2005/8/layout/vList2"/>
    <dgm:cxn modelId="{E2A47980-8300-41CA-BE61-31AAD5A0FD60}" type="presParOf" srcId="{B8DC9AA9-E5F8-4B50-8C8C-C4B3DC9DD898}" destId="{D7446E82-4703-4D3B-9782-9248EAB3A1B8}"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2841D73-A78F-4002-AF71-D57A414FF688}"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en-GB"/>
        </a:p>
      </dgm:t>
    </dgm:pt>
    <dgm:pt modelId="{3068A2C6-EA9B-4003-92AE-002C4041232C}">
      <dgm:prSet phldrT="[Text]" custT="1"/>
      <dgm:spPr>
        <a:solidFill>
          <a:srgbClr val="56CF9E"/>
        </a:solidFill>
        <a:ln w="12700">
          <a:solidFill>
            <a:srgbClr val="1D3E61"/>
          </a:solidFill>
        </a:ln>
      </dgm:spPr>
      <dgm:t>
        <a:bodyPr lIns="180000"/>
        <a:lstStyle/>
        <a:p>
          <a:pPr algn="l"/>
          <a:r>
            <a:rPr lang="en-US" sz="1100" b="0" kern="1200" dirty="0">
              <a:solidFill>
                <a:schemeClr val="bg1"/>
              </a:solidFill>
            </a:rPr>
            <a:t>New Rejection Code to be required to be applied for the rejection of </a:t>
          </a:r>
          <a:r>
            <a:rPr lang="en-US" sz="1100" b="0" kern="1200">
              <a:solidFill>
                <a:schemeClr val="bg1"/>
              </a:solidFill>
            </a:rPr>
            <a:t>incrementing read</a:t>
          </a:r>
          <a:endParaRPr lang="en-GB" sz="1100" b="0" kern="1200" dirty="0">
            <a:solidFill>
              <a:schemeClr val="bg1"/>
            </a:solidFill>
          </a:endParaRPr>
        </a:p>
      </dgm:t>
    </dgm:pt>
    <dgm:pt modelId="{47EA6544-64EB-4ECD-9EFE-9D15A2A6DF78}" type="parTrans" cxnId="{F731E467-407B-4C69-AD25-0DE5C82051E2}">
      <dgm:prSet/>
      <dgm:spPr/>
      <dgm:t>
        <a:bodyPr/>
        <a:lstStyle/>
        <a:p>
          <a:endParaRPr lang="en-GB"/>
        </a:p>
      </dgm:t>
    </dgm:pt>
    <dgm:pt modelId="{A35646E9-7B9E-46BA-B9D4-3BD69ECC5511}" type="sibTrans" cxnId="{F731E467-407B-4C69-AD25-0DE5C82051E2}">
      <dgm:prSet/>
      <dgm:spPr/>
      <dgm:t>
        <a:bodyPr/>
        <a:lstStyle/>
        <a:p>
          <a:endParaRPr lang="en-GB"/>
        </a:p>
      </dgm:t>
    </dgm:pt>
    <dgm:pt modelId="{B8DC9AA9-E5F8-4B50-8C8C-C4B3DC9DD898}" type="pres">
      <dgm:prSet presAssocID="{42841D73-A78F-4002-AF71-D57A414FF688}" presName="linear" presStyleCnt="0">
        <dgm:presLayoutVars>
          <dgm:animLvl val="lvl"/>
          <dgm:resizeHandles val="exact"/>
        </dgm:presLayoutVars>
      </dgm:prSet>
      <dgm:spPr/>
    </dgm:pt>
    <dgm:pt modelId="{8EE32D65-F043-4117-B670-8953BA899D38}" type="pres">
      <dgm:prSet presAssocID="{3068A2C6-EA9B-4003-92AE-002C4041232C}" presName="parentText" presStyleLbl="node1" presStyleIdx="0" presStyleCnt="1" custScaleY="42735" custLinFactNeighborX="166" custLinFactNeighborY="-46778">
        <dgm:presLayoutVars>
          <dgm:chMax val="0"/>
          <dgm:bulletEnabled val="1"/>
        </dgm:presLayoutVars>
      </dgm:prSet>
      <dgm:spPr/>
    </dgm:pt>
  </dgm:ptLst>
  <dgm:cxnLst>
    <dgm:cxn modelId="{EBF54925-EF2F-417E-A30B-75FF673E3B93}" type="presOf" srcId="{42841D73-A78F-4002-AF71-D57A414FF688}" destId="{B8DC9AA9-E5F8-4B50-8C8C-C4B3DC9DD898}" srcOrd="0" destOrd="0" presId="urn:microsoft.com/office/officeart/2005/8/layout/vList2"/>
    <dgm:cxn modelId="{E93E4C41-3F2D-448B-9B70-73107B202403}" type="presOf" srcId="{3068A2C6-EA9B-4003-92AE-002C4041232C}" destId="{8EE32D65-F043-4117-B670-8953BA899D38}" srcOrd="0" destOrd="0" presId="urn:microsoft.com/office/officeart/2005/8/layout/vList2"/>
    <dgm:cxn modelId="{F731E467-407B-4C69-AD25-0DE5C82051E2}" srcId="{42841D73-A78F-4002-AF71-D57A414FF688}" destId="{3068A2C6-EA9B-4003-92AE-002C4041232C}" srcOrd="0" destOrd="0" parTransId="{47EA6544-64EB-4ECD-9EFE-9D15A2A6DF78}" sibTransId="{A35646E9-7B9E-46BA-B9D4-3BD69ECC5511}"/>
    <dgm:cxn modelId="{F71A7E89-135D-4CBD-BF69-3EDDCA3072A1}" type="presParOf" srcId="{B8DC9AA9-E5F8-4B50-8C8C-C4B3DC9DD898}" destId="{8EE32D65-F043-4117-B670-8953BA899D38}"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446E82-4703-4D3B-9782-9248EAB3A1B8}">
      <dsp:nvSpPr>
        <dsp:cNvPr id="0" name=""/>
        <dsp:cNvSpPr/>
      </dsp:nvSpPr>
      <dsp:spPr>
        <a:xfrm>
          <a:off x="0" y="0"/>
          <a:ext cx="544198" cy="467275"/>
        </a:xfrm>
        <a:prstGeom prst="roundRect">
          <a:avLst/>
        </a:prstGeom>
        <a:solidFill>
          <a:srgbClr val="56CF9E"/>
        </a:solidFill>
        <a:ln w="12700" cap="flat" cmpd="sng" algn="ctr">
          <a:solidFill>
            <a:srgbClr val="1D3E6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GB" sz="1100" b="1" u="none" kern="1200" dirty="0">
              <a:solidFill>
                <a:schemeClr val="bg1"/>
              </a:solidFill>
            </a:rPr>
            <a:t>1</a:t>
          </a:r>
        </a:p>
      </dsp:txBody>
      <dsp:txXfrm>
        <a:off x="22810" y="22810"/>
        <a:ext cx="498578" cy="4216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E32D65-F043-4117-B670-8953BA899D38}">
      <dsp:nvSpPr>
        <dsp:cNvPr id="0" name=""/>
        <dsp:cNvSpPr/>
      </dsp:nvSpPr>
      <dsp:spPr>
        <a:xfrm>
          <a:off x="0" y="0"/>
          <a:ext cx="7416824" cy="474874"/>
        </a:xfrm>
        <a:prstGeom prst="roundRect">
          <a:avLst/>
        </a:prstGeom>
        <a:solidFill>
          <a:srgbClr val="56CF9E"/>
        </a:solidFill>
        <a:ln w="12700" cap="flat" cmpd="sng" algn="ctr">
          <a:solidFill>
            <a:srgbClr val="1D3E6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0000" tIns="41910" rIns="41910" bIns="41910" numCol="1" spcCol="1270" anchor="ctr" anchorCtr="0">
          <a:noAutofit/>
        </a:bodyPr>
        <a:lstStyle/>
        <a:p>
          <a:pPr marL="0" lvl="0" indent="0" algn="l" defTabSz="488950">
            <a:lnSpc>
              <a:spcPct val="90000"/>
            </a:lnSpc>
            <a:spcBef>
              <a:spcPct val="0"/>
            </a:spcBef>
            <a:spcAft>
              <a:spcPct val="35000"/>
            </a:spcAft>
            <a:buNone/>
          </a:pPr>
          <a:r>
            <a:rPr lang="en-US" sz="1100" b="0" kern="1200" dirty="0">
              <a:solidFill>
                <a:schemeClr val="bg1"/>
              </a:solidFill>
            </a:rPr>
            <a:t>New Rejection Code to be required to be applied for the rejection of </a:t>
          </a:r>
          <a:r>
            <a:rPr lang="en-US" sz="1100" b="0" kern="1200">
              <a:solidFill>
                <a:schemeClr val="bg1"/>
              </a:solidFill>
            </a:rPr>
            <a:t>incrementing read</a:t>
          </a:r>
          <a:endParaRPr lang="en-GB" sz="1100" b="0" kern="1200" dirty="0">
            <a:solidFill>
              <a:schemeClr val="bg1"/>
            </a:solidFill>
          </a:endParaRPr>
        </a:p>
      </dsp:txBody>
      <dsp:txXfrm>
        <a:off x="23181" y="23181"/>
        <a:ext cx="7370462" cy="42851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015" cy="4937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09079" y="0"/>
            <a:ext cx="2914015" cy="493713"/>
          </a:xfrm>
          <a:prstGeom prst="rect">
            <a:avLst/>
          </a:prstGeom>
        </p:spPr>
        <p:txBody>
          <a:bodyPr vert="horz" lIns="91440" tIns="45720" rIns="91440" bIns="45720" rtlCol="0"/>
          <a:lstStyle>
            <a:lvl1pPr algn="r">
              <a:defRPr sz="1200"/>
            </a:lvl1pPr>
          </a:lstStyle>
          <a:p>
            <a:fld id="{30CC7C86-2D66-4C55-8F99-E153512351BA}" type="datetimeFigureOut">
              <a:rPr lang="en-GB" smtClean="0"/>
              <a:t>13/01/2020</a:t>
            </a:fld>
            <a:endParaRPr lang="en-GB"/>
          </a:p>
        </p:txBody>
      </p:sp>
      <p:sp>
        <p:nvSpPr>
          <p:cNvPr id="4" name="Slide Image Placeholder 3"/>
          <p:cNvSpPr>
            <a:spLocks noGrp="1" noRot="1" noChangeAspect="1"/>
          </p:cNvSpPr>
          <p:nvPr>
            <p:ph type="sldImg" idx="2"/>
          </p:nvPr>
        </p:nvSpPr>
        <p:spPr>
          <a:xfrm>
            <a:off x="73025" y="741363"/>
            <a:ext cx="6578600" cy="37020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2465" y="4690269"/>
            <a:ext cx="5379720" cy="444341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8824"/>
            <a:ext cx="2914015" cy="49371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09079" y="9378824"/>
            <a:ext cx="2914015" cy="493713"/>
          </a:xfrm>
          <a:prstGeom prst="rect">
            <a:avLst/>
          </a:prstGeom>
        </p:spPr>
        <p:txBody>
          <a:bodyPr vert="horz" lIns="91440" tIns="45720" rIns="91440" bIns="45720" rtlCol="0" anchor="b"/>
          <a:lstStyle>
            <a:lvl1pPr algn="r">
              <a:defRPr sz="1200"/>
            </a:lvl1pPr>
          </a:lstStyle>
          <a:p>
            <a:fld id="{2A2357B9-A31F-4FC7-A38A-70DF36F645F3}" type="slidenum">
              <a:rPr lang="en-GB" smtClean="0"/>
              <a:t>‹#›</a:t>
            </a:fld>
            <a:endParaRPr lang="en-GB"/>
          </a:p>
        </p:txBody>
      </p:sp>
    </p:spTree>
    <p:extLst>
      <p:ext uri="{BB962C8B-B14F-4D97-AF65-F5344CB8AC3E}">
        <p14:creationId xmlns:p14="http://schemas.microsoft.com/office/powerpoint/2010/main" val="792964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A2357B9-A31F-4FC7-A38A-70DF36F645F3}" type="slidenum">
              <a:rPr lang="en-GB" smtClean="0"/>
              <a:t>2</a:t>
            </a:fld>
            <a:endParaRPr lang="en-GB"/>
          </a:p>
        </p:txBody>
      </p:sp>
    </p:spTree>
    <p:extLst>
      <p:ext uri="{BB962C8B-B14F-4D97-AF65-F5344CB8AC3E}">
        <p14:creationId xmlns:p14="http://schemas.microsoft.com/office/powerpoint/2010/main" val="28245347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A2357B9-A31F-4FC7-A38A-70DF36F645F3}" type="slidenum">
              <a:rPr lang="en-GB" smtClean="0"/>
              <a:t>3</a:t>
            </a:fld>
            <a:endParaRPr lang="en-GB"/>
          </a:p>
        </p:txBody>
      </p:sp>
    </p:spTree>
    <p:extLst>
      <p:ext uri="{BB962C8B-B14F-4D97-AF65-F5344CB8AC3E}">
        <p14:creationId xmlns:p14="http://schemas.microsoft.com/office/powerpoint/2010/main" val="28245347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Tree>
    <p:extLst>
      <p:ext uri="{BB962C8B-B14F-4D97-AF65-F5344CB8AC3E}">
        <p14:creationId xmlns:p14="http://schemas.microsoft.com/office/powerpoint/2010/main" val="3130393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531192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dirty="0"/>
              <a:t>Click to edit Master title style</a:t>
            </a:r>
            <a:endParaRPr lang="en-GB" dirty="0"/>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187301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865506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itle Placeholder 1"/>
          <p:cNvSpPr>
            <a:spLocks noGrp="1"/>
          </p:cNvSpPr>
          <p:nvPr>
            <p:ph type="title"/>
          </p:nvPr>
        </p:nvSpPr>
        <p:spPr>
          <a:xfrm>
            <a:off x="457200" y="123478"/>
            <a:ext cx="8229600" cy="637580"/>
          </a:xfrm>
          <a:prstGeom prst="rect">
            <a:avLst/>
          </a:prstGeom>
        </p:spPr>
        <p:txBody>
          <a:bodyPr vert="horz" lIns="91440" tIns="45720" rIns="91440" bIns="45720" rtlCol="0" anchor="ctr">
            <a:normAutofit/>
          </a:bodyPr>
          <a:lstStyle/>
          <a:p>
            <a:r>
              <a:rPr lang="en-US" dirty="0"/>
              <a:t>Click to edit Master title style</a:t>
            </a:r>
            <a:endParaRPr lang="en-GB" dirty="0"/>
          </a:p>
        </p:txBody>
      </p:sp>
    </p:spTree>
    <p:extLst>
      <p:ext uri="{BB962C8B-B14F-4D97-AF65-F5344CB8AC3E}">
        <p14:creationId xmlns:p14="http://schemas.microsoft.com/office/powerpoint/2010/main" val="3118097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881219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7238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80750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64219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23478"/>
            <a:ext cx="8229600" cy="63758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059582"/>
            <a:ext cx="8229600" cy="367240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279291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ctr" defTabSz="914400" rtl="0" eaLnBrk="1" latinLnBrk="0" hangingPunct="1">
        <a:spcBef>
          <a:spcPct val="0"/>
        </a:spcBef>
        <a:buNone/>
        <a:defRPr sz="2800" b="1" kern="1200">
          <a:solidFill>
            <a:srgbClr val="3E5AA8"/>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6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9662"/>
            <a:ext cx="7772400" cy="1102519"/>
          </a:xfrm>
        </p:spPr>
        <p:txBody>
          <a:bodyPr>
            <a:normAutofit fontScale="90000"/>
          </a:bodyPr>
          <a:lstStyle/>
          <a:p>
            <a:r>
              <a:rPr lang="en-GB" dirty="0"/>
              <a:t>XRN4645 - The rejection of incrementing reads submitted for an Isolated Supply Meter Point (RGMA flows) Change Details</a:t>
            </a:r>
          </a:p>
        </p:txBody>
      </p:sp>
      <p:sp>
        <p:nvSpPr>
          <p:cNvPr id="3" name="Subtitle 2"/>
          <p:cNvSpPr>
            <a:spLocks noGrp="1"/>
          </p:cNvSpPr>
          <p:nvPr>
            <p:ph type="subTitle" idx="1"/>
          </p:nvPr>
        </p:nvSpPr>
        <p:spPr>
          <a:xfrm>
            <a:off x="1371600" y="3489548"/>
            <a:ext cx="6400800" cy="1314450"/>
          </a:xfrm>
        </p:spPr>
        <p:txBody>
          <a:bodyPr/>
          <a:lstStyle/>
          <a:p>
            <a:r>
              <a:rPr lang="en-US" dirty="0">
                <a:solidFill>
                  <a:schemeClr val="bg1">
                    <a:lumMod val="50000"/>
                  </a:schemeClr>
                </a:solidFill>
              </a:rPr>
              <a:t>High Level System Solution </a:t>
            </a:r>
            <a:br>
              <a:rPr lang="en-US" dirty="0">
                <a:solidFill>
                  <a:schemeClr val="bg1">
                    <a:lumMod val="50000"/>
                  </a:schemeClr>
                </a:solidFill>
              </a:rPr>
            </a:br>
            <a:r>
              <a:rPr lang="en-US" dirty="0">
                <a:solidFill>
                  <a:schemeClr val="bg1">
                    <a:lumMod val="50000"/>
                  </a:schemeClr>
                </a:solidFill>
              </a:rPr>
              <a:t>Impact Assessment</a:t>
            </a:r>
            <a:endParaRPr lang="en-GB" dirty="0">
              <a:solidFill>
                <a:schemeClr val="bg1">
                  <a:lumMod val="50000"/>
                </a:schemeClr>
              </a:solidFill>
            </a:endParaRPr>
          </a:p>
        </p:txBody>
      </p:sp>
    </p:spTree>
    <p:extLst>
      <p:ext uri="{BB962C8B-B14F-4D97-AF65-F5344CB8AC3E}">
        <p14:creationId xmlns:p14="http://schemas.microsoft.com/office/powerpoint/2010/main" val="3653749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1962"/>
            <a:ext cx="8229600" cy="637580"/>
          </a:xfrm>
        </p:spPr>
        <p:txBody>
          <a:bodyPr/>
          <a:lstStyle/>
          <a:p>
            <a:r>
              <a:rPr lang="en-GB" dirty="0"/>
              <a:t>Change Overview</a:t>
            </a:r>
          </a:p>
        </p:txBody>
      </p:sp>
      <p:graphicFrame>
        <p:nvGraphicFramePr>
          <p:cNvPr id="4" name="Table 3"/>
          <p:cNvGraphicFramePr>
            <a:graphicFrameLocks noGrp="1"/>
          </p:cNvGraphicFramePr>
          <p:nvPr>
            <p:extLst>
              <p:ext uri="{D42A27DB-BD31-4B8C-83A1-F6EECF244321}">
                <p14:modId xmlns:p14="http://schemas.microsoft.com/office/powerpoint/2010/main" val="735552806"/>
              </p:ext>
            </p:extLst>
          </p:nvPr>
        </p:nvGraphicFramePr>
        <p:xfrm>
          <a:off x="354124" y="656106"/>
          <a:ext cx="8345978" cy="2742230"/>
        </p:xfrm>
        <a:graphic>
          <a:graphicData uri="http://schemas.openxmlformats.org/drawingml/2006/table">
            <a:tbl>
              <a:tblPr firstRow="1" bandRow="1">
                <a:tableStyleId>{E8B1032C-EA38-4F05-BA0D-38AFFFC7BED3}</a:tableStyleId>
              </a:tblPr>
              <a:tblGrid>
                <a:gridCol w="8345978">
                  <a:extLst>
                    <a:ext uri="{9D8B030D-6E8A-4147-A177-3AD203B41FA5}">
                      <a16:colId xmlns:a16="http://schemas.microsoft.com/office/drawing/2014/main" val="20000"/>
                    </a:ext>
                  </a:extLst>
                </a:gridCol>
              </a:tblGrid>
              <a:tr h="422702">
                <a:tc>
                  <a:txBody>
                    <a:bodyPr/>
                    <a:lstStyle/>
                    <a:p>
                      <a:pPr algn="l"/>
                      <a:r>
                        <a:rPr lang="en-US" sz="1200" dirty="0">
                          <a:solidFill>
                            <a:schemeClr val="accent1"/>
                          </a:solidFill>
                        </a:rPr>
                        <a:t>XRN4645 - The rejection of incrementing reads submitted for an Isolated Supply Meter Point (RGMA flows) Change Details</a:t>
                      </a:r>
                    </a:p>
                  </a:txBody>
                  <a:tcP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extLst>
                  <a:ext uri="{0D108BD9-81ED-4DB2-BD59-A6C34878D82A}">
                    <a16:rowId xmlns:a16="http://schemas.microsoft.com/office/drawing/2014/main" val="10000"/>
                  </a:ext>
                </a:extLst>
              </a:tr>
              <a:tr h="2285030">
                <a:tc>
                  <a:txBody>
                    <a:bodyPr/>
                    <a:lstStyle/>
                    <a:p>
                      <a:r>
                        <a:rPr lang="en-US" sz="900" b="0" kern="1200" dirty="0">
                          <a:solidFill>
                            <a:schemeClr val="bg1">
                              <a:lumMod val="50000"/>
                            </a:schemeClr>
                          </a:solidFill>
                          <a:latin typeface="+mn-lt"/>
                          <a:ea typeface="+mn-ea"/>
                          <a:cs typeface="+mn-cs"/>
                        </a:rPr>
                        <a:t>Xoserve has received in excess of 7000 RGMA transactions where the User has provided a Meter Information Notification (JOB transaction) or Meter Information Update Notification (UPD transaction) to reverse an isolation of a Capped or Clamped Supply Meter Point but that the reading provided in the transaction has incremented from the reading provided at isolation.</a:t>
                      </a:r>
                    </a:p>
                    <a:p>
                      <a:endParaRPr lang="en-US" sz="900" b="0" kern="1200" dirty="0">
                        <a:solidFill>
                          <a:schemeClr val="bg1">
                            <a:lumMod val="50000"/>
                          </a:schemeClr>
                        </a:solidFill>
                        <a:latin typeface="+mn-lt"/>
                        <a:ea typeface="+mn-ea"/>
                        <a:cs typeface="+mn-cs"/>
                      </a:endParaRPr>
                    </a:p>
                    <a:p>
                      <a:r>
                        <a:rPr lang="en-US" sz="900" b="0" kern="1200" dirty="0">
                          <a:solidFill>
                            <a:schemeClr val="bg1">
                              <a:lumMod val="50000"/>
                            </a:schemeClr>
                          </a:solidFill>
                          <a:latin typeface="+mn-lt"/>
                          <a:ea typeface="+mn-ea"/>
                          <a:cs typeface="+mn-cs"/>
                        </a:rPr>
                        <a:t>When a User indicates that the Supply Meter Point is isolated, they are indicating that it is not capable of flowing gas (UNC Section G 3.4), and therefore an incrementing reading is not expected following such isolation. Other reading processes reject any incrementing readings.</a:t>
                      </a:r>
                    </a:p>
                    <a:p>
                      <a:endParaRPr lang="en-US" sz="900" b="0" kern="1200" dirty="0">
                        <a:solidFill>
                          <a:schemeClr val="bg1">
                            <a:lumMod val="50000"/>
                          </a:schemeClr>
                        </a:solidFill>
                        <a:latin typeface="+mn-lt"/>
                        <a:ea typeface="+mn-ea"/>
                        <a:cs typeface="+mn-cs"/>
                      </a:endParaRPr>
                    </a:p>
                    <a:p>
                      <a:r>
                        <a:rPr lang="en-US" sz="900" b="0" kern="1200" dirty="0">
                          <a:solidFill>
                            <a:schemeClr val="bg1">
                              <a:lumMod val="50000"/>
                            </a:schemeClr>
                          </a:solidFill>
                          <a:latin typeface="+mn-lt"/>
                          <a:ea typeface="+mn-ea"/>
                          <a:cs typeface="+mn-cs"/>
                        </a:rPr>
                        <a:t>Where a User submits an RGMA transaction to update the meter information the transaction is currently being processed, and the UK Link system is being updated with the Metering Information contained within the transaction. However, given that the User has informed the CDSP that the Supply Meter Point is not capable of flowing gas this has been excluded from allocation processes, and therefore any attempt to reconcile the Supply Meter Point creates an error within the invoicing process. As such these items are being currently excluded from the Amendment invoice.</a:t>
                      </a:r>
                    </a:p>
                    <a:p>
                      <a:endParaRPr lang="en-US" sz="900" b="0" kern="1200" dirty="0">
                        <a:solidFill>
                          <a:schemeClr val="bg1">
                            <a:lumMod val="50000"/>
                          </a:schemeClr>
                        </a:solidFill>
                        <a:latin typeface="+mn-lt"/>
                        <a:ea typeface="+mn-ea"/>
                        <a:cs typeface="+mn-cs"/>
                      </a:endParaRPr>
                    </a:p>
                    <a:p>
                      <a:r>
                        <a:rPr lang="en-US" sz="900" b="0" kern="1200" dirty="0">
                          <a:solidFill>
                            <a:schemeClr val="bg1">
                              <a:lumMod val="50000"/>
                            </a:schemeClr>
                          </a:solidFill>
                          <a:latin typeface="+mn-lt"/>
                          <a:ea typeface="+mn-ea"/>
                          <a:cs typeface="+mn-cs"/>
                        </a:rPr>
                        <a:t>This is causing issues with the daily volume and energy calculated for reconciliation. A proportionate solution needs to be developed to support the ability for Users to retain the ability to notify where a Meter is not capable of passing gas (UNC Section G3.4) but reduce the risk to downstream processes and the wider industry.</a:t>
                      </a:r>
                    </a:p>
                  </a:txBody>
                  <a:tcPr marL="180000">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9" name="Table 8">
            <a:extLst>
              <a:ext uri="{FF2B5EF4-FFF2-40B4-BE49-F238E27FC236}">
                <a16:creationId xmlns:a16="http://schemas.microsoft.com/office/drawing/2014/main" id="{6254F8C6-7F41-42E2-9B72-03A183F365EF}"/>
              </a:ext>
            </a:extLst>
          </p:cNvPr>
          <p:cNvGraphicFramePr>
            <a:graphicFrameLocks noGrp="1"/>
          </p:cNvGraphicFramePr>
          <p:nvPr>
            <p:extLst>
              <p:ext uri="{D42A27DB-BD31-4B8C-83A1-F6EECF244321}">
                <p14:modId xmlns:p14="http://schemas.microsoft.com/office/powerpoint/2010/main" val="2298707288"/>
              </p:ext>
            </p:extLst>
          </p:nvPr>
        </p:nvGraphicFramePr>
        <p:xfrm>
          <a:off x="354124" y="3507854"/>
          <a:ext cx="8345978" cy="1080120"/>
        </p:xfrm>
        <a:graphic>
          <a:graphicData uri="http://schemas.openxmlformats.org/drawingml/2006/table">
            <a:tbl>
              <a:tblPr firstRow="1" bandRow="1">
                <a:tableStyleId>{E8B1032C-EA38-4F05-BA0D-38AFFFC7BED3}</a:tableStyleId>
              </a:tblPr>
              <a:tblGrid>
                <a:gridCol w="8345978">
                  <a:extLst>
                    <a:ext uri="{9D8B030D-6E8A-4147-A177-3AD203B41FA5}">
                      <a16:colId xmlns:a16="http://schemas.microsoft.com/office/drawing/2014/main" val="20000"/>
                    </a:ext>
                  </a:extLst>
                </a:gridCol>
              </a:tblGrid>
              <a:tr h="301130">
                <a:tc>
                  <a:txBody>
                    <a:bodyPr/>
                    <a:lstStyle/>
                    <a:p>
                      <a:pPr algn="l"/>
                      <a:r>
                        <a:rPr lang="en-GB" sz="1200" b="1" dirty="0">
                          <a:solidFill>
                            <a:schemeClr val="accent1"/>
                          </a:solidFill>
                          <a:latin typeface="Arial" panose="020B0604020202020204" pitchFamily="34" charset="0"/>
                          <a:cs typeface="Arial" panose="020B0604020202020204" pitchFamily="34" charset="0"/>
                        </a:rPr>
                        <a:t>Solution</a:t>
                      </a:r>
                      <a:r>
                        <a:rPr lang="en-GB" sz="1200" b="1" baseline="0" dirty="0">
                          <a:solidFill>
                            <a:schemeClr val="accent1"/>
                          </a:solidFill>
                          <a:latin typeface="Arial" panose="020B0604020202020204" pitchFamily="34" charset="0"/>
                          <a:cs typeface="Arial" panose="020B0604020202020204" pitchFamily="34" charset="0"/>
                        </a:rPr>
                        <a:t> Options</a:t>
                      </a:r>
                      <a:endParaRPr lang="en-GB" sz="1200" b="1" dirty="0">
                        <a:solidFill>
                          <a:schemeClr val="accent1"/>
                        </a:solidFill>
                        <a:latin typeface="Arial" panose="020B0604020202020204" pitchFamily="34" charset="0"/>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extLst>
                  <a:ext uri="{0D108BD9-81ED-4DB2-BD59-A6C34878D82A}">
                    <a16:rowId xmlns:a16="http://schemas.microsoft.com/office/drawing/2014/main" val="10000"/>
                  </a:ext>
                </a:extLst>
              </a:tr>
              <a:tr h="778990">
                <a:tc>
                  <a:txBody>
                    <a:bodyPr/>
                    <a:lstStyle/>
                    <a:p>
                      <a:endParaRPr lang="en-GB" sz="1600" b="0" dirty="0">
                        <a:latin typeface="Arial" panose="020B0604020202020204" pitchFamily="34" charset="0"/>
                        <a:cs typeface="Arial" panose="020B0604020202020204" pitchFamily="34" charset="0"/>
                      </a:endParaRPr>
                    </a:p>
                  </a:txBody>
                  <a:tcP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12" name="Diagram 11">
            <a:extLst>
              <a:ext uri="{FF2B5EF4-FFF2-40B4-BE49-F238E27FC236}">
                <a16:creationId xmlns:a16="http://schemas.microsoft.com/office/drawing/2014/main" id="{8E07CB8D-0D14-4C8E-AB94-E5FAC682121D}"/>
              </a:ext>
            </a:extLst>
          </p:cNvPr>
          <p:cNvGraphicFramePr/>
          <p:nvPr>
            <p:extLst>
              <p:ext uri="{D42A27DB-BD31-4B8C-83A1-F6EECF244321}">
                <p14:modId xmlns:p14="http://schemas.microsoft.com/office/powerpoint/2010/main" val="1484250894"/>
              </p:ext>
            </p:extLst>
          </p:nvPr>
        </p:nvGraphicFramePr>
        <p:xfrm>
          <a:off x="467544" y="4011910"/>
          <a:ext cx="544198" cy="8640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3" name="Diagram 12">
            <a:extLst>
              <a:ext uri="{FF2B5EF4-FFF2-40B4-BE49-F238E27FC236}">
                <a16:creationId xmlns:a16="http://schemas.microsoft.com/office/drawing/2014/main" id="{440398F1-36D7-463E-8F41-61AF5B5A2DB3}"/>
              </a:ext>
            </a:extLst>
          </p:cNvPr>
          <p:cNvGraphicFramePr/>
          <p:nvPr>
            <p:extLst>
              <p:ext uri="{D42A27DB-BD31-4B8C-83A1-F6EECF244321}">
                <p14:modId xmlns:p14="http://schemas.microsoft.com/office/powerpoint/2010/main" val="3329362179"/>
              </p:ext>
            </p:extLst>
          </p:nvPr>
        </p:nvGraphicFramePr>
        <p:xfrm>
          <a:off x="1118113" y="4011910"/>
          <a:ext cx="7416824" cy="47548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583632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itle 1"/>
          <p:cNvSpPr>
            <a:spLocks noGrp="1"/>
          </p:cNvSpPr>
          <p:nvPr>
            <p:ph type="title"/>
          </p:nvPr>
        </p:nvSpPr>
        <p:spPr>
          <a:xfrm>
            <a:off x="457200" y="123478"/>
            <a:ext cx="8229600" cy="465128"/>
          </a:xfrm>
        </p:spPr>
        <p:txBody>
          <a:bodyPr>
            <a:normAutofit/>
          </a:bodyPr>
          <a:lstStyle/>
          <a:p>
            <a:r>
              <a:rPr lang="en-US" sz="2400" dirty="0"/>
              <a:t>Option 1 - High Level Impact Assessment</a:t>
            </a:r>
            <a:endParaRPr lang="en-GB" sz="2400" dirty="0"/>
          </a:p>
        </p:txBody>
      </p:sp>
      <p:graphicFrame>
        <p:nvGraphicFramePr>
          <p:cNvPr id="38" name="Table 37"/>
          <p:cNvGraphicFramePr>
            <a:graphicFrameLocks noGrp="1"/>
          </p:cNvGraphicFramePr>
          <p:nvPr>
            <p:extLst>
              <p:ext uri="{D42A27DB-BD31-4B8C-83A1-F6EECF244321}">
                <p14:modId xmlns:p14="http://schemas.microsoft.com/office/powerpoint/2010/main" val="3166557557"/>
              </p:ext>
            </p:extLst>
          </p:nvPr>
        </p:nvGraphicFramePr>
        <p:xfrm>
          <a:off x="335532" y="637646"/>
          <a:ext cx="8484939" cy="1502056"/>
        </p:xfrm>
        <a:graphic>
          <a:graphicData uri="http://schemas.openxmlformats.org/drawingml/2006/table">
            <a:tbl>
              <a:tblPr firstRow="1" bandRow="1">
                <a:tableStyleId>{E8B1032C-EA38-4F05-BA0D-38AFFFC7BED3}</a:tableStyleId>
              </a:tblPr>
              <a:tblGrid>
                <a:gridCol w="8484939">
                  <a:extLst>
                    <a:ext uri="{9D8B030D-6E8A-4147-A177-3AD203B41FA5}">
                      <a16:colId xmlns:a16="http://schemas.microsoft.com/office/drawing/2014/main" val="20000"/>
                    </a:ext>
                  </a:extLst>
                </a:gridCol>
              </a:tblGrid>
              <a:tr h="278191">
                <a:tc>
                  <a:txBody>
                    <a:bodyPr/>
                    <a:lstStyle/>
                    <a:p>
                      <a:pPr marL="0" lvl="0" indent="0" algn="l" defTabSz="622300">
                        <a:lnSpc>
                          <a:spcPct val="90000"/>
                        </a:lnSpc>
                        <a:spcBef>
                          <a:spcPct val="0"/>
                        </a:spcBef>
                        <a:spcAft>
                          <a:spcPct val="35000"/>
                        </a:spcAft>
                        <a:buNone/>
                      </a:pPr>
                      <a:r>
                        <a:rPr lang="en-GB" sz="1100" b="1" kern="1200" dirty="0">
                          <a:solidFill>
                            <a:srgbClr val="3E5AA8"/>
                          </a:solidFill>
                          <a:latin typeface="+mn-lt"/>
                          <a:ea typeface="+mn-ea"/>
                          <a:cs typeface="+mn-cs"/>
                        </a:rPr>
                        <a:t>1 - </a:t>
                      </a:r>
                      <a:r>
                        <a:rPr lang="en-US" sz="1100" b="1" kern="1200" dirty="0">
                          <a:solidFill>
                            <a:srgbClr val="3E5AA8"/>
                          </a:solidFill>
                          <a:latin typeface="+mn-lt"/>
                          <a:ea typeface="+mn-ea"/>
                          <a:cs typeface="+mn-cs"/>
                        </a:rPr>
                        <a:t>New Rejection Code to be required to be applied for the rejection of incrementing reads</a:t>
                      </a:r>
                      <a:endParaRPr lang="en-GB" sz="1100" b="1" kern="1200" dirty="0">
                        <a:solidFill>
                          <a:srgbClr val="3E5AA8"/>
                        </a:solidFill>
                        <a:latin typeface="+mn-lt"/>
                        <a:ea typeface="+mn-ea"/>
                        <a:cs typeface="+mn-cs"/>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extLst>
                  <a:ext uri="{0D108BD9-81ED-4DB2-BD59-A6C34878D82A}">
                    <a16:rowId xmlns:a16="http://schemas.microsoft.com/office/drawing/2014/main" val="10000"/>
                  </a:ext>
                </a:extLst>
              </a:tr>
              <a:tr h="122386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50" kern="1200" baseline="0" dirty="0">
                          <a:solidFill>
                            <a:schemeClr val="bg1">
                              <a:lumMod val="50000"/>
                            </a:schemeClr>
                          </a:solidFill>
                          <a:latin typeface="+mn-lt"/>
                          <a:ea typeface="+mn-ea"/>
                          <a:cs typeface="+mn-cs"/>
                        </a:rPr>
                        <a:t>This solution option is proposing a new rejection code for RGMA transactions where the supplied read indicates gas has been consumed on an isolated supply meter point.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50" kern="1200" baseline="0" dirty="0">
                        <a:solidFill>
                          <a:schemeClr val="bg1">
                            <a:lumMod val="50000"/>
                          </a:schemeClr>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kern="1200" baseline="0" dirty="0">
                          <a:solidFill>
                            <a:schemeClr val="bg1">
                              <a:lumMod val="50000"/>
                            </a:schemeClr>
                          </a:solidFill>
                          <a:latin typeface="+mn-lt"/>
                          <a:ea typeface="+mn-ea"/>
                          <a:cs typeface="+mn-cs"/>
                        </a:rPr>
                        <a:t>The new rejection code would apply to premises where the status of the meter/meter point indicates that the meter is no longer capable of flowing gas e.g. the meter is removed capped or clamped.</a:t>
                      </a:r>
                    </a:p>
                  </a:txBody>
                  <a:tcPr marL="180000">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40" name="Table 39"/>
          <p:cNvGraphicFramePr>
            <a:graphicFrameLocks noGrp="1"/>
          </p:cNvGraphicFramePr>
          <p:nvPr>
            <p:extLst>
              <p:ext uri="{D42A27DB-BD31-4B8C-83A1-F6EECF244321}">
                <p14:modId xmlns:p14="http://schemas.microsoft.com/office/powerpoint/2010/main" val="2221029543"/>
              </p:ext>
            </p:extLst>
          </p:nvPr>
        </p:nvGraphicFramePr>
        <p:xfrm>
          <a:off x="5535858" y="2272585"/>
          <a:ext cx="3284613" cy="1955349"/>
        </p:xfrm>
        <a:graphic>
          <a:graphicData uri="http://schemas.openxmlformats.org/drawingml/2006/table">
            <a:tbl>
              <a:tblPr firstRow="1" bandRow="1">
                <a:tableStyleId>{E8B1032C-EA38-4F05-BA0D-38AFFFC7BED3}</a:tableStyleId>
              </a:tblPr>
              <a:tblGrid>
                <a:gridCol w="3284613">
                  <a:extLst>
                    <a:ext uri="{9D8B030D-6E8A-4147-A177-3AD203B41FA5}">
                      <a16:colId xmlns:a16="http://schemas.microsoft.com/office/drawing/2014/main" val="20000"/>
                    </a:ext>
                  </a:extLst>
                </a:gridCol>
              </a:tblGrid>
              <a:tr h="258059">
                <a:tc>
                  <a:txBody>
                    <a:bodyPr/>
                    <a:lstStyle/>
                    <a:p>
                      <a:pPr algn="l"/>
                      <a:r>
                        <a:rPr lang="en-GB" sz="1100" dirty="0">
                          <a:solidFill>
                            <a:srgbClr val="3E5AA8"/>
                          </a:solidFill>
                        </a:rPr>
                        <a:t>Assumptions</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extLst>
                  <a:ext uri="{0D108BD9-81ED-4DB2-BD59-A6C34878D82A}">
                    <a16:rowId xmlns:a16="http://schemas.microsoft.com/office/drawing/2014/main" val="10000"/>
                  </a:ext>
                </a:extLst>
              </a:tr>
              <a:tr h="1696269">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b="0" kern="1200" baseline="0" dirty="0">
                          <a:solidFill>
                            <a:schemeClr val="bg1">
                              <a:lumMod val="50000"/>
                            </a:schemeClr>
                          </a:solidFill>
                          <a:latin typeface="+mn-lt"/>
                          <a:ea typeface="+mn-ea"/>
                          <a:cs typeface="+mn-cs"/>
                        </a:rPr>
                        <a:t>Performance Testing would not be required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b="0" kern="1200" baseline="0" dirty="0">
                          <a:solidFill>
                            <a:schemeClr val="bg1">
                              <a:lumMod val="50000"/>
                            </a:schemeClr>
                          </a:solidFill>
                          <a:latin typeface="+mn-lt"/>
                          <a:ea typeface="+mn-ea"/>
                          <a:cs typeface="+mn-cs"/>
                        </a:rPr>
                        <a:t>Market Trails would not be required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b="0" kern="1200" baseline="0" dirty="0">
                          <a:solidFill>
                            <a:schemeClr val="bg1">
                              <a:lumMod val="50000"/>
                            </a:schemeClr>
                          </a:solidFill>
                          <a:latin typeface="+mn-lt"/>
                          <a:ea typeface="+mn-ea"/>
                          <a:cs typeface="+mn-cs"/>
                        </a:rPr>
                        <a:t>New rejection code needed informing submitting parties of RGMA read indicating consumption on an isolated premise</a:t>
                      </a:r>
                    </a:p>
                  </a:txBody>
                  <a:tcP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41" name="Table 40"/>
          <p:cNvGraphicFramePr>
            <a:graphicFrameLocks noGrp="1"/>
          </p:cNvGraphicFramePr>
          <p:nvPr>
            <p:extLst>
              <p:ext uri="{D42A27DB-BD31-4B8C-83A1-F6EECF244321}">
                <p14:modId xmlns:p14="http://schemas.microsoft.com/office/powerpoint/2010/main" val="1042914289"/>
              </p:ext>
            </p:extLst>
          </p:nvPr>
        </p:nvGraphicFramePr>
        <p:xfrm>
          <a:off x="323527" y="4350226"/>
          <a:ext cx="8484939" cy="525780"/>
        </p:xfrm>
        <a:graphic>
          <a:graphicData uri="http://schemas.openxmlformats.org/drawingml/2006/table">
            <a:tbl>
              <a:tblPr firstRow="1" bandRow="1">
                <a:tableStyleId>{E8B1032C-EA38-4F05-BA0D-38AFFFC7BED3}</a:tableStyleId>
              </a:tblPr>
              <a:tblGrid>
                <a:gridCol w="2356928">
                  <a:extLst>
                    <a:ext uri="{9D8B030D-6E8A-4147-A177-3AD203B41FA5}">
                      <a16:colId xmlns:a16="http://schemas.microsoft.com/office/drawing/2014/main" val="20000"/>
                    </a:ext>
                  </a:extLst>
                </a:gridCol>
                <a:gridCol w="2592620">
                  <a:extLst>
                    <a:ext uri="{9D8B030D-6E8A-4147-A177-3AD203B41FA5}">
                      <a16:colId xmlns:a16="http://schemas.microsoft.com/office/drawing/2014/main" val="20001"/>
                    </a:ext>
                  </a:extLst>
                </a:gridCol>
                <a:gridCol w="3535391">
                  <a:extLst>
                    <a:ext uri="{9D8B030D-6E8A-4147-A177-3AD203B41FA5}">
                      <a16:colId xmlns:a16="http://schemas.microsoft.com/office/drawing/2014/main" val="20002"/>
                    </a:ext>
                  </a:extLst>
                </a:gridCol>
              </a:tblGrid>
              <a:tr h="122684">
                <a:tc>
                  <a:txBody>
                    <a:bodyPr/>
                    <a:lstStyle/>
                    <a:p>
                      <a:pPr algn="ctr"/>
                      <a:r>
                        <a:rPr lang="en-GB" sz="1200" dirty="0">
                          <a:solidFill>
                            <a:srgbClr val="3E5AA8"/>
                          </a:solidFill>
                        </a:rPr>
                        <a:t>Overall Impact</a:t>
                      </a:r>
                    </a:p>
                  </a:txBody>
                  <a:tcP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tc>
                  <a:txBody>
                    <a:bodyPr/>
                    <a:lstStyle/>
                    <a:p>
                      <a:pPr algn="ctr"/>
                      <a:r>
                        <a:rPr lang="en-GB" sz="1200" dirty="0">
                          <a:solidFill>
                            <a:srgbClr val="3E5AA8"/>
                          </a:solidFill>
                        </a:rPr>
                        <a:t>Release Type</a:t>
                      </a:r>
                    </a:p>
                  </a:txBody>
                  <a:tcP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tc>
                  <a:txBody>
                    <a:bodyPr/>
                    <a:lstStyle/>
                    <a:p>
                      <a:pPr algn="ctr"/>
                      <a:r>
                        <a:rPr lang="en-GB" sz="1200" dirty="0">
                          <a:solidFill>
                            <a:srgbClr val="3E5AA8"/>
                          </a:solidFill>
                        </a:rPr>
                        <a:t>High Level</a:t>
                      </a:r>
                      <a:r>
                        <a:rPr lang="en-GB" sz="1200" baseline="0" dirty="0">
                          <a:solidFill>
                            <a:srgbClr val="3E5AA8"/>
                          </a:solidFill>
                        </a:rPr>
                        <a:t> Cost Estimate</a:t>
                      </a:r>
                      <a:endParaRPr lang="en-GB" sz="1200" dirty="0">
                        <a:solidFill>
                          <a:srgbClr val="3E5AA8"/>
                        </a:solidFill>
                      </a:endParaRPr>
                    </a:p>
                  </a:txBody>
                  <a:tcP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extLst>
                  <a:ext uri="{0D108BD9-81ED-4DB2-BD59-A6C34878D82A}">
                    <a16:rowId xmlns:a16="http://schemas.microsoft.com/office/drawing/2014/main" val="10000"/>
                  </a:ext>
                </a:extLst>
              </a:tr>
              <a:tr h="192785">
                <a:tc>
                  <a:txBody>
                    <a:bodyPr/>
                    <a:lstStyle/>
                    <a:p>
                      <a:pPr marL="0" indent="0" algn="ctr">
                        <a:buFont typeface="Arial" panose="020B0604020202020204" pitchFamily="34" charset="0"/>
                        <a:buNone/>
                      </a:pPr>
                      <a:r>
                        <a:rPr lang="en-GB" sz="1050" b="0" dirty="0">
                          <a:solidFill>
                            <a:schemeClr val="bg1">
                              <a:lumMod val="50000"/>
                            </a:schemeClr>
                          </a:solidFill>
                          <a:latin typeface="Arial" panose="020B0604020202020204" pitchFamily="34" charset="0"/>
                          <a:cs typeface="Arial" panose="020B0604020202020204" pitchFamily="34" charset="0"/>
                        </a:rPr>
                        <a:t>Medium</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indent="0" algn="ctr">
                        <a:buFont typeface="Arial" panose="020B0604020202020204" pitchFamily="34" charset="0"/>
                        <a:buNone/>
                      </a:pPr>
                      <a:r>
                        <a:rPr lang="en-GB" sz="1050" b="0" dirty="0">
                          <a:solidFill>
                            <a:schemeClr val="bg1">
                              <a:lumMod val="50000"/>
                            </a:schemeClr>
                          </a:solidFill>
                          <a:latin typeface="Arial" panose="020B0604020202020204" pitchFamily="34" charset="0"/>
                          <a:cs typeface="Arial" panose="020B0604020202020204" pitchFamily="34" charset="0"/>
                        </a:rPr>
                        <a:t>Major</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indent="0" algn="ctr">
                        <a:buFont typeface="Arial" panose="020B0604020202020204" pitchFamily="34" charset="0"/>
                        <a:buNone/>
                      </a:pPr>
                      <a:r>
                        <a:rPr lang="en-GB" sz="1050" b="0" dirty="0">
                          <a:solidFill>
                            <a:schemeClr val="bg1">
                              <a:lumMod val="50000"/>
                            </a:schemeClr>
                          </a:solidFill>
                          <a:latin typeface="Arial" panose="020B0604020202020204" pitchFamily="34" charset="0"/>
                          <a:cs typeface="Arial" panose="020B0604020202020204" pitchFamily="34" charset="0"/>
                        </a:rPr>
                        <a:t>40,000 to 60,000 GBP</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84" name="Table 83">
            <a:extLst>
              <a:ext uri="{FF2B5EF4-FFF2-40B4-BE49-F238E27FC236}">
                <a16:creationId xmlns:a16="http://schemas.microsoft.com/office/drawing/2014/main" id="{65FBC027-AEFF-4534-B595-62FE9AAEA3D4}"/>
              </a:ext>
            </a:extLst>
          </p:cNvPr>
          <p:cNvGraphicFramePr>
            <a:graphicFrameLocks noGrp="1"/>
          </p:cNvGraphicFramePr>
          <p:nvPr>
            <p:extLst>
              <p:ext uri="{D42A27DB-BD31-4B8C-83A1-F6EECF244321}">
                <p14:modId xmlns:p14="http://schemas.microsoft.com/office/powerpoint/2010/main" val="1462308022"/>
              </p:ext>
            </p:extLst>
          </p:nvPr>
        </p:nvGraphicFramePr>
        <p:xfrm>
          <a:off x="331597" y="2273606"/>
          <a:ext cx="5176507" cy="1954328"/>
        </p:xfrm>
        <a:graphic>
          <a:graphicData uri="http://schemas.openxmlformats.org/drawingml/2006/table">
            <a:tbl>
              <a:tblPr firstRow="1" bandRow="1">
                <a:tableStyleId>{E8B1032C-EA38-4F05-BA0D-38AFFFC7BED3}</a:tableStyleId>
              </a:tblPr>
              <a:tblGrid>
                <a:gridCol w="5176507">
                  <a:extLst>
                    <a:ext uri="{9D8B030D-6E8A-4147-A177-3AD203B41FA5}">
                      <a16:colId xmlns:a16="http://schemas.microsoft.com/office/drawing/2014/main" val="20000"/>
                    </a:ext>
                  </a:extLst>
                </a:gridCol>
              </a:tblGrid>
              <a:tr h="261452">
                <a:tc>
                  <a:txBody>
                    <a:bodyPr/>
                    <a:lstStyle/>
                    <a:p>
                      <a:pPr algn="l"/>
                      <a:r>
                        <a:rPr lang="en-GB" sz="1100" dirty="0">
                          <a:solidFill>
                            <a:srgbClr val="3E5AA8"/>
                          </a:solidFill>
                        </a:rPr>
                        <a:t>Impacted Systems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4B8DA"/>
                    </a:solidFill>
                  </a:tcPr>
                </a:tc>
                <a:extLst>
                  <a:ext uri="{0D108BD9-81ED-4DB2-BD59-A6C34878D82A}">
                    <a16:rowId xmlns:a16="http://schemas.microsoft.com/office/drawing/2014/main" val="10000"/>
                  </a:ext>
                </a:extLst>
              </a:tr>
              <a:tr h="1692876">
                <a:tc>
                  <a:txBody>
                    <a:bodyPr/>
                    <a:lstStyle/>
                    <a:p>
                      <a:pPr marL="285750" indent="-285750">
                        <a:buFont typeface="Arial" panose="020B0604020202020204" pitchFamily="34" charset="0"/>
                        <a:buChar char="•"/>
                      </a:pPr>
                      <a:endParaRPr lang="en-GB" sz="1600" b="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85" name="Rectangle 84">
            <a:extLst>
              <a:ext uri="{FF2B5EF4-FFF2-40B4-BE49-F238E27FC236}">
                <a16:creationId xmlns:a16="http://schemas.microsoft.com/office/drawing/2014/main" id="{3D2544BB-4443-46CF-BAA6-47DFFC741AAB}"/>
              </a:ext>
            </a:extLst>
          </p:cNvPr>
          <p:cNvSpPr/>
          <p:nvPr/>
        </p:nvSpPr>
        <p:spPr>
          <a:xfrm>
            <a:off x="496118" y="3184556"/>
            <a:ext cx="877189" cy="313186"/>
          </a:xfrm>
          <a:prstGeom prst="rect">
            <a:avLst/>
          </a:prstGeom>
          <a:solidFill>
            <a:srgbClr val="FCBC55"/>
          </a:solidFill>
          <a:ln w="12700">
            <a:solidFill>
              <a:srgbClr val="3E5AA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1050" i="1" u="sng" dirty="0">
                <a:solidFill>
                  <a:srgbClr val="3E5AA8"/>
                </a:solidFill>
              </a:rPr>
              <a:t>Marketflow</a:t>
            </a:r>
          </a:p>
        </p:txBody>
      </p:sp>
      <p:sp>
        <p:nvSpPr>
          <p:cNvPr id="86" name="Rectangle 85">
            <a:extLst>
              <a:ext uri="{FF2B5EF4-FFF2-40B4-BE49-F238E27FC236}">
                <a16:creationId xmlns:a16="http://schemas.microsoft.com/office/drawing/2014/main" id="{38EAED37-D2F0-4B95-8553-08A5D7A12BE2}"/>
              </a:ext>
            </a:extLst>
          </p:cNvPr>
          <p:cNvSpPr/>
          <p:nvPr/>
        </p:nvSpPr>
        <p:spPr>
          <a:xfrm>
            <a:off x="1792355" y="3173873"/>
            <a:ext cx="785455" cy="313186"/>
          </a:xfrm>
          <a:prstGeom prst="rect">
            <a:avLst/>
          </a:prstGeom>
          <a:solidFill>
            <a:srgbClr val="FCBC55"/>
          </a:solidFill>
          <a:ln w="12700">
            <a:solidFill>
              <a:srgbClr val="3E5AA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1050" i="1" u="sng" dirty="0">
                <a:solidFill>
                  <a:srgbClr val="3E5AA8"/>
                </a:solidFill>
              </a:rPr>
              <a:t>SAP PO</a:t>
            </a:r>
          </a:p>
        </p:txBody>
      </p:sp>
      <p:sp>
        <p:nvSpPr>
          <p:cNvPr id="87" name="Rectangle 86">
            <a:extLst>
              <a:ext uri="{FF2B5EF4-FFF2-40B4-BE49-F238E27FC236}">
                <a16:creationId xmlns:a16="http://schemas.microsoft.com/office/drawing/2014/main" id="{271ED893-2ED5-487B-81C4-46040FE97A18}"/>
              </a:ext>
            </a:extLst>
          </p:cNvPr>
          <p:cNvSpPr/>
          <p:nvPr/>
        </p:nvSpPr>
        <p:spPr>
          <a:xfrm>
            <a:off x="3088499" y="3173873"/>
            <a:ext cx="785455" cy="313186"/>
          </a:xfrm>
          <a:prstGeom prst="rect">
            <a:avLst/>
          </a:prstGeom>
          <a:solidFill>
            <a:srgbClr val="FCBC55"/>
          </a:solidFill>
          <a:ln w="12700">
            <a:solidFill>
              <a:srgbClr val="3E5AA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1050" i="1" u="sng" dirty="0">
                <a:solidFill>
                  <a:srgbClr val="3E5AA8"/>
                </a:solidFill>
              </a:rPr>
              <a:t>SAP ISU</a:t>
            </a:r>
          </a:p>
        </p:txBody>
      </p:sp>
      <p:sp>
        <p:nvSpPr>
          <p:cNvPr id="88" name="Rectangle 87">
            <a:extLst>
              <a:ext uri="{FF2B5EF4-FFF2-40B4-BE49-F238E27FC236}">
                <a16:creationId xmlns:a16="http://schemas.microsoft.com/office/drawing/2014/main" id="{789E2FE8-BCD9-4FE6-8CB6-8AB8D430693D}"/>
              </a:ext>
            </a:extLst>
          </p:cNvPr>
          <p:cNvSpPr/>
          <p:nvPr/>
        </p:nvSpPr>
        <p:spPr>
          <a:xfrm>
            <a:off x="3100720" y="2608492"/>
            <a:ext cx="785455" cy="313186"/>
          </a:xfrm>
          <a:prstGeom prst="rect">
            <a:avLst/>
          </a:prstGeom>
          <a:solidFill>
            <a:srgbClr val="B1D6E8"/>
          </a:solidFill>
          <a:ln w="12700">
            <a:solidFill>
              <a:srgbClr val="3E5AA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1050" dirty="0">
                <a:solidFill>
                  <a:srgbClr val="3E5AA8"/>
                </a:solidFill>
              </a:rPr>
              <a:t>Gemini</a:t>
            </a:r>
          </a:p>
        </p:txBody>
      </p:sp>
      <p:sp>
        <p:nvSpPr>
          <p:cNvPr id="89" name="Rectangle 88">
            <a:extLst>
              <a:ext uri="{FF2B5EF4-FFF2-40B4-BE49-F238E27FC236}">
                <a16:creationId xmlns:a16="http://schemas.microsoft.com/office/drawing/2014/main" id="{E5EE14BF-E6B6-40A9-BA2E-80BBB3B7B01A}"/>
              </a:ext>
            </a:extLst>
          </p:cNvPr>
          <p:cNvSpPr/>
          <p:nvPr/>
        </p:nvSpPr>
        <p:spPr>
          <a:xfrm>
            <a:off x="3100720" y="3832628"/>
            <a:ext cx="785455" cy="313186"/>
          </a:xfrm>
          <a:prstGeom prst="rect">
            <a:avLst/>
          </a:prstGeom>
          <a:solidFill>
            <a:srgbClr val="B1D6E8"/>
          </a:solidFill>
          <a:ln w="12700">
            <a:solidFill>
              <a:srgbClr val="3E5AA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1050" dirty="0">
                <a:solidFill>
                  <a:srgbClr val="3E5AA8"/>
                </a:solidFill>
              </a:rPr>
              <a:t>SAP BW</a:t>
            </a:r>
          </a:p>
        </p:txBody>
      </p:sp>
      <p:sp>
        <p:nvSpPr>
          <p:cNvPr id="90" name="Rectangle 89">
            <a:extLst>
              <a:ext uri="{FF2B5EF4-FFF2-40B4-BE49-F238E27FC236}">
                <a16:creationId xmlns:a16="http://schemas.microsoft.com/office/drawing/2014/main" id="{D32C3627-1305-48B0-8409-08F660BC0CAE}"/>
              </a:ext>
            </a:extLst>
          </p:cNvPr>
          <p:cNvSpPr/>
          <p:nvPr/>
        </p:nvSpPr>
        <p:spPr>
          <a:xfrm>
            <a:off x="4384643" y="3174424"/>
            <a:ext cx="785455" cy="313186"/>
          </a:xfrm>
          <a:prstGeom prst="rect">
            <a:avLst/>
          </a:prstGeom>
          <a:solidFill>
            <a:srgbClr val="B1D6E8"/>
          </a:solidFill>
          <a:ln w="12700">
            <a:solidFill>
              <a:srgbClr val="3E5AA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1050" dirty="0">
                <a:solidFill>
                  <a:srgbClr val="3E5AA8"/>
                </a:solidFill>
              </a:rPr>
              <a:t>CMS</a:t>
            </a:r>
          </a:p>
        </p:txBody>
      </p:sp>
      <p:sp>
        <p:nvSpPr>
          <p:cNvPr id="91" name="Rectangle 90">
            <a:extLst>
              <a:ext uri="{FF2B5EF4-FFF2-40B4-BE49-F238E27FC236}">
                <a16:creationId xmlns:a16="http://schemas.microsoft.com/office/drawing/2014/main" id="{1271D4AD-E589-4968-AE9C-B83A5942FB5B}"/>
              </a:ext>
            </a:extLst>
          </p:cNvPr>
          <p:cNvSpPr/>
          <p:nvPr/>
        </p:nvSpPr>
        <p:spPr>
          <a:xfrm>
            <a:off x="4384643" y="3832628"/>
            <a:ext cx="785455" cy="313186"/>
          </a:xfrm>
          <a:prstGeom prst="rect">
            <a:avLst/>
          </a:prstGeom>
          <a:solidFill>
            <a:srgbClr val="B1D6E8"/>
          </a:solidFill>
          <a:ln w="12700">
            <a:solidFill>
              <a:srgbClr val="3E5AA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1050" dirty="0">
                <a:solidFill>
                  <a:srgbClr val="3E5AA8"/>
                </a:solidFill>
              </a:rPr>
              <a:t>DES</a:t>
            </a:r>
          </a:p>
        </p:txBody>
      </p:sp>
      <p:grpSp>
        <p:nvGrpSpPr>
          <p:cNvPr id="92" name="Group 91">
            <a:extLst>
              <a:ext uri="{FF2B5EF4-FFF2-40B4-BE49-F238E27FC236}">
                <a16:creationId xmlns:a16="http://schemas.microsoft.com/office/drawing/2014/main" id="{47EBF2CA-F9EE-4B3D-B855-70F7AE99B202}"/>
              </a:ext>
            </a:extLst>
          </p:cNvPr>
          <p:cNvGrpSpPr/>
          <p:nvPr/>
        </p:nvGrpSpPr>
        <p:grpSpPr>
          <a:xfrm>
            <a:off x="1373308" y="3275571"/>
            <a:ext cx="327309" cy="132583"/>
            <a:chOff x="4788024" y="3789241"/>
            <a:chExt cx="360040" cy="152400"/>
          </a:xfrm>
        </p:grpSpPr>
        <p:cxnSp>
          <p:nvCxnSpPr>
            <p:cNvPr id="93" name="Straight Arrow Connector 92">
              <a:extLst>
                <a:ext uri="{FF2B5EF4-FFF2-40B4-BE49-F238E27FC236}">
                  <a16:creationId xmlns:a16="http://schemas.microsoft.com/office/drawing/2014/main" id="{3F80E3FD-C276-471D-8E77-99C56AED9C52}"/>
                </a:ext>
              </a:extLst>
            </p:cNvPr>
            <p:cNvCxnSpPr/>
            <p:nvPr/>
          </p:nvCxnSpPr>
          <p:spPr bwMode="auto">
            <a:xfrm>
              <a:off x="4788024" y="3789241"/>
              <a:ext cx="360040" cy="0"/>
            </a:xfrm>
            <a:prstGeom prst="straightConnector1">
              <a:avLst/>
            </a:prstGeom>
            <a:solidFill>
              <a:schemeClr val="accent1">
                <a:alpha val="50000"/>
              </a:schemeClr>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Straight Arrow Connector 93">
              <a:extLst>
                <a:ext uri="{FF2B5EF4-FFF2-40B4-BE49-F238E27FC236}">
                  <a16:creationId xmlns:a16="http://schemas.microsoft.com/office/drawing/2014/main" id="{D918A995-080E-4BBE-96D3-56B1D7D74F24}"/>
                </a:ext>
              </a:extLst>
            </p:cNvPr>
            <p:cNvCxnSpPr/>
            <p:nvPr/>
          </p:nvCxnSpPr>
          <p:spPr bwMode="auto">
            <a:xfrm>
              <a:off x="4788024" y="3941641"/>
              <a:ext cx="360040" cy="0"/>
            </a:xfrm>
            <a:prstGeom prst="straightConnector1">
              <a:avLst/>
            </a:prstGeom>
            <a:solidFill>
              <a:schemeClr val="accent1">
                <a:alpha val="50000"/>
              </a:schemeClr>
            </a:solidFill>
            <a:ln w="12700" cap="flat" cmpd="sng" algn="ctr">
              <a:solidFill>
                <a:srgbClr val="D75733"/>
              </a:solidFill>
              <a:prstDash val="solid"/>
              <a:round/>
              <a:headEnd type="triangle"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95" name="Group 94">
            <a:extLst>
              <a:ext uri="{FF2B5EF4-FFF2-40B4-BE49-F238E27FC236}">
                <a16:creationId xmlns:a16="http://schemas.microsoft.com/office/drawing/2014/main" id="{ABAD1FCA-9345-44D0-93D9-C952D5075E05}"/>
              </a:ext>
            </a:extLst>
          </p:cNvPr>
          <p:cNvGrpSpPr/>
          <p:nvPr/>
        </p:nvGrpSpPr>
        <p:grpSpPr>
          <a:xfrm>
            <a:off x="2670614" y="3276122"/>
            <a:ext cx="327309" cy="132583"/>
            <a:chOff x="4788024" y="3789241"/>
            <a:chExt cx="360040" cy="152400"/>
          </a:xfrm>
        </p:grpSpPr>
        <p:cxnSp>
          <p:nvCxnSpPr>
            <p:cNvPr id="96" name="Straight Arrow Connector 95">
              <a:extLst>
                <a:ext uri="{FF2B5EF4-FFF2-40B4-BE49-F238E27FC236}">
                  <a16:creationId xmlns:a16="http://schemas.microsoft.com/office/drawing/2014/main" id="{45509886-ABB1-4224-A2A3-C6215F6025C6}"/>
                </a:ext>
              </a:extLst>
            </p:cNvPr>
            <p:cNvCxnSpPr/>
            <p:nvPr/>
          </p:nvCxnSpPr>
          <p:spPr bwMode="auto">
            <a:xfrm>
              <a:off x="4788024" y="3789241"/>
              <a:ext cx="360040" cy="0"/>
            </a:xfrm>
            <a:prstGeom prst="straightConnector1">
              <a:avLst/>
            </a:prstGeom>
            <a:solidFill>
              <a:schemeClr val="accent1">
                <a:alpha val="50000"/>
              </a:schemeClr>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Straight Arrow Connector 96">
              <a:extLst>
                <a:ext uri="{FF2B5EF4-FFF2-40B4-BE49-F238E27FC236}">
                  <a16:creationId xmlns:a16="http://schemas.microsoft.com/office/drawing/2014/main" id="{2EADCEBA-9AEF-4AF3-BBC8-56099DC5F27C}"/>
                </a:ext>
              </a:extLst>
            </p:cNvPr>
            <p:cNvCxnSpPr/>
            <p:nvPr/>
          </p:nvCxnSpPr>
          <p:spPr bwMode="auto">
            <a:xfrm>
              <a:off x="4788024" y="3941641"/>
              <a:ext cx="360040" cy="0"/>
            </a:xfrm>
            <a:prstGeom prst="straightConnector1">
              <a:avLst/>
            </a:prstGeom>
            <a:solidFill>
              <a:schemeClr val="accent1">
                <a:alpha val="50000"/>
              </a:schemeClr>
            </a:solidFill>
            <a:ln w="12700" cap="flat" cmpd="sng" algn="ctr">
              <a:solidFill>
                <a:srgbClr val="D75733"/>
              </a:solidFill>
              <a:prstDash val="solid"/>
              <a:round/>
              <a:headEnd type="triangle"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98" name="Group 97">
            <a:extLst>
              <a:ext uri="{FF2B5EF4-FFF2-40B4-BE49-F238E27FC236}">
                <a16:creationId xmlns:a16="http://schemas.microsoft.com/office/drawing/2014/main" id="{BEE0F480-1669-4EEE-88B4-399A4810D817}"/>
              </a:ext>
            </a:extLst>
          </p:cNvPr>
          <p:cNvGrpSpPr/>
          <p:nvPr/>
        </p:nvGrpSpPr>
        <p:grpSpPr>
          <a:xfrm>
            <a:off x="3972814" y="3276122"/>
            <a:ext cx="327309" cy="132583"/>
            <a:chOff x="4788024" y="3789241"/>
            <a:chExt cx="360040" cy="152400"/>
          </a:xfrm>
        </p:grpSpPr>
        <p:cxnSp>
          <p:nvCxnSpPr>
            <p:cNvPr id="99" name="Straight Arrow Connector 98">
              <a:extLst>
                <a:ext uri="{FF2B5EF4-FFF2-40B4-BE49-F238E27FC236}">
                  <a16:creationId xmlns:a16="http://schemas.microsoft.com/office/drawing/2014/main" id="{B214EC21-EC7A-43C3-8138-02EC1134A8BA}"/>
                </a:ext>
              </a:extLst>
            </p:cNvPr>
            <p:cNvCxnSpPr/>
            <p:nvPr/>
          </p:nvCxnSpPr>
          <p:spPr bwMode="auto">
            <a:xfrm>
              <a:off x="4788024" y="3789241"/>
              <a:ext cx="360040" cy="0"/>
            </a:xfrm>
            <a:prstGeom prst="straightConnector1">
              <a:avLst/>
            </a:prstGeom>
            <a:solidFill>
              <a:schemeClr val="accent1">
                <a:alpha val="50000"/>
              </a:schemeClr>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Straight Arrow Connector 99">
              <a:extLst>
                <a:ext uri="{FF2B5EF4-FFF2-40B4-BE49-F238E27FC236}">
                  <a16:creationId xmlns:a16="http://schemas.microsoft.com/office/drawing/2014/main" id="{96A31812-0C77-4910-AA84-4DB2CAF54E9A}"/>
                </a:ext>
              </a:extLst>
            </p:cNvPr>
            <p:cNvCxnSpPr/>
            <p:nvPr/>
          </p:nvCxnSpPr>
          <p:spPr bwMode="auto">
            <a:xfrm>
              <a:off x="4788024" y="3941641"/>
              <a:ext cx="360040" cy="0"/>
            </a:xfrm>
            <a:prstGeom prst="straightConnector1">
              <a:avLst/>
            </a:prstGeom>
            <a:solidFill>
              <a:schemeClr val="accent1">
                <a:alpha val="50000"/>
              </a:schemeClr>
            </a:solidFill>
            <a:ln w="12700" cap="flat" cmpd="sng" algn="ctr">
              <a:solidFill>
                <a:srgbClr val="D75733"/>
              </a:solidFill>
              <a:prstDash val="solid"/>
              <a:round/>
              <a:headEnd type="triangle"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01" name="Straight Arrow Connector 100">
            <a:extLst>
              <a:ext uri="{FF2B5EF4-FFF2-40B4-BE49-F238E27FC236}">
                <a16:creationId xmlns:a16="http://schemas.microsoft.com/office/drawing/2014/main" id="{6D044D23-711D-474F-9C25-5A928A2B8BAC}"/>
              </a:ext>
            </a:extLst>
          </p:cNvPr>
          <p:cNvCxnSpPr/>
          <p:nvPr/>
        </p:nvCxnSpPr>
        <p:spPr bwMode="auto">
          <a:xfrm>
            <a:off x="3972814" y="4000617"/>
            <a:ext cx="327309" cy="0"/>
          </a:xfrm>
          <a:prstGeom prst="straightConnector1">
            <a:avLst/>
          </a:prstGeom>
          <a:solidFill>
            <a:schemeClr val="accent1">
              <a:alpha val="50000"/>
            </a:schemeClr>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Straight Arrow Connector 101">
            <a:extLst>
              <a:ext uri="{FF2B5EF4-FFF2-40B4-BE49-F238E27FC236}">
                <a16:creationId xmlns:a16="http://schemas.microsoft.com/office/drawing/2014/main" id="{8AAC5E55-8311-4603-AE56-1FBC5A3DDE4F}"/>
              </a:ext>
            </a:extLst>
          </p:cNvPr>
          <p:cNvCxnSpPr/>
          <p:nvPr/>
        </p:nvCxnSpPr>
        <p:spPr bwMode="auto">
          <a:xfrm>
            <a:off x="3481226" y="2934509"/>
            <a:ext cx="0" cy="210842"/>
          </a:xfrm>
          <a:prstGeom prst="straightConnector1">
            <a:avLst/>
          </a:prstGeom>
          <a:solidFill>
            <a:schemeClr val="accent1">
              <a:alpha val="50000"/>
            </a:schemeClr>
          </a:solidFill>
          <a:ln w="12700" cap="flat" cmpd="sng" algn="ctr">
            <a:solidFill>
              <a:schemeClr val="tx1"/>
            </a:solidFill>
            <a:prstDash val="solid"/>
            <a:round/>
            <a:headEnd type="triangle"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3" name="Rectangle 102">
            <a:extLst>
              <a:ext uri="{FF2B5EF4-FFF2-40B4-BE49-F238E27FC236}">
                <a16:creationId xmlns:a16="http://schemas.microsoft.com/office/drawing/2014/main" id="{9A4E017A-4CFB-4063-9FE0-9754F4AA31EC}"/>
              </a:ext>
            </a:extLst>
          </p:cNvPr>
          <p:cNvSpPr/>
          <p:nvPr/>
        </p:nvSpPr>
        <p:spPr>
          <a:xfrm>
            <a:off x="1792355" y="3824463"/>
            <a:ext cx="785455" cy="313186"/>
          </a:xfrm>
          <a:prstGeom prst="rect">
            <a:avLst/>
          </a:prstGeom>
          <a:solidFill>
            <a:srgbClr val="B1D6E8"/>
          </a:solidFill>
          <a:ln w="12700">
            <a:solidFill>
              <a:srgbClr val="3E5AA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1050" dirty="0">
                <a:solidFill>
                  <a:srgbClr val="3E5AA8"/>
                </a:solidFill>
              </a:rPr>
              <a:t>API</a:t>
            </a:r>
          </a:p>
        </p:txBody>
      </p:sp>
      <p:cxnSp>
        <p:nvCxnSpPr>
          <p:cNvPr id="104" name="Straight Arrow Connector 103">
            <a:extLst>
              <a:ext uri="{FF2B5EF4-FFF2-40B4-BE49-F238E27FC236}">
                <a16:creationId xmlns:a16="http://schemas.microsoft.com/office/drawing/2014/main" id="{AD688703-1516-4782-B409-D9F2C9AC5C98}"/>
              </a:ext>
            </a:extLst>
          </p:cNvPr>
          <p:cNvCxnSpPr/>
          <p:nvPr/>
        </p:nvCxnSpPr>
        <p:spPr bwMode="auto">
          <a:xfrm>
            <a:off x="2670614" y="3992452"/>
            <a:ext cx="327309" cy="0"/>
          </a:xfrm>
          <a:prstGeom prst="straightConnector1">
            <a:avLst/>
          </a:prstGeom>
          <a:solidFill>
            <a:schemeClr val="accent1">
              <a:alpha val="50000"/>
            </a:schemeClr>
          </a:solidFill>
          <a:ln w="12700" cap="flat" cmpd="sng" algn="ctr">
            <a:solidFill>
              <a:schemeClr val="tx1"/>
            </a:solidFill>
            <a:prstDash val="solid"/>
            <a:round/>
            <a:headEnd type="triangle"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Rectangle 104">
            <a:extLst>
              <a:ext uri="{FF2B5EF4-FFF2-40B4-BE49-F238E27FC236}">
                <a16:creationId xmlns:a16="http://schemas.microsoft.com/office/drawing/2014/main" id="{38BC32A1-9066-4602-8C37-D81E9155FAC2}"/>
              </a:ext>
            </a:extLst>
          </p:cNvPr>
          <p:cNvSpPr/>
          <p:nvPr/>
        </p:nvSpPr>
        <p:spPr>
          <a:xfrm>
            <a:off x="467544" y="2672491"/>
            <a:ext cx="669776" cy="263404"/>
          </a:xfrm>
          <a:prstGeom prst="rect">
            <a:avLst/>
          </a:prstGeom>
          <a:solidFill>
            <a:srgbClr val="FCBC55"/>
          </a:solidFill>
          <a:ln w="12700">
            <a:solidFill>
              <a:srgbClr val="3E5AA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1050" i="1" u="sng" dirty="0">
                <a:solidFill>
                  <a:srgbClr val="3E5AA8"/>
                </a:solidFill>
              </a:rPr>
              <a:t>Impact</a:t>
            </a:r>
          </a:p>
        </p:txBody>
      </p:sp>
      <p:grpSp>
        <p:nvGrpSpPr>
          <p:cNvPr id="106" name="Group 105">
            <a:extLst>
              <a:ext uri="{FF2B5EF4-FFF2-40B4-BE49-F238E27FC236}">
                <a16:creationId xmlns:a16="http://schemas.microsoft.com/office/drawing/2014/main" id="{DE7AB96B-31FD-4475-A074-35F1DEEC7FCE}"/>
              </a:ext>
            </a:extLst>
          </p:cNvPr>
          <p:cNvGrpSpPr/>
          <p:nvPr/>
        </p:nvGrpSpPr>
        <p:grpSpPr>
          <a:xfrm>
            <a:off x="8460432" y="162406"/>
            <a:ext cx="544198" cy="393120"/>
            <a:chOff x="0" y="31563"/>
            <a:chExt cx="544198" cy="393120"/>
          </a:xfrm>
          <a:solidFill>
            <a:srgbClr val="56CF9E"/>
          </a:solidFill>
        </p:grpSpPr>
        <p:sp>
          <p:nvSpPr>
            <p:cNvPr id="107" name="Rounded Rectangle 34">
              <a:extLst>
                <a:ext uri="{FF2B5EF4-FFF2-40B4-BE49-F238E27FC236}">
                  <a16:creationId xmlns:a16="http://schemas.microsoft.com/office/drawing/2014/main" id="{9990735A-8C5E-483E-8D5F-7A995DD35870}"/>
                </a:ext>
              </a:extLst>
            </p:cNvPr>
            <p:cNvSpPr/>
            <p:nvPr/>
          </p:nvSpPr>
          <p:spPr>
            <a:xfrm>
              <a:off x="0" y="31563"/>
              <a:ext cx="544198" cy="393120"/>
            </a:xfrm>
            <a:prstGeom prst="roundRect">
              <a:avLst/>
            </a:prstGeom>
            <a:grpFill/>
            <a:ln w="12700">
              <a:solidFill>
                <a:srgbClr val="1D3E6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sp>
        <p:sp>
          <p:nvSpPr>
            <p:cNvPr id="108" name="Rounded Rectangle 4">
              <a:extLst>
                <a:ext uri="{FF2B5EF4-FFF2-40B4-BE49-F238E27FC236}">
                  <a16:creationId xmlns:a16="http://schemas.microsoft.com/office/drawing/2014/main" id="{F75B683B-6C2D-4089-B195-53062F56F5EC}"/>
                </a:ext>
              </a:extLst>
            </p:cNvPr>
            <p:cNvSpPr/>
            <p:nvPr/>
          </p:nvSpPr>
          <p:spPr>
            <a:xfrm>
              <a:off x="19191" y="50754"/>
              <a:ext cx="505816" cy="354738"/>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GB" sz="1000" b="1" dirty="0">
                  <a:solidFill>
                    <a:schemeClr val="bg1"/>
                  </a:solidFill>
                </a:rPr>
                <a:t>1</a:t>
              </a:r>
              <a:endParaRPr lang="en-GB" sz="1000" b="1" u="none" kern="1200" dirty="0">
                <a:solidFill>
                  <a:schemeClr val="bg1"/>
                </a:solidFill>
              </a:endParaRPr>
            </a:p>
          </p:txBody>
        </p:sp>
      </p:grpSp>
    </p:spTree>
    <p:extLst>
      <p:ext uri="{BB962C8B-B14F-4D97-AF65-F5344CB8AC3E}">
        <p14:creationId xmlns:p14="http://schemas.microsoft.com/office/powerpoint/2010/main" val="2385067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179510" y="771550"/>
          <a:ext cx="8805929" cy="4145488"/>
        </p:xfrm>
        <a:graphic>
          <a:graphicData uri="http://schemas.openxmlformats.org/drawingml/2006/table">
            <a:tbl>
              <a:tblPr firstRow="1" bandRow="1">
                <a:tableStyleId>{5940675A-B579-460E-94D1-54222C63F5DA}</a:tableStyleId>
              </a:tblPr>
              <a:tblGrid>
                <a:gridCol w="1800202">
                  <a:extLst>
                    <a:ext uri="{9D8B030D-6E8A-4147-A177-3AD203B41FA5}">
                      <a16:colId xmlns:a16="http://schemas.microsoft.com/office/drawing/2014/main" val="20000"/>
                    </a:ext>
                  </a:extLst>
                </a:gridCol>
                <a:gridCol w="939097">
                  <a:extLst>
                    <a:ext uri="{9D8B030D-6E8A-4147-A177-3AD203B41FA5}">
                      <a16:colId xmlns:a16="http://schemas.microsoft.com/office/drawing/2014/main" val="20001"/>
                    </a:ext>
                  </a:extLst>
                </a:gridCol>
                <a:gridCol w="1011105">
                  <a:extLst>
                    <a:ext uri="{9D8B030D-6E8A-4147-A177-3AD203B41FA5}">
                      <a16:colId xmlns:a16="http://schemas.microsoft.com/office/drawing/2014/main" val="20002"/>
                    </a:ext>
                  </a:extLst>
                </a:gridCol>
                <a:gridCol w="1011105">
                  <a:extLst>
                    <a:ext uri="{9D8B030D-6E8A-4147-A177-3AD203B41FA5}">
                      <a16:colId xmlns:a16="http://schemas.microsoft.com/office/drawing/2014/main" val="20003"/>
                    </a:ext>
                  </a:extLst>
                </a:gridCol>
                <a:gridCol w="1011105">
                  <a:extLst>
                    <a:ext uri="{9D8B030D-6E8A-4147-A177-3AD203B41FA5}">
                      <a16:colId xmlns:a16="http://schemas.microsoft.com/office/drawing/2014/main" val="20004"/>
                    </a:ext>
                  </a:extLst>
                </a:gridCol>
                <a:gridCol w="1011105">
                  <a:extLst>
                    <a:ext uri="{9D8B030D-6E8A-4147-A177-3AD203B41FA5}">
                      <a16:colId xmlns:a16="http://schemas.microsoft.com/office/drawing/2014/main" val="20005"/>
                    </a:ext>
                  </a:extLst>
                </a:gridCol>
                <a:gridCol w="849131">
                  <a:extLst>
                    <a:ext uri="{9D8B030D-6E8A-4147-A177-3AD203B41FA5}">
                      <a16:colId xmlns:a16="http://schemas.microsoft.com/office/drawing/2014/main" val="20006"/>
                    </a:ext>
                  </a:extLst>
                </a:gridCol>
                <a:gridCol w="1173079">
                  <a:extLst>
                    <a:ext uri="{9D8B030D-6E8A-4147-A177-3AD203B41FA5}">
                      <a16:colId xmlns:a16="http://schemas.microsoft.com/office/drawing/2014/main" val="20007"/>
                    </a:ext>
                  </a:extLst>
                </a:gridCol>
              </a:tblGrid>
              <a:tr h="282857">
                <a:tc>
                  <a:txBody>
                    <a:bodyPr/>
                    <a:lstStyle/>
                    <a:p>
                      <a:pPr algn="ctr"/>
                      <a:endParaRPr lang="en-GB" sz="800" dirty="0"/>
                    </a:p>
                  </a:txBody>
                  <a:tcPr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800" b="1" dirty="0">
                          <a:solidFill>
                            <a:srgbClr val="3E5AA8"/>
                          </a:solidFill>
                        </a:rPr>
                        <a:t>Reports</a:t>
                      </a:r>
                    </a:p>
                  </a:txBody>
                  <a:tcPr anchor="ctr">
                    <a:lnL w="12700" cap="flat" cmpd="sng" algn="ctr">
                      <a:solidFill>
                        <a:schemeClr val="tx1"/>
                      </a:solidFill>
                      <a:prstDash val="solid"/>
                      <a:round/>
                      <a:headEnd type="none" w="med" len="med"/>
                      <a:tailEnd type="none" w="med" len="med"/>
                    </a:lnL>
                    <a:solidFill>
                      <a:srgbClr val="FCBC55"/>
                    </a:solidFill>
                  </a:tcPr>
                </a:tc>
                <a:tc>
                  <a:txBody>
                    <a:bodyPr/>
                    <a:lstStyle/>
                    <a:p>
                      <a:pPr algn="ctr"/>
                      <a:r>
                        <a:rPr lang="en-GB" sz="800" b="1" dirty="0">
                          <a:solidFill>
                            <a:srgbClr val="3E5AA8"/>
                          </a:solidFill>
                        </a:rPr>
                        <a:t>Interface</a:t>
                      </a:r>
                    </a:p>
                  </a:txBody>
                  <a:tcPr anchor="ctr">
                    <a:solidFill>
                      <a:srgbClr val="FCBC55"/>
                    </a:solidFill>
                  </a:tcPr>
                </a:tc>
                <a:tc>
                  <a:txBody>
                    <a:bodyPr/>
                    <a:lstStyle/>
                    <a:p>
                      <a:pPr algn="ctr"/>
                      <a:r>
                        <a:rPr lang="en-GB" sz="800" b="1" dirty="0">
                          <a:solidFill>
                            <a:srgbClr val="3E5AA8"/>
                          </a:solidFill>
                        </a:rPr>
                        <a:t>Conversion</a:t>
                      </a:r>
                    </a:p>
                  </a:txBody>
                  <a:tcPr anchor="ctr">
                    <a:solidFill>
                      <a:srgbClr val="FCBC55"/>
                    </a:solidFill>
                  </a:tcPr>
                </a:tc>
                <a:tc>
                  <a:txBody>
                    <a:bodyPr/>
                    <a:lstStyle/>
                    <a:p>
                      <a:pPr algn="ctr"/>
                      <a:r>
                        <a:rPr lang="en-GB" sz="800" b="1" dirty="0">
                          <a:solidFill>
                            <a:srgbClr val="3E5AA8"/>
                          </a:solidFill>
                        </a:rPr>
                        <a:t>Enhancements</a:t>
                      </a:r>
                    </a:p>
                  </a:txBody>
                  <a:tcPr anchor="ctr">
                    <a:solidFill>
                      <a:srgbClr val="FCBC55"/>
                    </a:solidFill>
                  </a:tcPr>
                </a:tc>
                <a:tc>
                  <a:txBody>
                    <a:bodyPr/>
                    <a:lstStyle/>
                    <a:p>
                      <a:pPr algn="ctr"/>
                      <a:r>
                        <a:rPr lang="en-GB" sz="800" b="1" dirty="0">
                          <a:solidFill>
                            <a:srgbClr val="3E5AA8"/>
                          </a:solidFill>
                        </a:rPr>
                        <a:t>Forms</a:t>
                      </a:r>
                    </a:p>
                  </a:txBody>
                  <a:tcPr anchor="ctr">
                    <a:solidFill>
                      <a:srgbClr val="FCBC55"/>
                    </a:solidFill>
                  </a:tcPr>
                </a:tc>
                <a:tc>
                  <a:txBody>
                    <a:bodyPr/>
                    <a:lstStyle/>
                    <a:p>
                      <a:pPr algn="ctr"/>
                      <a:r>
                        <a:rPr lang="en-GB" sz="800" b="1" dirty="0">
                          <a:solidFill>
                            <a:srgbClr val="3E5AA8"/>
                          </a:solidFill>
                        </a:rPr>
                        <a:t>Workflow</a:t>
                      </a:r>
                    </a:p>
                  </a:txBody>
                  <a:tcPr anchor="ctr">
                    <a:solidFill>
                      <a:srgbClr val="FCBC55"/>
                    </a:solidFill>
                  </a:tcPr>
                </a:tc>
                <a:tc>
                  <a:txBody>
                    <a:bodyPr/>
                    <a:lstStyle/>
                    <a:p>
                      <a:pPr algn="ctr"/>
                      <a:r>
                        <a:rPr lang="en-GB" sz="800" b="1" dirty="0">
                          <a:solidFill>
                            <a:srgbClr val="3E5AA8"/>
                          </a:solidFill>
                        </a:rPr>
                        <a:t>Data Migration </a:t>
                      </a:r>
                    </a:p>
                  </a:txBody>
                  <a:tcPr anchor="ctr">
                    <a:solidFill>
                      <a:srgbClr val="FCBC55"/>
                    </a:solidFill>
                  </a:tcPr>
                </a:tc>
                <a:extLst>
                  <a:ext uri="{0D108BD9-81ED-4DB2-BD59-A6C34878D82A}">
                    <a16:rowId xmlns:a16="http://schemas.microsoft.com/office/drawing/2014/main" val="10000"/>
                  </a:ext>
                </a:extLst>
              </a:tr>
              <a:tr h="282857">
                <a:tc>
                  <a:txBody>
                    <a:bodyPr/>
                    <a:lstStyle/>
                    <a:p>
                      <a:pPr algn="r"/>
                      <a:r>
                        <a:rPr lang="en-GB" sz="800" b="1" dirty="0">
                          <a:solidFill>
                            <a:schemeClr val="accent1"/>
                          </a:solidFill>
                        </a:rPr>
                        <a:t>System Component:</a:t>
                      </a:r>
                    </a:p>
                  </a:txBody>
                  <a:tcPr anchor="ctr">
                    <a:lnT w="12700" cap="flat" cmpd="sng" algn="ctr">
                      <a:solidFill>
                        <a:schemeClr val="tx1"/>
                      </a:solidFill>
                      <a:prstDash val="solid"/>
                      <a:round/>
                      <a:headEnd type="none" w="med" len="med"/>
                      <a:tailEnd type="none" w="med" len="med"/>
                    </a:lnT>
                    <a:solidFill>
                      <a:srgbClr val="84B8DA"/>
                    </a:solidFill>
                  </a:tcPr>
                </a:tc>
                <a:tc>
                  <a:txBody>
                    <a:bodyPr/>
                    <a:lstStyle/>
                    <a:p>
                      <a:pPr algn="ctr"/>
                      <a:endParaRPr lang="en-GB" sz="600" dirty="0">
                        <a:solidFill>
                          <a:srgbClr val="FF0000"/>
                        </a:solidFill>
                      </a:endParaRPr>
                    </a:p>
                  </a:txBody>
                  <a:tcPr anchor="ctr"/>
                </a:tc>
                <a:tc>
                  <a:txBody>
                    <a:bodyPr/>
                    <a:lstStyle/>
                    <a:p>
                      <a:pPr algn="ctr"/>
                      <a:r>
                        <a:rPr lang="en-GB" sz="800" dirty="0"/>
                        <a:t>PO/</a:t>
                      </a:r>
                      <a:r>
                        <a:rPr lang="en-GB" sz="800" dirty="0" err="1"/>
                        <a:t>Marketflow</a:t>
                      </a:r>
                      <a:endParaRPr lang="en-GB" sz="800" dirty="0"/>
                    </a:p>
                  </a:txBody>
                  <a:tcPr anchor="ctr"/>
                </a:tc>
                <a:tc>
                  <a:txBody>
                    <a:bodyPr/>
                    <a:lstStyle/>
                    <a:p>
                      <a:pPr algn="ctr"/>
                      <a:endParaRPr lang="en-GB" sz="800" dirty="0"/>
                    </a:p>
                  </a:txBody>
                  <a:tcPr anchor="ctr"/>
                </a:tc>
                <a:tc>
                  <a:txBody>
                    <a:bodyPr/>
                    <a:lstStyle/>
                    <a:p>
                      <a:pPr algn="ctr"/>
                      <a:endParaRPr lang="en-GB" sz="800" dirty="0"/>
                    </a:p>
                  </a:txBody>
                  <a:tcPr anchor="ctr"/>
                </a:tc>
                <a:tc>
                  <a:txBody>
                    <a:bodyPr/>
                    <a:lstStyle/>
                    <a:p>
                      <a:pPr algn="ctr"/>
                      <a:endParaRPr lang="en-GB" sz="800"/>
                    </a:p>
                  </a:txBody>
                  <a:tcPr anchor="ctr"/>
                </a:tc>
                <a:tc>
                  <a:txBody>
                    <a:bodyPr/>
                    <a:lstStyle/>
                    <a:p>
                      <a:pPr algn="ctr"/>
                      <a:endParaRPr lang="en-GB" sz="800" dirty="0"/>
                    </a:p>
                  </a:txBody>
                  <a:tcPr anchor="ctr"/>
                </a:tc>
                <a:tc>
                  <a:txBody>
                    <a:bodyPr/>
                    <a:lstStyle/>
                    <a:p>
                      <a:pPr algn="ctr"/>
                      <a:endParaRPr lang="en-GB" sz="800" dirty="0"/>
                    </a:p>
                  </a:txBody>
                  <a:tcPr anchor="ctr"/>
                </a:tc>
                <a:extLst>
                  <a:ext uri="{0D108BD9-81ED-4DB2-BD59-A6C34878D82A}">
                    <a16:rowId xmlns:a16="http://schemas.microsoft.com/office/drawing/2014/main" val="10001"/>
                  </a:ext>
                </a:extLst>
              </a:tr>
              <a:tr h="282857">
                <a:tc>
                  <a:txBody>
                    <a:bodyPr/>
                    <a:lstStyle/>
                    <a:p>
                      <a:pPr algn="r"/>
                      <a:r>
                        <a:rPr lang="en-GB" sz="800" b="1" dirty="0">
                          <a:solidFill>
                            <a:schemeClr val="accent1"/>
                          </a:solidFill>
                        </a:rPr>
                        <a:t>Impacted Process Areas:</a:t>
                      </a:r>
                    </a:p>
                  </a:txBody>
                  <a:tcPr anchor="ctr">
                    <a:solidFill>
                      <a:srgbClr val="84B8DA"/>
                    </a:solidFill>
                  </a:tcPr>
                </a:tc>
                <a:tc>
                  <a:txBody>
                    <a:bodyPr/>
                    <a:lstStyle/>
                    <a:p>
                      <a:pPr algn="ctr"/>
                      <a:endParaRPr lang="en-GB" sz="600" dirty="0">
                        <a:solidFill>
                          <a:srgbClr val="FF0000"/>
                        </a:solidFill>
                      </a:endParaRPr>
                    </a:p>
                  </a:txBody>
                  <a:tcPr anchor="ctr"/>
                </a:tc>
                <a:tc>
                  <a:txBody>
                    <a:bodyPr/>
                    <a:lstStyle/>
                    <a:p>
                      <a:pPr algn="ctr"/>
                      <a:r>
                        <a:rPr lang="en-GB" sz="800" dirty="0"/>
                        <a:t>RGMA</a:t>
                      </a:r>
                    </a:p>
                  </a:txBody>
                  <a:tcPr anchor="ctr"/>
                </a:tc>
                <a:tc>
                  <a:txBody>
                    <a:bodyPr/>
                    <a:lstStyle/>
                    <a:p>
                      <a:pPr algn="ctr"/>
                      <a:endParaRPr lang="en-GB" sz="800"/>
                    </a:p>
                  </a:txBody>
                  <a:tcPr anchor="ctr"/>
                </a:tc>
                <a:tc>
                  <a:txBody>
                    <a:bodyPr/>
                    <a:lstStyle/>
                    <a:p>
                      <a:pPr algn="ctr"/>
                      <a:endParaRPr lang="en-GB" sz="800" dirty="0"/>
                    </a:p>
                  </a:txBody>
                  <a:tcPr anchor="ctr"/>
                </a:tc>
                <a:tc>
                  <a:txBody>
                    <a:bodyPr/>
                    <a:lstStyle/>
                    <a:p>
                      <a:pPr algn="ctr"/>
                      <a:endParaRPr lang="en-GB" sz="800"/>
                    </a:p>
                  </a:txBody>
                  <a:tcPr anchor="ctr"/>
                </a:tc>
                <a:tc>
                  <a:txBody>
                    <a:bodyPr/>
                    <a:lstStyle/>
                    <a:p>
                      <a:pPr algn="ctr"/>
                      <a:endParaRPr lang="en-GB" sz="800" dirty="0"/>
                    </a:p>
                  </a:txBody>
                  <a:tcPr anchor="ctr"/>
                </a:tc>
                <a:tc>
                  <a:txBody>
                    <a:bodyPr/>
                    <a:lstStyle/>
                    <a:p>
                      <a:pPr algn="ctr"/>
                      <a:endParaRPr lang="en-GB" sz="800" dirty="0"/>
                    </a:p>
                  </a:txBody>
                  <a:tcPr anchor="ctr"/>
                </a:tc>
                <a:extLst>
                  <a:ext uri="{0D108BD9-81ED-4DB2-BD59-A6C34878D82A}">
                    <a16:rowId xmlns:a16="http://schemas.microsoft.com/office/drawing/2014/main" val="10002"/>
                  </a:ext>
                </a:extLst>
              </a:tr>
              <a:tr h="282857">
                <a:tc>
                  <a:txBody>
                    <a:bodyPr/>
                    <a:lstStyle/>
                    <a:p>
                      <a:pPr algn="r"/>
                      <a:r>
                        <a:rPr lang="en-US" sz="800" b="1" dirty="0">
                          <a:solidFill>
                            <a:schemeClr val="accent1"/>
                          </a:solidFill>
                        </a:rPr>
                        <a:t>Complexity Level (per RICEFW item):</a:t>
                      </a:r>
                    </a:p>
                  </a:txBody>
                  <a:tcPr anchor="ctr">
                    <a:solidFill>
                      <a:srgbClr val="84B8DA"/>
                    </a:solidFill>
                  </a:tcPr>
                </a:tc>
                <a:tc>
                  <a:txBody>
                    <a:bodyPr/>
                    <a:lstStyle/>
                    <a:p>
                      <a:pPr algn="ctr"/>
                      <a:endParaRPr lang="en-GB" sz="600" dirty="0">
                        <a:solidFill>
                          <a:srgbClr val="FF0000"/>
                        </a:solidFill>
                      </a:endParaRPr>
                    </a:p>
                  </a:txBody>
                  <a:tcPr anchor="ctr"/>
                </a:tc>
                <a:tc>
                  <a:txBody>
                    <a:bodyPr/>
                    <a:lstStyle/>
                    <a:p>
                      <a:pPr algn="ctr"/>
                      <a:r>
                        <a:rPr lang="en-GB" sz="800" dirty="0"/>
                        <a:t>Low</a:t>
                      </a:r>
                    </a:p>
                  </a:txBody>
                  <a:tcPr anchor="ctr"/>
                </a:tc>
                <a:tc>
                  <a:txBody>
                    <a:bodyPr/>
                    <a:lstStyle/>
                    <a:p>
                      <a:pPr algn="ctr"/>
                      <a:endParaRPr lang="en-GB" sz="800"/>
                    </a:p>
                  </a:txBody>
                  <a:tcPr anchor="ctr"/>
                </a:tc>
                <a:tc>
                  <a:txBody>
                    <a:bodyPr/>
                    <a:lstStyle/>
                    <a:p>
                      <a:pPr algn="ctr"/>
                      <a:endParaRPr lang="en-GB" sz="800" dirty="0"/>
                    </a:p>
                  </a:txBody>
                  <a:tcPr anchor="ctr"/>
                </a:tc>
                <a:tc>
                  <a:txBody>
                    <a:bodyPr/>
                    <a:lstStyle/>
                    <a:p>
                      <a:pPr algn="ctr"/>
                      <a:endParaRPr lang="en-GB" sz="800"/>
                    </a:p>
                  </a:txBody>
                  <a:tcPr anchor="ctr"/>
                </a:tc>
                <a:tc>
                  <a:txBody>
                    <a:bodyPr/>
                    <a:lstStyle/>
                    <a:p>
                      <a:pPr algn="ctr"/>
                      <a:endParaRPr lang="en-GB" sz="800" dirty="0"/>
                    </a:p>
                  </a:txBody>
                  <a:tcPr anchor="ctr"/>
                </a:tc>
                <a:tc>
                  <a:txBody>
                    <a:bodyPr/>
                    <a:lstStyle/>
                    <a:p>
                      <a:pPr algn="ctr"/>
                      <a:endParaRPr lang="en-GB" sz="800" dirty="0"/>
                    </a:p>
                  </a:txBody>
                  <a:tcPr anchor="ctr"/>
                </a:tc>
                <a:extLst>
                  <a:ext uri="{0D108BD9-81ED-4DB2-BD59-A6C34878D82A}">
                    <a16:rowId xmlns:a16="http://schemas.microsoft.com/office/drawing/2014/main" val="10003"/>
                  </a:ext>
                </a:extLst>
              </a:tr>
              <a:tr h="1048397">
                <a:tc>
                  <a:txBody>
                    <a:bodyPr/>
                    <a:lstStyle/>
                    <a:p>
                      <a:pPr algn="r"/>
                      <a:r>
                        <a:rPr lang="en-GB" sz="800" b="1" dirty="0">
                          <a:solidFill>
                            <a:schemeClr val="accent1"/>
                          </a:solidFill>
                        </a:rPr>
                        <a:t>Change Description:</a:t>
                      </a:r>
                    </a:p>
                  </a:txBody>
                  <a:tcPr anchor="ctr">
                    <a:lnB w="12700" cap="flat" cmpd="sng" algn="ctr">
                      <a:solidFill>
                        <a:schemeClr val="tx1"/>
                      </a:solidFill>
                      <a:prstDash val="solid"/>
                      <a:round/>
                      <a:headEnd type="none" w="med" len="med"/>
                      <a:tailEnd type="none" w="med" len="med"/>
                    </a:lnB>
                    <a:solidFill>
                      <a:srgbClr val="84B8DA"/>
                    </a:solidFill>
                  </a:tcPr>
                </a:tc>
                <a:tc>
                  <a:txBody>
                    <a:bodyPr/>
                    <a:lstStyle/>
                    <a:p>
                      <a:pPr algn="ctr"/>
                      <a:endParaRPr lang="en-GB" sz="600" dirty="0">
                        <a:solidFill>
                          <a:srgbClr val="FF0000"/>
                        </a:solidFill>
                      </a:endParaRPr>
                    </a:p>
                  </a:txBody>
                  <a:tcPr anchor="ctr">
                    <a:lnB w="12700" cap="flat" cmpd="sng" algn="ctr">
                      <a:solidFill>
                        <a:schemeClr val="tx1"/>
                      </a:solidFill>
                      <a:prstDash val="solid"/>
                      <a:round/>
                      <a:headEnd type="none" w="med" len="med"/>
                      <a:tailEnd type="none" w="med" len="med"/>
                    </a:lnB>
                  </a:tcPr>
                </a:tc>
                <a:tc>
                  <a:txBody>
                    <a:bodyPr/>
                    <a:lstStyle/>
                    <a:p>
                      <a:pPr algn="ctr"/>
                      <a:r>
                        <a:rPr lang="en-GB" sz="800" dirty="0"/>
                        <a:t>Configuration of new rejection code on outbound RGMA response file(s)</a:t>
                      </a:r>
                    </a:p>
                  </a:txBody>
                  <a:tcPr anchor="ctr">
                    <a:lnB w="12700" cap="flat" cmpd="sng" algn="ctr">
                      <a:solidFill>
                        <a:schemeClr val="tx1"/>
                      </a:solidFill>
                      <a:prstDash val="solid"/>
                      <a:round/>
                      <a:headEnd type="none" w="med" len="med"/>
                      <a:tailEnd type="none" w="med" len="med"/>
                    </a:lnB>
                  </a:tcPr>
                </a:tc>
                <a:tc>
                  <a:txBody>
                    <a:bodyPr/>
                    <a:lstStyle/>
                    <a:p>
                      <a:pPr algn="ctr"/>
                      <a:endParaRPr lang="en-GB" sz="800" dirty="0"/>
                    </a:p>
                  </a:txBody>
                  <a:tcPr anchor="ctr">
                    <a:lnB w="12700" cap="flat" cmpd="sng" algn="ctr">
                      <a:solidFill>
                        <a:schemeClr val="tx1"/>
                      </a:solidFill>
                      <a:prstDash val="solid"/>
                      <a:round/>
                      <a:headEnd type="none" w="med" len="med"/>
                      <a:tailEnd type="none" w="med" len="med"/>
                    </a:lnB>
                  </a:tcPr>
                </a:tc>
                <a:tc>
                  <a:txBody>
                    <a:bodyPr/>
                    <a:lstStyle/>
                    <a:p>
                      <a:pPr algn="ctr"/>
                      <a:endParaRPr lang="en-GB" sz="800" dirty="0"/>
                    </a:p>
                  </a:txBody>
                  <a:tcPr anchor="ctr">
                    <a:lnB w="12700" cap="flat" cmpd="sng" algn="ctr">
                      <a:solidFill>
                        <a:schemeClr val="tx1"/>
                      </a:solidFill>
                      <a:prstDash val="solid"/>
                      <a:round/>
                      <a:headEnd type="none" w="med" len="med"/>
                      <a:tailEnd type="none" w="med" len="med"/>
                    </a:lnB>
                  </a:tcPr>
                </a:tc>
                <a:tc>
                  <a:txBody>
                    <a:bodyPr/>
                    <a:lstStyle/>
                    <a:p>
                      <a:pPr algn="ctr"/>
                      <a:endParaRPr lang="en-GB" sz="800"/>
                    </a:p>
                  </a:txBody>
                  <a:tcPr anchor="ctr">
                    <a:lnB w="12700" cap="flat" cmpd="sng" algn="ctr">
                      <a:solidFill>
                        <a:schemeClr val="tx1"/>
                      </a:solidFill>
                      <a:prstDash val="solid"/>
                      <a:round/>
                      <a:headEnd type="none" w="med" len="med"/>
                      <a:tailEnd type="none" w="med" len="med"/>
                    </a:lnB>
                  </a:tcPr>
                </a:tc>
                <a:tc>
                  <a:txBody>
                    <a:bodyPr/>
                    <a:lstStyle/>
                    <a:p>
                      <a:pPr algn="ctr"/>
                      <a:endParaRPr lang="en-GB" sz="800" dirty="0"/>
                    </a:p>
                  </a:txBody>
                  <a:tcPr anchor="ctr">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800" kern="1200" baseline="0" dirty="0">
                        <a:solidFill>
                          <a:schemeClr val="tx1"/>
                        </a:solidFill>
                        <a:latin typeface="+mn-lt"/>
                        <a:ea typeface="+mn-ea"/>
                        <a:cs typeface="+mn-cs"/>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algn="r"/>
                      <a:endParaRPr lang="en-GB" sz="100" b="1" dirty="0"/>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00" dirty="0"/>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00" dirty="0"/>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00" dirty="0"/>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00" dirty="0"/>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00" dirty="0"/>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00" dirty="0"/>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00" dirty="0"/>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84400">
                <a:tc>
                  <a:txBody>
                    <a:bodyPr/>
                    <a:lstStyle/>
                    <a:p>
                      <a:pPr algn="r"/>
                      <a:endParaRPr lang="en-GB" sz="800" b="1" dirty="0"/>
                    </a:p>
                  </a:txBody>
                  <a:tcPr anchor="ctr">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800" b="1" dirty="0">
                          <a:solidFill>
                            <a:srgbClr val="3E5AA8"/>
                          </a:solidFill>
                        </a:rPr>
                        <a:t>ISU</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FCBC55"/>
                    </a:solidFill>
                  </a:tcPr>
                </a:tc>
                <a:tc>
                  <a:txBody>
                    <a:bodyPr/>
                    <a:lstStyle/>
                    <a:p>
                      <a:pPr algn="ctr"/>
                      <a:r>
                        <a:rPr lang="en-GB" sz="800" b="1" dirty="0">
                          <a:solidFill>
                            <a:srgbClr val="3E5AA8"/>
                          </a:solidFill>
                        </a:rPr>
                        <a:t>BW</a:t>
                      </a:r>
                    </a:p>
                  </a:txBody>
                  <a:tcPr anchor="ctr">
                    <a:lnT w="12700" cap="flat" cmpd="sng" algn="ctr">
                      <a:solidFill>
                        <a:schemeClr val="tx1"/>
                      </a:solidFill>
                      <a:prstDash val="solid"/>
                      <a:round/>
                      <a:headEnd type="none" w="med" len="med"/>
                      <a:tailEnd type="none" w="med" len="med"/>
                    </a:lnT>
                    <a:solidFill>
                      <a:srgbClr val="FCBC55"/>
                    </a:solidFill>
                  </a:tcPr>
                </a:tc>
                <a:tc>
                  <a:txBody>
                    <a:bodyPr/>
                    <a:lstStyle/>
                    <a:p>
                      <a:pPr algn="ctr"/>
                      <a:r>
                        <a:rPr lang="en-GB" sz="800" b="1" dirty="0">
                          <a:solidFill>
                            <a:srgbClr val="3E5AA8"/>
                          </a:solidFill>
                        </a:rPr>
                        <a:t>PO / Marketflow</a:t>
                      </a:r>
                    </a:p>
                  </a:txBody>
                  <a:tcPr anchor="ctr">
                    <a:lnT w="12700" cap="flat" cmpd="sng" algn="ctr">
                      <a:solidFill>
                        <a:schemeClr val="tx1"/>
                      </a:solidFill>
                      <a:prstDash val="solid"/>
                      <a:round/>
                      <a:headEnd type="none" w="med" len="med"/>
                      <a:tailEnd type="none" w="med" len="med"/>
                    </a:lnT>
                    <a:solidFill>
                      <a:srgbClr val="FCBC55"/>
                    </a:solidFill>
                  </a:tcPr>
                </a:tc>
                <a:tc>
                  <a:txBody>
                    <a:bodyPr/>
                    <a:lstStyle/>
                    <a:p>
                      <a:pPr algn="ctr"/>
                      <a:r>
                        <a:rPr lang="en-GB" sz="800" b="1" dirty="0">
                          <a:solidFill>
                            <a:srgbClr val="3E5AA8"/>
                          </a:solidFill>
                        </a:rPr>
                        <a:t>DES</a:t>
                      </a:r>
                    </a:p>
                  </a:txBody>
                  <a:tcPr anchor="ctr">
                    <a:lnT w="12700" cap="flat" cmpd="sng" algn="ctr">
                      <a:solidFill>
                        <a:schemeClr val="tx1"/>
                      </a:solidFill>
                      <a:prstDash val="solid"/>
                      <a:round/>
                      <a:headEnd type="none" w="med" len="med"/>
                      <a:tailEnd type="none" w="med" len="med"/>
                    </a:lnT>
                    <a:solidFill>
                      <a:srgbClr val="FCBC55"/>
                    </a:solidFill>
                  </a:tcPr>
                </a:tc>
                <a:tc>
                  <a:txBody>
                    <a:bodyPr/>
                    <a:lstStyle/>
                    <a:p>
                      <a:pPr algn="ctr"/>
                      <a:r>
                        <a:rPr lang="en-GB" sz="800" b="1" dirty="0">
                          <a:solidFill>
                            <a:srgbClr val="3E5AA8"/>
                          </a:solidFill>
                        </a:rPr>
                        <a:t>CMS</a:t>
                      </a:r>
                    </a:p>
                  </a:txBody>
                  <a:tcPr anchor="ctr">
                    <a:lnT w="12700" cap="flat" cmpd="sng" algn="ctr">
                      <a:solidFill>
                        <a:schemeClr val="tx1"/>
                      </a:solidFill>
                      <a:prstDash val="solid"/>
                      <a:round/>
                      <a:headEnd type="none" w="med" len="med"/>
                      <a:tailEnd type="none" w="med" len="med"/>
                    </a:lnT>
                    <a:solidFill>
                      <a:srgbClr val="FCBC55"/>
                    </a:solidFill>
                  </a:tcPr>
                </a:tc>
                <a:tc>
                  <a:txBody>
                    <a:bodyPr/>
                    <a:lstStyle/>
                    <a:p>
                      <a:pPr algn="ctr"/>
                      <a:r>
                        <a:rPr lang="en-GB" sz="800" b="1" dirty="0">
                          <a:solidFill>
                            <a:srgbClr val="3E5AA8"/>
                          </a:solidFill>
                        </a:rPr>
                        <a:t>AMT</a:t>
                      </a:r>
                    </a:p>
                  </a:txBody>
                  <a:tcPr anchor="ctr">
                    <a:lnT w="12700" cap="flat" cmpd="sng" algn="ctr">
                      <a:solidFill>
                        <a:schemeClr val="tx1"/>
                      </a:solidFill>
                      <a:prstDash val="solid"/>
                      <a:round/>
                      <a:headEnd type="none" w="med" len="med"/>
                      <a:tailEnd type="none" w="med" len="med"/>
                    </a:lnT>
                    <a:solidFill>
                      <a:srgbClr val="FCBC55"/>
                    </a:solidFill>
                  </a:tcPr>
                </a:tc>
                <a:tc>
                  <a:txBody>
                    <a:bodyPr/>
                    <a:lstStyle/>
                    <a:p>
                      <a:pPr algn="ctr"/>
                      <a:r>
                        <a:rPr lang="en-GB" sz="800" b="1" dirty="0">
                          <a:solidFill>
                            <a:srgbClr val="3E5AA8"/>
                          </a:solidFill>
                        </a:rPr>
                        <a:t>API</a:t>
                      </a:r>
                    </a:p>
                  </a:txBody>
                  <a:tcPr anchor="ctr">
                    <a:lnT w="12700" cap="flat" cmpd="sng" algn="ctr">
                      <a:solidFill>
                        <a:schemeClr val="tx1"/>
                      </a:solidFill>
                      <a:prstDash val="solid"/>
                      <a:round/>
                      <a:headEnd type="none" w="med" len="med"/>
                      <a:tailEnd type="none" w="med" len="med"/>
                    </a:lnT>
                    <a:solidFill>
                      <a:srgbClr val="FCBC55"/>
                    </a:solidFill>
                  </a:tcPr>
                </a:tc>
                <a:extLst>
                  <a:ext uri="{0D108BD9-81ED-4DB2-BD59-A6C34878D82A}">
                    <a16:rowId xmlns:a16="http://schemas.microsoft.com/office/drawing/2014/main" val="10006"/>
                  </a:ext>
                </a:extLst>
              </a:tr>
              <a:tr h="216000">
                <a:tc>
                  <a:txBody>
                    <a:bodyPr/>
                    <a:lstStyle/>
                    <a:p>
                      <a:pPr algn="r"/>
                      <a:r>
                        <a:rPr lang="en-GB" sz="800" b="1" dirty="0">
                          <a:solidFill>
                            <a:srgbClr val="84B8DA"/>
                          </a:solidFill>
                        </a:rPr>
                        <a:t>Test Data Prep Complexity:</a:t>
                      </a:r>
                    </a:p>
                  </a:txBody>
                  <a:tcPr anchor="ctr">
                    <a:lnT w="12700" cap="flat" cmpd="sng" algn="ctr">
                      <a:solidFill>
                        <a:schemeClr val="tx1"/>
                      </a:solidFill>
                      <a:prstDash val="solid"/>
                      <a:round/>
                      <a:headEnd type="none" w="med" len="med"/>
                      <a:tailEnd type="none" w="med" len="med"/>
                    </a:lnT>
                    <a:solidFill>
                      <a:srgbClr val="3E5AA8"/>
                    </a:solidFill>
                  </a:tcPr>
                </a:tc>
                <a:tc>
                  <a:txBody>
                    <a:bodyPr/>
                    <a:lstStyle/>
                    <a:p>
                      <a:pPr algn="ctr"/>
                      <a:r>
                        <a:rPr lang="en-GB" sz="800" kern="1200" dirty="0">
                          <a:solidFill>
                            <a:schemeClr val="tx1"/>
                          </a:solidFill>
                          <a:latin typeface="+mn-lt"/>
                          <a:ea typeface="+mn-ea"/>
                          <a:cs typeface="+mn-cs"/>
                        </a:rPr>
                        <a:t>Low</a:t>
                      </a:r>
                    </a:p>
                  </a:txBody>
                  <a:tcPr anchor="ctr"/>
                </a:tc>
                <a:tc>
                  <a:txBody>
                    <a:bodyPr/>
                    <a:lstStyle/>
                    <a:p>
                      <a:pPr algn="ctr"/>
                      <a:endParaRPr lang="en-GB" sz="800" kern="1200" dirty="0">
                        <a:solidFill>
                          <a:schemeClr val="tx1"/>
                        </a:solidFill>
                        <a:latin typeface="+mn-lt"/>
                        <a:ea typeface="+mn-ea"/>
                        <a:cs typeface="+mn-cs"/>
                      </a:endParaRPr>
                    </a:p>
                  </a:txBody>
                  <a:tcPr anchor="ctr"/>
                </a:tc>
                <a:tc>
                  <a:txBody>
                    <a:bodyPr/>
                    <a:lstStyle/>
                    <a:p>
                      <a:pPr algn="ctr"/>
                      <a:r>
                        <a:rPr lang="en-GB" sz="800" kern="1200" dirty="0">
                          <a:solidFill>
                            <a:schemeClr val="tx1"/>
                          </a:solidFill>
                          <a:latin typeface="+mn-lt"/>
                          <a:ea typeface="+mn-ea"/>
                          <a:cs typeface="+mn-cs"/>
                        </a:rPr>
                        <a:t>Low</a:t>
                      </a:r>
                    </a:p>
                  </a:txBody>
                  <a:tcPr anchor="ctr"/>
                </a:tc>
                <a:tc>
                  <a:txBody>
                    <a:bodyPr/>
                    <a:lstStyle/>
                    <a:p>
                      <a:pPr algn="ctr"/>
                      <a:endParaRPr lang="en-GB" sz="800" dirty="0"/>
                    </a:p>
                  </a:txBody>
                  <a:tcPr anchor="ctr"/>
                </a:tc>
                <a:tc>
                  <a:txBody>
                    <a:bodyPr/>
                    <a:lstStyle/>
                    <a:p>
                      <a:pPr algn="ctr"/>
                      <a:endParaRPr lang="en-GB" sz="800" dirty="0"/>
                    </a:p>
                  </a:txBody>
                  <a:tcPr anchor="ctr"/>
                </a:tc>
                <a:tc>
                  <a:txBody>
                    <a:bodyPr/>
                    <a:lstStyle/>
                    <a:p>
                      <a:pPr algn="ctr"/>
                      <a:r>
                        <a:rPr lang="en-GB" sz="800" kern="1200" dirty="0">
                          <a:solidFill>
                            <a:schemeClr val="tx1"/>
                          </a:solidFill>
                          <a:latin typeface="+mn-lt"/>
                          <a:ea typeface="+mn-ea"/>
                          <a:cs typeface="+mn-cs"/>
                        </a:rPr>
                        <a:t>Low</a:t>
                      </a:r>
                    </a:p>
                  </a:txBody>
                  <a:tcPr anchor="ctr"/>
                </a:tc>
                <a:tc>
                  <a:txBody>
                    <a:bodyPr/>
                    <a:lstStyle/>
                    <a:p>
                      <a:pPr algn="ctr"/>
                      <a:endParaRPr lang="en-GB" sz="800" dirty="0"/>
                    </a:p>
                  </a:txBody>
                  <a:tcPr anchor="ctr"/>
                </a:tc>
                <a:extLst>
                  <a:ext uri="{0D108BD9-81ED-4DB2-BD59-A6C34878D82A}">
                    <a16:rowId xmlns:a16="http://schemas.microsoft.com/office/drawing/2014/main" val="10007"/>
                  </a:ext>
                </a:extLst>
              </a:tr>
              <a:tr h="216000">
                <a:tc>
                  <a:txBody>
                    <a:bodyPr/>
                    <a:lstStyle/>
                    <a:p>
                      <a:pPr algn="r"/>
                      <a:r>
                        <a:rPr lang="en-US" sz="800" b="1" dirty="0">
                          <a:solidFill>
                            <a:srgbClr val="84B8DA"/>
                          </a:solidFill>
                        </a:rPr>
                        <a:t>Unit and Sys Test Complexity:</a:t>
                      </a:r>
                    </a:p>
                  </a:txBody>
                  <a:tcPr anchor="ctr">
                    <a:solidFill>
                      <a:srgbClr val="3E5AA8"/>
                    </a:solidFill>
                  </a:tcPr>
                </a:tc>
                <a:tc>
                  <a:txBody>
                    <a:bodyPr/>
                    <a:lstStyle/>
                    <a:p>
                      <a:pPr algn="ctr"/>
                      <a:r>
                        <a:rPr lang="en-GB" sz="800" kern="1200" dirty="0">
                          <a:solidFill>
                            <a:schemeClr val="tx1"/>
                          </a:solidFill>
                          <a:latin typeface="+mn-lt"/>
                          <a:ea typeface="+mn-ea"/>
                          <a:cs typeface="+mn-cs"/>
                        </a:rPr>
                        <a:t>Low</a:t>
                      </a:r>
                    </a:p>
                  </a:txBody>
                  <a:tcPr anchor="ctr"/>
                </a:tc>
                <a:tc>
                  <a:txBody>
                    <a:bodyPr/>
                    <a:lstStyle/>
                    <a:p>
                      <a:pPr algn="ctr"/>
                      <a:endParaRPr lang="en-GB" sz="800" kern="1200" dirty="0">
                        <a:solidFill>
                          <a:schemeClr val="tx1"/>
                        </a:solidFill>
                        <a:latin typeface="+mn-lt"/>
                        <a:ea typeface="+mn-ea"/>
                        <a:cs typeface="+mn-cs"/>
                      </a:endParaRPr>
                    </a:p>
                  </a:txBody>
                  <a:tcPr anchor="ctr"/>
                </a:tc>
                <a:tc>
                  <a:txBody>
                    <a:bodyPr/>
                    <a:lstStyle/>
                    <a:p>
                      <a:pPr algn="ctr"/>
                      <a:r>
                        <a:rPr lang="en-GB" sz="800" kern="1200" dirty="0">
                          <a:solidFill>
                            <a:schemeClr val="tx1"/>
                          </a:solidFill>
                          <a:latin typeface="+mn-lt"/>
                          <a:ea typeface="+mn-ea"/>
                          <a:cs typeface="+mn-cs"/>
                        </a:rPr>
                        <a:t>Low</a:t>
                      </a:r>
                    </a:p>
                  </a:txBody>
                  <a:tcPr anchor="ctr"/>
                </a:tc>
                <a:tc>
                  <a:txBody>
                    <a:bodyPr/>
                    <a:lstStyle/>
                    <a:p>
                      <a:pPr algn="ctr"/>
                      <a:endParaRPr lang="en-GB" sz="800"/>
                    </a:p>
                  </a:txBody>
                  <a:tcPr anchor="ctr"/>
                </a:tc>
                <a:tc>
                  <a:txBody>
                    <a:bodyPr/>
                    <a:lstStyle/>
                    <a:p>
                      <a:pPr algn="ctr"/>
                      <a:endParaRPr lang="en-GB" sz="800"/>
                    </a:p>
                  </a:txBody>
                  <a:tcPr anchor="ctr"/>
                </a:tc>
                <a:tc>
                  <a:txBody>
                    <a:bodyPr/>
                    <a:lstStyle/>
                    <a:p>
                      <a:pPr algn="ctr"/>
                      <a:r>
                        <a:rPr lang="en-GB" sz="800" kern="1200" dirty="0">
                          <a:solidFill>
                            <a:schemeClr val="tx1"/>
                          </a:solidFill>
                          <a:latin typeface="+mn-lt"/>
                          <a:ea typeface="+mn-ea"/>
                          <a:cs typeface="+mn-cs"/>
                        </a:rPr>
                        <a:t>Low</a:t>
                      </a:r>
                    </a:p>
                  </a:txBody>
                  <a:tcPr anchor="ctr"/>
                </a:tc>
                <a:tc>
                  <a:txBody>
                    <a:bodyPr/>
                    <a:lstStyle/>
                    <a:p>
                      <a:pPr algn="ctr"/>
                      <a:endParaRPr lang="en-GB" sz="800" dirty="0"/>
                    </a:p>
                  </a:txBody>
                  <a:tcPr anchor="ctr"/>
                </a:tc>
                <a:extLst>
                  <a:ext uri="{0D108BD9-81ED-4DB2-BD59-A6C34878D82A}">
                    <a16:rowId xmlns:a16="http://schemas.microsoft.com/office/drawing/2014/main" val="10008"/>
                  </a:ext>
                </a:extLst>
              </a:tr>
              <a:tr h="216000">
                <a:tc>
                  <a:txBody>
                    <a:bodyPr/>
                    <a:lstStyle/>
                    <a:p>
                      <a:pPr algn="r"/>
                      <a:r>
                        <a:rPr lang="en-GB" sz="800" b="1" dirty="0">
                          <a:solidFill>
                            <a:srgbClr val="84B8DA"/>
                          </a:solidFill>
                        </a:rPr>
                        <a:t>Pen Test Impact:</a:t>
                      </a:r>
                    </a:p>
                  </a:txBody>
                  <a:tcPr anchor="ctr">
                    <a:solidFill>
                      <a:srgbClr val="3E5AA8"/>
                    </a:solidFill>
                  </a:tcPr>
                </a:tc>
                <a:tc>
                  <a:txBody>
                    <a:bodyPr/>
                    <a:lstStyle/>
                    <a:p>
                      <a:pPr algn="ctr"/>
                      <a:r>
                        <a:rPr lang="en-GB" sz="800" kern="1200" dirty="0">
                          <a:solidFill>
                            <a:schemeClr val="tx1"/>
                          </a:solidFill>
                          <a:latin typeface="+mn-lt"/>
                          <a:ea typeface="+mn-ea"/>
                          <a:cs typeface="+mn-cs"/>
                        </a:rPr>
                        <a:t>No</a:t>
                      </a:r>
                    </a:p>
                  </a:txBody>
                  <a:tcPr anchor="ctr"/>
                </a:tc>
                <a:tc>
                  <a:txBody>
                    <a:bodyPr/>
                    <a:lstStyle/>
                    <a:p>
                      <a:pPr algn="ctr"/>
                      <a:endParaRPr lang="en-GB" sz="800" kern="1200" dirty="0">
                        <a:solidFill>
                          <a:schemeClr val="tx1"/>
                        </a:solidFill>
                        <a:latin typeface="+mn-lt"/>
                        <a:ea typeface="+mn-ea"/>
                        <a:cs typeface="+mn-cs"/>
                      </a:endParaRPr>
                    </a:p>
                  </a:txBody>
                  <a:tcPr anchor="ctr"/>
                </a:tc>
                <a:tc>
                  <a:txBody>
                    <a:bodyPr/>
                    <a:lstStyle/>
                    <a:p>
                      <a:pPr algn="ctr"/>
                      <a:r>
                        <a:rPr lang="en-GB" sz="800" kern="1200" dirty="0">
                          <a:solidFill>
                            <a:schemeClr val="tx1"/>
                          </a:solidFill>
                          <a:latin typeface="+mn-lt"/>
                          <a:ea typeface="+mn-ea"/>
                          <a:cs typeface="+mn-cs"/>
                        </a:rPr>
                        <a:t>No</a:t>
                      </a:r>
                    </a:p>
                  </a:txBody>
                  <a:tcPr anchor="ctr"/>
                </a:tc>
                <a:tc>
                  <a:txBody>
                    <a:bodyPr/>
                    <a:lstStyle/>
                    <a:p>
                      <a:pPr algn="ctr"/>
                      <a:endParaRPr lang="en-GB" sz="800"/>
                    </a:p>
                  </a:txBody>
                  <a:tcPr anchor="ctr"/>
                </a:tc>
                <a:tc>
                  <a:txBody>
                    <a:bodyPr/>
                    <a:lstStyle/>
                    <a:p>
                      <a:pPr algn="ctr"/>
                      <a:endParaRPr lang="en-GB" sz="800"/>
                    </a:p>
                  </a:txBody>
                  <a:tcPr anchor="ctr"/>
                </a:tc>
                <a:tc>
                  <a:txBody>
                    <a:bodyPr/>
                    <a:lstStyle/>
                    <a:p>
                      <a:pPr algn="ctr"/>
                      <a:r>
                        <a:rPr lang="en-GB" sz="800" kern="1200" dirty="0">
                          <a:solidFill>
                            <a:schemeClr val="tx1"/>
                          </a:solidFill>
                          <a:latin typeface="+mn-lt"/>
                          <a:ea typeface="+mn-ea"/>
                          <a:cs typeface="+mn-cs"/>
                        </a:rPr>
                        <a:t>No</a:t>
                      </a:r>
                    </a:p>
                  </a:txBody>
                  <a:tcPr anchor="ctr"/>
                </a:tc>
                <a:tc>
                  <a:txBody>
                    <a:bodyPr/>
                    <a:lstStyle/>
                    <a:p>
                      <a:pPr algn="ctr"/>
                      <a:endParaRPr lang="en-GB" sz="800" dirty="0"/>
                    </a:p>
                  </a:txBody>
                  <a:tcPr anchor="ctr"/>
                </a:tc>
                <a:extLst>
                  <a:ext uri="{0D108BD9-81ED-4DB2-BD59-A6C34878D82A}">
                    <a16:rowId xmlns:a16="http://schemas.microsoft.com/office/drawing/2014/main" val="10009"/>
                  </a:ext>
                </a:extLst>
              </a:tr>
              <a:tr h="216000">
                <a:tc>
                  <a:txBody>
                    <a:bodyPr/>
                    <a:lstStyle/>
                    <a:p>
                      <a:pPr algn="r"/>
                      <a:r>
                        <a:rPr lang="en-GB" sz="800" b="1" dirty="0">
                          <a:solidFill>
                            <a:srgbClr val="84B8DA"/>
                          </a:solidFill>
                        </a:rPr>
                        <a:t>Regression Testing Coverage:</a:t>
                      </a:r>
                    </a:p>
                  </a:txBody>
                  <a:tcPr anchor="ctr">
                    <a:solidFill>
                      <a:srgbClr val="3E5AA8"/>
                    </a:solidFill>
                  </a:tcPr>
                </a:tc>
                <a:tc>
                  <a:txBody>
                    <a:bodyPr/>
                    <a:lstStyle/>
                    <a:p>
                      <a:pPr algn="ctr"/>
                      <a:r>
                        <a:rPr lang="en-GB" sz="800" kern="1200" dirty="0">
                          <a:solidFill>
                            <a:schemeClr val="tx1"/>
                          </a:solidFill>
                          <a:latin typeface="+mn-lt"/>
                          <a:ea typeface="+mn-ea"/>
                          <a:cs typeface="+mn-cs"/>
                        </a:rPr>
                        <a:t>Low</a:t>
                      </a:r>
                    </a:p>
                  </a:txBody>
                  <a:tcPr anchor="ctr"/>
                </a:tc>
                <a:tc>
                  <a:txBody>
                    <a:bodyPr/>
                    <a:lstStyle/>
                    <a:p>
                      <a:pPr algn="ctr"/>
                      <a:endParaRPr lang="en-GB" sz="800" kern="1200" dirty="0">
                        <a:solidFill>
                          <a:schemeClr val="tx1"/>
                        </a:solidFill>
                        <a:latin typeface="+mn-lt"/>
                        <a:ea typeface="+mn-ea"/>
                        <a:cs typeface="+mn-cs"/>
                      </a:endParaRPr>
                    </a:p>
                  </a:txBody>
                  <a:tcPr anchor="ctr"/>
                </a:tc>
                <a:tc>
                  <a:txBody>
                    <a:bodyPr/>
                    <a:lstStyle/>
                    <a:p>
                      <a:pPr algn="ctr"/>
                      <a:r>
                        <a:rPr lang="en-GB" sz="800" kern="1200" dirty="0">
                          <a:solidFill>
                            <a:schemeClr val="tx1"/>
                          </a:solidFill>
                          <a:latin typeface="+mn-lt"/>
                          <a:ea typeface="+mn-ea"/>
                          <a:cs typeface="+mn-cs"/>
                        </a:rPr>
                        <a:t>Low</a:t>
                      </a:r>
                    </a:p>
                  </a:txBody>
                  <a:tcPr anchor="ctr"/>
                </a:tc>
                <a:tc>
                  <a:txBody>
                    <a:bodyPr/>
                    <a:lstStyle/>
                    <a:p>
                      <a:pPr algn="ctr"/>
                      <a:endParaRPr lang="en-GB" sz="800" dirty="0"/>
                    </a:p>
                  </a:txBody>
                  <a:tcPr anchor="ctr"/>
                </a:tc>
                <a:tc>
                  <a:txBody>
                    <a:bodyPr/>
                    <a:lstStyle/>
                    <a:p>
                      <a:pPr algn="ctr"/>
                      <a:endParaRPr lang="en-GB" sz="800" dirty="0"/>
                    </a:p>
                  </a:txBody>
                  <a:tcPr anchor="ctr"/>
                </a:tc>
                <a:tc>
                  <a:txBody>
                    <a:bodyPr/>
                    <a:lstStyle/>
                    <a:p>
                      <a:pPr algn="ctr"/>
                      <a:r>
                        <a:rPr lang="en-GB" sz="800" kern="1200" dirty="0">
                          <a:solidFill>
                            <a:schemeClr val="tx1"/>
                          </a:solidFill>
                          <a:latin typeface="+mn-lt"/>
                          <a:ea typeface="+mn-ea"/>
                          <a:cs typeface="+mn-cs"/>
                        </a:rPr>
                        <a:t>Low</a:t>
                      </a:r>
                    </a:p>
                  </a:txBody>
                  <a:tcPr anchor="ctr"/>
                </a:tc>
                <a:tc>
                  <a:txBody>
                    <a:bodyPr/>
                    <a:lstStyle/>
                    <a:p>
                      <a:pPr algn="ctr"/>
                      <a:endParaRPr lang="en-GB" sz="800" dirty="0"/>
                    </a:p>
                  </a:txBody>
                  <a:tcPr anchor="ctr"/>
                </a:tc>
                <a:extLst>
                  <a:ext uri="{0D108BD9-81ED-4DB2-BD59-A6C34878D82A}">
                    <a16:rowId xmlns:a16="http://schemas.microsoft.com/office/drawing/2014/main" val="10010"/>
                  </a:ext>
                </a:extLst>
              </a:tr>
              <a:tr h="216000">
                <a:tc>
                  <a:txBody>
                    <a:bodyPr/>
                    <a:lstStyle/>
                    <a:p>
                      <a:pPr algn="r"/>
                      <a:r>
                        <a:rPr lang="en-GB" sz="800" b="1" dirty="0">
                          <a:solidFill>
                            <a:srgbClr val="84B8DA"/>
                          </a:solidFill>
                        </a:rPr>
                        <a:t>Performance Test  Impact:</a:t>
                      </a:r>
                    </a:p>
                  </a:txBody>
                  <a:tcPr anchor="ctr">
                    <a:solidFill>
                      <a:srgbClr val="3E5AA8"/>
                    </a:solidFill>
                  </a:tcPr>
                </a:tc>
                <a:tc>
                  <a:txBody>
                    <a:bodyPr/>
                    <a:lstStyle/>
                    <a:p>
                      <a:pPr algn="ctr"/>
                      <a:r>
                        <a:rPr lang="en-GB" sz="800" kern="1200" dirty="0">
                          <a:solidFill>
                            <a:schemeClr val="tx1"/>
                          </a:solidFill>
                          <a:latin typeface="+mn-lt"/>
                          <a:ea typeface="+mn-ea"/>
                          <a:cs typeface="+mn-cs"/>
                        </a:rPr>
                        <a:t>No</a:t>
                      </a:r>
                    </a:p>
                  </a:txBody>
                  <a:tcPr anchor="ctr"/>
                </a:tc>
                <a:tc>
                  <a:txBody>
                    <a:bodyPr/>
                    <a:lstStyle/>
                    <a:p>
                      <a:pPr algn="ctr"/>
                      <a:endParaRPr lang="en-GB" sz="800" kern="1200" dirty="0">
                        <a:solidFill>
                          <a:schemeClr val="tx1"/>
                        </a:solidFill>
                        <a:latin typeface="+mn-lt"/>
                        <a:ea typeface="+mn-ea"/>
                        <a:cs typeface="+mn-cs"/>
                      </a:endParaRPr>
                    </a:p>
                  </a:txBody>
                  <a:tcPr anchor="ctr"/>
                </a:tc>
                <a:tc>
                  <a:txBody>
                    <a:bodyPr/>
                    <a:lstStyle/>
                    <a:p>
                      <a:pPr algn="ctr"/>
                      <a:r>
                        <a:rPr lang="en-GB" sz="800" kern="1200" dirty="0">
                          <a:solidFill>
                            <a:schemeClr val="tx1"/>
                          </a:solidFill>
                          <a:latin typeface="+mn-lt"/>
                          <a:ea typeface="+mn-ea"/>
                          <a:cs typeface="+mn-cs"/>
                        </a:rPr>
                        <a:t>No</a:t>
                      </a:r>
                    </a:p>
                  </a:txBody>
                  <a:tcPr anchor="ctr"/>
                </a:tc>
                <a:tc>
                  <a:txBody>
                    <a:bodyPr/>
                    <a:lstStyle/>
                    <a:p>
                      <a:pPr algn="ctr"/>
                      <a:endParaRPr lang="en-GB" sz="800"/>
                    </a:p>
                  </a:txBody>
                  <a:tcPr anchor="ctr"/>
                </a:tc>
                <a:tc>
                  <a:txBody>
                    <a:bodyPr/>
                    <a:lstStyle/>
                    <a:p>
                      <a:pPr algn="ctr"/>
                      <a:endParaRPr lang="en-GB" sz="800" dirty="0"/>
                    </a:p>
                  </a:txBody>
                  <a:tcPr anchor="ctr"/>
                </a:tc>
                <a:tc>
                  <a:txBody>
                    <a:bodyPr/>
                    <a:lstStyle/>
                    <a:p>
                      <a:pPr algn="ctr"/>
                      <a:r>
                        <a:rPr lang="en-GB" sz="800" kern="1200" dirty="0">
                          <a:solidFill>
                            <a:schemeClr val="tx1"/>
                          </a:solidFill>
                          <a:latin typeface="+mn-lt"/>
                          <a:ea typeface="+mn-ea"/>
                          <a:cs typeface="+mn-cs"/>
                        </a:rPr>
                        <a:t>No</a:t>
                      </a:r>
                    </a:p>
                  </a:txBody>
                  <a:tcPr anchor="ctr"/>
                </a:tc>
                <a:tc>
                  <a:txBody>
                    <a:bodyPr/>
                    <a:lstStyle/>
                    <a:p>
                      <a:pPr algn="ctr"/>
                      <a:endParaRPr lang="en-GB" sz="800" dirty="0"/>
                    </a:p>
                  </a:txBody>
                  <a:tcPr anchor="ctr"/>
                </a:tc>
                <a:extLst>
                  <a:ext uri="{0D108BD9-81ED-4DB2-BD59-A6C34878D82A}">
                    <a16:rowId xmlns:a16="http://schemas.microsoft.com/office/drawing/2014/main" val="10011"/>
                  </a:ext>
                </a:extLst>
              </a:tr>
              <a:tr h="216000">
                <a:tc>
                  <a:txBody>
                    <a:bodyPr/>
                    <a:lstStyle/>
                    <a:p>
                      <a:pPr algn="r"/>
                      <a:r>
                        <a:rPr lang="en-GB" sz="800" b="1" dirty="0">
                          <a:solidFill>
                            <a:srgbClr val="84B8DA"/>
                          </a:solidFill>
                        </a:rPr>
                        <a:t>Market Trials:</a:t>
                      </a:r>
                    </a:p>
                  </a:txBody>
                  <a:tcPr anchor="ctr">
                    <a:solidFill>
                      <a:srgbClr val="3E5AA8"/>
                    </a:solidFill>
                  </a:tcPr>
                </a:tc>
                <a:tc>
                  <a:txBody>
                    <a:bodyPr/>
                    <a:lstStyle/>
                    <a:p>
                      <a:pPr algn="ctr"/>
                      <a:r>
                        <a:rPr lang="en-GB" sz="800" kern="1200" dirty="0">
                          <a:solidFill>
                            <a:schemeClr val="tx1"/>
                          </a:solidFill>
                          <a:latin typeface="+mn-lt"/>
                          <a:ea typeface="+mn-ea"/>
                          <a:cs typeface="+mn-cs"/>
                        </a:rPr>
                        <a:t>No</a:t>
                      </a:r>
                    </a:p>
                  </a:txBody>
                  <a:tcPr anchor="ctr"/>
                </a:tc>
                <a:tc>
                  <a:txBody>
                    <a:bodyPr/>
                    <a:lstStyle/>
                    <a:p>
                      <a:pPr algn="ctr"/>
                      <a:endParaRPr lang="en-GB" sz="800" kern="1200" dirty="0">
                        <a:solidFill>
                          <a:schemeClr val="tx1"/>
                        </a:solidFill>
                        <a:latin typeface="+mn-lt"/>
                        <a:ea typeface="+mn-ea"/>
                        <a:cs typeface="+mn-cs"/>
                      </a:endParaRPr>
                    </a:p>
                  </a:txBody>
                  <a:tcPr anchor="ctr"/>
                </a:tc>
                <a:tc>
                  <a:txBody>
                    <a:bodyPr/>
                    <a:lstStyle/>
                    <a:p>
                      <a:pPr algn="ctr"/>
                      <a:r>
                        <a:rPr lang="en-GB" sz="800" kern="1200" dirty="0">
                          <a:solidFill>
                            <a:schemeClr val="tx1"/>
                          </a:solidFill>
                          <a:latin typeface="+mn-lt"/>
                          <a:ea typeface="+mn-ea"/>
                          <a:cs typeface="+mn-cs"/>
                        </a:rPr>
                        <a:t>No</a:t>
                      </a:r>
                    </a:p>
                  </a:txBody>
                  <a:tcPr anchor="ctr"/>
                </a:tc>
                <a:tc>
                  <a:txBody>
                    <a:bodyPr/>
                    <a:lstStyle/>
                    <a:p>
                      <a:pPr algn="ctr"/>
                      <a:endParaRPr lang="en-GB" sz="800"/>
                    </a:p>
                  </a:txBody>
                  <a:tcPr anchor="ctr"/>
                </a:tc>
                <a:tc>
                  <a:txBody>
                    <a:bodyPr/>
                    <a:lstStyle/>
                    <a:p>
                      <a:pPr algn="ctr"/>
                      <a:endParaRPr lang="en-GB" sz="800" dirty="0"/>
                    </a:p>
                  </a:txBody>
                  <a:tcPr anchor="ctr"/>
                </a:tc>
                <a:tc>
                  <a:txBody>
                    <a:bodyPr/>
                    <a:lstStyle/>
                    <a:p>
                      <a:pPr algn="ctr"/>
                      <a:r>
                        <a:rPr lang="en-GB" sz="800" kern="1200" dirty="0">
                          <a:solidFill>
                            <a:schemeClr val="tx1"/>
                          </a:solidFill>
                          <a:latin typeface="+mn-lt"/>
                          <a:ea typeface="+mn-ea"/>
                          <a:cs typeface="+mn-cs"/>
                        </a:rPr>
                        <a:t>No</a:t>
                      </a:r>
                    </a:p>
                  </a:txBody>
                  <a:tcPr anchor="ctr"/>
                </a:tc>
                <a:tc>
                  <a:txBody>
                    <a:bodyPr/>
                    <a:lstStyle/>
                    <a:p>
                      <a:pPr algn="ctr"/>
                      <a:endParaRPr lang="en-GB" sz="800" dirty="0"/>
                    </a:p>
                  </a:txBody>
                  <a:tcPr anchor="ctr"/>
                </a:tc>
                <a:extLst>
                  <a:ext uri="{0D108BD9-81ED-4DB2-BD59-A6C34878D82A}">
                    <a16:rowId xmlns:a16="http://schemas.microsoft.com/office/drawing/2014/main" val="10012"/>
                  </a:ext>
                </a:extLst>
              </a:tr>
              <a:tr h="216000">
                <a:tc>
                  <a:txBody>
                    <a:bodyPr/>
                    <a:lstStyle/>
                    <a:p>
                      <a:pPr algn="r"/>
                      <a:r>
                        <a:rPr lang="en-GB" sz="800" b="1" dirty="0">
                          <a:solidFill>
                            <a:srgbClr val="84B8DA"/>
                          </a:solidFill>
                        </a:rPr>
                        <a:t>UAT Complexity:</a:t>
                      </a:r>
                    </a:p>
                  </a:txBody>
                  <a:tcPr anchor="ctr">
                    <a:solidFill>
                      <a:srgbClr val="3E5AA8"/>
                    </a:solidFill>
                  </a:tcPr>
                </a:tc>
                <a:tc>
                  <a:txBody>
                    <a:bodyPr/>
                    <a:lstStyle/>
                    <a:p>
                      <a:pPr algn="ctr"/>
                      <a:r>
                        <a:rPr lang="en-GB" sz="800" kern="1200" dirty="0">
                          <a:solidFill>
                            <a:schemeClr val="tx1"/>
                          </a:solidFill>
                          <a:latin typeface="+mn-lt"/>
                          <a:ea typeface="+mn-ea"/>
                          <a:cs typeface="+mn-cs"/>
                        </a:rPr>
                        <a:t>Low</a:t>
                      </a:r>
                    </a:p>
                  </a:txBody>
                  <a:tcPr anchor="ctr"/>
                </a:tc>
                <a:tc>
                  <a:txBody>
                    <a:bodyPr/>
                    <a:lstStyle/>
                    <a:p>
                      <a:pPr algn="ctr"/>
                      <a:endParaRPr lang="en-GB" sz="800" kern="1200" dirty="0">
                        <a:solidFill>
                          <a:schemeClr val="tx1"/>
                        </a:solidFill>
                        <a:latin typeface="+mn-lt"/>
                        <a:ea typeface="+mn-ea"/>
                        <a:cs typeface="+mn-cs"/>
                      </a:endParaRPr>
                    </a:p>
                  </a:txBody>
                  <a:tcPr anchor="ctr"/>
                </a:tc>
                <a:tc>
                  <a:txBody>
                    <a:bodyPr/>
                    <a:lstStyle/>
                    <a:p>
                      <a:pPr algn="ctr"/>
                      <a:r>
                        <a:rPr lang="en-GB" sz="800" kern="1200" dirty="0">
                          <a:solidFill>
                            <a:schemeClr val="tx1"/>
                          </a:solidFill>
                          <a:latin typeface="+mn-lt"/>
                          <a:ea typeface="+mn-ea"/>
                          <a:cs typeface="+mn-cs"/>
                        </a:rPr>
                        <a:t>Low</a:t>
                      </a:r>
                    </a:p>
                  </a:txBody>
                  <a:tcPr anchor="ctr"/>
                </a:tc>
                <a:tc>
                  <a:txBody>
                    <a:bodyPr/>
                    <a:lstStyle/>
                    <a:p>
                      <a:pPr algn="ctr"/>
                      <a:endParaRPr lang="en-GB" sz="800" dirty="0"/>
                    </a:p>
                  </a:txBody>
                  <a:tcPr anchor="ctr"/>
                </a:tc>
                <a:tc>
                  <a:txBody>
                    <a:bodyPr/>
                    <a:lstStyle/>
                    <a:p>
                      <a:pPr algn="ctr"/>
                      <a:endParaRPr lang="en-GB" sz="800" dirty="0"/>
                    </a:p>
                  </a:txBody>
                  <a:tcPr anchor="ctr"/>
                </a:tc>
                <a:tc>
                  <a:txBody>
                    <a:bodyPr/>
                    <a:lstStyle/>
                    <a:p>
                      <a:pPr algn="ctr"/>
                      <a:r>
                        <a:rPr lang="en-GB" sz="800" kern="1200" dirty="0">
                          <a:solidFill>
                            <a:schemeClr val="tx1"/>
                          </a:solidFill>
                          <a:latin typeface="+mn-lt"/>
                          <a:ea typeface="+mn-ea"/>
                          <a:cs typeface="+mn-cs"/>
                        </a:rPr>
                        <a:t>Low</a:t>
                      </a:r>
                    </a:p>
                  </a:txBody>
                  <a:tcPr anchor="ctr"/>
                </a:tc>
                <a:tc>
                  <a:txBody>
                    <a:bodyPr/>
                    <a:lstStyle/>
                    <a:p>
                      <a:pPr algn="ctr"/>
                      <a:endParaRPr lang="en-GB" sz="800" dirty="0"/>
                    </a:p>
                  </a:txBody>
                  <a:tcPr anchor="ctr"/>
                </a:tc>
                <a:extLst>
                  <a:ext uri="{0D108BD9-81ED-4DB2-BD59-A6C34878D82A}">
                    <a16:rowId xmlns:a16="http://schemas.microsoft.com/office/drawing/2014/main" val="10013"/>
                  </a:ext>
                </a:extLst>
              </a:tr>
            </a:tbl>
          </a:graphicData>
        </a:graphic>
      </p:graphicFrame>
      <p:sp>
        <p:nvSpPr>
          <p:cNvPr id="8" name="Title 1"/>
          <p:cNvSpPr txBox="1">
            <a:spLocks/>
          </p:cNvSpPr>
          <p:nvPr/>
        </p:nvSpPr>
        <p:spPr>
          <a:xfrm>
            <a:off x="457200" y="123478"/>
            <a:ext cx="8229600" cy="46512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2800" b="1" kern="1200">
                <a:solidFill>
                  <a:srgbClr val="3E5AA8"/>
                </a:solidFill>
                <a:latin typeface="Arial" panose="020B0604020202020204" pitchFamily="34" charset="0"/>
                <a:ea typeface="+mj-ea"/>
                <a:cs typeface="Arial" panose="020B0604020202020204" pitchFamily="34" charset="0"/>
              </a:defRPr>
            </a:lvl1pPr>
          </a:lstStyle>
          <a:p>
            <a:r>
              <a:rPr lang="en-US" sz="2400" dirty="0"/>
              <a:t>Option 1 - System Impact Assessment</a:t>
            </a:r>
            <a:endParaRPr lang="en-GB" sz="2400" dirty="0"/>
          </a:p>
        </p:txBody>
      </p:sp>
      <p:grpSp>
        <p:nvGrpSpPr>
          <p:cNvPr id="9" name="Group 8">
            <a:extLst>
              <a:ext uri="{FF2B5EF4-FFF2-40B4-BE49-F238E27FC236}">
                <a16:creationId xmlns:a16="http://schemas.microsoft.com/office/drawing/2014/main" id="{455734FB-CA99-4130-A10F-343C196C14AE}"/>
              </a:ext>
            </a:extLst>
          </p:cNvPr>
          <p:cNvGrpSpPr/>
          <p:nvPr/>
        </p:nvGrpSpPr>
        <p:grpSpPr>
          <a:xfrm>
            <a:off x="8460432" y="162406"/>
            <a:ext cx="544198" cy="393120"/>
            <a:chOff x="0" y="31563"/>
            <a:chExt cx="544198" cy="393120"/>
          </a:xfrm>
          <a:solidFill>
            <a:srgbClr val="56CF9E"/>
          </a:solidFill>
        </p:grpSpPr>
        <p:sp>
          <p:nvSpPr>
            <p:cNvPr id="10" name="Rounded Rectangle 34">
              <a:extLst>
                <a:ext uri="{FF2B5EF4-FFF2-40B4-BE49-F238E27FC236}">
                  <a16:creationId xmlns:a16="http://schemas.microsoft.com/office/drawing/2014/main" id="{4D7A678F-5937-4326-AC0B-D55F3BA03EE7}"/>
                </a:ext>
              </a:extLst>
            </p:cNvPr>
            <p:cNvSpPr/>
            <p:nvPr/>
          </p:nvSpPr>
          <p:spPr>
            <a:xfrm>
              <a:off x="0" y="31563"/>
              <a:ext cx="544198" cy="393120"/>
            </a:xfrm>
            <a:prstGeom prst="roundRect">
              <a:avLst/>
            </a:prstGeom>
            <a:grpFill/>
            <a:ln w="12700">
              <a:solidFill>
                <a:srgbClr val="1D3E6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sp>
        <p:sp>
          <p:nvSpPr>
            <p:cNvPr id="11" name="Rounded Rectangle 4">
              <a:extLst>
                <a:ext uri="{FF2B5EF4-FFF2-40B4-BE49-F238E27FC236}">
                  <a16:creationId xmlns:a16="http://schemas.microsoft.com/office/drawing/2014/main" id="{BF4D24EF-B429-4EFE-AE7A-9A8E48BE3876}"/>
                </a:ext>
              </a:extLst>
            </p:cNvPr>
            <p:cNvSpPr/>
            <p:nvPr/>
          </p:nvSpPr>
          <p:spPr>
            <a:xfrm>
              <a:off x="19191" y="50754"/>
              <a:ext cx="505816" cy="354738"/>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GB" sz="1000" b="1" dirty="0">
                  <a:solidFill>
                    <a:schemeClr val="bg1"/>
                  </a:solidFill>
                </a:rPr>
                <a:t>1</a:t>
              </a:r>
              <a:endParaRPr lang="en-GB" sz="1000" b="1" u="none" kern="1200" dirty="0">
                <a:solidFill>
                  <a:schemeClr val="bg1"/>
                </a:solidFill>
              </a:endParaRPr>
            </a:p>
          </p:txBody>
        </p:sp>
      </p:grpSp>
    </p:spTree>
    <p:extLst>
      <p:ext uri="{BB962C8B-B14F-4D97-AF65-F5344CB8AC3E}">
        <p14:creationId xmlns:p14="http://schemas.microsoft.com/office/powerpoint/2010/main" val="2838537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335533" y="764430"/>
          <a:ext cx="8340925" cy="4028520"/>
        </p:xfrm>
        <a:graphic>
          <a:graphicData uri="http://schemas.openxmlformats.org/drawingml/2006/table">
            <a:tbl>
              <a:tblPr firstRow="1" bandRow="1">
                <a:tableStyleId>{B301B821-A1FF-4177-AEE7-76D212191A09}</a:tableStyleId>
              </a:tblPr>
              <a:tblGrid>
                <a:gridCol w="1716187">
                  <a:extLst>
                    <a:ext uri="{9D8B030D-6E8A-4147-A177-3AD203B41FA5}">
                      <a16:colId xmlns:a16="http://schemas.microsoft.com/office/drawing/2014/main" val="20000"/>
                    </a:ext>
                  </a:extLst>
                </a:gridCol>
                <a:gridCol w="1104123">
                  <a:extLst>
                    <a:ext uri="{9D8B030D-6E8A-4147-A177-3AD203B41FA5}">
                      <a16:colId xmlns:a16="http://schemas.microsoft.com/office/drawing/2014/main" val="20001"/>
                    </a:ext>
                  </a:extLst>
                </a:gridCol>
                <a:gridCol w="984109">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080120">
                  <a:extLst>
                    <a:ext uri="{9D8B030D-6E8A-4147-A177-3AD203B41FA5}">
                      <a16:colId xmlns:a16="http://schemas.microsoft.com/office/drawing/2014/main" val="20004"/>
                    </a:ext>
                  </a:extLst>
                </a:gridCol>
                <a:gridCol w="1008112">
                  <a:extLst>
                    <a:ext uri="{9D8B030D-6E8A-4147-A177-3AD203B41FA5}">
                      <a16:colId xmlns:a16="http://schemas.microsoft.com/office/drawing/2014/main" val="20005"/>
                    </a:ext>
                  </a:extLst>
                </a:gridCol>
                <a:gridCol w="1368154">
                  <a:extLst>
                    <a:ext uri="{9D8B030D-6E8A-4147-A177-3AD203B41FA5}">
                      <a16:colId xmlns:a16="http://schemas.microsoft.com/office/drawing/2014/main" val="20006"/>
                    </a:ext>
                  </a:extLst>
                </a:gridCol>
              </a:tblGrid>
              <a:tr h="288000">
                <a:tc>
                  <a:txBody>
                    <a:bodyPr/>
                    <a:lstStyle/>
                    <a:p>
                      <a:pPr algn="r"/>
                      <a:r>
                        <a:rPr lang="en-GB" sz="1200" dirty="0">
                          <a:solidFill>
                            <a:srgbClr val="3E5AA8"/>
                          </a:solidFill>
                        </a:rPr>
                        <a:t>Process Area</a:t>
                      </a:r>
                      <a:endParaRPr lang="en-GB" sz="1200" dirty="0">
                        <a:solidFill>
                          <a:srgbClr val="3E5AA8"/>
                        </a:solidFill>
                        <a:latin typeface="+mn-lt"/>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tc>
                  <a:txBody>
                    <a:bodyPr/>
                    <a:lstStyle/>
                    <a:p>
                      <a:pPr algn="ctr"/>
                      <a:r>
                        <a:rPr lang="en-GB" sz="1200" dirty="0">
                          <a:solidFill>
                            <a:srgbClr val="3E5AA8"/>
                          </a:solidFill>
                        </a:rPr>
                        <a:t>Complexity</a:t>
                      </a:r>
                      <a:endParaRPr lang="en-GB" sz="1200" dirty="0">
                        <a:solidFill>
                          <a:srgbClr val="3E5AA8"/>
                        </a:solidFill>
                        <a:latin typeface="+mn-lt"/>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tc>
                  <a:txBody>
                    <a:bodyPr/>
                    <a:lstStyle/>
                    <a:p>
                      <a:pPr algn="ctr"/>
                      <a:r>
                        <a:rPr lang="en-GB" sz="1200" dirty="0">
                          <a:solidFill>
                            <a:srgbClr val="3E5AA8"/>
                          </a:solidFill>
                        </a:rPr>
                        <a:t>File</a:t>
                      </a:r>
                    </a:p>
                    <a:p>
                      <a:pPr algn="ctr"/>
                      <a:r>
                        <a:rPr lang="en-GB" sz="1200" dirty="0">
                          <a:solidFill>
                            <a:srgbClr val="3E5AA8"/>
                          </a:solidFill>
                        </a:rPr>
                        <a:t>Formats</a:t>
                      </a:r>
                      <a:endParaRPr lang="en-GB" sz="1200" dirty="0">
                        <a:solidFill>
                          <a:srgbClr val="3E5AA8"/>
                        </a:solidFill>
                        <a:latin typeface="+mn-lt"/>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tc>
                  <a:txBody>
                    <a:bodyPr/>
                    <a:lstStyle/>
                    <a:p>
                      <a:pPr algn="ctr"/>
                      <a:r>
                        <a:rPr lang="en-GB" sz="1200" dirty="0">
                          <a:solidFill>
                            <a:srgbClr val="3E5AA8"/>
                          </a:solidFill>
                        </a:rPr>
                        <a:t>Exceptions</a:t>
                      </a:r>
                      <a:endParaRPr lang="en-GB" sz="1200" dirty="0">
                        <a:solidFill>
                          <a:srgbClr val="3E5AA8"/>
                        </a:solidFill>
                        <a:latin typeface="+mn-lt"/>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tc>
                  <a:txBody>
                    <a:bodyPr/>
                    <a:lstStyle/>
                    <a:p>
                      <a:pPr algn="ctr"/>
                      <a:r>
                        <a:rPr lang="en-GB" sz="1200" dirty="0">
                          <a:solidFill>
                            <a:srgbClr val="3E5AA8"/>
                          </a:solidFill>
                        </a:rPr>
                        <a:t>External</a:t>
                      </a:r>
                    </a:p>
                    <a:p>
                      <a:pPr algn="ctr"/>
                      <a:r>
                        <a:rPr lang="en-GB" sz="1200" dirty="0">
                          <a:solidFill>
                            <a:srgbClr val="3E5AA8"/>
                          </a:solidFill>
                        </a:rPr>
                        <a:t>Screens</a:t>
                      </a:r>
                      <a:endParaRPr lang="en-GB" sz="1200" dirty="0">
                        <a:solidFill>
                          <a:srgbClr val="3E5AA8"/>
                        </a:solidFill>
                        <a:latin typeface="+mn-lt"/>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tc>
                  <a:txBody>
                    <a:bodyPr/>
                    <a:lstStyle/>
                    <a:p>
                      <a:pPr algn="ctr"/>
                      <a:r>
                        <a:rPr lang="en-GB" sz="1200" dirty="0">
                          <a:solidFill>
                            <a:srgbClr val="3E5AA8"/>
                          </a:solidFill>
                        </a:rPr>
                        <a:t>Batch Jobs</a:t>
                      </a:r>
                      <a:endParaRPr lang="en-GB" sz="1200" dirty="0">
                        <a:solidFill>
                          <a:srgbClr val="3E5AA8"/>
                        </a:solidFill>
                        <a:latin typeface="+mn-lt"/>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tc>
                  <a:txBody>
                    <a:bodyPr/>
                    <a:lstStyle/>
                    <a:p>
                      <a:pPr algn="ctr"/>
                      <a:r>
                        <a:rPr lang="en-GB" sz="1200" dirty="0">
                          <a:solidFill>
                            <a:srgbClr val="3E5AA8"/>
                          </a:solidFill>
                        </a:rPr>
                        <a:t>Performance Test?</a:t>
                      </a:r>
                      <a:endParaRPr lang="en-GB" sz="1200" dirty="0">
                        <a:solidFill>
                          <a:srgbClr val="3E5AA8"/>
                        </a:solidFill>
                        <a:latin typeface="+mn-lt"/>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extLst>
                  <a:ext uri="{0D108BD9-81ED-4DB2-BD59-A6C34878D82A}">
                    <a16:rowId xmlns:a16="http://schemas.microsoft.com/office/drawing/2014/main" val="10000"/>
                  </a:ext>
                </a:extLst>
              </a:tr>
              <a:tr h="297610">
                <a:tc>
                  <a:txBody>
                    <a:bodyPr/>
                    <a:lstStyle/>
                    <a:p>
                      <a:pPr marL="0" indent="0" algn="r">
                        <a:buFont typeface="Arial" panose="020B0604020202020204" pitchFamily="34" charset="0"/>
                        <a:buNone/>
                      </a:pPr>
                      <a:r>
                        <a:rPr lang="en-GB" sz="1050" b="0" kern="1200" dirty="0">
                          <a:solidFill>
                            <a:schemeClr val="bg1">
                              <a:lumMod val="65000"/>
                            </a:schemeClr>
                          </a:solidFill>
                          <a:latin typeface="Arial" panose="020B0604020202020204" pitchFamily="34" charset="0"/>
                          <a:ea typeface="+mn-ea"/>
                          <a:cs typeface="Arial" panose="020B0604020202020204" pitchFamily="34" charset="0"/>
                        </a:rPr>
                        <a:t>SPA</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1050" b="0" kern="1200" dirty="0">
                          <a:solidFill>
                            <a:schemeClr val="bg1">
                              <a:lumMod val="65000"/>
                            </a:schemeClr>
                          </a:solidFill>
                          <a:latin typeface="Arial" panose="020B0604020202020204" pitchFamily="34" charset="0"/>
                          <a:ea typeface="+mn-ea"/>
                          <a:cs typeface="Arial" panose="020B0604020202020204" pitchFamily="34" charset="0"/>
                        </a:rPr>
                        <a:t>n/a</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1050" b="0" kern="1200" dirty="0">
                          <a:solidFill>
                            <a:schemeClr val="bg1">
                              <a:lumMod val="65000"/>
                            </a:schemeClr>
                          </a:solidFill>
                          <a:latin typeface="Arial" panose="020B0604020202020204" pitchFamily="34" charset="0"/>
                          <a:ea typeface="+mn-ea"/>
                          <a:cs typeface="Arial" panose="020B0604020202020204" pitchFamily="34" charset="0"/>
                        </a:rPr>
                        <a:t>n/a</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1050" b="0" kern="1200" dirty="0">
                          <a:solidFill>
                            <a:schemeClr val="bg1">
                              <a:lumMod val="65000"/>
                            </a:schemeClr>
                          </a:solidFill>
                          <a:latin typeface="Arial" panose="020B0604020202020204" pitchFamily="34" charset="0"/>
                          <a:ea typeface="+mn-ea"/>
                          <a:cs typeface="Arial" panose="020B0604020202020204" pitchFamily="34" charset="0"/>
                        </a:rPr>
                        <a:t>n/a</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1050" b="0" kern="1200" dirty="0">
                          <a:solidFill>
                            <a:schemeClr val="bg1">
                              <a:lumMod val="65000"/>
                            </a:schemeClr>
                          </a:solidFill>
                          <a:latin typeface="Arial" panose="020B0604020202020204" pitchFamily="34" charset="0"/>
                          <a:ea typeface="+mn-ea"/>
                          <a:cs typeface="Arial" panose="020B0604020202020204" pitchFamily="34" charset="0"/>
                        </a:rPr>
                        <a:t>n/a</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1050" b="0" kern="1200" dirty="0">
                          <a:solidFill>
                            <a:schemeClr val="bg1">
                              <a:lumMod val="65000"/>
                            </a:schemeClr>
                          </a:solidFill>
                          <a:latin typeface="Arial" panose="020B0604020202020204" pitchFamily="34" charset="0"/>
                          <a:ea typeface="+mn-ea"/>
                          <a:cs typeface="Arial" panose="020B0604020202020204" pitchFamily="34" charset="0"/>
                        </a:rPr>
                        <a:t>n/a</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1050" b="0" kern="1200" dirty="0">
                          <a:solidFill>
                            <a:schemeClr val="bg1">
                              <a:lumMod val="65000"/>
                            </a:schemeClr>
                          </a:solidFill>
                          <a:latin typeface="Arial" panose="020B0604020202020204" pitchFamily="34" charset="0"/>
                          <a:ea typeface="+mn-ea"/>
                          <a:cs typeface="Arial" panose="020B0604020202020204" pitchFamily="34" charset="0"/>
                        </a:rPr>
                        <a:t>n/a</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97610">
                <a:tc>
                  <a:txBody>
                    <a:bodyPr/>
                    <a:lstStyle/>
                    <a:p>
                      <a:pPr marL="0" indent="0" algn="r">
                        <a:buFont typeface="Arial" panose="020B0604020202020204" pitchFamily="34" charset="0"/>
                        <a:buNone/>
                      </a:pPr>
                      <a:r>
                        <a:rPr lang="en-GB" sz="1050" b="0" kern="1200" dirty="0">
                          <a:solidFill>
                            <a:schemeClr val="bg1">
                              <a:lumMod val="65000"/>
                            </a:schemeClr>
                          </a:solidFill>
                          <a:latin typeface="Arial" panose="020B0604020202020204" pitchFamily="34" charset="0"/>
                          <a:ea typeface="+mn-ea"/>
                          <a:cs typeface="Arial" panose="020B0604020202020204" pitchFamily="34" charset="0"/>
                        </a:rPr>
                        <a:t>Metering (Reads)</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1050" b="0" kern="1200" dirty="0">
                          <a:solidFill>
                            <a:schemeClr val="bg1">
                              <a:lumMod val="65000"/>
                            </a:schemeClr>
                          </a:solidFill>
                          <a:latin typeface="Arial" panose="020B0604020202020204" pitchFamily="34" charset="0"/>
                          <a:ea typeface="+mn-ea"/>
                          <a:cs typeface="Arial" panose="020B0604020202020204" pitchFamily="34" charset="0"/>
                        </a:rPr>
                        <a:t>n/a</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1050" b="0" kern="1200" dirty="0">
                          <a:solidFill>
                            <a:schemeClr val="bg1">
                              <a:lumMod val="65000"/>
                            </a:schemeClr>
                          </a:solidFill>
                          <a:latin typeface="Arial" panose="020B0604020202020204" pitchFamily="34" charset="0"/>
                          <a:ea typeface="+mn-ea"/>
                          <a:cs typeface="Arial" panose="020B0604020202020204" pitchFamily="34" charset="0"/>
                        </a:rPr>
                        <a:t>n/a</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1050" b="0" kern="1200" dirty="0">
                          <a:solidFill>
                            <a:schemeClr val="bg1">
                              <a:lumMod val="65000"/>
                            </a:schemeClr>
                          </a:solidFill>
                          <a:latin typeface="Arial" panose="020B0604020202020204" pitchFamily="34" charset="0"/>
                          <a:ea typeface="+mn-ea"/>
                          <a:cs typeface="Arial" panose="020B0604020202020204" pitchFamily="34" charset="0"/>
                        </a:rPr>
                        <a:t>n/a</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1050" b="0" kern="1200" dirty="0">
                          <a:solidFill>
                            <a:schemeClr val="bg1">
                              <a:lumMod val="65000"/>
                            </a:schemeClr>
                          </a:solidFill>
                          <a:latin typeface="Arial" panose="020B0604020202020204" pitchFamily="34" charset="0"/>
                          <a:ea typeface="+mn-ea"/>
                          <a:cs typeface="Arial" panose="020B0604020202020204" pitchFamily="34" charset="0"/>
                        </a:rPr>
                        <a:t>n/a</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1050" b="0" kern="1200" dirty="0">
                          <a:solidFill>
                            <a:schemeClr val="bg1">
                              <a:lumMod val="65000"/>
                            </a:schemeClr>
                          </a:solidFill>
                          <a:latin typeface="Arial" panose="020B0604020202020204" pitchFamily="34" charset="0"/>
                          <a:ea typeface="+mn-ea"/>
                          <a:cs typeface="Arial" panose="020B0604020202020204" pitchFamily="34" charset="0"/>
                        </a:rPr>
                        <a:t>n/a</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lang="en-GB" sz="1050" b="0" kern="1200" dirty="0">
                          <a:solidFill>
                            <a:schemeClr val="bg1">
                              <a:lumMod val="65000"/>
                            </a:schemeClr>
                          </a:solidFill>
                          <a:latin typeface="Arial" panose="020B0604020202020204" pitchFamily="34" charset="0"/>
                          <a:ea typeface="+mn-ea"/>
                          <a:cs typeface="Arial" panose="020B0604020202020204" pitchFamily="34" charset="0"/>
                        </a:rPr>
                        <a:t>n/a</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97610">
                <a:tc>
                  <a:txBody>
                    <a:bodyPr/>
                    <a:lstStyle/>
                    <a:p>
                      <a:pPr marL="0" indent="0" algn="r" defTabSz="914400" rtl="0" eaLnBrk="1" latinLnBrk="0" hangingPunct="1">
                        <a:buFont typeface="Arial" panose="020B0604020202020204" pitchFamily="34" charset="0"/>
                        <a:buNone/>
                      </a:pPr>
                      <a:r>
                        <a:rPr lang="en-GB" sz="1100" b="0" kern="1200" dirty="0">
                          <a:solidFill>
                            <a:schemeClr val="bg1">
                              <a:lumMod val="65000"/>
                            </a:schemeClr>
                          </a:solidFill>
                          <a:latin typeface="Arial" panose="020B0604020202020204" pitchFamily="34" charset="0"/>
                          <a:ea typeface="+mn-ea"/>
                          <a:cs typeface="Arial" panose="020B0604020202020204" pitchFamily="34" charset="0"/>
                        </a:rPr>
                        <a:t>Reconciliation</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dirty="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dirty="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97610">
                <a:tc>
                  <a:txBody>
                    <a:bodyPr/>
                    <a:lstStyle/>
                    <a:p>
                      <a:pPr marL="0" indent="0" algn="r" defTabSz="914400" rtl="0" eaLnBrk="1" latinLnBrk="0" hangingPunct="1">
                        <a:buFont typeface="Arial" panose="020B0604020202020204" pitchFamily="34" charset="0"/>
                        <a:buNone/>
                      </a:pPr>
                      <a:r>
                        <a:rPr lang="en-GB" sz="1100" b="0" kern="1200" dirty="0">
                          <a:solidFill>
                            <a:schemeClr val="bg1">
                              <a:lumMod val="65000"/>
                            </a:schemeClr>
                          </a:solidFill>
                          <a:latin typeface="Arial" panose="020B0604020202020204" pitchFamily="34" charset="0"/>
                          <a:ea typeface="+mn-ea"/>
                          <a:cs typeface="Arial" panose="020B0604020202020204" pitchFamily="34" charset="0"/>
                        </a:rPr>
                        <a:t>Invoicing - Capacity</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dirty="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dirty="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dirty="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97610">
                <a:tc>
                  <a:txBody>
                    <a:bodyPr/>
                    <a:lstStyle/>
                    <a:p>
                      <a:pPr marL="0" marR="0" indent="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kern="1200" dirty="0">
                          <a:solidFill>
                            <a:schemeClr val="bg1">
                              <a:lumMod val="65000"/>
                            </a:schemeClr>
                          </a:solidFill>
                          <a:latin typeface="Arial" panose="020B0604020202020204" pitchFamily="34" charset="0"/>
                          <a:ea typeface="+mn-ea"/>
                          <a:cs typeface="Arial" panose="020B0604020202020204" pitchFamily="34" charset="0"/>
                        </a:rPr>
                        <a:t>Invoicing – Commodity</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dirty="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dirty="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dirty="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297610">
                <a:tc>
                  <a:txBody>
                    <a:bodyPr/>
                    <a:lstStyle/>
                    <a:p>
                      <a:pPr marL="0" marR="0" indent="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kern="1200" dirty="0">
                          <a:solidFill>
                            <a:schemeClr val="bg1">
                              <a:lumMod val="65000"/>
                            </a:schemeClr>
                          </a:solidFill>
                          <a:latin typeface="Arial" panose="020B0604020202020204" pitchFamily="34" charset="0"/>
                          <a:ea typeface="+mn-ea"/>
                          <a:cs typeface="Arial" panose="020B0604020202020204" pitchFamily="34" charset="0"/>
                        </a:rPr>
                        <a:t>Invoicing - Amendment</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dirty="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dirty="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dirty="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dirty="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dirty="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297610">
                <a:tc>
                  <a:txBody>
                    <a:bodyPr/>
                    <a:lstStyle/>
                    <a:p>
                      <a:pPr marL="0" marR="0" indent="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kern="1200" dirty="0">
                          <a:solidFill>
                            <a:schemeClr val="bg1">
                              <a:lumMod val="65000"/>
                            </a:schemeClr>
                          </a:solidFill>
                          <a:latin typeface="Arial" panose="020B0604020202020204" pitchFamily="34" charset="0"/>
                          <a:ea typeface="+mn-ea"/>
                          <a:cs typeface="Arial" panose="020B0604020202020204" pitchFamily="34" charset="0"/>
                        </a:rPr>
                        <a:t>Invoicing - Other</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dirty="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297610">
                <a:tc>
                  <a:txBody>
                    <a:bodyPr/>
                    <a:lstStyle/>
                    <a:p>
                      <a:pPr marL="0" indent="0" algn="r" defTabSz="914400" rtl="0" eaLnBrk="1" latinLnBrk="0" hangingPunct="1">
                        <a:buFont typeface="Arial" panose="020B0604020202020204" pitchFamily="34" charset="0"/>
                        <a:buNone/>
                      </a:pPr>
                      <a:r>
                        <a:rPr lang="en-GB" sz="1100" b="0" kern="1200" dirty="0">
                          <a:solidFill>
                            <a:schemeClr val="bg1">
                              <a:lumMod val="65000"/>
                            </a:schemeClr>
                          </a:solidFill>
                          <a:latin typeface="Arial" panose="020B0604020202020204" pitchFamily="34" charset="0"/>
                          <a:ea typeface="+mn-ea"/>
                          <a:cs typeface="Arial" panose="020B0604020202020204" pitchFamily="34" charset="0"/>
                        </a:rPr>
                        <a:t>Rolling AQ</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dirty="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dirty="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297610">
                <a:tc>
                  <a:txBody>
                    <a:bodyPr/>
                    <a:lstStyle/>
                    <a:p>
                      <a:pPr marL="0" indent="0" algn="r" defTabSz="914400" rtl="0" eaLnBrk="1" latinLnBrk="0" hangingPunct="1">
                        <a:buFont typeface="Arial" panose="020B0604020202020204" pitchFamily="34" charset="0"/>
                        <a:buNone/>
                      </a:pPr>
                      <a:r>
                        <a:rPr lang="en-GB" sz="1100" b="0" kern="1200" dirty="0">
                          <a:solidFill>
                            <a:schemeClr val="bg1">
                              <a:lumMod val="65000"/>
                            </a:schemeClr>
                          </a:solidFill>
                          <a:latin typeface="Arial" panose="020B0604020202020204" pitchFamily="34" charset="0"/>
                          <a:ea typeface="+mn-ea"/>
                          <a:cs typeface="Arial" panose="020B0604020202020204" pitchFamily="34" charset="0"/>
                        </a:rPr>
                        <a:t>Formula Year AQ</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dirty="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dirty="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297610">
                <a:tc>
                  <a:txBody>
                    <a:bodyPr/>
                    <a:lstStyle/>
                    <a:p>
                      <a:pPr marL="0" indent="0" algn="r" defTabSz="914400" rtl="0" eaLnBrk="1" latinLnBrk="0" hangingPunct="1">
                        <a:buFont typeface="Arial" panose="020B0604020202020204" pitchFamily="34" charset="0"/>
                        <a:buNone/>
                      </a:pPr>
                      <a:r>
                        <a:rPr lang="en-GB" sz="1050" b="1" kern="1200" dirty="0">
                          <a:solidFill>
                            <a:schemeClr val="tx1">
                              <a:lumMod val="65000"/>
                              <a:lumOff val="35000"/>
                            </a:schemeClr>
                          </a:solidFill>
                          <a:latin typeface="+mn-lt"/>
                          <a:ea typeface="+mn-ea"/>
                          <a:cs typeface="+mn-cs"/>
                        </a:rPr>
                        <a:t>RGMA</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1" kern="1200" dirty="0">
                          <a:solidFill>
                            <a:schemeClr val="tx1">
                              <a:lumMod val="65000"/>
                              <a:lumOff val="35000"/>
                            </a:schemeClr>
                          </a:solidFill>
                          <a:latin typeface="+mn-lt"/>
                          <a:ea typeface="+mn-ea"/>
                          <a:cs typeface="+mn-cs"/>
                        </a:rPr>
                        <a:t>Low</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1" kern="1200" dirty="0">
                          <a:solidFill>
                            <a:schemeClr val="tx1">
                              <a:lumMod val="65000"/>
                              <a:lumOff val="35000"/>
                            </a:schemeClr>
                          </a:solidFill>
                          <a:latin typeface="+mn-lt"/>
                          <a:ea typeface="+mn-ea"/>
                          <a:cs typeface="+mn-cs"/>
                        </a:rPr>
                        <a:t>Yes</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1" kern="1200" dirty="0">
                          <a:solidFill>
                            <a:schemeClr val="tx1">
                              <a:lumMod val="65000"/>
                              <a:lumOff val="35000"/>
                            </a:schemeClr>
                          </a:solidFill>
                          <a:latin typeface="+mn-lt"/>
                          <a:ea typeface="+mn-ea"/>
                          <a:cs typeface="+mn-cs"/>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1" kern="1200" dirty="0">
                          <a:solidFill>
                            <a:schemeClr val="tx1">
                              <a:lumMod val="65000"/>
                              <a:lumOff val="35000"/>
                            </a:schemeClr>
                          </a:solidFill>
                          <a:latin typeface="+mn-lt"/>
                          <a:ea typeface="+mn-ea"/>
                          <a:cs typeface="+mn-cs"/>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1" kern="1200" dirty="0">
                          <a:solidFill>
                            <a:schemeClr val="tx1">
                              <a:lumMod val="65000"/>
                              <a:lumOff val="35000"/>
                            </a:schemeClr>
                          </a:solidFill>
                          <a:latin typeface="+mn-lt"/>
                          <a:ea typeface="+mn-ea"/>
                          <a:cs typeface="+mn-cs"/>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1" kern="1200" dirty="0">
                          <a:solidFill>
                            <a:schemeClr val="tx1">
                              <a:lumMod val="65000"/>
                              <a:lumOff val="35000"/>
                            </a:schemeClr>
                          </a:solidFill>
                          <a:latin typeface="+mn-lt"/>
                          <a:ea typeface="+mn-ea"/>
                          <a:cs typeface="+mn-cs"/>
                        </a:rPr>
                        <a:t>No</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297610">
                <a:tc>
                  <a:txBody>
                    <a:bodyPr/>
                    <a:lstStyle/>
                    <a:p>
                      <a:pPr marL="0" indent="0" algn="r" defTabSz="914400" rtl="0" eaLnBrk="1" latinLnBrk="0" hangingPunct="1">
                        <a:buFont typeface="Arial" panose="020B0604020202020204" pitchFamily="34" charset="0"/>
                        <a:buNone/>
                      </a:pPr>
                      <a:r>
                        <a:rPr lang="en-GB" sz="1100" b="0" kern="1200" dirty="0">
                          <a:solidFill>
                            <a:schemeClr val="bg1">
                              <a:lumMod val="65000"/>
                            </a:schemeClr>
                          </a:solidFill>
                          <a:latin typeface="Arial" panose="020B0604020202020204" pitchFamily="34" charset="0"/>
                          <a:ea typeface="+mn-ea"/>
                          <a:cs typeface="Arial" panose="020B0604020202020204" pitchFamily="34" charset="0"/>
                        </a:rPr>
                        <a:t>DSC Service</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dirty="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dirty="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dirty="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dirty="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dirty="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297610">
                <a:tc>
                  <a:txBody>
                    <a:bodyPr/>
                    <a:lstStyle/>
                    <a:p>
                      <a:pPr marL="0" indent="0" algn="r" defTabSz="914400" rtl="0" eaLnBrk="1" latinLnBrk="0" hangingPunct="1">
                        <a:buFont typeface="Arial" panose="020B0604020202020204" pitchFamily="34" charset="0"/>
                        <a:buNone/>
                      </a:pPr>
                      <a:r>
                        <a:rPr lang="en-GB" sz="1100" b="0" kern="1200" dirty="0">
                          <a:solidFill>
                            <a:schemeClr val="bg1">
                              <a:lumMod val="65000"/>
                            </a:schemeClr>
                          </a:solidFill>
                          <a:latin typeface="Arial" panose="020B0604020202020204" pitchFamily="34" charset="0"/>
                          <a:ea typeface="+mn-ea"/>
                          <a:cs typeface="Arial" panose="020B0604020202020204" pitchFamily="34" charset="0"/>
                        </a:rPr>
                        <a:t>Other (Specify)</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dirty="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dirty="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dirty="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dirty="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dirty="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tc>
                  <a:txBody>
                    <a:bodyPr/>
                    <a:lstStyle/>
                    <a:p>
                      <a:pPr marL="0" indent="0" algn="ctr" defTabSz="914400" rtl="0" eaLnBrk="1" latinLnBrk="0" hangingPunct="1">
                        <a:buFont typeface="Arial" panose="020B0604020202020204" pitchFamily="34" charset="0"/>
                        <a:buNone/>
                      </a:pPr>
                      <a:r>
                        <a:rPr lang="en-GB" sz="1050" b="0" kern="1200" dirty="0">
                          <a:solidFill>
                            <a:schemeClr val="bg1">
                              <a:lumMod val="65000"/>
                            </a:schemeClr>
                          </a:solidFill>
                          <a:latin typeface="Arial" panose="020B0604020202020204" pitchFamily="34" charset="0"/>
                          <a:ea typeface="+mn-ea"/>
                          <a:cs typeface="Arial" panose="020B0604020202020204" pitchFamily="34" charset="0"/>
                        </a:rPr>
                        <a:t>n/a</a:t>
                      </a:r>
                      <a:endParaRPr lang="en-GB" sz="1100" b="0" kern="1200" dirty="0">
                        <a:solidFill>
                          <a:schemeClr val="bg1">
                            <a:lumMod val="65000"/>
                          </a:schemeClr>
                        </a:solidFill>
                        <a:latin typeface="Arial" panose="020B0604020202020204" pitchFamily="34" charset="0"/>
                        <a:ea typeface="+mn-ea"/>
                        <a:cs typeface="Arial" panose="020B0604020202020204" pitchFamily="34" charset="0"/>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bl>
          </a:graphicData>
        </a:graphic>
      </p:graphicFrame>
      <p:sp>
        <p:nvSpPr>
          <p:cNvPr id="8" name="Title 1"/>
          <p:cNvSpPr txBox="1">
            <a:spLocks/>
          </p:cNvSpPr>
          <p:nvPr/>
        </p:nvSpPr>
        <p:spPr>
          <a:xfrm>
            <a:off x="457200" y="123478"/>
            <a:ext cx="8229600" cy="46512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2800" b="1" kern="1200">
                <a:solidFill>
                  <a:srgbClr val="3E5AA8"/>
                </a:solidFill>
                <a:latin typeface="Arial" panose="020B0604020202020204" pitchFamily="34" charset="0"/>
                <a:ea typeface="+mj-ea"/>
                <a:cs typeface="Arial" panose="020B0604020202020204" pitchFamily="34" charset="0"/>
              </a:defRPr>
            </a:lvl1pPr>
          </a:lstStyle>
          <a:p>
            <a:r>
              <a:rPr lang="en-US" sz="2400" dirty="0"/>
              <a:t>Option 1 - Process Impact Assessment</a:t>
            </a:r>
            <a:endParaRPr lang="en-GB" sz="2400" dirty="0"/>
          </a:p>
        </p:txBody>
      </p:sp>
      <p:grpSp>
        <p:nvGrpSpPr>
          <p:cNvPr id="9" name="Group 8">
            <a:extLst>
              <a:ext uri="{FF2B5EF4-FFF2-40B4-BE49-F238E27FC236}">
                <a16:creationId xmlns:a16="http://schemas.microsoft.com/office/drawing/2014/main" id="{8B39DFBD-5483-46CB-8231-5B4AF5134F22}"/>
              </a:ext>
            </a:extLst>
          </p:cNvPr>
          <p:cNvGrpSpPr/>
          <p:nvPr/>
        </p:nvGrpSpPr>
        <p:grpSpPr>
          <a:xfrm>
            <a:off x="8460432" y="162406"/>
            <a:ext cx="544198" cy="393120"/>
            <a:chOff x="0" y="31563"/>
            <a:chExt cx="544198" cy="393120"/>
          </a:xfrm>
          <a:solidFill>
            <a:srgbClr val="56CF9E"/>
          </a:solidFill>
        </p:grpSpPr>
        <p:sp>
          <p:nvSpPr>
            <p:cNvPr id="10" name="Rounded Rectangle 34">
              <a:extLst>
                <a:ext uri="{FF2B5EF4-FFF2-40B4-BE49-F238E27FC236}">
                  <a16:creationId xmlns:a16="http://schemas.microsoft.com/office/drawing/2014/main" id="{54111B30-9E8D-42E0-BB4F-41061E8A8EB5}"/>
                </a:ext>
              </a:extLst>
            </p:cNvPr>
            <p:cNvSpPr/>
            <p:nvPr/>
          </p:nvSpPr>
          <p:spPr>
            <a:xfrm>
              <a:off x="0" y="31563"/>
              <a:ext cx="544198" cy="393120"/>
            </a:xfrm>
            <a:prstGeom prst="roundRect">
              <a:avLst/>
            </a:prstGeom>
            <a:grpFill/>
            <a:ln w="12700">
              <a:solidFill>
                <a:srgbClr val="1D3E6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sp>
        <p:sp>
          <p:nvSpPr>
            <p:cNvPr id="11" name="Rounded Rectangle 4">
              <a:extLst>
                <a:ext uri="{FF2B5EF4-FFF2-40B4-BE49-F238E27FC236}">
                  <a16:creationId xmlns:a16="http://schemas.microsoft.com/office/drawing/2014/main" id="{5D04F0DF-3C47-484D-8AB8-4BD6A9EF365C}"/>
                </a:ext>
              </a:extLst>
            </p:cNvPr>
            <p:cNvSpPr/>
            <p:nvPr/>
          </p:nvSpPr>
          <p:spPr>
            <a:xfrm>
              <a:off x="19191" y="50754"/>
              <a:ext cx="505816" cy="354738"/>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GB" sz="1000" b="1" dirty="0">
                  <a:solidFill>
                    <a:schemeClr val="bg1"/>
                  </a:solidFill>
                </a:rPr>
                <a:t>1</a:t>
              </a:r>
              <a:endParaRPr lang="en-GB" sz="1000" b="1" u="none" kern="1200" dirty="0">
                <a:solidFill>
                  <a:schemeClr val="bg1"/>
                </a:solidFill>
              </a:endParaRPr>
            </a:p>
          </p:txBody>
        </p:sp>
      </p:grpSp>
    </p:spTree>
    <p:extLst>
      <p:ext uri="{BB962C8B-B14F-4D97-AF65-F5344CB8AC3E}">
        <p14:creationId xmlns:p14="http://schemas.microsoft.com/office/powerpoint/2010/main" val="3863319802"/>
      </p:ext>
    </p:extLst>
  </p:cSld>
  <p:clrMapOvr>
    <a:masterClrMapping/>
  </p:clrMapOvr>
</p:sld>
</file>

<file path=ppt/theme/theme1.xml><?xml version="1.0" encoding="utf-8"?>
<a:theme xmlns:a="http://schemas.openxmlformats.org/drawingml/2006/main" name="Office Theme">
  <a:themeElements>
    <a:clrScheme name="Xoserve 2018">
      <a:dk1>
        <a:sysClr val="windowText" lastClr="000000"/>
      </a:dk1>
      <a:lt1>
        <a:sysClr val="window" lastClr="FFFFFF"/>
      </a:lt1>
      <a:dk2>
        <a:srgbClr val="1D3E61"/>
      </a:dk2>
      <a:lt2>
        <a:srgbClr val="EEECE1"/>
      </a:lt2>
      <a:accent1>
        <a:srgbClr val="3E5AA8"/>
      </a:accent1>
      <a:accent2>
        <a:srgbClr val="D75733"/>
      </a:accent2>
      <a:accent3>
        <a:srgbClr val="56CF9E"/>
      </a:accent3>
      <a:accent4>
        <a:srgbClr val="6440A3"/>
      </a:accent4>
      <a:accent5>
        <a:srgbClr val="40D1F5"/>
      </a:accent5>
      <a:accent6>
        <a:srgbClr val="FCBC55"/>
      </a:accent6>
      <a:hlink>
        <a:srgbClr val="6440A3"/>
      </a:hlink>
      <a:folHlink>
        <a:srgbClr val="D2232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E316C67CDCCA9459845F9233EFBCADF" ma:contentTypeVersion="10" ma:contentTypeDescription="Create a new document." ma:contentTypeScope="" ma:versionID="957e3485f327e7c30860ff2d1f73246d">
  <xsd:schema xmlns:xsd="http://www.w3.org/2001/XMLSchema" xmlns:xs="http://www.w3.org/2001/XMLSchema" xmlns:p="http://schemas.microsoft.com/office/2006/metadata/properties" xmlns:ns3="1fef8d34-828c-4bf0-a9d1-47ac614b5be5" xmlns:ns4="8e4dd5e6-ebf7-4b0c-aba8-145947f8339e" targetNamespace="http://schemas.microsoft.com/office/2006/metadata/properties" ma:root="true" ma:fieldsID="a829b3a96dc9f374fa14e07f622ea0e8" ns3:_="" ns4:_="">
    <xsd:import namespace="1fef8d34-828c-4bf0-a9d1-47ac614b5be5"/>
    <xsd:import namespace="8e4dd5e6-ebf7-4b0c-aba8-145947f8339e"/>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OCR"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ef8d34-828c-4bf0-a9d1-47ac614b5be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e4dd5e6-ebf7-4b0c-aba8-145947f8339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11B2E31-4703-4F4D-BB47-74A8364BAC36}">
  <ds:schemaRefs>
    <ds:schemaRef ds:uri="http://schemas.microsoft.com/office/2006/metadata/properties"/>
    <ds:schemaRef ds:uri="http://purl.org/dc/elements/1.1/"/>
    <ds:schemaRef ds:uri="http://purl.org/dc/terms/"/>
    <ds:schemaRef ds:uri="http://www.w3.org/XML/1998/namespace"/>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8e4dd5e6-ebf7-4b0c-aba8-145947f8339e"/>
    <ds:schemaRef ds:uri="1fef8d34-828c-4bf0-a9d1-47ac614b5be5"/>
  </ds:schemaRefs>
</ds:datastoreItem>
</file>

<file path=customXml/itemProps2.xml><?xml version="1.0" encoding="utf-8"?>
<ds:datastoreItem xmlns:ds="http://schemas.openxmlformats.org/officeDocument/2006/customXml" ds:itemID="{81DAB34B-6DC2-4E7F-B953-3C6BE01C54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fef8d34-828c-4bf0-a9d1-47ac614b5be5"/>
    <ds:schemaRef ds:uri="8e4dd5e6-ebf7-4b0c-aba8-145947f8339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0DEEE7B-1543-4EFF-B3C1-AFC857C3E50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17039</TotalTime>
  <Words>843</Words>
  <Application>Microsoft Office PowerPoint</Application>
  <PresentationFormat>On-screen Show (16:9)</PresentationFormat>
  <Paragraphs>189</Paragraphs>
  <Slides>5</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XRN4645 - The rejection of incrementing reads submitted for an Isolated Supply Meter Point (RGMA flows) Change Details</vt:lpstr>
      <vt:lpstr>Change Overview</vt:lpstr>
      <vt:lpstr>Option 1 - High Level Impact Assessment</vt:lpstr>
      <vt:lpstr>PowerPoint Presentation</vt:lpstr>
      <vt:lpstr>PowerPoint Presentation</vt:lpstr>
    </vt:vector>
  </TitlesOfParts>
  <Company>National Grid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National Grid</dc:creator>
  <cp:lastModifiedBy>James Barlow</cp:lastModifiedBy>
  <cp:revision>178</cp:revision>
  <cp:lastPrinted>2019-05-14T14:30:14Z</cp:lastPrinted>
  <dcterms:created xsi:type="dcterms:W3CDTF">2018-09-02T17:12:15Z</dcterms:created>
  <dcterms:modified xsi:type="dcterms:W3CDTF">2020-01-13T10:15:37Z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0x010100EE316C67CDCCA9459845F9233EFBCADF</vt:lpwstr>
  </property>
</Properties>
</file>