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885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rgan, Neil A" initials="MNA" lastIdx="1" clrIdx="0">
    <p:extLst>
      <p:ext uri="{19B8F6BF-5375-455C-9EA6-DF929625EA0E}">
        <p15:presenceInfo xmlns:p15="http://schemas.microsoft.com/office/powerpoint/2012/main" userId="S::neil.a.morgan@xoserve.com::6d8c68c2-074e-40cb-880a-f27a04c2b231" providerId="AD"/>
      </p:ext>
    </p:extLst>
  </p:cmAuthor>
  <p:cmAuthor id="2" name="Rigby, James" initials="RJ" lastIdx="5" clrIdx="1">
    <p:extLst>
      <p:ext uri="{19B8F6BF-5375-455C-9EA6-DF929625EA0E}">
        <p15:presenceInfo xmlns:p15="http://schemas.microsoft.com/office/powerpoint/2012/main" userId="S-1-5-21-4145888014-839675345-3125187760-6243" providerId="AD"/>
      </p:ext>
    </p:extLst>
  </p:cmAuthor>
  <p:cmAuthor id="3" name="Chris Silk" initials="CS" lastIdx="5" clrIdx="2">
    <p:extLst>
      <p:ext uri="{19B8F6BF-5375-455C-9EA6-DF929625EA0E}">
        <p15:presenceInfo xmlns:p15="http://schemas.microsoft.com/office/powerpoint/2012/main" userId="S-1-5-21-4145888014-839675345-3125187760-5160" providerId="AD"/>
      </p:ext>
    </p:extLst>
  </p:cmAuthor>
  <p:cmAuthor id="4" name="Tambe, Surfaraz" initials="TS" lastIdx="11" clrIdx="3">
    <p:extLst>
      <p:ext uri="{19B8F6BF-5375-455C-9EA6-DF929625EA0E}">
        <p15:presenceInfo xmlns:p15="http://schemas.microsoft.com/office/powerpoint/2012/main" userId="S::surfaraz.tambe@xoserve.com::21ae2c14-c22c-44a4-a0d0-23dd8613b14c" providerId="AD"/>
      </p:ext>
    </p:extLst>
  </p:cmAuthor>
  <p:cmAuthor id="5" name="Tracy OConnor" initials="TO" lastIdx="6" clrIdx="4">
    <p:extLst>
      <p:ext uri="{19B8F6BF-5375-455C-9EA6-DF929625EA0E}">
        <p15:presenceInfo xmlns:p15="http://schemas.microsoft.com/office/powerpoint/2012/main" userId="S::tracy.oconnor@xoserve.com::c165d205-f988-41c6-a790-ae0515e39fe0" providerId="AD"/>
      </p:ext>
    </p:extLst>
  </p:cmAuthor>
  <p:cmAuthor id="6" name="Tara Ross" initials="TR" lastIdx="2" clrIdx="5">
    <p:extLst>
      <p:ext uri="{19B8F6BF-5375-455C-9EA6-DF929625EA0E}">
        <p15:presenceInfo xmlns:p15="http://schemas.microsoft.com/office/powerpoint/2012/main" userId="S::tara.ross@xoserve.com::eebeb48c-0abb-434f-9a90-69fd5ba601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CB3B"/>
    <a:srgbClr val="FFBF00"/>
    <a:srgbClr val="FFFFFF"/>
    <a:srgbClr val="B1D6E8"/>
    <a:srgbClr val="CCFF99"/>
    <a:srgbClr val="40D1F5"/>
    <a:srgbClr val="84B8DA"/>
    <a:srgbClr val="9C4877"/>
    <a:srgbClr val="2B80B1"/>
    <a:srgbClr val="F58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372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G Burton" userId="7b817789-b3a9-472e-9cfe-518402a4cf86" providerId="ADAL" clId="{22D4D362-5C9B-45F8-8C35-E97FAFF59A29}"/>
    <pc:docChg chg="undo custSel modSld">
      <pc:chgData name="Simon G Burton" userId="7b817789-b3a9-472e-9cfe-518402a4cf86" providerId="ADAL" clId="{22D4D362-5C9B-45F8-8C35-E97FAFF59A29}" dt="2022-06-27T09:31:38.017" v="366" actId="207"/>
      <pc:docMkLst>
        <pc:docMk/>
      </pc:docMkLst>
      <pc:sldChg chg="addSp delSp modSp mod">
        <pc:chgData name="Simon G Burton" userId="7b817789-b3a9-472e-9cfe-518402a4cf86" providerId="ADAL" clId="{22D4D362-5C9B-45F8-8C35-E97FAFF59A29}" dt="2022-06-27T09:31:38.017" v="366" actId="207"/>
        <pc:sldMkLst>
          <pc:docMk/>
          <pc:sldMk cId="416191731" sldId="885"/>
        </pc:sldMkLst>
        <pc:spChg chg="mod">
          <ac:chgData name="Simon G Burton" userId="7b817789-b3a9-472e-9cfe-518402a4cf86" providerId="ADAL" clId="{22D4D362-5C9B-45F8-8C35-E97FAFF59A29}" dt="2022-06-23T14:17:03.866" v="8" actId="6549"/>
          <ac:spMkLst>
            <pc:docMk/>
            <pc:sldMk cId="416191731" sldId="885"/>
            <ac:spMk id="3" creationId="{84CF33AE-F5D0-4DB5-A281-A025ECF07D2B}"/>
          </ac:spMkLst>
        </pc:spChg>
        <pc:graphicFrameChg chg="modGraphic">
          <ac:chgData name="Simon G Burton" userId="7b817789-b3a9-472e-9cfe-518402a4cf86" providerId="ADAL" clId="{22D4D362-5C9B-45F8-8C35-E97FAFF59A29}" dt="2022-06-27T09:31:38.017" v="366" actId="207"/>
          <ac:graphicFrameMkLst>
            <pc:docMk/>
            <pc:sldMk cId="416191731" sldId="885"/>
            <ac:graphicFrameMk id="4" creationId="{60E62DC6-3EBE-4901-B700-870330337CDA}"/>
          </ac:graphicFrameMkLst>
        </pc:graphicFrameChg>
        <pc:picChg chg="add mod">
          <ac:chgData name="Simon G Burton" userId="7b817789-b3a9-472e-9cfe-518402a4cf86" providerId="ADAL" clId="{22D4D362-5C9B-45F8-8C35-E97FAFF59A29}" dt="2022-06-23T14:34:03.044" v="304" actId="1076"/>
          <ac:picMkLst>
            <pc:docMk/>
            <pc:sldMk cId="416191731" sldId="885"/>
            <ac:picMk id="22" creationId="{02E2FEF9-E145-491D-B8B9-BDF869BDF435}"/>
          </ac:picMkLst>
        </pc:picChg>
        <pc:picChg chg="del">
          <ac:chgData name="Simon G Burton" userId="7b817789-b3a9-472e-9cfe-518402a4cf86" providerId="ADAL" clId="{22D4D362-5C9B-45F8-8C35-E97FAFF59A29}" dt="2022-06-23T14:26:43.755" v="9" actId="478"/>
          <ac:picMkLst>
            <pc:docMk/>
            <pc:sldMk cId="416191731" sldId="885"/>
            <ac:picMk id="24" creationId="{CC60610E-B71C-40C4-9500-D9AE57C30171}"/>
          </ac:picMkLst>
        </pc:picChg>
        <pc:picChg chg="del">
          <ac:chgData name="Simon G Burton" userId="7b817789-b3a9-472e-9cfe-518402a4cf86" providerId="ADAL" clId="{22D4D362-5C9B-45F8-8C35-E97FAFF59A29}" dt="2022-06-23T14:33:38.231" v="266" actId="478"/>
          <ac:picMkLst>
            <pc:docMk/>
            <pc:sldMk cId="416191731" sldId="885"/>
            <ac:picMk id="26" creationId="{A68E2AA5-CF68-4A6E-92F4-146D36F7B4F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C7C86-2D66-4C55-8F99-E153512351BA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357B9-A31F-4FC7-A38A-70DF36F64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964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2357B9-A31F-4FC7-A38A-70DF36F645F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875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39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19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730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50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6375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097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219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723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0750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4219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6375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8229600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29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rgbClr val="3E5AA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0E62DC6-3EBE-4901-B700-870330337C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8808300"/>
              </p:ext>
            </p:extLst>
          </p:nvPr>
        </p:nvGraphicFramePr>
        <p:xfrm>
          <a:off x="162371" y="364442"/>
          <a:ext cx="8756232" cy="4636563"/>
        </p:xfrm>
        <a:graphic>
          <a:graphicData uri="http://schemas.openxmlformats.org/drawingml/2006/table">
            <a:tbl>
              <a:tblPr firstRow="1" bandRow="1"/>
              <a:tblGrid>
                <a:gridCol w="1705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309">
                  <a:extLst>
                    <a:ext uri="{9D8B030D-6E8A-4147-A177-3AD203B41FA5}">
                      <a16:colId xmlns:a16="http://schemas.microsoft.com/office/drawing/2014/main" val="2880710429"/>
                    </a:ext>
                  </a:extLst>
                </a:gridCol>
                <a:gridCol w="24091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057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 sz="1050" kern="1200" baseline="0">
                        <a:solidFill>
                          <a:schemeClr val="bg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50" b="1" i="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Overall</a:t>
                      </a:r>
                      <a:r>
                        <a:rPr lang="en-GB" sz="1050" b="1" i="0" baseline="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Project RAG Status</a:t>
                      </a: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4" marB="45724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134">
                <a:tc vMerge="1">
                  <a:txBody>
                    <a:bodyPr/>
                    <a:lstStyle/>
                    <a:p>
                      <a:pPr algn="ctr"/>
                      <a:endParaRPr lang="en-GB" sz="1800"/>
                    </a:p>
                  </a:txBody>
                  <a:tcPr marL="91426" marR="91426" marT="45682" marB="456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Schedule</a:t>
                      </a: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Risks and Issues</a:t>
                      </a: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b="1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Cost</a:t>
                      </a: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1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RAG</a:t>
                      </a:r>
                      <a:r>
                        <a:rPr lang="en-GB" sz="1050" b="1" baseline="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Status</a:t>
                      </a:r>
                      <a:endParaRPr lang="en-GB" sz="1050" b="1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b="1">
                        <a:solidFill>
                          <a:schemeClr val="bg1"/>
                        </a:solidFill>
                        <a:latin typeface="+mn-lt"/>
                        <a:cs typeface="Arial"/>
                      </a:endParaRPr>
                    </a:p>
                  </a:txBody>
                  <a:tcPr marL="68570" marR="68570" marT="34262" marB="34262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endParaRPr lang="en-GB" sz="10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GB" sz="1050" b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endParaRPr lang="en-GB" sz="1050" b="1" kern="1200">
                        <a:solidFill>
                          <a:schemeClr val="bg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70" marR="68570" marT="34262" marB="34262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062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                                             Status</a:t>
                      </a:r>
                      <a:r>
                        <a:rPr lang="en-GB" sz="1050" b="1" baseline="0" dirty="0">
                          <a:solidFill>
                            <a:schemeClr val="bg1"/>
                          </a:solidFill>
                          <a:latin typeface="+mn-lt"/>
                          <a:cs typeface="Arial"/>
                        </a:rPr>
                        <a:t> Justification</a:t>
                      </a:r>
                      <a:endParaRPr lang="en-GB" dirty="0">
                        <a:latin typeface="+mn-lt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>
                        <a:latin typeface="+mn-lt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89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kern="1200" baseline="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Schedule</a:t>
                      </a:r>
                    </a:p>
                    <a:p>
                      <a:pPr algn="ctr"/>
                      <a:endParaRPr lang="en-GB" sz="1050" b="1" baseline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700" b="1" dirty="0">
                          <a:latin typeface="+mn-lt"/>
                        </a:rPr>
                        <a:t>XRN4992a: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700" dirty="0">
                          <a:latin typeface="+mn-lt"/>
                        </a:rPr>
                        <a:t>Post Implementation Support completed on 26/05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700" dirty="0">
                          <a:latin typeface="+mn-lt"/>
                        </a:rPr>
                        <a:t>Fix successfully deployed on 27/05 for issue identified with the level of aggregation in the RTB invoice</a:t>
                      </a:r>
                      <a:endParaRPr lang="en-US" sz="700" b="1" dirty="0">
                        <a:latin typeface="+mn-lt"/>
                      </a:endParaRPr>
                    </a:p>
                    <a:p>
                      <a:pPr marL="0" lvl="0" indent="0" algn="l">
                        <a:buNone/>
                      </a:pPr>
                      <a:r>
                        <a:rPr lang="en-US" sz="700" b="1" dirty="0">
                          <a:latin typeface="+mn-lt"/>
                        </a:rPr>
                        <a:t>XRN5188b: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700" dirty="0">
                          <a:latin typeface="+mn-lt"/>
                        </a:rPr>
                        <a:t>Post Implementation Support completed on 26/05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700" dirty="0">
                          <a:latin typeface="+mn-lt"/>
                        </a:rPr>
                        <a:t>MAP ID data interim load completed on 25/05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700" dirty="0">
                        <a:latin typeface="+mn-lt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700" dirty="0">
                          <a:latin typeface="+mn-lt"/>
                        </a:rPr>
                        <a:t>Closedown in progress for all November 21 in scope changes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700" dirty="0">
                        <a:latin typeface="+mn-lt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US" sz="700" dirty="0">
                        <a:latin typeface="+mn-lt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GB" sz="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 in July ChMC</a:t>
                      </a:r>
                      <a:r>
                        <a:rPr lang="en-GB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Approval of Nov 21 Change Completion Report (CCR)</a:t>
                      </a:r>
                    </a:p>
                  </a:txBody>
                  <a:tcPr marL="68570" marR="68570" marT="34262" marB="34262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800" dirty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800" dirty="0"/>
                    </a:p>
                    <a:p>
                      <a:pPr marL="0" indent="0" algn="l">
                        <a:buNone/>
                      </a:pPr>
                      <a:r>
                        <a:rPr lang="en-US" sz="700" dirty="0"/>
                        <a:t>  </a:t>
                      </a:r>
                    </a:p>
                    <a:p>
                      <a:pPr marL="0" indent="0" algn="l">
                        <a:buNone/>
                      </a:pPr>
                      <a:endParaRPr lang="en-US" sz="700" dirty="0"/>
                    </a:p>
                    <a:p>
                      <a:pPr marL="0" indent="0" algn="l">
                        <a:buNone/>
                      </a:pPr>
                      <a:endParaRPr lang="en-US" sz="700" dirty="0"/>
                    </a:p>
                    <a:p>
                      <a:pPr marL="0" indent="0" algn="l">
                        <a:buNone/>
                      </a:pPr>
                      <a:endParaRPr lang="en-US" sz="700" dirty="0"/>
                    </a:p>
                    <a:p>
                      <a:pPr marL="0" indent="0" algn="l">
                        <a:buNone/>
                      </a:pPr>
                      <a:endParaRPr lang="en-US" sz="700"/>
                    </a:p>
                    <a:p>
                      <a:pPr marL="0" indent="0" algn="l">
                        <a:buNone/>
                      </a:pPr>
                      <a:r>
                        <a:rPr lang="en-US" sz="700"/>
                        <a:t>  </a:t>
                      </a:r>
                      <a:r>
                        <a:rPr lang="en-US" sz="800" dirty="0"/>
                        <a:t>XRN5289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800" dirty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800" dirty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80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80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800" dirty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800" dirty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80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800" dirty="0"/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92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050" b="1" baseline="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Risks and Issues</a:t>
                      </a: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700" dirty="0">
                          <a:latin typeface="+mn-lt"/>
                        </a:rPr>
                        <a:t>None</a:t>
                      </a:r>
                      <a:endParaRPr lang="en-GB" sz="7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7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050" b="1" baseline="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Cost</a:t>
                      </a: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7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Forecast to complete delivery against approved BER </a:t>
                      </a:r>
                      <a:endParaRPr kumimoji="0" lang="en-US" sz="700" dirty="0"/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63036">
                <a:tc>
                  <a:txBody>
                    <a:bodyPr/>
                    <a:lstStyle/>
                    <a:p>
                      <a:pPr algn="ctr"/>
                      <a:r>
                        <a:rPr lang="en-GB" sz="1050" b="1" baseline="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Scope</a:t>
                      </a: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rtl="0" fontAlgn="base"/>
                      <a:r>
                        <a:rPr lang="en-US" sz="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Scope - XRN4941 - </a:t>
                      </a:r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MOD0692 - Auto updates to meter read frequency</a:t>
                      </a:r>
                    </a:p>
                    <a:p>
                      <a:pPr rtl="0" fontAlgn="base"/>
                      <a:r>
                        <a:rPr lang="en-US" sz="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scope - XRN5007 - </a:t>
                      </a:r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Enhancement to reconciliation process where prevailing volume is zero</a:t>
                      </a:r>
                      <a:r>
                        <a:rPr lang="en-US" sz="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Scope - XRN5072 - </a:t>
                      </a:r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Application and derivation of TTZ indicator and calculation of volume and energy – all classes</a:t>
                      </a:r>
                      <a:r>
                        <a:rPr lang="en-US" sz="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Scope - XRN5142 - </a:t>
                      </a:r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allowable values for DCC Service Flag in DXI File from DCC</a:t>
                      </a:r>
                      <a:r>
                        <a:rPr lang="en-US" sz="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Scope - XRN5180 - </a:t>
                      </a:r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Inner tolerance validation for replacement reads and read insertions</a:t>
                      </a:r>
                      <a:r>
                        <a:rPr lang="en-US" sz="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Scope - XRN4780C </a:t>
                      </a:r>
                      <a:r>
                        <a:rPr lang="en-US" sz="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Inclusion of Meter Asset Provider Identity (MAP Id) in the UK Link system (CSS Consequential Change)</a:t>
                      </a:r>
                    </a:p>
                    <a:p>
                      <a:pPr lvl="0">
                        <a:buNone/>
                      </a:pPr>
                      <a:r>
                        <a:rPr lang="en-US" sz="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Scope - XRN4992a</a:t>
                      </a:r>
                      <a:r>
                        <a:rPr lang="en-US" sz="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 Modification 0687 Clarification of Supplier of Last Resort (SoLR) Cost Recovery Process</a:t>
                      </a:r>
                    </a:p>
                    <a:p>
                      <a:pPr lvl="0">
                        <a:buNone/>
                      </a:pPr>
                      <a:r>
                        <a:rPr lang="en-US" sz="6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Scope - XRN5188b  </a:t>
                      </a:r>
                      <a:r>
                        <a:rPr lang="en-US" sz="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GB" sz="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Interim Data Loads of MAP Id into UK Link</a:t>
                      </a:r>
                      <a:endParaRPr lang="en-US" sz="6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en-US" sz="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Descoped - XRN5091 - </a:t>
                      </a:r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Deferral of creation of Class change reads at transfer of ownership</a:t>
                      </a:r>
                      <a:r>
                        <a:rPr lang="en-US" sz="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Descoped - XRN5186 </a:t>
                      </a:r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MOD0701 – Aligning capacity booking under the UNC and arrangements set out in relevant </a:t>
                      </a:r>
                      <a:r>
                        <a:rPr lang="en-US" sz="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NExAs</a:t>
                      </a:r>
                      <a:r>
                        <a:rPr lang="en-US" sz="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Descoped - XRN5187 </a:t>
                      </a:r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MOD0696 – Addressing inequalities between capacity booking under the UNC and arrangements set out in the relevant </a:t>
                      </a:r>
                      <a:r>
                        <a:rPr lang="en-US" sz="6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NExAs</a:t>
                      </a:r>
                      <a:endParaRPr lang="en-GB" sz="6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0" marR="68570" marT="34262" marB="34262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BBF64D1-DD4B-479C-8274-060EA4CFB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044" y="-58462"/>
            <a:ext cx="8229600" cy="637580"/>
          </a:xfrm>
        </p:spPr>
        <p:txBody>
          <a:bodyPr>
            <a:normAutofit/>
          </a:bodyPr>
          <a:lstStyle/>
          <a:p>
            <a:r>
              <a:rPr lang="en-GB" sz="1600">
                <a:latin typeface="Arial"/>
                <a:cs typeface="Arial"/>
              </a:rPr>
              <a:t>XRN5289 – November 21 Major Release - Status Update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CF33AE-F5D0-4DB5-A281-A025ECF07D2B}"/>
              </a:ext>
            </a:extLst>
          </p:cNvPr>
          <p:cNvSpPr txBox="1"/>
          <p:nvPr/>
        </p:nvSpPr>
        <p:spPr>
          <a:xfrm>
            <a:off x="0" y="4977629"/>
            <a:ext cx="1500732" cy="20005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700" dirty="0"/>
              <a:t>Slide updated on 27th June 2022</a:t>
            </a:r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F69C754-A2B7-42E7-A95D-34326B9ADA63}"/>
              </a:ext>
            </a:extLst>
          </p:cNvPr>
          <p:cNvGrpSpPr/>
          <p:nvPr/>
        </p:nvGrpSpPr>
        <p:grpSpPr>
          <a:xfrm>
            <a:off x="5121784" y="3021777"/>
            <a:ext cx="3796818" cy="200055"/>
            <a:chOff x="4309575" y="3517379"/>
            <a:chExt cx="3796818" cy="20005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00F5C7A-7DE9-4E56-920B-E5E147C6EBD4}"/>
                </a:ext>
              </a:extLst>
            </p:cNvPr>
            <p:cNvGrpSpPr/>
            <p:nvPr/>
          </p:nvGrpSpPr>
          <p:grpSpPr>
            <a:xfrm>
              <a:off x="4309575" y="3517379"/>
              <a:ext cx="741910" cy="200055"/>
              <a:chOff x="4089862" y="3477140"/>
              <a:chExt cx="741910" cy="200055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891FDCCB-752F-418A-A9D0-310AC089410C}"/>
                  </a:ext>
                </a:extLst>
              </p:cNvPr>
              <p:cNvSpPr/>
              <p:nvPr/>
            </p:nvSpPr>
            <p:spPr>
              <a:xfrm>
                <a:off x="4089862" y="3562003"/>
                <a:ext cx="54033" cy="45719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10FF982-1EC8-4484-862D-7340064BDED9}"/>
                  </a:ext>
                </a:extLst>
              </p:cNvPr>
              <p:cNvSpPr txBox="1"/>
              <p:nvPr/>
            </p:nvSpPr>
            <p:spPr>
              <a:xfrm>
                <a:off x="4116878" y="3477140"/>
                <a:ext cx="714894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700" dirty="0"/>
                  <a:t>Complete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EC52DCE-2008-4732-9AA5-A47EAAD5CBDF}"/>
                </a:ext>
              </a:extLst>
            </p:cNvPr>
            <p:cNvGrpSpPr/>
            <p:nvPr/>
          </p:nvGrpSpPr>
          <p:grpSpPr>
            <a:xfrm>
              <a:off x="5080579" y="3517379"/>
              <a:ext cx="741910" cy="200055"/>
              <a:chOff x="4089862" y="3477140"/>
              <a:chExt cx="741910" cy="200055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42C43FFD-9FF3-4EF1-B48C-F3F52EAB4D74}"/>
                  </a:ext>
                </a:extLst>
              </p:cNvPr>
              <p:cNvSpPr/>
              <p:nvPr/>
            </p:nvSpPr>
            <p:spPr>
              <a:xfrm>
                <a:off x="4089862" y="3562003"/>
                <a:ext cx="54033" cy="45719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11F1660-03A9-4421-90E7-6B9A8D68AEE8}"/>
                  </a:ext>
                </a:extLst>
              </p:cNvPr>
              <p:cNvSpPr txBox="1"/>
              <p:nvPr/>
            </p:nvSpPr>
            <p:spPr>
              <a:xfrm>
                <a:off x="4116878" y="3477140"/>
                <a:ext cx="714894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700"/>
                  <a:t>On Track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1CBDC873-8ACE-4B55-84C1-36CCD1380D6D}"/>
                </a:ext>
              </a:extLst>
            </p:cNvPr>
            <p:cNvGrpSpPr/>
            <p:nvPr/>
          </p:nvGrpSpPr>
          <p:grpSpPr>
            <a:xfrm>
              <a:off x="5795473" y="3517379"/>
              <a:ext cx="741910" cy="200055"/>
              <a:chOff x="4089862" y="3477140"/>
              <a:chExt cx="741910" cy="200055"/>
            </a:xfrm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19A3E629-54CF-4D8C-97CB-B2D239AF49B7}"/>
                  </a:ext>
                </a:extLst>
              </p:cNvPr>
              <p:cNvSpPr/>
              <p:nvPr/>
            </p:nvSpPr>
            <p:spPr>
              <a:xfrm>
                <a:off x="4089862" y="3562003"/>
                <a:ext cx="54033" cy="45719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86036A5-BDBE-46A6-A94B-1D2E719FA5F1}"/>
                  </a:ext>
                </a:extLst>
              </p:cNvPr>
              <p:cNvSpPr txBox="1"/>
              <p:nvPr/>
            </p:nvSpPr>
            <p:spPr>
              <a:xfrm>
                <a:off x="4116878" y="3477140"/>
                <a:ext cx="714894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700"/>
                  <a:t>At Risk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B859870-D5CA-454D-8299-952E351E1D55}"/>
                </a:ext>
              </a:extLst>
            </p:cNvPr>
            <p:cNvGrpSpPr/>
            <p:nvPr/>
          </p:nvGrpSpPr>
          <p:grpSpPr>
            <a:xfrm>
              <a:off x="6429317" y="3517379"/>
              <a:ext cx="741910" cy="200055"/>
              <a:chOff x="4089862" y="3477140"/>
              <a:chExt cx="741910" cy="200055"/>
            </a:xfrm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95DF9D2D-2684-4464-B881-A3FC48AD853F}"/>
                  </a:ext>
                </a:extLst>
              </p:cNvPr>
              <p:cNvSpPr/>
              <p:nvPr/>
            </p:nvSpPr>
            <p:spPr>
              <a:xfrm>
                <a:off x="4089862" y="3562003"/>
                <a:ext cx="54033" cy="45719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875BF0E-EAFE-431D-A9BE-CBF56ED4E5D5}"/>
                  </a:ext>
                </a:extLst>
              </p:cNvPr>
              <p:cNvSpPr txBox="1"/>
              <p:nvPr/>
            </p:nvSpPr>
            <p:spPr>
              <a:xfrm>
                <a:off x="4116878" y="3477140"/>
                <a:ext cx="714894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700" dirty="0"/>
                  <a:t>Overdue</a:t>
                </a: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3A76A445-592C-4A52-8970-BCB402108F12}"/>
                </a:ext>
              </a:extLst>
            </p:cNvPr>
            <p:cNvGrpSpPr/>
            <p:nvPr/>
          </p:nvGrpSpPr>
          <p:grpSpPr>
            <a:xfrm>
              <a:off x="7171210" y="3517379"/>
              <a:ext cx="935183" cy="200055"/>
              <a:chOff x="4089862" y="3477140"/>
              <a:chExt cx="741910" cy="200055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FECCEAD6-2472-4D87-A28E-12684C26B27A}"/>
                  </a:ext>
                </a:extLst>
              </p:cNvPr>
              <p:cNvSpPr/>
              <p:nvPr/>
            </p:nvSpPr>
            <p:spPr>
              <a:xfrm>
                <a:off x="4089862" y="3562003"/>
                <a:ext cx="54033" cy="457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5C02BE8-89DB-4C3B-9770-375E219DAE9D}"/>
                  </a:ext>
                </a:extLst>
              </p:cNvPr>
              <p:cNvSpPr txBox="1"/>
              <p:nvPr/>
            </p:nvSpPr>
            <p:spPr>
              <a:xfrm>
                <a:off x="4116878" y="3477140"/>
                <a:ext cx="714894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700" dirty="0"/>
                  <a:t>Not Baselined</a:t>
                </a:r>
              </a:p>
            </p:txBody>
          </p:sp>
        </p:grp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02E2FEF9-E145-491D-B8B9-BDF869BDF4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815" y="1611318"/>
            <a:ext cx="1739799" cy="96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91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Xoserve 2018">
      <a:dk1>
        <a:sysClr val="windowText" lastClr="000000"/>
      </a:dk1>
      <a:lt1>
        <a:sysClr val="window" lastClr="FFFFFF"/>
      </a:lt1>
      <a:dk2>
        <a:srgbClr val="1D3E61"/>
      </a:dk2>
      <a:lt2>
        <a:srgbClr val="EEECE1"/>
      </a:lt2>
      <a:accent1>
        <a:srgbClr val="3E5AA8"/>
      </a:accent1>
      <a:accent2>
        <a:srgbClr val="D75733"/>
      </a:accent2>
      <a:accent3>
        <a:srgbClr val="56CF9E"/>
      </a:accent3>
      <a:accent4>
        <a:srgbClr val="6440A3"/>
      </a:accent4>
      <a:accent5>
        <a:srgbClr val="40D1F5"/>
      </a:accent5>
      <a:accent6>
        <a:srgbClr val="FCBC55"/>
      </a:accent6>
      <a:hlink>
        <a:srgbClr val="6440A3"/>
      </a:hlink>
      <a:folHlink>
        <a:srgbClr val="D2232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4A46900855F54F8B1B4A69CC14CF6B" ma:contentTypeVersion="7" ma:contentTypeDescription="Create a new document." ma:contentTypeScope="" ma:versionID="cb23e439608fa62b7d4e34d18c2a6014">
  <xsd:schema xmlns:xsd="http://www.w3.org/2001/XMLSchema" xmlns:xs="http://www.w3.org/2001/XMLSchema" xmlns:p="http://schemas.microsoft.com/office/2006/metadata/properties" xmlns:ns2="11f1cc19-a6a2-4477-822b-8358f9edc374" xmlns:ns3="103fba77-31dd-4780-83f9-c54f26c3a260" targetNamespace="http://schemas.microsoft.com/office/2006/metadata/properties" ma:root="true" ma:fieldsID="8f8e5271f7d152bbf69cc47d21b266bc" ns2:_="" ns3:_="">
    <xsd:import namespace="11f1cc19-a6a2-4477-822b-8358f9edc374"/>
    <xsd:import namespace="103fba77-31dd-4780-83f9-c54f26c3a2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f1cc19-a6a2-4477-822b-8358f9edc3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3fba77-31dd-4780-83f9-c54f26c3a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SharedWithUsers xmlns="103fba77-31dd-4780-83f9-c54f26c3a260">
      <UserInfo>
        <DisplayName>Jay-Jay Prosser</DisplayName>
        <AccountId>210</AccountId>
        <AccountType/>
      </UserInfo>
      <UserInfo>
        <DisplayName>Rob Heggett</DisplayName>
        <AccountId>385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1D2401-214C-4483-8A45-DD396C1E729B}"/>
</file>

<file path=customXml/itemProps2.xml><?xml version="1.0" encoding="utf-8"?>
<ds:datastoreItem xmlns:ds="http://schemas.openxmlformats.org/officeDocument/2006/customXml" ds:itemID="{EE966AA5-3D01-4B81-BAE0-8020A2E16EFF}">
  <ds:schemaRefs>
    <ds:schemaRef ds:uri="5e5e5b1a-4354-4cde-90ed-1df27520eade"/>
    <ds:schemaRef ds:uri="http://schemas.microsoft.com/office/2006/metadata/properties"/>
    <ds:schemaRef ds:uri="http://schemas.microsoft.com/office/2006/documentManagement/types"/>
    <ds:schemaRef ds:uri="http://purl.org/dc/dcmitype/"/>
    <ds:schemaRef ds:uri="09850d4e-5ea7-4dcb-8c24-c6fc5087371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A513DF9-3E74-488E-B239-1C5C999E5C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361</Words>
  <Application>Microsoft Office PowerPoint</Application>
  <PresentationFormat>On-screen Show (16:9)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XRN5289 – November 21 Major Release - Status Update</vt:lpstr>
    </vt:vector>
  </TitlesOfParts>
  <Company>National Grid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National Grid</dc:creator>
  <cp:lastModifiedBy>Simon G Burton</cp:lastModifiedBy>
  <cp:revision>68</cp:revision>
  <dcterms:created xsi:type="dcterms:W3CDTF">2018-09-02T17:12:15Z</dcterms:created>
  <dcterms:modified xsi:type="dcterms:W3CDTF">2022-06-27T09:31:44Z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0x010100BE4A46900855F54F8B1B4A69CC14CF6B</vt:lpwstr>
  </property>
  <property fmtid="{D5CDD505-2E9C-101B-9397-08002B2CF9AE}" pid="4" name="Order">
    <vt:r8>21200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ourceUrl">
    <vt:lpwstr/>
  </property>
  <property fmtid="{D5CDD505-2E9C-101B-9397-08002B2CF9AE}" pid="12" name="_SharedFileIndex">
    <vt:lpwstr/>
  </property>
</Properties>
</file>