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335" r:id="rId5"/>
    <p:sldId id="311" r:id="rId6"/>
    <p:sldId id="343" r:id="rId7"/>
    <p:sldId id="345" r:id="rId8"/>
    <p:sldId id="340" r:id="rId9"/>
  </p:sldIdLst>
  <p:sldSz cx="9144000" cy="5143500" type="screen16x9"/>
  <p:notesSz cx="6724650" cy="9774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1" userDrawn="1">
          <p15:clr>
            <a:srgbClr val="A4A3A4"/>
          </p15:clr>
        </p15:guide>
        <p15:guide id="3" pos="975" userDrawn="1">
          <p15:clr>
            <a:srgbClr val="A4A3A4"/>
          </p15:clr>
        </p15:guide>
        <p15:guide id="4" pos="5624" userDrawn="1">
          <p15:clr>
            <a:srgbClr val="A4A3A4"/>
          </p15:clr>
        </p15:guide>
        <p15:guide id="5" pos="1247" userDrawn="1">
          <p15:clr>
            <a:srgbClr val="A4A3A4"/>
          </p15:clr>
        </p15:guide>
        <p15:guide id="6" pos="2109" userDrawn="1">
          <p15:clr>
            <a:srgbClr val="A4A3A4"/>
          </p15:clr>
        </p15:guide>
        <p15:guide id="7" pos="2517" userDrawn="1">
          <p15:clr>
            <a:srgbClr val="A4A3A4"/>
          </p15:clr>
        </p15:guide>
        <p15:guide id="8" pos="340" userDrawn="1">
          <p15:clr>
            <a:srgbClr val="A4A3A4"/>
          </p15:clr>
        </p15:guide>
        <p15:guide id="9" orient="horz" pos="1393" userDrawn="1">
          <p15:clr>
            <a:srgbClr val="A4A3A4"/>
          </p15:clr>
        </p15:guide>
        <p15:guide id="10" pos="256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Neil Laird" initials="NL" lastIdx="2" clrIdx="6">
    <p:extLst>
      <p:ext uri="{19B8F6BF-5375-455C-9EA6-DF929625EA0E}">
        <p15:presenceInfo xmlns:p15="http://schemas.microsoft.com/office/powerpoint/2012/main" userId="S-1-5-21-4145888014-839675345-3125187760-5173" providerId="AD"/>
      </p:ext>
    </p:extLst>
  </p:cmAuthor>
  <p:cmAuthor id="1" name="Foster, Lee" initials="FL" lastIdx="10" clrIdx="0">
    <p:extLst>
      <p:ext uri="{19B8F6BF-5375-455C-9EA6-DF929625EA0E}">
        <p15:presenceInfo xmlns:p15="http://schemas.microsoft.com/office/powerpoint/2012/main" userId="S-1-5-21-4145888014-839675345-3125187760-3207" providerId="AD"/>
      </p:ext>
    </p:extLst>
  </p:cmAuthor>
  <p:cmAuthor id="2" name="Wilkes, Andrew" initials="WA" lastIdx="56" clrIdx="1">
    <p:extLst>
      <p:ext uri="{19B8F6BF-5375-455C-9EA6-DF929625EA0E}">
        <p15:presenceInfo xmlns:p15="http://schemas.microsoft.com/office/powerpoint/2012/main" userId="S-1-5-21-4145888014-839675345-3125187760-3489" providerId="AD"/>
      </p:ext>
    </p:extLst>
  </p:cmAuthor>
  <p:cmAuthor id="3" name="Wilkes, Andrew" initials="WA [2]" lastIdx="1" clrIdx="2">
    <p:extLst>
      <p:ext uri="{19B8F6BF-5375-455C-9EA6-DF929625EA0E}">
        <p15:presenceInfo xmlns:p15="http://schemas.microsoft.com/office/powerpoint/2012/main" userId="S::andrew.wilkes@xoserve.com::8c737259-034c-4913-8a34-8fa457fa1904" providerId="AD"/>
      </p:ext>
    </p:extLst>
  </p:cmAuthor>
  <p:cmAuthor id="4" name="Wilkes, Andrew" initials="AW" lastIdx="3" clrIdx="3">
    <p:extLst>
      <p:ext uri="{19B8F6BF-5375-455C-9EA6-DF929625EA0E}">
        <p15:presenceInfo xmlns:p15="http://schemas.microsoft.com/office/powerpoint/2012/main" userId="Wilkes, Andrew" providerId="None"/>
      </p:ext>
    </p:extLst>
  </p:cmAuthor>
  <p:cmAuthor id="5" name="KumarBS, Vijay" initials="KV" lastIdx="3" clrIdx="4">
    <p:extLst>
      <p:ext uri="{19B8F6BF-5375-455C-9EA6-DF929625EA0E}">
        <p15:presenceInfo xmlns:p15="http://schemas.microsoft.com/office/powerpoint/2012/main" userId="S-1-5-21-4145888014-839675345-3125187760-1645" providerId="AD"/>
      </p:ext>
    </p:extLst>
  </p:cmAuthor>
  <p:cmAuthor id="6" name="Richard Genever" initials="RG" lastIdx="31" clrIdx="5">
    <p:extLst>
      <p:ext uri="{19B8F6BF-5375-455C-9EA6-DF929625EA0E}">
        <p15:presenceInfo xmlns:p15="http://schemas.microsoft.com/office/powerpoint/2012/main" userId="S-1-5-21-4145888014-839675345-3125187760-44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D1F5"/>
    <a:srgbClr val="D75733"/>
    <a:srgbClr val="9C4877"/>
    <a:srgbClr val="9CCB3B"/>
    <a:srgbClr val="0070C0"/>
    <a:srgbClr val="FFFFFF"/>
    <a:srgbClr val="B1D6E8"/>
    <a:srgbClr val="F2F2F2"/>
    <a:srgbClr val="7F7F7F"/>
    <a:srgbClr val="84B8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EA6555-B58E-4CA6-AC2A-A2A002261743}" v="4125" dt="2021-01-11T08:50:10.342"/>
    <p1510:client id="{7AE2EFF7-9107-2815-68CE-A9DC187F649D}" v="102" dt="2021-01-11T09:20:52.894"/>
    <p1510:client id="{EDCBE29C-4559-4992-877A-054986DD3ACB}" v="2" dt="2021-01-11T09:23:27.6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780" y="84"/>
      </p:cViewPr>
      <p:guideLst>
        <p:guide orient="horz" pos="441"/>
        <p:guide pos="975"/>
        <p:guide pos="5624"/>
        <p:guide pos="1247"/>
        <p:guide pos="2109"/>
        <p:guide pos="2517"/>
        <p:guide pos="340"/>
        <p:guide orient="horz" pos="1393"/>
        <p:guide pos="25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ke Moise" userId="984367af-5935-4472-8e0e-2b4abbbfe51a" providerId="ADAL" clId="{3E540523-E343-45BC-BB49-BD486B3FDC16}"/>
    <pc:docChg chg="modSld">
      <pc:chgData name="Luke Moise" userId="984367af-5935-4472-8e0e-2b4abbbfe51a" providerId="ADAL" clId="{3E540523-E343-45BC-BB49-BD486B3FDC16}" dt="2021-01-08T10:06:30.912" v="5" actId="20577"/>
      <pc:docMkLst>
        <pc:docMk/>
      </pc:docMkLst>
      <pc:sldChg chg="modSp">
        <pc:chgData name="Luke Moise" userId="984367af-5935-4472-8e0e-2b4abbbfe51a" providerId="ADAL" clId="{3E540523-E343-45BC-BB49-BD486B3FDC16}" dt="2021-01-08T10:06:30.912" v="5" actId="20577"/>
        <pc:sldMkLst>
          <pc:docMk/>
          <pc:sldMk cId="914544572" sldId="343"/>
        </pc:sldMkLst>
        <pc:graphicFrameChg chg="modGraphic">
          <ac:chgData name="Luke Moise" userId="984367af-5935-4472-8e0e-2b4abbbfe51a" providerId="ADAL" clId="{3E540523-E343-45BC-BB49-BD486B3FDC16}" dt="2021-01-08T10:06:30.912" v="5" actId="20577"/>
          <ac:graphicFrameMkLst>
            <pc:docMk/>
            <pc:sldMk cId="914544572" sldId="343"/>
            <ac:graphicFrameMk id="5" creationId="{2EF068E9-DE54-4535-9056-62894D0D6D70}"/>
          </ac:graphicFrameMkLst>
        </pc:graphicFrameChg>
      </pc:sldChg>
    </pc:docChg>
  </pc:docChgLst>
  <pc:docChgLst>
    <pc:chgData name="Andrew Wilkes" userId="8c737259-034c-4913-8a34-8fa457fa1904" providerId="ADAL" clId="{EDCBE29C-4559-4992-877A-054986DD3ACB}"/>
    <pc:docChg chg="modSld">
      <pc:chgData name="Andrew Wilkes" userId="8c737259-034c-4913-8a34-8fa457fa1904" providerId="ADAL" clId="{EDCBE29C-4559-4992-877A-054986DD3ACB}" dt="2021-01-11T09:23:27.640" v="1" actId="20577"/>
      <pc:docMkLst>
        <pc:docMk/>
      </pc:docMkLst>
      <pc:sldChg chg="modSp">
        <pc:chgData name="Andrew Wilkes" userId="8c737259-034c-4913-8a34-8fa457fa1904" providerId="ADAL" clId="{EDCBE29C-4559-4992-877A-054986DD3ACB}" dt="2021-01-11T09:23:27.640" v="1" actId="20577"/>
        <pc:sldMkLst>
          <pc:docMk/>
          <pc:sldMk cId="914544572" sldId="343"/>
        </pc:sldMkLst>
        <pc:graphicFrameChg chg="modGraphic">
          <ac:chgData name="Andrew Wilkes" userId="8c737259-034c-4913-8a34-8fa457fa1904" providerId="ADAL" clId="{EDCBE29C-4559-4992-877A-054986DD3ACB}" dt="2021-01-11T09:23:27.640" v="1" actId="20577"/>
          <ac:graphicFrameMkLst>
            <pc:docMk/>
            <pc:sldMk cId="914544572" sldId="343"/>
            <ac:graphicFrameMk id="5" creationId="{2EF068E9-DE54-4535-9056-62894D0D6D70}"/>
          </ac:graphicFrameMkLst>
        </pc:graphicFrameChg>
      </pc:sldChg>
    </pc:docChg>
  </pc:docChgLst>
  <pc:docChgLst>
    <pc:chgData name="Trefor Price" userId="b0862d6c-f2ca-46e5-a610-f769e4ae04c7" providerId="ADAL" clId="{015DC7DD-DCB4-4DAE-8AB4-7028D4B77B26}"/>
    <pc:docChg chg="modSld">
      <pc:chgData name="Trefor Price" userId="b0862d6c-f2ca-46e5-a610-f769e4ae04c7" providerId="ADAL" clId="{015DC7DD-DCB4-4DAE-8AB4-7028D4B77B26}" dt="2021-01-08T09:21:03.554" v="159" actId="2711"/>
      <pc:docMkLst>
        <pc:docMk/>
      </pc:docMkLst>
      <pc:sldChg chg="modSp">
        <pc:chgData name="Trefor Price" userId="b0862d6c-f2ca-46e5-a610-f769e4ae04c7" providerId="ADAL" clId="{015DC7DD-DCB4-4DAE-8AB4-7028D4B77B26}" dt="2021-01-08T09:21:03.554" v="159" actId="2711"/>
        <pc:sldMkLst>
          <pc:docMk/>
          <pc:sldMk cId="914544572" sldId="343"/>
        </pc:sldMkLst>
        <pc:graphicFrameChg chg="modGraphic">
          <ac:chgData name="Trefor Price" userId="b0862d6c-f2ca-46e5-a610-f769e4ae04c7" providerId="ADAL" clId="{015DC7DD-DCB4-4DAE-8AB4-7028D4B77B26}" dt="2021-01-08T09:21:03.554" v="159" actId="2711"/>
          <ac:graphicFrameMkLst>
            <pc:docMk/>
            <pc:sldMk cId="914544572" sldId="343"/>
            <ac:graphicFrameMk id="5" creationId="{2EF068E9-DE54-4535-9056-62894D0D6D70}"/>
          </ac:graphicFrameMkLst>
        </pc:graphicFrameChg>
      </pc:sldChg>
    </pc:docChg>
  </pc:docChgLst>
  <pc:docChgLst>
    <pc:chgData name="Andrew Wilkes" userId="S::andrew.wilkes@xoserve.com::8c737259-034c-4913-8a34-8fa457fa1904" providerId="AD" clId="Web-{7AE2EFF7-9107-2815-68CE-A9DC187F649D}"/>
    <pc:docChg chg="modSld">
      <pc:chgData name="Andrew Wilkes" userId="S::andrew.wilkes@xoserve.com::8c737259-034c-4913-8a34-8fa457fa1904" providerId="AD" clId="Web-{7AE2EFF7-9107-2815-68CE-A9DC187F649D}" dt="2021-01-11T09:20:36.503" v="87"/>
      <pc:docMkLst>
        <pc:docMk/>
      </pc:docMkLst>
      <pc:sldChg chg="modSp">
        <pc:chgData name="Andrew Wilkes" userId="S::andrew.wilkes@xoserve.com::8c737259-034c-4913-8a34-8fa457fa1904" providerId="AD" clId="Web-{7AE2EFF7-9107-2815-68CE-A9DC187F649D}" dt="2021-01-11T09:20:36.503" v="87"/>
        <pc:sldMkLst>
          <pc:docMk/>
          <pc:sldMk cId="914544572" sldId="343"/>
        </pc:sldMkLst>
        <pc:graphicFrameChg chg="mod modGraphic">
          <ac:chgData name="Andrew Wilkes" userId="S::andrew.wilkes@xoserve.com::8c737259-034c-4913-8a34-8fa457fa1904" providerId="AD" clId="Web-{7AE2EFF7-9107-2815-68CE-A9DC187F649D}" dt="2021-01-11T09:20:36.503" v="87"/>
          <ac:graphicFrameMkLst>
            <pc:docMk/>
            <pc:sldMk cId="914544572" sldId="343"/>
            <ac:graphicFrameMk id="5" creationId="{2EF068E9-DE54-4535-9056-62894D0D6D70}"/>
          </ac:graphicFrameMkLst>
        </pc:graphicFrameChg>
      </pc:sldChg>
    </pc:docChg>
  </pc:docChgLst>
  <pc:docChgLst>
    <pc:chgData name="Andrew Wilkes" userId="8c737259-034c-4913-8a34-8fa457fa1904" providerId="ADAL" clId="{78EA6555-B58E-4CA6-AC2A-A2A002261743}"/>
    <pc:docChg chg="undo redo custSel modSld">
      <pc:chgData name="Andrew Wilkes" userId="8c737259-034c-4913-8a34-8fa457fa1904" providerId="ADAL" clId="{78EA6555-B58E-4CA6-AC2A-A2A002261743}" dt="2021-01-11T08:50:10.342" v="4123" actId="5793"/>
      <pc:docMkLst>
        <pc:docMk/>
      </pc:docMkLst>
      <pc:sldChg chg="addSp delSp modSp">
        <pc:chgData name="Andrew Wilkes" userId="8c737259-034c-4913-8a34-8fa457fa1904" providerId="ADAL" clId="{78EA6555-B58E-4CA6-AC2A-A2A002261743}" dt="2021-01-07T18:40:40.094" v="3770" actId="6549"/>
        <pc:sldMkLst>
          <pc:docMk/>
          <pc:sldMk cId="1986254670" sldId="340"/>
        </pc:sldMkLst>
        <pc:graphicFrameChg chg="add del">
          <ac:chgData name="Andrew Wilkes" userId="8c737259-034c-4913-8a34-8fa457fa1904" providerId="ADAL" clId="{78EA6555-B58E-4CA6-AC2A-A2A002261743}" dt="2021-01-07T15:52:45.596" v="1821"/>
          <ac:graphicFrameMkLst>
            <pc:docMk/>
            <pc:sldMk cId="1986254670" sldId="340"/>
            <ac:graphicFrameMk id="3" creationId="{B41C0F96-18ED-49AE-AABD-E909A27B35F2}"/>
          </ac:graphicFrameMkLst>
        </pc:graphicFrameChg>
        <pc:graphicFrameChg chg="add del modGraphic">
          <ac:chgData name="Andrew Wilkes" userId="8c737259-034c-4913-8a34-8fa457fa1904" providerId="ADAL" clId="{78EA6555-B58E-4CA6-AC2A-A2A002261743}" dt="2021-01-07T18:40:40.094" v="3770" actId="6549"/>
          <ac:graphicFrameMkLst>
            <pc:docMk/>
            <pc:sldMk cId="1986254670" sldId="340"/>
            <ac:graphicFrameMk id="7" creationId="{F583CA47-946A-4F83-8EA2-257D76FD88F1}"/>
          </ac:graphicFrameMkLst>
        </pc:graphicFrameChg>
        <pc:graphicFrameChg chg="modGraphic">
          <ac:chgData name="Andrew Wilkes" userId="8c737259-034c-4913-8a34-8fa457fa1904" providerId="ADAL" clId="{78EA6555-B58E-4CA6-AC2A-A2A002261743}" dt="2021-01-07T18:27:21.361" v="3450" actId="20577"/>
          <ac:graphicFrameMkLst>
            <pc:docMk/>
            <pc:sldMk cId="1986254670" sldId="340"/>
            <ac:graphicFrameMk id="10" creationId="{2DBA6B71-335D-4387-BF27-E90307E4DF4B}"/>
          </ac:graphicFrameMkLst>
        </pc:graphicFrameChg>
      </pc:sldChg>
      <pc:sldChg chg="modSp addCm delCm">
        <pc:chgData name="Andrew Wilkes" userId="8c737259-034c-4913-8a34-8fa457fa1904" providerId="ADAL" clId="{78EA6555-B58E-4CA6-AC2A-A2A002261743}" dt="2021-01-11T08:50:10.342" v="4123" actId="5793"/>
        <pc:sldMkLst>
          <pc:docMk/>
          <pc:sldMk cId="914544572" sldId="343"/>
        </pc:sldMkLst>
        <pc:graphicFrameChg chg="mod modGraphic">
          <ac:chgData name="Andrew Wilkes" userId="8c737259-034c-4913-8a34-8fa457fa1904" providerId="ADAL" clId="{78EA6555-B58E-4CA6-AC2A-A2A002261743}" dt="2021-01-11T08:50:10.342" v="4123" actId="5793"/>
          <ac:graphicFrameMkLst>
            <pc:docMk/>
            <pc:sldMk cId="914544572" sldId="343"/>
            <ac:graphicFrameMk id="5" creationId="{2EF068E9-DE54-4535-9056-62894D0D6D70}"/>
          </ac:graphicFrameMkLst>
        </pc:graphicFrameChg>
      </pc:sldChg>
      <pc:sldChg chg="addSp delSp modSp mod">
        <pc:chgData name="Andrew Wilkes" userId="8c737259-034c-4913-8a34-8fa457fa1904" providerId="ADAL" clId="{78EA6555-B58E-4CA6-AC2A-A2A002261743}" dt="2021-01-08T09:41:39.296" v="3887" actId="1076"/>
        <pc:sldMkLst>
          <pc:docMk/>
          <pc:sldMk cId="3031454922" sldId="345"/>
        </pc:sldMkLst>
        <pc:spChg chg="mod">
          <ac:chgData name="Andrew Wilkes" userId="8c737259-034c-4913-8a34-8fa457fa1904" providerId="ADAL" clId="{78EA6555-B58E-4CA6-AC2A-A2A002261743}" dt="2021-01-08T09:41:26.254" v="3886" actId="20577"/>
          <ac:spMkLst>
            <pc:docMk/>
            <pc:sldMk cId="3031454922" sldId="345"/>
            <ac:spMk id="3" creationId="{35A0BAC9-8E38-462A-A44F-CE455DBC13E7}"/>
          </ac:spMkLst>
        </pc:spChg>
        <pc:graphicFrameChg chg="mod">
          <ac:chgData name="Andrew Wilkes" userId="8c737259-034c-4913-8a34-8fa457fa1904" providerId="ADAL" clId="{78EA6555-B58E-4CA6-AC2A-A2A002261743}" dt="2021-01-07T15:21:02.183" v="1774" actId="1038"/>
          <ac:graphicFrameMkLst>
            <pc:docMk/>
            <pc:sldMk cId="3031454922" sldId="345"/>
            <ac:graphicFrameMk id="4" creationId="{116256F2-B3F1-4784-9808-A2F3CBBAD647}"/>
          </ac:graphicFrameMkLst>
        </pc:graphicFrameChg>
        <pc:graphicFrameChg chg="add del mod">
          <ac:chgData name="Andrew Wilkes" userId="8c737259-034c-4913-8a34-8fa457fa1904" providerId="ADAL" clId="{78EA6555-B58E-4CA6-AC2A-A2A002261743}" dt="2021-01-08T09:41:39.296" v="3887" actId="1076"/>
          <ac:graphicFrameMkLst>
            <pc:docMk/>
            <pc:sldMk cId="3031454922" sldId="345"/>
            <ac:graphicFrameMk id="6" creationId="{00000000-0008-0000-0200-000008000000}"/>
          </ac:graphicFrameMkLst>
        </pc:graphicFrameChg>
      </pc:sldChg>
    </pc:docChg>
  </pc:docChgLst>
  <pc:docChgLst>
    <pc:chgData name="Mark Chattin" userId="S::mark.chattin@xoserve.com::7c555f44-896c-449f-8925-2590bbcda9b4" providerId="AD" clId="Web-{1371122D-8D36-01EE-ADC2-782E340CB810}"/>
    <pc:docChg chg="modSld">
      <pc:chgData name="Mark Chattin" userId="S::mark.chattin@xoserve.com::7c555f44-896c-449f-8925-2590bbcda9b4" providerId="AD" clId="Web-{1371122D-8D36-01EE-ADC2-782E340CB810}" dt="2021-01-07T21:15:19.571" v="0"/>
      <pc:docMkLst>
        <pc:docMk/>
      </pc:docMkLst>
      <pc:sldChg chg="modSp">
        <pc:chgData name="Mark Chattin" userId="S::mark.chattin@xoserve.com::7c555f44-896c-449f-8925-2590bbcda9b4" providerId="AD" clId="Web-{1371122D-8D36-01EE-ADC2-782E340CB810}" dt="2021-01-07T21:15:19.571" v="0"/>
        <pc:sldMkLst>
          <pc:docMk/>
          <pc:sldMk cId="914544572" sldId="343"/>
        </pc:sldMkLst>
        <pc:graphicFrameChg chg="modGraphic">
          <ac:chgData name="Mark Chattin" userId="S::mark.chattin@xoserve.com::7c555f44-896c-449f-8925-2590bbcda9b4" providerId="AD" clId="Web-{1371122D-8D36-01EE-ADC2-782E340CB810}" dt="2021-01-07T21:15:19.571" v="0"/>
          <ac:graphicFrameMkLst>
            <pc:docMk/>
            <pc:sldMk cId="914544572" sldId="343"/>
            <ac:graphicFrameMk id="5" creationId="{2EF068E9-DE54-4535-9056-62894D0D6D70}"/>
          </ac:graphicFrameMkLst>
        </pc:graphicFrameChg>
      </pc:sldChg>
    </pc:docChg>
  </pc:docChgLst>
  <pc:docChgLst>
    <pc:chgData name="Neil Laird" userId="0f43cb50-41db-46e1-9a94-ae4586367b79" providerId="ADAL" clId="{C0610F67-671C-429B-BFAF-2C71E89C4A20}"/>
    <pc:docChg chg="modSld">
      <pc:chgData name="Neil Laird" userId="0f43cb50-41db-46e1-9a94-ae4586367b79" providerId="ADAL" clId="{C0610F67-671C-429B-BFAF-2C71E89C4A20}" dt="2021-01-08T12:06:44.231" v="80" actId="6549"/>
      <pc:docMkLst>
        <pc:docMk/>
      </pc:docMkLst>
      <pc:sldChg chg="modSp addCm modCm">
        <pc:chgData name="Neil Laird" userId="0f43cb50-41db-46e1-9a94-ae4586367b79" providerId="ADAL" clId="{C0610F67-671C-429B-BFAF-2C71E89C4A20}" dt="2021-01-08T12:06:44.231" v="80" actId="6549"/>
        <pc:sldMkLst>
          <pc:docMk/>
          <pc:sldMk cId="914544572" sldId="343"/>
        </pc:sldMkLst>
        <pc:graphicFrameChg chg="mod modGraphic">
          <ac:chgData name="Neil Laird" userId="0f43cb50-41db-46e1-9a94-ae4586367b79" providerId="ADAL" clId="{C0610F67-671C-429B-BFAF-2C71E89C4A20}" dt="2021-01-08T12:06:44.231" v="80" actId="6549"/>
          <ac:graphicFrameMkLst>
            <pc:docMk/>
            <pc:sldMk cId="914544572" sldId="343"/>
            <ac:graphicFrameMk id="5" creationId="{2EF068E9-DE54-4535-9056-62894D0D6D70}"/>
          </ac:graphicFrameMkLst>
        </pc:graphicFrameChg>
      </pc:sldChg>
    </pc:docChg>
  </pc:docChgLst>
</pc:chgInfo>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Major Incident Causality Chart - Year to Date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4155787888669319E-2"/>
          <c:y val="0.12418771249715264"/>
          <c:w val="0.68392187475176558"/>
          <c:h val="0.78807047312517398"/>
        </c:manualLayout>
      </c:layout>
      <c:barChart>
        <c:barDir val="col"/>
        <c:grouping val="clustered"/>
        <c:varyColors val="0"/>
        <c:ser>
          <c:idx val="0"/>
          <c:order val="0"/>
          <c:tx>
            <c:strRef>
              <c:f>'IM Graphs'!$C$2</c:f>
              <c:strCache>
                <c:ptCount val="1"/>
                <c:pt idx="0">
                  <c:v>Xoserve Identified/Xoserve Avoidable or Controllable</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name>Trend for XOS Triggered/Avoidable</c:name>
            <c:spPr>
              <a:ln w="25400" cap="rnd">
                <a:solidFill>
                  <a:schemeClr val="accent1"/>
                </a:solidFill>
                <a:prstDash val="sysDot"/>
              </a:ln>
              <a:effectLst/>
            </c:spPr>
            <c:trendlineType val="log"/>
            <c:dispRSqr val="0"/>
            <c:dispEq val="0"/>
          </c:trendline>
          <c:cat>
            <c:strRef>
              <c:f>'IM Graphs'!$B$12:$B$23</c:f>
              <c:strCache>
                <c:ptCount val="12"/>
                <c:pt idx="0">
                  <c:v>J</c:v>
                </c:pt>
                <c:pt idx="1">
                  <c:v>F</c:v>
                </c:pt>
                <c:pt idx="2">
                  <c:v>M</c:v>
                </c:pt>
                <c:pt idx="3">
                  <c:v>A</c:v>
                </c:pt>
                <c:pt idx="4">
                  <c:v>M</c:v>
                </c:pt>
                <c:pt idx="5">
                  <c:v>J</c:v>
                </c:pt>
                <c:pt idx="6">
                  <c:v>J</c:v>
                </c:pt>
                <c:pt idx="7">
                  <c:v>A</c:v>
                </c:pt>
                <c:pt idx="8">
                  <c:v>S</c:v>
                </c:pt>
                <c:pt idx="9">
                  <c:v>O</c:v>
                </c:pt>
                <c:pt idx="10">
                  <c:v>N</c:v>
                </c:pt>
                <c:pt idx="11">
                  <c:v>D</c:v>
                </c:pt>
              </c:strCache>
            </c:strRef>
          </c:cat>
          <c:val>
            <c:numRef>
              <c:f>'IM Graphs'!$C$12:$C$23</c:f>
              <c:numCache>
                <c:formatCode>General</c:formatCode>
                <c:ptCount val="12"/>
                <c:pt idx="0">
                  <c:v>1</c:v>
                </c:pt>
                <c:pt idx="1">
                  <c:v>2</c:v>
                </c:pt>
                <c:pt idx="2">
                  <c:v>2</c:v>
                </c:pt>
                <c:pt idx="3">
                  <c:v>5</c:v>
                </c:pt>
                <c:pt idx="4">
                  <c:v>2</c:v>
                </c:pt>
                <c:pt idx="5">
                  <c:v>2</c:v>
                </c:pt>
                <c:pt idx="6">
                  <c:v>8</c:v>
                </c:pt>
                <c:pt idx="7">
                  <c:v>2</c:v>
                </c:pt>
                <c:pt idx="8">
                  <c:v>1</c:v>
                </c:pt>
                <c:pt idx="9">
                  <c:v>1</c:v>
                </c:pt>
                <c:pt idx="10">
                  <c:v>1</c:v>
                </c:pt>
                <c:pt idx="11">
                  <c:v>0</c:v>
                </c:pt>
              </c:numCache>
            </c:numRef>
          </c:val>
          <c:extLst>
            <c:ext xmlns:c16="http://schemas.microsoft.com/office/drawing/2014/chart" uri="{C3380CC4-5D6E-409C-BE32-E72D297353CC}">
              <c16:uniqueId val="{00000001-0438-493E-AF48-528E58768B2C}"/>
            </c:ext>
          </c:extLst>
        </c:ser>
        <c:ser>
          <c:idx val="1"/>
          <c:order val="1"/>
          <c:tx>
            <c:strRef>
              <c:f>'IM Graphs'!$D$2</c:f>
              <c:strCache>
                <c:ptCount val="1"/>
                <c:pt idx="0">
                  <c:v>Non Xoserve identified/Xoserve Avoidable or Controllable</c:v>
                </c:pt>
              </c:strCache>
            </c:strRef>
          </c:tx>
          <c:spPr>
            <a:solidFill>
              <a:srgbClr val="D7573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31750" cap="rnd">
                <a:solidFill>
                  <a:schemeClr val="accent2"/>
                </a:solidFill>
                <a:prstDash val="sysDot"/>
              </a:ln>
              <a:effectLst/>
            </c:spPr>
            <c:trendlineType val="linear"/>
            <c:dispRSqr val="0"/>
            <c:dispEq val="0"/>
          </c:trendline>
          <c:cat>
            <c:strRef>
              <c:f>'IM Graphs'!$B$12:$B$23</c:f>
              <c:strCache>
                <c:ptCount val="12"/>
                <c:pt idx="0">
                  <c:v>J</c:v>
                </c:pt>
                <c:pt idx="1">
                  <c:v>F</c:v>
                </c:pt>
                <c:pt idx="2">
                  <c:v>M</c:v>
                </c:pt>
                <c:pt idx="3">
                  <c:v>A</c:v>
                </c:pt>
                <c:pt idx="4">
                  <c:v>M</c:v>
                </c:pt>
                <c:pt idx="5">
                  <c:v>J</c:v>
                </c:pt>
                <c:pt idx="6">
                  <c:v>J</c:v>
                </c:pt>
                <c:pt idx="7">
                  <c:v>A</c:v>
                </c:pt>
                <c:pt idx="8">
                  <c:v>S</c:v>
                </c:pt>
                <c:pt idx="9">
                  <c:v>O</c:v>
                </c:pt>
                <c:pt idx="10">
                  <c:v>N</c:v>
                </c:pt>
                <c:pt idx="11">
                  <c:v>D</c:v>
                </c:pt>
              </c:strCache>
            </c:strRef>
          </c:cat>
          <c:val>
            <c:numRef>
              <c:f>'IM Graphs'!$D$12:$D$23</c:f>
              <c:numCache>
                <c:formatCode>General</c:formatCode>
                <c:ptCount val="12"/>
                <c:pt idx="0">
                  <c:v>2</c:v>
                </c:pt>
                <c:pt idx="1">
                  <c:v>0</c:v>
                </c:pt>
                <c:pt idx="2">
                  <c:v>1</c:v>
                </c:pt>
                <c:pt idx="3">
                  <c:v>0</c:v>
                </c:pt>
                <c:pt idx="4">
                  <c:v>1</c:v>
                </c:pt>
                <c:pt idx="5">
                  <c:v>0</c:v>
                </c:pt>
                <c:pt idx="6">
                  <c:v>0</c:v>
                </c:pt>
                <c:pt idx="7">
                  <c:v>1</c:v>
                </c:pt>
                <c:pt idx="8">
                  <c:v>1</c:v>
                </c:pt>
                <c:pt idx="9">
                  <c:v>0</c:v>
                </c:pt>
                <c:pt idx="10">
                  <c:v>3</c:v>
                </c:pt>
                <c:pt idx="11">
                  <c:v>1</c:v>
                </c:pt>
              </c:numCache>
            </c:numRef>
          </c:val>
          <c:extLst>
            <c:ext xmlns:c16="http://schemas.microsoft.com/office/drawing/2014/chart" uri="{C3380CC4-5D6E-409C-BE32-E72D297353CC}">
              <c16:uniqueId val="{00000003-0438-493E-AF48-528E58768B2C}"/>
            </c:ext>
          </c:extLst>
        </c:ser>
        <c:ser>
          <c:idx val="2"/>
          <c:order val="2"/>
          <c:tx>
            <c:strRef>
              <c:f>'IM Graphs'!$E$2</c:f>
              <c:strCache>
                <c:ptCount val="1"/>
                <c:pt idx="0">
                  <c:v>Xoserve Indentified/ Uncontrollable by Xoserve</c:v>
                </c:pt>
              </c:strCache>
            </c:strRef>
          </c:tx>
          <c:spPr>
            <a:solidFill>
              <a:srgbClr val="9CCB3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 Graphs'!$B$12:$B$23</c:f>
              <c:strCache>
                <c:ptCount val="12"/>
                <c:pt idx="0">
                  <c:v>J</c:v>
                </c:pt>
                <c:pt idx="1">
                  <c:v>F</c:v>
                </c:pt>
                <c:pt idx="2">
                  <c:v>M</c:v>
                </c:pt>
                <c:pt idx="3">
                  <c:v>A</c:v>
                </c:pt>
                <c:pt idx="4">
                  <c:v>M</c:v>
                </c:pt>
                <c:pt idx="5">
                  <c:v>J</c:v>
                </c:pt>
                <c:pt idx="6">
                  <c:v>J</c:v>
                </c:pt>
                <c:pt idx="7">
                  <c:v>A</c:v>
                </c:pt>
                <c:pt idx="8">
                  <c:v>S</c:v>
                </c:pt>
                <c:pt idx="9">
                  <c:v>O</c:v>
                </c:pt>
                <c:pt idx="10">
                  <c:v>N</c:v>
                </c:pt>
                <c:pt idx="11">
                  <c:v>D</c:v>
                </c:pt>
              </c:strCache>
            </c:strRef>
          </c:cat>
          <c:val>
            <c:numRef>
              <c:f>'IM Graphs'!$E$12:$E$23</c:f>
              <c:numCache>
                <c:formatCode>General</c:formatCode>
                <c:ptCount val="12"/>
                <c:pt idx="0">
                  <c:v>2</c:v>
                </c:pt>
                <c:pt idx="1">
                  <c:v>2</c:v>
                </c:pt>
                <c:pt idx="2">
                  <c:v>2</c:v>
                </c:pt>
                <c:pt idx="3">
                  <c:v>1</c:v>
                </c:pt>
                <c:pt idx="4">
                  <c:v>1</c:v>
                </c:pt>
                <c:pt idx="5">
                  <c:v>3</c:v>
                </c:pt>
                <c:pt idx="6">
                  <c:v>1</c:v>
                </c:pt>
                <c:pt idx="7">
                  <c:v>2</c:v>
                </c:pt>
                <c:pt idx="8">
                  <c:v>2</c:v>
                </c:pt>
                <c:pt idx="9">
                  <c:v>1</c:v>
                </c:pt>
                <c:pt idx="10">
                  <c:v>0</c:v>
                </c:pt>
                <c:pt idx="11">
                  <c:v>1</c:v>
                </c:pt>
              </c:numCache>
            </c:numRef>
          </c:val>
          <c:extLst>
            <c:ext xmlns:c16="http://schemas.microsoft.com/office/drawing/2014/chart" uri="{C3380CC4-5D6E-409C-BE32-E72D297353CC}">
              <c16:uniqueId val="{00000004-0438-493E-AF48-528E58768B2C}"/>
            </c:ext>
          </c:extLst>
        </c:ser>
        <c:ser>
          <c:idx val="3"/>
          <c:order val="3"/>
          <c:tx>
            <c:strRef>
              <c:f>'IM Graphs'!$F$2</c:f>
              <c:strCache>
                <c:ptCount val="1"/>
                <c:pt idx="0">
                  <c:v>Non Xoserve Indentified/Uncontrollable by Xoserve</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 Graphs'!$B$12:$B$23</c:f>
              <c:strCache>
                <c:ptCount val="12"/>
                <c:pt idx="0">
                  <c:v>J</c:v>
                </c:pt>
                <c:pt idx="1">
                  <c:v>F</c:v>
                </c:pt>
                <c:pt idx="2">
                  <c:v>M</c:v>
                </c:pt>
                <c:pt idx="3">
                  <c:v>A</c:v>
                </c:pt>
                <c:pt idx="4">
                  <c:v>M</c:v>
                </c:pt>
                <c:pt idx="5">
                  <c:v>J</c:v>
                </c:pt>
                <c:pt idx="6">
                  <c:v>J</c:v>
                </c:pt>
                <c:pt idx="7">
                  <c:v>A</c:v>
                </c:pt>
                <c:pt idx="8">
                  <c:v>S</c:v>
                </c:pt>
                <c:pt idx="9">
                  <c:v>O</c:v>
                </c:pt>
                <c:pt idx="10">
                  <c:v>N</c:v>
                </c:pt>
                <c:pt idx="11">
                  <c:v>D</c:v>
                </c:pt>
              </c:strCache>
            </c:strRef>
          </c:cat>
          <c:val>
            <c:numRef>
              <c:f>'IM Graphs'!$F$12:$F$23</c:f>
              <c:numCache>
                <c:formatCode>General</c:formatCode>
                <c:ptCount val="12"/>
                <c:pt idx="0">
                  <c:v>0</c:v>
                </c:pt>
                <c:pt idx="1">
                  <c:v>3</c:v>
                </c:pt>
                <c:pt idx="2">
                  <c:v>0</c:v>
                </c:pt>
                <c:pt idx="3">
                  <c:v>1</c:v>
                </c:pt>
                <c:pt idx="4">
                  <c:v>2</c:v>
                </c:pt>
                <c:pt idx="5">
                  <c:v>0</c:v>
                </c:pt>
                <c:pt idx="6">
                  <c:v>0</c:v>
                </c:pt>
                <c:pt idx="7">
                  <c:v>0</c:v>
                </c:pt>
                <c:pt idx="8">
                  <c:v>0</c:v>
                </c:pt>
                <c:pt idx="9">
                  <c:v>0</c:v>
                </c:pt>
                <c:pt idx="10">
                  <c:v>1</c:v>
                </c:pt>
                <c:pt idx="11">
                  <c:v>0</c:v>
                </c:pt>
              </c:numCache>
            </c:numRef>
          </c:val>
          <c:extLst>
            <c:ext xmlns:c16="http://schemas.microsoft.com/office/drawing/2014/chart" uri="{C3380CC4-5D6E-409C-BE32-E72D297353CC}">
              <c16:uniqueId val="{00000005-0438-493E-AF48-528E58768B2C}"/>
            </c:ext>
          </c:extLst>
        </c:ser>
        <c:ser>
          <c:idx val="4"/>
          <c:order val="4"/>
          <c:tx>
            <c:strRef>
              <c:f>'IM Graphs'!$G$2</c:f>
              <c:strCache>
                <c:ptCount val="1"/>
                <c:pt idx="0">
                  <c:v>Xoserve Internal/No customer impacts</c:v>
                </c:pt>
              </c:strCache>
            </c:strRef>
          </c:tx>
          <c:spPr>
            <a:solidFill>
              <a:srgbClr val="40D1F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 Graphs'!$B$12:$B$23</c:f>
              <c:strCache>
                <c:ptCount val="12"/>
                <c:pt idx="0">
                  <c:v>J</c:v>
                </c:pt>
                <c:pt idx="1">
                  <c:v>F</c:v>
                </c:pt>
                <c:pt idx="2">
                  <c:v>M</c:v>
                </c:pt>
                <c:pt idx="3">
                  <c:v>A</c:v>
                </c:pt>
                <c:pt idx="4">
                  <c:v>M</c:v>
                </c:pt>
                <c:pt idx="5">
                  <c:v>J</c:v>
                </c:pt>
                <c:pt idx="6">
                  <c:v>J</c:v>
                </c:pt>
                <c:pt idx="7">
                  <c:v>A</c:v>
                </c:pt>
                <c:pt idx="8">
                  <c:v>S</c:v>
                </c:pt>
                <c:pt idx="9">
                  <c:v>O</c:v>
                </c:pt>
                <c:pt idx="10">
                  <c:v>N</c:v>
                </c:pt>
                <c:pt idx="11">
                  <c:v>D</c:v>
                </c:pt>
              </c:strCache>
            </c:strRef>
          </c:cat>
          <c:val>
            <c:numRef>
              <c:f>'IM Graphs'!$G$12:$G$23</c:f>
              <c:numCache>
                <c:formatCode>General</c:formatCode>
                <c:ptCount val="12"/>
                <c:pt idx="0">
                  <c:v>0</c:v>
                </c:pt>
                <c:pt idx="1">
                  <c:v>2</c:v>
                </c:pt>
                <c:pt idx="2">
                  <c:v>0</c:v>
                </c:pt>
                <c:pt idx="3">
                  <c:v>2</c:v>
                </c:pt>
                <c:pt idx="4">
                  <c:v>0</c:v>
                </c:pt>
                <c:pt idx="5">
                  <c:v>2</c:v>
                </c:pt>
                <c:pt idx="6">
                  <c:v>0</c:v>
                </c:pt>
                <c:pt idx="7">
                  <c:v>1</c:v>
                </c:pt>
                <c:pt idx="8">
                  <c:v>0</c:v>
                </c:pt>
                <c:pt idx="9">
                  <c:v>0</c:v>
                </c:pt>
                <c:pt idx="10">
                  <c:v>0</c:v>
                </c:pt>
                <c:pt idx="11">
                  <c:v>2</c:v>
                </c:pt>
              </c:numCache>
            </c:numRef>
          </c:val>
          <c:extLst>
            <c:ext xmlns:c16="http://schemas.microsoft.com/office/drawing/2014/chart" uri="{C3380CC4-5D6E-409C-BE32-E72D297353CC}">
              <c16:uniqueId val="{00000006-0438-493E-AF48-528E58768B2C}"/>
            </c:ext>
          </c:extLst>
        </c:ser>
        <c:dLbls>
          <c:dLblPos val="ctr"/>
          <c:showLegendKey val="0"/>
          <c:showVal val="1"/>
          <c:showCatName val="0"/>
          <c:showSerName val="0"/>
          <c:showPercent val="0"/>
          <c:showBubbleSize val="0"/>
        </c:dLbls>
        <c:gapWidth val="150"/>
        <c:axId val="299672096"/>
        <c:axId val="299674272"/>
      </c:barChart>
      <c:catAx>
        <c:axId val="29967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9674272"/>
        <c:crosses val="autoZero"/>
        <c:auto val="1"/>
        <c:lblAlgn val="ctr"/>
        <c:lblOffset val="100"/>
        <c:noMultiLvlLbl val="0"/>
      </c:catAx>
      <c:valAx>
        <c:axId val="299674272"/>
        <c:scaling>
          <c:orientation val="minMax"/>
          <c:max val="9"/>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Incidents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9672096"/>
        <c:crosses val="autoZero"/>
        <c:crossBetween val="between"/>
      </c:valAx>
      <c:spPr>
        <a:noFill/>
        <a:ln>
          <a:noFill/>
        </a:ln>
        <a:effectLst/>
      </c:spPr>
    </c:plotArea>
    <c:legend>
      <c:legendPos val="r"/>
      <c:legendEntry>
        <c:idx val="0"/>
        <c:delete val="1"/>
      </c:legendEntry>
      <c:legendEntry>
        <c:idx val="1"/>
        <c:delete val="1"/>
      </c:legendEntry>
      <c:legendEntry>
        <c:idx val="2"/>
        <c:delete val="1"/>
      </c:legendEntry>
      <c:legendEntry>
        <c:idx val="3"/>
        <c:delete val="1"/>
      </c:legendEntry>
      <c:layout>
        <c:manualLayout>
          <c:xMode val="edge"/>
          <c:yMode val="edge"/>
          <c:x val="0.78013700745673009"/>
          <c:y val="0.61133271390153554"/>
          <c:w val="0.21543897726985076"/>
          <c:h val="0.3386524129091407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14015" cy="488712"/>
          </a:xfrm>
          <a:prstGeom prst="rect">
            <a:avLst/>
          </a:prstGeom>
        </p:spPr>
        <p:txBody>
          <a:bodyPr vert="horz" lIns="91700" tIns="45849" rIns="91700" bIns="45849" rtlCol="0"/>
          <a:lstStyle>
            <a:lvl1pPr algn="l">
              <a:defRPr sz="1200"/>
            </a:lvl1pPr>
          </a:lstStyle>
          <a:p>
            <a:endParaRPr lang="en-GB" dirty="0"/>
          </a:p>
        </p:txBody>
      </p:sp>
      <p:sp>
        <p:nvSpPr>
          <p:cNvPr id="3" name="Date Placeholder 2"/>
          <p:cNvSpPr>
            <a:spLocks noGrp="1"/>
          </p:cNvSpPr>
          <p:nvPr>
            <p:ph type="dt" idx="1"/>
          </p:nvPr>
        </p:nvSpPr>
        <p:spPr>
          <a:xfrm>
            <a:off x="3809081" y="0"/>
            <a:ext cx="2914015" cy="488712"/>
          </a:xfrm>
          <a:prstGeom prst="rect">
            <a:avLst/>
          </a:prstGeom>
        </p:spPr>
        <p:txBody>
          <a:bodyPr vert="horz" lIns="91700" tIns="45849" rIns="91700" bIns="45849" rtlCol="0"/>
          <a:lstStyle>
            <a:lvl1pPr algn="r">
              <a:defRPr sz="1200"/>
            </a:lvl1pPr>
          </a:lstStyle>
          <a:p>
            <a:fld id="{30CC7C86-2D66-4C55-8F99-E153512351BA}" type="datetimeFigureOut">
              <a:rPr lang="en-GB" smtClean="0"/>
              <a:t>11/01/2021</a:t>
            </a:fld>
            <a:endParaRPr lang="en-GB" dirty="0"/>
          </a:p>
        </p:txBody>
      </p:sp>
      <p:sp>
        <p:nvSpPr>
          <p:cNvPr id="4" name="Slide Image Placeholder 3"/>
          <p:cNvSpPr>
            <a:spLocks noGrp="1" noRot="1" noChangeAspect="1"/>
          </p:cNvSpPr>
          <p:nvPr>
            <p:ph type="sldImg" idx="2"/>
          </p:nvPr>
        </p:nvSpPr>
        <p:spPr>
          <a:xfrm>
            <a:off x="104775" y="733425"/>
            <a:ext cx="6515100" cy="3665538"/>
          </a:xfrm>
          <a:prstGeom prst="rect">
            <a:avLst/>
          </a:prstGeom>
          <a:noFill/>
          <a:ln w="12700">
            <a:solidFill>
              <a:prstClr val="black"/>
            </a:solidFill>
          </a:ln>
        </p:spPr>
        <p:txBody>
          <a:bodyPr vert="horz" lIns="91700" tIns="45849" rIns="91700" bIns="45849" rtlCol="0" anchor="ctr"/>
          <a:lstStyle/>
          <a:p>
            <a:endParaRPr lang="en-GB" dirty="0"/>
          </a:p>
        </p:txBody>
      </p:sp>
      <p:sp>
        <p:nvSpPr>
          <p:cNvPr id="5" name="Notes Placeholder 4"/>
          <p:cNvSpPr>
            <a:spLocks noGrp="1"/>
          </p:cNvSpPr>
          <p:nvPr>
            <p:ph type="body" sz="quarter" idx="3"/>
          </p:nvPr>
        </p:nvSpPr>
        <p:spPr>
          <a:xfrm>
            <a:off x="672467" y="4642763"/>
            <a:ext cx="5379720" cy="4398407"/>
          </a:xfrm>
          <a:prstGeom prst="rect">
            <a:avLst/>
          </a:prstGeom>
        </p:spPr>
        <p:txBody>
          <a:bodyPr vert="horz" lIns="91700" tIns="45849" rIns="91700" bIns="458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4" y="9283830"/>
            <a:ext cx="2914015" cy="488712"/>
          </a:xfrm>
          <a:prstGeom prst="rect">
            <a:avLst/>
          </a:prstGeom>
        </p:spPr>
        <p:txBody>
          <a:bodyPr vert="horz" lIns="91700" tIns="45849" rIns="91700" bIns="45849"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09081" y="9283830"/>
            <a:ext cx="2914015" cy="488712"/>
          </a:xfrm>
          <a:prstGeom prst="rect">
            <a:avLst/>
          </a:prstGeom>
        </p:spPr>
        <p:txBody>
          <a:bodyPr vert="horz" lIns="91700" tIns="45849" rIns="91700" bIns="45849" rtlCol="0" anchor="b"/>
          <a:lstStyle>
            <a:lvl1pPr algn="r">
              <a:defRPr sz="1200"/>
            </a:lvl1pPr>
          </a:lstStyle>
          <a:p>
            <a:fld id="{2A2357B9-A31F-4FC7-A38A-70DF36F645F3}" type="slidenum">
              <a:rPr lang="en-GB" smtClean="0"/>
              <a:t>‹#›</a:t>
            </a:fld>
            <a:endParaRPr lang="en-GB" dirty="0"/>
          </a:p>
        </p:txBody>
      </p:sp>
    </p:spTree>
    <p:extLst>
      <p:ext uri="{BB962C8B-B14F-4D97-AF65-F5344CB8AC3E}">
        <p14:creationId xmlns:p14="http://schemas.microsoft.com/office/powerpoint/2010/main" val="792964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A2357B9-A31F-4FC7-A38A-70DF36F645F3}" type="slidenum">
              <a:rPr lang="en-GB" smtClean="0"/>
              <a:t>3</a:t>
            </a:fld>
            <a:endParaRPr lang="en-GB" dirty="0"/>
          </a:p>
        </p:txBody>
      </p:sp>
    </p:spTree>
    <p:extLst>
      <p:ext uri="{BB962C8B-B14F-4D97-AF65-F5344CB8AC3E}">
        <p14:creationId xmlns:p14="http://schemas.microsoft.com/office/powerpoint/2010/main" val="4195454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a:t>
            </a:r>
            <a:endParaRPr lang="en-GB" dirty="0"/>
          </a:p>
        </p:txBody>
      </p:sp>
      <p:sp>
        <p:nvSpPr>
          <p:cNvPr id="4" name="Slide Number Placeholder 3"/>
          <p:cNvSpPr>
            <a:spLocks noGrp="1"/>
          </p:cNvSpPr>
          <p:nvPr>
            <p:ph type="sldNum" sz="quarter" idx="5"/>
          </p:nvPr>
        </p:nvSpPr>
        <p:spPr/>
        <p:txBody>
          <a:bodyPr/>
          <a:lstStyle/>
          <a:p>
            <a:fld id="{2A2357B9-A31F-4FC7-A38A-70DF36F645F3}" type="slidenum">
              <a:rPr lang="en-GB" smtClean="0"/>
              <a:t>4</a:t>
            </a:fld>
            <a:endParaRPr lang="en-GB" dirty="0"/>
          </a:p>
        </p:txBody>
      </p:sp>
    </p:spTree>
    <p:extLst>
      <p:ext uri="{BB962C8B-B14F-4D97-AF65-F5344CB8AC3E}">
        <p14:creationId xmlns:p14="http://schemas.microsoft.com/office/powerpoint/2010/main" val="12762050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extLst>
      <p:ext uri="{BB962C8B-B14F-4D97-AF65-F5344CB8AC3E}">
        <p14:creationId xmlns:p14="http://schemas.microsoft.com/office/powerpoint/2010/main" val="31303932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311928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873010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655067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a:t>Click to edit Master title style</a:t>
            </a:r>
            <a:endParaRPr lang="en-GB"/>
          </a:p>
        </p:txBody>
      </p:sp>
    </p:spTree>
    <p:extLst>
      <p:ext uri="{BB962C8B-B14F-4D97-AF65-F5344CB8AC3E}">
        <p14:creationId xmlns:p14="http://schemas.microsoft.com/office/powerpoint/2010/main" val="3118097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812197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2387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807504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642197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059582"/>
            <a:ext cx="8229600" cy="3672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79291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ctr" defTabSz="914400" rtl="0" eaLnBrk="1" latinLnBrk="0" hangingPunct="1">
        <a:spcBef>
          <a:spcPct val="0"/>
        </a:spcBef>
        <a:buNone/>
        <a:defRPr sz="2800" b="1" kern="1200">
          <a:solidFill>
            <a:srgbClr val="3E5AA8"/>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B517DF-1F76-410B-B5D3-59640A739A43}"/>
              </a:ext>
            </a:extLst>
          </p:cNvPr>
          <p:cNvSpPr>
            <a:spLocks noGrp="1"/>
          </p:cNvSpPr>
          <p:nvPr>
            <p:ph type="ctrTitle"/>
          </p:nvPr>
        </p:nvSpPr>
        <p:spPr/>
        <p:txBody>
          <a:bodyPr/>
          <a:lstStyle/>
          <a:p>
            <a:r>
              <a:rPr lang="en-GB" dirty="0">
                <a:latin typeface="Arial"/>
                <a:cs typeface="Arial"/>
              </a:rPr>
              <a:t>Xoserve Incident Summary: December 2020</a:t>
            </a:r>
          </a:p>
        </p:txBody>
      </p:sp>
      <p:sp>
        <p:nvSpPr>
          <p:cNvPr id="3" name="Subtitle 4">
            <a:extLst>
              <a:ext uri="{FF2B5EF4-FFF2-40B4-BE49-F238E27FC236}">
                <a16:creationId xmlns:a16="http://schemas.microsoft.com/office/drawing/2014/main" id="{8385E8BA-F4A8-4D87-B1FA-19A74FB981CA}"/>
              </a:ext>
            </a:extLst>
          </p:cNvPr>
          <p:cNvSpPr>
            <a:spLocks noGrp="1"/>
          </p:cNvSpPr>
          <p:nvPr>
            <p:ph type="subTitle" idx="1"/>
          </p:nvPr>
        </p:nvSpPr>
        <p:spPr>
          <a:xfrm>
            <a:off x="1371600" y="2914650"/>
            <a:ext cx="6400800" cy="1314450"/>
          </a:xfrm>
        </p:spPr>
        <p:txBody>
          <a:bodyPr vert="horz" lIns="91440" tIns="45720" rIns="91440" bIns="45720" rtlCol="0" anchor="t">
            <a:normAutofit/>
          </a:bodyPr>
          <a:lstStyle/>
          <a:p>
            <a:r>
              <a:rPr lang="en-GB" sz="2400" dirty="0">
                <a:latin typeface="Arial"/>
                <a:cs typeface="Arial"/>
              </a:rPr>
              <a:t>1</a:t>
            </a:r>
            <a:r>
              <a:rPr lang="en-GB" sz="2400" baseline="30000" dirty="0">
                <a:latin typeface="Arial"/>
                <a:cs typeface="Arial"/>
              </a:rPr>
              <a:t>st</a:t>
            </a:r>
            <a:r>
              <a:rPr lang="en-GB" sz="2400" dirty="0">
                <a:latin typeface="Arial"/>
                <a:cs typeface="Arial"/>
              </a:rPr>
              <a:t> January 2021</a:t>
            </a:r>
          </a:p>
        </p:txBody>
      </p:sp>
    </p:spTree>
    <p:extLst>
      <p:ext uri="{BB962C8B-B14F-4D97-AF65-F5344CB8AC3E}">
        <p14:creationId xmlns:p14="http://schemas.microsoft.com/office/powerpoint/2010/main" val="1212332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200" dirty="0"/>
              <a:t>What is this presentation covering?</a:t>
            </a:r>
          </a:p>
        </p:txBody>
      </p:sp>
      <p:sp>
        <p:nvSpPr>
          <p:cNvPr id="3" name="Content Placeholder 2"/>
          <p:cNvSpPr>
            <a:spLocks noGrp="1"/>
          </p:cNvSpPr>
          <p:nvPr>
            <p:ph idx="1"/>
          </p:nvPr>
        </p:nvSpPr>
        <p:spPr>
          <a:xfrm>
            <a:off x="457200" y="776211"/>
            <a:ext cx="8229600" cy="4258964"/>
          </a:xfrm>
        </p:spPr>
        <p:txBody>
          <a:bodyPr>
            <a:noAutofit/>
          </a:bodyPr>
          <a:lstStyle/>
          <a:p>
            <a:pPr>
              <a:lnSpc>
                <a:spcPts val="2100"/>
              </a:lnSpc>
              <a:spcBef>
                <a:spcPts val="0"/>
              </a:spcBef>
              <a:spcAft>
                <a:spcPts val="600"/>
              </a:spcAft>
            </a:pPr>
            <a:r>
              <a:rPr lang="en-US" sz="1600" dirty="0">
                <a:latin typeface="+mj-lt"/>
              </a:rPr>
              <a:t>This presentation provides an overview of </a:t>
            </a:r>
            <a:r>
              <a:rPr lang="en-US" sz="1600" b="1" dirty="0">
                <a:latin typeface="+mj-lt"/>
              </a:rPr>
              <a:t>P1/2 incidents </a:t>
            </a:r>
            <a:r>
              <a:rPr lang="en-US" sz="1600" dirty="0">
                <a:latin typeface="+mj-lt"/>
              </a:rPr>
              <a:t>experienced in the </a:t>
            </a:r>
            <a:r>
              <a:rPr lang="en-US" sz="1600" b="1" dirty="0">
                <a:latin typeface="+mj-lt"/>
              </a:rPr>
              <a:t>previous calendar month</a:t>
            </a:r>
          </a:p>
          <a:p>
            <a:pPr>
              <a:lnSpc>
                <a:spcPts val="2100"/>
              </a:lnSpc>
              <a:spcBef>
                <a:spcPts val="0"/>
              </a:spcBef>
              <a:spcAft>
                <a:spcPts val="600"/>
              </a:spcAft>
            </a:pPr>
            <a:r>
              <a:rPr lang="en-US" sz="1600" dirty="0">
                <a:latin typeface="+mj-lt"/>
              </a:rPr>
              <a:t>It will describe </a:t>
            </a:r>
            <a:r>
              <a:rPr lang="en-US" sz="1600" b="1" dirty="0">
                <a:latin typeface="+mj-lt"/>
              </a:rPr>
              <a:t>high level impacts and causes</a:t>
            </a:r>
            <a:r>
              <a:rPr lang="en-US" sz="1600" dirty="0">
                <a:latin typeface="+mj-lt"/>
              </a:rPr>
              <a:t>, and the </a:t>
            </a:r>
            <a:r>
              <a:rPr lang="en-US" sz="1600" b="1" dirty="0">
                <a:latin typeface="+mj-lt"/>
              </a:rPr>
              <a:t>resolution Xoserve undertook</a:t>
            </a:r>
            <a:r>
              <a:rPr lang="en-US" sz="1600" dirty="0">
                <a:latin typeface="+mj-lt"/>
              </a:rPr>
              <a:t> (or is undertaking) to resolve</a:t>
            </a:r>
          </a:p>
          <a:p>
            <a:pPr>
              <a:lnSpc>
                <a:spcPts val="2100"/>
              </a:lnSpc>
              <a:spcBef>
                <a:spcPts val="0"/>
              </a:spcBef>
              <a:spcAft>
                <a:spcPts val="600"/>
              </a:spcAft>
            </a:pPr>
            <a:r>
              <a:rPr lang="en-US" sz="1600" dirty="0">
                <a:latin typeface="+mj-lt"/>
              </a:rPr>
              <a:t>This information is provided to </a:t>
            </a:r>
            <a:r>
              <a:rPr lang="en-US" sz="1600" b="1" dirty="0">
                <a:latin typeface="+mj-lt"/>
              </a:rPr>
              <a:t>enable customers to have a greater insight </a:t>
            </a:r>
            <a:r>
              <a:rPr lang="en-US" sz="1600" dirty="0">
                <a:latin typeface="+mj-lt"/>
              </a:rPr>
              <a:t>of the activities within Xoserve’s platforms that support your critical business process</a:t>
            </a:r>
          </a:p>
          <a:p>
            <a:pPr>
              <a:lnSpc>
                <a:spcPts val="2100"/>
              </a:lnSpc>
              <a:spcBef>
                <a:spcPts val="0"/>
              </a:spcBef>
              <a:spcAft>
                <a:spcPts val="600"/>
              </a:spcAft>
            </a:pPr>
            <a:r>
              <a:rPr lang="en-US" sz="1600" dirty="0">
                <a:latin typeface="+mj-lt"/>
              </a:rPr>
              <a:t>It is also shared with the intention to provide customers with an </a:t>
            </a:r>
            <a:r>
              <a:rPr lang="en-US" sz="1600" b="1" dirty="0">
                <a:latin typeface="+mj-lt"/>
              </a:rPr>
              <a:t>understanding of what Xoserve are doing to maintain and improve service</a:t>
            </a:r>
            <a:r>
              <a:rPr lang="en-US" sz="1600" dirty="0">
                <a:latin typeface="+mj-lt"/>
              </a:rPr>
              <a:t>, and;</a:t>
            </a:r>
          </a:p>
          <a:p>
            <a:pPr>
              <a:lnSpc>
                <a:spcPts val="2100"/>
              </a:lnSpc>
              <a:spcBef>
                <a:spcPts val="0"/>
              </a:spcBef>
              <a:spcAft>
                <a:spcPts val="600"/>
              </a:spcAft>
            </a:pPr>
            <a:r>
              <a:rPr lang="en-US" sz="1600" dirty="0">
                <a:latin typeface="+mj-lt"/>
              </a:rPr>
              <a:t>It is provided to </a:t>
            </a:r>
            <a:r>
              <a:rPr lang="en-US" sz="1600" b="1" dirty="0">
                <a:latin typeface="+mj-lt"/>
              </a:rPr>
              <a:t>enable customers to provide feedback </a:t>
            </a:r>
            <a:r>
              <a:rPr lang="en-US" sz="1600" dirty="0">
                <a:latin typeface="+mj-lt"/>
              </a:rPr>
              <a:t>if they believe improvements can be made</a:t>
            </a:r>
            <a:endParaRPr lang="en-GB" sz="1000" dirty="0"/>
          </a:p>
          <a:p>
            <a:pPr>
              <a:lnSpc>
                <a:spcPts val="2100"/>
              </a:lnSpc>
              <a:spcBef>
                <a:spcPts val="0"/>
              </a:spcBef>
              <a:spcAft>
                <a:spcPts val="600"/>
              </a:spcAft>
            </a:pPr>
            <a:endParaRPr lang="en-GB" sz="1600" dirty="0">
              <a:latin typeface="+mj-lt"/>
            </a:endParaRPr>
          </a:p>
        </p:txBody>
      </p:sp>
      <p:sp>
        <p:nvSpPr>
          <p:cNvPr id="4" name="AutoShape 2" descr="Image result for questionmark flat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4698485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737"/>
            <a:ext cx="8229600" cy="527535"/>
          </a:xfrm>
        </p:spPr>
        <p:txBody>
          <a:bodyPr>
            <a:normAutofit/>
          </a:bodyPr>
          <a:lstStyle/>
          <a:p>
            <a:r>
              <a:rPr lang="en-GB" sz="2000" dirty="0"/>
              <a:t>High-level summary of P1/2 incidents: December 2020</a:t>
            </a:r>
          </a:p>
        </p:txBody>
      </p:sp>
      <p:sp>
        <p:nvSpPr>
          <p:cNvPr id="4" name="AutoShape 2" descr="Image result for questionmark flat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graphicFrame>
        <p:nvGraphicFramePr>
          <p:cNvPr id="5" name="Content Placeholder 6">
            <a:extLst>
              <a:ext uri="{FF2B5EF4-FFF2-40B4-BE49-F238E27FC236}">
                <a16:creationId xmlns:a16="http://schemas.microsoft.com/office/drawing/2014/main" id="{2EF068E9-DE54-4535-9056-62894D0D6D70}"/>
              </a:ext>
            </a:extLst>
          </p:cNvPr>
          <p:cNvGraphicFramePr>
            <a:graphicFrameLocks/>
          </p:cNvGraphicFramePr>
          <p:nvPr>
            <p:extLst>
              <p:ext uri="{D42A27DB-BD31-4B8C-83A1-F6EECF244321}">
                <p14:modId xmlns:p14="http://schemas.microsoft.com/office/powerpoint/2010/main" val="2467182485"/>
              </p:ext>
            </p:extLst>
          </p:nvPr>
        </p:nvGraphicFramePr>
        <p:xfrm>
          <a:off x="155575" y="782432"/>
          <a:ext cx="8751413" cy="3757333"/>
        </p:xfrm>
        <a:graphic>
          <a:graphicData uri="http://schemas.openxmlformats.org/drawingml/2006/table">
            <a:tbl>
              <a:tblPr firstRow="1" bandRow="1">
                <a:tableStyleId>{5C22544A-7EE6-4342-B048-85BDC9FD1C3A}</a:tableStyleId>
              </a:tblPr>
              <a:tblGrid>
                <a:gridCol w="620300">
                  <a:extLst>
                    <a:ext uri="{9D8B030D-6E8A-4147-A177-3AD203B41FA5}">
                      <a16:colId xmlns:a16="http://schemas.microsoft.com/office/drawing/2014/main" val="1820395623"/>
                    </a:ext>
                  </a:extLst>
                </a:gridCol>
                <a:gridCol w="1389915">
                  <a:extLst>
                    <a:ext uri="{9D8B030D-6E8A-4147-A177-3AD203B41FA5}">
                      <a16:colId xmlns:a16="http://schemas.microsoft.com/office/drawing/2014/main" val="3579627632"/>
                    </a:ext>
                  </a:extLst>
                </a:gridCol>
                <a:gridCol w="1577450">
                  <a:extLst>
                    <a:ext uri="{9D8B030D-6E8A-4147-A177-3AD203B41FA5}">
                      <a16:colId xmlns:a16="http://schemas.microsoft.com/office/drawing/2014/main" val="715552888"/>
                    </a:ext>
                  </a:extLst>
                </a:gridCol>
                <a:gridCol w="1880831">
                  <a:extLst>
                    <a:ext uri="{9D8B030D-6E8A-4147-A177-3AD203B41FA5}">
                      <a16:colId xmlns:a16="http://schemas.microsoft.com/office/drawing/2014/main" val="2287827896"/>
                    </a:ext>
                  </a:extLst>
                </a:gridCol>
                <a:gridCol w="2009220">
                  <a:extLst>
                    <a:ext uri="{9D8B030D-6E8A-4147-A177-3AD203B41FA5}">
                      <a16:colId xmlns:a16="http://schemas.microsoft.com/office/drawing/2014/main" val="1642094320"/>
                    </a:ext>
                  </a:extLst>
                </a:gridCol>
                <a:gridCol w="634253">
                  <a:extLst>
                    <a:ext uri="{9D8B030D-6E8A-4147-A177-3AD203B41FA5}">
                      <a16:colId xmlns:a16="http://schemas.microsoft.com/office/drawing/2014/main" val="4119213854"/>
                    </a:ext>
                  </a:extLst>
                </a:gridCol>
                <a:gridCol w="639444">
                  <a:extLst>
                    <a:ext uri="{9D8B030D-6E8A-4147-A177-3AD203B41FA5}">
                      <a16:colId xmlns:a16="http://schemas.microsoft.com/office/drawing/2014/main" val="1273231573"/>
                    </a:ext>
                  </a:extLst>
                </a:gridCol>
              </a:tblGrid>
              <a:tr h="722993">
                <a:tc>
                  <a:txBody>
                    <a:bodyPr/>
                    <a:lstStyle/>
                    <a:p>
                      <a:pPr algn="ctr"/>
                      <a:r>
                        <a:rPr lang="en-US" sz="700" dirty="0">
                          <a:latin typeface="+mn-lt"/>
                        </a:rPr>
                        <a:t> Ref.</a:t>
                      </a:r>
                      <a:endParaRPr lang="en-GB" sz="700" dirty="0">
                        <a:latin typeface="+mn-lt"/>
                      </a:endParaRPr>
                    </a:p>
                  </a:txBody>
                  <a:tcPr anchor="ctr"/>
                </a:tc>
                <a:tc>
                  <a:txBody>
                    <a:bodyPr/>
                    <a:lstStyle/>
                    <a:p>
                      <a:pPr algn="ctr"/>
                      <a:r>
                        <a:rPr lang="en-US" sz="700" dirty="0">
                          <a:latin typeface="+mn-lt"/>
                        </a:rPr>
                        <a:t>What happened?</a:t>
                      </a:r>
                      <a:endParaRPr lang="en-GB" sz="700" dirty="0">
                        <a:latin typeface="+mn-lt"/>
                      </a:endParaRPr>
                    </a:p>
                  </a:txBody>
                  <a:tcPr anchor="ctr"/>
                </a:tc>
                <a:tc>
                  <a:txBody>
                    <a:bodyPr/>
                    <a:lstStyle/>
                    <a:p>
                      <a:pPr algn="ctr"/>
                      <a:r>
                        <a:rPr lang="en-US" sz="700" dirty="0">
                          <a:latin typeface="+mn-lt"/>
                        </a:rPr>
                        <a:t>Why did it happen?</a:t>
                      </a:r>
                      <a:endParaRPr lang="en-GB" sz="700" dirty="0">
                        <a:latin typeface="+mn-lt"/>
                      </a:endParaRPr>
                    </a:p>
                  </a:txBody>
                  <a:tcPr anchor="ctr"/>
                </a:tc>
                <a:tc>
                  <a:txBody>
                    <a:bodyPr/>
                    <a:lstStyle/>
                    <a:p>
                      <a:pPr algn="ctr"/>
                      <a:r>
                        <a:rPr lang="en-US" sz="700" dirty="0">
                          <a:latin typeface="+mn-lt"/>
                        </a:rPr>
                        <a:t>What do Xoserve understand our customers experienced?</a:t>
                      </a:r>
                      <a:endParaRPr lang="en-GB" sz="700" dirty="0">
                        <a:latin typeface="+mn-lt"/>
                      </a:endParaRPr>
                    </a:p>
                  </a:txBody>
                  <a:tcPr anchor="ctr"/>
                </a:tc>
                <a:tc>
                  <a:txBody>
                    <a:bodyPr/>
                    <a:lstStyle/>
                    <a:p>
                      <a:pPr algn="ctr"/>
                      <a:r>
                        <a:rPr lang="en-US" sz="700" dirty="0">
                          <a:latin typeface="+mn-lt"/>
                        </a:rPr>
                        <a:t>What did your Xoserve team do to resolve?</a:t>
                      </a:r>
                      <a:endParaRPr lang="en-GB" sz="700" dirty="0">
                        <a:latin typeface="+mn-lt"/>
                      </a:endParaRPr>
                    </a:p>
                  </a:txBody>
                  <a:tcPr anchor="ctr"/>
                </a:tc>
                <a:tc>
                  <a:txBody>
                    <a:bodyPr/>
                    <a:lstStyle/>
                    <a:p>
                      <a:pPr algn="ctr">
                        <a:spcAft>
                          <a:spcPts val="0"/>
                        </a:spcAft>
                      </a:pPr>
                      <a:r>
                        <a:rPr lang="en-GB" sz="700" dirty="0">
                          <a:effectLst/>
                          <a:latin typeface="+mn-lt"/>
                        </a:rPr>
                        <a:t>Incident Date</a:t>
                      </a:r>
                      <a:endParaRPr lang="en-GB" sz="700" dirty="0">
                        <a:effectLst/>
                        <a:latin typeface="+mn-lt"/>
                        <a:ea typeface="Calibri" panose="020F0502020204030204" pitchFamily="34" charset="0"/>
                      </a:endParaRPr>
                    </a:p>
                  </a:txBody>
                  <a:tcPr marL="46877" marR="46877" marT="0" marB="0" anchor="ctr"/>
                </a:tc>
                <a:tc>
                  <a:txBody>
                    <a:bodyPr/>
                    <a:lstStyle/>
                    <a:p>
                      <a:pPr algn="ctr">
                        <a:spcAft>
                          <a:spcPts val="0"/>
                        </a:spcAft>
                      </a:pPr>
                      <a:r>
                        <a:rPr lang="en-GB" sz="700" dirty="0">
                          <a:effectLst/>
                          <a:latin typeface="+mn-lt"/>
                        </a:rPr>
                        <a:t>Resolved Date</a:t>
                      </a:r>
                      <a:endParaRPr lang="en-GB" sz="700" dirty="0">
                        <a:effectLst/>
                        <a:latin typeface="+mn-lt"/>
                        <a:ea typeface="Calibri" panose="020F0502020204030204" pitchFamily="34" charset="0"/>
                      </a:endParaRPr>
                    </a:p>
                  </a:txBody>
                  <a:tcPr marL="46877" marR="46877" marT="0" marB="0" anchor="ctr"/>
                </a:tc>
                <a:extLst>
                  <a:ext uri="{0D108BD9-81ED-4DB2-BD59-A6C34878D82A}">
                    <a16:rowId xmlns:a16="http://schemas.microsoft.com/office/drawing/2014/main" val="503059204"/>
                  </a:ext>
                </a:extLst>
              </a:tr>
              <a:tr h="660472">
                <a:tc>
                  <a:txBody>
                    <a:bodyPr/>
                    <a:lstStyle/>
                    <a:p>
                      <a:pPr algn="l" rtl="0" fontAlgn="ctr"/>
                      <a:r>
                        <a:rPr lang="en-US" sz="700" b="0" i="0" u="none" strike="noStrike" dirty="0">
                          <a:solidFill>
                            <a:schemeClr val="bg1"/>
                          </a:solidFill>
                          <a:effectLst/>
                          <a:latin typeface="Arial" panose="020B0604020202020204" pitchFamily="34" charset="0"/>
                        </a:rPr>
                        <a:t>INC0033297</a:t>
                      </a:r>
                    </a:p>
                  </a:txBody>
                  <a:tcPr marL="46800" marR="46800" marT="46800" anchor="ctr">
                    <a:solidFill>
                      <a:srgbClr val="40D1F5"/>
                    </a:solidFill>
                  </a:tcPr>
                </a:tc>
                <a:tc>
                  <a:txBody>
                    <a:bodyPr/>
                    <a:lstStyle/>
                    <a:p>
                      <a:pPr marL="0" algn="l" defTabSz="914400" rtl="0" eaLnBrk="1" fontAlgn="ctr" latinLnBrk="0" hangingPunct="1"/>
                      <a:r>
                        <a:rPr lang="en-US" sz="700" b="0" i="0" u="none" strike="noStrike" kern="1200" dirty="0">
                          <a:solidFill>
                            <a:srgbClr val="000000"/>
                          </a:solidFill>
                          <a:effectLst/>
                          <a:latin typeface="Arial"/>
                          <a:ea typeface="+mn-ea"/>
                          <a:cs typeface="+mn-cs"/>
                        </a:rPr>
                        <a:t>Xoserve colleagues experienced Microsoft Office365 connectivity issue to SharePoint Online and OneDrive.</a:t>
                      </a:r>
                    </a:p>
                  </a:txBody>
                  <a:tcPr marL="46800" marR="46800" marT="46800" anchor="ctr"/>
                </a:tc>
                <a:tc>
                  <a:txBody>
                    <a:bodyPr/>
                    <a:lstStyle/>
                    <a:p>
                      <a:pPr marL="0" algn="l" defTabSz="914400" rtl="0" eaLnBrk="1" fontAlgn="ctr" latinLnBrk="0" hangingPunct="1"/>
                      <a:r>
                        <a:rPr lang="en-US" sz="700" b="0" i="0" u="none" strike="noStrike" kern="1200" dirty="0">
                          <a:solidFill>
                            <a:srgbClr val="000000"/>
                          </a:solidFill>
                          <a:effectLst/>
                          <a:latin typeface="Arial" panose="020B0604020202020204" pitchFamily="34" charset="0"/>
                          <a:ea typeface="+mn-ea"/>
                          <a:cs typeface="+mn-cs"/>
                        </a:rPr>
                        <a:t>There was an internal Microsoft fault impacting all UK and European Office365 customers</a:t>
                      </a:r>
                      <a:br>
                        <a:rPr lang="en-US" sz="700" b="0" i="0" u="none" strike="noStrike" kern="1200" dirty="0">
                          <a:solidFill>
                            <a:srgbClr val="000000"/>
                          </a:solidFill>
                          <a:effectLst/>
                          <a:latin typeface="Arial" panose="020B0604020202020204" pitchFamily="34" charset="0"/>
                          <a:ea typeface="+mn-ea"/>
                          <a:cs typeface="+mn-cs"/>
                        </a:rPr>
                      </a:br>
                      <a:endParaRPr lang="en-US" sz="700" b="0" i="0" u="none" strike="noStrike" kern="1200" dirty="0">
                        <a:solidFill>
                          <a:srgbClr val="000000"/>
                        </a:solidFill>
                        <a:effectLst/>
                        <a:latin typeface="Arial" panose="020B0604020202020204" pitchFamily="34" charset="0"/>
                        <a:ea typeface="+mn-ea"/>
                        <a:cs typeface="+mn-cs"/>
                      </a:endParaRPr>
                    </a:p>
                  </a:txBody>
                  <a:tcPr marL="46800" marR="46800" marT="46800" anchor="ctr"/>
                </a:tc>
                <a:tc>
                  <a:txBody>
                    <a:bodyPr/>
                    <a:lstStyle/>
                    <a:p>
                      <a:pPr marL="0" algn="l" defTabSz="914400" rtl="0" eaLnBrk="1" fontAlgn="ctr" latinLnBrk="0" hangingPunct="1"/>
                      <a:r>
                        <a:rPr lang="en-US" sz="700" b="0" i="0" u="none" strike="noStrike" kern="1200" dirty="0">
                          <a:solidFill>
                            <a:srgbClr val="000000"/>
                          </a:solidFill>
                          <a:effectLst/>
                          <a:latin typeface="Arial" panose="020B0604020202020204" pitchFamily="34" charset="0"/>
                          <a:ea typeface="+mn-ea"/>
                          <a:cs typeface="+mn-cs"/>
                        </a:rPr>
                        <a:t>No impact to external customers.</a:t>
                      </a:r>
                    </a:p>
                  </a:txBody>
                  <a:tcPr marL="46800" marR="46800" marT="46800" anchor="ctr"/>
                </a:tc>
                <a:tc>
                  <a:txBody>
                    <a:bodyPr/>
                    <a:lstStyle/>
                    <a:p>
                      <a:pPr marL="0" algn="l" defTabSz="914400" rtl="0" eaLnBrk="1" fontAlgn="ctr" latinLnBrk="0" hangingPunct="1"/>
                      <a:r>
                        <a:rPr lang="en-US" sz="700" b="0" i="0" u="none" strike="noStrike" kern="1200" dirty="0">
                          <a:solidFill>
                            <a:srgbClr val="000000"/>
                          </a:solidFill>
                          <a:effectLst/>
                          <a:latin typeface="Arial"/>
                          <a:ea typeface="+mn-ea"/>
                          <a:cs typeface="+mn-cs"/>
                        </a:rPr>
                        <a:t>Xoserve teams monitored service calls with/to our service providers and assisted as required. Microsoft isolated the issue (an analytics service issue) and restored service.</a:t>
                      </a:r>
                      <a:endParaRPr lang="en-US" sz="700" b="0" i="0" u="none" strike="noStrike" kern="1200" dirty="0">
                        <a:solidFill>
                          <a:srgbClr val="000000"/>
                        </a:solidFill>
                        <a:effectLst/>
                        <a:latin typeface="Arial" panose="020B0604020202020204" pitchFamily="34" charset="0"/>
                        <a:ea typeface="+mn-ea"/>
                        <a:cs typeface="+mn-cs"/>
                      </a:endParaRPr>
                    </a:p>
                  </a:txBody>
                  <a:tcPr marL="46800" marR="46800" marT="46800" anchor="ctr"/>
                </a:tc>
                <a:tc>
                  <a:txBody>
                    <a:bodyPr/>
                    <a:lstStyle/>
                    <a:p>
                      <a:pPr algn="ctr" fontAlgn="ctr"/>
                      <a:r>
                        <a:rPr lang="en-IN" sz="700" b="0" i="0" u="none" strike="noStrike" dirty="0">
                          <a:solidFill>
                            <a:srgbClr val="000000"/>
                          </a:solidFill>
                          <a:effectLst/>
                          <a:latin typeface="+mn-lt"/>
                        </a:rPr>
                        <a:t>11/12/2020 16:00:00</a:t>
                      </a:r>
                    </a:p>
                  </a:txBody>
                  <a:tcPr marL="4755" marR="4755" marT="4755" marB="0" anchor="ctr"/>
                </a:tc>
                <a:tc>
                  <a:txBody>
                    <a:bodyPr/>
                    <a:lstStyle/>
                    <a:p>
                      <a:pPr algn="ctr" fontAlgn="ctr"/>
                      <a:r>
                        <a:rPr lang="en-IN" sz="700" b="0" i="0" u="none" strike="noStrike" dirty="0">
                          <a:solidFill>
                            <a:srgbClr val="000000"/>
                          </a:solidFill>
                          <a:effectLst/>
                          <a:latin typeface="+mn-lt"/>
                        </a:rPr>
                        <a:t>11/12/2020</a:t>
                      </a:r>
                    </a:p>
                    <a:p>
                      <a:pPr algn="ctr" fontAlgn="ctr"/>
                      <a:r>
                        <a:rPr lang="en-IN" sz="700" b="0" i="0" u="none" strike="noStrike" dirty="0">
                          <a:solidFill>
                            <a:srgbClr val="000000"/>
                          </a:solidFill>
                          <a:effectLst/>
                          <a:latin typeface="+mn-lt"/>
                        </a:rPr>
                        <a:t>18:00:00</a:t>
                      </a:r>
                    </a:p>
                  </a:txBody>
                  <a:tcPr marL="4755" marR="4755" marT="4755" marB="0" anchor="ctr"/>
                </a:tc>
                <a:extLst>
                  <a:ext uri="{0D108BD9-81ED-4DB2-BD59-A6C34878D82A}">
                    <a16:rowId xmlns:a16="http://schemas.microsoft.com/office/drawing/2014/main" val="3229766741"/>
                  </a:ext>
                </a:extLst>
              </a:tr>
              <a:tr h="695308">
                <a:tc>
                  <a:txBody>
                    <a:bodyPr/>
                    <a:lstStyle/>
                    <a:p>
                      <a:pPr algn="l" rtl="0" fontAlgn="ctr"/>
                      <a:r>
                        <a:rPr lang="en-US" sz="700" b="0" i="0" u="none" strike="noStrike" dirty="0">
                          <a:solidFill>
                            <a:schemeClr val="bg1"/>
                          </a:solidFill>
                          <a:effectLst/>
                          <a:latin typeface="Arial" panose="020B0604020202020204" pitchFamily="34" charset="0"/>
                        </a:rPr>
                        <a:t>INC0034082</a:t>
                      </a:r>
                    </a:p>
                  </a:txBody>
                  <a:tcPr marL="46800" marR="46800" marT="46800" anchor="ctr">
                    <a:solidFill>
                      <a:srgbClr val="40D1F5"/>
                    </a:solidFill>
                  </a:tcPr>
                </a:tc>
                <a:tc>
                  <a:txBody>
                    <a:bodyPr/>
                    <a:lstStyle/>
                    <a:p>
                      <a:pPr algn="l" rtl="0" fontAlgn="ctr"/>
                      <a:r>
                        <a:rPr lang="en-US" sz="700" b="0" i="0" u="none" strike="noStrike" dirty="0">
                          <a:solidFill>
                            <a:srgbClr val="000000"/>
                          </a:solidFill>
                          <a:effectLst/>
                          <a:latin typeface="Arial" panose="020B0604020202020204" pitchFamily="34" charset="0"/>
                        </a:rPr>
                        <a:t>The GNCC reported that one short term auction for the day ahead was published twice</a:t>
                      </a:r>
                    </a:p>
                  </a:txBody>
                  <a:tcPr marL="46800" marR="46800" marT="46800" anchor="ctr"/>
                </a:tc>
                <a:tc>
                  <a:txBody>
                    <a:bodyPr/>
                    <a:lstStyle/>
                    <a:p>
                      <a:pPr algn="l" rtl="0" fontAlgn="ctr"/>
                      <a:r>
                        <a:rPr lang="en-US" sz="700" b="0" i="0" u="none" strike="noStrike" dirty="0">
                          <a:solidFill>
                            <a:srgbClr val="000000"/>
                          </a:solidFill>
                          <a:effectLst/>
                          <a:latin typeface="Arial"/>
                        </a:rPr>
                        <a:t>Due to a misconfiguration of Anti Virus (AV) software post a planned system upgrade, a degradation of performance caused a delay in system response leading to Gemini processing an auction twice.</a:t>
                      </a:r>
                      <a:endParaRPr lang="en-US" sz="700" b="0" i="0" u="none" strike="noStrike" dirty="0">
                        <a:solidFill>
                          <a:srgbClr val="000000"/>
                        </a:solidFill>
                        <a:effectLst/>
                        <a:latin typeface="Arial" panose="020B0604020202020204" pitchFamily="34" charset="0"/>
                      </a:endParaRPr>
                    </a:p>
                  </a:txBody>
                  <a:tcPr marL="46800" marR="46800" marT="46800" anchor="ctr"/>
                </a:tc>
                <a:tc>
                  <a:txBody>
                    <a:bodyPr/>
                    <a:lstStyle/>
                    <a:p>
                      <a:pPr marL="0" marR="0" lvl="0" indent="0" algn="l" rtl="0" eaLnBrk="1" fontAlgn="ctr" latinLnBrk="0" hangingPunct="1">
                        <a:lnSpc>
                          <a:spcPct val="100000"/>
                        </a:lnSpc>
                        <a:spcBef>
                          <a:spcPts val="0"/>
                        </a:spcBef>
                        <a:spcAft>
                          <a:spcPts val="0"/>
                        </a:spcAft>
                        <a:buClrTx/>
                        <a:buSzTx/>
                        <a:buFontTx/>
                        <a:buNone/>
                      </a:pPr>
                      <a:r>
                        <a:rPr lang="en-US" sz="700" b="0" i="0" u="none" strike="noStrike" baseline="0" dirty="0">
                          <a:solidFill>
                            <a:srgbClr val="000000"/>
                          </a:solidFill>
                          <a:effectLst/>
                          <a:latin typeface="Arial"/>
                        </a:rPr>
                        <a:t>No shipper impact as the fault was rectified before any bids were received for that gas day. National Grid (GNCC) were impacted</a:t>
                      </a:r>
                      <a:r>
                        <a:rPr lang="en-US" sz="700" b="0" i="0" u="none" strike="noStrike" baseline="0">
                          <a:solidFill>
                            <a:srgbClr val="000000"/>
                          </a:solidFill>
                          <a:effectLst/>
                          <a:latin typeface="Arial"/>
                        </a:rPr>
                        <a:t> due </a:t>
                      </a:r>
                      <a:r>
                        <a:rPr lang="en-US" sz="700" b="0" i="0" u="none" strike="noStrike" baseline="0" dirty="0">
                          <a:solidFill>
                            <a:srgbClr val="000000"/>
                          </a:solidFill>
                          <a:effectLst/>
                          <a:latin typeface="Arial"/>
                        </a:rPr>
                        <a:t>to workarounds.</a:t>
                      </a:r>
                      <a:endParaRPr lang="en-US" sz="700" b="0" i="0" u="none" strike="noStrike" dirty="0" err="1">
                        <a:solidFill>
                          <a:srgbClr val="000000"/>
                        </a:solidFill>
                        <a:effectLst/>
                        <a:latin typeface="Arial"/>
                      </a:endParaRPr>
                    </a:p>
                  </a:txBody>
                  <a:tcPr marL="46800" marR="46800" marT="46800" anchor="ctr"/>
                </a:tc>
                <a:tc>
                  <a:txBody>
                    <a:bodyPr/>
                    <a:lstStyle/>
                    <a:p>
                      <a:pPr algn="l" rtl="0" fontAlgn="ctr"/>
                      <a:r>
                        <a:rPr lang="en-US" sz="700" b="0" i="0" u="none" strike="noStrike" dirty="0">
                          <a:solidFill>
                            <a:srgbClr val="000000"/>
                          </a:solidFill>
                          <a:effectLst/>
                          <a:latin typeface="Arial"/>
                        </a:rPr>
                        <a:t>Xoserve support teams isolated the issue by disabling the AV software agent. The teams then worked with the GNCC to implement workarounds and data corrections. The system remained protected as scheduled AV scans  were still active. A permanent fix has been now been implemented.</a:t>
                      </a:r>
                      <a:endParaRPr lang="en-US" sz="700" b="0" i="0" u="none" strike="noStrike" dirty="0">
                        <a:solidFill>
                          <a:srgbClr val="000000"/>
                        </a:solidFill>
                        <a:effectLst/>
                        <a:highlight>
                          <a:srgbClr val="FFFF00"/>
                        </a:highlight>
                        <a:latin typeface="Arial" panose="020B0604020202020204" pitchFamily="34" charset="0"/>
                      </a:endParaRPr>
                    </a:p>
                  </a:txBody>
                  <a:tcPr marL="46800" marR="46800" marT="46800" anchor="ctr"/>
                </a:tc>
                <a:tc>
                  <a:txBody>
                    <a:bodyPr/>
                    <a:lstStyle/>
                    <a:p>
                      <a:pPr algn="ctr" fontAlgn="ctr"/>
                      <a:r>
                        <a:rPr lang="en-IN" sz="700" b="0" i="0" u="none" strike="noStrike" baseline="0" dirty="0">
                          <a:solidFill>
                            <a:srgbClr val="000000"/>
                          </a:solidFill>
                          <a:effectLst/>
                          <a:latin typeface="+mn-lt"/>
                        </a:rPr>
                        <a:t>14/12/2020 19:34:00</a:t>
                      </a:r>
                    </a:p>
                  </a:txBody>
                  <a:tcPr marL="4755" marR="4755" marT="4755" marB="0" anchor="ctr"/>
                </a:tc>
                <a:tc>
                  <a:txBody>
                    <a:bodyPr/>
                    <a:lstStyle/>
                    <a:p>
                      <a:pPr algn="ctr" fontAlgn="ctr"/>
                      <a:r>
                        <a:rPr lang="en-IN" sz="700" b="0" i="0" u="none" strike="noStrike" dirty="0">
                          <a:solidFill>
                            <a:srgbClr val="000000"/>
                          </a:solidFill>
                          <a:effectLst/>
                          <a:latin typeface="+mn-lt"/>
                        </a:rPr>
                        <a:t>13/12/2020</a:t>
                      </a:r>
                    </a:p>
                    <a:p>
                      <a:pPr algn="ctr" fontAlgn="ctr"/>
                      <a:r>
                        <a:rPr lang="en-IN" sz="700" b="0" i="0" u="none" strike="noStrike" dirty="0">
                          <a:solidFill>
                            <a:srgbClr val="000000"/>
                          </a:solidFill>
                          <a:effectLst/>
                          <a:latin typeface="+mn-lt"/>
                        </a:rPr>
                        <a:t>21:15:00</a:t>
                      </a:r>
                    </a:p>
                  </a:txBody>
                  <a:tcPr marL="4755" marR="4755" marT="4755" marB="0" anchor="ctr"/>
                </a:tc>
                <a:extLst>
                  <a:ext uri="{0D108BD9-81ED-4DB2-BD59-A6C34878D82A}">
                    <a16:rowId xmlns:a16="http://schemas.microsoft.com/office/drawing/2014/main" val="10002"/>
                  </a:ext>
                </a:extLst>
              </a:tr>
              <a:tr h="695308">
                <a:tc>
                  <a:txBody>
                    <a:bodyPr/>
                    <a:lstStyle/>
                    <a:p>
                      <a:pPr algn="ctr" fontAlgn="ctr"/>
                      <a:r>
                        <a:rPr lang="en-US" sz="700" b="0" i="0" u="none" strike="noStrike" kern="1200" dirty="0">
                          <a:solidFill>
                            <a:schemeClr val="bg1"/>
                          </a:solidFill>
                          <a:effectLst/>
                          <a:latin typeface="Arial" panose="020B0604020202020204" pitchFamily="34" charset="0"/>
                          <a:ea typeface="+mn-ea"/>
                          <a:cs typeface="+mn-cs"/>
                        </a:rPr>
                        <a:t>INC0037343</a:t>
                      </a:r>
                    </a:p>
                  </a:txBody>
                  <a:tcPr marL="46800" marR="46800" marT="46800" anchor="ctr">
                    <a:solidFill>
                      <a:srgbClr val="9CCB3B"/>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700" b="0" i="0" u="none" strike="noStrike" dirty="0">
                          <a:solidFill>
                            <a:srgbClr val="000000"/>
                          </a:solidFill>
                          <a:effectLst/>
                          <a:latin typeface="Arial"/>
                          <a:cs typeface="Arial"/>
                        </a:rPr>
                        <a:t>A proactive alarm notified Xoserve teams that Gemini Demand Attribution publication (for 00:00 hour bar) had not completed.</a:t>
                      </a:r>
                      <a:endParaRPr lang="en-US" sz="700" b="0" i="0" u="none" strike="noStrike" dirty="0">
                        <a:solidFill>
                          <a:srgbClr val="000000"/>
                        </a:solidFill>
                        <a:effectLst/>
                        <a:highlight>
                          <a:srgbClr val="FFFF00"/>
                        </a:highlight>
                        <a:latin typeface="Arial" panose="020B0604020202020204" pitchFamily="34" charset="0"/>
                        <a:cs typeface="Arial" panose="020B0604020202020204" pitchFamily="34" charset="0"/>
                      </a:endParaRPr>
                    </a:p>
                    <a:p>
                      <a:pPr algn="l" rtl="0" fontAlgn="ctr"/>
                      <a:endParaRPr lang="en-US" sz="700" b="0" i="0" u="none" strike="noStrike" dirty="0">
                        <a:solidFill>
                          <a:srgbClr val="000000"/>
                        </a:solidFill>
                        <a:effectLst/>
                        <a:latin typeface="Arial" panose="020B0604020202020204" pitchFamily="34" charset="0"/>
                      </a:endParaRPr>
                    </a:p>
                  </a:txBody>
                  <a:tcPr marL="46800" marR="46800" marT="4680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700" b="0" i="0" u="none" strike="noStrike" dirty="0">
                          <a:solidFill>
                            <a:srgbClr val="000000"/>
                          </a:solidFill>
                          <a:effectLst/>
                          <a:latin typeface="Arial"/>
                        </a:rPr>
                        <a:t>Due to a National Grid (NG) system issue, the demand attribution files were not received by Gemini.</a:t>
                      </a:r>
                      <a:endParaRPr lang="en-US" sz="700" b="0" i="0" u="none" strike="noStrike" dirty="0">
                        <a:solidFill>
                          <a:srgbClr val="000000"/>
                        </a:solidFill>
                        <a:effectLst/>
                        <a:latin typeface="Arial" panose="020B0604020202020204" pitchFamily="34" charset="0"/>
                      </a:endParaRPr>
                    </a:p>
                  </a:txBody>
                  <a:tcPr marL="46800" marR="46800" marT="46800" anchor="ctr"/>
                </a:tc>
                <a:tc>
                  <a:txBody>
                    <a:bodyPr/>
                    <a:lstStyle/>
                    <a:p>
                      <a:pPr algn="l" rtl="0" fontAlgn="ctr"/>
                      <a:r>
                        <a:rPr lang="en-US" sz="700" b="0" i="0" u="none" strike="noStrike" dirty="0">
                          <a:solidFill>
                            <a:srgbClr val="000000"/>
                          </a:solidFill>
                          <a:effectLst/>
                          <a:latin typeface="Arial"/>
                        </a:rPr>
                        <a:t>All shippers were unable to see the latest nomination values details in the Gemini system. This impacted their ability to view the latest Capacity values within the National Transmission System.</a:t>
                      </a:r>
                      <a:endParaRPr lang="en-US" sz="700" b="0" i="0" u="none" strike="noStrike" dirty="0">
                        <a:solidFill>
                          <a:srgbClr val="000000"/>
                        </a:solidFill>
                        <a:effectLst/>
                        <a:latin typeface="Arial" panose="020B0604020202020204" pitchFamily="34" charset="0"/>
                      </a:endParaRPr>
                    </a:p>
                  </a:txBody>
                  <a:tcPr marL="46800" marR="46800" marT="4680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700" b="0" i="0" u="none" strike="noStrike" dirty="0">
                          <a:solidFill>
                            <a:srgbClr val="000000"/>
                          </a:solidFill>
                          <a:effectLst/>
                          <a:latin typeface="Arial" panose="020B0604020202020204" pitchFamily="34" charset="0"/>
                        </a:rPr>
                        <a:t>Xoserve teams </a:t>
                      </a:r>
                      <a:r>
                        <a:rPr lang="en-US" sz="700" b="0" i="0" u="none" strike="noStrike" baseline="0" dirty="0">
                          <a:solidFill>
                            <a:srgbClr val="000000"/>
                          </a:solidFill>
                          <a:effectLst/>
                          <a:latin typeface="Arial" panose="020B0604020202020204" pitchFamily="34" charset="0"/>
                        </a:rPr>
                        <a:t>contacted the GNCC to inform of the issue and requested contingency invocation.</a:t>
                      </a:r>
                    </a:p>
                    <a:p>
                      <a:pPr marL="0" marR="0" lvl="0" indent="0" algn="l" defTabSz="914400" rtl="0" eaLnBrk="1" fontAlgn="ctr" latinLnBrk="0" hangingPunct="1">
                        <a:lnSpc>
                          <a:spcPct val="100000"/>
                        </a:lnSpc>
                        <a:spcBef>
                          <a:spcPts val="0"/>
                        </a:spcBef>
                        <a:spcAft>
                          <a:spcPts val="0"/>
                        </a:spcAft>
                        <a:buClrTx/>
                        <a:buSzTx/>
                        <a:buFontTx/>
                        <a:buNone/>
                        <a:tabLst/>
                        <a:defRPr/>
                      </a:pPr>
                      <a:r>
                        <a:rPr lang="en-US" sz="700" b="0" i="0" u="none" strike="noStrike" baseline="0" dirty="0">
                          <a:solidFill>
                            <a:srgbClr val="000000"/>
                          </a:solidFill>
                          <a:effectLst/>
                          <a:latin typeface="Arial"/>
                        </a:rPr>
                        <a:t>A major incident was logged with the NG service desk, our teams worked with NG incident management teams to receive the file. </a:t>
                      </a:r>
                      <a:r>
                        <a:rPr lang="en-US" sz="700" b="0" i="0" u="none" strike="noStrike" dirty="0">
                          <a:solidFill>
                            <a:srgbClr val="000000"/>
                          </a:solidFill>
                          <a:effectLst/>
                          <a:latin typeface="Arial"/>
                        </a:rPr>
                        <a:t>Demand was published successful for the 05:00 hour bar. Root cause analysis been requested from NG.</a:t>
                      </a:r>
                      <a:endParaRPr lang="en-US" sz="700" b="0" i="0" u="none" strike="noStrike" dirty="0">
                        <a:solidFill>
                          <a:srgbClr val="000000"/>
                        </a:solidFill>
                        <a:effectLst/>
                        <a:highlight>
                          <a:srgbClr val="FFFF00"/>
                        </a:highlight>
                        <a:latin typeface="Arial" panose="020B0604020202020204" pitchFamily="34" charset="0"/>
                      </a:endParaRPr>
                    </a:p>
                  </a:txBody>
                  <a:tcPr marL="46800" marR="46800" marT="46800" anchor="ctr"/>
                </a:tc>
                <a:tc>
                  <a:txBody>
                    <a:bodyPr/>
                    <a:lstStyle/>
                    <a:p>
                      <a:pPr algn="ctr" fontAlgn="ctr"/>
                      <a:r>
                        <a:rPr lang="en-IN" sz="700" b="0" i="0" u="none" strike="noStrike" baseline="0" dirty="0">
                          <a:solidFill>
                            <a:srgbClr val="000000"/>
                          </a:solidFill>
                          <a:effectLst/>
                          <a:latin typeface="+mn-lt"/>
                        </a:rPr>
                        <a:t>24/12/2020 00:37:00</a:t>
                      </a:r>
                    </a:p>
                  </a:txBody>
                  <a:tcPr marL="4755" marR="4755" marT="4755" marB="0" anchor="ctr"/>
                </a:tc>
                <a:tc>
                  <a:txBody>
                    <a:bodyPr/>
                    <a:lstStyle/>
                    <a:p>
                      <a:pPr algn="ctr" fontAlgn="ctr"/>
                      <a:r>
                        <a:rPr lang="en-IN" sz="700" b="0" i="0" u="none" strike="noStrike" dirty="0">
                          <a:solidFill>
                            <a:srgbClr val="000000"/>
                          </a:solidFill>
                          <a:effectLst/>
                          <a:latin typeface="+mn-lt"/>
                        </a:rPr>
                        <a:t>24/12/2020</a:t>
                      </a:r>
                    </a:p>
                    <a:p>
                      <a:pPr algn="ctr" fontAlgn="ctr"/>
                      <a:r>
                        <a:rPr lang="en-IN" sz="700" b="0" i="0" u="none" strike="noStrike" dirty="0">
                          <a:solidFill>
                            <a:srgbClr val="000000"/>
                          </a:solidFill>
                          <a:effectLst/>
                          <a:latin typeface="+mn-lt"/>
                        </a:rPr>
                        <a:t>04:02:00</a:t>
                      </a:r>
                    </a:p>
                  </a:txBody>
                  <a:tcPr marL="4755" marR="4755" marT="4755" marB="0" anchor="ctr"/>
                </a:tc>
                <a:extLst>
                  <a:ext uri="{0D108BD9-81ED-4DB2-BD59-A6C34878D82A}">
                    <a16:rowId xmlns:a16="http://schemas.microsoft.com/office/drawing/2014/main" val="3208529711"/>
                  </a:ext>
                </a:extLst>
              </a:tr>
              <a:tr h="695308">
                <a:tc>
                  <a:txBody>
                    <a:bodyPr/>
                    <a:lstStyle/>
                    <a:p>
                      <a:pPr algn="l" rtl="0" fontAlgn="ctr"/>
                      <a:r>
                        <a:rPr lang="en-US" sz="700" b="0" i="0" u="none" strike="noStrike" kern="1200" dirty="0">
                          <a:solidFill>
                            <a:schemeClr val="bg1"/>
                          </a:solidFill>
                          <a:effectLst/>
                          <a:latin typeface="Arial" panose="020B0604020202020204" pitchFamily="34" charset="0"/>
                          <a:ea typeface="+mn-ea"/>
                          <a:cs typeface="+mn-cs"/>
                        </a:rPr>
                        <a:t>INC0039265</a:t>
                      </a:r>
                    </a:p>
                  </a:txBody>
                  <a:tcPr marL="46800" marR="46800" marT="46800" anchor="ctr">
                    <a:solidFill>
                      <a:srgbClr val="D75733"/>
                    </a:solidFill>
                  </a:tcPr>
                </a:tc>
                <a:tc>
                  <a:txBody>
                    <a:bodyPr/>
                    <a:lstStyle/>
                    <a:p>
                      <a:pPr algn="l" rtl="0" fontAlgn="ctr"/>
                      <a:r>
                        <a:rPr lang="en-US" sz="700" b="0" i="0" u="none" strike="noStrike" dirty="0">
                          <a:solidFill>
                            <a:srgbClr val="000000"/>
                          </a:solidFill>
                          <a:effectLst/>
                          <a:latin typeface="Arial"/>
                        </a:rPr>
                        <a:t>A TSO reported that Gemini EU Nominations were not being confirmed for shippers.</a:t>
                      </a:r>
                      <a:endParaRPr lang="en-US" sz="700" b="0" i="0" u="none" strike="noStrike" dirty="0">
                        <a:solidFill>
                          <a:srgbClr val="000000"/>
                        </a:solidFill>
                        <a:effectLst/>
                        <a:latin typeface="Arial" panose="020B0604020202020204" pitchFamily="34" charset="0"/>
                      </a:endParaRPr>
                    </a:p>
                  </a:txBody>
                  <a:tcPr marL="46800" marR="46800" marT="46800" anchor="ctr"/>
                </a:tc>
                <a:tc>
                  <a:txBody>
                    <a:bodyPr/>
                    <a:lstStyle/>
                    <a:p>
                      <a:pPr algn="l" rtl="0" fontAlgn="ctr"/>
                      <a:r>
                        <a:rPr lang="en-US" sz="700" b="0" i="0" u="none" strike="noStrike" dirty="0">
                          <a:solidFill>
                            <a:srgbClr val="000000"/>
                          </a:solidFill>
                          <a:effectLst/>
                          <a:latin typeface="Arial"/>
                        </a:rPr>
                        <a:t>A B2B service had become unresponsive which prevented DELORD files from being transmitted to the TSO.</a:t>
                      </a:r>
                      <a:endParaRPr lang="en-US" sz="700" b="0" i="0" u="none" strike="noStrike" dirty="0">
                        <a:solidFill>
                          <a:srgbClr val="000000"/>
                        </a:solidFill>
                        <a:effectLst/>
                        <a:latin typeface="Arial" panose="020B0604020202020204" pitchFamily="34" charset="0"/>
                      </a:endParaRPr>
                    </a:p>
                  </a:txBody>
                  <a:tcPr marL="46800" marR="46800" marT="46800" anchor="ctr"/>
                </a:tc>
                <a:tc>
                  <a:txBody>
                    <a:bodyPr/>
                    <a:lstStyle/>
                    <a:p>
                      <a:pPr algn="l" rtl="0" fontAlgn="ctr"/>
                      <a:r>
                        <a:rPr lang="en-US" sz="700" b="0" i="0" u="none" strike="noStrike" dirty="0">
                          <a:solidFill>
                            <a:srgbClr val="000000"/>
                          </a:solidFill>
                          <a:effectLst/>
                          <a:latin typeface="Arial"/>
                        </a:rPr>
                        <a:t>Shippers did not receive confirmations of EU nominations placed with IUK and BBL leading to EU Nominations not being  processed</a:t>
                      </a:r>
                      <a:r>
                        <a:rPr lang="en-US" sz="700" b="0" i="0" u="none" strike="noStrike" baseline="0" dirty="0">
                          <a:solidFill>
                            <a:srgbClr val="000000"/>
                          </a:solidFill>
                          <a:effectLst/>
                          <a:latin typeface="Arial"/>
                        </a:rPr>
                        <a:t> for 31</a:t>
                      </a:r>
                      <a:r>
                        <a:rPr lang="en-US" sz="700" b="0" i="0" u="none" strike="noStrike" baseline="30000" dirty="0">
                          <a:solidFill>
                            <a:srgbClr val="000000"/>
                          </a:solidFill>
                          <a:effectLst/>
                          <a:latin typeface="Arial"/>
                        </a:rPr>
                        <a:t>st</a:t>
                      </a:r>
                      <a:r>
                        <a:rPr lang="en-US" sz="700" b="0" i="0" u="none" strike="noStrike" baseline="0" dirty="0">
                          <a:solidFill>
                            <a:srgbClr val="000000"/>
                          </a:solidFill>
                          <a:effectLst/>
                          <a:latin typeface="Arial"/>
                        </a:rPr>
                        <a:t> December Gas Day.</a:t>
                      </a:r>
                      <a:endParaRPr lang="en-US" sz="700" b="0" i="0" u="none" strike="noStrike" dirty="0">
                        <a:solidFill>
                          <a:srgbClr val="000000"/>
                        </a:solidFill>
                        <a:effectLst/>
                        <a:latin typeface="Arial" panose="020B0604020202020204" pitchFamily="34" charset="0"/>
                      </a:endParaRPr>
                    </a:p>
                  </a:txBody>
                  <a:tcPr marL="46800" marR="46800" marT="46800" anchor="ctr"/>
                </a:tc>
                <a:tc>
                  <a:txBody>
                    <a:bodyPr/>
                    <a:lstStyle/>
                    <a:p>
                      <a:pPr algn="l" rtl="0" fontAlgn="ctr"/>
                      <a:r>
                        <a:rPr lang="en-US" sz="700" b="0" i="0" u="none" strike="noStrike" dirty="0">
                          <a:solidFill>
                            <a:srgbClr val="000000"/>
                          </a:solidFill>
                          <a:effectLst/>
                          <a:latin typeface="Arial"/>
                        </a:rPr>
                        <a:t>Xoserve support teams restarted the B2B application service to release the file and confirmed that EU nominations had completed for all TSO’s &amp; shippers from all TSO’s for the 08:00 hour bar. RCA is in progress.</a:t>
                      </a:r>
                      <a:endParaRPr lang="en-US" sz="700" b="0" i="0" u="none" strike="noStrike" dirty="0">
                        <a:solidFill>
                          <a:srgbClr val="000000"/>
                        </a:solidFill>
                        <a:effectLst/>
                        <a:highlight>
                          <a:srgbClr val="FFFF00"/>
                        </a:highlight>
                        <a:latin typeface="Arial"/>
                      </a:endParaRPr>
                    </a:p>
                  </a:txBody>
                  <a:tcPr marL="46800" marR="46800" marT="46800" anchor="ctr"/>
                </a:tc>
                <a:tc>
                  <a:txBody>
                    <a:bodyPr/>
                    <a:lstStyle/>
                    <a:p>
                      <a:pPr algn="ctr" fontAlgn="ctr"/>
                      <a:r>
                        <a:rPr lang="en-IN" sz="700" b="0" i="0" u="none" strike="noStrike" baseline="0" dirty="0">
                          <a:solidFill>
                            <a:srgbClr val="000000"/>
                          </a:solidFill>
                          <a:effectLst/>
                          <a:latin typeface="+mn-lt"/>
                        </a:rPr>
                        <a:t>31/12/2020</a:t>
                      </a:r>
                    </a:p>
                    <a:p>
                      <a:pPr algn="ctr" fontAlgn="ctr"/>
                      <a:r>
                        <a:rPr lang="en-IN" sz="700" b="0" i="0" u="none" strike="noStrike" baseline="0" dirty="0">
                          <a:solidFill>
                            <a:srgbClr val="000000"/>
                          </a:solidFill>
                          <a:effectLst/>
                          <a:latin typeface="+mn-lt"/>
                        </a:rPr>
                        <a:t>04:30</a:t>
                      </a:r>
                    </a:p>
                  </a:txBody>
                  <a:tcPr marL="4755" marR="4755" marT="4755" marB="0" anchor="ctr"/>
                </a:tc>
                <a:tc>
                  <a:txBody>
                    <a:bodyPr/>
                    <a:lstStyle/>
                    <a:p>
                      <a:pPr algn="ctr" fontAlgn="ctr"/>
                      <a:r>
                        <a:rPr lang="en-IN" sz="700" b="0" i="0" u="none" strike="noStrike" dirty="0">
                          <a:solidFill>
                            <a:srgbClr val="000000"/>
                          </a:solidFill>
                          <a:effectLst/>
                          <a:latin typeface="+mn-lt"/>
                        </a:rPr>
                        <a:t>31/12/2020</a:t>
                      </a:r>
                    </a:p>
                    <a:p>
                      <a:pPr algn="ctr" fontAlgn="ctr"/>
                      <a:r>
                        <a:rPr lang="en-IN" sz="700" b="0" i="0" u="none" strike="noStrike" dirty="0">
                          <a:solidFill>
                            <a:srgbClr val="000000"/>
                          </a:solidFill>
                          <a:effectLst/>
                          <a:latin typeface="+mn-lt"/>
                        </a:rPr>
                        <a:t>08:06</a:t>
                      </a:r>
                    </a:p>
                  </a:txBody>
                  <a:tcPr marL="4755" marR="4755" marT="4755" marB="0" anchor="ctr"/>
                </a:tc>
                <a:extLst>
                  <a:ext uri="{0D108BD9-81ED-4DB2-BD59-A6C34878D82A}">
                    <a16:rowId xmlns:a16="http://schemas.microsoft.com/office/drawing/2014/main" val="781020991"/>
                  </a:ext>
                </a:extLst>
              </a:tr>
            </a:tbl>
          </a:graphicData>
        </a:graphic>
      </p:graphicFrame>
    </p:spTree>
    <p:extLst>
      <p:ext uri="{BB962C8B-B14F-4D97-AF65-F5344CB8AC3E}">
        <p14:creationId xmlns:p14="http://schemas.microsoft.com/office/powerpoint/2010/main" val="9145445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75D87-9DA6-4683-A5BA-130C8FFFF1BB}"/>
              </a:ext>
            </a:extLst>
          </p:cNvPr>
          <p:cNvSpPr>
            <a:spLocks noGrp="1"/>
          </p:cNvSpPr>
          <p:nvPr>
            <p:ph type="title"/>
          </p:nvPr>
        </p:nvSpPr>
        <p:spPr>
          <a:xfrm>
            <a:off x="457200" y="0"/>
            <a:ext cx="8229600" cy="635000"/>
          </a:xfrm>
        </p:spPr>
        <p:txBody>
          <a:bodyPr/>
          <a:lstStyle/>
          <a:p>
            <a:r>
              <a:rPr lang="en-GB" dirty="0"/>
              <a:t>What is happening Overall</a:t>
            </a:r>
          </a:p>
        </p:txBody>
      </p:sp>
      <p:sp>
        <p:nvSpPr>
          <p:cNvPr id="3" name="TextBox 2">
            <a:extLst>
              <a:ext uri="{FF2B5EF4-FFF2-40B4-BE49-F238E27FC236}">
                <a16:creationId xmlns:a16="http://schemas.microsoft.com/office/drawing/2014/main" id="{35A0BAC9-8E38-462A-A44F-CE455DBC13E7}"/>
              </a:ext>
            </a:extLst>
          </p:cNvPr>
          <p:cNvSpPr txBox="1"/>
          <p:nvPr/>
        </p:nvSpPr>
        <p:spPr>
          <a:xfrm>
            <a:off x="7087003" y="2477672"/>
            <a:ext cx="1844168" cy="584775"/>
          </a:xfrm>
          <a:prstGeom prst="rect">
            <a:avLst/>
          </a:prstGeom>
          <a:solidFill>
            <a:schemeClr val="accent5"/>
          </a:solidFill>
        </p:spPr>
        <p:txBody>
          <a:bodyPr wrap="square" rtlCol="0" anchor="t">
            <a:spAutoFit/>
          </a:bodyPr>
          <a:lstStyle/>
          <a:p>
            <a:r>
              <a:rPr lang="en-GB" sz="800" dirty="0">
                <a:solidFill>
                  <a:schemeClr val="bg1"/>
                </a:solidFill>
              </a:rPr>
              <a:t>A fault that has developed that only impacts Xoserve colleagues or an incident on core services that has had no customer impact</a:t>
            </a:r>
          </a:p>
        </p:txBody>
      </p:sp>
      <p:graphicFrame>
        <p:nvGraphicFramePr>
          <p:cNvPr id="4" name="Table 3">
            <a:extLst>
              <a:ext uri="{FF2B5EF4-FFF2-40B4-BE49-F238E27FC236}">
                <a16:creationId xmlns:a16="http://schemas.microsoft.com/office/drawing/2014/main" id="{116256F2-B3F1-4784-9808-A2F3CBBAD647}"/>
              </a:ext>
            </a:extLst>
          </p:cNvPr>
          <p:cNvGraphicFramePr>
            <a:graphicFrameLocks noGrp="1"/>
          </p:cNvGraphicFramePr>
          <p:nvPr>
            <p:extLst>
              <p:ext uri="{D42A27DB-BD31-4B8C-83A1-F6EECF244321}">
                <p14:modId xmlns:p14="http://schemas.microsoft.com/office/powerpoint/2010/main" val="3294005371"/>
              </p:ext>
            </p:extLst>
          </p:nvPr>
        </p:nvGraphicFramePr>
        <p:xfrm>
          <a:off x="6741092" y="476198"/>
          <a:ext cx="2205319" cy="2001474"/>
        </p:xfrm>
        <a:graphic>
          <a:graphicData uri="http://schemas.openxmlformats.org/drawingml/2006/table">
            <a:tbl>
              <a:tblPr firstRow="1" bandRow="1">
                <a:tableStyleId>{5C22544A-7EE6-4342-B048-85BDC9FD1C3A}</a:tableStyleId>
              </a:tblPr>
              <a:tblGrid>
                <a:gridCol w="351626">
                  <a:extLst>
                    <a:ext uri="{9D8B030D-6E8A-4147-A177-3AD203B41FA5}">
                      <a16:colId xmlns:a16="http://schemas.microsoft.com/office/drawing/2014/main" val="153172005"/>
                    </a:ext>
                  </a:extLst>
                </a:gridCol>
                <a:gridCol w="903863">
                  <a:extLst>
                    <a:ext uri="{9D8B030D-6E8A-4147-A177-3AD203B41FA5}">
                      <a16:colId xmlns:a16="http://schemas.microsoft.com/office/drawing/2014/main" val="547931521"/>
                    </a:ext>
                  </a:extLst>
                </a:gridCol>
                <a:gridCol w="949830">
                  <a:extLst>
                    <a:ext uri="{9D8B030D-6E8A-4147-A177-3AD203B41FA5}">
                      <a16:colId xmlns:a16="http://schemas.microsoft.com/office/drawing/2014/main" val="1463294942"/>
                    </a:ext>
                  </a:extLst>
                </a:gridCol>
              </a:tblGrid>
              <a:tr h="325074">
                <a:tc>
                  <a:txBody>
                    <a:bodyPr/>
                    <a:lstStyle/>
                    <a:p>
                      <a:endParaRPr lang="en-GB" sz="750" dirty="0"/>
                    </a:p>
                  </a:txBody>
                  <a:tcPr>
                    <a:noFill/>
                  </a:tcPr>
                </a:tc>
                <a:tc>
                  <a:txBody>
                    <a:bodyPr/>
                    <a:lstStyle/>
                    <a:p>
                      <a:pPr algn="ctr"/>
                      <a:r>
                        <a:rPr lang="en-GB" sz="750" b="0" dirty="0">
                          <a:solidFill>
                            <a:schemeClr val="bg1">
                              <a:lumMod val="50000"/>
                            </a:schemeClr>
                          </a:solidFill>
                        </a:rPr>
                        <a:t>Xoserve </a:t>
                      </a:r>
                      <a:endParaRPr lang="en-US" dirty="0"/>
                    </a:p>
                    <a:p>
                      <a:pPr lvl="0" algn="ctr">
                        <a:buNone/>
                      </a:pPr>
                      <a:r>
                        <a:rPr lang="en-GB" sz="750" b="0" dirty="0">
                          <a:solidFill>
                            <a:schemeClr val="bg1">
                              <a:lumMod val="50000"/>
                            </a:schemeClr>
                          </a:solidFill>
                        </a:rPr>
                        <a:t>Identified</a:t>
                      </a:r>
                    </a:p>
                  </a:txBody>
                  <a:tcPr anchor="b" anchorCtr="1">
                    <a:lnR w="9525" cap="flat" cmpd="sng" algn="ctr">
                      <a:solidFill>
                        <a:schemeClr val="tx1"/>
                      </a:solidFill>
                      <a:prstDash val="dash"/>
                      <a:round/>
                      <a:headEnd type="none" w="med" len="med"/>
                      <a:tailEnd type="none" w="med" len="med"/>
                    </a:lnR>
                    <a:noFill/>
                  </a:tcPr>
                </a:tc>
                <a:tc>
                  <a:txBody>
                    <a:bodyPr/>
                    <a:lstStyle/>
                    <a:p>
                      <a:pPr marL="0" marR="0" lvl="0" indent="0" algn="ctr" rtl="0" eaLnBrk="1" fontAlgn="auto" latinLnBrk="0" hangingPunct="1">
                        <a:lnSpc>
                          <a:spcPct val="100000"/>
                        </a:lnSpc>
                        <a:spcBef>
                          <a:spcPts val="0"/>
                        </a:spcBef>
                        <a:spcAft>
                          <a:spcPts val="0"/>
                        </a:spcAft>
                        <a:buFontTx/>
                        <a:buNone/>
                      </a:pPr>
                      <a:r>
                        <a:rPr lang="en-GB" sz="750" b="0" dirty="0">
                          <a:solidFill>
                            <a:schemeClr val="bg1">
                              <a:lumMod val="50000"/>
                            </a:schemeClr>
                          </a:solidFill>
                        </a:rPr>
                        <a:t>Customer </a:t>
                      </a:r>
                      <a:endParaRPr lang="en-US" dirty="0"/>
                    </a:p>
                    <a:p>
                      <a:pPr marL="0" marR="0" lvl="0" indent="0" algn="ctr">
                        <a:lnSpc>
                          <a:spcPct val="100000"/>
                        </a:lnSpc>
                        <a:spcBef>
                          <a:spcPts val="0"/>
                        </a:spcBef>
                        <a:spcAft>
                          <a:spcPts val="0"/>
                        </a:spcAft>
                        <a:buFontTx/>
                        <a:buNone/>
                      </a:pPr>
                      <a:r>
                        <a:rPr lang="en-GB" sz="750" b="0" dirty="0">
                          <a:solidFill>
                            <a:schemeClr val="bg1">
                              <a:lumMod val="50000"/>
                            </a:schemeClr>
                          </a:solidFill>
                        </a:rPr>
                        <a:t>Identified</a:t>
                      </a:r>
                    </a:p>
                  </a:txBody>
                  <a:tcPr anchor="b" anchorCtr="1">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noFill/>
                  </a:tcPr>
                </a:tc>
                <a:extLst>
                  <a:ext uri="{0D108BD9-81ED-4DB2-BD59-A6C34878D82A}">
                    <a16:rowId xmlns:a16="http://schemas.microsoft.com/office/drawing/2014/main" val="2216463583"/>
                  </a:ext>
                </a:extLst>
              </a:tr>
              <a:tr h="743026">
                <a:tc>
                  <a:txBody>
                    <a:bodyPr/>
                    <a:lstStyle/>
                    <a:p>
                      <a:pPr algn="ctr"/>
                      <a:r>
                        <a:rPr lang="en-GB" sz="750" dirty="0">
                          <a:solidFill>
                            <a:schemeClr val="bg1">
                              <a:lumMod val="50000"/>
                            </a:schemeClr>
                          </a:solidFill>
                        </a:rPr>
                        <a:t>Xoserve </a:t>
                      </a:r>
                      <a:endParaRPr lang="en-US" dirty="0"/>
                    </a:p>
                    <a:p>
                      <a:pPr lvl="0" algn="ctr">
                        <a:buNone/>
                      </a:pPr>
                      <a:r>
                        <a:rPr lang="en-GB" sz="750" dirty="0">
                          <a:solidFill>
                            <a:schemeClr val="bg1">
                              <a:lumMod val="50000"/>
                            </a:schemeClr>
                          </a:solidFill>
                        </a:rPr>
                        <a:t>Controllable</a:t>
                      </a:r>
                    </a:p>
                  </a:txBody>
                  <a:tcPr vert="vert270" anchor="b" anchorCtr="1">
                    <a:lnB w="9525" cap="flat" cmpd="sng" algn="ctr">
                      <a:solidFill>
                        <a:schemeClr val="tx1"/>
                      </a:solidFill>
                      <a:prstDash val="dash"/>
                      <a:round/>
                      <a:headEnd type="none" w="med" len="med"/>
                      <a:tailEnd type="none" w="med" len="med"/>
                    </a:lnB>
                    <a:noFill/>
                  </a:tcPr>
                </a:tc>
                <a:tc>
                  <a:txBody>
                    <a:bodyPr/>
                    <a:lstStyle/>
                    <a:p>
                      <a:pPr algn="ctr"/>
                      <a:r>
                        <a:rPr lang="en-US" sz="700" dirty="0">
                          <a:solidFill>
                            <a:schemeClr val="bg1"/>
                          </a:solidFill>
                        </a:rPr>
                        <a:t>Xoserve Identified the incident and the incident could have been avoided had Xoserve taken earlier action</a:t>
                      </a:r>
                      <a:endParaRPr lang="en-GB" sz="700" dirty="0">
                        <a:solidFill>
                          <a:schemeClr val="bg1"/>
                        </a:solidFill>
                      </a:endParaRPr>
                    </a:p>
                  </a:txBody>
                  <a:tcPr>
                    <a:lnR w="9525" cap="flat" cmpd="sng" algn="ctr">
                      <a:solidFill>
                        <a:schemeClr val="tx1"/>
                      </a:solidFill>
                      <a:prstDash val="dash"/>
                      <a:round/>
                      <a:headEnd type="none" w="med" len="med"/>
                      <a:tailEnd type="none" w="med" len="med"/>
                    </a:lnR>
                    <a:lnB w="9525" cap="flat" cmpd="sng" algn="ctr">
                      <a:solidFill>
                        <a:schemeClr val="tx1"/>
                      </a:solidFill>
                      <a:prstDash val="dash"/>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700" dirty="0">
                          <a:solidFill>
                            <a:schemeClr val="bg1"/>
                          </a:solidFill>
                        </a:rPr>
                        <a:t>Customer Identified the incident and the incident could have been avoided had Xoserve taken earlier action</a:t>
                      </a:r>
                      <a:endParaRPr lang="en-GB" sz="700" dirty="0">
                        <a:solidFill>
                          <a:schemeClr val="bg1"/>
                        </a:solidFill>
                      </a:endParaRPr>
                    </a:p>
                  </a:txBody>
                  <a:tcPr>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B w="9525" cap="flat" cmpd="sng" algn="ctr">
                      <a:solidFill>
                        <a:schemeClr val="tx1"/>
                      </a:solidFill>
                      <a:prstDash val="dash"/>
                      <a:round/>
                      <a:headEnd type="none" w="med" len="med"/>
                      <a:tailEnd type="none" w="med" len="med"/>
                    </a:lnB>
                    <a:solidFill>
                      <a:schemeClr val="accent2"/>
                    </a:solidFill>
                  </a:tcPr>
                </a:tc>
                <a:extLst>
                  <a:ext uri="{0D108BD9-81ED-4DB2-BD59-A6C34878D82A}">
                    <a16:rowId xmlns:a16="http://schemas.microsoft.com/office/drawing/2014/main" val="2714944025"/>
                  </a:ext>
                </a:extLst>
              </a:tr>
              <a:tr h="799257">
                <a:tc>
                  <a:txBody>
                    <a:bodyPr/>
                    <a:lstStyle/>
                    <a:p>
                      <a:pPr marL="0" marR="0" lvl="0" indent="0" algn="ctr" rtl="0" eaLnBrk="1" fontAlgn="auto" latinLnBrk="0" hangingPunct="1">
                        <a:lnSpc>
                          <a:spcPct val="100000"/>
                        </a:lnSpc>
                        <a:spcBef>
                          <a:spcPts val="0"/>
                        </a:spcBef>
                        <a:spcAft>
                          <a:spcPts val="0"/>
                        </a:spcAft>
                        <a:buFontTx/>
                        <a:buNone/>
                      </a:pPr>
                      <a:r>
                        <a:rPr lang="en-GB" sz="750" kern="1200" dirty="0">
                          <a:solidFill>
                            <a:schemeClr val="bg1">
                              <a:lumMod val="50000"/>
                            </a:schemeClr>
                          </a:solidFill>
                          <a:latin typeface="+mn-lt"/>
                          <a:ea typeface="+mn-ea"/>
                          <a:cs typeface="+mn-cs"/>
                        </a:rPr>
                        <a:t>Xoserve</a:t>
                      </a:r>
                      <a:endParaRPr lang="en-US" dirty="0"/>
                    </a:p>
                    <a:p>
                      <a:pPr marL="0" marR="0" lvl="0" indent="0" algn="ctr">
                        <a:lnSpc>
                          <a:spcPct val="100000"/>
                        </a:lnSpc>
                        <a:spcBef>
                          <a:spcPts val="0"/>
                        </a:spcBef>
                        <a:spcAft>
                          <a:spcPts val="0"/>
                        </a:spcAft>
                        <a:buFontTx/>
                        <a:buNone/>
                      </a:pPr>
                      <a:r>
                        <a:rPr lang="en-GB" sz="750" kern="1200" dirty="0">
                          <a:solidFill>
                            <a:schemeClr val="bg1">
                              <a:lumMod val="50000"/>
                            </a:schemeClr>
                          </a:solidFill>
                          <a:latin typeface="+mn-lt"/>
                          <a:ea typeface="+mn-ea"/>
                          <a:cs typeface="+mn-cs"/>
                        </a:rPr>
                        <a:t> Uncontrollable</a:t>
                      </a:r>
                    </a:p>
                  </a:txBody>
                  <a:tcPr vert="vert270" anchor="b" anchorCtr="1">
                    <a:lnT w="9525" cap="flat" cmpd="sng" algn="ctr">
                      <a:solidFill>
                        <a:schemeClr val="tx1"/>
                      </a:solidFill>
                      <a:prstDash val="dash"/>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700" dirty="0">
                          <a:solidFill>
                            <a:schemeClr val="bg1"/>
                          </a:solidFill>
                        </a:rPr>
                        <a:t>Xoserve Identified the incident but the incident could not have been avoided had Xoserve taken earlier action</a:t>
                      </a:r>
                      <a:endParaRPr lang="en-GB" sz="700" dirty="0">
                        <a:solidFill>
                          <a:schemeClr val="bg1"/>
                        </a:solidFill>
                      </a:endParaRPr>
                    </a:p>
                  </a:txBody>
                  <a:tcPr>
                    <a:lnR w="9525"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solidFill>
                      <a:srgbClr val="9CCB3B"/>
                    </a:solidFill>
                  </a:tcPr>
                </a:tc>
                <a:tc>
                  <a:txBody>
                    <a:bodyPr/>
                    <a:lstStyle/>
                    <a:p>
                      <a:pPr algn="ctr"/>
                      <a:r>
                        <a:rPr lang="en-US" sz="700" dirty="0">
                          <a:solidFill>
                            <a:schemeClr val="bg1"/>
                          </a:solidFill>
                        </a:rPr>
                        <a:t>Customer Identified the incident but the incident could not have been avoided had Xoserve taken earlier action</a:t>
                      </a:r>
                      <a:endParaRPr lang="en-GB" sz="700" dirty="0">
                        <a:solidFill>
                          <a:schemeClr val="bg1"/>
                        </a:solidFill>
                      </a:endParaRPr>
                    </a:p>
                  </a:txBody>
                  <a:tcPr>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solidFill>
                      <a:srgbClr val="7030A0"/>
                    </a:solidFill>
                  </a:tcPr>
                </a:tc>
                <a:extLst>
                  <a:ext uri="{0D108BD9-81ED-4DB2-BD59-A6C34878D82A}">
                    <a16:rowId xmlns:a16="http://schemas.microsoft.com/office/drawing/2014/main" val="4138741572"/>
                  </a:ext>
                </a:extLst>
              </a:tr>
            </a:tbl>
          </a:graphicData>
        </a:graphic>
      </p:graphicFrame>
      <p:graphicFrame>
        <p:nvGraphicFramePr>
          <p:cNvPr id="6" name="Chart 5">
            <a:extLst>
              <a:ext uri="{FF2B5EF4-FFF2-40B4-BE49-F238E27FC236}">
                <a16:creationId xmlns:a16="http://schemas.microsoft.com/office/drawing/2014/main" id="{00000000-0008-0000-0200-000008000000}"/>
              </a:ext>
            </a:extLst>
          </p:cNvPr>
          <p:cNvGraphicFramePr>
            <a:graphicFrameLocks/>
          </p:cNvGraphicFramePr>
          <p:nvPr>
            <p:extLst>
              <p:ext uri="{D42A27DB-BD31-4B8C-83A1-F6EECF244321}">
                <p14:modId xmlns:p14="http://schemas.microsoft.com/office/powerpoint/2010/main" val="2631518538"/>
              </p:ext>
            </p:extLst>
          </p:nvPr>
        </p:nvGraphicFramePr>
        <p:xfrm>
          <a:off x="-95851" y="504226"/>
          <a:ext cx="9119832" cy="46392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31454922"/>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42428-52CA-4511-81EE-20A593C50902}"/>
              </a:ext>
            </a:extLst>
          </p:cNvPr>
          <p:cNvSpPr>
            <a:spLocks noGrp="1"/>
          </p:cNvSpPr>
          <p:nvPr>
            <p:ph type="title"/>
          </p:nvPr>
        </p:nvSpPr>
        <p:spPr/>
        <p:txBody>
          <a:bodyPr>
            <a:normAutofit/>
          </a:bodyPr>
          <a:lstStyle/>
          <a:p>
            <a:r>
              <a:rPr lang="en-GB" sz="2400" dirty="0"/>
              <a:t>What is happening Overall?</a:t>
            </a:r>
          </a:p>
        </p:txBody>
      </p:sp>
      <p:sp>
        <p:nvSpPr>
          <p:cNvPr id="51" name="Rectangle 50">
            <a:extLst>
              <a:ext uri="{FF2B5EF4-FFF2-40B4-BE49-F238E27FC236}">
                <a16:creationId xmlns:a16="http://schemas.microsoft.com/office/drawing/2014/main" id="{1FF00511-A681-476E-9907-5B9037AADF35}"/>
              </a:ext>
            </a:extLst>
          </p:cNvPr>
          <p:cNvSpPr/>
          <p:nvPr/>
        </p:nvSpPr>
        <p:spPr>
          <a:xfrm>
            <a:off x="1224549" y="1061519"/>
            <a:ext cx="684803" cy="369332"/>
          </a:xfrm>
          <a:prstGeom prst="rect">
            <a:avLst/>
          </a:prstGeom>
        </p:spPr>
        <p:txBody>
          <a:bodyPr wrap="none">
            <a:spAutoFit/>
          </a:bodyPr>
          <a:lstStyle/>
          <a:p>
            <a:r>
              <a:rPr lang="en-US" b="1" dirty="0">
                <a:solidFill>
                  <a:schemeClr val="bg1">
                    <a:lumMod val="50000"/>
                  </a:schemeClr>
                </a:solidFill>
              </a:rPr>
              <a:t>Key:</a:t>
            </a:r>
            <a:endParaRPr lang="en-GB" b="1" dirty="0"/>
          </a:p>
        </p:txBody>
      </p:sp>
      <p:graphicFrame>
        <p:nvGraphicFramePr>
          <p:cNvPr id="56" name="Table 55">
            <a:extLst>
              <a:ext uri="{FF2B5EF4-FFF2-40B4-BE49-F238E27FC236}">
                <a16:creationId xmlns:a16="http://schemas.microsoft.com/office/drawing/2014/main" id="{EC56BDC5-5E93-48CE-A700-78112AE76225}"/>
              </a:ext>
            </a:extLst>
          </p:cNvPr>
          <p:cNvGraphicFramePr>
            <a:graphicFrameLocks noGrp="1"/>
          </p:cNvGraphicFramePr>
          <p:nvPr>
            <p:extLst>
              <p:ext uri="{D42A27DB-BD31-4B8C-83A1-F6EECF244321}">
                <p14:modId xmlns:p14="http://schemas.microsoft.com/office/powerpoint/2010/main" val="3267865261"/>
              </p:ext>
            </p:extLst>
          </p:nvPr>
        </p:nvGraphicFramePr>
        <p:xfrm>
          <a:off x="18482" y="1534331"/>
          <a:ext cx="2637253" cy="2629552"/>
        </p:xfrm>
        <a:graphic>
          <a:graphicData uri="http://schemas.openxmlformats.org/drawingml/2006/table">
            <a:tbl>
              <a:tblPr firstRow="1" bandRow="1">
                <a:tableStyleId>{5C22544A-7EE6-4342-B048-85BDC9FD1C3A}</a:tableStyleId>
              </a:tblPr>
              <a:tblGrid>
                <a:gridCol w="420496">
                  <a:extLst>
                    <a:ext uri="{9D8B030D-6E8A-4147-A177-3AD203B41FA5}">
                      <a16:colId xmlns:a16="http://schemas.microsoft.com/office/drawing/2014/main" val="153172005"/>
                    </a:ext>
                  </a:extLst>
                </a:gridCol>
                <a:gridCol w="1047916">
                  <a:extLst>
                    <a:ext uri="{9D8B030D-6E8A-4147-A177-3AD203B41FA5}">
                      <a16:colId xmlns:a16="http://schemas.microsoft.com/office/drawing/2014/main" val="547931521"/>
                    </a:ext>
                  </a:extLst>
                </a:gridCol>
                <a:gridCol w="1168841">
                  <a:extLst>
                    <a:ext uri="{9D8B030D-6E8A-4147-A177-3AD203B41FA5}">
                      <a16:colId xmlns:a16="http://schemas.microsoft.com/office/drawing/2014/main" val="1463294942"/>
                    </a:ext>
                  </a:extLst>
                </a:gridCol>
              </a:tblGrid>
              <a:tr h="448528">
                <a:tc>
                  <a:txBody>
                    <a:bodyPr/>
                    <a:lstStyle/>
                    <a:p>
                      <a:endParaRPr lang="en-GB" dirty="0"/>
                    </a:p>
                  </a:txBody>
                  <a:tcPr>
                    <a:noFill/>
                  </a:tcPr>
                </a:tc>
                <a:tc>
                  <a:txBody>
                    <a:bodyPr/>
                    <a:lstStyle/>
                    <a:p>
                      <a:pPr algn="ctr"/>
                      <a:r>
                        <a:rPr lang="en-GB" sz="1050" b="0" dirty="0">
                          <a:solidFill>
                            <a:schemeClr val="bg1">
                              <a:lumMod val="50000"/>
                            </a:schemeClr>
                          </a:solidFill>
                        </a:rPr>
                        <a:t>Xoserve Identified</a:t>
                      </a:r>
                    </a:p>
                  </a:txBody>
                  <a:tcPr anchor="b" anchorCtr="1">
                    <a:lnR w="9525" cap="flat" cmpd="sng" algn="ctr">
                      <a:solidFill>
                        <a:schemeClr val="tx1"/>
                      </a:solidFill>
                      <a:prstDash val="dash"/>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dirty="0">
                          <a:solidFill>
                            <a:schemeClr val="bg1">
                              <a:lumMod val="50000"/>
                            </a:schemeClr>
                          </a:solidFill>
                        </a:rPr>
                        <a:t>Customer  Identified</a:t>
                      </a:r>
                    </a:p>
                  </a:txBody>
                  <a:tcPr anchor="b" anchorCtr="1">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noFill/>
                  </a:tcPr>
                </a:tc>
                <a:extLst>
                  <a:ext uri="{0D108BD9-81ED-4DB2-BD59-A6C34878D82A}">
                    <a16:rowId xmlns:a16="http://schemas.microsoft.com/office/drawing/2014/main" val="2216463583"/>
                  </a:ext>
                </a:extLst>
              </a:tr>
              <a:tr h="1090512">
                <a:tc>
                  <a:txBody>
                    <a:bodyPr/>
                    <a:lstStyle/>
                    <a:p>
                      <a:pPr algn="ctr"/>
                      <a:r>
                        <a:rPr lang="en-GB" sz="1050" dirty="0">
                          <a:solidFill>
                            <a:schemeClr val="bg1">
                              <a:lumMod val="50000"/>
                            </a:schemeClr>
                          </a:solidFill>
                        </a:rPr>
                        <a:t>Xoserve Controllable</a:t>
                      </a:r>
                    </a:p>
                  </a:txBody>
                  <a:tcPr vert="vert270" anchor="b" anchorCtr="1">
                    <a:lnB w="9525" cap="flat" cmpd="sng" algn="ctr">
                      <a:solidFill>
                        <a:schemeClr val="tx1"/>
                      </a:solidFill>
                      <a:prstDash val="dash"/>
                      <a:round/>
                      <a:headEnd type="none" w="med" len="med"/>
                      <a:tailEnd type="none" w="med" len="med"/>
                    </a:lnB>
                    <a:noFill/>
                  </a:tcPr>
                </a:tc>
                <a:tc>
                  <a:txBody>
                    <a:bodyPr/>
                    <a:lstStyle/>
                    <a:p>
                      <a:pPr algn="ctr"/>
                      <a:r>
                        <a:rPr lang="en-US" sz="800" dirty="0">
                          <a:solidFill>
                            <a:schemeClr val="bg1"/>
                          </a:solidFill>
                        </a:rPr>
                        <a:t>Xoserve Identified the incident and the incident could have been avoided had Xoserve taken earlier action</a:t>
                      </a:r>
                      <a:endParaRPr lang="en-GB" sz="800" dirty="0">
                        <a:solidFill>
                          <a:schemeClr val="bg1"/>
                        </a:solidFill>
                      </a:endParaRPr>
                    </a:p>
                  </a:txBody>
                  <a:tcPr anchor="ctr">
                    <a:lnR w="9525" cap="flat" cmpd="sng" algn="ctr">
                      <a:solidFill>
                        <a:schemeClr val="tx1"/>
                      </a:solidFill>
                      <a:prstDash val="dash"/>
                      <a:round/>
                      <a:headEnd type="none" w="med" len="med"/>
                      <a:tailEnd type="none" w="med" len="med"/>
                    </a:lnR>
                    <a:lnB w="9525" cap="flat" cmpd="sng" algn="ctr">
                      <a:solidFill>
                        <a:schemeClr val="tx1"/>
                      </a:solidFill>
                      <a:prstDash val="dash"/>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rPr>
                        <a:t>Customer Identified the incident and the incident could have been avoided had Xoserve taken earlier action</a:t>
                      </a:r>
                      <a:endParaRPr lang="en-GB" sz="800" dirty="0">
                        <a:solidFill>
                          <a:schemeClr val="bg1"/>
                        </a:solidFill>
                      </a:endParaRPr>
                    </a:p>
                  </a:txBody>
                  <a:tcPr anchor="ctr">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B w="9525" cap="flat" cmpd="sng" algn="ctr">
                      <a:solidFill>
                        <a:schemeClr val="tx1"/>
                      </a:solidFill>
                      <a:prstDash val="dash"/>
                      <a:round/>
                      <a:headEnd type="none" w="med" len="med"/>
                      <a:tailEnd type="none" w="med" len="med"/>
                    </a:lnB>
                    <a:solidFill>
                      <a:schemeClr val="accent2"/>
                    </a:solidFill>
                  </a:tcPr>
                </a:tc>
                <a:extLst>
                  <a:ext uri="{0D108BD9-81ED-4DB2-BD59-A6C34878D82A}">
                    <a16:rowId xmlns:a16="http://schemas.microsoft.com/office/drawing/2014/main" val="2714944025"/>
                  </a:ext>
                </a:extLst>
              </a:tr>
              <a:tr h="10905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kern="1200" dirty="0">
                          <a:solidFill>
                            <a:schemeClr val="bg1">
                              <a:lumMod val="50000"/>
                            </a:schemeClr>
                          </a:solidFill>
                          <a:latin typeface="+mn-lt"/>
                          <a:ea typeface="+mn-ea"/>
                          <a:cs typeface="+mn-cs"/>
                        </a:rPr>
                        <a:t>Xoserve Uncontrollable</a:t>
                      </a:r>
                    </a:p>
                  </a:txBody>
                  <a:tcPr vert="vert270" anchor="b" anchorCtr="1">
                    <a:lnT w="9525" cap="flat" cmpd="sng" algn="ctr">
                      <a:solidFill>
                        <a:schemeClr val="tx1"/>
                      </a:solidFill>
                      <a:prstDash val="dash"/>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rPr>
                        <a:t>Xoserve Identified the incident but the incident could not have been avoided had Xoserve taken earlier action</a:t>
                      </a:r>
                      <a:endParaRPr lang="en-GB" sz="800" dirty="0">
                        <a:solidFill>
                          <a:schemeClr val="bg1"/>
                        </a:solidFill>
                      </a:endParaRPr>
                    </a:p>
                  </a:txBody>
                  <a:tcPr anchor="ctr">
                    <a:lnR w="9525"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solidFill>
                      <a:srgbClr val="9CCB3B"/>
                    </a:solidFill>
                  </a:tcPr>
                </a:tc>
                <a:tc>
                  <a:txBody>
                    <a:bodyPr/>
                    <a:lstStyle/>
                    <a:p>
                      <a:pPr algn="ctr"/>
                      <a:r>
                        <a:rPr lang="en-US" sz="800" dirty="0">
                          <a:solidFill>
                            <a:schemeClr val="bg1"/>
                          </a:solidFill>
                        </a:rPr>
                        <a:t>Customer Identified the incident but the incident could not have been avoided had Xoserve taken earlier action</a:t>
                      </a:r>
                      <a:endParaRPr lang="en-GB" sz="800" dirty="0">
                        <a:solidFill>
                          <a:schemeClr val="bg1"/>
                        </a:solidFill>
                      </a:endParaRPr>
                    </a:p>
                  </a:txBody>
                  <a:tcPr anchor="ctr">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solidFill>
                      <a:srgbClr val="7030A0"/>
                    </a:solidFill>
                  </a:tcPr>
                </a:tc>
                <a:extLst>
                  <a:ext uri="{0D108BD9-81ED-4DB2-BD59-A6C34878D82A}">
                    <a16:rowId xmlns:a16="http://schemas.microsoft.com/office/drawing/2014/main" val="4138741572"/>
                  </a:ext>
                </a:extLst>
              </a:tr>
            </a:tbl>
          </a:graphicData>
        </a:graphic>
      </p:graphicFrame>
      <p:graphicFrame>
        <p:nvGraphicFramePr>
          <p:cNvPr id="7" name="Table 6">
            <a:extLst>
              <a:ext uri="{FF2B5EF4-FFF2-40B4-BE49-F238E27FC236}">
                <a16:creationId xmlns:a16="http://schemas.microsoft.com/office/drawing/2014/main" id="{F583CA47-946A-4F83-8EA2-257D76FD88F1}"/>
              </a:ext>
            </a:extLst>
          </p:cNvPr>
          <p:cNvGraphicFramePr>
            <a:graphicFrameLocks noGrp="1"/>
          </p:cNvGraphicFramePr>
          <p:nvPr>
            <p:extLst>
              <p:ext uri="{D42A27DB-BD31-4B8C-83A1-F6EECF244321}">
                <p14:modId xmlns:p14="http://schemas.microsoft.com/office/powerpoint/2010/main" val="4014616970"/>
              </p:ext>
            </p:extLst>
          </p:nvPr>
        </p:nvGraphicFramePr>
        <p:xfrm>
          <a:off x="5738893" y="1061519"/>
          <a:ext cx="3276600" cy="3113263"/>
        </p:xfrm>
        <a:graphic>
          <a:graphicData uri="http://schemas.openxmlformats.org/drawingml/2006/table">
            <a:tbl>
              <a:tblPr/>
              <a:tblGrid>
                <a:gridCol w="965200">
                  <a:extLst>
                    <a:ext uri="{9D8B030D-6E8A-4147-A177-3AD203B41FA5}">
                      <a16:colId xmlns:a16="http://schemas.microsoft.com/office/drawing/2014/main" val="3528046539"/>
                    </a:ext>
                  </a:extLst>
                </a:gridCol>
                <a:gridCol w="1092200">
                  <a:extLst>
                    <a:ext uri="{9D8B030D-6E8A-4147-A177-3AD203B41FA5}">
                      <a16:colId xmlns:a16="http://schemas.microsoft.com/office/drawing/2014/main" val="1659926680"/>
                    </a:ext>
                  </a:extLst>
                </a:gridCol>
                <a:gridCol w="1219200">
                  <a:extLst>
                    <a:ext uri="{9D8B030D-6E8A-4147-A177-3AD203B41FA5}">
                      <a16:colId xmlns:a16="http://schemas.microsoft.com/office/drawing/2014/main" val="2722394606"/>
                    </a:ext>
                  </a:extLst>
                </a:gridCol>
              </a:tblGrid>
              <a:tr h="323055">
                <a:tc>
                  <a:txBody>
                    <a:bodyPr/>
                    <a:lstStyle/>
                    <a:p>
                      <a:pPr algn="l" fontAlgn="b"/>
                      <a:endParaRPr lang="en-GB"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gridSpan="2">
                  <a:txBody>
                    <a:bodyPr/>
                    <a:lstStyle/>
                    <a:p>
                      <a:pPr algn="ctr" fontAlgn="b"/>
                      <a:r>
                        <a:rPr lang="en-GB" sz="1800" b="1" i="0" u="none" strike="noStrike" dirty="0">
                          <a:solidFill>
                            <a:srgbClr val="808080"/>
                          </a:solidFill>
                          <a:effectLst/>
                          <a:latin typeface="Arial" panose="020B0604020202020204" pitchFamily="34" charset="0"/>
                        </a:rPr>
                        <a:t>Year to Date</a:t>
                      </a:r>
                    </a:p>
                  </a:txBody>
                  <a:tcPr marL="0" marR="0" marT="0" marB="0" anchor="b">
                    <a:lnL>
                      <a:noFill/>
                    </a:lnL>
                    <a:lnR>
                      <a:noFill/>
                    </a:lnR>
                    <a:lnT>
                      <a:noFill/>
                    </a:lnT>
                    <a:lnB>
                      <a:noFill/>
                    </a:lnB>
                  </a:tcPr>
                </a:tc>
                <a:tc hMerge="1">
                  <a:txBody>
                    <a:bodyPr/>
                    <a:lstStyle/>
                    <a:p>
                      <a:endParaRPr lang="en-GB"/>
                    </a:p>
                  </a:txBody>
                  <a:tcPr/>
                </a:tc>
                <a:extLst>
                  <a:ext uri="{0D108BD9-81ED-4DB2-BD59-A6C34878D82A}">
                    <a16:rowId xmlns:a16="http://schemas.microsoft.com/office/drawing/2014/main" val="3954612936"/>
                  </a:ext>
                </a:extLst>
              </a:tr>
              <a:tr h="210688">
                <a:tc>
                  <a:txBody>
                    <a:bodyPr/>
                    <a:lstStyle/>
                    <a:p>
                      <a:pPr algn="l" fontAlgn="b"/>
                      <a:endParaRPr lang="en-GB"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FFFFFF"/>
                      </a:solidFill>
                      <a:prstDash val="solid"/>
                      <a:round/>
                      <a:headEnd type="none" w="med" len="med"/>
                      <a:tailEnd type="none" w="med" len="med"/>
                    </a:lnB>
                  </a:tcPr>
                </a:tc>
                <a:tc>
                  <a:txBody>
                    <a:bodyPr/>
                    <a:lstStyle/>
                    <a:p>
                      <a:pPr algn="l" fontAlgn="b"/>
                      <a:endParaRPr lang="en-GB"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FFFFFF"/>
                      </a:solidFill>
                      <a:prstDash val="solid"/>
                      <a:round/>
                      <a:headEnd type="none" w="med" len="med"/>
                      <a:tailEnd type="none" w="med" len="med"/>
                    </a:lnB>
                  </a:tcPr>
                </a:tc>
                <a:tc>
                  <a:txBody>
                    <a:bodyPr/>
                    <a:lstStyle/>
                    <a:p>
                      <a:pPr algn="l" fontAlgn="b"/>
                      <a:endParaRPr lang="en-GB"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927044895"/>
                  </a:ext>
                </a:extLst>
              </a:tr>
              <a:tr h="386260">
                <a:tc>
                  <a:txBody>
                    <a:bodyPr/>
                    <a:lstStyle/>
                    <a:p>
                      <a:pPr algn="l" fontAlgn="t"/>
                      <a:r>
                        <a:rPr lang="en-GB" sz="1800" b="0" i="0" u="none" strike="noStrike" dirty="0">
                          <a:solidFill>
                            <a:srgbClr val="000000"/>
                          </a:solidFill>
                          <a:effectLst/>
                          <a:latin typeface="Arial" panose="020B0604020202020204" pitchFamily="34" charset="0"/>
                        </a:rPr>
                        <a:t> </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050" b="0" i="0" u="none" strike="noStrike" dirty="0">
                          <a:solidFill>
                            <a:srgbClr val="7F7F7F"/>
                          </a:solidFill>
                          <a:effectLst/>
                          <a:latin typeface="Arial" panose="020B0604020202020204" pitchFamily="34" charset="0"/>
                        </a:rPr>
                        <a:t>Xoserve</a:t>
                      </a:r>
                      <a:br>
                        <a:rPr lang="en-GB" sz="1050" b="0" i="0" u="none" strike="noStrike" dirty="0">
                          <a:solidFill>
                            <a:srgbClr val="7F7F7F"/>
                          </a:solidFill>
                          <a:effectLst/>
                          <a:latin typeface="Arial" panose="020B0604020202020204" pitchFamily="34" charset="0"/>
                        </a:rPr>
                      </a:br>
                      <a:r>
                        <a:rPr lang="en-GB" sz="1050" b="0" i="0" u="none" strike="noStrike" dirty="0">
                          <a:solidFill>
                            <a:srgbClr val="7F7F7F"/>
                          </a:solidFill>
                          <a:effectLst/>
                          <a:latin typeface="Arial" panose="020B0604020202020204" pitchFamily="34" charset="0"/>
                        </a:rPr>
                        <a:t>Identified</a:t>
                      </a:r>
                    </a:p>
                  </a:txBody>
                  <a:tcPr marL="0" marR="0" marT="0" marB="0" anchor="ctr">
                    <a:lnL w="12700" cap="flat" cmpd="sng" algn="ctr">
                      <a:solidFill>
                        <a:srgbClr val="FFFFFF"/>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050" b="0" i="0" u="none" strike="noStrike" dirty="0">
                          <a:solidFill>
                            <a:srgbClr val="7F7F7F"/>
                          </a:solidFill>
                          <a:effectLst/>
                          <a:latin typeface="Arial" panose="020B0604020202020204" pitchFamily="34" charset="0"/>
                        </a:rPr>
                        <a:t>Customer</a:t>
                      </a:r>
                      <a:br>
                        <a:rPr lang="en-GB" sz="1050" b="0" i="0" u="none" strike="noStrike" dirty="0">
                          <a:solidFill>
                            <a:srgbClr val="7F7F7F"/>
                          </a:solidFill>
                          <a:effectLst/>
                          <a:latin typeface="Arial" panose="020B0604020202020204" pitchFamily="34" charset="0"/>
                        </a:rPr>
                      </a:br>
                      <a:r>
                        <a:rPr lang="en-GB" sz="1050" b="0" i="0" u="none" strike="noStrike" dirty="0">
                          <a:solidFill>
                            <a:srgbClr val="7F7F7F"/>
                          </a:solidFill>
                          <a:effectLst/>
                          <a:latin typeface="Arial" panose="020B0604020202020204" pitchFamily="34" charset="0"/>
                        </a:rPr>
                        <a:t>Identified</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849715099"/>
                  </a:ext>
                </a:extLst>
              </a:tr>
              <a:tr h="1062569">
                <a:tc>
                  <a:txBody>
                    <a:bodyPr/>
                    <a:lstStyle/>
                    <a:p>
                      <a:pPr algn="ctr" rtl="0" fontAlgn="ctr"/>
                      <a:r>
                        <a:rPr lang="en-GB" sz="1050" b="0" i="0" u="none" strike="noStrike" dirty="0">
                          <a:solidFill>
                            <a:srgbClr val="7F7F7F"/>
                          </a:solidFill>
                          <a:effectLst/>
                          <a:latin typeface="Arial" panose="020B0604020202020204" pitchFamily="34" charset="0"/>
                        </a:rPr>
                        <a:t>Xoserve</a:t>
                      </a:r>
                      <a:br>
                        <a:rPr lang="en-GB" sz="1050" b="0" i="0" u="none" strike="noStrike" dirty="0">
                          <a:solidFill>
                            <a:srgbClr val="7F7F7F"/>
                          </a:solidFill>
                          <a:effectLst/>
                          <a:latin typeface="Arial" panose="020B0604020202020204" pitchFamily="34" charset="0"/>
                        </a:rPr>
                      </a:br>
                      <a:r>
                        <a:rPr lang="en-GB" sz="1050" b="0" i="0" u="none" strike="noStrike" dirty="0">
                          <a:solidFill>
                            <a:srgbClr val="7F7F7F"/>
                          </a:solidFill>
                          <a:effectLst/>
                          <a:latin typeface="Arial" panose="020B0604020202020204" pitchFamily="34" charset="0"/>
                        </a:rPr>
                        <a:t>Controllable</a:t>
                      </a:r>
                    </a:p>
                  </a:txBody>
                  <a:tcPr marL="0" marR="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ctr" rtl="0" fontAlgn="ctr"/>
                      <a:r>
                        <a:rPr lang="en-US" sz="4000" b="0" i="0" u="none" strike="noStrike">
                          <a:solidFill>
                            <a:srgbClr val="FFFFFF"/>
                          </a:solidFill>
                          <a:effectLst/>
                          <a:latin typeface="Arial" panose="020B0604020202020204" pitchFamily="34" charset="0"/>
                        </a:rPr>
                        <a:t>22</a:t>
                      </a:r>
                      <a:endParaRPr lang="en-GB" sz="4000" b="0" i="0" u="none" strike="noStrike" dirty="0">
                        <a:solidFill>
                          <a:srgbClr val="FFFFFF"/>
                        </a:solidFill>
                        <a:effectLst/>
                        <a:latin typeface="Arial" panose="020B0604020202020204" pitchFamily="34" charset="0"/>
                      </a:endParaRPr>
                    </a:p>
                  </a:txBody>
                  <a:tcPr marL="0" marR="0" marT="0" marB="0" anchor="ctr">
                    <a:lnL w="12700" cap="flat" cmpd="sng" algn="ctr">
                      <a:solidFill>
                        <a:srgbClr val="FFFFFF"/>
                      </a:solidFill>
                      <a:prstDash val="solid"/>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0070C0"/>
                    </a:solidFill>
                  </a:tcPr>
                </a:tc>
                <a:tc>
                  <a:txBody>
                    <a:bodyPr/>
                    <a:lstStyle/>
                    <a:p>
                      <a:pPr algn="ctr" rtl="0" fontAlgn="ctr"/>
                      <a:r>
                        <a:rPr lang="en-US" sz="4000" b="0" i="0" u="none" strike="noStrike" dirty="0">
                          <a:solidFill>
                            <a:srgbClr val="FFFFFF"/>
                          </a:solidFill>
                          <a:effectLst/>
                          <a:latin typeface="Arial" panose="020B0604020202020204" pitchFamily="34" charset="0"/>
                        </a:rPr>
                        <a:t>7</a:t>
                      </a:r>
                      <a:endParaRPr lang="en-GB" sz="4000" b="0" i="0" u="none" strike="noStrike" dirty="0">
                        <a:solidFill>
                          <a:srgbClr val="FFFFFF"/>
                        </a:solidFill>
                        <a:effectLst/>
                        <a:latin typeface="Arial" panose="020B0604020202020204" pitchFamily="34" charset="0"/>
                      </a:endParaRP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D75733"/>
                    </a:solidFill>
                  </a:tcPr>
                </a:tc>
                <a:extLst>
                  <a:ext uri="{0D108BD9-81ED-4DB2-BD59-A6C34878D82A}">
                    <a16:rowId xmlns:a16="http://schemas.microsoft.com/office/drawing/2014/main" val="3490598614"/>
                  </a:ext>
                </a:extLst>
              </a:tr>
              <a:tr h="1130691">
                <a:tc>
                  <a:txBody>
                    <a:bodyPr/>
                    <a:lstStyle/>
                    <a:p>
                      <a:pPr algn="ctr" rtl="0" fontAlgn="ctr"/>
                      <a:r>
                        <a:rPr lang="en-GB" sz="1050" b="0" i="0" u="none" strike="noStrike" dirty="0">
                          <a:solidFill>
                            <a:srgbClr val="7F7F7F"/>
                          </a:solidFill>
                          <a:effectLst/>
                          <a:latin typeface="Arial" panose="020B0604020202020204" pitchFamily="34" charset="0"/>
                        </a:rPr>
                        <a:t>Xoserve</a:t>
                      </a:r>
                      <a:br>
                        <a:rPr lang="en-GB" sz="1050" b="0" i="0" u="none" strike="noStrike" dirty="0">
                          <a:solidFill>
                            <a:srgbClr val="7F7F7F"/>
                          </a:solidFill>
                          <a:effectLst/>
                          <a:latin typeface="Arial" panose="020B0604020202020204" pitchFamily="34" charset="0"/>
                        </a:rPr>
                      </a:br>
                      <a:r>
                        <a:rPr lang="en-GB" sz="1050" b="0" i="0" u="none" strike="noStrike" dirty="0">
                          <a:solidFill>
                            <a:srgbClr val="7F7F7F"/>
                          </a:solidFill>
                          <a:effectLst/>
                          <a:latin typeface="Arial" panose="020B0604020202020204" pitchFamily="34" charset="0"/>
                        </a:rPr>
                        <a:t>Uncontrollable</a:t>
                      </a:r>
                    </a:p>
                  </a:txBody>
                  <a:tcPr marL="0" marR="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ctr" rtl="0" fontAlgn="ctr"/>
                      <a:r>
                        <a:rPr lang="en-US" sz="4000" b="0" i="0" u="none" strike="noStrike" dirty="0">
                          <a:solidFill>
                            <a:srgbClr val="FFFFFF"/>
                          </a:solidFill>
                          <a:effectLst/>
                          <a:latin typeface="Arial" panose="020B0604020202020204" pitchFamily="34" charset="0"/>
                        </a:rPr>
                        <a:t>12</a:t>
                      </a:r>
                      <a:endParaRPr lang="en-GB" sz="4000" b="0" i="0" u="none" strike="noStrike" dirty="0">
                        <a:solidFill>
                          <a:srgbClr val="FFFFFF"/>
                        </a:solidFill>
                        <a:effectLst/>
                        <a:latin typeface="Arial" panose="020B0604020202020204" pitchFamily="34" charset="0"/>
                      </a:endParaRPr>
                    </a:p>
                  </a:txBody>
                  <a:tcPr marL="0" marR="0" marT="0" marB="0" anchor="ctr">
                    <a:lnL w="12700" cap="flat" cmpd="sng" algn="ctr">
                      <a:solidFill>
                        <a:srgbClr val="FFFFFF"/>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rgbClr val="9CCB3B"/>
                    </a:solidFill>
                  </a:tcPr>
                </a:tc>
                <a:tc>
                  <a:txBody>
                    <a:bodyPr/>
                    <a:lstStyle/>
                    <a:p>
                      <a:pPr algn="ctr" rtl="0" fontAlgn="ctr"/>
                      <a:r>
                        <a:rPr lang="en-US" sz="4000" b="0" i="0" u="none" strike="noStrike" dirty="0">
                          <a:solidFill>
                            <a:srgbClr val="FFFFFF"/>
                          </a:solidFill>
                          <a:effectLst/>
                          <a:latin typeface="Arial" panose="020B0604020202020204" pitchFamily="34" charset="0"/>
                        </a:rPr>
                        <a:t>4</a:t>
                      </a:r>
                      <a:endParaRPr lang="en-GB" sz="4000" b="0" i="0" u="none" strike="noStrike" dirty="0">
                        <a:solidFill>
                          <a:srgbClr val="FFFFFF"/>
                        </a:solidFill>
                        <a:effectLst/>
                        <a:latin typeface="Arial" panose="020B0604020202020204" pitchFamily="34" charset="0"/>
                      </a:endParaRP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rgbClr val="7030A0"/>
                    </a:solidFill>
                  </a:tcPr>
                </a:tc>
                <a:extLst>
                  <a:ext uri="{0D108BD9-81ED-4DB2-BD59-A6C34878D82A}">
                    <a16:rowId xmlns:a16="http://schemas.microsoft.com/office/drawing/2014/main" val="3921815034"/>
                  </a:ext>
                </a:extLst>
              </a:tr>
            </a:tbl>
          </a:graphicData>
        </a:graphic>
      </p:graphicFrame>
      <p:graphicFrame>
        <p:nvGraphicFramePr>
          <p:cNvPr id="10" name="Table 9">
            <a:extLst>
              <a:ext uri="{FF2B5EF4-FFF2-40B4-BE49-F238E27FC236}">
                <a16:creationId xmlns:a16="http://schemas.microsoft.com/office/drawing/2014/main" id="{2DBA6B71-335D-4387-BF27-E90307E4DF4B}"/>
              </a:ext>
            </a:extLst>
          </p:cNvPr>
          <p:cNvGraphicFramePr>
            <a:graphicFrameLocks noGrp="1"/>
          </p:cNvGraphicFramePr>
          <p:nvPr>
            <p:extLst>
              <p:ext uri="{D42A27DB-BD31-4B8C-83A1-F6EECF244321}">
                <p14:modId xmlns:p14="http://schemas.microsoft.com/office/powerpoint/2010/main" val="3910109609"/>
              </p:ext>
            </p:extLst>
          </p:nvPr>
        </p:nvGraphicFramePr>
        <p:xfrm>
          <a:off x="2655735" y="1061519"/>
          <a:ext cx="3276599" cy="3113263"/>
        </p:xfrm>
        <a:graphic>
          <a:graphicData uri="http://schemas.openxmlformats.org/drawingml/2006/table">
            <a:tbl>
              <a:tblPr/>
              <a:tblGrid>
                <a:gridCol w="965200">
                  <a:extLst>
                    <a:ext uri="{9D8B030D-6E8A-4147-A177-3AD203B41FA5}">
                      <a16:colId xmlns:a16="http://schemas.microsoft.com/office/drawing/2014/main" val="1008481607"/>
                    </a:ext>
                  </a:extLst>
                </a:gridCol>
                <a:gridCol w="1092200">
                  <a:extLst>
                    <a:ext uri="{9D8B030D-6E8A-4147-A177-3AD203B41FA5}">
                      <a16:colId xmlns:a16="http://schemas.microsoft.com/office/drawing/2014/main" val="882255482"/>
                    </a:ext>
                  </a:extLst>
                </a:gridCol>
                <a:gridCol w="1219199">
                  <a:extLst>
                    <a:ext uri="{9D8B030D-6E8A-4147-A177-3AD203B41FA5}">
                      <a16:colId xmlns:a16="http://schemas.microsoft.com/office/drawing/2014/main" val="3273536462"/>
                    </a:ext>
                  </a:extLst>
                </a:gridCol>
              </a:tblGrid>
              <a:tr h="594576">
                <a:tc>
                  <a:txBody>
                    <a:bodyPr/>
                    <a:lstStyle/>
                    <a:p>
                      <a:pPr algn="l" fontAlgn="b"/>
                      <a:endParaRPr lang="en-GB"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FFFFFF"/>
                      </a:solidFill>
                      <a:prstDash val="solid"/>
                      <a:round/>
                      <a:headEnd type="none" w="med" len="med"/>
                      <a:tailEnd type="none" w="med" len="med"/>
                    </a:lnB>
                  </a:tcPr>
                </a:tc>
                <a:tc gridSpan="2">
                  <a:txBody>
                    <a:bodyPr/>
                    <a:lstStyle/>
                    <a:p>
                      <a:pPr algn="ctr" fontAlgn="b"/>
                      <a:r>
                        <a:rPr lang="en-GB" sz="1800" b="1" i="0" u="none" strike="noStrike" dirty="0">
                          <a:solidFill>
                            <a:srgbClr val="808080"/>
                          </a:solidFill>
                          <a:effectLst/>
                          <a:latin typeface="Arial" panose="020B0604020202020204" pitchFamily="34" charset="0"/>
                        </a:rPr>
                        <a:t>December 2020</a:t>
                      </a:r>
                    </a:p>
                    <a:p>
                      <a:pPr algn="ctr" fontAlgn="b"/>
                      <a:endParaRPr lang="en-GB" sz="1800" b="1" i="0" u="none" strike="noStrike" dirty="0">
                        <a:solidFill>
                          <a:srgbClr val="808080"/>
                        </a:solidFill>
                        <a:effectLst/>
                        <a:latin typeface="Arial" panose="020B0604020202020204" pitchFamily="34" charset="0"/>
                      </a:endParaRPr>
                    </a:p>
                  </a:txBody>
                  <a:tcPr marL="0" marR="0" marT="0" marB="0" anchor="b">
                    <a:lnL>
                      <a:noFill/>
                    </a:lnL>
                    <a:lnR>
                      <a:noFill/>
                    </a:lnR>
                    <a:lnT>
                      <a:noFill/>
                    </a:lnT>
                    <a:lnB w="12700" cap="flat" cmpd="sng" algn="ctr">
                      <a:solidFill>
                        <a:srgbClr val="FFFFFF"/>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895249633"/>
                  </a:ext>
                </a:extLst>
              </a:tr>
              <a:tr h="378491">
                <a:tc>
                  <a:txBody>
                    <a:bodyPr/>
                    <a:lstStyle/>
                    <a:p>
                      <a:pPr algn="l" fontAlgn="t"/>
                      <a:r>
                        <a:rPr lang="en-GB" sz="1800" b="0" i="0" u="none" strike="noStrike" dirty="0">
                          <a:solidFill>
                            <a:srgbClr val="000000"/>
                          </a:solidFill>
                          <a:effectLst/>
                          <a:latin typeface="Arial" panose="020B0604020202020204" pitchFamily="34" charset="0"/>
                        </a:rPr>
                        <a:t> </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050" b="0" i="0" u="none" strike="noStrike" dirty="0">
                          <a:solidFill>
                            <a:srgbClr val="7F7F7F"/>
                          </a:solidFill>
                          <a:effectLst/>
                          <a:latin typeface="Arial" panose="020B0604020202020204" pitchFamily="34" charset="0"/>
                        </a:rPr>
                        <a:t>Xoserve</a:t>
                      </a:r>
                      <a:br>
                        <a:rPr lang="en-GB" sz="1050" b="0" i="0" u="none" strike="noStrike" dirty="0">
                          <a:solidFill>
                            <a:srgbClr val="7F7F7F"/>
                          </a:solidFill>
                          <a:effectLst/>
                          <a:latin typeface="Arial" panose="020B0604020202020204" pitchFamily="34" charset="0"/>
                        </a:rPr>
                      </a:br>
                      <a:r>
                        <a:rPr lang="en-GB" sz="1050" b="0" i="0" u="none" strike="noStrike" dirty="0">
                          <a:solidFill>
                            <a:srgbClr val="7F7F7F"/>
                          </a:solidFill>
                          <a:effectLst/>
                          <a:latin typeface="Arial" panose="020B0604020202020204" pitchFamily="34" charset="0"/>
                        </a:rPr>
                        <a:t>Identified</a:t>
                      </a:r>
                    </a:p>
                  </a:txBody>
                  <a:tcPr marL="0" marR="0" marT="0" marB="0" anchor="ctr">
                    <a:lnL w="12700" cap="flat" cmpd="sng" algn="ctr">
                      <a:solidFill>
                        <a:srgbClr val="FFFFFF"/>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050" b="0" i="0" u="none" strike="noStrike" dirty="0">
                          <a:solidFill>
                            <a:srgbClr val="7F7F7F"/>
                          </a:solidFill>
                          <a:effectLst/>
                          <a:latin typeface="Arial" panose="020B0604020202020204" pitchFamily="34" charset="0"/>
                        </a:rPr>
                        <a:t>Customer</a:t>
                      </a:r>
                      <a:br>
                        <a:rPr lang="en-GB" sz="1050" b="0" i="0" u="none" strike="noStrike" dirty="0">
                          <a:solidFill>
                            <a:srgbClr val="7F7F7F"/>
                          </a:solidFill>
                          <a:effectLst/>
                          <a:latin typeface="Arial" panose="020B0604020202020204" pitchFamily="34" charset="0"/>
                        </a:rPr>
                      </a:br>
                      <a:r>
                        <a:rPr lang="en-GB" sz="1050" b="0" i="0" u="none" strike="noStrike" dirty="0">
                          <a:solidFill>
                            <a:srgbClr val="7F7F7F"/>
                          </a:solidFill>
                          <a:effectLst/>
                          <a:latin typeface="Arial" panose="020B0604020202020204" pitchFamily="34" charset="0"/>
                        </a:rPr>
                        <a:t>Identified</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518106703"/>
                  </a:ext>
                </a:extLst>
              </a:tr>
              <a:tr h="1066657">
                <a:tc>
                  <a:txBody>
                    <a:bodyPr/>
                    <a:lstStyle/>
                    <a:p>
                      <a:pPr algn="ctr" rtl="0" fontAlgn="ctr"/>
                      <a:r>
                        <a:rPr lang="en-GB" sz="1050" b="0" i="0" u="none" strike="noStrike" dirty="0">
                          <a:solidFill>
                            <a:srgbClr val="7F7F7F"/>
                          </a:solidFill>
                          <a:effectLst/>
                          <a:latin typeface="Arial" panose="020B0604020202020204" pitchFamily="34" charset="0"/>
                        </a:rPr>
                        <a:t>Xoserve</a:t>
                      </a:r>
                      <a:br>
                        <a:rPr lang="en-GB" sz="1050" b="0" i="0" u="none" strike="noStrike" dirty="0">
                          <a:solidFill>
                            <a:srgbClr val="7F7F7F"/>
                          </a:solidFill>
                          <a:effectLst/>
                          <a:latin typeface="Arial" panose="020B0604020202020204" pitchFamily="34" charset="0"/>
                        </a:rPr>
                      </a:br>
                      <a:r>
                        <a:rPr lang="en-GB" sz="1050" b="0" i="0" u="none" strike="noStrike" dirty="0">
                          <a:solidFill>
                            <a:srgbClr val="7F7F7F"/>
                          </a:solidFill>
                          <a:effectLst/>
                          <a:latin typeface="Arial" panose="020B0604020202020204" pitchFamily="34" charset="0"/>
                        </a:rPr>
                        <a:t>Controllable</a:t>
                      </a:r>
                    </a:p>
                  </a:txBody>
                  <a:tcPr marL="0" marR="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ctr" rtl="0" fontAlgn="ctr"/>
                      <a:r>
                        <a:rPr lang="en-US" sz="4000" b="0" i="0" u="none" strike="noStrike" dirty="0">
                          <a:solidFill>
                            <a:srgbClr val="FFFFFF"/>
                          </a:solidFill>
                          <a:effectLst/>
                          <a:latin typeface="Arial" panose="020B0604020202020204" pitchFamily="34" charset="0"/>
                        </a:rPr>
                        <a:t>0</a:t>
                      </a:r>
                      <a:endParaRPr lang="en-GB" sz="4000" b="0" i="0" u="none" strike="noStrike" dirty="0">
                        <a:solidFill>
                          <a:srgbClr val="FFFFFF"/>
                        </a:solidFill>
                        <a:effectLst/>
                        <a:latin typeface="Arial" panose="020B0604020202020204" pitchFamily="34" charset="0"/>
                      </a:endParaRPr>
                    </a:p>
                  </a:txBody>
                  <a:tcPr marL="0" marR="0" marT="0" marB="0" anchor="ctr">
                    <a:lnL w="12700" cap="flat" cmpd="sng" algn="ctr">
                      <a:solidFill>
                        <a:srgbClr val="FFFFFF"/>
                      </a:solidFill>
                      <a:prstDash val="solid"/>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0070C0"/>
                    </a:solidFill>
                  </a:tcPr>
                </a:tc>
                <a:tc>
                  <a:txBody>
                    <a:bodyPr/>
                    <a:lstStyle/>
                    <a:p>
                      <a:pPr algn="ctr" rtl="0" fontAlgn="ctr"/>
                      <a:r>
                        <a:rPr lang="en-US" sz="4000" b="0" i="0" u="none" strike="noStrike" dirty="0">
                          <a:solidFill>
                            <a:srgbClr val="FFFFFF"/>
                          </a:solidFill>
                          <a:effectLst/>
                          <a:latin typeface="Arial" panose="020B0604020202020204" pitchFamily="34" charset="0"/>
                        </a:rPr>
                        <a:t>1</a:t>
                      </a:r>
                      <a:endParaRPr lang="en-GB" sz="4000" b="0" i="0" u="none" strike="noStrike" dirty="0">
                        <a:solidFill>
                          <a:srgbClr val="FFFFFF"/>
                        </a:solidFill>
                        <a:effectLst/>
                        <a:latin typeface="Arial" panose="020B0604020202020204" pitchFamily="34" charset="0"/>
                      </a:endParaRP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D75733"/>
                    </a:solidFill>
                  </a:tcPr>
                </a:tc>
                <a:extLst>
                  <a:ext uri="{0D108BD9-81ED-4DB2-BD59-A6C34878D82A}">
                    <a16:rowId xmlns:a16="http://schemas.microsoft.com/office/drawing/2014/main" val="3999588760"/>
                  </a:ext>
                </a:extLst>
              </a:tr>
              <a:tr h="1073539">
                <a:tc>
                  <a:txBody>
                    <a:bodyPr/>
                    <a:lstStyle/>
                    <a:p>
                      <a:pPr algn="ctr" rtl="0" fontAlgn="ctr"/>
                      <a:r>
                        <a:rPr lang="en-GB" sz="1050" b="0" i="0" u="none" strike="noStrike" dirty="0">
                          <a:solidFill>
                            <a:srgbClr val="7F7F7F"/>
                          </a:solidFill>
                          <a:effectLst/>
                          <a:latin typeface="Arial" panose="020B0604020202020204" pitchFamily="34" charset="0"/>
                        </a:rPr>
                        <a:t>Xoserve</a:t>
                      </a:r>
                      <a:br>
                        <a:rPr lang="en-GB" sz="1050" b="0" i="0" u="none" strike="noStrike" dirty="0">
                          <a:solidFill>
                            <a:srgbClr val="7F7F7F"/>
                          </a:solidFill>
                          <a:effectLst/>
                          <a:latin typeface="Arial" panose="020B0604020202020204" pitchFamily="34" charset="0"/>
                        </a:rPr>
                      </a:br>
                      <a:r>
                        <a:rPr lang="en-GB" sz="1050" b="0" i="0" u="none" strike="noStrike" dirty="0">
                          <a:solidFill>
                            <a:srgbClr val="7F7F7F"/>
                          </a:solidFill>
                          <a:effectLst/>
                          <a:latin typeface="Arial" panose="020B0604020202020204" pitchFamily="34" charset="0"/>
                        </a:rPr>
                        <a:t>Uncontrollable</a:t>
                      </a:r>
                    </a:p>
                  </a:txBody>
                  <a:tcPr marL="0" marR="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4000" b="0" i="0" u="none" strike="noStrike" dirty="0">
                          <a:solidFill>
                            <a:srgbClr val="FFFFFF"/>
                          </a:solidFill>
                          <a:effectLst/>
                          <a:latin typeface="Arial" panose="020B0604020202020204" pitchFamily="34" charset="0"/>
                        </a:rPr>
                        <a:t>1</a:t>
                      </a:r>
                      <a:endParaRPr lang="en-GB" sz="4000" b="0" i="0" u="none" strike="noStrike" dirty="0">
                        <a:solidFill>
                          <a:srgbClr val="FFFFFF"/>
                        </a:solidFill>
                        <a:effectLst/>
                        <a:latin typeface="Arial" panose="020B0604020202020204" pitchFamily="34" charset="0"/>
                      </a:endParaRPr>
                    </a:p>
                  </a:txBody>
                  <a:tcPr marL="0" marR="0" marT="0" marB="0" anchor="ctr">
                    <a:lnL w="12700" cap="flat" cmpd="sng" algn="ctr">
                      <a:solidFill>
                        <a:srgbClr val="FFFFFF"/>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FFFFFF"/>
                      </a:solidFill>
                      <a:prstDash val="solid"/>
                      <a:round/>
                      <a:headEnd type="none" w="med" len="med"/>
                      <a:tailEnd type="none" w="med" len="med"/>
                    </a:lnB>
                    <a:solidFill>
                      <a:srgbClr val="9CCB3B"/>
                    </a:solidFill>
                  </a:tcPr>
                </a:tc>
                <a:tc>
                  <a:txBody>
                    <a:bodyPr/>
                    <a:lstStyle/>
                    <a:p>
                      <a:pPr algn="ctr" rtl="0" fontAlgn="ctr"/>
                      <a:r>
                        <a:rPr lang="en-US" sz="4000" b="0" i="0" u="none" strike="noStrike" dirty="0">
                          <a:solidFill>
                            <a:srgbClr val="FFFFFF"/>
                          </a:solidFill>
                          <a:effectLst/>
                          <a:latin typeface="Arial" panose="020B0604020202020204" pitchFamily="34" charset="0"/>
                        </a:rPr>
                        <a:t>0</a:t>
                      </a:r>
                      <a:endParaRPr lang="en-GB" sz="4000" b="0" i="0" u="none" strike="noStrike" dirty="0">
                        <a:solidFill>
                          <a:srgbClr val="FFFFFF"/>
                        </a:solidFill>
                        <a:effectLst/>
                        <a:latin typeface="Arial" panose="020B0604020202020204" pitchFamily="34" charset="0"/>
                      </a:endParaRP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179973948"/>
                  </a:ext>
                </a:extLst>
              </a:tr>
            </a:tbl>
          </a:graphicData>
        </a:graphic>
      </p:graphicFrame>
    </p:spTree>
    <p:extLst>
      <p:ext uri="{BB962C8B-B14F-4D97-AF65-F5344CB8AC3E}">
        <p14:creationId xmlns:p14="http://schemas.microsoft.com/office/powerpoint/2010/main" val="19862546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Xoserve 2018">
      <a:dk1>
        <a:sysClr val="windowText" lastClr="000000"/>
      </a:dk1>
      <a:lt1>
        <a:sysClr val="window" lastClr="FFFFFF"/>
      </a:lt1>
      <a:dk2>
        <a:srgbClr val="1D3E61"/>
      </a:dk2>
      <a:lt2>
        <a:srgbClr val="EEECE1"/>
      </a:lt2>
      <a:accent1>
        <a:srgbClr val="3E5AA8"/>
      </a:accent1>
      <a:accent2>
        <a:srgbClr val="D75733"/>
      </a:accent2>
      <a:accent3>
        <a:srgbClr val="56CF9E"/>
      </a:accent3>
      <a:accent4>
        <a:srgbClr val="6440A3"/>
      </a:accent4>
      <a:accent5>
        <a:srgbClr val="40D1F5"/>
      </a:accent5>
      <a:accent6>
        <a:srgbClr val="FCBC55"/>
      </a:accent6>
      <a:hlink>
        <a:srgbClr val="6440A3"/>
      </a:hlink>
      <a:folHlink>
        <a:srgbClr val="D2232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43F66CDC00467418A7D58873BFEA653" ma:contentTypeVersion="7" ma:contentTypeDescription="Create a new document." ma:contentTypeScope="" ma:versionID="1219302ab0012a6f0dfc166defe7e0b9">
  <xsd:schema xmlns:xsd="http://www.w3.org/2001/XMLSchema" xmlns:xs="http://www.w3.org/2001/XMLSchema" xmlns:p="http://schemas.microsoft.com/office/2006/metadata/properties" xmlns:ns2="57ff84ee-fb2e-4306-82a0-855bfa1b5bc0" targetNamespace="http://schemas.microsoft.com/office/2006/metadata/properties" ma:root="true" ma:fieldsID="a7430ce8e43a26ce7f41a758d9d7e7ae" ns2:_="">
    <xsd:import namespace="57ff84ee-fb2e-4306-82a0-855bfa1b5bc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ff84ee-fb2e-4306-82a0-855bfa1b5b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1B2E31-4703-4F4D-BB47-74A8364BAC36}">
  <ds:schemaRefs>
    <ds:schemaRef ds:uri="http://www.w3.org/XML/1998/namespace"/>
    <ds:schemaRef ds:uri="http://schemas.microsoft.com/office/2006/metadata/properties"/>
    <ds:schemaRef ds:uri="3A1D7ACE-BB60-4109-861A-64E75E85F0C5"/>
    <ds:schemaRef ds:uri="http://schemas.microsoft.com/office/2006/documentManagement/types"/>
    <ds:schemaRef ds:uri="f02071b1-030b-46cb-a07f-b5f623ddde84"/>
    <ds:schemaRef ds:uri="http://purl.org/dc/elements/1.1/"/>
    <ds:schemaRef ds:uri="http://purl.org/dc/dcmitype/"/>
    <ds:schemaRef ds:uri="http://purl.org/dc/terms/"/>
    <ds:schemaRef ds:uri="http://schemas.microsoft.com/office/infopath/2007/PartnerControls"/>
    <ds:schemaRef ds:uri="http://schemas.openxmlformats.org/package/2006/metadata/core-properties"/>
    <ds:schemaRef ds:uri="3a1d7ace-bb60-4109-861a-64e75e85f0c5"/>
  </ds:schemaRefs>
</ds:datastoreItem>
</file>

<file path=customXml/itemProps2.xml><?xml version="1.0" encoding="utf-8"?>
<ds:datastoreItem xmlns:ds="http://schemas.openxmlformats.org/officeDocument/2006/customXml" ds:itemID="{A0DEEE7B-1543-4EFF-B3C1-AFC857C3E502}">
  <ds:schemaRefs>
    <ds:schemaRef ds:uri="http://schemas.microsoft.com/sharepoint/v3/contenttype/forms"/>
  </ds:schemaRefs>
</ds:datastoreItem>
</file>

<file path=customXml/itemProps3.xml><?xml version="1.0" encoding="utf-8"?>
<ds:datastoreItem xmlns:ds="http://schemas.openxmlformats.org/officeDocument/2006/customXml" ds:itemID="{5D07D9FB-4E4C-468F-B20C-C6AC8CDB3D44}"/>
</file>

<file path=docProps/app.xml><?xml version="1.0" encoding="utf-8"?>
<Properties xmlns="http://schemas.openxmlformats.org/officeDocument/2006/extended-properties" xmlns:vt="http://schemas.openxmlformats.org/officeDocument/2006/docPropsVTypes">
  <TotalTime>5616</TotalTime>
  <Words>757</Words>
  <Application>Microsoft Office PowerPoint</Application>
  <PresentationFormat>On-screen Show (16:9)</PresentationFormat>
  <Paragraphs>99</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Xoserve Incident Summary: December 2020</vt:lpstr>
      <vt:lpstr>What is this presentation covering?</vt:lpstr>
      <vt:lpstr>High-level summary of P1/2 incidents: December 2020</vt:lpstr>
      <vt:lpstr>What is happening Overall</vt:lpstr>
      <vt:lpstr>What is happening Overall?</vt:lpstr>
    </vt:vector>
  </TitlesOfParts>
  <Company>National Grid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LF Monthly Customer Major Incident Summary for contract managers meeting</dc:title>
  <dc:creator>National Grid</dc:creator>
  <cp:lastModifiedBy>Andrew Wilkes</cp:lastModifiedBy>
  <cp:revision>88</cp:revision>
  <cp:lastPrinted>2020-02-07T08:17:24Z</cp:lastPrinted>
  <dcterms:created xsi:type="dcterms:W3CDTF">2018-09-02T17:12:15Z</dcterms:created>
  <dcterms:modified xsi:type="dcterms:W3CDTF">2021-01-11T09:23:29Z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0x010100A43F66CDC00467418A7D58873BFEA653</vt:lpwstr>
  </property>
</Properties>
</file>