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335" r:id="rId5"/>
    <p:sldId id="311" r:id="rId6"/>
    <p:sldId id="346" r:id="rId7"/>
    <p:sldId id="343" r:id="rId8"/>
    <p:sldId id="345" r:id="rId9"/>
    <p:sldId id="344" r:id="rId10"/>
    <p:sldId id="340" r:id="rId11"/>
  </p:sldIdLst>
  <p:sldSz cx="9144000" cy="5143500" type="screen16x9"/>
  <p:notesSz cx="6724650" cy="9774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1" userDrawn="1">
          <p15:clr>
            <a:srgbClr val="A4A3A4"/>
          </p15:clr>
        </p15:guide>
        <p15:guide id="3" pos="975" userDrawn="1">
          <p15:clr>
            <a:srgbClr val="A4A3A4"/>
          </p15:clr>
        </p15:guide>
        <p15:guide id="4" pos="5624" userDrawn="1">
          <p15:clr>
            <a:srgbClr val="A4A3A4"/>
          </p15:clr>
        </p15:guide>
        <p15:guide id="5" pos="1247" userDrawn="1">
          <p15:clr>
            <a:srgbClr val="A4A3A4"/>
          </p15:clr>
        </p15:guide>
        <p15:guide id="6" pos="2109" userDrawn="1">
          <p15:clr>
            <a:srgbClr val="A4A3A4"/>
          </p15:clr>
        </p15:guide>
        <p15:guide id="7" pos="2517" userDrawn="1">
          <p15:clr>
            <a:srgbClr val="A4A3A4"/>
          </p15:clr>
        </p15:guide>
        <p15:guide id="8" pos="340" userDrawn="1">
          <p15:clr>
            <a:srgbClr val="A4A3A4"/>
          </p15:clr>
        </p15:guide>
        <p15:guide id="9" orient="horz" pos="1393" userDrawn="1">
          <p15:clr>
            <a:srgbClr val="A4A3A4"/>
          </p15:clr>
        </p15:guide>
        <p15:guide id="10" pos="256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ster, Lee" initials="FL" lastIdx="26" clrIdx="0">
    <p:extLst>
      <p:ext uri="{19B8F6BF-5375-455C-9EA6-DF929625EA0E}">
        <p15:presenceInfo xmlns:p15="http://schemas.microsoft.com/office/powerpoint/2012/main" userId="S-1-5-21-4145888014-839675345-3125187760-3207" providerId="AD"/>
      </p:ext>
    </p:extLst>
  </p:cmAuthor>
  <p:cmAuthor id="2" name="Wilkes, Andrew" initials="WA" lastIdx="10" clrIdx="1">
    <p:extLst>
      <p:ext uri="{19B8F6BF-5375-455C-9EA6-DF929625EA0E}">
        <p15:presenceInfo xmlns:p15="http://schemas.microsoft.com/office/powerpoint/2012/main" userId="S-1-5-21-4145888014-839675345-3125187760-3489" providerId="AD"/>
      </p:ext>
    </p:extLst>
  </p:cmAuthor>
  <p:cmAuthor id="3" name="Wilkes, Andrew" initials="WA [2]" lastIdx="1" clrIdx="2">
    <p:extLst>
      <p:ext uri="{19B8F6BF-5375-455C-9EA6-DF929625EA0E}">
        <p15:presenceInfo xmlns:p15="http://schemas.microsoft.com/office/powerpoint/2012/main" userId="S::andrew.wilkes@xoserve.com::8c737259-034c-4913-8a34-8fa457fa1904" providerId="AD"/>
      </p:ext>
    </p:extLst>
  </p:cmAuthor>
  <p:cmAuthor id="4" name="Wilkes, Andrew" initials="AW" lastIdx="3" clrIdx="3">
    <p:extLst>
      <p:ext uri="{19B8F6BF-5375-455C-9EA6-DF929625EA0E}">
        <p15:presenceInfo xmlns:p15="http://schemas.microsoft.com/office/powerpoint/2012/main" userId="Wilkes, Andrew" providerId="None"/>
      </p:ext>
    </p:extLst>
  </p:cmAuthor>
  <p:cmAuthor id="5" name="KumarBS, Vijay" initials="KV" lastIdx="3" clrIdx="4">
    <p:extLst>
      <p:ext uri="{19B8F6BF-5375-455C-9EA6-DF929625EA0E}">
        <p15:presenceInfo xmlns:p15="http://schemas.microsoft.com/office/powerpoint/2012/main" userId="S-1-5-21-4145888014-839675345-3125187760-1645" providerId="AD"/>
      </p:ext>
    </p:extLst>
  </p:cmAuthor>
  <p:cmAuthor id="6" name="Stephen Chambers" initials="SC" lastIdx="17" clrIdx="5">
    <p:extLst>
      <p:ext uri="{19B8F6BF-5375-455C-9EA6-DF929625EA0E}">
        <p15:presenceInfo xmlns:p15="http://schemas.microsoft.com/office/powerpoint/2012/main" userId="S::stephen.chambers@xoserve.com::c3a7c878-577d-4e95-a0c0-7c7d660e41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40D1F5"/>
    <a:srgbClr val="9CCB3B"/>
    <a:srgbClr val="FFFFFF"/>
    <a:srgbClr val="9C4877"/>
    <a:srgbClr val="D75733"/>
    <a:srgbClr val="B1D6E8"/>
    <a:srgbClr val="F2F2F2"/>
    <a:srgbClr val="7F7F7F"/>
    <a:srgbClr val="84B8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441"/>
        <p:guide pos="975"/>
        <p:guide pos="5624"/>
        <p:guide pos="1247"/>
        <p:guide pos="2109"/>
        <p:guide pos="2517"/>
        <p:guide pos="340"/>
        <p:guide orient="horz" pos="1393"/>
        <p:guide pos="2562"/>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158_9E4170D2.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Major Incident Causality Chart - Year to Date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4155787888669319E-2"/>
          <c:y val="0.12418771249715264"/>
          <c:w val="0.68392187475176558"/>
          <c:h val="0.78807047312517398"/>
        </c:manualLayout>
      </c:layout>
      <c:barChart>
        <c:barDir val="col"/>
        <c:grouping val="clustered"/>
        <c:varyColors val="0"/>
        <c:ser>
          <c:idx val="0"/>
          <c:order val="0"/>
          <c:tx>
            <c:strRef>
              <c:f>'IM Graphs'!$C$2</c:f>
              <c:strCache>
                <c:ptCount val="1"/>
                <c:pt idx="0">
                  <c:v>Xoserve Identified/Xoserve Avoidable or Controllable</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name>Trend for XOS Triggered/Avoidable</c:name>
            <c:spPr>
              <a:ln w="25400" cap="rnd">
                <a:solidFill>
                  <a:schemeClr val="accent1"/>
                </a:solidFill>
                <a:prstDash val="sysDot"/>
              </a:ln>
              <a:effectLst/>
            </c:spPr>
            <c:trendlineType val="linear"/>
            <c:dispRSqr val="0"/>
            <c:dispEq val="0"/>
          </c:trendline>
          <c:cat>
            <c:strRef>
              <c:f>'IM Graphs'!$B$7:$B$18</c:f>
              <c:strCache>
                <c:ptCount val="12"/>
                <c:pt idx="0">
                  <c:v>A</c:v>
                </c:pt>
                <c:pt idx="1">
                  <c:v>S</c:v>
                </c:pt>
                <c:pt idx="2">
                  <c:v>O</c:v>
                </c:pt>
                <c:pt idx="3">
                  <c:v>N</c:v>
                </c:pt>
                <c:pt idx="4">
                  <c:v>D</c:v>
                </c:pt>
                <c:pt idx="5">
                  <c:v>J</c:v>
                </c:pt>
                <c:pt idx="6">
                  <c:v>F</c:v>
                </c:pt>
                <c:pt idx="7">
                  <c:v>M</c:v>
                </c:pt>
                <c:pt idx="8">
                  <c:v>A</c:v>
                </c:pt>
                <c:pt idx="9">
                  <c:v>M</c:v>
                </c:pt>
                <c:pt idx="10">
                  <c:v>J</c:v>
                </c:pt>
                <c:pt idx="11">
                  <c:v>J</c:v>
                </c:pt>
              </c:strCache>
            </c:strRef>
          </c:cat>
          <c:val>
            <c:numRef>
              <c:f>'IM Graphs'!$C$7:$C$18</c:f>
              <c:numCache>
                <c:formatCode>General</c:formatCode>
                <c:ptCount val="12"/>
                <c:pt idx="0">
                  <c:v>1</c:v>
                </c:pt>
                <c:pt idx="1">
                  <c:v>4</c:v>
                </c:pt>
                <c:pt idx="2">
                  <c:v>2</c:v>
                </c:pt>
                <c:pt idx="3">
                  <c:v>0</c:v>
                </c:pt>
                <c:pt idx="4">
                  <c:v>1</c:v>
                </c:pt>
                <c:pt idx="5">
                  <c:v>1</c:v>
                </c:pt>
                <c:pt idx="6">
                  <c:v>2</c:v>
                </c:pt>
                <c:pt idx="7">
                  <c:v>2</c:v>
                </c:pt>
                <c:pt idx="8">
                  <c:v>5</c:v>
                </c:pt>
                <c:pt idx="9">
                  <c:v>2</c:v>
                </c:pt>
                <c:pt idx="10">
                  <c:v>2</c:v>
                </c:pt>
                <c:pt idx="11">
                  <c:v>8</c:v>
                </c:pt>
              </c:numCache>
            </c:numRef>
          </c:val>
          <c:extLst>
            <c:ext xmlns:c16="http://schemas.microsoft.com/office/drawing/2014/chart" uri="{C3380CC4-5D6E-409C-BE32-E72D297353CC}">
              <c16:uniqueId val="{00000001-2407-43EE-806B-914282590BAA}"/>
            </c:ext>
          </c:extLst>
        </c:ser>
        <c:ser>
          <c:idx val="1"/>
          <c:order val="1"/>
          <c:tx>
            <c:strRef>
              <c:f>'IM Graphs'!$D$2</c:f>
              <c:strCache>
                <c:ptCount val="1"/>
                <c:pt idx="0">
                  <c:v>Non Xoserve identified/Xoserve Avoidable or Controllable</c:v>
                </c:pt>
              </c:strCache>
            </c:strRef>
          </c:tx>
          <c:spPr>
            <a:solidFill>
              <a:srgbClr val="D7573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31750" cap="rnd">
                <a:solidFill>
                  <a:schemeClr val="accent2"/>
                </a:solidFill>
                <a:prstDash val="sysDot"/>
              </a:ln>
              <a:effectLst/>
            </c:spPr>
            <c:trendlineType val="linear"/>
            <c:dispRSqr val="0"/>
            <c:dispEq val="0"/>
          </c:trendline>
          <c:cat>
            <c:strRef>
              <c:f>'IM Graphs'!$B$7:$B$18</c:f>
              <c:strCache>
                <c:ptCount val="12"/>
                <c:pt idx="0">
                  <c:v>A</c:v>
                </c:pt>
                <c:pt idx="1">
                  <c:v>S</c:v>
                </c:pt>
                <c:pt idx="2">
                  <c:v>O</c:v>
                </c:pt>
                <c:pt idx="3">
                  <c:v>N</c:v>
                </c:pt>
                <c:pt idx="4">
                  <c:v>D</c:v>
                </c:pt>
                <c:pt idx="5">
                  <c:v>J</c:v>
                </c:pt>
                <c:pt idx="6">
                  <c:v>F</c:v>
                </c:pt>
                <c:pt idx="7">
                  <c:v>M</c:v>
                </c:pt>
                <c:pt idx="8">
                  <c:v>A</c:v>
                </c:pt>
                <c:pt idx="9">
                  <c:v>M</c:v>
                </c:pt>
                <c:pt idx="10">
                  <c:v>J</c:v>
                </c:pt>
                <c:pt idx="11">
                  <c:v>J</c:v>
                </c:pt>
              </c:strCache>
            </c:strRef>
          </c:cat>
          <c:val>
            <c:numRef>
              <c:f>'IM Graphs'!$D$7:$D$18</c:f>
              <c:numCache>
                <c:formatCode>General</c:formatCode>
                <c:ptCount val="12"/>
                <c:pt idx="0">
                  <c:v>0</c:v>
                </c:pt>
                <c:pt idx="1">
                  <c:v>0</c:v>
                </c:pt>
                <c:pt idx="2">
                  <c:v>0</c:v>
                </c:pt>
                <c:pt idx="3">
                  <c:v>0</c:v>
                </c:pt>
                <c:pt idx="4">
                  <c:v>0</c:v>
                </c:pt>
                <c:pt idx="5">
                  <c:v>2</c:v>
                </c:pt>
                <c:pt idx="6">
                  <c:v>0</c:v>
                </c:pt>
                <c:pt idx="7">
                  <c:v>1</c:v>
                </c:pt>
                <c:pt idx="8">
                  <c:v>0</c:v>
                </c:pt>
                <c:pt idx="9">
                  <c:v>1</c:v>
                </c:pt>
                <c:pt idx="10">
                  <c:v>0</c:v>
                </c:pt>
                <c:pt idx="11">
                  <c:v>0</c:v>
                </c:pt>
              </c:numCache>
            </c:numRef>
          </c:val>
          <c:extLst>
            <c:ext xmlns:c16="http://schemas.microsoft.com/office/drawing/2014/chart" uri="{C3380CC4-5D6E-409C-BE32-E72D297353CC}">
              <c16:uniqueId val="{00000003-2407-43EE-806B-914282590BAA}"/>
            </c:ext>
          </c:extLst>
        </c:ser>
        <c:ser>
          <c:idx val="2"/>
          <c:order val="2"/>
          <c:tx>
            <c:strRef>
              <c:f>'IM Graphs'!$E$2</c:f>
              <c:strCache>
                <c:ptCount val="1"/>
                <c:pt idx="0">
                  <c:v>Xoserve Indentified/ Uncontrollable by Xoserve</c:v>
                </c:pt>
              </c:strCache>
            </c:strRef>
          </c:tx>
          <c:spPr>
            <a:solidFill>
              <a:srgbClr val="9CCB3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 Graphs'!$B$7:$B$18</c:f>
              <c:strCache>
                <c:ptCount val="12"/>
                <c:pt idx="0">
                  <c:v>A</c:v>
                </c:pt>
                <c:pt idx="1">
                  <c:v>S</c:v>
                </c:pt>
                <c:pt idx="2">
                  <c:v>O</c:v>
                </c:pt>
                <c:pt idx="3">
                  <c:v>N</c:v>
                </c:pt>
                <c:pt idx="4">
                  <c:v>D</c:v>
                </c:pt>
                <c:pt idx="5">
                  <c:v>J</c:v>
                </c:pt>
                <c:pt idx="6">
                  <c:v>F</c:v>
                </c:pt>
                <c:pt idx="7">
                  <c:v>M</c:v>
                </c:pt>
                <c:pt idx="8">
                  <c:v>A</c:v>
                </c:pt>
                <c:pt idx="9">
                  <c:v>M</c:v>
                </c:pt>
                <c:pt idx="10">
                  <c:v>J</c:v>
                </c:pt>
                <c:pt idx="11">
                  <c:v>J</c:v>
                </c:pt>
              </c:strCache>
            </c:strRef>
          </c:cat>
          <c:val>
            <c:numRef>
              <c:f>'IM Graphs'!$E$7:$E$18</c:f>
              <c:numCache>
                <c:formatCode>General</c:formatCode>
                <c:ptCount val="12"/>
                <c:pt idx="0">
                  <c:v>0</c:v>
                </c:pt>
                <c:pt idx="1">
                  <c:v>0</c:v>
                </c:pt>
                <c:pt idx="2">
                  <c:v>2</c:v>
                </c:pt>
                <c:pt idx="3">
                  <c:v>2</c:v>
                </c:pt>
                <c:pt idx="4">
                  <c:v>1</c:v>
                </c:pt>
                <c:pt idx="5">
                  <c:v>2</c:v>
                </c:pt>
                <c:pt idx="6">
                  <c:v>2</c:v>
                </c:pt>
                <c:pt idx="7">
                  <c:v>2</c:v>
                </c:pt>
                <c:pt idx="8">
                  <c:v>1</c:v>
                </c:pt>
                <c:pt idx="9">
                  <c:v>1</c:v>
                </c:pt>
                <c:pt idx="10">
                  <c:v>3</c:v>
                </c:pt>
                <c:pt idx="11">
                  <c:v>1</c:v>
                </c:pt>
              </c:numCache>
            </c:numRef>
          </c:val>
          <c:extLst>
            <c:ext xmlns:c16="http://schemas.microsoft.com/office/drawing/2014/chart" uri="{C3380CC4-5D6E-409C-BE32-E72D297353CC}">
              <c16:uniqueId val="{00000004-2407-43EE-806B-914282590BAA}"/>
            </c:ext>
          </c:extLst>
        </c:ser>
        <c:ser>
          <c:idx val="3"/>
          <c:order val="3"/>
          <c:tx>
            <c:strRef>
              <c:f>'IM Graphs'!$F$2</c:f>
              <c:strCache>
                <c:ptCount val="1"/>
                <c:pt idx="0">
                  <c:v>Non Xoserve Indentified/Uncontrollable by Xoserve</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 Graphs'!$B$7:$B$18</c:f>
              <c:strCache>
                <c:ptCount val="12"/>
                <c:pt idx="0">
                  <c:v>A</c:v>
                </c:pt>
                <c:pt idx="1">
                  <c:v>S</c:v>
                </c:pt>
                <c:pt idx="2">
                  <c:v>O</c:v>
                </c:pt>
                <c:pt idx="3">
                  <c:v>N</c:v>
                </c:pt>
                <c:pt idx="4">
                  <c:v>D</c:v>
                </c:pt>
                <c:pt idx="5">
                  <c:v>J</c:v>
                </c:pt>
                <c:pt idx="6">
                  <c:v>F</c:v>
                </c:pt>
                <c:pt idx="7">
                  <c:v>M</c:v>
                </c:pt>
                <c:pt idx="8">
                  <c:v>A</c:v>
                </c:pt>
                <c:pt idx="9">
                  <c:v>M</c:v>
                </c:pt>
                <c:pt idx="10">
                  <c:v>J</c:v>
                </c:pt>
                <c:pt idx="11">
                  <c:v>J</c:v>
                </c:pt>
              </c:strCache>
            </c:strRef>
          </c:cat>
          <c:val>
            <c:numRef>
              <c:f>'IM Graphs'!$F$7:$F$18</c:f>
              <c:numCache>
                <c:formatCode>General</c:formatCode>
                <c:ptCount val="12"/>
                <c:pt idx="0">
                  <c:v>2</c:v>
                </c:pt>
                <c:pt idx="1">
                  <c:v>1</c:v>
                </c:pt>
                <c:pt idx="2">
                  <c:v>1</c:v>
                </c:pt>
                <c:pt idx="3">
                  <c:v>1</c:v>
                </c:pt>
                <c:pt idx="4">
                  <c:v>1</c:v>
                </c:pt>
                <c:pt idx="5">
                  <c:v>0</c:v>
                </c:pt>
                <c:pt idx="6">
                  <c:v>3</c:v>
                </c:pt>
                <c:pt idx="7">
                  <c:v>0</c:v>
                </c:pt>
                <c:pt idx="8">
                  <c:v>1</c:v>
                </c:pt>
                <c:pt idx="9">
                  <c:v>2</c:v>
                </c:pt>
                <c:pt idx="10">
                  <c:v>0</c:v>
                </c:pt>
                <c:pt idx="11">
                  <c:v>0</c:v>
                </c:pt>
              </c:numCache>
            </c:numRef>
          </c:val>
          <c:extLst>
            <c:ext xmlns:c16="http://schemas.microsoft.com/office/drawing/2014/chart" uri="{C3380CC4-5D6E-409C-BE32-E72D297353CC}">
              <c16:uniqueId val="{00000005-2407-43EE-806B-914282590BAA}"/>
            </c:ext>
          </c:extLst>
        </c:ser>
        <c:ser>
          <c:idx val="4"/>
          <c:order val="4"/>
          <c:tx>
            <c:strRef>
              <c:f>'IM Graphs'!$G$2</c:f>
              <c:strCache>
                <c:ptCount val="1"/>
                <c:pt idx="0">
                  <c:v>Xoserve Internal/No customer impacts</c:v>
                </c:pt>
              </c:strCache>
            </c:strRef>
          </c:tx>
          <c:spPr>
            <a:solidFill>
              <a:srgbClr val="40D1F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 Graphs'!$B$7:$B$18</c:f>
              <c:strCache>
                <c:ptCount val="12"/>
                <c:pt idx="0">
                  <c:v>A</c:v>
                </c:pt>
                <c:pt idx="1">
                  <c:v>S</c:v>
                </c:pt>
                <c:pt idx="2">
                  <c:v>O</c:v>
                </c:pt>
                <c:pt idx="3">
                  <c:v>N</c:v>
                </c:pt>
                <c:pt idx="4">
                  <c:v>D</c:v>
                </c:pt>
                <c:pt idx="5">
                  <c:v>J</c:v>
                </c:pt>
                <c:pt idx="6">
                  <c:v>F</c:v>
                </c:pt>
                <c:pt idx="7">
                  <c:v>M</c:v>
                </c:pt>
                <c:pt idx="8">
                  <c:v>A</c:v>
                </c:pt>
                <c:pt idx="9">
                  <c:v>M</c:v>
                </c:pt>
                <c:pt idx="10">
                  <c:v>J</c:v>
                </c:pt>
                <c:pt idx="11">
                  <c:v>J</c:v>
                </c:pt>
              </c:strCache>
            </c:strRef>
          </c:cat>
          <c:val>
            <c:numRef>
              <c:f>'IM Graphs'!$G$7:$G$18</c:f>
              <c:numCache>
                <c:formatCode>General</c:formatCode>
                <c:ptCount val="12"/>
                <c:pt idx="0">
                  <c:v>1</c:v>
                </c:pt>
                <c:pt idx="1">
                  <c:v>2</c:v>
                </c:pt>
                <c:pt idx="2">
                  <c:v>0</c:v>
                </c:pt>
                <c:pt idx="3">
                  <c:v>2</c:v>
                </c:pt>
                <c:pt idx="4">
                  <c:v>3</c:v>
                </c:pt>
                <c:pt idx="5">
                  <c:v>0</c:v>
                </c:pt>
                <c:pt idx="6">
                  <c:v>2</c:v>
                </c:pt>
                <c:pt idx="7">
                  <c:v>0</c:v>
                </c:pt>
                <c:pt idx="8">
                  <c:v>2</c:v>
                </c:pt>
                <c:pt idx="9">
                  <c:v>0</c:v>
                </c:pt>
                <c:pt idx="10">
                  <c:v>2</c:v>
                </c:pt>
                <c:pt idx="11">
                  <c:v>0</c:v>
                </c:pt>
              </c:numCache>
            </c:numRef>
          </c:val>
          <c:extLst>
            <c:ext xmlns:c16="http://schemas.microsoft.com/office/drawing/2014/chart" uri="{C3380CC4-5D6E-409C-BE32-E72D297353CC}">
              <c16:uniqueId val="{00000006-2407-43EE-806B-914282590BAA}"/>
            </c:ext>
          </c:extLst>
        </c:ser>
        <c:dLbls>
          <c:dLblPos val="ctr"/>
          <c:showLegendKey val="0"/>
          <c:showVal val="1"/>
          <c:showCatName val="0"/>
          <c:showSerName val="0"/>
          <c:showPercent val="0"/>
          <c:showBubbleSize val="0"/>
        </c:dLbls>
        <c:gapWidth val="150"/>
        <c:axId val="299672096"/>
        <c:axId val="299674272"/>
      </c:barChart>
      <c:catAx>
        <c:axId val="29967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9674272"/>
        <c:crosses val="autoZero"/>
        <c:auto val="1"/>
        <c:lblAlgn val="ctr"/>
        <c:lblOffset val="100"/>
        <c:noMultiLvlLbl val="0"/>
      </c:catAx>
      <c:valAx>
        <c:axId val="299674272"/>
        <c:scaling>
          <c:orientation val="minMax"/>
          <c:max val="9"/>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Incidents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9672096"/>
        <c:crosses val="autoZero"/>
        <c:crossBetween val="between"/>
      </c:valAx>
      <c:spPr>
        <a:noFill/>
        <a:ln>
          <a:noFill/>
        </a:ln>
        <a:effectLst/>
      </c:spPr>
    </c:plotArea>
    <c:legend>
      <c:legendPos val="r"/>
      <c:legendEntry>
        <c:idx val="0"/>
        <c:delete val="1"/>
      </c:legendEntry>
      <c:legendEntry>
        <c:idx val="1"/>
        <c:delete val="1"/>
      </c:legendEntry>
      <c:legendEntry>
        <c:idx val="2"/>
        <c:delete val="1"/>
      </c:legendEntry>
      <c:legendEntry>
        <c:idx val="3"/>
        <c:delete val="1"/>
      </c:legendEntry>
      <c:layout>
        <c:manualLayout>
          <c:xMode val="edge"/>
          <c:yMode val="edge"/>
          <c:x val="0.7801369627348651"/>
          <c:y val="0.63613234754248049"/>
          <c:w val="0.21543897726985076"/>
          <c:h val="0.3386524129091407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14015" cy="488712"/>
          </a:xfrm>
          <a:prstGeom prst="rect">
            <a:avLst/>
          </a:prstGeom>
        </p:spPr>
        <p:txBody>
          <a:bodyPr vert="horz" lIns="91700" tIns="45849" rIns="91700" bIns="45849" rtlCol="0"/>
          <a:lstStyle>
            <a:lvl1pPr algn="l">
              <a:defRPr sz="1200"/>
            </a:lvl1pPr>
          </a:lstStyle>
          <a:p>
            <a:endParaRPr lang="en-GB"/>
          </a:p>
        </p:txBody>
      </p:sp>
      <p:sp>
        <p:nvSpPr>
          <p:cNvPr id="3" name="Date Placeholder 2"/>
          <p:cNvSpPr>
            <a:spLocks noGrp="1"/>
          </p:cNvSpPr>
          <p:nvPr>
            <p:ph type="dt" idx="1"/>
          </p:nvPr>
        </p:nvSpPr>
        <p:spPr>
          <a:xfrm>
            <a:off x="3809081" y="0"/>
            <a:ext cx="2914015" cy="488712"/>
          </a:xfrm>
          <a:prstGeom prst="rect">
            <a:avLst/>
          </a:prstGeom>
        </p:spPr>
        <p:txBody>
          <a:bodyPr vert="horz" lIns="91700" tIns="45849" rIns="91700" bIns="45849" rtlCol="0"/>
          <a:lstStyle>
            <a:lvl1pPr algn="r">
              <a:defRPr sz="1200"/>
            </a:lvl1pPr>
          </a:lstStyle>
          <a:p>
            <a:fld id="{30CC7C86-2D66-4C55-8F99-E153512351BA}" type="datetimeFigureOut">
              <a:rPr lang="en-GB" smtClean="0"/>
              <a:t>26/08/2020</a:t>
            </a:fld>
            <a:endParaRPr lang="en-GB"/>
          </a:p>
        </p:txBody>
      </p:sp>
      <p:sp>
        <p:nvSpPr>
          <p:cNvPr id="4" name="Slide Image Placeholder 3"/>
          <p:cNvSpPr>
            <a:spLocks noGrp="1" noRot="1" noChangeAspect="1"/>
          </p:cNvSpPr>
          <p:nvPr>
            <p:ph type="sldImg" idx="2"/>
          </p:nvPr>
        </p:nvSpPr>
        <p:spPr>
          <a:xfrm>
            <a:off x="104775" y="733425"/>
            <a:ext cx="6515100" cy="3665538"/>
          </a:xfrm>
          <a:prstGeom prst="rect">
            <a:avLst/>
          </a:prstGeom>
          <a:noFill/>
          <a:ln w="12700">
            <a:solidFill>
              <a:prstClr val="black"/>
            </a:solidFill>
          </a:ln>
        </p:spPr>
        <p:txBody>
          <a:bodyPr vert="horz" lIns="91700" tIns="45849" rIns="91700" bIns="45849" rtlCol="0" anchor="ctr"/>
          <a:lstStyle/>
          <a:p>
            <a:endParaRPr lang="en-GB"/>
          </a:p>
        </p:txBody>
      </p:sp>
      <p:sp>
        <p:nvSpPr>
          <p:cNvPr id="5" name="Notes Placeholder 4"/>
          <p:cNvSpPr>
            <a:spLocks noGrp="1"/>
          </p:cNvSpPr>
          <p:nvPr>
            <p:ph type="body" sz="quarter" idx="3"/>
          </p:nvPr>
        </p:nvSpPr>
        <p:spPr>
          <a:xfrm>
            <a:off x="672467" y="4642763"/>
            <a:ext cx="5379720" cy="4398407"/>
          </a:xfrm>
          <a:prstGeom prst="rect">
            <a:avLst/>
          </a:prstGeom>
        </p:spPr>
        <p:txBody>
          <a:bodyPr vert="horz" lIns="91700" tIns="45849" rIns="91700" bIns="458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4" y="9283830"/>
            <a:ext cx="2914015" cy="488712"/>
          </a:xfrm>
          <a:prstGeom prst="rect">
            <a:avLst/>
          </a:prstGeom>
        </p:spPr>
        <p:txBody>
          <a:bodyPr vert="horz" lIns="91700" tIns="45849" rIns="91700" bIns="45849" rtlCol="0" anchor="b"/>
          <a:lstStyle>
            <a:lvl1pPr algn="l">
              <a:defRPr sz="1200"/>
            </a:lvl1pPr>
          </a:lstStyle>
          <a:p>
            <a:endParaRPr lang="en-GB"/>
          </a:p>
        </p:txBody>
      </p:sp>
      <p:sp>
        <p:nvSpPr>
          <p:cNvPr id="7" name="Slide Number Placeholder 6"/>
          <p:cNvSpPr>
            <a:spLocks noGrp="1"/>
          </p:cNvSpPr>
          <p:nvPr>
            <p:ph type="sldNum" sz="quarter" idx="5"/>
          </p:nvPr>
        </p:nvSpPr>
        <p:spPr>
          <a:xfrm>
            <a:off x="3809081" y="9283830"/>
            <a:ext cx="2914015" cy="488712"/>
          </a:xfrm>
          <a:prstGeom prst="rect">
            <a:avLst/>
          </a:prstGeom>
        </p:spPr>
        <p:txBody>
          <a:bodyPr vert="horz" lIns="91700" tIns="45849" rIns="91700" bIns="45849" rtlCol="0" anchor="b"/>
          <a:lstStyle>
            <a:lvl1pPr algn="r">
              <a:defRPr sz="1200"/>
            </a:lvl1pPr>
          </a:lstStyle>
          <a:p>
            <a:fld id="{2A2357B9-A31F-4FC7-A38A-70DF36F645F3}" type="slidenum">
              <a:rPr lang="en-GB" smtClean="0"/>
              <a:t>‹#›</a:t>
            </a:fld>
            <a:endParaRPr lang="en-GB"/>
          </a:p>
        </p:txBody>
      </p:sp>
    </p:spTree>
    <p:extLst>
      <p:ext uri="{BB962C8B-B14F-4D97-AF65-F5344CB8AC3E}">
        <p14:creationId xmlns:p14="http://schemas.microsoft.com/office/powerpoint/2010/main" val="792964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A2357B9-A31F-4FC7-A38A-70DF36F645F3}" type="slidenum">
              <a:rPr lang="en-GB" smtClean="0"/>
              <a:t>4</a:t>
            </a:fld>
            <a:endParaRPr lang="en-GB"/>
          </a:p>
        </p:txBody>
      </p:sp>
    </p:spTree>
    <p:extLst>
      <p:ext uri="{BB962C8B-B14F-4D97-AF65-F5344CB8AC3E}">
        <p14:creationId xmlns:p14="http://schemas.microsoft.com/office/powerpoint/2010/main" val="4195454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A2357B9-A31F-4FC7-A38A-70DF36F645F3}" type="slidenum">
              <a:rPr lang="en-GB" smtClean="0"/>
              <a:t>5</a:t>
            </a:fld>
            <a:endParaRPr lang="en-GB"/>
          </a:p>
        </p:txBody>
      </p:sp>
    </p:spTree>
    <p:extLst>
      <p:ext uri="{BB962C8B-B14F-4D97-AF65-F5344CB8AC3E}">
        <p14:creationId xmlns:p14="http://schemas.microsoft.com/office/powerpoint/2010/main" val="3095029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5</a:t>
            </a:r>
            <a:endParaRPr lang="en-GB"/>
          </a:p>
        </p:txBody>
      </p:sp>
      <p:sp>
        <p:nvSpPr>
          <p:cNvPr id="4" name="Slide Number Placeholder 3"/>
          <p:cNvSpPr>
            <a:spLocks noGrp="1"/>
          </p:cNvSpPr>
          <p:nvPr>
            <p:ph type="sldNum" sz="quarter" idx="5"/>
          </p:nvPr>
        </p:nvSpPr>
        <p:spPr/>
        <p:txBody>
          <a:bodyPr/>
          <a:lstStyle/>
          <a:p>
            <a:fld id="{2A2357B9-A31F-4FC7-A38A-70DF36F645F3}" type="slidenum">
              <a:rPr lang="en-GB" smtClean="0"/>
              <a:t>6</a:t>
            </a:fld>
            <a:endParaRPr lang="en-GB"/>
          </a:p>
        </p:txBody>
      </p:sp>
    </p:spTree>
    <p:extLst>
      <p:ext uri="{BB962C8B-B14F-4D97-AF65-F5344CB8AC3E}">
        <p14:creationId xmlns:p14="http://schemas.microsoft.com/office/powerpoint/2010/main" val="19918128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extLst>
      <p:ext uri="{BB962C8B-B14F-4D97-AF65-F5344CB8AC3E}">
        <p14:creationId xmlns:p14="http://schemas.microsoft.com/office/powerpoint/2010/main" val="313039323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3119281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8730105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6550674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a:t>Click to edit Master title style</a:t>
            </a:r>
            <a:endParaRPr lang="en-GB"/>
          </a:p>
        </p:txBody>
      </p:sp>
    </p:spTree>
    <p:extLst>
      <p:ext uri="{BB962C8B-B14F-4D97-AF65-F5344CB8AC3E}">
        <p14:creationId xmlns:p14="http://schemas.microsoft.com/office/powerpoint/2010/main" val="311809795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8121971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23870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8075042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6421977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059582"/>
            <a:ext cx="8229600" cy="3672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79291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ctr" defTabSz="914400" rtl="0" eaLnBrk="1" latinLnBrk="0" hangingPunct="1">
        <a:spcBef>
          <a:spcPct val="0"/>
        </a:spcBef>
        <a:buNone/>
        <a:defRPr sz="2800" b="1" kern="1200">
          <a:solidFill>
            <a:srgbClr val="3E5AA8"/>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B517DF-1F76-410B-B5D3-59640A739A43}"/>
              </a:ext>
            </a:extLst>
          </p:cNvPr>
          <p:cNvSpPr>
            <a:spLocks noGrp="1"/>
          </p:cNvSpPr>
          <p:nvPr>
            <p:ph type="ctrTitle"/>
          </p:nvPr>
        </p:nvSpPr>
        <p:spPr/>
        <p:txBody>
          <a:bodyPr/>
          <a:lstStyle/>
          <a:p>
            <a:r>
              <a:rPr lang="en-GB">
                <a:latin typeface="Arial"/>
                <a:cs typeface="Arial"/>
              </a:rPr>
              <a:t>Xoserve Incident Summary: July 2020</a:t>
            </a:r>
          </a:p>
        </p:txBody>
      </p:sp>
      <p:sp>
        <p:nvSpPr>
          <p:cNvPr id="3" name="Subtitle 4">
            <a:extLst>
              <a:ext uri="{FF2B5EF4-FFF2-40B4-BE49-F238E27FC236}">
                <a16:creationId xmlns:a16="http://schemas.microsoft.com/office/drawing/2014/main" id="{8385E8BA-F4A8-4D87-B1FA-19A74FB981CA}"/>
              </a:ext>
            </a:extLst>
          </p:cNvPr>
          <p:cNvSpPr>
            <a:spLocks noGrp="1"/>
          </p:cNvSpPr>
          <p:nvPr>
            <p:ph type="subTitle" idx="1"/>
          </p:nvPr>
        </p:nvSpPr>
        <p:spPr>
          <a:xfrm>
            <a:off x="1371600" y="2914650"/>
            <a:ext cx="6400800" cy="1314450"/>
          </a:xfrm>
        </p:spPr>
        <p:txBody>
          <a:bodyPr vert="horz" lIns="91440" tIns="45720" rIns="91440" bIns="45720" rtlCol="0" anchor="t">
            <a:normAutofit/>
          </a:bodyPr>
          <a:lstStyle/>
          <a:p>
            <a:r>
              <a:rPr lang="en-GB" sz="2400">
                <a:latin typeface="Arial"/>
                <a:cs typeface="Arial"/>
              </a:rPr>
              <a:t>1</a:t>
            </a:r>
            <a:r>
              <a:rPr lang="en-GB" sz="2400" baseline="30000">
                <a:latin typeface="Arial"/>
                <a:cs typeface="Arial"/>
              </a:rPr>
              <a:t>st</a:t>
            </a:r>
            <a:r>
              <a:rPr lang="en-GB" sz="2400">
                <a:latin typeface="Arial"/>
                <a:cs typeface="Arial"/>
              </a:rPr>
              <a:t> August 2020</a:t>
            </a:r>
          </a:p>
        </p:txBody>
      </p:sp>
    </p:spTree>
    <p:extLst>
      <p:ext uri="{BB962C8B-B14F-4D97-AF65-F5344CB8AC3E}">
        <p14:creationId xmlns:p14="http://schemas.microsoft.com/office/powerpoint/2010/main" val="12123323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200"/>
              <a:t>What is this presentation covering?</a:t>
            </a:r>
          </a:p>
        </p:txBody>
      </p:sp>
      <p:sp>
        <p:nvSpPr>
          <p:cNvPr id="3" name="Content Placeholder 2"/>
          <p:cNvSpPr>
            <a:spLocks noGrp="1"/>
          </p:cNvSpPr>
          <p:nvPr>
            <p:ph idx="1"/>
          </p:nvPr>
        </p:nvSpPr>
        <p:spPr>
          <a:xfrm>
            <a:off x="457200" y="776211"/>
            <a:ext cx="8229600" cy="4258964"/>
          </a:xfrm>
        </p:spPr>
        <p:txBody>
          <a:bodyPr>
            <a:noAutofit/>
          </a:bodyPr>
          <a:lstStyle/>
          <a:p>
            <a:pPr>
              <a:lnSpc>
                <a:spcPts val="2100"/>
              </a:lnSpc>
              <a:spcBef>
                <a:spcPts val="0"/>
              </a:spcBef>
              <a:spcAft>
                <a:spcPts val="600"/>
              </a:spcAft>
            </a:pPr>
            <a:r>
              <a:rPr lang="en-US" sz="1600">
                <a:latin typeface="+mj-lt"/>
              </a:rPr>
              <a:t>This presentation provides an overview of </a:t>
            </a:r>
            <a:r>
              <a:rPr lang="en-US" sz="1600" b="1">
                <a:latin typeface="+mj-lt"/>
              </a:rPr>
              <a:t>P1/2 incidents </a:t>
            </a:r>
            <a:r>
              <a:rPr lang="en-US" sz="1600">
                <a:latin typeface="+mj-lt"/>
              </a:rPr>
              <a:t>experienced in the </a:t>
            </a:r>
            <a:r>
              <a:rPr lang="en-US" sz="1600" b="1">
                <a:latin typeface="+mj-lt"/>
              </a:rPr>
              <a:t>previous calendar month</a:t>
            </a:r>
          </a:p>
          <a:p>
            <a:pPr>
              <a:lnSpc>
                <a:spcPts val="2100"/>
              </a:lnSpc>
              <a:spcBef>
                <a:spcPts val="0"/>
              </a:spcBef>
              <a:spcAft>
                <a:spcPts val="600"/>
              </a:spcAft>
            </a:pPr>
            <a:r>
              <a:rPr lang="en-US" sz="1600">
                <a:latin typeface="+mj-lt"/>
              </a:rPr>
              <a:t>It will describe </a:t>
            </a:r>
            <a:r>
              <a:rPr lang="en-US" sz="1600" b="1">
                <a:latin typeface="+mj-lt"/>
              </a:rPr>
              <a:t>high level impacts and causes</a:t>
            </a:r>
            <a:r>
              <a:rPr lang="en-US" sz="1600">
                <a:latin typeface="+mj-lt"/>
              </a:rPr>
              <a:t>, and the </a:t>
            </a:r>
            <a:r>
              <a:rPr lang="en-US" sz="1600" b="1">
                <a:latin typeface="+mj-lt"/>
              </a:rPr>
              <a:t>resolution Xoserve undertook</a:t>
            </a:r>
            <a:r>
              <a:rPr lang="en-US" sz="1600">
                <a:latin typeface="+mj-lt"/>
              </a:rPr>
              <a:t> (or is undertaking) to resolve</a:t>
            </a:r>
          </a:p>
          <a:p>
            <a:pPr>
              <a:lnSpc>
                <a:spcPts val="2100"/>
              </a:lnSpc>
              <a:spcBef>
                <a:spcPts val="0"/>
              </a:spcBef>
              <a:spcAft>
                <a:spcPts val="600"/>
              </a:spcAft>
            </a:pPr>
            <a:r>
              <a:rPr lang="en-US" sz="1600">
                <a:latin typeface="+mj-lt"/>
              </a:rPr>
              <a:t>This information is provided to </a:t>
            </a:r>
            <a:r>
              <a:rPr lang="en-US" sz="1600" b="1">
                <a:latin typeface="+mj-lt"/>
              </a:rPr>
              <a:t>enable customers to have a greater insight </a:t>
            </a:r>
            <a:r>
              <a:rPr lang="en-US" sz="1600">
                <a:latin typeface="+mj-lt"/>
              </a:rPr>
              <a:t>of the activities within Xoserve’s platforms that support your critical business process</a:t>
            </a:r>
          </a:p>
          <a:p>
            <a:pPr>
              <a:lnSpc>
                <a:spcPts val="2100"/>
              </a:lnSpc>
              <a:spcBef>
                <a:spcPts val="0"/>
              </a:spcBef>
              <a:spcAft>
                <a:spcPts val="600"/>
              </a:spcAft>
            </a:pPr>
            <a:r>
              <a:rPr lang="en-US" sz="1600">
                <a:latin typeface="+mj-lt"/>
              </a:rPr>
              <a:t>It is also shared with the intention to provide customers with an </a:t>
            </a:r>
            <a:r>
              <a:rPr lang="en-US" sz="1600" b="1">
                <a:latin typeface="+mj-lt"/>
              </a:rPr>
              <a:t>understanding of what Xoserve are doing to maintain and improve service</a:t>
            </a:r>
            <a:r>
              <a:rPr lang="en-US" sz="1600">
                <a:latin typeface="+mj-lt"/>
              </a:rPr>
              <a:t>, and;</a:t>
            </a:r>
          </a:p>
          <a:p>
            <a:pPr>
              <a:lnSpc>
                <a:spcPts val="2100"/>
              </a:lnSpc>
              <a:spcBef>
                <a:spcPts val="0"/>
              </a:spcBef>
              <a:spcAft>
                <a:spcPts val="600"/>
              </a:spcAft>
            </a:pPr>
            <a:r>
              <a:rPr lang="en-US" sz="1600">
                <a:latin typeface="+mj-lt"/>
              </a:rPr>
              <a:t>It is provided to </a:t>
            </a:r>
            <a:r>
              <a:rPr lang="en-US" sz="1600" b="1">
                <a:latin typeface="+mj-lt"/>
              </a:rPr>
              <a:t>enable customers to provide feedback </a:t>
            </a:r>
            <a:r>
              <a:rPr lang="en-US" sz="1600">
                <a:latin typeface="+mj-lt"/>
              </a:rPr>
              <a:t>if they believe improvements can be made</a:t>
            </a:r>
            <a:endParaRPr lang="en-GB" sz="1000"/>
          </a:p>
          <a:p>
            <a:pPr>
              <a:lnSpc>
                <a:spcPts val="2100"/>
              </a:lnSpc>
              <a:spcBef>
                <a:spcPts val="0"/>
              </a:spcBef>
              <a:spcAft>
                <a:spcPts val="600"/>
              </a:spcAft>
            </a:pPr>
            <a:endParaRPr lang="en-GB" sz="1600">
              <a:latin typeface="+mj-lt"/>
            </a:endParaRPr>
          </a:p>
        </p:txBody>
      </p:sp>
      <p:sp>
        <p:nvSpPr>
          <p:cNvPr id="4" name="AutoShape 2" descr="Image result for questionmark flat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46984858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200"/>
              <a:t>July summary note</a:t>
            </a:r>
          </a:p>
        </p:txBody>
      </p:sp>
      <p:sp>
        <p:nvSpPr>
          <p:cNvPr id="3" name="Content Placeholder 2"/>
          <p:cNvSpPr>
            <a:spLocks noGrp="1"/>
          </p:cNvSpPr>
          <p:nvPr>
            <p:ph idx="1"/>
          </p:nvPr>
        </p:nvSpPr>
        <p:spPr>
          <a:xfrm>
            <a:off x="457200" y="776211"/>
            <a:ext cx="8229600" cy="4258964"/>
          </a:xfrm>
        </p:spPr>
        <p:txBody>
          <a:bodyPr>
            <a:noAutofit/>
          </a:bodyPr>
          <a:lstStyle/>
          <a:p>
            <a:pPr>
              <a:lnSpc>
                <a:spcPts val="2100"/>
              </a:lnSpc>
              <a:spcBef>
                <a:spcPts val="0"/>
              </a:spcBef>
              <a:spcAft>
                <a:spcPts val="600"/>
              </a:spcAft>
            </a:pPr>
            <a:r>
              <a:rPr lang="en-GB" sz="1600">
                <a:latin typeface="+mj-lt"/>
              </a:rPr>
              <a:t>This month’s report describes an unusually high </a:t>
            </a:r>
            <a:r>
              <a:rPr lang="en-GB" sz="1600" b="1">
                <a:latin typeface="+mj-lt"/>
              </a:rPr>
              <a:t>eight controllable Xoserve identified and controllable Incidents for July</a:t>
            </a:r>
          </a:p>
          <a:p>
            <a:pPr>
              <a:lnSpc>
                <a:spcPts val="2100"/>
              </a:lnSpc>
              <a:spcBef>
                <a:spcPts val="0"/>
              </a:spcBef>
              <a:spcAft>
                <a:spcPts val="600"/>
              </a:spcAft>
            </a:pPr>
            <a:r>
              <a:rPr lang="en-GB" sz="1600">
                <a:latin typeface="+mj-lt"/>
              </a:rPr>
              <a:t>As you’re aware, Xoserve have undertaken a </a:t>
            </a:r>
            <a:r>
              <a:rPr lang="en-GB" sz="1600" b="1">
                <a:latin typeface="+mj-lt"/>
              </a:rPr>
              <a:t>significant level of change </a:t>
            </a:r>
            <a:r>
              <a:rPr lang="en-GB" sz="1600">
                <a:latin typeface="+mj-lt"/>
              </a:rPr>
              <a:t>in recent months </a:t>
            </a:r>
            <a:r>
              <a:rPr lang="en-GB" sz="1600" b="1">
                <a:latin typeface="+mj-lt"/>
              </a:rPr>
              <a:t>migrating Gemini, CMS and other services to new cloud hosting</a:t>
            </a:r>
          </a:p>
          <a:p>
            <a:pPr>
              <a:lnSpc>
                <a:spcPts val="2100"/>
              </a:lnSpc>
              <a:spcBef>
                <a:spcPts val="0"/>
              </a:spcBef>
              <a:spcAft>
                <a:spcPts val="600"/>
              </a:spcAft>
            </a:pPr>
            <a:r>
              <a:rPr lang="en-GB" sz="1600">
                <a:latin typeface="+mj-lt"/>
              </a:rPr>
              <a:t>Three Incidents related to CMS and all related to the same root cause which has since been </a:t>
            </a:r>
            <a:r>
              <a:rPr lang="en-GB" sz="1600" b="1">
                <a:latin typeface="+mj-lt"/>
              </a:rPr>
              <a:t>isolated and corrected</a:t>
            </a:r>
            <a:r>
              <a:rPr lang="en-GB" sz="1600">
                <a:latin typeface="+mj-lt"/>
              </a:rPr>
              <a:t>; this was associated with a component of the new hosting</a:t>
            </a:r>
          </a:p>
          <a:p>
            <a:pPr>
              <a:lnSpc>
                <a:spcPts val="2100"/>
              </a:lnSpc>
              <a:spcBef>
                <a:spcPts val="0"/>
              </a:spcBef>
              <a:spcAft>
                <a:spcPts val="600"/>
              </a:spcAft>
            </a:pPr>
            <a:r>
              <a:rPr lang="en-GB" sz="1600">
                <a:latin typeface="+mj-lt"/>
              </a:rPr>
              <a:t>Five incidents associated with Gemini are more varied; three are associated with </a:t>
            </a:r>
            <a:r>
              <a:rPr lang="en-GB" sz="1600" b="1">
                <a:latin typeface="+mj-lt"/>
              </a:rPr>
              <a:t>new hosting post-implementation issues</a:t>
            </a:r>
            <a:r>
              <a:rPr lang="en-GB" sz="1600">
                <a:latin typeface="+mj-lt"/>
              </a:rPr>
              <a:t>, two are associated with </a:t>
            </a:r>
            <a:r>
              <a:rPr lang="en-GB" sz="1600" b="1">
                <a:latin typeface="+mj-lt"/>
              </a:rPr>
              <a:t>operational issues</a:t>
            </a:r>
          </a:p>
          <a:p>
            <a:pPr>
              <a:lnSpc>
                <a:spcPts val="2100"/>
              </a:lnSpc>
              <a:spcBef>
                <a:spcPts val="0"/>
              </a:spcBef>
              <a:spcAft>
                <a:spcPts val="600"/>
              </a:spcAft>
            </a:pPr>
            <a:r>
              <a:rPr lang="en-GB" sz="1600">
                <a:latin typeface="+mj-lt"/>
              </a:rPr>
              <a:t>All five are resolved and full </a:t>
            </a:r>
            <a:r>
              <a:rPr lang="en-GB" sz="1600" b="1">
                <a:latin typeface="+mj-lt"/>
              </a:rPr>
              <a:t>root cause </a:t>
            </a:r>
            <a:r>
              <a:rPr lang="en-GB" sz="1600">
                <a:latin typeface="+mj-lt"/>
              </a:rPr>
              <a:t>and any required </a:t>
            </a:r>
            <a:r>
              <a:rPr lang="en-GB" sz="1600" b="1">
                <a:latin typeface="+mj-lt"/>
              </a:rPr>
              <a:t>long-term fixes </a:t>
            </a:r>
            <a:r>
              <a:rPr lang="en-GB" sz="1600">
                <a:latin typeface="+mj-lt"/>
              </a:rPr>
              <a:t>are being </a:t>
            </a:r>
            <a:r>
              <a:rPr lang="en-GB" sz="1600" b="1">
                <a:latin typeface="+mj-lt"/>
              </a:rPr>
              <a:t>investigated and deployed</a:t>
            </a:r>
          </a:p>
        </p:txBody>
      </p:sp>
      <p:sp>
        <p:nvSpPr>
          <p:cNvPr id="4" name="AutoShape 2" descr="Image result for questionmark flat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43275764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737"/>
            <a:ext cx="8229600" cy="527535"/>
          </a:xfrm>
        </p:spPr>
        <p:txBody>
          <a:bodyPr>
            <a:normAutofit/>
          </a:bodyPr>
          <a:lstStyle/>
          <a:p>
            <a:r>
              <a:rPr lang="en-GB" sz="2000"/>
              <a:t>High-level summary of P1/2 incidents: July 2020</a:t>
            </a:r>
          </a:p>
        </p:txBody>
      </p:sp>
      <p:sp>
        <p:nvSpPr>
          <p:cNvPr id="4" name="AutoShape 2" descr="Image result for questionmark flat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6" name="Content Placeholder 6">
            <a:extLst>
              <a:ext uri="{FF2B5EF4-FFF2-40B4-BE49-F238E27FC236}">
                <a16:creationId xmlns:a16="http://schemas.microsoft.com/office/drawing/2014/main" id="{5769632A-ADCC-498B-A405-D206900A983C}"/>
              </a:ext>
            </a:extLst>
          </p:cNvPr>
          <p:cNvGraphicFramePr>
            <a:graphicFrameLocks/>
          </p:cNvGraphicFramePr>
          <p:nvPr>
            <p:extLst>
              <p:ext uri="{D42A27DB-BD31-4B8C-83A1-F6EECF244321}">
                <p14:modId xmlns:p14="http://schemas.microsoft.com/office/powerpoint/2010/main" val="2364597268"/>
              </p:ext>
            </p:extLst>
          </p:nvPr>
        </p:nvGraphicFramePr>
        <p:xfrm>
          <a:off x="57149" y="484963"/>
          <a:ext cx="8975311" cy="4515663"/>
        </p:xfrm>
        <a:graphic>
          <a:graphicData uri="http://schemas.openxmlformats.org/drawingml/2006/table">
            <a:tbl>
              <a:tblPr firstRow="1" bandRow="1">
                <a:tableStyleId>{5C22544A-7EE6-4342-B048-85BDC9FD1C3A}</a:tableStyleId>
              </a:tblPr>
              <a:tblGrid>
                <a:gridCol w="438135">
                  <a:extLst>
                    <a:ext uri="{9D8B030D-6E8A-4147-A177-3AD203B41FA5}">
                      <a16:colId xmlns:a16="http://schemas.microsoft.com/office/drawing/2014/main" val="1820395623"/>
                    </a:ext>
                  </a:extLst>
                </a:gridCol>
                <a:gridCol w="1446250">
                  <a:extLst>
                    <a:ext uri="{9D8B030D-6E8A-4147-A177-3AD203B41FA5}">
                      <a16:colId xmlns:a16="http://schemas.microsoft.com/office/drawing/2014/main" val="3579627632"/>
                    </a:ext>
                  </a:extLst>
                </a:gridCol>
                <a:gridCol w="2004048">
                  <a:extLst>
                    <a:ext uri="{9D8B030D-6E8A-4147-A177-3AD203B41FA5}">
                      <a16:colId xmlns:a16="http://schemas.microsoft.com/office/drawing/2014/main" val="715552888"/>
                    </a:ext>
                  </a:extLst>
                </a:gridCol>
                <a:gridCol w="2004816">
                  <a:extLst>
                    <a:ext uri="{9D8B030D-6E8A-4147-A177-3AD203B41FA5}">
                      <a16:colId xmlns:a16="http://schemas.microsoft.com/office/drawing/2014/main" val="2287827896"/>
                    </a:ext>
                  </a:extLst>
                </a:gridCol>
                <a:gridCol w="1875142">
                  <a:extLst>
                    <a:ext uri="{9D8B030D-6E8A-4147-A177-3AD203B41FA5}">
                      <a16:colId xmlns:a16="http://schemas.microsoft.com/office/drawing/2014/main" val="1642094320"/>
                    </a:ext>
                  </a:extLst>
                </a:gridCol>
                <a:gridCol w="554363">
                  <a:extLst>
                    <a:ext uri="{9D8B030D-6E8A-4147-A177-3AD203B41FA5}">
                      <a16:colId xmlns:a16="http://schemas.microsoft.com/office/drawing/2014/main" val="4119213854"/>
                    </a:ext>
                  </a:extLst>
                </a:gridCol>
                <a:gridCol w="652557">
                  <a:extLst>
                    <a:ext uri="{9D8B030D-6E8A-4147-A177-3AD203B41FA5}">
                      <a16:colId xmlns:a16="http://schemas.microsoft.com/office/drawing/2014/main" val="1273231573"/>
                    </a:ext>
                  </a:extLst>
                </a:gridCol>
              </a:tblGrid>
              <a:tr h="338790">
                <a:tc>
                  <a:txBody>
                    <a:bodyPr/>
                    <a:lstStyle/>
                    <a:p>
                      <a:r>
                        <a:rPr lang="en-US" sz="800"/>
                        <a:t> Ref.</a:t>
                      </a:r>
                      <a:endParaRPr lang="en-GB" sz="800"/>
                    </a:p>
                  </a:txBody>
                  <a:tcPr anchor="ctr"/>
                </a:tc>
                <a:tc>
                  <a:txBody>
                    <a:bodyPr/>
                    <a:lstStyle/>
                    <a:p>
                      <a:r>
                        <a:rPr lang="en-US" sz="800"/>
                        <a:t>What happened?</a:t>
                      </a:r>
                      <a:endParaRPr lang="en-GB" sz="800"/>
                    </a:p>
                  </a:txBody>
                  <a:tcPr anchor="ctr"/>
                </a:tc>
                <a:tc>
                  <a:txBody>
                    <a:bodyPr/>
                    <a:lstStyle/>
                    <a:p>
                      <a:r>
                        <a:rPr lang="en-US" sz="800"/>
                        <a:t>Why did it happen?</a:t>
                      </a:r>
                      <a:endParaRPr lang="en-GB" sz="800"/>
                    </a:p>
                  </a:txBody>
                  <a:tcPr anchor="ctr"/>
                </a:tc>
                <a:tc>
                  <a:txBody>
                    <a:bodyPr/>
                    <a:lstStyle/>
                    <a:p>
                      <a:r>
                        <a:rPr lang="en-US" sz="800"/>
                        <a:t>What do Xoserve understand our customers experienced?</a:t>
                      </a:r>
                      <a:endParaRPr lang="en-GB" sz="800"/>
                    </a:p>
                  </a:txBody>
                  <a:tcPr anchor="ctr"/>
                </a:tc>
                <a:tc>
                  <a:txBody>
                    <a:bodyPr/>
                    <a:lstStyle/>
                    <a:p>
                      <a:r>
                        <a:rPr lang="en-US" sz="800"/>
                        <a:t>What did your Xoserve team do to resolve?</a:t>
                      </a:r>
                      <a:endParaRPr lang="en-GB" sz="800"/>
                    </a:p>
                  </a:txBody>
                  <a:tcPr anchor="ctr"/>
                </a:tc>
                <a:tc>
                  <a:txBody>
                    <a:bodyPr/>
                    <a:lstStyle/>
                    <a:p>
                      <a:pPr algn="ctr">
                        <a:spcAft>
                          <a:spcPts val="0"/>
                        </a:spcAft>
                      </a:pPr>
                      <a:r>
                        <a:rPr lang="en-GB" sz="900">
                          <a:effectLst/>
                          <a:latin typeface="+mn-lt"/>
                        </a:rPr>
                        <a:t>Incident Date</a:t>
                      </a:r>
                      <a:endParaRPr lang="en-GB" sz="900">
                        <a:effectLst/>
                        <a:latin typeface="+mn-lt"/>
                        <a:ea typeface="Calibri" panose="020F0502020204030204" pitchFamily="34" charset="0"/>
                      </a:endParaRPr>
                    </a:p>
                  </a:txBody>
                  <a:tcPr marL="46877" marR="46877" marT="0" marB="0" anchor="ctr"/>
                </a:tc>
                <a:tc>
                  <a:txBody>
                    <a:bodyPr/>
                    <a:lstStyle/>
                    <a:p>
                      <a:pPr algn="ctr">
                        <a:spcAft>
                          <a:spcPts val="0"/>
                        </a:spcAft>
                      </a:pPr>
                      <a:r>
                        <a:rPr lang="en-GB" sz="900">
                          <a:effectLst/>
                          <a:latin typeface="+mn-lt"/>
                        </a:rPr>
                        <a:t>Resolved Date</a:t>
                      </a:r>
                      <a:endParaRPr lang="en-GB" sz="900">
                        <a:effectLst/>
                        <a:latin typeface="+mn-lt"/>
                        <a:ea typeface="Calibri" panose="020F0502020204030204" pitchFamily="34" charset="0"/>
                      </a:endParaRPr>
                    </a:p>
                  </a:txBody>
                  <a:tcPr marL="46877" marR="46877" marT="0" marB="0" anchor="ctr"/>
                </a:tc>
                <a:extLst>
                  <a:ext uri="{0D108BD9-81ED-4DB2-BD59-A6C34878D82A}">
                    <a16:rowId xmlns:a16="http://schemas.microsoft.com/office/drawing/2014/main" val="503059204"/>
                  </a:ext>
                </a:extLst>
              </a:tr>
              <a:tr h="487011">
                <a:tc>
                  <a:txBody>
                    <a:bodyPr/>
                    <a:lstStyle/>
                    <a:p>
                      <a:pPr algn="ctr" fontAlgn="ctr"/>
                      <a:r>
                        <a:rPr lang="en-IN" sz="800" u="none" strike="noStrike" kern="1200">
                          <a:solidFill>
                            <a:schemeClr val="bg1"/>
                          </a:solidFill>
                          <a:effectLst/>
                          <a:latin typeface="+mn-lt"/>
                          <a:ea typeface="+mn-ea"/>
                          <a:cs typeface="+mn-cs"/>
                        </a:rPr>
                        <a:t>1150262</a:t>
                      </a:r>
                    </a:p>
                  </a:txBody>
                  <a:tcPr marL="4755" marR="4755" marT="4755" marB="0" anchor="ctr">
                    <a:solidFill>
                      <a:srgbClr val="0070C0"/>
                    </a:solidFill>
                  </a:tcPr>
                </a:tc>
                <a:tc>
                  <a:txBody>
                    <a:bodyPr/>
                    <a:lstStyle/>
                    <a:p>
                      <a:pPr algn="l" rtl="0" fontAlgn="ctr"/>
                      <a:r>
                        <a:rPr lang="en-IN" sz="700" b="0" i="0" u="none" strike="noStrike">
                          <a:solidFill>
                            <a:srgbClr val="000000"/>
                          </a:solidFill>
                          <a:effectLst/>
                          <a:latin typeface="+mn-lt"/>
                        </a:rPr>
                        <a:t>CMS services restarted automatically upon detection of a database error</a:t>
                      </a:r>
                    </a:p>
                  </a:txBody>
                  <a:tcPr marL="9525" marR="9525" marT="9525" anchor="ctr"/>
                </a:tc>
                <a:tc>
                  <a:txBody>
                    <a:bodyPr/>
                    <a:lstStyle/>
                    <a:p>
                      <a:pPr algn="l" rtl="0" fontAlgn="ctr"/>
                      <a:r>
                        <a:rPr lang="en-IN" sz="700" b="0" i="0" u="none" strike="noStrike">
                          <a:solidFill>
                            <a:srgbClr val="000000"/>
                          </a:solidFill>
                          <a:effectLst/>
                          <a:latin typeface="+mn-lt"/>
                        </a:rPr>
                        <a:t>Following root cause analysis, a job designed to monitor performance of the database triggered an unexpected restart of services. Job now amended to prevent further reoccurrence.</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Customers may have experienced poor performance of our CMS portal for 12 minutes</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Service was restored following an automatic restart of the database. </a:t>
                      </a:r>
                      <a:r>
                        <a:rPr lang="en-IN" sz="700" b="0" i="0" u="none" strike="noStrike" err="1">
                          <a:solidFill>
                            <a:srgbClr val="000000"/>
                          </a:solidFill>
                          <a:effectLst/>
                          <a:latin typeface="Arial" panose="020B0604020202020204" pitchFamily="34" charset="0"/>
                        </a:rPr>
                        <a:t>Xoserve</a:t>
                      </a:r>
                      <a:r>
                        <a:rPr lang="en-IN" sz="700" b="0" i="0" u="none" strike="noStrike">
                          <a:solidFill>
                            <a:srgbClr val="000000"/>
                          </a:solidFill>
                          <a:effectLst/>
                          <a:latin typeface="Arial" panose="020B0604020202020204" pitchFamily="34" charset="0"/>
                        </a:rPr>
                        <a:t> teams reprocessed failed contacts and applied a permanent fix</a:t>
                      </a:r>
                    </a:p>
                  </a:txBody>
                  <a:tcPr marL="9525" marR="9525" marT="9525" anchor="ctr"/>
                </a:tc>
                <a:tc>
                  <a:txBody>
                    <a:bodyPr/>
                    <a:lstStyle/>
                    <a:p>
                      <a:pPr algn="ctr" fontAlgn="ctr"/>
                      <a:r>
                        <a:rPr lang="en-IN" sz="700" b="0" i="0" u="none" strike="noStrike">
                          <a:solidFill>
                            <a:srgbClr val="000000"/>
                          </a:solidFill>
                          <a:effectLst/>
                          <a:latin typeface="+mj-lt"/>
                        </a:rPr>
                        <a:t>03-07-2020</a:t>
                      </a:r>
                      <a:r>
                        <a:rPr lang="en-IN" sz="700" b="0" i="0" u="none" strike="noStrike" baseline="0">
                          <a:solidFill>
                            <a:srgbClr val="000000"/>
                          </a:solidFill>
                          <a:effectLst/>
                          <a:latin typeface="+mj-lt"/>
                        </a:rPr>
                        <a:t> 15:32</a:t>
                      </a:r>
                      <a:endParaRPr lang="en-IN" sz="700" b="0" i="0" u="none" strike="noStrike">
                        <a:solidFill>
                          <a:srgbClr val="000000"/>
                        </a:solidFill>
                        <a:effectLst/>
                        <a:latin typeface="+mj-lt"/>
                      </a:endParaRPr>
                    </a:p>
                  </a:txBody>
                  <a:tcPr marL="4755" marR="4755" marT="4755" marB="0" anchor="ctr"/>
                </a:tc>
                <a:tc>
                  <a:txBody>
                    <a:bodyPr/>
                    <a:lstStyle/>
                    <a:p>
                      <a:pPr algn="ctr" fontAlgn="ctr"/>
                      <a:r>
                        <a:rPr lang="en-IN" sz="700" b="0" i="0" u="none" strike="noStrike">
                          <a:solidFill>
                            <a:srgbClr val="000000"/>
                          </a:solidFill>
                          <a:effectLst/>
                          <a:latin typeface="+mj-lt"/>
                        </a:rPr>
                        <a:t>03-07-2020 15:47 </a:t>
                      </a:r>
                    </a:p>
                  </a:txBody>
                  <a:tcPr marL="4755" marR="4755" marT="4755" marB="0" anchor="ctr"/>
                </a:tc>
                <a:extLst>
                  <a:ext uri="{0D108BD9-81ED-4DB2-BD59-A6C34878D82A}">
                    <a16:rowId xmlns:a16="http://schemas.microsoft.com/office/drawing/2014/main" val="3229766741"/>
                  </a:ext>
                </a:extLst>
              </a:tr>
              <a:tr h="594807">
                <a:tc>
                  <a:txBody>
                    <a:bodyPr/>
                    <a:lstStyle/>
                    <a:p>
                      <a:pPr algn="ctr" fontAlgn="ctr"/>
                      <a:r>
                        <a:rPr lang="en-IN" sz="800" b="0" i="0" u="none" strike="noStrike">
                          <a:solidFill>
                            <a:schemeClr val="bg1"/>
                          </a:solidFill>
                          <a:effectLst/>
                          <a:latin typeface="+mn-lt"/>
                        </a:rPr>
                        <a:t>1153333</a:t>
                      </a:r>
                    </a:p>
                  </a:txBody>
                  <a:tcPr marL="4755" marR="4755" marT="4755" marB="0" anchor="ctr">
                    <a:solidFill>
                      <a:srgbClr val="0070C0"/>
                    </a:solidFill>
                  </a:tcPr>
                </a:tc>
                <a:tc>
                  <a:txBody>
                    <a:bodyPr/>
                    <a:lstStyle/>
                    <a:p>
                      <a:pPr algn="l" rtl="0" fontAlgn="ctr"/>
                      <a:r>
                        <a:rPr lang="en-IN" sz="700" b="0" i="0" u="none" strike="noStrike">
                          <a:solidFill>
                            <a:srgbClr val="000000"/>
                          </a:solidFill>
                          <a:effectLst/>
                          <a:latin typeface="Arial"/>
                        </a:rPr>
                        <a:t>Access to Gemini online screens was impacted for all customers accessing remotely via Citrix connectivity. </a:t>
                      </a:r>
                    </a:p>
                  </a:txBody>
                  <a:tcPr marL="9525" marR="9525" marT="9525" anchor="ctr"/>
                </a:tc>
                <a:tc>
                  <a:txBody>
                    <a:bodyPr/>
                    <a:lstStyle/>
                    <a:p>
                      <a:pPr algn="l" rtl="0" fontAlgn="ctr"/>
                      <a:r>
                        <a:rPr lang="en-IN" sz="700" b="0" i="0" u="none" strike="noStrike">
                          <a:solidFill>
                            <a:srgbClr val="000000"/>
                          </a:solidFill>
                          <a:effectLst/>
                          <a:latin typeface="Arial"/>
                        </a:rPr>
                        <a:t>As a part of the Gemini Re-platforming Project implementation, the infrastructure supporting Shipper online screen access was upgraded to a new version of </a:t>
                      </a:r>
                      <a:r>
                        <a:rPr lang="en-IN" sz="700" b="0" i="0" u="none" strike="noStrike" err="1">
                          <a:solidFill>
                            <a:srgbClr val="000000"/>
                          </a:solidFill>
                          <a:effectLst/>
                          <a:latin typeface="Arial"/>
                        </a:rPr>
                        <a:t>Ctirix</a:t>
                      </a:r>
                      <a:r>
                        <a:rPr lang="en-IN" sz="700" b="0" i="0" u="none" strike="noStrike">
                          <a:solidFill>
                            <a:srgbClr val="000000"/>
                          </a:solidFill>
                          <a:effectLst/>
                          <a:latin typeface="Arial"/>
                        </a:rPr>
                        <a:t> which led to usability issues.</a:t>
                      </a:r>
                    </a:p>
                  </a:txBody>
                  <a:tcPr marL="9525" marR="9525" marT="9525" anchor="ctr"/>
                </a:tc>
                <a:tc>
                  <a:txBody>
                    <a:bodyPr/>
                    <a:lstStyle/>
                    <a:p>
                      <a:pPr algn="l" rtl="0" fontAlgn="ctr"/>
                      <a:r>
                        <a:rPr lang="en-IN" sz="700" b="0" i="0" u="none" strike="noStrike">
                          <a:solidFill>
                            <a:srgbClr val="000000"/>
                          </a:solidFill>
                          <a:effectLst/>
                          <a:latin typeface="Arial"/>
                        </a:rPr>
                        <a:t>"Black" screens were being encountered when Shippers were attempting to access the Gemini service, preventing access. </a:t>
                      </a:r>
                    </a:p>
                  </a:txBody>
                  <a:tcPr marL="9525" marR="9525" marT="9525" anchor="ctr"/>
                </a:tc>
                <a:tc>
                  <a:txBody>
                    <a:bodyPr/>
                    <a:lstStyle/>
                    <a:p>
                      <a:pPr algn="l" rtl="0" fontAlgn="ctr"/>
                      <a:r>
                        <a:rPr lang="en-IN" sz="700" b="0" i="0" u="none" strike="noStrike">
                          <a:solidFill>
                            <a:srgbClr val="000000"/>
                          </a:solidFill>
                          <a:effectLst/>
                          <a:latin typeface="Arial"/>
                        </a:rPr>
                        <a:t>Root cause identified an incorrect </a:t>
                      </a:r>
                      <a:r>
                        <a:rPr lang="en-IN" sz="700" b="0" i="0" u="none" strike="noStrike" err="1">
                          <a:solidFill>
                            <a:srgbClr val="000000"/>
                          </a:solidFill>
                          <a:effectLst/>
                          <a:latin typeface="Arial"/>
                        </a:rPr>
                        <a:t>Ctirix</a:t>
                      </a:r>
                      <a:r>
                        <a:rPr lang="en-IN" sz="700" b="0" i="0" u="none" strike="noStrike">
                          <a:solidFill>
                            <a:srgbClr val="000000"/>
                          </a:solidFill>
                          <a:effectLst/>
                          <a:latin typeface="Arial"/>
                        </a:rPr>
                        <a:t> configuration setting. Permanent fix now applied and no further reoccurrences seen.</a:t>
                      </a:r>
                    </a:p>
                  </a:txBody>
                  <a:tcPr marL="9525" marR="9525" marT="9525" anchor="ctr"/>
                </a:tc>
                <a:tc>
                  <a:txBody>
                    <a:bodyPr/>
                    <a:lstStyle/>
                    <a:p>
                      <a:pPr algn="ctr" fontAlgn="ctr"/>
                      <a:r>
                        <a:rPr lang="en-IN" sz="700" b="0" i="0" u="none" strike="noStrike">
                          <a:solidFill>
                            <a:srgbClr val="000000"/>
                          </a:solidFill>
                          <a:effectLst/>
                          <a:latin typeface="+mj-lt"/>
                        </a:rPr>
                        <a:t>06-07-2020</a:t>
                      </a:r>
                      <a:r>
                        <a:rPr lang="en-IN" sz="700" b="0" i="0" u="none" strike="noStrike" baseline="0">
                          <a:solidFill>
                            <a:srgbClr val="000000"/>
                          </a:solidFill>
                          <a:effectLst/>
                          <a:latin typeface="+mj-lt"/>
                        </a:rPr>
                        <a:t> 18:05</a:t>
                      </a:r>
                    </a:p>
                  </a:txBody>
                  <a:tcPr marL="4755" marR="4755" marT="4755" marB="0" anchor="ctr"/>
                </a:tc>
                <a:tc>
                  <a:txBody>
                    <a:bodyPr/>
                    <a:lstStyle/>
                    <a:p>
                      <a:pPr algn="ctr" fontAlgn="ctr"/>
                      <a:r>
                        <a:rPr lang="en-IN" sz="700" b="0" i="0" u="none" strike="noStrike">
                          <a:solidFill>
                            <a:srgbClr val="000000"/>
                          </a:solidFill>
                          <a:effectLst/>
                          <a:latin typeface="+mj-lt"/>
                        </a:rPr>
                        <a:t>06-07-2020 20:45</a:t>
                      </a:r>
                    </a:p>
                  </a:txBody>
                  <a:tcPr marL="4755" marR="4755" marT="4755" marB="0" anchor="ctr"/>
                </a:tc>
                <a:extLst>
                  <a:ext uri="{0D108BD9-81ED-4DB2-BD59-A6C34878D82A}">
                    <a16:rowId xmlns:a16="http://schemas.microsoft.com/office/drawing/2014/main" val="10002"/>
                  </a:ext>
                </a:extLst>
              </a:tr>
              <a:tr h="48701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IN" sz="800" b="0" i="0" u="none" strike="noStrike">
                          <a:solidFill>
                            <a:schemeClr val="bg1"/>
                          </a:solidFill>
                          <a:effectLst/>
                          <a:latin typeface="+mn-lt"/>
                        </a:rPr>
                        <a:t>1154603</a:t>
                      </a:r>
                    </a:p>
                  </a:txBody>
                  <a:tcPr marL="4755" marR="4755" marT="4755" marB="0" anchor="ctr">
                    <a:solidFill>
                      <a:srgbClr val="0070C0"/>
                    </a:solidFill>
                  </a:tcPr>
                </a:tc>
                <a:tc>
                  <a:txBody>
                    <a:bodyPr/>
                    <a:lstStyle/>
                    <a:p>
                      <a:pPr algn="l" rtl="0" fontAlgn="ctr"/>
                      <a:r>
                        <a:rPr lang="en-IN" sz="700" b="0" i="0" u="none" strike="noStrike">
                          <a:solidFill>
                            <a:srgbClr val="000000"/>
                          </a:solidFill>
                          <a:effectLst/>
                          <a:latin typeface="+mn-lt"/>
                        </a:rPr>
                        <a:t>CMS services restarted automatically upon detection of a database error</a:t>
                      </a:r>
                    </a:p>
                  </a:txBody>
                  <a:tcPr marL="9525" marR="9525" marT="9525" anchor="ctr"/>
                </a:tc>
                <a:tc>
                  <a:txBody>
                    <a:bodyPr/>
                    <a:lstStyle/>
                    <a:p>
                      <a:pPr algn="l" rtl="0" fontAlgn="ctr"/>
                      <a:r>
                        <a:rPr lang="en-IN" sz="700" b="0" i="0" u="none" strike="noStrike">
                          <a:solidFill>
                            <a:srgbClr val="000000"/>
                          </a:solidFill>
                          <a:effectLst/>
                          <a:latin typeface="+mn-lt"/>
                        </a:rPr>
                        <a:t>Following root cause analysis, a job designed to monitor performance of the database triggered an unexpected restart of services.  This has now been amended to prevent further reoccurrence.</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Customers may have experienced poor performance of our CMS portal for 14 minutes</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The service was restored following an automatic restart of the database, failed contacts were reprocessed by Xoserve support teams. Root cause has been resolved.</a:t>
                      </a:r>
                    </a:p>
                  </a:txBody>
                  <a:tcPr marL="9525" marR="9525" marT="9525"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700" b="0" i="0" u="none" strike="noStrike" kern="1200">
                          <a:solidFill>
                            <a:srgbClr val="000000"/>
                          </a:solidFill>
                          <a:effectLst/>
                          <a:latin typeface="+mn-lt"/>
                          <a:ea typeface="+mn-ea"/>
                          <a:cs typeface="+mn-cs"/>
                        </a:rPr>
                        <a:t>09-07-2020 12:28</a:t>
                      </a:r>
                    </a:p>
                  </a:txBody>
                  <a:tcPr marL="4755" marR="4755" marT="4755" marB="0" anchor="ctr"/>
                </a:tc>
                <a:tc>
                  <a:txBody>
                    <a:bodyPr/>
                    <a:lstStyle/>
                    <a:p>
                      <a:pPr algn="ctr" fontAlgn="ctr"/>
                      <a:r>
                        <a:rPr lang="en-IN" sz="700" b="0" i="0" u="none" strike="noStrike">
                          <a:solidFill>
                            <a:srgbClr val="000000"/>
                          </a:solidFill>
                          <a:effectLst/>
                          <a:latin typeface="+mj-lt"/>
                        </a:rPr>
                        <a:t>09-07-2020 12:42</a:t>
                      </a:r>
                    </a:p>
                  </a:txBody>
                  <a:tcPr marL="4755" marR="4755" marT="4755" marB="0" anchor="ctr"/>
                </a:tc>
                <a:extLst>
                  <a:ext uri="{0D108BD9-81ED-4DB2-BD59-A6C34878D82A}">
                    <a16:rowId xmlns:a16="http://schemas.microsoft.com/office/drawing/2014/main" val="10003"/>
                  </a:ext>
                </a:extLst>
              </a:tr>
              <a:tr h="48701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IN" sz="800" b="0" i="0" u="none" strike="noStrike">
                          <a:solidFill>
                            <a:schemeClr val="bg1"/>
                          </a:solidFill>
                          <a:effectLst/>
                          <a:latin typeface="+mn-lt"/>
                        </a:rPr>
                        <a:t>1156091</a:t>
                      </a:r>
                    </a:p>
                  </a:txBody>
                  <a:tcPr marL="4755" marR="4755" marT="4755" marB="0" anchor="ctr">
                    <a:solidFill>
                      <a:srgbClr val="0070C0"/>
                    </a:solidFill>
                  </a:tcPr>
                </a:tc>
                <a:tc>
                  <a:txBody>
                    <a:bodyPr/>
                    <a:lstStyle/>
                    <a:p>
                      <a:pPr algn="l" rtl="0" fontAlgn="ctr"/>
                      <a:r>
                        <a:rPr lang="en-IN" sz="700" b="0" i="0" u="none" strike="noStrike">
                          <a:solidFill>
                            <a:srgbClr val="000000"/>
                          </a:solidFill>
                          <a:effectLst/>
                          <a:latin typeface="Arial" panose="020B0604020202020204" pitchFamily="34" charset="0"/>
                        </a:rPr>
                        <a:t>CMS services required a manual restart upon detection of a database error</a:t>
                      </a:r>
                    </a:p>
                  </a:txBody>
                  <a:tcPr marL="9525" marR="9525" marT="9525" anchor="ctr"/>
                </a:tc>
                <a:tc>
                  <a:txBody>
                    <a:bodyPr/>
                    <a:lstStyle/>
                    <a:p>
                      <a:pPr algn="l" rtl="0" fontAlgn="ctr"/>
                      <a:r>
                        <a:rPr lang="en-IN" sz="700" b="0" i="0" u="none" strike="noStrike">
                          <a:solidFill>
                            <a:srgbClr val="000000"/>
                          </a:solidFill>
                          <a:effectLst/>
                          <a:latin typeface="+mn-lt"/>
                        </a:rPr>
                        <a:t>Following root cause analysis, a job designed to monitor performance of the database triggered an unexpected restart of services.  This has now been amended to prevent further reoccurrence.</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Customers and internal users were unable to access CMS for 40 minutes</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The service was restored following a manual restart of the database, failed contacts were reprocessed by Xoserve support teams. Root cause has been resolved.</a:t>
                      </a:r>
                    </a:p>
                  </a:txBody>
                  <a:tcPr marL="9525" marR="9525" marT="9525" anchor="ctr"/>
                </a:tc>
                <a:tc>
                  <a:txBody>
                    <a:bodyPr/>
                    <a:lstStyle/>
                    <a:p>
                      <a:pPr algn="ctr" fontAlgn="ctr"/>
                      <a:endParaRPr lang="en-IN" sz="700" b="0" i="0" u="none" strike="noStrike">
                        <a:solidFill>
                          <a:srgbClr val="000000"/>
                        </a:solidFill>
                        <a:effectLst/>
                        <a:latin typeface="+mj-lt"/>
                      </a:endParaRPr>
                    </a:p>
                    <a:p>
                      <a:pPr algn="ctr" fontAlgn="ctr"/>
                      <a:r>
                        <a:rPr lang="en-IN" sz="700" b="0" i="0" u="none" strike="noStrike">
                          <a:solidFill>
                            <a:srgbClr val="000000"/>
                          </a:solidFill>
                          <a:effectLst/>
                          <a:latin typeface="+mj-lt"/>
                        </a:rPr>
                        <a:t>13-07-2020 11:26</a:t>
                      </a:r>
                    </a:p>
                    <a:p>
                      <a:pPr algn="ctr" fontAlgn="ctr"/>
                      <a:endParaRPr lang="en-IN" sz="700" b="0" i="0" u="none" strike="noStrike">
                        <a:solidFill>
                          <a:srgbClr val="000000"/>
                        </a:solidFill>
                        <a:effectLst/>
                        <a:latin typeface="+mj-lt"/>
                      </a:endParaRPr>
                    </a:p>
                  </a:txBody>
                  <a:tcPr marL="4755" marR="4755" marT="4755" marB="0" anchor="ctr"/>
                </a:tc>
                <a:tc>
                  <a:txBody>
                    <a:bodyPr/>
                    <a:lstStyle/>
                    <a:p>
                      <a:pPr algn="ctr" fontAlgn="ctr"/>
                      <a:r>
                        <a:rPr lang="en-IN" sz="700" b="0" i="0" u="none" strike="noStrike">
                          <a:solidFill>
                            <a:srgbClr val="000000"/>
                          </a:solidFill>
                          <a:effectLst/>
                          <a:latin typeface="+mj-lt"/>
                        </a:rPr>
                        <a:t>13-07-2020 12:06</a:t>
                      </a:r>
                    </a:p>
                  </a:txBody>
                  <a:tcPr marL="4755" marR="4755" marT="4755" marB="0" anchor="ctr"/>
                </a:tc>
                <a:extLst>
                  <a:ext uri="{0D108BD9-81ED-4DB2-BD59-A6C34878D82A}">
                    <a16:rowId xmlns:a16="http://schemas.microsoft.com/office/drawing/2014/main" val="3663066868"/>
                  </a:ext>
                </a:extLst>
              </a:tr>
              <a:tr h="70701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IN" sz="800" b="0" i="0" u="none" strike="noStrike">
                          <a:solidFill>
                            <a:schemeClr val="bg1"/>
                          </a:solidFill>
                          <a:effectLst/>
                          <a:latin typeface="+mn-lt"/>
                        </a:rPr>
                        <a:t>1156418</a:t>
                      </a:r>
                    </a:p>
                  </a:txBody>
                  <a:tcPr marL="4755" marR="4755" marT="4755" marB="0" anchor="ctr">
                    <a:solidFill>
                      <a:srgbClr val="0070C0"/>
                    </a:solidFill>
                  </a:tcPr>
                </a:tc>
                <a:tc>
                  <a:txBody>
                    <a:bodyPr/>
                    <a:lstStyle/>
                    <a:p>
                      <a:pPr algn="l" rtl="0" fontAlgn="ctr"/>
                      <a:r>
                        <a:rPr lang="en-IN" sz="700" b="0" i="0" u="none" strike="noStrike">
                          <a:solidFill>
                            <a:srgbClr val="000000"/>
                          </a:solidFill>
                          <a:effectLst/>
                          <a:latin typeface="Arial" panose="020B0604020202020204" pitchFamily="34" charset="0"/>
                        </a:rPr>
                        <a:t>Gemini was not available to all customers on the 14th July for 6 hours 28 minutes</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This issue was a result of a database failure, which subsequently resulted in </a:t>
                      </a:r>
                      <a:r>
                        <a:rPr lang="en-IN" sz="700" b="0" i="0" u="none" strike="noStrike" err="1">
                          <a:solidFill>
                            <a:srgbClr val="000000"/>
                          </a:solidFill>
                          <a:effectLst/>
                          <a:latin typeface="Arial" panose="020B0604020202020204" pitchFamily="34" charset="0"/>
                        </a:rPr>
                        <a:t>Xoserve</a:t>
                      </a:r>
                      <a:r>
                        <a:rPr lang="en-IN" sz="700" b="0" i="0" u="none" strike="noStrike">
                          <a:solidFill>
                            <a:srgbClr val="000000"/>
                          </a:solidFill>
                          <a:effectLst/>
                          <a:latin typeface="Arial" panose="020B0604020202020204" pitchFamily="34" charset="0"/>
                        </a:rPr>
                        <a:t> restoring services from our Disaster Recovery capability</a:t>
                      </a:r>
                    </a:p>
                  </a:txBody>
                  <a:tcPr marL="9525" marR="9525" marT="9525" anchor="ctr"/>
                </a:tc>
                <a:tc>
                  <a:txBody>
                    <a:bodyPr/>
                    <a:lstStyle/>
                    <a:p>
                      <a:pPr algn="l" rtl="0" fontAlgn="ctr"/>
                      <a:r>
                        <a:rPr lang="en-IN" sz="700" b="0" i="0" u="none" strike="noStrike">
                          <a:solidFill>
                            <a:srgbClr val="000000"/>
                          </a:solidFill>
                          <a:effectLst/>
                          <a:latin typeface="Arial"/>
                        </a:rPr>
                        <a:t>All customers were unable to access the Gemini application for the duration of the outage. Shippers therefore were unable to place Nominations, both Line Pack and Demand Attribution data was not published on time.</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Xoserve support teams successfully restored the service from backup in the disaster recovery location.  Full root cause analysis has taken place and configuration changes have been made to prevent this issue from recurring</a:t>
                      </a:r>
                    </a:p>
                  </a:txBody>
                  <a:tcPr marL="9525" marR="9525" marT="9525" anchor="ctr"/>
                </a:tc>
                <a:tc>
                  <a:txBody>
                    <a:bodyPr/>
                    <a:lstStyle/>
                    <a:p>
                      <a:pPr algn="ctr" fontAlgn="ctr"/>
                      <a:r>
                        <a:rPr lang="en-IN" sz="700" b="0" i="0" u="none" strike="noStrike">
                          <a:solidFill>
                            <a:srgbClr val="000000"/>
                          </a:solidFill>
                          <a:effectLst/>
                          <a:latin typeface="+mj-lt"/>
                        </a:rPr>
                        <a:t>14-07-2020 04:32</a:t>
                      </a:r>
                    </a:p>
                  </a:txBody>
                  <a:tcPr marL="4755" marR="4755" marT="4755" marB="0" anchor="ctr"/>
                </a:tc>
                <a:tc>
                  <a:txBody>
                    <a:bodyPr/>
                    <a:lstStyle/>
                    <a:p>
                      <a:pPr algn="ctr" fontAlgn="ctr"/>
                      <a:r>
                        <a:rPr lang="en-IN" sz="700" b="0" i="0" u="none" strike="noStrike">
                          <a:solidFill>
                            <a:srgbClr val="000000"/>
                          </a:solidFill>
                          <a:effectLst/>
                          <a:latin typeface="+mj-lt"/>
                        </a:rPr>
                        <a:t>14-07-2020 11:00</a:t>
                      </a:r>
                    </a:p>
                  </a:txBody>
                  <a:tcPr marL="4755" marR="4755" marT="4755" marB="0" anchor="ctr"/>
                </a:tc>
                <a:extLst>
                  <a:ext uri="{0D108BD9-81ED-4DB2-BD59-A6C34878D82A}">
                    <a16:rowId xmlns:a16="http://schemas.microsoft.com/office/drawing/2014/main" val="4079092240"/>
                  </a:ext>
                </a:extLst>
              </a:tr>
              <a:tr h="707011">
                <a:tc>
                  <a:txBody>
                    <a:bodyPr/>
                    <a:lstStyle/>
                    <a:p>
                      <a:pPr algn="ctr" fontAlgn="ctr"/>
                      <a:r>
                        <a:rPr lang="en-IN" sz="800" b="0" i="0" u="none" strike="noStrike">
                          <a:solidFill>
                            <a:schemeClr val="bg1"/>
                          </a:solidFill>
                          <a:effectLst/>
                          <a:latin typeface="+mn-lt"/>
                        </a:rPr>
                        <a:t>1161421</a:t>
                      </a:r>
                    </a:p>
                  </a:txBody>
                  <a:tcPr marL="4755" marR="4755" marT="4755" marB="0" anchor="ctr">
                    <a:solidFill>
                      <a:srgbClr val="92D050"/>
                    </a:solidFill>
                  </a:tcPr>
                </a:tc>
                <a:tc>
                  <a:txBody>
                    <a:bodyPr/>
                    <a:lstStyle/>
                    <a:p>
                      <a:pPr algn="l" rtl="0" fontAlgn="ctr"/>
                      <a:r>
                        <a:rPr lang="en-IN" sz="700" b="0" i="0" u="none" strike="noStrike">
                          <a:solidFill>
                            <a:srgbClr val="000000"/>
                          </a:solidFill>
                          <a:effectLst/>
                          <a:latin typeface="Arial" panose="020B0604020202020204" pitchFamily="34" charset="0"/>
                        </a:rPr>
                        <a:t>Interfaces to and from National Grid</a:t>
                      </a:r>
                      <a:r>
                        <a:rPr lang="en-IN" sz="700" b="0" i="0" u="none" strike="noStrike" baseline="0">
                          <a:solidFill>
                            <a:srgbClr val="000000"/>
                          </a:solidFill>
                          <a:effectLst/>
                          <a:latin typeface="Arial" panose="020B0604020202020204" pitchFamily="34" charset="0"/>
                        </a:rPr>
                        <a:t> systems were unavailable for 8hrs 58mins</a:t>
                      </a:r>
                      <a:endParaRPr lang="en-IN" sz="700" b="0" i="0" u="none" strike="noStrike">
                        <a:solidFill>
                          <a:srgbClr val="000000"/>
                        </a:solidFill>
                        <a:effectLst/>
                        <a:latin typeface="Arial" panose="020B0604020202020204" pitchFamily="34" charset="0"/>
                      </a:endParaRP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National Grid experienced an outage, causing communication delays in data being sent to Gemini which resulted in information not being sent out to Shippers</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Gemini access was uninterrupted however, all receiving data from NG relating to Line Pack and Demand Attribution values would have been delayed, resulting in Shippers not being able to view any up to date data for the duration of the incident</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Xoserve support teams worked with</a:t>
                      </a:r>
                      <a:r>
                        <a:rPr lang="en-IN" sz="700" b="0" i="0" u="none" strike="noStrike" baseline="0">
                          <a:solidFill>
                            <a:srgbClr val="000000"/>
                          </a:solidFill>
                          <a:effectLst/>
                          <a:latin typeface="Arial" panose="020B0604020202020204" pitchFamily="34" charset="0"/>
                        </a:rPr>
                        <a:t> National Grid to instigate contingency processes until the service was restored by National Grid</a:t>
                      </a:r>
                      <a:endParaRPr lang="en-IN" sz="700" b="0" i="0" u="none" strike="noStrike">
                        <a:solidFill>
                          <a:srgbClr val="000000"/>
                        </a:solidFill>
                        <a:effectLst/>
                        <a:latin typeface="Arial" panose="020B0604020202020204" pitchFamily="34" charset="0"/>
                      </a:endParaRPr>
                    </a:p>
                  </a:txBody>
                  <a:tcPr marL="9525" marR="9525" marT="9525" anchor="ctr"/>
                </a:tc>
                <a:tc>
                  <a:txBody>
                    <a:bodyPr/>
                    <a:lstStyle/>
                    <a:p>
                      <a:pPr algn="ctr" fontAlgn="ctr"/>
                      <a:r>
                        <a:rPr lang="en-IN" sz="700" b="0" i="0" u="none" strike="noStrike">
                          <a:solidFill>
                            <a:srgbClr val="000000"/>
                          </a:solidFill>
                          <a:effectLst/>
                          <a:latin typeface="+mj-lt"/>
                        </a:rPr>
                        <a:t>22-07-2020 21:51</a:t>
                      </a:r>
                    </a:p>
                  </a:txBody>
                  <a:tcPr marL="4755" marR="4755" marT="4755" marB="0" anchor="ctr"/>
                </a:tc>
                <a:tc>
                  <a:txBody>
                    <a:bodyPr/>
                    <a:lstStyle/>
                    <a:p>
                      <a:pPr algn="ctr" fontAlgn="ctr"/>
                      <a:r>
                        <a:rPr lang="en-IN" sz="700" u="none" strike="noStrike">
                          <a:effectLst/>
                          <a:latin typeface="+mj-lt"/>
                        </a:rPr>
                        <a:t>23-07-2020 06:49</a:t>
                      </a:r>
                    </a:p>
                  </a:txBody>
                  <a:tcPr marL="4755" marR="4755" marT="4755" marB="0" anchor="ctr"/>
                </a:tc>
                <a:extLst>
                  <a:ext uri="{0D108BD9-81ED-4DB2-BD59-A6C34878D82A}">
                    <a16:rowId xmlns:a16="http://schemas.microsoft.com/office/drawing/2014/main" val="2721866412"/>
                  </a:ext>
                </a:extLst>
              </a:tr>
              <a:tr h="707011">
                <a:tc>
                  <a:txBody>
                    <a:bodyPr/>
                    <a:lstStyle/>
                    <a:p>
                      <a:pPr algn="ctr" fontAlgn="ctr"/>
                      <a:r>
                        <a:rPr lang="en-IN" sz="800" b="0" i="0" u="none" strike="noStrike">
                          <a:solidFill>
                            <a:schemeClr val="bg1"/>
                          </a:solidFill>
                          <a:effectLst/>
                          <a:latin typeface="+mn-lt"/>
                        </a:rPr>
                        <a:t>1163278</a:t>
                      </a:r>
                    </a:p>
                  </a:txBody>
                  <a:tcPr marL="4755" marR="4755" marT="4755" marB="0" anchor="ctr">
                    <a:solidFill>
                      <a:srgbClr val="0070C0"/>
                    </a:solidFill>
                  </a:tcPr>
                </a:tc>
                <a:tc>
                  <a:txBody>
                    <a:bodyPr/>
                    <a:lstStyle/>
                    <a:p>
                      <a:pPr algn="l" rtl="0" fontAlgn="ctr"/>
                      <a:r>
                        <a:rPr lang="en-IN" sz="700" b="0" i="0" u="none" strike="noStrike">
                          <a:solidFill>
                            <a:srgbClr val="000000"/>
                          </a:solidFill>
                          <a:effectLst/>
                          <a:latin typeface="Arial" panose="020B0604020202020204" pitchFamily="34" charset="0"/>
                        </a:rPr>
                        <a:t>Gemini B2B service was unavailable for</a:t>
                      </a:r>
                      <a:r>
                        <a:rPr lang="en-IN" sz="700" b="0" i="0" u="none" strike="noStrike" baseline="0">
                          <a:solidFill>
                            <a:srgbClr val="000000"/>
                          </a:solidFill>
                          <a:effectLst/>
                          <a:latin typeface="Arial" panose="020B0604020202020204" pitchFamily="34" charset="0"/>
                        </a:rPr>
                        <a:t> 4hrs 2 mins</a:t>
                      </a:r>
                      <a:endParaRPr lang="en-IN" sz="700" b="0" i="0" u="none" strike="noStrike">
                        <a:solidFill>
                          <a:srgbClr val="000000"/>
                        </a:solidFill>
                        <a:effectLst/>
                        <a:latin typeface="Arial" panose="020B0604020202020204" pitchFamily="34" charset="0"/>
                      </a:endParaRPr>
                    </a:p>
                  </a:txBody>
                  <a:tcPr marL="9525" marR="9525" marT="9525" anchor="ctr"/>
                </a:tc>
                <a:tc>
                  <a:txBody>
                    <a:bodyPr/>
                    <a:lstStyle/>
                    <a:p>
                      <a:pPr algn="l" rtl="0" fontAlgn="ctr"/>
                      <a:r>
                        <a:rPr lang="en-IN" sz="700" b="0" i="0" u="none" strike="noStrike">
                          <a:solidFill>
                            <a:srgbClr val="000000"/>
                          </a:solidFill>
                          <a:effectLst/>
                          <a:latin typeface="Arial"/>
                        </a:rPr>
                        <a:t>An operational issue with a security certificate was encountered which meant information could not be passed through the B2B services within Gemini</a:t>
                      </a:r>
                    </a:p>
                  </a:txBody>
                  <a:tcPr marL="9525" marR="9525" marT="9525" anchor="ctr"/>
                </a:tc>
                <a:tc>
                  <a:txBody>
                    <a:bodyPr/>
                    <a:lstStyle/>
                    <a:p>
                      <a:pPr algn="l" rtl="0" fontAlgn="ctr"/>
                      <a:r>
                        <a:rPr lang="en-IN" sz="700" b="0" i="0" u="none" strike="noStrike">
                          <a:solidFill>
                            <a:srgbClr val="000000"/>
                          </a:solidFill>
                          <a:effectLst/>
                          <a:latin typeface="Arial"/>
                        </a:rPr>
                        <a:t>All TSOs</a:t>
                      </a:r>
                      <a:r>
                        <a:rPr lang="en-IN" sz="700" b="0" i="0" u="none" strike="noStrike" baseline="0">
                          <a:solidFill>
                            <a:srgbClr val="000000"/>
                          </a:solidFill>
                          <a:effectLst/>
                          <a:latin typeface="Arial"/>
                        </a:rPr>
                        <a:t> were unable to place EU nominations for the duration of the Incident</a:t>
                      </a:r>
                      <a:endParaRPr lang="en-IN" sz="700" b="0" i="0" u="none" strike="noStrike">
                        <a:solidFill>
                          <a:srgbClr val="000000"/>
                        </a:solidFill>
                        <a:effectLst/>
                        <a:latin typeface="Arial"/>
                      </a:endParaRPr>
                    </a:p>
                  </a:txBody>
                  <a:tcPr marL="9525" marR="9525" marT="9525" anchor="ctr"/>
                </a:tc>
                <a:tc>
                  <a:txBody>
                    <a:bodyPr/>
                    <a:lstStyle/>
                    <a:p>
                      <a:pPr algn="l" rtl="0" fontAlgn="ctr"/>
                      <a:r>
                        <a:rPr lang="en-IN" sz="700" b="0" i="0" u="none" strike="noStrike">
                          <a:solidFill>
                            <a:srgbClr val="000000"/>
                          </a:solidFill>
                          <a:effectLst/>
                          <a:latin typeface="Arial"/>
                        </a:rPr>
                        <a:t>Xoserve support teams removed an incorrect certificate and reverted to a previous version.  The certificates have since been refreshed with new versions which has addressed the root cause.</a:t>
                      </a:r>
                    </a:p>
                  </a:txBody>
                  <a:tcPr marL="9525" marR="9525" marT="9525" anchor="ctr"/>
                </a:tc>
                <a:tc>
                  <a:txBody>
                    <a:bodyPr/>
                    <a:lstStyle/>
                    <a:p>
                      <a:pPr algn="ctr" fontAlgn="ctr"/>
                      <a:r>
                        <a:rPr lang="en-IN" sz="700" b="0" i="0" u="none" strike="noStrike">
                          <a:solidFill>
                            <a:srgbClr val="000000"/>
                          </a:solidFill>
                          <a:effectLst/>
                          <a:latin typeface="+mj-lt"/>
                        </a:rPr>
                        <a:t>23-07-2020 12:37</a:t>
                      </a:r>
                    </a:p>
                  </a:txBody>
                  <a:tcPr marL="4755" marR="4755" marT="4755" marB="0" anchor="ctr"/>
                </a:tc>
                <a:tc>
                  <a:txBody>
                    <a:bodyPr/>
                    <a:lstStyle/>
                    <a:p>
                      <a:pPr algn="ctr" fontAlgn="ctr"/>
                      <a:r>
                        <a:rPr lang="en-IN" sz="700" u="none" strike="noStrike">
                          <a:effectLst/>
                          <a:latin typeface="+mj-lt"/>
                        </a:rPr>
                        <a:t>23-07-2020 16:39</a:t>
                      </a:r>
                    </a:p>
                  </a:txBody>
                  <a:tcPr marL="4755" marR="4755" marT="4755" marB="0" anchor="ctr"/>
                </a:tc>
                <a:extLst>
                  <a:ext uri="{0D108BD9-81ED-4DB2-BD59-A6C34878D82A}">
                    <a16:rowId xmlns:a16="http://schemas.microsoft.com/office/drawing/2014/main" val="3934204915"/>
                  </a:ext>
                </a:extLst>
              </a:tr>
            </a:tbl>
          </a:graphicData>
        </a:graphic>
      </p:graphicFrame>
    </p:spTree>
    <p:extLst>
      <p:ext uri="{BB962C8B-B14F-4D97-AF65-F5344CB8AC3E}">
        <p14:creationId xmlns:p14="http://schemas.microsoft.com/office/powerpoint/2010/main" val="91454457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737"/>
            <a:ext cx="8229600" cy="527535"/>
          </a:xfrm>
        </p:spPr>
        <p:txBody>
          <a:bodyPr>
            <a:normAutofit/>
          </a:bodyPr>
          <a:lstStyle/>
          <a:p>
            <a:r>
              <a:rPr lang="en-GB" sz="2000"/>
              <a:t>High-level summary of P1/2 incidents: July 2020</a:t>
            </a:r>
          </a:p>
        </p:txBody>
      </p:sp>
      <p:sp>
        <p:nvSpPr>
          <p:cNvPr id="4" name="AutoShape 2" descr="Image result for questionmark flat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aphicFrame>
        <p:nvGraphicFramePr>
          <p:cNvPr id="6" name="Content Placeholder 6">
            <a:extLst>
              <a:ext uri="{FF2B5EF4-FFF2-40B4-BE49-F238E27FC236}">
                <a16:creationId xmlns:a16="http://schemas.microsoft.com/office/drawing/2014/main" id="{5769632A-ADCC-498B-A405-D206900A983C}"/>
              </a:ext>
            </a:extLst>
          </p:cNvPr>
          <p:cNvGraphicFramePr>
            <a:graphicFrameLocks/>
          </p:cNvGraphicFramePr>
          <p:nvPr>
            <p:extLst>
              <p:ext uri="{D42A27DB-BD31-4B8C-83A1-F6EECF244321}">
                <p14:modId xmlns:p14="http://schemas.microsoft.com/office/powerpoint/2010/main" val="4154774086"/>
              </p:ext>
            </p:extLst>
          </p:nvPr>
        </p:nvGraphicFramePr>
        <p:xfrm>
          <a:off x="28576" y="677851"/>
          <a:ext cx="9043987" cy="1725930"/>
        </p:xfrm>
        <a:graphic>
          <a:graphicData uri="http://schemas.openxmlformats.org/drawingml/2006/table">
            <a:tbl>
              <a:tblPr firstRow="1" bandRow="1">
                <a:tableStyleId>{5C22544A-7EE6-4342-B048-85BDC9FD1C3A}</a:tableStyleId>
              </a:tblPr>
              <a:tblGrid>
                <a:gridCol w="459344">
                  <a:extLst>
                    <a:ext uri="{9D8B030D-6E8A-4147-A177-3AD203B41FA5}">
                      <a16:colId xmlns:a16="http://schemas.microsoft.com/office/drawing/2014/main" val="1820395623"/>
                    </a:ext>
                  </a:extLst>
                </a:gridCol>
                <a:gridCol w="1409329">
                  <a:extLst>
                    <a:ext uri="{9D8B030D-6E8A-4147-A177-3AD203B41FA5}">
                      <a16:colId xmlns:a16="http://schemas.microsoft.com/office/drawing/2014/main" val="3579627632"/>
                    </a:ext>
                  </a:extLst>
                </a:gridCol>
                <a:gridCol w="1717489">
                  <a:extLst>
                    <a:ext uri="{9D8B030D-6E8A-4147-A177-3AD203B41FA5}">
                      <a16:colId xmlns:a16="http://schemas.microsoft.com/office/drawing/2014/main" val="715552888"/>
                    </a:ext>
                  </a:extLst>
                </a:gridCol>
                <a:gridCol w="2128837">
                  <a:extLst>
                    <a:ext uri="{9D8B030D-6E8A-4147-A177-3AD203B41FA5}">
                      <a16:colId xmlns:a16="http://schemas.microsoft.com/office/drawing/2014/main" val="2287827896"/>
                    </a:ext>
                  </a:extLst>
                </a:gridCol>
                <a:gridCol w="2021945">
                  <a:extLst>
                    <a:ext uri="{9D8B030D-6E8A-4147-A177-3AD203B41FA5}">
                      <a16:colId xmlns:a16="http://schemas.microsoft.com/office/drawing/2014/main" val="1642094320"/>
                    </a:ext>
                  </a:extLst>
                </a:gridCol>
                <a:gridCol w="650858">
                  <a:extLst>
                    <a:ext uri="{9D8B030D-6E8A-4147-A177-3AD203B41FA5}">
                      <a16:colId xmlns:a16="http://schemas.microsoft.com/office/drawing/2014/main" val="4119213854"/>
                    </a:ext>
                  </a:extLst>
                </a:gridCol>
                <a:gridCol w="656185">
                  <a:extLst>
                    <a:ext uri="{9D8B030D-6E8A-4147-A177-3AD203B41FA5}">
                      <a16:colId xmlns:a16="http://schemas.microsoft.com/office/drawing/2014/main" val="1273231573"/>
                    </a:ext>
                  </a:extLst>
                </a:gridCol>
              </a:tblGrid>
              <a:tr h="0">
                <a:tc>
                  <a:txBody>
                    <a:bodyPr/>
                    <a:lstStyle/>
                    <a:p>
                      <a:r>
                        <a:rPr lang="en-US" sz="800"/>
                        <a:t> Ref.</a:t>
                      </a:r>
                      <a:endParaRPr lang="en-GB" sz="800"/>
                    </a:p>
                  </a:txBody>
                  <a:tcPr anchor="ctr"/>
                </a:tc>
                <a:tc>
                  <a:txBody>
                    <a:bodyPr/>
                    <a:lstStyle/>
                    <a:p>
                      <a:r>
                        <a:rPr lang="en-US" sz="800"/>
                        <a:t>What happened?</a:t>
                      </a:r>
                      <a:endParaRPr lang="en-GB" sz="800"/>
                    </a:p>
                  </a:txBody>
                  <a:tcPr anchor="ctr"/>
                </a:tc>
                <a:tc>
                  <a:txBody>
                    <a:bodyPr/>
                    <a:lstStyle/>
                    <a:p>
                      <a:r>
                        <a:rPr lang="en-US" sz="800"/>
                        <a:t>Why did it happen?</a:t>
                      </a:r>
                      <a:endParaRPr lang="en-GB" sz="800"/>
                    </a:p>
                  </a:txBody>
                  <a:tcPr anchor="ctr"/>
                </a:tc>
                <a:tc>
                  <a:txBody>
                    <a:bodyPr/>
                    <a:lstStyle/>
                    <a:p>
                      <a:r>
                        <a:rPr lang="en-US" sz="800"/>
                        <a:t>What do Xoserve understand our customers experienced?</a:t>
                      </a:r>
                      <a:endParaRPr lang="en-GB" sz="800"/>
                    </a:p>
                  </a:txBody>
                  <a:tcPr anchor="ctr"/>
                </a:tc>
                <a:tc>
                  <a:txBody>
                    <a:bodyPr/>
                    <a:lstStyle/>
                    <a:p>
                      <a:r>
                        <a:rPr lang="en-US" sz="800"/>
                        <a:t>What did your Xoserve team do to resolve?</a:t>
                      </a:r>
                      <a:endParaRPr lang="en-GB" sz="800"/>
                    </a:p>
                  </a:txBody>
                  <a:tcPr anchor="ctr"/>
                </a:tc>
                <a:tc>
                  <a:txBody>
                    <a:bodyPr/>
                    <a:lstStyle/>
                    <a:p>
                      <a:pPr algn="ctr">
                        <a:spcAft>
                          <a:spcPts val="0"/>
                        </a:spcAft>
                      </a:pPr>
                      <a:r>
                        <a:rPr lang="en-GB" sz="900">
                          <a:effectLst/>
                          <a:latin typeface="+mn-lt"/>
                        </a:rPr>
                        <a:t>Incident Date</a:t>
                      </a:r>
                      <a:endParaRPr lang="en-GB" sz="900">
                        <a:effectLst/>
                        <a:latin typeface="+mn-lt"/>
                        <a:ea typeface="Calibri" panose="020F0502020204030204" pitchFamily="34" charset="0"/>
                      </a:endParaRPr>
                    </a:p>
                  </a:txBody>
                  <a:tcPr marL="46877" marR="46877" marT="0" marB="0" anchor="ctr"/>
                </a:tc>
                <a:tc>
                  <a:txBody>
                    <a:bodyPr/>
                    <a:lstStyle/>
                    <a:p>
                      <a:pPr algn="ctr">
                        <a:spcAft>
                          <a:spcPts val="0"/>
                        </a:spcAft>
                      </a:pPr>
                      <a:r>
                        <a:rPr lang="en-GB" sz="900">
                          <a:effectLst/>
                          <a:latin typeface="+mn-lt"/>
                        </a:rPr>
                        <a:t>Resolved Date</a:t>
                      </a:r>
                      <a:endParaRPr lang="en-GB" sz="900">
                        <a:effectLst/>
                        <a:latin typeface="+mn-lt"/>
                        <a:ea typeface="Calibri" panose="020F0502020204030204" pitchFamily="34" charset="0"/>
                      </a:endParaRPr>
                    </a:p>
                  </a:txBody>
                  <a:tcPr marL="46877" marR="46877" marT="0" marB="0" anchor="ctr"/>
                </a:tc>
                <a:extLst>
                  <a:ext uri="{0D108BD9-81ED-4DB2-BD59-A6C34878D82A}">
                    <a16:rowId xmlns:a16="http://schemas.microsoft.com/office/drawing/2014/main" val="503059204"/>
                  </a:ext>
                </a:extLst>
              </a:tr>
              <a:tr h="343608">
                <a:tc>
                  <a:txBody>
                    <a:bodyPr/>
                    <a:lstStyle/>
                    <a:p>
                      <a:pPr algn="ctr" fontAlgn="ctr"/>
                      <a:r>
                        <a:rPr lang="en-IN" sz="800" b="0" i="0" u="none" strike="noStrike">
                          <a:solidFill>
                            <a:schemeClr val="bg1"/>
                          </a:solidFill>
                          <a:effectLst/>
                          <a:latin typeface="+mn-lt"/>
                        </a:rPr>
                        <a:t>1164038</a:t>
                      </a:r>
                    </a:p>
                  </a:txBody>
                  <a:tcPr marL="4755" marR="4755" marT="4755" marB="0" anchor="ctr">
                    <a:solidFill>
                      <a:srgbClr val="0070C0"/>
                    </a:solidFill>
                  </a:tcPr>
                </a:tc>
                <a:tc>
                  <a:txBody>
                    <a:bodyPr/>
                    <a:lstStyle/>
                    <a:p>
                      <a:pPr algn="l" rtl="0" fontAlgn="ctr"/>
                      <a:r>
                        <a:rPr lang="en-IN" sz="700" b="0" i="0" u="none" strike="noStrike">
                          <a:solidFill>
                            <a:srgbClr val="000000"/>
                          </a:solidFill>
                          <a:effectLst/>
                          <a:latin typeface="Arial" panose="020B0604020202020204" pitchFamily="34" charset="0"/>
                        </a:rPr>
                        <a:t>Gemini was not available to all customers on the 24th July for 3 hours 48minutes</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A Gemini file storage infrastructure component detected a fault and automatically put itself into read only mode to protect itself from data corruption.  Gemini services had to be fully restarted to restore service.</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Shippers experienced delays to Demand Attribution and Line Pack values being publish within Gemini application. Prisma auction processing was also affected.</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Xoserve support teams identified and resolved the permission issue by restarting Gemini services to restore access to storage.  Root cause analysis has been performed and identified the trigger for the fault, a planned change will take place in August to permanently resolve the issue.</a:t>
                      </a:r>
                    </a:p>
                  </a:txBody>
                  <a:tcPr marL="9525" marR="9525" marT="9525" anchor="ctr"/>
                </a:tc>
                <a:tc>
                  <a:txBody>
                    <a:bodyPr/>
                    <a:lstStyle/>
                    <a:p>
                      <a:pPr algn="ctr" fontAlgn="ctr"/>
                      <a:r>
                        <a:rPr lang="en-IN" sz="700" b="0" i="0" u="none" strike="noStrike">
                          <a:solidFill>
                            <a:srgbClr val="000000"/>
                          </a:solidFill>
                          <a:effectLst/>
                          <a:latin typeface="+mj-lt"/>
                        </a:rPr>
                        <a:t>24-07-2020 14:48</a:t>
                      </a:r>
                    </a:p>
                  </a:txBody>
                  <a:tcPr marL="4755" marR="4755" marT="4755" marB="0" anchor="ctr"/>
                </a:tc>
                <a:tc>
                  <a:txBody>
                    <a:bodyPr/>
                    <a:lstStyle/>
                    <a:p>
                      <a:pPr algn="ctr" fontAlgn="ctr"/>
                      <a:r>
                        <a:rPr lang="en-IN" sz="700" u="none" strike="noStrike">
                          <a:effectLst/>
                          <a:latin typeface="+mj-lt"/>
                        </a:rPr>
                        <a:t>27-07-2020 18:36</a:t>
                      </a:r>
                    </a:p>
                  </a:txBody>
                  <a:tcPr marL="4755" marR="4755" marT="4755" marB="0" anchor="ctr"/>
                </a:tc>
                <a:extLst>
                  <a:ext uri="{0D108BD9-81ED-4DB2-BD59-A6C34878D82A}">
                    <a16:rowId xmlns:a16="http://schemas.microsoft.com/office/drawing/2014/main" val="10003"/>
                  </a:ext>
                </a:extLst>
              </a:tr>
              <a:tr h="343608">
                <a:tc>
                  <a:txBody>
                    <a:bodyPr/>
                    <a:lstStyle/>
                    <a:p>
                      <a:pPr algn="ctr" fontAlgn="ctr"/>
                      <a:r>
                        <a:rPr lang="en-IN" sz="800" u="none" strike="noStrike" kern="1200">
                          <a:solidFill>
                            <a:schemeClr val="bg1"/>
                          </a:solidFill>
                          <a:effectLst/>
                          <a:latin typeface="+mn-lt"/>
                          <a:ea typeface="+mn-ea"/>
                          <a:cs typeface="+mn-cs"/>
                        </a:rPr>
                        <a:t>1166416</a:t>
                      </a:r>
                    </a:p>
                  </a:txBody>
                  <a:tcPr marL="4755" marR="4755" marT="4755" marB="0" anchor="ctr">
                    <a:solidFill>
                      <a:srgbClr val="0070C0"/>
                    </a:solidFill>
                  </a:tcPr>
                </a:tc>
                <a:tc>
                  <a:txBody>
                    <a:bodyPr/>
                    <a:lstStyle/>
                    <a:p>
                      <a:pPr algn="l" rtl="0" fontAlgn="ctr"/>
                      <a:r>
                        <a:rPr lang="en-IN" sz="700" b="0" i="0" u="none" strike="noStrike">
                          <a:solidFill>
                            <a:srgbClr val="000000"/>
                          </a:solidFill>
                          <a:effectLst/>
                          <a:latin typeface="Arial" panose="020B0604020202020204" pitchFamily="34" charset="0"/>
                        </a:rPr>
                        <a:t>Gemini and CMS applications were unavailable to all customers on 28th July for 2 hours</a:t>
                      </a:r>
                    </a:p>
                  </a:txBody>
                  <a:tcPr marL="9525" marR="9525" marT="9525" anchor="ctr"/>
                </a:tc>
                <a:tc>
                  <a:txBody>
                    <a:bodyPr/>
                    <a:lstStyle/>
                    <a:p>
                      <a:pPr algn="l"/>
                      <a:r>
                        <a:rPr lang="en-US" sz="700" b="0" i="0" u="none" strike="noStrike" kern="1200">
                          <a:solidFill>
                            <a:srgbClr val="000000"/>
                          </a:solidFill>
                          <a:effectLst/>
                          <a:latin typeface="Arial" panose="020B0604020202020204" pitchFamily="34" charset="0"/>
                          <a:ea typeface="+mn-ea"/>
                          <a:cs typeface="+mn-cs"/>
                        </a:rPr>
                        <a:t>The active external firewall became unresponsive which resulted in connections to application servers being denied and prevented access to Gemini and CMS components</a:t>
                      </a:r>
                      <a:endParaRPr lang="en-IN" sz="700" b="0" i="0" u="none" strike="noStrike" kern="1200">
                        <a:solidFill>
                          <a:srgbClr val="000000"/>
                        </a:solidFill>
                        <a:effectLst/>
                        <a:latin typeface="Arial" panose="020B0604020202020204" pitchFamily="34" charset="0"/>
                        <a:ea typeface="+mn-ea"/>
                        <a:cs typeface="+mn-cs"/>
                      </a:endParaRPr>
                    </a:p>
                  </a:txBody>
                  <a:tcPr anchor="ctr"/>
                </a:tc>
                <a:tc>
                  <a:txBody>
                    <a:bodyPr/>
                    <a:lstStyle/>
                    <a:p>
                      <a:pPr algn="l" rtl="0" fontAlgn="ctr"/>
                      <a:r>
                        <a:rPr lang="en-IN" sz="700" b="0" i="0" u="none" strike="noStrike">
                          <a:solidFill>
                            <a:srgbClr val="000000"/>
                          </a:solidFill>
                          <a:effectLst/>
                          <a:latin typeface="Arial" panose="020B0604020202020204" pitchFamily="34" charset="0"/>
                        </a:rPr>
                        <a:t>Shippers were unable to place nominations, Demand Attribution and Line Pack data was not published at the expected time. EU Nominations and Prisma Auctions were also delayed. Customers and internal CMS users would not have been able to review portfolios and view contact details</a:t>
                      </a:r>
                    </a:p>
                  </a:txBody>
                  <a:tcPr marL="9525" marR="9525" marT="9525" anchor="ctr"/>
                </a:tc>
                <a:tc>
                  <a:txBody>
                    <a:bodyPr/>
                    <a:lstStyle/>
                    <a:p>
                      <a:pPr algn="l" rtl="0" fontAlgn="ctr"/>
                      <a:r>
                        <a:rPr lang="en-IN" sz="700" b="0" i="0" u="none" strike="noStrike">
                          <a:solidFill>
                            <a:srgbClr val="000000"/>
                          </a:solidFill>
                          <a:effectLst/>
                          <a:latin typeface="Arial" panose="020B0604020202020204" pitchFamily="34" charset="0"/>
                        </a:rPr>
                        <a:t>Xoserve support teams failed over firewall services to our secondary site in order to restore the service.  Root cause analysis has identified the process that triggered the fault and a permanent fix plan will be created to prevent reoccurrence </a:t>
                      </a:r>
                    </a:p>
                  </a:txBody>
                  <a:tcPr marL="9525" marR="9525" marT="9525" anchor="ctr"/>
                </a:tc>
                <a:tc>
                  <a:txBody>
                    <a:bodyPr/>
                    <a:lstStyle/>
                    <a:p>
                      <a:pPr algn="ctr" fontAlgn="ctr"/>
                      <a:r>
                        <a:rPr lang="en-IN" sz="700" b="0" i="0" u="none" strike="noStrike">
                          <a:solidFill>
                            <a:srgbClr val="000000"/>
                          </a:solidFill>
                          <a:effectLst/>
                          <a:latin typeface="+mj-lt"/>
                        </a:rPr>
                        <a:t>28-07-2020 12:30</a:t>
                      </a:r>
                    </a:p>
                  </a:txBody>
                  <a:tcPr marL="4755" marR="4755" marT="4755" marB="0" anchor="ctr"/>
                </a:tc>
                <a:tc>
                  <a:txBody>
                    <a:bodyPr/>
                    <a:lstStyle/>
                    <a:p>
                      <a:pPr algn="ctr" fontAlgn="ctr"/>
                      <a:r>
                        <a:rPr lang="en-IN" sz="700" b="0" i="0" u="none" strike="noStrike">
                          <a:solidFill>
                            <a:srgbClr val="000000"/>
                          </a:solidFill>
                          <a:effectLst/>
                          <a:latin typeface="+mj-lt"/>
                        </a:rPr>
                        <a:t>28-07-2020 02:30</a:t>
                      </a:r>
                    </a:p>
                  </a:txBody>
                  <a:tcPr marL="4755" marR="4755" marT="4755" marB="0" anchor="ctr"/>
                </a:tc>
                <a:extLst>
                  <a:ext uri="{0D108BD9-81ED-4DB2-BD59-A6C34878D82A}">
                    <a16:rowId xmlns:a16="http://schemas.microsoft.com/office/drawing/2014/main" val="3229766741"/>
                  </a:ext>
                </a:extLst>
              </a:tr>
            </a:tbl>
          </a:graphicData>
        </a:graphic>
      </p:graphicFrame>
    </p:spTree>
    <p:extLst>
      <p:ext uri="{BB962C8B-B14F-4D97-AF65-F5344CB8AC3E}">
        <p14:creationId xmlns:p14="http://schemas.microsoft.com/office/powerpoint/2010/main" val="120667894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75D87-9DA6-4683-A5BA-130C8FFFF1BB}"/>
              </a:ext>
            </a:extLst>
          </p:cNvPr>
          <p:cNvSpPr>
            <a:spLocks noGrp="1"/>
          </p:cNvSpPr>
          <p:nvPr>
            <p:ph type="title"/>
          </p:nvPr>
        </p:nvSpPr>
        <p:spPr>
          <a:xfrm>
            <a:off x="457200" y="0"/>
            <a:ext cx="8229600" cy="635000"/>
          </a:xfrm>
        </p:spPr>
        <p:txBody>
          <a:bodyPr/>
          <a:lstStyle/>
          <a:p>
            <a:r>
              <a:rPr lang="en-GB"/>
              <a:t>What is happening Overall</a:t>
            </a:r>
          </a:p>
        </p:txBody>
      </p:sp>
      <p:sp>
        <p:nvSpPr>
          <p:cNvPr id="3" name="TextBox 2">
            <a:extLst>
              <a:ext uri="{FF2B5EF4-FFF2-40B4-BE49-F238E27FC236}">
                <a16:creationId xmlns:a16="http://schemas.microsoft.com/office/drawing/2014/main" id="{35A0BAC9-8E38-462A-A44F-CE455DBC13E7}"/>
              </a:ext>
            </a:extLst>
          </p:cNvPr>
          <p:cNvSpPr txBox="1"/>
          <p:nvPr/>
        </p:nvSpPr>
        <p:spPr>
          <a:xfrm>
            <a:off x="6992471" y="2866778"/>
            <a:ext cx="1844168" cy="584775"/>
          </a:xfrm>
          <a:prstGeom prst="rect">
            <a:avLst/>
          </a:prstGeom>
          <a:solidFill>
            <a:schemeClr val="accent5"/>
          </a:solidFill>
        </p:spPr>
        <p:txBody>
          <a:bodyPr wrap="square" rtlCol="0" anchor="t">
            <a:spAutoFit/>
          </a:bodyPr>
          <a:lstStyle/>
          <a:p>
            <a:r>
              <a:rPr lang="en-GB" sz="800">
                <a:solidFill>
                  <a:schemeClr val="bg1"/>
                </a:solidFill>
              </a:rPr>
              <a:t>A fault that  has developed that  only impacts Xoserve users or an incident on core services that has had no customer impact</a:t>
            </a:r>
          </a:p>
        </p:txBody>
      </p:sp>
      <p:graphicFrame>
        <p:nvGraphicFramePr>
          <p:cNvPr id="4" name="Table 3">
            <a:extLst>
              <a:ext uri="{FF2B5EF4-FFF2-40B4-BE49-F238E27FC236}">
                <a16:creationId xmlns:a16="http://schemas.microsoft.com/office/drawing/2014/main" id="{116256F2-B3F1-4784-9808-A2F3CBBAD647}"/>
              </a:ext>
            </a:extLst>
          </p:cNvPr>
          <p:cNvGraphicFramePr>
            <a:graphicFrameLocks noGrp="1"/>
          </p:cNvGraphicFramePr>
          <p:nvPr/>
        </p:nvGraphicFramePr>
        <p:xfrm>
          <a:off x="6631320" y="843159"/>
          <a:ext cx="2205319" cy="2001474"/>
        </p:xfrm>
        <a:graphic>
          <a:graphicData uri="http://schemas.openxmlformats.org/drawingml/2006/table">
            <a:tbl>
              <a:tblPr firstRow="1" bandRow="1">
                <a:tableStyleId>{5C22544A-7EE6-4342-B048-85BDC9FD1C3A}</a:tableStyleId>
              </a:tblPr>
              <a:tblGrid>
                <a:gridCol w="351626">
                  <a:extLst>
                    <a:ext uri="{9D8B030D-6E8A-4147-A177-3AD203B41FA5}">
                      <a16:colId xmlns:a16="http://schemas.microsoft.com/office/drawing/2014/main" val="153172005"/>
                    </a:ext>
                  </a:extLst>
                </a:gridCol>
                <a:gridCol w="903863">
                  <a:extLst>
                    <a:ext uri="{9D8B030D-6E8A-4147-A177-3AD203B41FA5}">
                      <a16:colId xmlns:a16="http://schemas.microsoft.com/office/drawing/2014/main" val="547931521"/>
                    </a:ext>
                  </a:extLst>
                </a:gridCol>
                <a:gridCol w="949830">
                  <a:extLst>
                    <a:ext uri="{9D8B030D-6E8A-4147-A177-3AD203B41FA5}">
                      <a16:colId xmlns:a16="http://schemas.microsoft.com/office/drawing/2014/main" val="1463294942"/>
                    </a:ext>
                  </a:extLst>
                </a:gridCol>
              </a:tblGrid>
              <a:tr h="325074">
                <a:tc>
                  <a:txBody>
                    <a:bodyPr/>
                    <a:lstStyle/>
                    <a:p>
                      <a:endParaRPr lang="en-GB" sz="750"/>
                    </a:p>
                  </a:txBody>
                  <a:tcPr>
                    <a:noFill/>
                  </a:tcPr>
                </a:tc>
                <a:tc>
                  <a:txBody>
                    <a:bodyPr/>
                    <a:lstStyle/>
                    <a:p>
                      <a:pPr algn="ctr"/>
                      <a:r>
                        <a:rPr lang="en-GB" sz="750" b="0">
                          <a:solidFill>
                            <a:schemeClr val="bg1">
                              <a:lumMod val="50000"/>
                            </a:schemeClr>
                          </a:solidFill>
                        </a:rPr>
                        <a:t>Xoserve </a:t>
                      </a:r>
                      <a:endParaRPr lang="en-US"/>
                    </a:p>
                    <a:p>
                      <a:pPr lvl="0" algn="ctr">
                        <a:buNone/>
                      </a:pPr>
                      <a:r>
                        <a:rPr lang="en-GB" sz="750" b="0">
                          <a:solidFill>
                            <a:schemeClr val="bg1">
                              <a:lumMod val="50000"/>
                            </a:schemeClr>
                          </a:solidFill>
                        </a:rPr>
                        <a:t>Identified</a:t>
                      </a:r>
                    </a:p>
                  </a:txBody>
                  <a:tcPr anchor="b" anchorCtr="1">
                    <a:lnR w="9525" cap="flat" cmpd="sng" algn="ctr">
                      <a:solidFill>
                        <a:schemeClr val="tx1"/>
                      </a:solidFill>
                      <a:prstDash val="dash"/>
                      <a:round/>
                      <a:headEnd type="none" w="med" len="med"/>
                      <a:tailEnd type="none" w="med" len="med"/>
                    </a:lnR>
                    <a:noFill/>
                  </a:tcPr>
                </a:tc>
                <a:tc>
                  <a:txBody>
                    <a:bodyPr/>
                    <a:lstStyle/>
                    <a:p>
                      <a:pPr marL="0" marR="0" lvl="0" indent="0" algn="ctr" rtl="0" eaLnBrk="1" fontAlgn="auto" latinLnBrk="0" hangingPunct="1">
                        <a:lnSpc>
                          <a:spcPct val="100000"/>
                        </a:lnSpc>
                        <a:spcBef>
                          <a:spcPts val="0"/>
                        </a:spcBef>
                        <a:spcAft>
                          <a:spcPts val="0"/>
                        </a:spcAft>
                        <a:buFontTx/>
                        <a:buNone/>
                      </a:pPr>
                      <a:r>
                        <a:rPr lang="en-GB" sz="750" b="0">
                          <a:solidFill>
                            <a:schemeClr val="bg1">
                              <a:lumMod val="50000"/>
                            </a:schemeClr>
                          </a:solidFill>
                        </a:rPr>
                        <a:t>Customer </a:t>
                      </a:r>
                      <a:endParaRPr lang="en-US"/>
                    </a:p>
                    <a:p>
                      <a:pPr marL="0" marR="0" lvl="0" indent="0" algn="ctr">
                        <a:lnSpc>
                          <a:spcPct val="100000"/>
                        </a:lnSpc>
                        <a:spcBef>
                          <a:spcPts val="0"/>
                        </a:spcBef>
                        <a:spcAft>
                          <a:spcPts val="0"/>
                        </a:spcAft>
                        <a:buFontTx/>
                        <a:buNone/>
                      </a:pPr>
                      <a:r>
                        <a:rPr lang="en-GB" sz="750" b="0">
                          <a:solidFill>
                            <a:schemeClr val="bg1">
                              <a:lumMod val="50000"/>
                            </a:schemeClr>
                          </a:solidFill>
                        </a:rPr>
                        <a:t>Identified</a:t>
                      </a:r>
                    </a:p>
                  </a:txBody>
                  <a:tcPr anchor="b" anchorCtr="1">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noFill/>
                  </a:tcPr>
                </a:tc>
                <a:extLst>
                  <a:ext uri="{0D108BD9-81ED-4DB2-BD59-A6C34878D82A}">
                    <a16:rowId xmlns:a16="http://schemas.microsoft.com/office/drawing/2014/main" val="2216463583"/>
                  </a:ext>
                </a:extLst>
              </a:tr>
              <a:tr h="743026">
                <a:tc>
                  <a:txBody>
                    <a:bodyPr/>
                    <a:lstStyle/>
                    <a:p>
                      <a:pPr algn="ctr"/>
                      <a:r>
                        <a:rPr lang="en-GB" sz="750">
                          <a:solidFill>
                            <a:schemeClr val="bg1">
                              <a:lumMod val="50000"/>
                            </a:schemeClr>
                          </a:solidFill>
                        </a:rPr>
                        <a:t>Xoserve </a:t>
                      </a:r>
                      <a:endParaRPr lang="en-US"/>
                    </a:p>
                    <a:p>
                      <a:pPr lvl="0" algn="ctr">
                        <a:buNone/>
                      </a:pPr>
                      <a:r>
                        <a:rPr lang="en-GB" sz="750">
                          <a:solidFill>
                            <a:schemeClr val="bg1">
                              <a:lumMod val="50000"/>
                            </a:schemeClr>
                          </a:solidFill>
                        </a:rPr>
                        <a:t>Controllable</a:t>
                      </a:r>
                    </a:p>
                  </a:txBody>
                  <a:tcPr vert="vert270" anchor="b" anchorCtr="1">
                    <a:lnB w="9525" cap="flat" cmpd="sng" algn="ctr">
                      <a:solidFill>
                        <a:schemeClr val="tx1"/>
                      </a:solidFill>
                      <a:prstDash val="dash"/>
                      <a:round/>
                      <a:headEnd type="none" w="med" len="med"/>
                      <a:tailEnd type="none" w="med" len="med"/>
                    </a:lnB>
                    <a:noFill/>
                  </a:tcPr>
                </a:tc>
                <a:tc>
                  <a:txBody>
                    <a:bodyPr/>
                    <a:lstStyle/>
                    <a:p>
                      <a:pPr algn="ctr"/>
                      <a:r>
                        <a:rPr lang="en-US" sz="700">
                          <a:solidFill>
                            <a:schemeClr val="bg1"/>
                          </a:solidFill>
                        </a:rPr>
                        <a:t>Xoserve Identified the incident and the incident could have been avoided had Xoserve taken earlier action</a:t>
                      </a:r>
                      <a:endParaRPr lang="en-GB" sz="700">
                        <a:solidFill>
                          <a:schemeClr val="bg1"/>
                        </a:solidFill>
                      </a:endParaRPr>
                    </a:p>
                  </a:txBody>
                  <a:tcPr>
                    <a:lnR w="9525" cap="flat" cmpd="sng" algn="ctr">
                      <a:solidFill>
                        <a:schemeClr val="tx1"/>
                      </a:solidFill>
                      <a:prstDash val="dash"/>
                      <a:round/>
                      <a:headEnd type="none" w="med" len="med"/>
                      <a:tailEnd type="none" w="med" len="med"/>
                    </a:lnR>
                    <a:lnB w="9525" cap="flat" cmpd="sng" algn="ctr">
                      <a:solidFill>
                        <a:schemeClr val="tx1"/>
                      </a:solidFill>
                      <a:prstDash val="dash"/>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700">
                          <a:solidFill>
                            <a:schemeClr val="bg1"/>
                          </a:solidFill>
                        </a:rPr>
                        <a:t>Customer Identified the incident and the incident could have been avoided had Xoserve taken earlier action</a:t>
                      </a:r>
                      <a:endParaRPr lang="en-GB" sz="700">
                        <a:solidFill>
                          <a:schemeClr val="bg1"/>
                        </a:solidFill>
                      </a:endParaRPr>
                    </a:p>
                  </a:txBody>
                  <a:tcPr>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B w="9525" cap="flat" cmpd="sng" algn="ctr">
                      <a:solidFill>
                        <a:schemeClr val="tx1"/>
                      </a:solidFill>
                      <a:prstDash val="dash"/>
                      <a:round/>
                      <a:headEnd type="none" w="med" len="med"/>
                      <a:tailEnd type="none" w="med" len="med"/>
                    </a:lnB>
                    <a:solidFill>
                      <a:schemeClr val="accent2"/>
                    </a:solidFill>
                  </a:tcPr>
                </a:tc>
                <a:extLst>
                  <a:ext uri="{0D108BD9-81ED-4DB2-BD59-A6C34878D82A}">
                    <a16:rowId xmlns:a16="http://schemas.microsoft.com/office/drawing/2014/main" val="2714944025"/>
                  </a:ext>
                </a:extLst>
              </a:tr>
              <a:tr h="799257">
                <a:tc>
                  <a:txBody>
                    <a:bodyPr/>
                    <a:lstStyle/>
                    <a:p>
                      <a:pPr marL="0" marR="0" lvl="0" indent="0" algn="ctr" rtl="0" eaLnBrk="1" fontAlgn="auto" latinLnBrk="0" hangingPunct="1">
                        <a:lnSpc>
                          <a:spcPct val="100000"/>
                        </a:lnSpc>
                        <a:spcBef>
                          <a:spcPts val="0"/>
                        </a:spcBef>
                        <a:spcAft>
                          <a:spcPts val="0"/>
                        </a:spcAft>
                        <a:buFontTx/>
                        <a:buNone/>
                      </a:pPr>
                      <a:r>
                        <a:rPr lang="en-GB" sz="750" kern="1200">
                          <a:solidFill>
                            <a:schemeClr val="bg1">
                              <a:lumMod val="50000"/>
                            </a:schemeClr>
                          </a:solidFill>
                          <a:latin typeface="+mn-lt"/>
                          <a:ea typeface="+mn-ea"/>
                          <a:cs typeface="+mn-cs"/>
                        </a:rPr>
                        <a:t>Xoserve</a:t>
                      </a:r>
                      <a:endParaRPr lang="en-US"/>
                    </a:p>
                    <a:p>
                      <a:pPr marL="0" marR="0" lvl="0" indent="0" algn="ctr">
                        <a:lnSpc>
                          <a:spcPct val="100000"/>
                        </a:lnSpc>
                        <a:spcBef>
                          <a:spcPts val="0"/>
                        </a:spcBef>
                        <a:spcAft>
                          <a:spcPts val="0"/>
                        </a:spcAft>
                        <a:buFontTx/>
                        <a:buNone/>
                      </a:pPr>
                      <a:r>
                        <a:rPr lang="en-GB" sz="750" kern="1200">
                          <a:solidFill>
                            <a:schemeClr val="bg1">
                              <a:lumMod val="50000"/>
                            </a:schemeClr>
                          </a:solidFill>
                          <a:latin typeface="+mn-lt"/>
                          <a:ea typeface="+mn-ea"/>
                          <a:cs typeface="+mn-cs"/>
                        </a:rPr>
                        <a:t> Uncontrollable</a:t>
                      </a:r>
                    </a:p>
                  </a:txBody>
                  <a:tcPr vert="vert270" anchor="b" anchorCtr="1">
                    <a:lnT w="9525" cap="flat" cmpd="sng" algn="ctr">
                      <a:solidFill>
                        <a:schemeClr val="tx1"/>
                      </a:solidFill>
                      <a:prstDash val="dash"/>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700">
                          <a:solidFill>
                            <a:schemeClr val="bg1"/>
                          </a:solidFill>
                        </a:rPr>
                        <a:t>Xoserve Identified the incident but the incident could not have been avoided had Xoserve taken earlier action</a:t>
                      </a:r>
                      <a:endParaRPr lang="en-GB" sz="700">
                        <a:solidFill>
                          <a:schemeClr val="bg1"/>
                        </a:solidFill>
                      </a:endParaRPr>
                    </a:p>
                  </a:txBody>
                  <a:tcPr>
                    <a:lnR w="9525"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solidFill>
                      <a:srgbClr val="9CCB3B"/>
                    </a:solidFill>
                  </a:tcPr>
                </a:tc>
                <a:tc>
                  <a:txBody>
                    <a:bodyPr/>
                    <a:lstStyle/>
                    <a:p>
                      <a:pPr algn="ctr"/>
                      <a:r>
                        <a:rPr lang="en-US" sz="700">
                          <a:solidFill>
                            <a:schemeClr val="bg1"/>
                          </a:solidFill>
                        </a:rPr>
                        <a:t>Customer Identified the incident but the incident could not have been avoided had Xoserve taken earlier action</a:t>
                      </a:r>
                      <a:endParaRPr lang="en-GB" sz="700">
                        <a:solidFill>
                          <a:schemeClr val="bg1"/>
                        </a:solidFill>
                      </a:endParaRPr>
                    </a:p>
                  </a:txBody>
                  <a:tcPr>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solidFill>
                      <a:srgbClr val="7030A0"/>
                    </a:solidFill>
                  </a:tcPr>
                </a:tc>
                <a:extLst>
                  <a:ext uri="{0D108BD9-81ED-4DB2-BD59-A6C34878D82A}">
                    <a16:rowId xmlns:a16="http://schemas.microsoft.com/office/drawing/2014/main" val="4138741572"/>
                  </a:ext>
                </a:extLst>
              </a:tr>
            </a:tbl>
          </a:graphicData>
        </a:graphic>
      </p:graphicFrame>
      <p:graphicFrame>
        <p:nvGraphicFramePr>
          <p:cNvPr id="6" name="Chart 5">
            <a:extLst>
              <a:ext uri="{FF2B5EF4-FFF2-40B4-BE49-F238E27FC236}">
                <a16:creationId xmlns:a16="http://schemas.microsoft.com/office/drawing/2014/main" id="{00000000-0008-0000-0200-000008000000}"/>
              </a:ext>
            </a:extLst>
          </p:cNvPr>
          <p:cNvGraphicFramePr>
            <a:graphicFrameLocks/>
          </p:cNvGraphicFramePr>
          <p:nvPr>
            <p:extLst>
              <p:ext uri="{D42A27DB-BD31-4B8C-83A1-F6EECF244321}">
                <p14:modId xmlns:p14="http://schemas.microsoft.com/office/powerpoint/2010/main" val="1490356594"/>
              </p:ext>
            </p:extLst>
          </p:nvPr>
        </p:nvGraphicFramePr>
        <p:xfrm>
          <a:off x="52366" y="502920"/>
          <a:ext cx="8893514" cy="46405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55088850"/>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42428-52CA-4511-81EE-20A593C50902}"/>
              </a:ext>
            </a:extLst>
          </p:cNvPr>
          <p:cNvSpPr>
            <a:spLocks noGrp="1"/>
          </p:cNvSpPr>
          <p:nvPr>
            <p:ph type="title"/>
          </p:nvPr>
        </p:nvSpPr>
        <p:spPr/>
        <p:txBody>
          <a:bodyPr>
            <a:normAutofit/>
          </a:bodyPr>
          <a:lstStyle/>
          <a:p>
            <a:r>
              <a:rPr lang="en-GB" sz="2400"/>
              <a:t>What is happening Overall?</a:t>
            </a:r>
          </a:p>
        </p:txBody>
      </p:sp>
      <p:sp>
        <p:nvSpPr>
          <p:cNvPr id="51" name="Rectangle 50">
            <a:extLst>
              <a:ext uri="{FF2B5EF4-FFF2-40B4-BE49-F238E27FC236}">
                <a16:creationId xmlns:a16="http://schemas.microsoft.com/office/drawing/2014/main" id="{1FF00511-A681-476E-9907-5B9037AADF35}"/>
              </a:ext>
            </a:extLst>
          </p:cNvPr>
          <p:cNvSpPr/>
          <p:nvPr/>
        </p:nvSpPr>
        <p:spPr>
          <a:xfrm>
            <a:off x="1224549" y="1061519"/>
            <a:ext cx="684803" cy="369332"/>
          </a:xfrm>
          <a:prstGeom prst="rect">
            <a:avLst/>
          </a:prstGeom>
        </p:spPr>
        <p:txBody>
          <a:bodyPr wrap="none">
            <a:spAutoFit/>
          </a:bodyPr>
          <a:lstStyle/>
          <a:p>
            <a:r>
              <a:rPr lang="en-US" b="1">
                <a:solidFill>
                  <a:schemeClr val="bg1">
                    <a:lumMod val="50000"/>
                  </a:schemeClr>
                </a:solidFill>
              </a:rPr>
              <a:t>Key:</a:t>
            </a:r>
            <a:endParaRPr lang="en-GB" b="1"/>
          </a:p>
        </p:txBody>
      </p:sp>
      <p:graphicFrame>
        <p:nvGraphicFramePr>
          <p:cNvPr id="56" name="Table 55">
            <a:extLst>
              <a:ext uri="{FF2B5EF4-FFF2-40B4-BE49-F238E27FC236}">
                <a16:creationId xmlns:a16="http://schemas.microsoft.com/office/drawing/2014/main" id="{EC56BDC5-5E93-48CE-A700-78112AE76225}"/>
              </a:ext>
            </a:extLst>
          </p:cNvPr>
          <p:cNvGraphicFramePr>
            <a:graphicFrameLocks noGrp="1"/>
          </p:cNvGraphicFramePr>
          <p:nvPr>
            <p:extLst>
              <p:ext uri="{D42A27DB-BD31-4B8C-83A1-F6EECF244321}">
                <p14:modId xmlns:p14="http://schemas.microsoft.com/office/powerpoint/2010/main" val="3267865261"/>
              </p:ext>
            </p:extLst>
          </p:nvPr>
        </p:nvGraphicFramePr>
        <p:xfrm>
          <a:off x="18482" y="1534331"/>
          <a:ext cx="2637253" cy="2629552"/>
        </p:xfrm>
        <a:graphic>
          <a:graphicData uri="http://schemas.openxmlformats.org/drawingml/2006/table">
            <a:tbl>
              <a:tblPr firstRow="1" bandRow="1">
                <a:tableStyleId>{5C22544A-7EE6-4342-B048-85BDC9FD1C3A}</a:tableStyleId>
              </a:tblPr>
              <a:tblGrid>
                <a:gridCol w="420496">
                  <a:extLst>
                    <a:ext uri="{9D8B030D-6E8A-4147-A177-3AD203B41FA5}">
                      <a16:colId xmlns:a16="http://schemas.microsoft.com/office/drawing/2014/main" val="153172005"/>
                    </a:ext>
                  </a:extLst>
                </a:gridCol>
                <a:gridCol w="1047916">
                  <a:extLst>
                    <a:ext uri="{9D8B030D-6E8A-4147-A177-3AD203B41FA5}">
                      <a16:colId xmlns:a16="http://schemas.microsoft.com/office/drawing/2014/main" val="547931521"/>
                    </a:ext>
                  </a:extLst>
                </a:gridCol>
                <a:gridCol w="1168841">
                  <a:extLst>
                    <a:ext uri="{9D8B030D-6E8A-4147-A177-3AD203B41FA5}">
                      <a16:colId xmlns:a16="http://schemas.microsoft.com/office/drawing/2014/main" val="1463294942"/>
                    </a:ext>
                  </a:extLst>
                </a:gridCol>
              </a:tblGrid>
              <a:tr h="448528">
                <a:tc>
                  <a:txBody>
                    <a:bodyPr/>
                    <a:lstStyle/>
                    <a:p>
                      <a:endParaRPr lang="en-GB"/>
                    </a:p>
                  </a:txBody>
                  <a:tcPr>
                    <a:noFill/>
                  </a:tcPr>
                </a:tc>
                <a:tc>
                  <a:txBody>
                    <a:bodyPr/>
                    <a:lstStyle/>
                    <a:p>
                      <a:pPr algn="ctr"/>
                      <a:r>
                        <a:rPr lang="en-GB" sz="1050" b="0">
                          <a:solidFill>
                            <a:schemeClr val="bg1">
                              <a:lumMod val="50000"/>
                            </a:schemeClr>
                          </a:solidFill>
                        </a:rPr>
                        <a:t>Xoserve Identified</a:t>
                      </a:r>
                    </a:p>
                  </a:txBody>
                  <a:tcPr anchor="b" anchorCtr="1">
                    <a:lnR w="9525" cap="flat" cmpd="sng" algn="ctr">
                      <a:solidFill>
                        <a:schemeClr val="tx1"/>
                      </a:solidFill>
                      <a:prstDash val="dash"/>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a:solidFill>
                            <a:schemeClr val="bg1">
                              <a:lumMod val="50000"/>
                            </a:schemeClr>
                          </a:solidFill>
                        </a:rPr>
                        <a:t>Customer  Identified</a:t>
                      </a:r>
                    </a:p>
                  </a:txBody>
                  <a:tcPr anchor="b" anchorCtr="1">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noFill/>
                  </a:tcPr>
                </a:tc>
                <a:extLst>
                  <a:ext uri="{0D108BD9-81ED-4DB2-BD59-A6C34878D82A}">
                    <a16:rowId xmlns:a16="http://schemas.microsoft.com/office/drawing/2014/main" val="2216463583"/>
                  </a:ext>
                </a:extLst>
              </a:tr>
              <a:tr h="1090512">
                <a:tc>
                  <a:txBody>
                    <a:bodyPr/>
                    <a:lstStyle/>
                    <a:p>
                      <a:pPr algn="ctr"/>
                      <a:r>
                        <a:rPr lang="en-GB" sz="1050">
                          <a:solidFill>
                            <a:schemeClr val="bg1">
                              <a:lumMod val="50000"/>
                            </a:schemeClr>
                          </a:solidFill>
                        </a:rPr>
                        <a:t>Xoserve Controllable</a:t>
                      </a:r>
                    </a:p>
                  </a:txBody>
                  <a:tcPr vert="vert270" anchor="b" anchorCtr="1">
                    <a:lnB w="9525" cap="flat" cmpd="sng" algn="ctr">
                      <a:solidFill>
                        <a:schemeClr val="tx1"/>
                      </a:solidFill>
                      <a:prstDash val="dash"/>
                      <a:round/>
                      <a:headEnd type="none" w="med" len="med"/>
                      <a:tailEnd type="none" w="med" len="med"/>
                    </a:lnB>
                    <a:noFill/>
                  </a:tcPr>
                </a:tc>
                <a:tc>
                  <a:txBody>
                    <a:bodyPr/>
                    <a:lstStyle/>
                    <a:p>
                      <a:pPr algn="ctr"/>
                      <a:r>
                        <a:rPr lang="en-US" sz="800">
                          <a:solidFill>
                            <a:schemeClr val="bg1"/>
                          </a:solidFill>
                        </a:rPr>
                        <a:t>Xoserve Identified the incident and the incident could have been avoided had Xoserve taken earlier action</a:t>
                      </a:r>
                      <a:endParaRPr lang="en-GB" sz="800">
                        <a:solidFill>
                          <a:schemeClr val="bg1"/>
                        </a:solidFill>
                      </a:endParaRPr>
                    </a:p>
                  </a:txBody>
                  <a:tcPr anchor="ctr">
                    <a:lnR w="9525" cap="flat" cmpd="sng" algn="ctr">
                      <a:solidFill>
                        <a:schemeClr val="tx1"/>
                      </a:solidFill>
                      <a:prstDash val="dash"/>
                      <a:round/>
                      <a:headEnd type="none" w="med" len="med"/>
                      <a:tailEnd type="none" w="med" len="med"/>
                    </a:lnR>
                    <a:lnB w="9525" cap="flat" cmpd="sng" algn="ctr">
                      <a:solidFill>
                        <a:schemeClr val="tx1"/>
                      </a:solidFill>
                      <a:prstDash val="dash"/>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a:solidFill>
                            <a:schemeClr val="bg1"/>
                          </a:solidFill>
                        </a:rPr>
                        <a:t>Customer Identified the incident and the incident could have been avoided had Xoserve taken earlier action</a:t>
                      </a:r>
                      <a:endParaRPr lang="en-GB" sz="800">
                        <a:solidFill>
                          <a:schemeClr val="bg1"/>
                        </a:solidFill>
                      </a:endParaRPr>
                    </a:p>
                  </a:txBody>
                  <a:tcPr anchor="ctr">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B w="9525" cap="flat" cmpd="sng" algn="ctr">
                      <a:solidFill>
                        <a:schemeClr val="tx1"/>
                      </a:solidFill>
                      <a:prstDash val="dash"/>
                      <a:round/>
                      <a:headEnd type="none" w="med" len="med"/>
                      <a:tailEnd type="none" w="med" len="med"/>
                    </a:lnB>
                    <a:solidFill>
                      <a:schemeClr val="accent2"/>
                    </a:solidFill>
                  </a:tcPr>
                </a:tc>
                <a:extLst>
                  <a:ext uri="{0D108BD9-81ED-4DB2-BD59-A6C34878D82A}">
                    <a16:rowId xmlns:a16="http://schemas.microsoft.com/office/drawing/2014/main" val="2714944025"/>
                  </a:ext>
                </a:extLst>
              </a:tr>
              <a:tr h="10905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kern="1200">
                          <a:solidFill>
                            <a:schemeClr val="bg1">
                              <a:lumMod val="50000"/>
                            </a:schemeClr>
                          </a:solidFill>
                          <a:latin typeface="+mn-lt"/>
                          <a:ea typeface="+mn-ea"/>
                          <a:cs typeface="+mn-cs"/>
                        </a:rPr>
                        <a:t>Xoserve Uncontrollable</a:t>
                      </a:r>
                    </a:p>
                  </a:txBody>
                  <a:tcPr vert="vert270" anchor="b" anchorCtr="1">
                    <a:lnT w="9525" cap="flat" cmpd="sng" algn="ctr">
                      <a:solidFill>
                        <a:schemeClr val="tx1"/>
                      </a:solidFill>
                      <a:prstDash val="dash"/>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a:solidFill>
                            <a:schemeClr val="bg1"/>
                          </a:solidFill>
                        </a:rPr>
                        <a:t>Xoserve Identified the incident but the incident could not have been avoided had Xoserve taken earlier action</a:t>
                      </a:r>
                      <a:endParaRPr lang="en-GB" sz="800">
                        <a:solidFill>
                          <a:schemeClr val="bg1"/>
                        </a:solidFill>
                      </a:endParaRPr>
                    </a:p>
                  </a:txBody>
                  <a:tcPr anchor="ctr">
                    <a:lnR w="9525"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solidFill>
                      <a:srgbClr val="9CCB3B"/>
                    </a:solidFill>
                  </a:tcPr>
                </a:tc>
                <a:tc>
                  <a:txBody>
                    <a:bodyPr/>
                    <a:lstStyle/>
                    <a:p>
                      <a:pPr algn="ctr"/>
                      <a:r>
                        <a:rPr lang="en-US" sz="800">
                          <a:solidFill>
                            <a:schemeClr val="bg1"/>
                          </a:solidFill>
                        </a:rPr>
                        <a:t>Customer Identified the incident but the incident could not have been avoided had Xoserve taken earlier action</a:t>
                      </a:r>
                      <a:endParaRPr lang="en-GB" sz="800">
                        <a:solidFill>
                          <a:schemeClr val="bg1"/>
                        </a:solidFill>
                      </a:endParaRPr>
                    </a:p>
                  </a:txBody>
                  <a:tcPr anchor="ctr">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solidFill>
                      <a:srgbClr val="7030A0"/>
                    </a:solidFill>
                  </a:tcPr>
                </a:tc>
                <a:extLst>
                  <a:ext uri="{0D108BD9-81ED-4DB2-BD59-A6C34878D82A}">
                    <a16:rowId xmlns:a16="http://schemas.microsoft.com/office/drawing/2014/main" val="4138741572"/>
                  </a:ext>
                </a:extLst>
              </a:tr>
            </a:tbl>
          </a:graphicData>
        </a:graphic>
      </p:graphicFrame>
      <p:graphicFrame>
        <p:nvGraphicFramePr>
          <p:cNvPr id="7" name="Table 6">
            <a:extLst>
              <a:ext uri="{FF2B5EF4-FFF2-40B4-BE49-F238E27FC236}">
                <a16:creationId xmlns:a16="http://schemas.microsoft.com/office/drawing/2014/main" id="{F583CA47-946A-4F83-8EA2-257D76FD88F1}"/>
              </a:ext>
            </a:extLst>
          </p:cNvPr>
          <p:cNvGraphicFramePr>
            <a:graphicFrameLocks noGrp="1"/>
          </p:cNvGraphicFramePr>
          <p:nvPr>
            <p:extLst>
              <p:ext uri="{D42A27DB-BD31-4B8C-83A1-F6EECF244321}">
                <p14:modId xmlns:p14="http://schemas.microsoft.com/office/powerpoint/2010/main" val="1421971057"/>
              </p:ext>
            </p:extLst>
          </p:nvPr>
        </p:nvGraphicFramePr>
        <p:xfrm>
          <a:off x="5738893" y="1061519"/>
          <a:ext cx="3276600" cy="3113263"/>
        </p:xfrm>
        <a:graphic>
          <a:graphicData uri="http://schemas.openxmlformats.org/drawingml/2006/table">
            <a:tbl>
              <a:tblPr/>
              <a:tblGrid>
                <a:gridCol w="965200">
                  <a:extLst>
                    <a:ext uri="{9D8B030D-6E8A-4147-A177-3AD203B41FA5}">
                      <a16:colId xmlns:a16="http://schemas.microsoft.com/office/drawing/2014/main" val="3528046539"/>
                    </a:ext>
                  </a:extLst>
                </a:gridCol>
                <a:gridCol w="1092200">
                  <a:extLst>
                    <a:ext uri="{9D8B030D-6E8A-4147-A177-3AD203B41FA5}">
                      <a16:colId xmlns:a16="http://schemas.microsoft.com/office/drawing/2014/main" val="1659926680"/>
                    </a:ext>
                  </a:extLst>
                </a:gridCol>
                <a:gridCol w="1219200">
                  <a:extLst>
                    <a:ext uri="{9D8B030D-6E8A-4147-A177-3AD203B41FA5}">
                      <a16:colId xmlns:a16="http://schemas.microsoft.com/office/drawing/2014/main" val="2722394606"/>
                    </a:ext>
                  </a:extLst>
                </a:gridCol>
              </a:tblGrid>
              <a:tr h="323055">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gridSpan="2">
                  <a:txBody>
                    <a:bodyPr/>
                    <a:lstStyle/>
                    <a:p>
                      <a:pPr algn="ctr" fontAlgn="b"/>
                      <a:r>
                        <a:rPr lang="en-GB" sz="1800" b="1" i="0" u="none" strike="noStrike">
                          <a:solidFill>
                            <a:srgbClr val="808080"/>
                          </a:solidFill>
                          <a:effectLst/>
                          <a:latin typeface="Arial" panose="020B0604020202020204" pitchFamily="34" charset="0"/>
                        </a:rPr>
                        <a:t>Year to Date</a:t>
                      </a:r>
                    </a:p>
                  </a:txBody>
                  <a:tcPr marL="0" marR="0" marT="0" marB="0" anchor="b">
                    <a:lnL>
                      <a:noFill/>
                    </a:lnL>
                    <a:lnR>
                      <a:noFill/>
                    </a:lnR>
                    <a:lnT>
                      <a:noFill/>
                    </a:lnT>
                    <a:lnB>
                      <a:noFill/>
                    </a:lnB>
                  </a:tcPr>
                </a:tc>
                <a:tc hMerge="1">
                  <a:txBody>
                    <a:bodyPr/>
                    <a:lstStyle/>
                    <a:p>
                      <a:endParaRPr lang="en-GB"/>
                    </a:p>
                  </a:txBody>
                  <a:tcPr/>
                </a:tc>
                <a:extLst>
                  <a:ext uri="{0D108BD9-81ED-4DB2-BD59-A6C34878D82A}">
                    <a16:rowId xmlns:a16="http://schemas.microsoft.com/office/drawing/2014/main" val="3954612936"/>
                  </a:ext>
                </a:extLst>
              </a:tr>
              <a:tr h="210688">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FFFFFF"/>
                      </a:solidFill>
                      <a:prstDash val="solid"/>
                      <a:round/>
                      <a:headEnd type="none" w="med" len="med"/>
                      <a:tailEnd type="none" w="med" len="med"/>
                    </a:lnB>
                  </a:tcPr>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FFFFFF"/>
                      </a:solidFill>
                      <a:prstDash val="solid"/>
                      <a:round/>
                      <a:headEnd type="none" w="med" len="med"/>
                      <a:tailEnd type="none" w="med" len="med"/>
                    </a:lnB>
                  </a:tcPr>
                </a:tc>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927044895"/>
                  </a:ext>
                </a:extLst>
              </a:tr>
              <a:tr h="386260">
                <a:tc>
                  <a:txBody>
                    <a:bodyPr/>
                    <a:lstStyle/>
                    <a:p>
                      <a:pPr algn="l" fontAlgn="t"/>
                      <a:r>
                        <a:rPr lang="en-GB" sz="1800" b="0" i="0" u="none" strike="noStrike">
                          <a:solidFill>
                            <a:srgbClr val="000000"/>
                          </a:solidFill>
                          <a:effectLst/>
                          <a:latin typeface="Arial" panose="020B0604020202020204" pitchFamily="34" charset="0"/>
                        </a:rPr>
                        <a:t> </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050" b="0" i="0" u="none" strike="noStrike">
                          <a:solidFill>
                            <a:srgbClr val="7F7F7F"/>
                          </a:solidFill>
                          <a:effectLst/>
                          <a:latin typeface="Arial" panose="020B0604020202020204" pitchFamily="34" charset="0"/>
                        </a:rPr>
                        <a:t>Xoserve</a:t>
                      </a:r>
                      <a:br>
                        <a:rPr lang="en-GB" sz="1050" b="0" i="0" u="none" strike="noStrike">
                          <a:solidFill>
                            <a:srgbClr val="7F7F7F"/>
                          </a:solidFill>
                          <a:effectLst/>
                          <a:latin typeface="Arial" panose="020B0604020202020204" pitchFamily="34" charset="0"/>
                        </a:rPr>
                      </a:br>
                      <a:r>
                        <a:rPr lang="en-GB" sz="1050" b="0" i="0" u="none" strike="noStrike">
                          <a:solidFill>
                            <a:srgbClr val="7F7F7F"/>
                          </a:solidFill>
                          <a:effectLst/>
                          <a:latin typeface="Arial" panose="020B0604020202020204" pitchFamily="34" charset="0"/>
                        </a:rPr>
                        <a:t>Identified</a:t>
                      </a:r>
                    </a:p>
                  </a:txBody>
                  <a:tcPr marL="0" marR="0" marT="0" marB="0" anchor="ctr">
                    <a:lnL w="12700" cap="flat" cmpd="sng" algn="ctr">
                      <a:solidFill>
                        <a:srgbClr val="FFFFFF"/>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050" b="0" i="0" u="none" strike="noStrike">
                          <a:solidFill>
                            <a:srgbClr val="7F7F7F"/>
                          </a:solidFill>
                          <a:effectLst/>
                          <a:latin typeface="Arial" panose="020B0604020202020204" pitchFamily="34" charset="0"/>
                        </a:rPr>
                        <a:t>Customer</a:t>
                      </a:r>
                      <a:br>
                        <a:rPr lang="en-GB" sz="1050" b="0" i="0" u="none" strike="noStrike">
                          <a:solidFill>
                            <a:srgbClr val="7F7F7F"/>
                          </a:solidFill>
                          <a:effectLst/>
                          <a:latin typeface="Arial" panose="020B0604020202020204" pitchFamily="34" charset="0"/>
                        </a:rPr>
                      </a:br>
                      <a:r>
                        <a:rPr lang="en-GB" sz="1050" b="0" i="0" u="none" strike="noStrike">
                          <a:solidFill>
                            <a:srgbClr val="7F7F7F"/>
                          </a:solidFill>
                          <a:effectLst/>
                          <a:latin typeface="Arial" panose="020B0604020202020204" pitchFamily="34" charset="0"/>
                        </a:rPr>
                        <a:t>Identified</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849715099"/>
                  </a:ext>
                </a:extLst>
              </a:tr>
              <a:tr h="1062569">
                <a:tc>
                  <a:txBody>
                    <a:bodyPr/>
                    <a:lstStyle/>
                    <a:p>
                      <a:pPr algn="ctr" rtl="0" fontAlgn="ctr"/>
                      <a:r>
                        <a:rPr lang="en-GB" sz="1050" b="0" i="0" u="none" strike="noStrike">
                          <a:solidFill>
                            <a:srgbClr val="7F7F7F"/>
                          </a:solidFill>
                          <a:effectLst/>
                          <a:latin typeface="Arial" panose="020B0604020202020204" pitchFamily="34" charset="0"/>
                        </a:rPr>
                        <a:t>Xoserve</a:t>
                      </a:r>
                      <a:br>
                        <a:rPr lang="en-GB" sz="1050" b="0" i="0" u="none" strike="noStrike">
                          <a:solidFill>
                            <a:srgbClr val="7F7F7F"/>
                          </a:solidFill>
                          <a:effectLst/>
                          <a:latin typeface="Arial" panose="020B0604020202020204" pitchFamily="34" charset="0"/>
                        </a:rPr>
                      </a:br>
                      <a:r>
                        <a:rPr lang="en-GB" sz="1050" b="0" i="0" u="none" strike="noStrike">
                          <a:solidFill>
                            <a:srgbClr val="7F7F7F"/>
                          </a:solidFill>
                          <a:effectLst/>
                          <a:latin typeface="Arial" panose="020B0604020202020204" pitchFamily="34" charset="0"/>
                        </a:rPr>
                        <a:t>Controllable</a:t>
                      </a:r>
                    </a:p>
                  </a:txBody>
                  <a:tcPr marL="0" marR="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ctr" rtl="0" fontAlgn="ctr"/>
                      <a:r>
                        <a:rPr lang="en-GB" sz="4000" b="0" i="0" u="none" strike="noStrike">
                          <a:solidFill>
                            <a:srgbClr val="FFFFFF"/>
                          </a:solidFill>
                          <a:effectLst/>
                          <a:latin typeface="Arial" panose="020B0604020202020204" pitchFamily="34" charset="0"/>
                        </a:rPr>
                        <a:t>17</a:t>
                      </a:r>
                    </a:p>
                  </a:txBody>
                  <a:tcPr marL="0" marR="0" marT="0" marB="0" anchor="ctr">
                    <a:lnL w="12700" cap="flat" cmpd="sng" algn="ctr">
                      <a:solidFill>
                        <a:srgbClr val="FFFFFF"/>
                      </a:solidFill>
                      <a:prstDash val="solid"/>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0070C0"/>
                    </a:solidFill>
                  </a:tcPr>
                </a:tc>
                <a:tc>
                  <a:txBody>
                    <a:bodyPr/>
                    <a:lstStyle/>
                    <a:p>
                      <a:pPr algn="ctr" rtl="0" fontAlgn="ctr"/>
                      <a:r>
                        <a:rPr lang="en-GB" sz="4000" b="0" i="0" u="none" strike="noStrike">
                          <a:solidFill>
                            <a:srgbClr val="FFFFFF"/>
                          </a:solidFill>
                          <a:effectLst/>
                          <a:latin typeface="Arial" panose="020B0604020202020204" pitchFamily="34" charset="0"/>
                        </a:rPr>
                        <a:t>1</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D75733"/>
                    </a:solidFill>
                  </a:tcPr>
                </a:tc>
                <a:extLst>
                  <a:ext uri="{0D108BD9-81ED-4DB2-BD59-A6C34878D82A}">
                    <a16:rowId xmlns:a16="http://schemas.microsoft.com/office/drawing/2014/main" val="3490598614"/>
                  </a:ext>
                </a:extLst>
              </a:tr>
              <a:tr h="1130691">
                <a:tc>
                  <a:txBody>
                    <a:bodyPr/>
                    <a:lstStyle/>
                    <a:p>
                      <a:pPr algn="ctr" rtl="0" fontAlgn="ctr"/>
                      <a:r>
                        <a:rPr lang="en-GB" sz="1050" b="0" i="0" u="none" strike="noStrike">
                          <a:solidFill>
                            <a:srgbClr val="7F7F7F"/>
                          </a:solidFill>
                          <a:effectLst/>
                          <a:latin typeface="Arial" panose="020B0604020202020204" pitchFamily="34" charset="0"/>
                        </a:rPr>
                        <a:t>Xoserve</a:t>
                      </a:r>
                      <a:br>
                        <a:rPr lang="en-GB" sz="1050" b="0" i="0" u="none" strike="noStrike">
                          <a:solidFill>
                            <a:srgbClr val="7F7F7F"/>
                          </a:solidFill>
                          <a:effectLst/>
                          <a:latin typeface="Arial" panose="020B0604020202020204" pitchFamily="34" charset="0"/>
                        </a:rPr>
                      </a:br>
                      <a:r>
                        <a:rPr lang="en-GB" sz="1050" b="0" i="0" u="none" strike="noStrike">
                          <a:solidFill>
                            <a:srgbClr val="7F7F7F"/>
                          </a:solidFill>
                          <a:effectLst/>
                          <a:latin typeface="Arial" panose="020B0604020202020204" pitchFamily="34" charset="0"/>
                        </a:rPr>
                        <a:t>Uncontrollable</a:t>
                      </a:r>
                    </a:p>
                  </a:txBody>
                  <a:tcPr marL="0" marR="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GB" sz="4000" b="0" i="0" u="none" strike="noStrike">
                          <a:solidFill>
                            <a:srgbClr val="FFFFFF"/>
                          </a:solidFill>
                          <a:effectLst/>
                          <a:latin typeface="Arial" panose="020B0604020202020204" pitchFamily="34" charset="0"/>
                        </a:rPr>
                        <a:t>6</a:t>
                      </a:r>
                    </a:p>
                  </a:txBody>
                  <a:tcPr marL="0" marR="0" marT="0" marB="0" anchor="ctr">
                    <a:lnL w="12700" cap="flat" cmpd="sng" algn="ctr">
                      <a:solidFill>
                        <a:srgbClr val="FFFFFF"/>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FFFFFF"/>
                      </a:solidFill>
                      <a:prstDash val="solid"/>
                      <a:round/>
                      <a:headEnd type="none" w="med" len="med"/>
                      <a:tailEnd type="none" w="med" len="med"/>
                    </a:lnB>
                    <a:solidFill>
                      <a:srgbClr val="9CCB3B"/>
                    </a:solidFill>
                  </a:tcPr>
                </a:tc>
                <a:tc>
                  <a:txBody>
                    <a:bodyPr/>
                    <a:lstStyle/>
                    <a:p>
                      <a:pPr algn="ctr" rtl="0" fontAlgn="ctr"/>
                      <a:r>
                        <a:rPr lang="en-GB" sz="4000" b="0" i="0" u="none" strike="noStrike">
                          <a:solidFill>
                            <a:srgbClr val="FFFFFF"/>
                          </a:solidFill>
                          <a:effectLst/>
                          <a:latin typeface="Arial" panose="020B0604020202020204" pitchFamily="34" charset="0"/>
                        </a:rPr>
                        <a:t>3</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3921815034"/>
                  </a:ext>
                </a:extLst>
              </a:tr>
            </a:tbl>
          </a:graphicData>
        </a:graphic>
      </p:graphicFrame>
      <p:graphicFrame>
        <p:nvGraphicFramePr>
          <p:cNvPr id="10" name="Table 9">
            <a:extLst>
              <a:ext uri="{FF2B5EF4-FFF2-40B4-BE49-F238E27FC236}">
                <a16:creationId xmlns:a16="http://schemas.microsoft.com/office/drawing/2014/main" id="{2DBA6B71-335D-4387-BF27-E90307E4DF4B}"/>
              </a:ext>
            </a:extLst>
          </p:cNvPr>
          <p:cNvGraphicFramePr>
            <a:graphicFrameLocks noGrp="1"/>
          </p:cNvGraphicFramePr>
          <p:nvPr>
            <p:extLst>
              <p:ext uri="{D42A27DB-BD31-4B8C-83A1-F6EECF244321}">
                <p14:modId xmlns:p14="http://schemas.microsoft.com/office/powerpoint/2010/main" val="4246933347"/>
              </p:ext>
            </p:extLst>
          </p:nvPr>
        </p:nvGraphicFramePr>
        <p:xfrm>
          <a:off x="2655735" y="1061519"/>
          <a:ext cx="3276599" cy="3113263"/>
        </p:xfrm>
        <a:graphic>
          <a:graphicData uri="http://schemas.openxmlformats.org/drawingml/2006/table">
            <a:tbl>
              <a:tblPr/>
              <a:tblGrid>
                <a:gridCol w="965200">
                  <a:extLst>
                    <a:ext uri="{9D8B030D-6E8A-4147-A177-3AD203B41FA5}">
                      <a16:colId xmlns:a16="http://schemas.microsoft.com/office/drawing/2014/main" val="1008481607"/>
                    </a:ext>
                  </a:extLst>
                </a:gridCol>
                <a:gridCol w="1092200">
                  <a:extLst>
                    <a:ext uri="{9D8B030D-6E8A-4147-A177-3AD203B41FA5}">
                      <a16:colId xmlns:a16="http://schemas.microsoft.com/office/drawing/2014/main" val="882255482"/>
                    </a:ext>
                  </a:extLst>
                </a:gridCol>
                <a:gridCol w="1219199">
                  <a:extLst>
                    <a:ext uri="{9D8B030D-6E8A-4147-A177-3AD203B41FA5}">
                      <a16:colId xmlns:a16="http://schemas.microsoft.com/office/drawing/2014/main" val="3273536462"/>
                    </a:ext>
                  </a:extLst>
                </a:gridCol>
              </a:tblGrid>
              <a:tr h="594576">
                <a:tc>
                  <a:txBody>
                    <a:bodyPr/>
                    <a:lstStyle/>
                    <a:p>
                      <a:pPr algn="l" fontAlgn="b"/>
                      <a:endParaRPr lang="en-GB"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FFFFFF"/>
                      </a:solidFill>
                      <a:prstDash val="solid"/>
                      <a:round/>
                      <a:headEnd type="none" w="med" len="med"/>
                      <a:tailEnd type="none" w="med" len="med"/>
                    </a:lnB>
                  </a:tcPr>
                </a:tc>
                <a:tc gridSpan="2">
                  <a:txBody>
                    <a:bodyPr/>
                    <a:lstStyle/>
                    <a:p>
                      <a:pPr algn="ctr" fontAlgn="b"/>
                      <a:r>
                        <a:rPr lang="en-GB" sz="1800" b="1" i="0" u="none" strike="noStrike">
                          <a:solidFill>
                            <a:srgbClr val="808080"/>
                          </a:solidFill>
                          <a:effectLst/>
                          <a:latin typeface="Arial" panose="020B0604020202020204" pitchFamily="34" charset="0"/>
                        </a:rPr>
                        <a:t>July 2020</a:t>
                      </a:r>
                    </a:p>
                    <a:p>
                      <a:pPr algn="ctr" fontAlgn="b"/>
                      <a:endParaRPr lang="en-GB" sz="1800" b="1" i="0" u="none" strike="noStrike">
                        <a:solidFill>
                          <a:srgbClr val="808080"/>
                        </a:solidFill>
                        <a:effectLst/>
                        <a:latin typeface="Arial" panose="020B0604020202020204" pitchFamily="34" charset="0"/>
                      </a:endParaRPr>
                    </a:p>
                  </a:txBody>
                  <a:tcPr marL="0" marR="0" marT="0" marB="0" anchor="b">
                    <a:lnL>
                      <a:noFill/>
                    </a:lnL>
                    <a:lnR>
                      <a:noFill/>
                    </a:lnR>
                    <a:lnT>
                      <a:noFill/>
                    </a:lnT>
                    <a:lnB w="12700" cap="flat" cmpd="sng" algn="ctr">
                      <a:solidFill>
                        <a:srgbClr val="FFFFFF"/>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895249633"/>
                  </a:ext>
                </a:extLst>
              </a:tr>
              <a:tr h="378491">
                <a:tc>
                  <a:txBody>
                    <a:bodyPr/>
                    <a:lstStyle/>
                    <a:p>
                      <a:pPr algn="l" fontAlgn="t"/>
                      <a:r>
                        <a:rPr lang="en-GB" sz="1800" b="0" i="0" u="none" strike="noStrike">
                          <a:solidFill>
                            <a:srgbClr val="000000"/>
                          </a:solidFill>
                          <a:effectLst/>
                          <a:latin typeface="Arial" panose="020B0604020202020204" pitchFamily="34" charset="0"/>
                        </a:rPr>
                        <a:t> </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050" b="0" i="0" u="none" strike="noStrike">
                          <a:solidFill>
                            <a:srgbClr val="7F7F7F"/>
                          </a:solidFill>
                          <a:effectLst/>
                          <a:latin typeface="Arial" panose="020B0604020202020204" pitchFamily="34" charset="0"/>
                        </a:rPr>
                        <a:t>Xoserve</a:t>
                      </a:r>
                      <a:br>
                        <a:rPr lang="en-GB" sz="1050" b="0" i="0" u="none" strike="noStrike">
                          <a:solidFill>
                            <a:srgbClr val="7F7F7F"/>
                          </a:solidFill>
                          <a:effectLst/>
                          <a:latin typeface="Arial" panose="020B0604020202020204" pitchFamily="34" charset="0"/>
                        </a:rPr>
                      </a:br>
                      <a:r>
                        <a:rPr lang="en-GB" sz="1050" b="0" i="0" u="none" strike="noStrike">
                          <a:solidFill>
                            <a:srgbClr val="7F7F7F"/>
                          </a:solidFill>
                          <a:effectLst/>
                          <a:latin typeface="Arial" panose="020B0604020202020204" pitchFamily="34" charset="0"/>
                        </a:rPr>
                        <a:t>Identified</a:t>
                      </a:r>
                    </a:p>
                  </a:txBody>
                  <a:tcPr marL="0" marR="0" marT="0" marB="0" anchor="ctr">
                    <a:lnL w="12700" cap="flat" cmpd="sng" algn="ctr">
                      <a:solidFill>
                        <a:srgbClr val="FFFFFF"/>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050" b="0" i="0" u="none" strike="noStrike">
                          <a:solidFill>
                            <a:srgbClr val="7F7F7F"/>
                          </a:solidFill>
                          <a:effectLst/>
                          <a:latin typeface="Arial" panose="020B0604020202020204" pitchFamily="34" charset="0"/>
                        </a:rPr>
                        <a:t>Customer</a:t>
                      </a:r>
                      <a:br>
                        <a:rPr lang="en-GB" sz="1050" b="0" i="0" u="none" strike="noStrike">
                          <a:solidFill>
                            <a:srgbClr val="7F7F7F"/>
                          </a:solidFill>
                          <a:effectLst/>
                          <a:latin typeface="Arial" panose="020B0604020202020204" pitchFamily="34" charset="0"/>
                        </a:rPr>
                      </a:br>
                      <a:r>
                        <a:rPr lang="en-GB" sz="1050" b="0" i="0" u="none" strike="noStrike">
                          <a:solidFill>
                            <a:srgbClr val="7F7F7F"/>
                          </a:solidFill>
                          <a:effectLst/>
                          <a:latin typeface="Arial" panose="020B0604020202020204" pitchFamily="34" charset="0"/>
                        </a:rPr>
                        <a:t>Identified</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518106703"/>
                  </a:ext>
                </a:extLst>
              </a:tr>
              <a:tr h="1066657">
                <a:tc>
                  <a:txBody>
                    <a:bodyPr/>
                    <a:lstStyle/>
                    <a:p>
                      <a:pPr algn="ctr" rtl="0" fontAlgn="ctr"/>
                      <a:r>
                        <a:rPr lang="en-GB" sz="1050" b="0" i="0" u="none" strike="noStrike">
                          <a:solidFill>
                            <a:srgbClr val="7F7F7F"/>
                          </a:solidFill>
                          <a:effectLst/>
                          <a:latin typeface="Arial" panose="020B0604020202020204" pitchFamily="34" charset="0"/>
                        </a:rPr>
                        <a:t>Xoserve</a:t>
                      </a:r>
                      <a:br>
                        <a:rPr lang="en-GB" sz="1050" b="0" i="0" u="none" strike="noStrike">
                          <a:solidFill>
                            <a:srgbClr val="7F7F7F"/>
                          </a:solidFill>
                          <a:effectLst/>
                          <a:latin typeface="Arial" panose="020B0604020202020204" pitchFamily="34" charset="0"/>
                        </a:rPr>
                      </a:br>
                      <a:r>
                        <a:rPr lang="en-GB" sz="1050" b="0" i="0" u="none" strike="noStrike">
                          <a:solidFill>
                            <a:srgbClr val="7F7F7F"/>
                          </a:solidFill>
                          <a:effectLst/>
                          <a:latin typeface="Arial" panose="020B0604020202020204" pitchFamily="34" charset="0"/>
                        </a:rPr>
                        <a:t>Controllable</a:t>
                      </a:r>
                    </a:p>
                  </a:txBody>
                  <a:tcPr marL="0" marR="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ctr" rtl="0" fontAlgn="ctr"/>
                      <a:r>
                        <a:rPr lang="en-US" sz="4000" b="0" i="0" u="none" strike="noStrike">
                          <a:solidFill>
                            <a:srgbClr val="FFFFFF"/>
                          </a:solidFill>
                          <a:effectLst/>
                          <a:latin typeface="Arial" panose="020B0604020202020204" pitchFamily="34" charset="0"/>
                        </a:rPr>
                        <a:t>8</a:t>
                      </a:r>
                      <a:endParaRPr lang="en-GB" sz="4000" b="0" i="0" u="none" strike="noStrike">
                        <a:solidFill>
                          <a:srgbClr val="FFFFFF"/>
                        </a:solidFill>
                        <a:effectLst/>
                        <a:latin typeface="Arial" panose="020B0604020202020204" pitchFamily="34" charset="0"/>
                      </a:endParaRPr>
                    </a:p>
                  </a:txBody>
                  <a:tcPr marL="0" marR="0" marT="0" marB="0" anchor="ctr">
                    <a:lnL w="12700" cap="flat" cmpd="sng" algn="ctr">
                      <a:solidFill>
                        <a:srgbClr val="FFFFFF"/>
                      </a:solidFill>
                      <a:prstDash val="solid"/>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0070C0"/>
                    </a:solidFill>
                  </a:tcPr>
                </a:tc>
                <a:tc>
                  <a:txBody>
                    <a:bodyPr/>
                    <a:lstStyle/>
                    <a:p>
                      <a:pPr algn="ctr" rtl="0" fontAlgn="ctr"/>
                      <a:r>
                        <a:rPr lang="en-GB" sz="4000" b="0" i="0" u="none" strike="noStrike">
                          <a:solidFill>
                            <a:srgbClr val="FFFFFF"/>
                          </a:solidFill>
                          <a:effectLst/>
                          <a:latin typeface="Arial" panose="020B0604020202020204" pitchFamily="34" charset="0"/>
                        </a:rPr>
                        <a:t>0</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rgbClr val="D75733"/>
                    </a:solidFill>
                  </a:tcPr>
                </a:tc>
                <a:extLst>
                  <a:ext uri="{0D108BD9-81ED-4DB2-BD59-A6C34878D82A}">
                    <a16:rowId xmlns:a16="http://schemas.microsoft.com/office/drawing/2014/main" val="3999588760"/>
                  </a:ext>
                </a:extLst>
              </a:tr>
              <a:tr h="1073539">
                <a:tc>
                  <a:txBody>
                    <a:bodyPr/>
                    <a:lstStyle/>
                    <a:p>
                      <a:pPr algn="ctr" rtl="0" fontAlgn="ctr"/>
                      <a:r>
                        <a:rPr lang="en-GB" sz="1050" b="0" i="0" u="none" strike="noStrike">
                          <a:solidFill>
                            <a:srgbClr val="7F7F7F"/>
                          </a:solidFill>
                          <a:effectLst/>
                          <a:latin typeface="Arial" panose="020B0604020202020204" pitchFamily="34" charset="0"/>
                        </a:rPr>
                        <a:t>Xoserve</a:t>
                      </a:r>
                      <a:br>
                        <a:rPr lang="en-GB" sz="1050" b="0" i="0" u="none" strike="noStrike">
                          <a:solidFill>
                            <a:srgbClr val="7F7F7F"/>
                          </a:solidFill>
                          <a:effectLst/>
                          <a:latin typeface="Arial" panose="020B0604020202020204" pitchFamily="34" charset="0"/>
                        </a:rPr>
                      </a:br>
                      <a:r>
                        <a:rPr lang="en-GB" sz="1050" b="0" i="0" u="none" strike="noStrike">
                          <a:solidFill>
                            <a:srgbClr val="7F7F7F"/>
                          </a:solidFill>
                          <a:effectLst/>
                          <a:latin typeface="Arial" panose="020B0604020202020204" pitchFamily="34" charset="0"/>
                        </a:rPr>
                        <a:t>Uncontrollable</a:t>
                      </a:r>
                    </a:p>
                  </a:txBody>
                  <a:tcPr marL="0" marR="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GB" sz="4000" b="0" i="0" u="none" strike="noStrike">
                          <a:solidFill>
                            <a:srgbClr val="FFFFFF"/>
                          </a:solidFill>
                          <a:effectLst/>
                          <a:latin typeface="Arial" panose="020B0604020202020204" pitchFamily="34" charset="0"/>
                        </a:rPr>
                        <a:t>1</a:t>
                      </a:r>
                    </a:p>
                  </a:txBody>
                  <a:tcPr marL="0" marR="0" marT="0" marB="0" anchor="ctr">
                    <a:lnL w="12700" cap="flat" cmpd="sng" algn="ctr">
                      <a:solidFill>
                        <a:srgbClr val="FFFFFF"/>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FFFFFF"/>
                      </a:solidFill>
                      <a:prstDash val="solid"/>
                      <a:round/>
                      <a:headEnd type="none" w="med" len="med"/>
                      <a:tailEnd type="none" w="med" len="med"/>
                    </a:lnB>
                    <a:solidFill>
                      <a:srgbClr val="9CCB3B"/>
                    </a:solidFill>
                  </a:tcPr>
                </a:tc>
                <a:tc>
                  <a:txBody>
                    <a:bodyPr/>
                    <a:lstStyle/>
                    <a:p>
                      <a:pPr algn="ctr" rtl="0" fontAlgn="ctr"/>
                      <a:r>
                        <a:rPr lang="en-GB" sz="4000" b="0" i="0" u="none" strike="noStrike">
                          <a:solidFill>
                            <a:srgbClr val="FFFFFF"/>
                          </a:solidFill>
                          <a:effectLst/>
                          <a:latin typeface="Arial" panose="020B0604020202020204" pitchFamily="34" charset="0"/>
                        </a:rPr>
                        <a:t>0</a:t>
                      </a:r>
                    </a:p>
                  </a:txBody>
                  <a:tcPr marL="0" marR="0" marT="0"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rgbClr val="FFFFFF"/>
                      </a:solidFill>
                      <a:prstDash val="solid"/>
                      <a:round/>
                      <a:headEnd type="none" w="med" len="med"/>
                      <a:tailEnd type="none" w="med" len="med"/>
                    </a:lnB>
                    <a:solidFill>
                      <a:srgbClr val="7030A0"/>
                    </a:solidFill>
                  </a:tcPr>
                </a:tc>
                <a:extLst>
                  <a:ext uri="{0D108BD9-81ED-4DB2-BD59-A6C34878D82A}">
                    <a16:rowId xmlns:a16="http://schemas.microsoft.com/office/drawing/2014/main" val="1179973948"/>
                  </a:ext>
                </a:extLst>
              </a:tr>
            </a:tbl>
          </a:graphicData>
        </a:graphic>
      </p:graphicFrame>
    </p:spTree>
    <p:extLst>
      <p:ext uri="{BB962C8B-B14F-4D97-AF65-F5344CB8AC3E}">
        <p14:creationId xmlns:p14="http://schemas.microsoft.com/office/powerpoint/2010/main" val="198625467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Office Theme">
  <a:themeElements>
    <a:clrScheme name="Xoserve 2018">
      <a:dk1>
        <a:sysClr val="windowText" lastClr="000000"/>
      </a:dk1>
      <a:lt1>
        <a:sysClr val="window" lastClr="FFFFFF"/>
      </a:lt1>
      <a:dk2>
        <a:srgbClr val="1D3E61"/>
      </a:dk2>
      <a:lt2>
        <a:srgbClr val="EEECE1"/>
      </a:lt2>
      <a:accent1>
        <a:srgbClr val="3E5AA8"/>
      </a:accent1>
      <a:accent2>
        <a:srgbClr val="D75733"/>
      </a:accent2>
      <a:accent3>
        <a:srgbClr val="56CF9E"/>
      </a:accent3>
      <a:accent4>
        <a:srgbClr val="6440A3"/>
      </a:accent4>
      <a:accent5>
        <a:srgbClr val="40D1F5"/>
      </a:accent5>
      <a:accent6>
        <a:srgbClr val="FCBC55"/>
      </a:accent6>
      <a:hlink>
        <a:srgbClr val="6440A3"/>
      </a:hlink>
      <a:folHlink>
        <a:srgbClr val="D2232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43F66CDC00467418A7D58873BFEA653" ma:contentTypeVersion="7" ma:contentTypeDescription="Create a new document." ma:contentTypeScope="" ma:versionID="1219302ab0012a6f0dfc166defe7e0b9">
  <xsd:schema xmlns:xsd="http://www.w3.org/2001/XMLSchema" xmlns:xs="http://www.w3.org/2001/XMLSchema" xmlns:p="http://schemas.microsoft.com/office/2006/metadata/properties" xmlns:ns2="57ff84ee-fb2e-4306-82a0-855bfa1b5bc0" targetNamespace="http://schemas.microsoft.com/office/2006/metadata/properties" ma:root="true" ma:fieldsID="a7430ce8e43a26ce7f41a758d9d7e7ae" ns2:_="">
    <xsd:import namespace="57ff84ee-fb2e-4306-82a0-855bfa1b5bc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ff84ee-fb2e-4306-82a0-855bfa1b5b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DEEE7B-1543-4EFF-B3C1-AFC857C3E502}">
  <ds:schemaRefs>
    <ds:schemaRef ds:uri="http://schemas.microsoft.com/sharepoint/v3/contenttype/forms"/>
  </ds:schemaRefs>
</ds:datastoreItem>
</file>

<file path=customXml/itemProps2.xml><?xml version="1.0" encoding="utf-8"?>
<ds:datastoreItem xmlns:ds="http://schemas.openxmlformats.org/officeDocument/2006/customXml" ds:itemID="{9A149CCC-7D37-4C43-9036-3CDE9277B229}">
  <ds:schemaRefs>
    <ds:schemaRef ds:uri="57ff84ee-fb2e-4306-82a0-855bfa1b5bc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11B2E31-4703-4F4D-BB47-74A8364BAC36}">
  <ds:schemaRefs>
    <ds:schemaRef ds:uri="4f7902d1-1e24-4186-a6a7-5050410aad6b"/>
    <ds:schemaRef ds:uri="d141e6de-1288-460b-86bc-8094cfe395f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7</Slides>
  <Notes>3</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Xoserve Incident Summary: July 2020</vt:lpstr>
      <vt:lpstr>What is this presentation covering?</vt:lpstr>
      <vt:lpstr>July summary note</vt:lpstr>
      <vt:lpstr>High-level summary of P1/2 incidents: July 2020</vt:lpstr>
      <vt:lpstr>High-level summary of P1/2 incidents: July 2020</vt:lpstr>
      <vt:lpstr>What is happening Overall</vt:lpstr>
      <vt:lpstr>What is happening Overall?</vt:lpstr>
    </vt:vector>
  </TitlesOfParts>
  <Company>National Grid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LF Monthly Customer Major Incident Summary for contract managers meeting</dc:title>
  <dc:creator>National Grid</dc:creator>
  <cp:revision>1</cp:revision>
  <cp:lastPrinted>2020-02-07T08:17:24Z</cp:lastPrinted>
  <dcterms:created xsi:type="dcterms:W3CDTF">2018-09-02T17:12:15Z</dcterms:created>
  <dcterms:modified xsi:type="dcterms:W3CDTF">2020-08-26T08:26:37Z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0x010100A43F66CDC00467418A7D58873BFEA653</vt:lpwstr>
  </property>
</Properties>
</file>