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88" r:id="rId5"/>
    <p:sldId id="314" r:id="rId6"/>
    <p:sldId id="329" r:id="rId7"/>
    <p:sldId id="330" r:id="rId8"/>
    <p:sldId id="331" r:id="rId9"/>
    <p:sldId id="335" r:id="rId10"/>
    <p:sldId id="333" r:id="rId11"/>
    <p:sldId id="334" r:id="rId12"/>
  </p:sldIdLst>
  <p:sldSz cx="9144000" cy="5143500" type="screen16x9"/>
  <p:notesSz cx="672465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C6A061-DCEB-4945-636A-7476C8BA8733}" name="James Barlow" initials="JB" userId="James Barlow"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ouvik Chatterjee" initials="SC" lastIdx="1" clrIdx="0">
    <p:extLst>
      <p:ext uri="{19B8F6BF-5375-455C-9EA6-DF929625EA0E}">
        <p15:presenceInfo xmlns:p15="http://schemas.microsoft.com/office/powerpoint/2012/main" userId="S::souvik.chatterjee@xoserve.com::ca591ee0-f32e-4228-b1b3-2a78c1da395e" providerId="AD"/>
      </p:ext>
    </p:extLst>
  </p:cmAuthor>
  <p:cmAuthor id="2" name="Richard Hadfield" initials="RH" lastIdx="4" clrIdx="1">
    <p:extLst>
      <p:ext uri="{19B8F6BF-5375-455C-9EA6-DF929625EA0E}">
        <p15:presenceInfo xmlns:p15="http://schemas.microsoft.com/office/powerpoint/2012/main" userId="S::Richard.Hadfield@xoserve.com::a8a44ded-12a2-44ab-9ae0-8a727a1345d9" providerId="AD"/>
      </p:ext>
    </p:extLst>
  </p:cmAuthor>
  <p:cmAuthor id="3" name="Phanitha Chalasani" initials="PC" lastIdx="9" clrIdx="2">
    <p:extLst>
      <p:ext uri="{19B8F6BF-5375-455C-9EA6-DF929625EA0E}">
        <p15:presenceInfo xmlns:p15="http://schemas.microsoft.com/office/powerpoint/2012/main" userId="S::phanitha.chalasani@xoserve.com::aaf4010f-2eef-4839-bc59-3477c575089c" providerId="AD"/>
      </p:ext>
    </p:extLst>
  </p:cmAuthor>
  <p:cmAuthor id="4" name="Kiran Kumar" initials="KK" lastIdx="13" clrIdx="3">
    <p:extLst>
      <p:ext uri="{19B8F6BF-5375-455C-9EA6-DF929625EA0E}">
        <p15:presenceInfo xmlns:p15="http://schemas.microsoft.com/office/powerpoint/2012/main" userId="S::Kiran.Kumar2@xoserve.com::7b38229d-8975-4c0e-953e-f7dad763bb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BC55"/>
    <a:srgbClr val="B1D6E8"/>
    <a:srgbClr val="56CF9E"/>
    <a:srgbClr val="40D1F5"/>
    <a:srgbClr val="D75733"/>
    <a:srgbClr val="3E5AA8"/>
    <a:srgbClr val="84B8DA"/>
    <a:srgbClr val="1D3E61"/>
    <a:srgbClr val="6440A3"/>
    <a:srgbClr val="2B80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6F62B6-599D-4ADE-9BDA-419075906957}" v="93" dt="2023-02-10T13:44:52.996"/>
    <p1510:client id="{F2BD9011-BBE1-4667-BEFD-FAFEEC2D5592}" v="27" dt="2023-02-10T13:36:46.7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Hadfield" userId="a8a44ded-12a2-44ab-9ae0-8a727a1345d9" providerId="ADAL" clId="{AACA159B-185F-4AD5-9261-53F0CAA30297}"/>
    <pc:docChg chg="custSel modSld">
      <pc:chgData name="Richard Hadfield" userId="a8a44ded-12a2-44ab-9ae0-8a727a1345d9" providerId="ADAL" clId="{AACA159B-185F-4AD5-9261-53F0CAA30297}" dt="2023-02-10T13:34:29.548" v="90" actId="20577"/>
      <pc:docMkLst>
        <pc:docMk/>
      </pc:docMkLst>
      <pc:sldChg chg="modSp mod">
        <pc:chgData name="Richard Hadfield" userId="a8a44ded-12a2-44ab-9ae0-8a727a1345d9" providerId="ADAL" clId="{AACA159B-185F-4AD5-9261-53F0CAA30297}" dt="2023-02-10T13:33:47.795" v="15" actId="20577"/>
        <pc:sldMkLst>
          <pc:docMk/>
          <pc:sldMk cId="3745686819" sldId="331"/>
        </pc:sldMkLst>
        <pc:graphicFrameChg chg="modGraphic">
          <ac:chgData name="Richard Hadfield" userId="a8a44ded-12a2-44ab-9ae0-8a727a1345d9" providerId="ADAL" clId="{AACA159B-185F-4AD5-9261-53F0CAA30297}" dt="2023-02-10T13:33:47.795" v="15" actId="20577"/>
          <ac:graphicFrameMkLst>
            <pc:docMk/>
            <pc:sldMk cId="3745686819" sldId="331"/>
            <ac:graphicFrameMk id="11" creationId="{00000000-0000-0000-0000-000000000000}"/>
          </ac:graphicFrameMkLst>
        </pc:graphicFrameChg>
      </pc:sldChg>
      <pc:sldChg chg="modSp mod">
        <pc:chgData name="Richard Hadfield" userId="a8a44ded-12a2-44ab-9ae0-8a727a1345d9" providerId="ADAL" clId="{AACA159B-185F-4AD5-9261-53F0CAA30297}" dt="2023-02-10T13:33:56.121" v="27" actId="20577"/>
        <pc:sldMkLst>
          <pc:docMk/>
          <pc:sldMk cId="2427667755" sldId="334"/>
        </pc:sldMkLst>
        <pc:graphicFrameChg chg="modGraphic">
          <ac:chgData name="Richard Hadfield" userId="a8a44ded-12a2-44ab-9ae0-8a727a1345d9" providerId="ADAL" clId="{AACA159B-185F-4AD5-9261-53F0CAA30297}" dt="2023-02-10T13:33:56.121" v="27" actId="20577"/>
          <ac:graphicFrameMkLst>
            <pc:docMk/>
            <pc:sldMk cId="2427667755" sldId="334"/>
            <ac:graphicFrameMk id="11" creationId="{00000000-0000-0000-0000-000000000000}"/>
          </ac:graphicFrameMkLst>
        </pc:graphicFrameChg>
      </pc:sldChg>
      <pc:sldChg chg="modSp mod">
        <pc:chgData name="Richard Hadfield" userId="a8a44ded-12a2-44ab-9ae0-8a727a1345d9" providerId="ADAL" clId="{AACA159B-185F-4AD5-9261-53F0CAA30297}" dt="2023-02-10T13:34:29.548" v="90" actId="20577"/>
        <pc:sldMkLst>
          <pc:docMk/>
          <pc:sldMk cId="399865926" sldId="335"/>
        </pc:sldMkLst>
        <pc:graphicFrameChg chg="modGraphic">
          <ac:chgData name="Richard Hadfield" userId="a8a44ded-12a2-44ab-9ae0-8a727a1345d9" providerId="ADAL" clId="{AACA159B-185F-4AD5-9261-53F0CAA30297}" dt="2023-02-10T13:34:29.548" v="90" actId="20577"/>
          <ac:graphicFrameMkLst>
            <pc:docMk/>
            <pc:sldMk cId="399865926" sldId="335"/>
            <ac:graphicFrameMk id="62" creationId="{00000000-0000-0000-0000-000000000000}"/>
          </ac:graphicFrameMkLst>
        </pc:graphicFrameChg>
      </pc:sldChg>
    </pc:docChg>
  </pc:docChgLst>
  <pc:docChgLst>
    <pc:chgData name="James Barlow" userId="S::james.barlow@xoserve.com::29012d2b-0565-4193-b8c0-03002cc75969" providerId="AD" clId="Web-{F2BD9011-BBE1-4667-BEFD-FAFEEC2D5592}"/>
    <pc:docChg chg="modSld">
      <pc:chgData name="James Barlow" userId="S::james.barlow@xoserve.com::29012d2b-0565-4193-b8c0-03002cc75969" providerId="AD" clId="Web-{F2BD9011-BBE1-4667-BEFD-FAFEEC2D5592}" dt="2023-02-10T13:36:37.587" v="23"/>
      <pc:docMkLst>
        <pc:docMk/>
      </pc:docMkLst>
      <pc:sldChg chg="modSp">
        <pc:chgData name="James Barlow" userId="S::james.barlow@xoserve.com::29012d2b-0565-4193-b8c0-03002cc75969" providerId="AD" clId="Web-{F2BD9011-BBE1-4667-BEFD-FAFEEC2D5592}" dt="2023-02-10T13:36:37.587" v="23"/>
        <pc:sldMkLst>
          <pc:docMk/>
          <pc:sldMk cId="399865926" sldId="335"/>
        </pc:sldMkLst>
        <pc:graphicFrameChg chg="mod modGraphic">
          <ac:chgData name="James Barlow" userId="S::james.barlow@xoserve.com::29012d2b-0565-4193-b8c0-03002cc75969" providerId="AD" clId="Web-{F2BD9011-BBE1-4667-BEFD-FAFEEC2D5592}" dt="2023-02-10T13:36:37.587" v="23"/>
          <ac:graphicFrameMkLst>
            <pc:docMk/>
            <pc:sldMk cId="399865926" sldId="335"/>
            <ac:graphicFrameMk id="37" creationId="{00000000-0000-0000-0000-000000000000}"/>
          </ac:graphicFrameMkLst>
        </pc:graphicFrameChg>
      </pc:sldChg>
    </pc:docChg>
  </pc:docChgLst>
  <pc:docChgLst>
    <pc:chgData name="James Barlow" userId="29012d2b-0565-4193-b8c0-03002cc75969" providerId="ADAL" clId="{636F62B6-599D-4ADE-9BDA-419075906957}"/>
    <pc:docChg chg="undo redo custSel modSld">
      <pc:chgData name="James Barlow" userId="29012d2b-0565-4193-b8c0-03002cc75969" providerId="ADAL" clId="{636F62B6-599D-4ADE-9BDA-419075906957}" dt="2023-02-10T13:48:07.860" v="101" actId="20577"/>
      <pc:docMkLst>
        <pc:docMk/>
      </pc:docMkLst>
      <pc:sldChg chg="modSp mod">
        <pc:chgData name="James Barlow" userId="29012d2b-0565-4193-b8c0-03002cc75969" providerId="ADAL" clId="{636F62B6-599D-4ADE-9BDA-419075906957}" dt="2023-02-10T13:38:26.401" v="13" actId="20577"/>
        <pc:sldMkLst>
          <pc:docMk/>
          <pc:sldMk cId="2203184020" sldId="329"/>
        </pc:sldMkLst>
        <pc:graphicFrameChg chg="mod modGraphic">
          <ac:chgData name="James Barlow" userId="29012d2b-0565-4193-b8c0-03002cc75969" providerId="ADAL" clId="{636F62B6-599D-4ADE-9BDA-419075906957}" dt="2023-02-10T13:38:26.401" v="13" actId="20577"/>
          <ac:graphicFrameMkLst>
            <pc:docMk/>
            <pc:sldMk cId="2203184020" sldId="329"/>
            <ac:graphicFrameMk id="37" creationId="{00000000-0000-0000-0000-000000000000}"/>
          </ac:graphicFrameMkLst>
        </pc:graphicFrameChg>
      </pc:sldChg>
      <pc:sldChg chg="modSp mod">
        <pc:chgData name="James Barlow" userId="29012d2b-0565-4193-b8c0-03002cc75969" providerId="ADAL" clId="{636F62B6-599D-4ADE-9BDA-419075906957}" dt="2023-02-10T13:48:07.860" v="101" actId="20577"/>
        <pc:sldMkLst>
          <pc:docMk/>
          <pc:sldMk cId="399865926" sldId="335"/>
        </pc:sldMkLst>
        <pc:graphicFrameChg chg="mod modGraphic">
          <ac:chgData name="James Barlow" userId="29012d2b-0565-4193-b8c0-03002cc75969" providerId="ADAL" clId="{636F62B6-599D-4ADE-9BDA-419075906957}" dt="2023-02-10T13:48:07.860" v="101" actId="20577"/>
          <ac:graphicFrameMkLst>
            <pc:docMk/>
            <pc:sldMk cId="399865926" sldId="335"/>
            <ac:graphicFrameMk id="37" creationId="{00000000-0000-0000-0000-000000000000}"/>
          </ac:graphicFrameMkLst>
        </pc:graphicFrameChg>
        <pc:graphicFrameChg chg="modGraphic">
          <ac:chgData name="James Barlow" userId="29012d2b-0565-4193-b8c0-03002cc75969" providerId="ADAL" clId="{636F62B6-599D-4ADE-9BDA-419075906957}" dt="2023-02-10T13:46:48.825" v="90" actId="20577"/>
          <ac:graphicFrameMkLst>
            <pc:docMk/>
            <pc:sldMk cId="399865926" sldId="335"/>
            <ac:graphicFrameMk id="40" creationId="{00000000-0000-0000-0000-000000000000}"/>
          </ac:graphicFrameMkLst>
        </pc:graphicFrameChg>
        <pc:graphicFrameChg chg="modGraphic">
          <ac:chgData name="James Barlow" userId="29012d2b-0565-4193-b8c0-03002cc75969" providerId="ADAL" clId="{636F62B6-599D-4ADE-9BDA-419075906957}" dt="2023-02-10T13:40:19.711" v="60" actId="255"/>
          <ac:graphicFrameMkLst>
            <pc:docMk/>
            <pc:sldMk cId="399865926" sldId="335"/>
            <ac:graphicFrameMk id="62"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841D73-A78F-4002-AF71-D57A414FF688}"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GB"/>
        </a:p>
      </dgm:t>
    </dgm:pt>
    <dgm:pt modelId="{6AA5589C-27D6-46E8-A7FA-6384EB47F98C}">
      <dgm:prSet phldrT="[Text]" custT="1"/>
      <dgm:spPr>
        <a:solidFill>
          <a:srgbClr val="92D050"/>
        </a:solidFill>
        <a:ln w="12700" cap="flat" cmpd="sng" algn="ctr">
          <a:solidFill>
            <a:srgbClr val="1D3E61"/>
          </a:solidFill>
          <a:prstDash val="solid"/>
        </a:ln>
        <a:effectLst/>
      </dgm:spPr>
      <dgm:t>
        <a:bodyPr spcFirstLastPara="0" vert="horz" wrap="square" lIns="41910" tIns="41910" rIns="41910" bIns="41910" numCol="1" spcCol="1270" anchor="ctr" anchorCtr="0"/>
        <a:lstStyle/>
        <a:p>
          <a:pPr marL="0" lvl="0" indent="0" algn="l" defTabSz="466725">
            <a:lnSpc>
              <a:spcPct val="90000"/>
            </a:lnSpc>
            <a:spcBef>
              <a:spcPct val="0"/>
            </a:spcBef>
            <a:spcAft>
              <a:spcPct val="35000"/>
            </a:spcAft>
            <a:buNone/>
          </a:pPr>
          <a:r>
            <a:rPr lang="en-GB" sz="1050" b="1" u="none" kern="1200" dirty="0">
              <a:solidFill>
                <a:prstClr val="white"/>
              </a:solidFill>
              <a:latin typeface="Arial"/>
              <a:ea typeface="+mn-ea"/>
              <a:cs typeface="+mn-cs"/>
            </a:rPr>
            <a:t>Update master list, update standard clause and add new VAT code</a:t>
          </a:r>
        </a:p>
      </dgm:t>
    </dgm:pt>
    <dgm:pt modelId="{85946790-C94E-449B-8046-24FA2335861D}" type="parTrans" cxnId="{F5115AB6-0BA9-4A94-A9F3-EBBCFC4289D9}">
      <dgm:prSet/>
      <dgm:spPr/>
      <dgm:t>
        <a:bodyPr/>
        <a:lstStyle/>
        <a:p>
          <a:pPr algn="l"/>
          <a:endParaRPr lang="en-GB" sz="1200" b="0">
            <a:solidFill>
              <a:schemeClr val="bg1">
                <a:lumMod val="50000"/>
              </a:schemeClr>
            </a:solidFill>
          </a:endParaRPr>
        </a:p>
      </dgm:t>
    </dgm:pt>
    <dgm:pt modelId="{CE8861E6-5D59-41DF-95FD-CDAA48B4C25D}" type="sibTrans" cxnId="{F5115AB6-0BA9-4A94-A9F3-EBBCFC4289D9}">
      <dgm:prSet/>
      <dgm:spPr/>
      <dgm:t>
        <a:bodyPr/>
        <a:lstStyle/>
        <a:p>
          <a:pPr algn="l"/>
          <a:endParaRPr lang="en-GB" sz="1200" b="0">
            <a:solidFill>
              <a:schemeClr val="bg1">
                <a:lumMod val="50000"/>
              </a:schemeClr>
            </a:solidFill>
          </a:endParaRPr>
        </a:p>
      </dgm:t>
    </dgm:pt>
    <dgm:pt modelId="{B8DC9AA9-E5F8-4B50-8C8C-C4B3DC9DD898}" type="pres">
      <dgm:prSet presAssocID="{42841D73-A78F-4002-AF71-D57A414FF688}" presName="linear" presStyleCnt="0">
        <dgm:presLayoutVars>
          <dgm:animLvl val="lvl"/>
          <dgm:resizeHandles val="exact"/>
        </dgm:presLayoutVars>
      </dgm:prSet>
      <dgm:spPr/>
    </dgm:pt>
    <dgm:pt modelId="{D7446E82-4703-4D3B-9782-9248EAB3A1B8}" type="pres">
      <dgm:prSet presAssocID="{6AA5589C-27D6-46E8-A7FA-6384EB47F98C}" presName="parentText" presStyleLbl="node1" presStyleIdx="0" presStyleCnt="1" custLinFactNeighborY="3673">
        <dgm:presLayoutVars>
          <dgm:chMax val="0"/>
          <dgm:bulletEnabled val="1"/>
        </dgm:presLayoutVars>
      </dgm:prSet>
      <dgm:spPr>
        <a:xfrm>
          <a:off x="0" y="13229"/>
          <a:ext cx="6656602" cy="299520"/>
        </a:xfrm>
        <a:prstGeom prst="roundRect">
          <a:avLst/>
        </a:prstGeom>
      </dgm:spPr>
    </dgm:pt>
  </dgm:ptLst>
  <dgm:cxnLst>
    <dgm:cxn modelId="{B419496F-6546-4BBC-A03B-1671A2437A75}" type="presOf" srcId="{42841D73-A78F-4002-AF71-D57A414FF688}" destId="{B8DC9AA9-E5F8-4B50-8C8C-C4B3DC9DD898}" srcOrd="0" destOrd="0" presId="urn:microsoft.com/office/officeart/2005/8/layout/vList2"/>
    <dgm:cxn modelId="{D440C59B-F842-4292-9297-2A5062AC15C9}" type="presOf" srcId="{6AA5589C-27D6-46E8-A7FA-6384EB47F98C}" destId="{D7446E82-4703-4D3B-9782-9248EAB3A1B8}" srcOrd="0" destOrd="0" presId="urn:microsoft.com/office/officeart/2005/8/layout/vList2"/>
    <dgm:cxn modelId="{F5115AB6-0BA9-4A94-A9F3-EBBCFC4289D9}" srcId="{42841D73-A78F-4002-AF71-D57A414FF688}" destId="{6AA5589C-27D6-46E8-A7FA-6384EB47F98C}" srcOrd="0" destOrd="0" parTransId="{85946790-C94E-449B-8046-24FA2335861D}" sibTransId="{CE8861E6-5D59-41DF-95FD-CDAA48B4C25D}"/>
    <dgm:cxn modelId="{B196B818-BEF8-47A9-877F-D641CA1D4303}" type="presParOf" srcId="{B8DC9AA9-E5F8-4B50-8C8C-C4B3DC9DD898}" destId="{D7446E82-4703-4D3B-9782-9248EAB3A1B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841D73-A78F-4002-AF71-D57A414FF68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GB"/>
        </a:p>
      </dgm:t>
    </dgm:pt>
    <dgm:pt modelId="{6AA5589C-27D6-46E8-A7FA-6384EB47F98C}">
      <dgm:prSet phldrT="[Text]" custT="1"/>
      <dgm:spPr>
        <a:solidFill>
          <a:srgbClr val="92D050"/>
        </a:solidFill>
        <a:ln w="12700" cap="flat" cmpd="sng" algn="ctr">
          <a:solidFill>
            <a:srgbClr val="1D3E61"/>
          </a:solidFill>
          <a:prstDash val="solid"/>
        </a:ln>
        <a:effectLst/>
      </dgm:spPr>
      <dgm:t>
        <a:bodyPr spcFirstLastPara="0" vert="horz" wrap="square" lIns="41910" tIns="41910" rIns="41910" bIns="41910" numCol="1" spcCol="1270" anchor="ctr" anchorCtr="0"/>
        <a:lstStyle/>
        <a:p>
          <a:pPr algn="ctr"/>
          <a:r>
            <a:rPr lang="en-GB" sz="1050" b="1" u="none" dirty="0">
              <a:solidFill>
                <a:schemeClr val="bg1"/>
              </a:solidFill>
            </a:rPr>
            <a:t>1</a:t>
          </a:r>
        </a:p>
      </dgm:t>
    </dgm:pt>
    <dgm:pt modelId="{85946790-C94E-449B-8046-24FA2335861D}" type="parTrans" cxnId="{F5115AB6-0BA9-4A94-A9F3-EBBCFC4289D9}">
      <dgm:prSet/>
      <dgm:spPr/>
      <dgm:t>
        <a:bodyPr/>
        <a:lstStyle/>
        <a:p>
          <a:pPr algn="ctr"/>
          <a:endParaRPr lang="en-GB" sz="1200" b="1" u="none">
            <a:solidFill>
              <a:schemeClr val="bg1"/>
            </a:solidFill>
          </a:endParaRPr>
        </a:p>
      </dgm:t>
    </dgm:pt>
    <dgm:pt modelId="{CE8861E6-5D59-41DF-95FD-CDAA48B4C25D}" type="sibTrans" cxnId="{F5115AB6-0BA9-4A94-A9F3-EBBCFC4289D9}">
      <dgm:prSet/>
      <dgm:spPr/>
      <dgm:t>
        <a:bodyPr/>
        <a:lstStyle/>
        <a:p>
          <a:pPr algn="ctr"/>
          <a:endParaRPr lang="en-GB" sz="1200" b="1" u="none">
            <a:solidFill>
              <a:schemeClr val="bg1"/>
            </a:solidFill>
          </a:endParaRPr>
        </a:p>
      </dgm:t>
    </dgm:pt>
    <dgm:pt modelId="{B8DC9AA9-E5F8-4B50-8C8C-C4B3DC9DD898}" type="pres">
      <dgm:prSet presAssocID="{42841D73-A78F-4002-AF71-D57A414FF688}" presName="linear" presStyleCnt="0">
        <dgm:presLayoutVars>
          <dgm:animLvl val="lvl"/>
          <dgm:resizeHandles val="exact"/>
        </dgm:presLayoutVars>
      </dgm:prSet>
      <dgm:spPr/>
    </dgm:pt>
    <dgm:pt modelId="{D7446E82-4703-4D3B-9782-9248EAB3A1B8}" type="pres">
      <dgm:prSet presAssocID="{6AA5589C-27D6-46E8-A7FA-6384EB47F98C}" presName="parentText" presStyleLbl="node1" presStyleIdx="0" presStyleCnt="1" custLinFactNeighborY="-3569">
        <dgm:presLayoutVars>
          <dgm:chMax val="0"/>
          <dgm:bulletEnabled val="1"/>
        </dgm:presLayoutVars>
      </dgm:prSet>
      <dgm:spPr>
        <a:xfrm>
          <a:off x="0" y="13229"/>
          <a:ext cx="360040" cy="299520"/>
        </a:xfrm>
        <a:prstGeom prst="roundRect">
          <a:avLst/>
        </a:prstGeom>
      </dgm:spPr>
    </dgm:pt>
  </dgm:ptLst>
  <dgm:cxnLst>
    <dgm:cxn modelId="{D051E847-0EA4-41A5-BF8B-81FAA80DA676}" type="presOf" srcId="{42841D73-A78F-4002-AF71-D57A414FF688}" destId="{B8DC9AA9-E5F8-4B50-8C8C-C4B3DC9DD898}" srcOrd="0" destOrd="0" presId="urn:microsoft.com/office/officeart/2005/8/layout/vList2"/>
    <dgm:cxn modelId="{F5115AB6-0BA9-4A94-A9F3-EBBCFC4289D9}" srcId="{42841D73-A78F-4002-AF71-D57A414FF688}" destId="{6AA5589C-27D6-46E8-A7FA-6384EB47F98C}" srcOrd="0" destOrd="0" parTransId="{85946790-C94E-449B-8046-24FA2335861D}" sibTransId="{CE8861E6-5D59-41DF-95FD-CDAA48B4C25D}"/>
    <dgm:cxn modelId="{4E0AF7C7-5E25-4660-AE25-A50DEF297EAC}" type="presOf" srcId="{6AA5589C-27D6-46E8-A7FA-6384EB47F98C}" destId="{D7446E82-4703-4D3B-9782-9248EAB3A1B8}" srcOrd="0" destOrd="0" presId="urn:microsoft.com/office/officeart/2005/8/layout/vList2"/>
    <dgm:cxn modelId="{2C359475-C49D-43D3-B0E0-254DD6D32A26}" type="presParOf" srcId="{B8DC9AA9-E5F8-4B50-8C8C-C4B3DC9DD898}" destId="{D7446E82-4703-4D3B-9782-9248EAB3A1B8}"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841D73-A78F-4002-AF71-D57A414FF688}"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GB"/>
        </a:p>
      </dgm:t>
    </dgm:pt>
    <dgm:pt modelId="{6AA5589C-27D6-46E8-A7FA-6384EB47F98C}">
      <dgm:prSet phldrT="[Text]" custT="1"/>
      <dgm:spPr>
        <a:solidFill>
          <a:schemeClr val="accent6">
            <a:lumMod val="75000"/>
          </a:schemeClr>
        </a:solidFill>
        <a:ln w="12700" cap="flat" cmpd="sng" algn="ctr">
          <a:solidFill>
            <a:srgbClr val="1D3E61"/>
          </a:solidFill>
          <a:prstDash val="solid"/>
        </a:ln>
        <a:effectLst/>
      </dgm:spPr>
      <dgm:t>
        <a:bodyPr spcFirstLastPara="0" vert="horz" wrap="square" lIns="41910" tIns="41910" rIns="41910" bIns="41910" numCol="1" spcCol="1270" anchor="ctr" anchorCtr="0"/>
        <a:lstStyle/>
        <a:p>
          <a:pPr marL="0" lvl="0" indent="0" algn="l" defTabSz="466725">
            <a:lnSpc>
              <a:spcPct val="90000"/>
            </a:lnSpc>
            <a:spcBef>
              <a:spcPct val="0"/>
            </a:spcBef>
            <a:spcAft>
              <a:spcPct val="35000"/>
            </a:spcAft>
            <a:buNone/>
          </a:pPr>
          <a:r>
            <a:rPr lang="en-GB" sz="1050" b="1" u="none" kern="1200" dirty="0">
              <a:solidFill>
                <a:prstClr val="white"/>
              </a:solidFill>
              <a:latin typeface="Arial"/>
              <a:ea typeface="+mn-ea"/>
              <a:cs typeface="+mn-cs"/>
            </a:rPr>
            <a:t>Update master list, update standard clause and re-define existing VAT code</a:t>
          </a:r>
        </a:p>
      </dgm:t>
    </dgm:pt>
    <dgm:pt modelId="{85946790-C94E-449B-8046-24FA2335861D}" type="parTrans" cxnId="{F5115AB6-0BA9-4A94-A9F3-EBBCFC4289D9}">
      <dgm:prSet/>
      <dgm:spPr/>
      <dgm:t>
        <a:bodyPr/>
        <a:lstStyle/>
        <a:p>
          <a:pPr algn="l"/>
          <a:endParaRPr lang="en-GB" sz="1200" b="0">
            <a:solidFill>
              <a:schemeClr val="bg1">
                <a:lumMod val="50000"/>
              </a:schemeClr>
            </a:solidFill>
          </a:endParaRPr>
        </a:p>
      </dgm:t>
    </dgm:pt>
    <dgm:pt modelId="{CE8861E6-5D59-41DF-95FD-CDAA48B4C25D}" type="sibTrans" cxnId="{F5115AB6-0BA9-4A94-A9F3-EBBCFC4289D9}">
      <dgm:prSet/>
      <dgm:spPr/>
      <dgm:t>
        <a:bodyPr/>
        <a:lstStyle/>
        <a:p>
          <a:pPr algn="l"/>
          <a:endParaRPr lang="en-GB" sz="1200" b="0">
            <a:solidFill>
              <a:schemeClr val="bg1">
                <a:lumMod val="50000"/>
              </a:schemeClr>
            </a:solidFill>
          </a:endParaRPr>
        </a:p>
      </dgm:t>
    </dgm:pt>
    <dgm:pt modelId="{B8DC9AA9-E5F8-4B50-8C8C-C4B3DC9DD898}" type="pres">
      <dgm:prSet presAssocID="{42841D73-A78F-4002-AF71-D57A414FF688}" presName="linear" presStyleCnt="0">
        <dgm:presLayoutVars>
          <dgm:animLvl val="lvl"/>
          <dgm:resizeHandles val="exact"/>
        </dgm:presLayoutVars>
      </dgm:prSet>
      <dgm:spPr/>
    </dgm:pt>
    <dgm:pt modelId="{D7446E82-4703-4D3B-9782-9248EAB3A1B8}" type="pres">
      <dgm:prSet presAssocID="{6AA5589C-27D6-46E8-A7FA-6384EB47F98C}" presName="parentText" presStyleLbl="node1" presStyleIdx="0" presStyleCnt="1" custLinFactNeighborY="3673">
        <dgm:presLayoutVars>
          <dgm:chMax val="0"/>
          <dgm:bulletEnabled val="1"/>
        </dgm:presLayoutVars>
      </dgm:prSet>
      <dgm:spPr>
        <a:xfrm>
          <a:off x="0" y="13229"/>
          <a:ext cx="6656602" cy="299520"/>
        </a:xfrm>
        <a:prstGeom prst="roundRect">
          <a:avLst/>
        </a:prstGeom>
      </dgm:spPr>
    </dgm:pt>
  </dgm:ptLst>
  <dgm:cxnLst>
    <dgm:cxn modelId="{B419496F-6546-4BBC-A03B-1671A2437A75}" type="presOf" srcId="{42841D73-A78F-4002-AF71-D57A414FF688}" destId="{B8DC9AA9-E5F8-4B50-8C8C-C4B3DC9DD898}" srcOrd="0" destOrd="0" presId="urn:microsoft.com/office/officeart/2005/8/layout/vList2"/>
    <dgm:cxn modelId="{D440C59B-F842-4292-9297-2A5062AC15C9}" type="presOf" srcId="{6AA5589C-27D6-46E8-A7FA-6384EB47F98C}" destId="{D7446E82-4703-4D3B-9782-9248EAB3A1B8}" srcOrd="0" destOrd="0" presId="urn:microsoft.com/office/officeart/2005/8/layout/vList2"/>
    <dgm:cxn modelId="{F5115AB6-0BA9-4A94-A9F3-EBBCFC4289D9}" srcId="{42841D73-A78F-4002-AF71-D57A414FF688}" destId="{6AA5589C-27D6-46E8-A7FA-6384EB47F98C}" srcOrd="0" destOrd="0" parTransId="{85946790-C94E-449B-8046-24FA2335861D}" sibTransId="{CE8861E6-5D59-41DF-95FD-CDAA48B4C25D}"/>
    <dgm:cxn modelId="{B196B818-BEF8-47A9-877F-D641CA1D4303}" type="presParOf" srcId="{B8DC9AA9-E5F8-4B50-8C8C-C4B3DC9DD898}" destId="{D7446E82-4703-4D3B-9782-9248EAB3A1B8}"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2841D73-A78F-4002-AF71-D57A414FF68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GB"/>
        </a:p>
      </dgm:t>
    </dgm:pt>
    <dgm:pt modelId="{6AA5589C-27D6-46E8-A7FA-6384EB47F98C}">
      <dgm:prSet phldrT="[Text]" custT="1"/>
      <dgm:spPr>
        <a:solidFill>
          <a:schemeClr val="accent6">
            <a:lumMod val="75000"/>
          </a:schemeClr>
        </a:solidFill>
        <a:ln w="12700" cap="flat" cmpd="sng" algn="ctr">
          <a:solidFill>
            <a:srgbClr val="1D3E61"/>
          </a:solidFill>
          <a:prstDash val="solid"/>
        </a:ln>
        <a:effectLst/>
      </dgm:spPr>
      <dgm:t>
        <a:bodyPr spcFirstLastPara="0" vert="horz" wrap="square" lIns="41910" tIns="41910" rIns="41910" bIns="41910" numCol="1" spcCol="1270" anchor="ctr" anchorCtr="0"/>
        <a:lstStyle/>
        <a:p>
          <a:pPr algn="ctr"/>
          <a:r>
            <a:rPr lang="en-GB" sz="1050" b="1" u="none" dirty="0">
              <a:solidFill>
                <a:schemeClr val="bg1"/>
              </a:solidFill>
            </a:rPr>
            <a:t>2</a:t>
          </a:r>
        </a:p>
      </dgm:t>
    </dgm:pt>
    <dgm:pt modelId="{85946790-C94E-449B-8046-24FA2335861D}" type="parTrans" cxnId="{F5115AB6-0BA9-4A94-A9F3-EBBCFC4289D9}">
      <dgm:prSet/>
      <dgm:spPr/>
      <dgm:t>
        <a:bodyPr/>
        <a:lstStyle/>
        <a:p>
          <a:pPr algn="ctr"/>
          <a:endParaRPr lang="en-GB" sz="1200" b="1" u="none">
            <a:solidFill>
              <a:schemeClr val="bg1"/>
            </a:solidFill>
          </a:endParaRPr>
        </a:p>
      </dgm:t>
    </dgm:pt>
    <dgm:pt modelId="{CE8861E6-5D59-41DF-95FD-CDAA48B4C25D}" type="sibTrans" cxnId="{F5115AB6-0BA9-4A94-A9F3-EBBCFC4289D9}">
      <dgm:prSet/>
      <dgm:spPr/>
      <dgm:t>
        <a:bodyPr/>
        <a:lstStyle/>
        <a:p>
          <a:pPr algn="ctr"/>
          <a:endParaRPr lang="en-GB" sz="1200" b="1" u="none">
            <a:solidFill>
              <a:schemeClr val="bg1"/>
            </a:solidFill>
          </a:endParaRPr>
        </a:p>
      </dgm:t>
    </dgm:pt>
    <dgm:pt modelId="{B8DC9AA9-E5F8-4B50-8C8C-C4B3DC9DD898}" type="pres">
      <dgm:prSet presAssocID="{42841D73-A78F-4002-AF71-D57A414FF688}" presName="linear" presStyleCnt="0">
        <dgm:presLayoutVars>
          <dgm:animLvl val="lvl"/>
          <dgm:resizeHandles val="exact"/>
        </dgm:presLayoutVars>
      </dgm:prSet>
      <dgm:spPr/>
    </dgm:pt>
    <dgm:pt modelId="{D7446E82-4703-4D3B-9782-9248EAB3A1B8}" type="pres">
      <dgm:prSet presAssocID="{6AA5589C-27D6-46E8-A7FA-6384EB47F98C}" presName="parentText" presStyleLbl="node1" presStyleIdx="0" presStyleCnt="1" custLinFactNeighborY="-3569">
        <dgm:presLayoutVars>
          <dgm:chMax val="0"/>
          <dgm:bulletEnabled val="1"/>
        </dgm:presLayoutVars>
      </dgm:prSet>
      <dgm:spPr>
        <a:xfrm>
          <a:off x="0" y="13229"/>
          <a:ext cx="360040" cy="299520"/>
        </a:xfrm>
        <a:prstGeom prst="roundRect">
          <a:avLst/>
        </a:prstGeom>
      </dgm:spPr>
    </dgm:pt>
  </dgm:ptLst>
  <dgm:cxnLst>
    <dgm:cxn modelId="{D051E847-0EA4-41A5-BF8B-81FAA80DA676}" type="presOf" srcId="{42841D73-A78F-4002-AF71-D57A414FF688}" destId="{B8DC9AA9-E5F8-4B50-8C8C-C4B3DC9DD898}" srcOrd="0" destOrd="0" presId="urn:microsoft.com/office/officeart/2005/8/layout/vList2"/>
    <dgm:cxn modelId="{F5115AB6-0BA9-4A94-A9F3-EBBCFC4289D9}" srcId="{42841D73-A78F-4002-AF71-D57A414FF688}" destId="{6AA5589C-27D6-46E8-A7FA-6384EB47F98C}" srcOrd="0" destOrd="0" parTransId="{85946790-C94E-449B-8046-24FA2335861D}" sibTransId="{CE8861E6-5D59-41DF-95FD-CDAA48B4C25D}"/>
    <dgm:cxn modelId="{4E0AF7C7-5E25-4660-AE25-A50DEF297EAC}" type="presOf" srcId="{6AA5589C-27D6-46E8-A7FA-6384EB47F98C}" destId="{D7446E82-4703-4D3B-9782-9248EAB3A1B8}" srcOrd="0" destOrd="0" presId="urn:microsoft.com/office/officeart/2005/8/layout/vList2"/>
    <dgm:cxn modelId="{2C359475-C49D-43D3-B0E0-254DD6D32A26}" type="presParOf" srcId="{B8DC9AA9-E5F8-4B50-8C8C-C4B3DC9DD898}" destId="{D7446E82-4703-4D3B-9782-9248EAB3A1B8}" srcOrd="0" destOrd="0" presId="urn:microsoft.com/office/officeart/2005/8/layout/vList2"/>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46E82-4703-4D3B-9782-9248EAB3A1B8}">
      <dsp:nvSpPr>
        <dsp:cNvPr id="0" name=""/>
        <dsp:cNvSpPr/>
      </dsp:nvSpPr>
      <dsp:spPr>
        <a:xfrm>
          <a:off x="0" y="14610"/>
          <a:ext cx="6656602" cy="393120"/>
        </a:xfrm>
        <a:prstGeom prst="roundRect">
          <a:avLst/>
        </a:prstGeom>
        <a:solidFill>
          <a:srgbClr val="92D050"/>
        </a:solidFill>
        <a:ln w="12700" cap="flat" cmpd="sng" algn="ctr">
          <a:solidFill>
            <a:srgbClr val="1D3E6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en-GB" sz="1050" b="1" u="none" kern="1200" dirty="0">
              <a:solidFill>
                <a:prstClr val="white"/>
              </a:solidFill>
              <a:latin typeface="Arial"/>
              <a:ea typeface="+mn-ea"/>
              <a:cs typeface="+mn-cs"/>
            </a:rPr>
            <a:t>Update master list, update standard clause and add new VAT code</a:t>
          </a:r>
        </a:p>
      </dsp:txBody>
      <dsp:txXfrm>
        <a:off x="19191" y="33801"/>
        <a:ext cx="6618220" cy="3547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46E82-4703-4D3B-9782-9248EAB3A1B8}">
      <dsp:nvSpPr>
        <dsp:cNvPr id="0" name=""/>
        <dsp:cNvSpPr/>
      </dsp:nvSpPr>
      <dsp:spPr>
        <a:xfrm>
          <a:off x="0" y="0"/>
          <a:ext cx="360040" cy="393120"/>
        </a:xfrm>
        <a:prstGeom prst="roundRect">
          <a:avLst/>
        </a:prstGeom>
        <a:solidFill>
          <a:srgbClr val="92D050"/>
        </a:solidFill>
        <a:ln w="12700" cap="flat" cmpd="sng" algn="ctr">
          <a:solidFill>
            <a:srgbClr val="1D3E6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b="1" u="none" kern="1200" dirty="0">
              <a:solidFill>
                <a:schemeClr val="bg1"/>
              </a:solidFill>
            </a:rPr>
            <a:t>1</a:t>
          </a:r>
        </a:p>
      </dsp:txBody>
      <dsp:txXfrm>
        <a:off x="17576" y="17576"/>
        <a:ext cx="324888" cy="3579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46E82-4703-4D3B-9782-9248EAB3A1B8}">
      <dsp:nvSpPr>
        <dsp:cNvPr id="0" name=""/>
        <dsp:cNvSpPr/>
      </dsp:nvSpPr>
      <dsp:spPr>
        <a:xfrm>
          <a:off x="0" y="14610"/>
          <a:ext cx="6656602" cy="393120"/>
        </a:xfrm>
        <a:prstGeom prst="roundRect">
          <a:avLst/>
        </a:prstGeom>
        <a:solidFill>
          <a:schemeClr val="accent6">
            <a:lumMod val="75000"/>
          </a:schemeClr>
        </a:solidFill>
        <a:ln w="12700" cap="flat" cmpd="sng" algn="ctr">
          <a:solidFill>
            <a:srgbClr val="1D3E6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en-GB" sz="1050" b="1" u="none" kern="1200" dirty="0">
              <a:solidFill>
                <a:prstClr val="white"/>
              </a:solidFill>
              <a:latin typeface="Arial"/>
              <a:ea typeface="+mn-ea"/>
              <a:cs typeface="+mn-cs"/>
            </a:rPr>
            <a:t>Update master list, update standard clause and re-define existing VAT code</a:t>
          </a:r>
        </a:p>
      </dsp:txBody>
      <dsp:txXfrm>
        <a:off x="19191" y="33801"/>
        <a:ext cx="6618220" cy="3547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46E82-4703-4D3B-9782-9248EAB3A1B8}">
      <dsp:nvSpPr>
        <dsp:cNvPr id="0" name=""/>
        <dsp:cNvSpPr/>
      </dsp:nvSpPr>
      <dsp:spPr>
        <a:xfrm>
          <a:off x="0" y="0"/>
          <a:ext cx="360040" cy="393120"/>
        </a:xfrm>
        <a:prstGeom prst="roundRect">
          <a:avLst/>
        </a:prstGeom>
        <a:solidFill>
          <a:schemeClr val="accent6">
            <a:lumMod val="75000"/>
          </a:schemeClr>
        </a:solidFill>
        <a:ln w="12700" cap="flat" cmpd="sng" algn="ctr">
          <a:solidFill>
            <a:srgbClr val="1D3E6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b="1" u="none" kern="1200" dirty="0">
              <a:solidFill>
                <a:schemeClr val="bg1"/>
              </a:solidFill>
            </a:rPr>
            <a:t>2</a:t>
          </a:r>
        </a:p>
      </dsp:txBody>
      <dsp:txXfrm>
        <a:off x="17576" y="17576"/>
        <a:ext cx="324888" cy="35796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015"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09079" y="0"/>
            <a:ext cx="2914015" cy="493713"/>
          </a:xfrm>
          <a:prstGeom prst="rect">
            <a:avLst/>
          </a:prstGeom>
        </p:spPr>
        <p:txBody>
          <a:bodyPr vert="horz" lIns="91440" tIns="45720" rIns="91440" bIns="45720" rtlCol="0"/>
          <a:lstStyle>
            <a:lvl1pPr algn="r">
              <a:defRPr sz="1200"/>
            </a:lvl1pPr>
          </a:lstStyle>
          <a:p>
            <a:fld id="{30CC7C86-2D66-4C55-8F99-E153512351BA}" type="datetimeFigureOut">
              <a:rPr lang="en-GB" smtClean="0"/>
              <a:t>10/02/2023</a:t>
            </a:fld>
            <a:endParaRPr lang="en-GB"/>
          </a:p>
        </p:txBody>
      </p:sp>
      <p:sp>
        <p:nvSpPr>
          <p:cNvPr id="4" name="Slide Image Placeholder 3"/>
          <p:cNvSpPr>
            <a:spLocks noGrp="1" noRot="1" noChangeAspect="1"/>
          </p:cNvSpPr>
          <p:nvPr>
            <p:ph type="sldImg" idx="2"/>
          </p:nvPr>
        </p:nvSpPr>
        <p:spPr>
          <a:xfrm>
            <a:off x="73025" y="741363"/>
            <a:ext cx="6578600"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2465" y="4690269"/>
            <a:ext cx="5379720" cy="44434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4"/>
            <a:ext cx="2914015"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09079" y="9378824"/>
            <a:ext cx="2914015" cy="493713"/>
          </a:xfrm>
          <a:prstGeom prst="rect">
            <a:avLst/>
          </a:prstGeom>
        </p:spPr>
        <p:txBody>
          <a:bodyPr vert="horz" lIns="91440" tIns="45720" rIns="91440" bIns="45720" rtlCol="0" anchor="b"/>
          <a:lstStyle>
            <a:lvl1pPr algn="r">
              <a:defRPr sz="1200"/>
            </a:lvl1pPr>
          </a:lstStyle>
          <a:p>
            <a:fld id="{2A2357B9-A31F-4FC7-A38A-70DF36F645F3}" type="slidenum">
              <a:rPr lang="en-GB" smtClean="0"/>
              <a:t>‹#›</a:t>
            </a:fld>
            <a:endParaRPr lang="en-GB"/>
          </a:p>
        </p:txBody>
      </p:sp>
    </p:spTree>
    <p:extLst>
      <p:ext uri="{BB962C8B-B14F-4D97-AF65-F5344CB8AC3E}">
        <p14:creationId xmlns:p14="http://schemas.microsoft.com/office/powerpoint/2010/main" val="79296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A2357B9-A31F-4FC7-A38A-70DF36F645F3}" type="slidenum">
              <a:rPr lang="en-GB" smtClean="0"/>
              <a:t>2</a:t>
            </a:fld>
            <a:endParaRPr lang="en-GB"/>
          </a:p>
        </p:txBody>
      </p:sp>
    </p:spTree>
    <p:extLst>
      <p:ext uri="{BB962C8B-B14F-4D97-AF65-F5344CB8AC3E}">
        <p14:creationId xmlns:p14="http://schemas.microsoft.com/office/powerpoint/2010/main" val="2824534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A2357B9-A31F-4FC7-A38A-70DF36F645F3}" type="slidenum">
              <a:rPr lang="en-GB" smtClean="0"/>
              <a:t>3</a:t>
            </a:fld>
            <a:endParaRPr lang="en-GB"/>
          </a:p>
        </p:txBody>
      </p:sp>
    </p:spTree>
    <p:extLst>
      <p:ext uri="{BB962C8B-B14F-4D97-AF65-F5344CB8AC3E}">
        <p14:creationId xmlns:p14="http://schemas.microsoft.com/office/powerpoint/2010/main" val="3793375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System Component: File Format / Batch Job / Process Code / Report</a:t>
            </a:r>
          </a:p>
          <a:p>
            <a:endParaRPr lang="en-GB"/>
          </a:p>
          <a:p>
            <a:r>
              <a:rPr lang="en-GB"/>
              <a:t>Development Type: Interface</a:t>
            </a:r>
            <a:r>
              <a:rPr lang="en-GB" baseline="0"/>
              <a:t> / Online / Report / Workflow / Configuration</a:t>
            </a:r>
          </a:p>
          <a:p>
            <a:endParaRPr lang="en-GB" baseline="0"/>
          </a:p>
          <a:p>
            <a:r>
              <a:rPr lang="en-GB" baseline="0"/>
              <a:t>End User Impacted: Shipper / DN / NTS / Xoserve / Other</a:t>
            </a:r>
          </a:p>
          <a:p>
            <a:endParaRPr lang="en-GB" baseline="0"/>
          </a:p>
          <a:p>
            <a:r>
              <a:rPr lang="en-GB" baseline="0"/>
              <a:t>Build Type: New / Existing</a:t>
            </a:r>
            <a:endParaRPr lang="en-GB"/>
          </a:p>
          <a:p>
            <a:endParaRPr lang="en-GB"/>
          </a:p>
        </p:txBody>
      </p:sp>
      <p:sp>
        <p:nvSpPr>
          <p:cNvPr id="4" name="Slide Number Placeholder 3"/>
          <p:cNvSpPr>
            <a:spLocks noGrp="1"/>
          </p:cNvSpPr>
          <p:nvPr>
            <p:ph type="sldNum" sz="quarter" idx="10"/>
          </p:nvPr>
        </p:nvSpPr>
        <p:spPr/>
        <p:txBody>
          <a:bodyPr/>
          <a:lstStyle/>
          <a:p>
            <a:fld id="{2A2357B9-A31F-4FC7-A38A-70DF36F645F3}" type="slidenum">
              <a:rPr lang="en-GB" smtClean="0"/>
              <a:t>4</a:t>
            </a:fld>
            <a:endParaRPr lang="en-GB"/>
          </a:p>
        </p:txBody>
      </p:sp>
    </p:spTree>
    <p:extLst>
      <p:ext uri="{BB962C8B-B14F-4D97-AF65-F5344CB8AC3E}">
        <p14:creationId xmlns:p14="http://schemas.microsoft.com/office/powerpoint/2010/main" val="1000234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2357B9-A31F-4FC7-A38A-70DF36F645F3}" type="slidenum">
              <a:rPr lang="en-GB" smtClean="0"/>
              <a:t>6</a:t>
            </a:fld>
            <a:endParaRPr lang="en-GB"/>
          </a:p>
        </p:txBody>
      </p:sp>
    </p:spTree>
    <p:extLst>
      <p:ext uri="{BB962C8B-B14F-4D97-AF65-F5344CB8AC3E}">
        <p14:creationId xmlns:p14="http://schemas.microsoft.com/office/powerpoint/2010/main" val="4032199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System Component: File Format / Batch Job / Process Code / Report</a:t>
            </a:r>
          </a:p>
          <a:p>
            <a:endParaRPr lang="en-GB"/>
          </a:p>
          <a:p>
            <a:r>
              <a:rPr lang="en-GB"/>
              <a:t>Development Type: Interface</a:t>
            </a:r>
            <a:r>
              <a:rPr lang="en-GB" baseline="0"/>
              <a:t> / Online / Report / Workflow / Configuration</a:t>
            </a:r>
          </a:p>
          <a:p>
            <a:endParaRPr lang="en-GB" baseline="0"/>
          </a:p>
          <a:p>
            <a:r>
              <a:rPr lang="en-GB" baseline="0"/>
              <a:t>End User Impacted: Shipper / DN / NTS / Xoserve / Other</a:t>
            </a:r>
          </a:p>
          <a:p>
            <a:endParaRPr lang="en-GB" baseline="0"/>
          </a:p>
          <a:p>
            <a:r>
              <a:rPr lang="en-GB" baseline="0"/>
              <a:t>Build Type: New / Existing</a:t>
            </a:r>
            <a:endParaRPr lang="en-GB"/>
          </a:p>
          <a:p>
            <a:endParaRPr lang="en-GB"/>
          </a:p>
        </p:txBody>
      </p:sp>
      <p:sp>
        <p:nvSpPr>
          <p:cNvPr id="4" name="Slide Number Placeholder 3"/>
          <p:cNvSpPr>
            <a:spLocks noGrp="1"/>
          </p:cNvSpPr>
          <p:nvPr>
            <p:ph type="sldNum" sz="quarter" idx="10"/>
          </p:nvPr>
        </p:nvSpPr>
        <p:spPr/>
        <p:txBody>
          <a:bodyPr/>
          <a:lstStyle/>
          <a:p>
            <a:fld id="{2A2357B9-A31F-4FC7-A38A-70DF36F645F3}" type="slidenum">
              <a:rPr lang="en-GB" smtClean="0"/>
              <a:t>7</a:t>
            </a:fld>
            <a:endParaRPr lang="en-GB"/>
          </a:p>
        </p:txBody>
      </p:sp>
    </p:spTree>
    <p:extLst>
      <p:ext uri="{BB962C8B-B14F-4D97-AF65-F5344CB8AC3E}">
        <p14:creationId xmlns:p14="http://schemas.microsoft.com/office/powerpoint/2010/main" val="20067108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3130393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31192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8730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6550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a:t>Click to edit Master title style</a:t>
            </a:r>
            <a:endParaRPr lang="en-GB"/>
          </a:p>
        </p:txBody>
      </p:sp>
    </p:spTree>
    <p:extLst>
      <p:ext uri="{BB962C8B-B14F-4D97-AF65-F5344CB8AC3E}">
        <p14:creationId xmlns:p14="http://schemas.microsoft.com/office/powerpoint/2010/main" val="3118097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8121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238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075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6421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79291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1.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a:t>XRN5547</a:t>
            </a:r>
            <a:r>
              <a:rPr lang="en-GB" b="0"/>
              <a:t> - </a:t>
            </a:r>
            <a:r>
              <a:rPr lang="en-GB"/>
              <a:t>Updating the Comprehensive Invoice Master List and INV template</a:t>
            </a:r>
          </a:p>
        </p:txBody>
      </p:sp>
      <p:sp>
        <p:nvSpPr>
          <p:cNvPr id="3" name="Subtitle 2"/>
          <p:cNvSpPr>
            <a:spLocks noGrp="1"/>
          </p:cNvSpPr>
          <p:nvPr>
            <p:ph type="subTitle" idx="1"/>
          </p:nvPr>
        </p:nvSpPr>
        <p:spPr/>
        <p:txBody>
          <a:bodyPr/>
          <a:lstStyle/>
          <a:p>
            <a:r>
              <a:rPr lang="en-US">
                <a:solidFill>
                  <a:schemeClr val="bg1">
                    <a:lumMod val="50000"/>
                  </a:schemeClr>
                </a:solidFill>
              </a:rPr>
              <a:t>High Level System Solution </a:t>
            </a:r>
            <a:br>
              <a:rPr lang="en-US">
                <a:solidFill>
                  <a:schemeClr val="bg1">
                    <a:lumMod val="50000"/>
                  </a:schemeClr>
                </a:solidFill>
              </a:rPr>
            </a:br>
            <a:r>
              <a:rPr lang="en-US">
                <a:solidFill>
                  <a:schemeClr val="bg1">
                    <a:lumMod val="50000"/>
                  </a:schemeClr>
                </a:solidFill>
              </a:rPr>
              <a:t>Impact Assessment</a:t>
            </a:r>
            <a:endParaRPr lang="en-GB">
              <a:solidFill>
                <a:schemeClr val="bg1">
                  <a:lumMod val="50000"/>
                </a:schemeClr>
              </a:solidFill>
            </a:endParaRPr>
          </a:p>
        </p:txBody>
      </p:sp>
    </p:spTree>
    <p:extLst>
      <p:ext uri="{BB962C8B-B14F-4D97-AF65-F5344CB8AC3E}">
        <p14:creationId xmlns:p14="http://schemas.microsoft.com/office/powerpoint/2010/main" val="3653749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962"/>
            <a:ext cx="8229600" cy="637580"/>
          </a:xfrm>
        </p:spPr>
        <p:txBody>
          <a:bodyPr/>
          <a:lstStyle/>
          <a:p>
            <a:r>
              <a:rPr lang="en-GB"/>
              <a:t>Change Overview</a:t>
            </a:r>
          </a:p>
        </p:txBody>
      </p:sp>
      <p:graphicFrame>
        <p:nvGraphicFramePr>
          <p:cNvPr id="4" name="Table 3"/>
          <p:cNvGraphicFramePr>
            <a:graphicFrameLocks noGrp="1"/>
          </p:cNvGraphicFramePr>
          <p:nvPr>
            <p:extLst>
              <p:ext uri="{D42A27DB-BD31-4B8C-83A1-F6EECF244321}">
                <p14:modId xmlns:p14="http://schemas.microsoft.com/office/powerpoint/2010/main" val="3181172350"/>
              </p:ext>
            </p:extLst>
          </p:nvPr>
        </p:nvGraphicFramePr>
        <p:xfrm>
          <a:off x="107504" y="590126"/>
          <a:ext cx="8928992" cy="3063240"/>
        </p:xfrm>
        <a:graphic>
          <a:graphicData uri="http://schemas.openxmlformats.org/drawingml/2006/table">
            <a:tbl>
              <a:tblPr firstRow="1" bandRow="1">
                <a:tableStyleId>{E8B1032C-EA38-4F05-BA0D-38AFFFC7BED3}</a:tableStyleId>
              </a:tblPr>
              <a:tblGrid>
                <a:gridCol w="8928992">
                  <a:extLst>
                    <a:ext uri="{9D8B030D-6E8A-4147-A177-3AD203B41FA5}">
                      <a16:colId xmlns:a16="http://schemas.microsoft.com/office/drawing/2014/main" val="20000"/>
                    </a:ext>
                  </a:extLst>
                </a:gridCol>
              </a:tblGrid>
              <a:tr h="254060">
                <a:tc>
                  <a:txBody>
                    <a:bodyPr/>
                    <a:lstStyle/>
                    <a:p>
                      <a:r>
                        <a:rPr lang="en-GB" sz="1400" b="1" kern="1200" baseline="0">
                          <a:solidFill>
                            <a:schemeClr val="accent1"/>
                          </a:solidFill>
                          <a:latin typeface="Arial" panose="020B0604020202020204" pitchFamily="34" charset="0"/>
                          <a:ea typeface="+mn-ea"/>
                          <a:cs typeface="Arial" panose="020B0604020202020204" pitchFamily="34" charset="0"/>
                        </a:rPr>
                        <a:t>XRN5547: Updating the Comprehensive Invoice Master List and INV template</a:t>
                      </a: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2481149">
                <a:tc>
                  <a:txBody>
                    <a:bodyPr/>
                    <a:lstStyle/>
                    <a:p>
                      <a:pPr algn="just"/>
                      <a:r>
                        <a:rPr lang="en-GB" sz="800" kern="1200" dirty="0">
                          <a:solidFill>
                            <a:schemeClr val="tx1"/>
                          </a:solidFill>
                          <a:effectLst/>
                          <a:latin typeface="+mn-lt"/>
                          <a:ea typeface="+mn-ea"/>
                          <a:cs typeface="+mn-cs"/>
                        </a:rPr>
                        <a:t>This change is split into two parts as summarised below:</a:t>
                      </a:r>
                    </a:p>
                    <a:p>
                      <a:pPr algn="just"/>
                      <a:endParaRPr lang="en-GB" sz="800" kern="1200" dirty="0">
                        <a:solidFill>
                          <a:schemeClr val="tx1"/>
                        </a:solidFill>
                        <a:effectLst/>
                        <a:latin typeface="+mn-lt"/>
                        <a:ea typeface="+mn-ea"/>
                        <a:cs typeface="+mn-cs"/>
                      </a:endParaRPr>
                    </a:p>
                    <a:p>
                      <a:pPr algn="just"/>
                      <a:r>
                        <a:rPr lang="en-GB" sz="800" b="1" kern="1200" dirty="0">
                          <a:solidFill>
                            <a:schemeClr val="tx1"/>
                          </a:solidFill>
                          <a:effectLst/>
                          <a:latin typeface="+mn-lt"/>
                          <a:ea typeface="+mn-ea"/>
                          <a:cs typeface="+mn-cs"/>
                        </a:rPr>
                        <a:t>Part 1- Addition of supporting / clarifying information for the comprehensive invoice / charges type master list</a:t>
                      </a: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800" kern="1200" dirty="0">
                          <a:solidFill>
                            <a:schemeClr val="tx1"/>
                          </a:solidFill>
                          <a:effectLst/>
                          <a:latin typeface="+mn-lt"/>
                          <a:ea typeface="+mn-ea"/>
                          <a:cs typeface="+mn-cs"/>
                        </a:rPr>
                        <a:t>As part of this change request, the existing master list for invoice/ charge types that is published to customers is required to be updated with definition and detail to support industry understanding of what is being invoiced. There is no requirement to change any existing definitions or charge types hence no technical changes required. This will help the industry’s charge and invoice understanding and ensures documentation remains understandable, up to date and robust. Currently the document is designed for experts so adding context ensures it has information for new entrants as well as existing parties. </a:t>
                      </a:r>
                    </a:p>
                    <a:p>
                      <a:endParaRPr lang="en-GB" sz="800" b="1" kern="1200" dirty="0">
                        <a:solidFill>
                          <a:schemeClr val="tx1"/>
                        </a:solidFill>
                        <a:effectLst/>
                        <a:latin typeface="+mn-lt"/>
                        <a:ea typeface="+mn-ea"/>
                        <a:cs typeface="+mn-cs"/>
                      </a:endParaRPr>
                    </a:p>
                    <a:p>
                      <a:pPr algn="just"/>
                      <a:r>
                        <a:rPr lang="en-GB" sz="800" b="1" kern="1200" dirty="0">
                          <a:solidFill>
                            <a:schemeClr val="tx1"/>
                          </a:solidFill>
                          <a:effectLst/>
                          <a:latin typeface="+mn-lt"/>
                          <a:ea typeface="+mn-ea"/>
                          <a:cs typeface="+mn-cs"/>
                        </a:rPr>
                        <a:t>Part 2 - Technical charges to support the update of the INV template</a:t>
                      </a:r>
                    </a:p>
                    <a:p>
                      <a:pPr algn="just"/>
                      <a:r>
                        <a:rPr lang="en-GB" sz="800" kern="1200" dirty="0">
                          <a:solidFill>
                            <a:schemeClr val="tx1"/>
                          </a:solidFill>
                          <a:effectLst/>
                          <a:latin typeface="+mn-lt"/>
                          <a:ea typeface="+mn-ea"/>
                          <a:cs typeface="+mn-cs"/>
                        </a:rPr>
                        <a:t>The INV file was reviewed prior to Project Nexus Implementation Date (PNID) and multiple clauses were created. Customers reviewed the 5 standard clauses and were comfortable with 4 of the clauses, however, clause 3 (outlined below) raised concern.</a:t>
                      </a:r>
                    </a:p>
                    <a:p>
                      <a:pPr algn="just"/>
                      <a:r>
                        <a:rPr lang="en-GB" sz="800" i="1" kern="1200" dirty="0">
                          <a:solidFill>
                            <a:schemeClr val="tx1"/>
                          </a:solidFill>
                          <a:effectLst/>
                          <a:latin typeface="+mn-lt"/>
                          <a:ea typeface="+mn-ea"/>
                          <a:cs typeface="+mn-cs"/>
                        </a:rPr>
                        <a:t>“IF YOU ARE ESTABLISHED IN THE EU AND NO UK VAT CHARGED ON THIS INVOICE, YOU NEED TO ACCOUNT FOR REVERSE CHARGE VAT UNDER EITHER EU DIR 2006 112 ART 38, 44, 195, 196, OR UK DOMESTIC REVERSE CHARGE” </a:t>
                      </a:r>
                    </a:p>
                    <a:p>
                      <a:pPr algn="just"/>
                      <a:r>
                        <a:rPr lang="en-GB" sz="800" kern="1200" dirty="0">
                          <a:solidFill>
                            <a:schemeClr val="tx1"/>
                          </a:solidFill>
                          <a:effectLst/>
                          <a:latin typeface="+mn-lt"/>
                          <a:ea typeface="+mn-ea"/>
                          <a:cs typeface="+mn-cs"/>
                        </a:rPr>
                        <a:t>It is used in conjunction with tax codes which state the supply is “exempt” or “zero-rated”, which are both situations where no UK VAT is charged on the invoice but a UK reverse charge would not be required. It is therefore wrong in many examples of its use and could lead to customers accounting for VAT incorrectly.</a:t>
                      </a:r>
                    </a:p>
                    <a:p>
                      <a:pPr algn="just"/>
                      <a:r>
                        <a:rPr lang="en-GB" sz="800" kern="1200" dirty="0">
                          <a:solidFill>
                            <a:schemeClr val="tx1"/>
                          </a:solidFill>
                          <a:effectLst/>
                          <a:latin typeface="+mn-lt"/>
                          <a:ea typeface="+mn-ea"/>
                          <a:cs typeface="+mn-cs"/>
                        </a:rPr>
                        <a:t>To resolve this, the below changes have been identified by customers:</a:t>
                      </a:r>
                    </a:p>
                    <a:p>
                      <a:pPr algn="just"/>
                      <a:r>
                        <a:rPr lang="en-GB" sz="800" kern="1200" dirty="0">
                          <a:solidFill>
                            <a:schemeClr val="tx1"/>
                          </a:solidFill>
                          <a:effectLst/>
                          <a:latin typeface="+mn-lt"/>
                          <a:ea typeface="+mn-ea"/>
                          <a:cs typeface="+mn-cs"/>
                        </a:rPr>
                        <a:t> a. Creation of a new “Domestic Reverse Charge” [DRC] tax code to clearly demonstrate to Parties when the reverse charge really is to be applied within the INV template and the consolidated master list.</a:t>
                      </a:r>
                    </a:p>
                    <a:p>
                      <a:pPr algn="just"/>
                      <a:r>
                        <a:rPr lang="en-GB" sz="800" kern="1200" dirty="0">
                          <a:solidFill>
                            <a:schemeClr val="tx1"/>
                          </a:solidFill>
                          <a:effectLst/>
                          <a:latin typeface="+mn-lt"/>
                          <a:ea typeface="+mn-ea"/>
                          <a:cs typeface="+mn-cs"/>
                        </a:rPr>
                        <a:t> b. Amend Clause 3 to state: “UK DOMESTIC REVERSE CHARGE APPLIES” rather than the wording above.</a:t>
                      </a: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800" kern="1200" dirty="0">
                          <a:solidFill>
                            <a:schemeClr val="tx1"/>
                          </a:solidFill>
                          <a:effectLst/>
                          <a:latin typeface="+mn-lt"/>
                          <a:ea typeface="+mn-ea"/>
                          <a:cs typeface="+mn-cs"/>
                        </a:rPr>
                        <a:t>These changes will help ensure that individual clauses on invoices are accurate and unambiguous in their drafting and application, currently the clause needs to be interpretated and there is no information on how. By completing this change it reduces risk of different/incorrect interpretation.</a:t>
                      </a:r>
                    </a:p>
                    <a:p>
                      <a:endParaRPr lang="en-GB" sz="700" kern="1200" dirty="0">
                        <a:solidFill>
                          <a:schemeClr val="tx1"/>
                        </a:solidFill>
                        <a:effectLst/>
                        <a:latin typeface="+mn-lt"/>
                        <a:ea typeface="+mn-ea"/>
                        <a:cs typeface="+mn-cs"/>
                      </a:endParaRP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83018224"/>
              </p:ext>
            </p:extLst>
          </p:nvPr>
        </p:nvGraphicFramePr>
        <p:xfrm>
          <a:off x="107504" y="3554684"/>
          <a:ext cx="8928992" cy="1480457"/>
        </p:xfrm>
        <a:graphic>
          <a:graphicData uri="http://schemas.openxmlformats.org/drawingml/2006/table">
            <a:tbl>
              <a:tblPr firstRow="1" bandRow="1">
                <a:tableStyleId>{E8B1032C-EA38-4F05-BA0D-38AFFFC7BED3}</a:tableStyleId>
              </a:tblPr>
              <a:tblGrid>
                <a:gridCol w="8928992">
                  <a:extLst>
                    <a:ext uri="{9D8B030D-6E8A-4147-A177-3AD203B41FA5}">
                      <a16:colId xmlns:a16="http://schemas.microsoft.com/office/drawing/2014/main" val="20000"/>
                    </a:ext>
                  </a:extLst>
                </a:gridCol>
              </a:tblGrid>
              <a:tr h="259201">
                <a:tc>
                  <a:txBody>
                    <a:bodyPr/>
                    <a:lstStyle/>
                    <a:p>
                      <a:pPr marL="0" algn="l" defTabSz="914400" rtl="0" eaLnBrk="1" latinLnBrk="0" hangingPunct="1"/>
                      <a:r>
                        <a:rPr lang="en-GB" sz="1200" b="1" kern="1200" baseline="0">
                          <a:solidFill>
                            <a:schemeClr val="accent1"/>
                          </a:solidFill>
                          <a:latin typeface="Arial" panose="020B0604020202020204" pitchFamily="34" charset="0"/>
                          <a:ea typeface="+mn-ea"/>
                          <a:cs typeface="Arial" panose="020B0604020202020204" pitchFamily="34" charset="0"/>
                        </a:rPr>
                        <a:t>Solution Options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1206137">
                <a:tc>
                  <a:txBody>
                    <a:bodyPr/>
                    <a:lstStyle/>
                    <a:p>
                      <a:pPr marL="0" algn="l" defTabSz="914400" rtl="0" eaLnBrk="1" latinLnBrk="0" hangingPunct="1"/>
                      <a:endParaRPr lang="en-GB" sz="1050" b="0" kern="1200" dirty="0">
                        <a:solidFill>
                          <a:schemeClr val="bg1">
                            <a:lumMod val="50000"/>
                          </a:schemeClr>
                        </a:solidFill>
                        <a:latin typeface="+mn-lt"/>
                        <a:ea typeface="+mn-ea"/>
                        <a:cs typeface="+mn-cs"/>
                      </a:endParaRP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6" name="Diagram 5"/>
          <p:cNvGraphicFramePr/>
          <p:nvPr>
            <p:extLst>
              <p:ext uri="{D42A27DB-BD31-4B8C-83A1-F6EECF244321}">
                <p14:modId xmlns:p14="http://schemas.microsoft.com/office/powerpoint/2010/main" val="2432572701"/>
              </p:ext>
            </p:extLst>
          </p:nvPr>
        </p:nvGraphicFramePr>
        <p:xfrm>
          <a:off x="984848" y="3921856"/>
          <a:ext cx="6656602" cy="4077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extLst>
              <p:ext uri="{D42A27DB-BD31-4B8C-83A1-F6EECF244321}">
                <p14:modId xmlns:p14="http://schemas.microsoft.com/office/powerpoint/2010/main" val="3863187485"/>
              </p:ext>
            </p:extLst>
          </p:nvPr>
        </p:nvGraphicFramePr>
        <p:xfrm>
          <a:off x="457200" y="3921855"/>
          <a:ext cx="360040" cy="40773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 8">
            <a:extLst>
              <a:ext uri="{FF2B5EF4-FFF2-40B4-BE49-F238E27FC236}">
                <a16:creationId xmlns:a16="http://schemas.microsoft.com/office/drawing/2014/main" id="{6B7CD875-A5D8-48B7-96DE-35F76DB306B5}"/>
              </a:ext>
            </a:extLst>
          </p:cNvPr>
          <p:cNvGraphicFramePr/>
          <p:nvPr>
            <p:extLst>
              <p:ext uri="{D42A27DB-BD31-4B8C-83A1-F6EECF244321}">
                <p14:modId xmlns:p14="http://schemas.microsoft.com/office/powerpoint/2010/main" val="3789515260"/>
              </p:ext>
            </p:extLst>
          </p:nvPr>
        </p:nvGraphicFramePr>
        <p:xfrm>
          <a:off x="984848" y="4478497"/>
          <a:ext cx="6656602" cy="40773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1" name="Diagram 10">
            <a:extLst>
              <a:ext uri="{FF2B5EF4-FFF2-40B4-BE49-F238E27FC236}">
                <a16:creationId xmlns:a16="http://schemas.microsoft.com/office/drawing/2014/main" id="{47A3A496-C0E3-48ED-A6B6-DAA16EBAEAD2}"/>
              </a:ext>
            </a:extLst>
          </p:cNvPr>
          <p:cNvGraphicFramePr/>
          <p:nvPr>
            <p:extLst>
              <p:ext uri="{D42A27DB-BD31-4B8C-83A1-F6EECF244321}">
                <p14:modId xmlns:p14="http://schemas.microsoft.com/office/powerpoint/2010/main" val="3086506564"/>
              </p:ext>
            </p:extLst>
          </p:nvPr>
        </p:nvGraphicFramePr>
        <p:xfrm>
          <a:off x="457200" y="4478496"/>
          <a:ext cx="360040" cy="40773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358363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470"/>
            <a:ext cx="8229600" cy="637580"/>
          </a:xfrm>
        </p:spPr>
        <p:txBody>
          <a:bodyPr>
            <a:normAutofit/>
          </a:bodyPr>
          <a:lstStyle/>
          <a:p>
            <a:r>
              <a:rPr lang="en-US" sz="2400"/>
              <a:t>Option 1 - High Level Impact Assessment</a:t>
            </a:r>
            <a:endParaRPr lang="en-GB" sz="2400"/>
          </a:p>
        </p:txBody>
      </p:sp>
      <p:grpSp>
        <p:nvGrpSpPr>
          <p:cNvPr id="34" name="Group 33"/>
          <p:cNvGrpSpPr/>
          <p:nvPr/>
        </p:nvGrpSpPr>
        <p:grpSpPr>
          <a:xfrm>
            <a:off x="8579644" y="162406"/>
            <a:ext cx="424986" cy="330513"/>
            <a:chOff x="0" y="31563"/>
            <a:chExt cx="544198" cy="393120"/>
          </a:xfrm>
          <a:solidFill>
            <a:srgbClr val="92D050"/>
          </a:solidFill>
        </p:grpSpPr>
        <p:sp>
          <p:nvSpPr>
            <p:cNvPr id="35" name="Rounded Rectangle 34"/>
            <p:cNvSpPr/>
            <p:nvPr/>
          </p:nvSpPr>
          <p:spPr>
            <a:xfrm>
              <a:off x="0" y="31563"/>
              <a:ext cx="544198" cy="393120"/>
            </a:xfrm>
            <a:prstGeom prst="roundRect">
              <a:avLst/>
            </a:prstGeom>
            <a:grpFill/>
            <a:ln w="12700">
              <a:solidFill>
                <a:srgbClr val="1D3E6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36" name="Rounded Rectangle 4"/>
            <p:cNvSpPr/>
            <p:nvPr/>
          </p:nvSpPr>
          <p:spPr>
            <a:xfrm>
              <a:off x="19191" y="50754"/>
              <a:ext cx="505816" cy="354738"/>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u="none" kern="1200">
                  <a:solidFill>
                    <a:schemeClr val="bg1"/>
                  </a:solidFill>
                </a:rPr>
                <a:t>1</a:t>
              </a:r>
            </a:p>
          </p:txBody>
        </p:sp>
      </p:grpSp>
      <p:graphicFrame>
        <p:nvGraphicFramePr>
          <p:cNvPr id="37" name="Table 36"/>
          <p:cNvGraphicFramePr>
            <a:graphicFrameLocks noGrp="1"/>
          </p:cNvGraphicFramePr>
          <p:nvPr>
            <p:extLst>
              <p:ext uri="{D42A27DB-BD31-4B8C-83A1-F6EECF244321}">
                <p14:modId xmlns:p14="http://schemas.microsoft.com/office/powerpoint/2010/main" val="3352704761"/>
              </p:ext>
            </p:extLst>
          </p:nvPr>
        </p:nvGraphicFramePr>
        <p:xfrm>
          <a:off x="395535" y="552971"/>
          <a:ext cx="8424937" cy="1697525"/>
        </p:xfrm>
        <a:graphic>
          <a:graphicData uri="http://schemas.openxmlformats.org/drawingml/2006/table">
            <a:tbl>
              <a:tblPr firstRow="1" bandRow="1">
                <a:tableStyleId>{E8B1032C-EA38-4F05-BA0D-38AFFFC7BED3}</a:tableStyleId>
              </a:tblPr>
              <a:tblGrid>
                <a:gridCol w="8424937">
                  <a:extLst>
                    <a:ext uri="{9D8B030D-6E8A-4147-A177-3AD203B41FA5}">
                      <a16:colId xmlns:a16="http://schemas.microsoft.com/office/drawing/2014/main" val="20000"/>
                    </a:ext>
                  </a:extLst>
                </a:gridCol>
              </a:tblGrid>
              <a:tr h="2649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rgbClr val="3E5AA8"/>
                          </a:solidFill>
                          <a:latin typeface="+mn-lt"/>
                          <a:ea typeface="+mn-ea"/>
                          <a:cs typeface="+mn-cs"/>
                        </a:rPr>
                        <a:t>1 - </a:t>
                      </a:r>
                      <a:r>
                        <a:rPr lang="en-US" sz="800" b="1" kern="1200" dirty="0">
                          <a:solidFill>
                            <a:srgbClr val="3E5AA8"/>
                          </a:solidFill>
                          <a:latin typeface="+mn-lt"/>
                          <a:ea typeface="+mn-ea"/>
                          <a:cs typeface="+mn-cs"/>
                        </a:rPr>
                        <a:t>Update master list, update standard clause and add new VAT code</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1350175">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800" b="1" kern="1200" dirty="0">
                          <a:solidFill>
                            <a:schemeClr val="tx1"/>
                          </a:solidFill>
                          <a:effectLst/>
                          <a:latin typeface="+mn-lt"/>
                          <a:ea typeface="+mn-ea"/>
                          <a:cs typeface="+mn-cs"/>
                        </a:rPr>
                        <a:t>Part 1 – </a:t>
                      </a:r>
                      <a:r>
                        <a:rPr lang="en-US" sz="800" b="0" kern="1200" dirty="0">
                          <a:solidFill>
                            <a:schemeClr val="tx1"/>
                          </a:solidFill>
                          <a:effectLst/>
                          <a:latin typeface="+mn-lt"/>
                          <a:ea typeface="+mn-ea"/>
                          <a:cs typeface="+mn-cs"/>
                        </a:rPr>
                        <a:t>Manual changes to Master Invoice and Charge List</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800" b="1" kern="1200" dirty="0">
                          <a:solidFill>
                            <a:schemeClr val="tx1"/>
                          </a:solidFill>
                          <a:effectLst/>
                          <a:latin typeface="+mn-lt"/>
                          <a:ea typeface="+mn-ea"/>
                          <a:cs typeface="+mn-cs"/>
                        </a:rPr>
                        <a:t>Part 2 – </a:t>
                      </a:r>
                      <a:r>
                        <a:rPr lang="en-US" sz="800" b="0" kern="1200" dirty="0">
                          <a:solidFill>
                            <a:schemeClr val="tx1"/>
                          </a:solidFill>
                          <a:effectLst/>
                          <a:latin typeface="+mn-lt"/>
                          <a:ea typeface="+mn-ea"/>
                          <a:cs typeface="+mn-cs"/>
                        </a:rPr>
                        <a:t>Manual and System changes to update the INV template </a:t>
                      </a:r>
                    </a:p>
                    <a:p>
                      <a:pPr marL="171450" marR="0" indent="-171450" algn="l" rtl="0" eaLnBrk="1" fontAlgn="auto" latinLnBrk="0" hangingPunct="1">
                        <a:lnSpc>
                          <a:spcPct val="100000"/>
                        </a:lnSpc>
                        <a:spcBef>
                          <a:spcPts val="0"/>
                        </a:spcBef>
                        <a:spcAft>
                          <a:spcPts val="0"/>
                        </a:spcAft>
                        <a:buClrTx/>
                        <a:buSzTx/>
                        <a:buFont typeface="Wingdings" panose="05000000000000000000" pitchFamily="2" charset="2"/>
                        <a:buChar char="§"/>
                      </a:pPr>
                      <a:r>
                        <a:rPr lang="en-US" sz="800" kern="1200" dirty="0">
                          <a:solidFill>
                            <a:schemeClr val="tx1"/>
                          </a:solidFill>
                          <a:effectLst/>
                          <a:latin typeface="+mn-lt"/>
                          <a:ea typeface="+mn-ea"/>
                          <a:cs typeface="+mn-cs"/>
                        </a:rPr>
                        <a:t>Reflect amendments to Standard Clause 3 in the existing Invoices that use the INV File Record I05</a:t>
                      </a:r>
                    </a:p>
                    <a:p>
                      <a:pPr marL="628650" marR="0" lvl="1" indent="-171450" algn="l" rtl="0" eaLnBrk="1" fontAlgn="auto" latinLnBrk="0" hangingPunct="1">
                        <a:lnSpc>
                          <a:spcPct val="100000"/>
                        </a:lnSpc>
                        <a:spcBef>
                          <a:spcPts val="0"/>
                        </a:spcBef>
                        <a:spcAft>
                          <a:spcPts val="0"/>
                        </a:spcAft>
                        <a:buClrTx/>
                        <a:buSzTx/>
                        <a:buFont typeface="Wingdings" panose="05000000000000000000" pitchFamily="2" charset="2"/>
                        <a:buChar char="§"/>
                      </a:pPr>
                      <a:r>
                        <a:rPr lang="en-US" sz="800" kern="1200" dirty="0">
                          <a:solidFill>
                            <a:schemeClr val="tx1"/>
                          </a:solidFill>
                          <a:effectLst/>
                          <a:latin typeface="+mn-lt"/>
                          <a:ea typeface="+mn-ea"/>
                          <a:cs typeface="+mn-cs"/>
                        </a:rPr>
                        <a:t>Please note Standard Clause 3 is currently mapped to non-DRC charge related Invoices, hence the changes will reflect in non energy invoices too.</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800" kern="1200" dirty="0">
                          <a:solidFill>
                            <a:schemeClr val="tx1"/>
                          </a:solidFill>
                          <a:effectLst/>
                          <a:latin typeface="+mn-lt"/>
                          <a:ea typeface="+mn-ea"/>
                          <a:cs typeface="+mn-cs"/>
                        </a:rPr>
                        <a:t>This is irrespective of the VAT category and charge type.</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800" kern="1200" dirty="0">
                          <a:solidFill>
                            <a:schemeClr val="tx1"/>
                          </a:solidFill>
                          <a:effectLst/>
                          <a:latin typeface="+mn-lt"/>
                          <a:ea typeface="+mn-ea"/>
                          <a:cs typeface="+mn-cs"/>
                        </a:rPr>
                        <a:t>New VAT category for DRC charges will be created in </a:t>
                      </a:r>
                      <a:r>
                        <a:rPr lang="en-GB" sz="800" kern="1200" dirty="0" err="1">
                          <a:solidFill>
                            <a:schemeClr val="tx1"/>
                          </a:solidFill>
                          <a:effectLst/>
                          <a:latin typeface="+mn-lt"/>
                          <a:ea typeface="+mn-ea"/>
                          <a:cs typeface="+mn-cs"/>
                        </a:rPr>
                        <a:t>UKLink</a:t>
                      </a:r>
                      <a:r>
                        <a:rPr lang="en-GB" sz="800" kern="1200" dirty="0">
                          <a:solidFill>
                            <a:schemeClr val="tx1"/>
                          </a:solidFill>
                          <a:effectLst/>
                          <a:latin typeface="+mn-lt"/>
                          <a:ea typeface="+mn-ea"/>
                          <a:cs typeface="+mn-cs"/>
                        </a:rPr>
                        <a:t>. The existing VAT category values against the Charge Type codes will be revisited and mapped to the new agreed DRC VAT code.</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800" kern="1200" dirty="0">
                          <a:solidFill>
                            <a:schemeClr val="tx1"/>
                          </a:solidFill>
                          <a:effectLst/>
                          <a:latin typeface="+mn-lt"/>
                          <a:ea typeface="+mn-ea"/>
                          <a:cs typeface="+mn-cs"/>
                        </a:rPr>
                        <a:t>New DRC VAT category, rates and tax code corresponding to the new VAT category will be configured in </a:t>
                      </a:r>
                      <a:r>
                        <a:rPr lang="en-GB" sz="800" kern="1200" dirty="0" err="1">
                          <a:solidFill>
                            <a:schemeClr val="tx1"/>
                          </a:solidFill>
                          <a:effectLst/>
                          <a:latin typeface="+mn-lt"/>
                          <a:ea typeface="+mn-ea"/>
                          <a:cs typeface="+mn-cs"/>
                        </a:rPr>
                        <a:t>UKLink</a:t>
                      </a:r>
                      <a:r>
                        <a:rPr lang="en-GB" sz="800" kern="1200" dirty="0">
                          <a:solidFill>
                            <a:schemeClr val="tx1"/>
                          </a:solidFill>
                          <a:effectLst/>
                          <a:latin typeface="+mn-lt"/>
                          <a:ea typeface="+mn-ea"/>
                          <a:cs typeface="+mn-cs"/>
                        </a:rPr>
                        <a:t>.</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800" kern="1200" dirty="0">
                          <a:solidFill>
                            <a:schemeClr val="tx1"/>
                          </a:solidFill>
                          <a:effectLst/>
                          <a:latin typeface="+mn-lt"/>
                          <a:ea typeface="+mn-ea"/>
                          <a:cs typeface="+mn-cs"/>
                        </a:rPr>
                        <a:t>Equivalent work to be completed via configuration in Gemini</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800" kern="1200" dirty="0">
                          <a:solidFill>
                            <a:schemeClr val="tx1"/>
                          </a:solidFill>
                          <a:effectLst/>
                          <a:latin typeface="+mn-lt"/>
                          <a:ea typeface="+mn-ea"/>
                          <a:cs typeface="+mn-cs"/>
                        </a:rPr>
                        <a:t>INV file population logic will be tested for all impacted invoice types. </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800" kern="1200" dirty="0">
                          <a:solidFill>
                            <a:schemeClr val="tx1"/>
                          </a:solidFill>
                          <a:effectLst/>
                          <a:latin typeface="+mn-lt"/>
                          <a:ea typeface="+mn-ea"/>
                          <a:cs typeface="+mn-cs"/>
                        </a:rPr>
                        <a:t>No file format changes are required as the existing VAT CATEGORY field in the I59 Record in INV file will be used to send the new VAT category value.</a:t>
                      </a: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38" name="Table 37"/>
          <p:cNvGraphicFramePr>
            <a:graphicFrameLocks noGrp="1"/>
          </p:cNvGraphicFramePr>
          <p:nvPr/>
        </p:nvGraphicFramePr>
        <p:xfrm>
          <a:off x="407541" y="2283718"/>
          <a:ext cx="5100563" cy="2178041"/>
        </p:xfrm>
        <a:graphic>
          <a:graphicData uri="http://schemas.openxmlformats.org/drawingml/2006/table">
            <a:tbl>
              <a:tblPr firstRow="1" bandRow="1">
                <a:tableStyleId>{E8B1032C-EA38-4F05-BA0D-38AFFFC7BED3}</a:tableStyleId>
              </a:tblPr>
              <a:tblGrid>
                <a:gridCol w="5100563">
                  <a:extLst>
                    <a:ext uri="{9D8B030D-6E8A-4147-A177-3AD203B41FA5}">
                      <a16:colId xmlns:a16="http://schemas.microsoft.com/office/drawing/2014/main" val="20000"/>
                    </a:ext>
                  </a:extLst>
                </a:gridCol>
              </a:tblGrid>
              <a:tr h="144016">
                <a:tc>
                  <a:txBody>
                    <a:bodyPr/>
                    <a:lstStyle/>
                    <a:p>
                      <a:pPr algn="l"/>
                      <a:r>
                        <a:rPr lang="en-GB" sz="1200">
                          <a:solidFill>
                            <a:srgbClr val="3E5AA8"/>
                          </a:solidFill>
                        </a:rPr>
                        <a:t>Impacted Systems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1903721">
                <a:tc>
                  <a:txBody>
                    <a:bodyPr/>
                    <a:lstStyle/>
                    <a:p>
                      <a:pPr marL="0" indent="0">
                        <a:buFont typeface="Arial" panose="020B0604020202020204" pitchFamily="34" charset="0"/>
                        <a:buNone/>
                      </a:pPr>
                      <a:endParaRPr lang="en-GB" sz="1600" b="0">
                        <a:latin typeface="Arial" panose="020B0604020202020204" pitchFamily="34" charset="0"/>
                        <a:cs typeface="Arial" panose="020B0604020202020204" pitchFamily="34" charset="0"/>
                      </a:endParaRP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40" name="Table 39"/>
          <p:cNvGraphicFramePr>
            <a:graphicFrameLocks noGrp="1"/>
          </p:cNvGraphicFramePr>
          <p:nvPr>
            <p:extLst>
              <p:ext uri="{D42A27DB-BD31-4B8C-83A1-F6EECF244321}">
                <p14:modId xmlns:p14="http://schemas.microsoft.com/office/powerpoint/2010/main" val="1214646501"/>
              </p:ext>
            </p:extLst>
          </p:nvPr>
        </p:nvGraphicFramePr>
        <p:xfrm>
          <a:off x="395535" y="4494242"/>
          <a:ext cx="5112569" cy="525780"/>
        </p:xfrm>
        <a:graphic>
          <a:graphicData uri="http://schemas.openxmlformats.org/drawingml/2006/table">
            <a:tbl>
              <a:tblPr firstRow="1" bandRow="1">
                <a:tableStyleId>{E8B1032C-EA38-4F05-BA0D-38AFFFC7BED3}</a:tableStyleId>
              </a:tblPr>
              <a:tblGrid>
                <a:gridCol w="1260634">
                  <a:extLst>
                    <a:ext uri="{9D8B030D-6E8A-4147-A177-3AD203B41FA5}">
                      <a16:colId xmlns:a16="http://schemas.microsoft.com/office/drawing/2014/main" val="20000"/>
                    </a:ext>
                  </a:extLst>
                </a:gridCol>
                <a:gridCol w="1190598">
                  <a:extLst>
                    <a:ext uri="{9D8B030D-6E8A-4147-A177-3AD203B41FA5}">
                      <a16:colId xmlns:a16="http://schemas.microsoft.com/office/drawing/2014/main" val="20001"/>
                    </a:ext>
                  </a:extLst>
                </a:gridCol>
                <a:gridCol w="2661337">
                  <a:extLst>
                    <a:ext uri="{9D8B030D-6E8A-4147-A177-3AD203B41FA5}">
                      <a16:colId xmlns:a16="http://schemas.microsoft.com/office/drawing/2014/main" val="20002"/>
                    </a:ext>
                  </a:extLst>
                </a:gridCol>
              </a:tblGrid>
              <a:tr h="0">
                <a:tc>
                  <a:txBody>
                    <a:bodyPr/>
                    <a:lstStyle/>
                    <a:p>
                      <a:pPr algn="ctr"/>
                      <a:r>
                        <a:rPr lang="en-GB" sz="1200">
                          <a:solidFill>
                            <a:srgbClr val="3E5AA8"/>
                          </a:solidFill>
                        </a:rPr>
                        <a:t>Overall Impact</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a:solidFill>
                            <a:srgbClr val="3E5AA8"/>
                          </a:solidFill>
                        </a:rPr>
                        <a:t>Release Type</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a:solidFill>
                            <a:srgbClr val="3E5AA8"/>
                          </a:solidFill>
                        </a:rPr>
                        <a:t>High Level</a:t>
                      </a:r>
                      <a:r>
                        <a:rPr lang="en-GB" sz="1200" baseline="0">
                          <a:solidFill>
                            <a:srgbClr val="3E5AA8"/>
                          </a:solidFill>
                        </a:rPr>
                        <a:t> Cost Estimate</a:t>
                      </a:r>
                      <a:endParaRPr lang="en-GB" sz="1200">
                        <a:solidFill>
                          <a:srgbClr val="3E5AA8"/>
                        </a:solidFill>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246434">
                <a:tc>
                  <a:txBody>
                    <a:bodyPr/>
                    <a:lstStyle/>
                    <a:p>
                      <a:pPr marL="0" indent="0" algn="ctr">
                        <a:buFont typeface="Arial" panose="020B0604020202020204" pitchFamily="34" charset="0"/>
                        <a:buNone/>
                      </a:pPr>
                      <a:r>
                        <a:rPr lang="en-GB" sz="1050" b="0">
                          <a:solidFill>
                            <a:schemeClr val="bg1">
                              <a:lumMod val="50000"/>
                            </a:schemeClr>
                          </a:solidFill>
                          <a:latin typeface="Arial" panose="020B0604020202020204" pitchFamily="34" charset="0"/>
                          <a:cs typeface="Arial" panose="020B0604020202020204" pitchFamily="34" charset="0"/>
                        </a:rPr>
                        <a:t>Small</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GB" sz="1050" b="0">
                          <a:solidFill>
                            <a:schemeClr val="bg1">
                              <a:lumMod val="50000"/>
                            </a:schemeClr>
                          </a:solidFill>
                          <a:latin typeface="Arial" panose="020B0604020202020204" pitchFamily="34" charset="0"/>
                          <a:cs typeface="Arial" panose="020B0604020202020204" pitchFamily="34" charset="0"/>
                        </a:rPr>
                        <a:t>Minor</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IN" sz="900" b="0" kern="1200" dirty="0">
                          <a:solidFill>
                            <a:schemeClr val="bg1">
                              <a:lumMod val="50000"/>
                            </a:schemeClr>
                          </a:solidFill>
                          <a:latin typeface="Arial" panose="020B0604020202020204" pitchFamily="34" charset="0"/>
                          <a:ea typeface="+mn-ea"/>
                          <a:cs typeface="Arial" panose="020B0604020202020204" pitchFamily="34" charset="0"/>
                        </a:rPr>
                        <a:t>35,000 to 75,000 GBP</a:t>
                      </a:r>
                      <a:endParaRPr lang="en-GB" sz="900" b="0" kern="1200" dirty="0">
                        <a:solidFill>
                          <a:schemeClr val="bg1">
                            <a:lumMod val="50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1" name="Rectangle 40">
            <a:extLst>
              <a:ext uri="{FF2B5EF4-FFF2-40B4-BE49-F238E27FC236}">
                <a16:creationId xmlns:a16="http://schemas.microsoft.com/office/drawing/2014/main" id="{A181D1D2-942F-43B0-9372-71DE2B5DD4D2}"/>
              </a:ext>
            </a:extLst>
          </p:cNvPr>
          <p:cNvSpPr/>
          <p:nvPr/>
        </p:nvSpPr>
        <p:spPr>
          <a:xfrm>
            <a:off x="714000" y="3159682"/>
            <a:ext cx="864096"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dirty="0" err="1">
                <a:solidFill>
                  <a:srgbClr val="3E5AA8"/>
                </a:solidFill>
              </a:rPr>
              <a:t>Marketflow</a:t>
            </a:r>
            <a:endParaRPr lang="en-GB" sz="1050" dirty="0">
              <a:solidFill>
                <a:srgbClr val="3E5AA8"/>
              </a:solidFill>
            </a:endParaRPr>
          </a:p>
        </p:txBody>
      </p:sp>
      <p:sp>
        <p:nvSpPr>
          <p:cNvPr id="42" name="Rectangle 41">
            <a:extLst>
              <a:ext uri="{FF2B5EF4-FFF2-40B4-BE49-F238E27FC236}">
                <a16:creationId xmlns:a16="http://schemas.microsoft.com/office/drawing/2014/main" id="{A181D1D2-942F-43B0-9372-71DE2B5DD4D2}"/>
              </a:ext>
            </a:extLst>
          </p:cNvPr>
          <p:cNvSpPr/>
          <p:nvPr/>
        </p:nvSpPr>
        <p:spPr>
          <a:xfrm>
            <a:off x="2000064" y="3192737"/>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SAP PO</a:t>
            </a:r>
          </a:p>
        </p:txBody>
      </p:sp>
      <p:sp>
        <p:nvSpPr>
          <p:cNvPr id="43" name="Rectangle 42">
            <a:extLst>
              <a:ext uri="{FF2B5EF4-FFF2-40B4-BE49-F238E27FC236}">
                <a16:creationId xmlns:a16="http://schemas.microsoft.com/office/drawing/2014/main" id="{A181D1D2-942F-43B0-9372-71DE2B5DD4D2}"/>
              </a:ext>
            </a:extLst>
          </p:cNvPr>
          <p:cNvSpPr/>
          <p:nvPr/>
        </p:nvSpPr>
        <p:spPr>
          <a:xfrm>
            <a:off x="3296517" y="3197416"/>
            <a:ext cx="864000" cy="360000"/>
          </a:xfrm>
          <a:prstGeom prst="rect">
            <a:avLst/>
          </a:prstGeom>
          <a:solidFill>
            <a:srgbClr val="FFC000"/>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a:solidFill>
                  <a:srgbClr val="3E5AA8"/>
                </a:solidFill>
              </a:rPr>
              <a:t>SAP ISU</a:t>
            </a:r>
          </a:p>
        </p:txBody>
      </p:sp>
      <p:sp>
        <p:nvSpPr>
          <p:cNvPr id="44" name="Rectangle 43">
            <a:extLst>
              <a:ext uri="{FF2B5EF4-FFF2-40B4-BE49-F238E27FC236}">
                <a16:creationId xmlns:a16="http://schemas.microsoft.com/office/drawing/2014/main" id="{A181D1D2-942F-43B0-9372-71DE2B5DD4D2}"/>
              </a:ext>
            </a:extLst>
          </p:cNvPr>
          <p:cNvSpPr/>
          <p:nvPr/>
        </p:nvSpPr>
        <p:spPr>
          <a:xfrm>
            <a:off x="3288173" y="2663596"/>
            <a:ext cx="864000" cy="360000"/>
          </a:xfrm>
          <a:prstGeom prst="rect">
            <a:avLst/>
          </a:prstGeom>
          <a:solidFill>
            <a:srgbClr val="FCBC55"/>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Gemini</a:t>
            </a:r>
          </a:p>
        </p:txBody>
      </p:sp>
      <p:sp>
        <p:nvSpPr>
          <p:cNvPr id="45" name="Rectangle 44">
            <a:extLst>
              <a:ext uri="{FF2B5EF4-FFF2-40B4-BE49-F238E27FC236}">
                <a16:creationId xmlns:a16="http://schemas.microsoft.com/office/drawing/2014/main" id="{A181D1D2-942F-43B0-9372-71DE2B5DD4D2}"/>
              </a:ext>
            </a:extLst>
          </p:cNvPr>
          <p:cNvSpPr/>
          <p:nvPr/>
        </p:nvSpPr>
        <p:spPr>
          <a:xfrm>
            <a:off x="4575115" y="3898885"/>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SAP BW</a:t>
            </a:r>
          </a:p>
        </p:txBody>
      </p:sp>
      <p:sp>
        <p:nvSpPr>
          <p:cNvPr id="46" name="Rectangle 45">
            <a:extLst>
              <a:ext uri="{FF2B5EF4-FFF2-40B4-BE49-F238E27FC236}">
                <a16:creationId xmlns:a16="http://schemas.microsoft.com/office/drawing/2014/main" id="{A181D1D2-942F-43B0-9372-71DE2B5DD4D2}"/>
              </a:ext>
            </a:extLst>
          </p:cNvPr>
          <p:cNvSpPr/>
          <p:nvPr/>
        </p:nvSpPr>
        <p:spPr>
          <a:xfrm>
            <a:off x="4590122" y="3192737"/>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CMS</a:t>
            </a:r>
          </a:p>
        </p:txBody>
      </p:sp>
      <p:sp>
        <p:nvSpPr>
          <p:cNvPr id="47" name="Rectangle 46">
            <a:extLst>
              <a:ext uri="{FF2B5EF4-FFF2-40B4-BE49-F238E27FC236}">
                <a16:creationId xmlns:a16="http://schemas.microsoft.com/office/drawing/2014/main" id="{A181D1D2-942F-43B0-9372-71DE2B5DD4D2}"/>
              </a:ext>
            </a:extLst>
          </p:cNvPr>
          <p:cNvSpPr/>
          <p:nvPr/>
        </p:nvSpPr>
        <p:spPr>
          <a:xfrm>
            <a:off x="1996236" y="4064844"/>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GES</a:t>
            </a:r>
          </a:p>
        </p:txBody>
      </p:sp>
      <p:grpSp>
        <p:nvGrpSpPr>
          <p:cNvPr id="48" name="Group 47"/>
          <p:cNvGrpSpPr/>
          <p:nvPr/>
        </p:nvGrpSpPr>
        <p:grpSpPr>
          <a:xfrm>
            <a:off x="1595006" y="3294001"/>
            <a:ext cx="360040" cy="152400"/>
            <a:chOff x="4788024" y="3789241"/>
            <a:chExt cx="360040" cy="152400"/>
          </a:xfrm>
        </p:grpSpPr>
        <p:cxnSp>
          <p:nvCxnSpPr>
            <p:cNvPr id="49" name="Straight Arrow Connector 48"/>
            <p:cNvCxnSpPr/>
            <p:nvPr/>
          </p:nvCxnSpPr>
          <p:spPr bwMode="auto">
            <a:xfrm>
              <a:off x="4788024" y="3789241"/>
              <a:ext cx="360040"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a:off x="4788024" y="3941641"/>
              <a:ext cx="360040" cy="0"/>
            </a:xfrm>
            <a:prstGeom prst="straightConnector1">
              <a:avLst/>
            </a:prstGeom>
            <a:solidFill>
              <a:schemeClr val="accent1">
                <a:alpha val="50000"/>
              </a:schemeClr>
            </a:solidFill>
            <a:ln w="12700" cap="flat" cmpd="sng" algn="ctr">
              <a:solidFill>
                <a:srgbClr val="D75733"/>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oup 50"/>
          <p:cNvGrpSpPr/>
          <p:nvPr/>
        </p:nvGrpSpPr>
        <p:grpSpPr>
          <a:xfrm>
            <a:off x="2881427" y="3294001"/>
            <a:ext cx="360040" cy="152400"/>
            <a:chOff x="4788024" y="3789241"/>
            <a:chExt cx="360040" cy="152400"/>
          </a:xfrm>
        </p:grpSpPr>
        <p:cxnSp>
          <p:nvCxnSpPr>
            <p:cNvPr id="52" name="Straight Arrow Connector 51"/>
            <p:cNvCxnSpPr/>
            <p:nvPr/>
          </p:nvCxnSpPr>
          <p:spPr bwMode="auto">
            <a:xfrm>
              <a:off x="4788024" y="3789241"/>
              <a:ext cx="360040"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a:off x="4788024" y="3941641"/>
              <a:ext cx="360040" cy="0"/>
            </a:xfrm>
            <a:prstGeom prst="straightConnector1">
              <a:avLst/>
            </a:prstGeom>
            <a:solidFill>
              <a:schemeClr val="accent1">
                <a:alpha val="50000"/>
              </a:schemeClr>
            </a:solidFill>
            <a:ln w="12700" cap="flat" cmpd="sng" algn="ctr">
              <a:solidFill>
                <a:srgbClr val="D75733"/>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4" name="Group 53"/>
          <p:cNvGrpSpPr/>
          <p:nvPr/>
        </p:nvGrpSpPr>
        <p:grpSpPr>
          <a:xfrm>
            <a:off x="4193839" y="3313680"/>
            <a:ext cx="360040" cy="152400"/>
            <a:chOff x="4788024" y="3789241"/>
            <a:chExt cx="360040" cy="152400"/>
          </a:xfrm>
        </p:grpSpPr>
        <p:cxnSp>
          <p:nvCxnSpPr>
            <p:cNvPr id="55" name="Straight Arrow Connector 54"/>
            <p:cNvCxnSpPr/>
            <p:nvPr/>
          </p:nvCxnSpPr>
          <p:spPr bwMode="auto">
            <a:xfrm>
              <a:off x="4788024" y="3789241"/>
              <a:ext cx="360040"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p:nvPr/>
          </p:nvCxnSpPr>
          <p:spPr bwMode="auto">
            <a:xfrm>
              <a:off x="4788024" y="3941641"/>
              <a:ext cx="360040" cy="0"/>
            </a:xfrm>
            <a:prstGeom prst="straightConnector1">
              <a:avLst/>
            </a:prstGeom>
            <a:solidFill>
              <a:schemeClr val="accent1">
                <a:alpha val="50000"/>
              </a:schemeClr>
            </a:solidFill>
            <a:ln w="12700" cap="flat" cmpd="sng" algn="ctr">
              <a:solidFill>
                <a:srgbClr val="D75733"/>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9" name="Rectangle 58">
            <a:extLst>
              <a:ext uri="{FF2B5EF4-FFF2-40B4-BE49-F238E27FC236}">
                <a16:creationId xmlns:a16="http://schemas.microsoft.com/office/drawing/2014/main" id="{A181D1D2-942F-43B0-9372-71DE2B5DD4D2}"/>
              </a:ext>
            </a:extLst>
          </p:cNvPr>
          <p:cNvSpPr/>
          <p:nvPr/>
        </p:nvSpPr>
        <p:spPr>
          <a:xfrm>
            <a:off x="1989658" y="3647248"/>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API</a:t>
            </a:r>
          </a:p>
        </p:txBody>
      </p:sp>
      <p:sp>
        <p:nvSpPr>
          <p:cNvPr id="61" name="Rectangle 60">
            <a:extLst>
              <a:ext uri="{FF2B5EF4-FFF2-40B4-BE49-F238E27FC236}">
                <a16:creationId xmlns:a16="http://schemas.microsoft.com/office/drawing/2014/main" id="{A181D1D2-942F-43B0-9372-71DE2B5DD4D2}"/>
              </a:ext>
            </a:extLst>
          </p:cNvPr>
          <p:cNvSpPr/>
          <p:nvPr/>
        </p:nvSpPr>
        <p:spPr>
          <a:xfrm>
            <a:off x="445840" y="2777342"/>
            <a:ext cx="669776" cy="263404"/>
          </a:xfrm>
          <a:prstGeom prst="rect">
            <a:avLst/>
          </a:prstGeom>
          <a:solidFill>
            <a:srgbClr val="FFC000"/>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900" i="1">
                <a:solidFill>
                  <a:srgbClr val="3E5AA8"/>
                </a:solidFill>
              </a:rPr>
              <a:t>Impact</a:t>
            </a:r>
          </a:p>
        </p:txBody>
      </p:sp>
      <p:graphicFrame>
        <p:nvGraphicFramePr>
          <p:cNvPr id="62" name="Table 61"/>
          <p:cNvGraphicFramePr>
            <a:graphicFrameLocks noGrp="1"/>
          </p:cNvGraphicFramePr>
          <p:nvPr>
            <p:extLst>
              <p:ext uri="{D42A27DB-BD31-4B8C-83A1-F6EECF244321}">
                <p14:modId xmlns:p14="http://schemas.microsoft.com/office/powerpoint/2010/main" val="3335978529"/>
              </p:ext>
            </p:extLst>
          </p:nvPr>
        </p:nvGraphicFramePr>
        <p:xfrm>
          <a:off x="5508104" y="2283719"/>
          <a:ext cx="3312368" cy="2755325"/>
        </p:xfrm>
        <a:graphic>
          <a:graphicData uri="http://schemas.openxmlformats.org/drawingml/2006/table">
            <a:tbl>
              <a:tblPr firstRow="1" bandRow="1">
                <a:tableStyleId>{E8B1032C-EA38-4F05-BA0D-38AFFFC7BED3}</a:tableStyleId>
              </a:tblPr>
              <a:tblGrid>
                <a:gridCol w="3312368">
                  <a:extLst>
                    <a:ext uri="{9D8B030D-6E8A-4147-A177-3AD203B41FA5}">
                      <a16:colId xmlns:a16="http://schemas.microsoft.com/office/drawing/2014/main" val="20000"/>
                    </a:ext>
                  </a:extLst>
                </a:gridCol>
              </a:tblGrid>
              <a:tr h="255299">
                <a:tc>
                  <a:txBody>
                    <a:bodyPr/>
                    <a:lstStyle/>
                    <a:p>
                      <a:pPr algn="l"/>
                      <a:r>
                        <a:rPr lang="en-GB" sz="1200">
                          <a:solidFill>
                            <a:srgbClr val="3E5AA8"/>
                          </a:solidFill>
                        </a:rPr>
                        <a:t>Assumptions / Comments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2481005">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IN" sz="700" b="1" kern="1200" dirty="0">
                          <a:solidFill>
                            <a:schemeClr val="tx1"/>
                          </a:solidFill>
                          <a:effectLst/>
                          <a:latin typeface="+mn-lt"/>
                          <a:ea typeface="+mn-ea"/>
                          <a:cs typeface="+mn-cs"/>
                        </a:rPr>
                        <a:t>Part 1</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00" kern="1200" dirty="0">
                          <a:solidFill>
                            <a:schemeClr val="tx1"/>
                          </a:solidFill>
                          <a:effectLst/>
                          <a:latin typeface="+mn-lt"/>
                          <a:ea typeface="+mn-ea"/>
                          <a:cs typeface="+mn-cs"/>
                        </a:rPr>
                        <a:t>Master invoice and charge list will be updated by CDSP Customer Operations during Part 1 delivery.</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GB" sz="700" b="1" kern="1200" dirty="0">
                          <a:solidFill>
                            <a:schemeClr val="tx1"/>
                          </a:solidFill>
                          <a:effectLst/>
                          <a:latin typeface="+mn-lt"/>
                          <a:ea typeface="+mn-ea"/>
                          <a:cs typeface="+mn-cs"/>
                        </a:rPr>
                        <a:t>Part 2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700" kern="1200" dirty="0">
                          <a:solidFill>
                            <a:schemeClr val="tx1"/>
                          </a:solidFill>
                          <a:effectLst/>
                          <a:latin typeface="+mn-lt"/>
                          <a:ea typeface="+mn-ea"/>
                          <a:cs typeface="+mn-cs"/>
                        </a:rPr>
                        <a:t>Master invoice document updates to include new DRC VAT Category will be carried out by CDSP Customer Operations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700" kern="1200" dirty="0">
                          <a:solidFill>
                            <a:schemeClr val="tx1"/>
                          </a:solidFill>
                          <a:effectLst/>
                          <a:latin typeface="+mn-lt"/>
                          <a:ea typeface="+mn-ea"/>
                          <a:cs typeface="+mn-cs"/>
                        </a:rPr>
                        <a:t>The existing Standard Clause 3 text will be updated to incorporate DRC</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700" kern="1200" dirty="0">
                          <a:solidFill>
                            <a:schemeClr val="tx1"/>
                          </a:solidFill>
                          <a:effectLst/>
                          <a:latin typeface="+mn-lt"/>
                          <a:ea typeface="+mn-ea"/>
                          <a:cs typeface="+mn-cs"/>
                        </a:rPr>
                        <a:t>No changes to existing VAT categories.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700" kern="1200" dirty="0">
                          <a:solidFill>
                            <a:schemeClr val="tx1"/>
                          </a:solidFill>
                          <a:effectLst/>
                          <a:latin typeface="+mn-lt"/>
                          <a:ea typeface="+mn-ea"/>
                          <a:cs typeface="+mn-cs"/>
                        </a:rPr>
                        <a:t>Only those charge types mapped as Energy Category are considered as applicable to the new DRC VAT Category</a:t>
                      </a:r>
                      <a:endParaRPr lang="en-IN" sz="7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00" kern="1200" dirty="0">
                          <a:solidFill>
                            <a:schemeClr val="tx1"/>
                          </a:solidFill>
                          <a:effectLst/>
                          <a:latin typeface="+mn-lt"/>
                          <a:ea typeface="+mn-ea"/>
                          <a:cs typeface="+mn-cs"/>
                        </a:rPr>
                        <a:t>New VAT rates and Tax codes will be agreed and published during the detailed design phase.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00" kern="1200" dirty="0">
                          <a:solidFill>
                            <a:schemeClr val="tx1"/>
                          </a:solidFill>
                          <a:effectLst/>
                          <a:latin typeface="+mn-lt"/>
                          <a:ea typeface="+mn-ea"/>
                          <a:cs typeface="+mn-cs"/>
                        </a:rPr>
                        <a:t>No changes are required to invoice structure or invoice population logic.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00" kern="1200" dirty="0">
                          <a:solidFill>
                            <a:schemeClr val="tx1"/>
                          </a:solidFill>
                          <a:effectLst/>
                          <a:latin typeface="+mn-lt"/>
                          <a:ea typeface="+mn-ea"/>
                          <a:cs typeface="+mn-cs"/>
                        </a:rPr>
                        <a:t>The existing logic to populate standard clause is based on Invoice type and there will be no change to this logic as part of delivering this change.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00" kern="1200" dirty="0">
                          <a:solidFill>
                            <a:schemeClr val="tx1"/>
                          </a:solidFill>
                          <a:effectLst/>
                          <a:latin typeface="+mn-lt"/>
                          <a:ea typeface="+mn-ea"/>
                          <a:cs typeface="+mn-cs"/>
                        </a:rPr>
                        <a:t>No change in the way VAT rates and codes are stored in UK Link.</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00" kern="1200" dirty="0">
                          <a:solidFill>
                            <a:schemeClr val="tx1"/>
                          </a:solidFill>
                          <a:effectLst/>
                          <a:latin typeface="+mn-lt"/>
                          <a:ea typeface="+mn-ea"/>
                          <a:cs typeface="+mn-cs"/>
                        </a:rPr>
                        <a:t>No changes required to any existing BW/BO reports.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00" kern="1200" dirty="0">
                          <a:solidFill>
                            <a:schemeClr val="tx1"/>
                          </a:solidFill>
                          <a:effectLst/>
                          <a:latin typeface="+mn-lt"/>
                          <a:ea typeface="+mn-ea"/>
                          <a:cs typeface="+mn-cs"/>
                        </a:rPr>
                        <a:t>No Performance Testing or Market Trials required for this change.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00" kern="1200" dirty="0">
                          <a:solidFill>
                            <a:schemeClr val="tx1"/>
                          </a:solidFill>
                          <a:effectLst/>
                          <a:latin typeface="+mn-lt"/>
                          <a:ea typeface="+mn-ea"/>
                          <a:cs typeface="+mn-cs"/>
                        </a:rPr>
                        <a:t>Regression testing will be required across all invoices that are mapped to Standard Clause 3.</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00" kern="1200" dirty="0">
                          <a:solidFill>
                            <a:schemeClr val="tx1"/>
                          </a:solidFill>
                          <a:effectLst/>
                          <a:latin typeface="+mn-lt"/>
                          <a:ea typeface="+mn-ea"/>
                          <a:cs typeface="+mn-cs"/>
                        </a:rPr>
                        <a:t>PIS should cover the issuing of all impacted invoice types.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00" kern="1200" dirty="0">
                          <a:solidFill>
                            <a:schemeClr val="tx1"/>
                          </a:solidFill>
                          <a:effectLst/>
                          <a:latin typeface="+mn-lt"/>
                          <a:ea typeface="+mn-ea"/>
                          <a:cs typeface="+mn-cs"/>
                        </a:rPr>
                        <a:t>No impact to ongoing operational costs based on the current requirements.</a:t>
                      </a: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32" name="Rectangle 31">
            <a:extLst>
              <a:ext uri="{FF2B5EF4-FFF2-40B4-BE49-F238E27FC236}">
                <a16:creationId xmlns:a16="http://schemas.microsoft.com/office/drawing/2014/main" id="{2E18DCC7-BB5F-495B-AD85-F9719A78E072}"/>
              </a:ext>
            </a:extLst>
          </p:cNvPr>
          <p:cNvSpPr/>
          <p:nvPr/>
        </p:nvSpPr>
        <p:spPr>
          <a:xfrm>
            <a:off x="4572000" y="2643798"/>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a:solidFill>
                  <a:srgbClr val="3E5AA8"/>
                </a:solidFill>
              </a:rPr>
              <a:t>Portal</a:t>
            </a:r>
          </a:p>
        </p:txBody>
      </p:sp>
      <p:grpSp>
        <p:nvGrpSpPr>
          <p:cNvPr id="33" name="Group 32">
            <a:extLst>
              <a:ext uri="{FF2B5EF4-FFF2-40B4-BE49-F238E27FC236}">
                <a16:creationId xmlns:a16="http://schemas.microsoft.com/office/drawing/2014/main" id="{E8A03DE2-E5B2-45F1-AD10-E47E827872F0}"/>
              </a:ext>
            </a:extLst>
          </p:cNvPr>
          <p:cNvGrpSpPr/>
          <p:nvPr/>
        </p:nvGrpSpPr>
        <p:grpSpPr>
          <a:xfrm rot="19445999">
            <a:off x="4101242" y="2993272"/>
            <a:ext cx="449228" cy="157159"/>
            <a:chOff x="4788024" y="3789241"/>
            <a:chExt cx="360040" cy="152400"/>
          </a:xfrm>
        </p:grpSpPr>
        <p:cxnSp>
          <p:nvCxnSpPr>
            <p:cNvPr id="63" name="Straight Arrow Connector 62">
              <a:extLst>
                <a:ext uri="{FF2B5EF4-FFF2-40B4-BE49-F238E27FC236}">
                  <a16:creationId xmlns:a16="http://schemas.microsoft.com/office/drawing/2014/main" id="{70329958-8C3C-4F24-B4FB-EFE869233CA2}"/>
                </a:ext>
              </a:extLst>
            </p:cNvPr>
            <p:cNvCxnSpPr/>
            <p:nvPr/>
          </p:nvCxnSpPr>
          <p:spPr bwMode="auto">
            <a:xfrm>
              <a:off x="4788024" y="3789241"/>
              <a:ext cx="360040"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a:extLst>
                <a:ext uri="{FF2B5EF4-FFF2-40B4-BE49-F238E27FC236}">
                  <a16:creationId xmlns:a16="http://schemas.microsoft.com/office/drawing/2014/main" id="{3563A472-4B93-4D92-A9C1-F4C293F821CD}"/>
                </a:ext>
              </a:extLst>
            </p:cNvPr>
            <p:cNvCxnSpPr/>
            <p:nvPr/>
          </p:nvCxnSpPr>
          <p:spPr bwMode="auto">
            <a:xfrm>
              <a:off x="4788024" y="3941641"/>
              <a:ext cx="360040" cy="0"/>
            </a:xfrm>
            <a:prstGeom prst="straightConnector1">
              <a:avLst/>
            </a:prstGeom>
            <a:solidFill>
              <a:schemeClr val="accent1">
                <a:alpha val="50000"/>
              </a:schemeClr>
            </a:solidFill>
            <a:ln w="12700" cap="flat" cmpd="sng" algn="ctr">
              <a:solidFill>
                <a:srgbClr val="D75733"/>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4" name="Straight Arrow Connector 3">
            <a:extLst>
              <a:ext uri="{FF2B5EF4-FFF2-40B4-BE49-F238E27FC236}">
                <a16:creationId xmlns:a16="http://schemas.microsoft.com/office/drawing/2014/main" id="{9505B6DD-192E-4310-88A3-3F2A37C98603}"/>
              </a:ext>
            </a:extLst>
          </p:cNvPr>
          <p:cNvCxnSpPr/>
          <p:nvPr/>
        </p:nvCxnSpPr>
        <p:spPr>
          <a:xfrm>
            <a:off x="4097832" y="3658905"/>
            <a:ext cx="456047" cy="239980"/>
          </a:xfrm>
          <a:prstGeom prst="straightConnector1">
            <a:avLst/>
          </a:prstGeom>
          <a:ln w="127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or: Elbow 5">
            <a:extLst>
              <a:ext uri="{FF2B5EF4-FFF2-40B4-BE49-F238E27FC236}">
                <a16:creationId xmlns:a16="http://schemas.microsoft.com/office/drawing/2014/main" id="{84C06357-09B5-4520-8EE4-2F40574898F1}"/>
              </a:ext>
            </a:extLst>
          </p:cNvPr>
          <p:cNvCxnSpPr>
            <a:cxnSpLocks/>
            <a:endCxn id="59" idx="3"/>
          </p:cNvCxnSpPr>
          <p:nvPr/>
        </p:nvCxnSpPr>
        <p:spPr>
          <a:xfrm rot="10800000" flipV="1">
            <a:off x="2853659" y="3552734"/>
            <a:ext cx="854249" cy="274514"/>
          </a:xfrm>
          <a:prstGeom prst="bentConnector3">
            <a:avLst>
              <a:gd name="adj1" fmla="val -2365"/>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ctor: Elbow 7">
            <a:extLst>
              <a:ext uri="{FF2B5EF4-FFF2-40B4-BE49-F238E27FC236}">
                <a16:creationId xmlns:a16="http://schemas.microsoft.com/office/drawing/2014/main" id="{E2A6F42F-5677-42F3-A7BF-59BF4B2D184E}"/>
              </a:ext>
            </a:extLst>
          </p:cNvPr>
          <p:cNvCxnSpPr>
            <a:cxnSpLocks/>
            <a:endCxn id="47" idx="3"/>
          </p:cNvCxnSpPr>
          <p:nvPr/>
        </p:nvCxnSpPr>
        <p:spPr>
          <a:xfrm rot="10800000" flipV="1">
            <a:off x="2860236" y="3552736"/>
            <a:ext cx="847670" cy="692108"/>
          </a:xfrm>
          <a:prstGeom prst="bentConnector3">
            <a:avLst>
              <a:gd name="adj1" fmla="val -1996"/>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22011BD-48DF-4F76-B204-17C5A284901F}"/>
              </a:ext>
            </a:extLst>
          </p:cNvPr>
          <p:cNvCxnSpPr>
            <a:cxnSpLocks/>
            <a:stCxn id="43" idx="0"/>
          </p:cNvCxnSpPr>
          <p:nvPr/>
        </p:nvCxnSpPr>
        <p:spPr>
          <a:xfrm flipV="1">
            <a:off x="3728517" y="3023596"/>
            <a:ext cx="0" cy="173820"/>
          </a:xfrm>
          <a:prstGeom prst="straightConnector1">
            <a:avLst/>
          </a:prstGeom>
          <a:ln w="127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3184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360040"/>
          </a:xfrm>
        </p:spPr>
        <p:txBody>
          <a:bodyPr>
            <a:normAutofit fontScale="90000"/>
          </a:bodyPr>
          <a:lstStyle/>
          <a:p>
            <a:r>
              <a:rPr lang="en-GB"/>
              <a:t>Option 1 - System Impact Assessment</a:t>
            </a:r>
          </a:p>
        </p:txBody>
      </p:sp>
      <p:graphicFrame>
        <p:nvGraphicFramePr>
          <p:cNvPr id="12" name="Table 11"/>
          <p:cNvGraphicFramePr>
            <a:graphicFrameLocks noGrp="1"/>
          </p:cNvGraphicFramePr>
          <p:nvPr>
            <p:extLst>
              <p:ext uri="{D42A27DB-BD31-4B8C-83A1-F6EECF244321}">
                <p14:modId xmlns:p14="http://schemas.microsoft.com/office/powerpoint/2010/main" val="4220019243"/>
              </p:ext>
            </p:extLst>
          </p:nvPr>
        </p:nvGraphicFramePr>
        <p:xfrm>
          <a:off x="395537" y="771550"/>
          <a:ext cx="8208911" cy="4214395"/>
        </p:xfrm>
        <a:graphic>
          <a:graphicData uri="http://schemas.openxmlformats.org/drawingml/2006/table">
            <a:tbl>
              <a:tblPr firstRow="1" bandRow="1">
                <a:tableStyleId>{5940675A-B579-460E-94D1-54222C63F5DA}</a:tableStyleId>
              </a:tblPr>
              <a:tblGrid>
                <a:gridCol w="1899911">
                  <a:extLst>
                    <a:ext uri="{9D8B030D-6E8A-4147-A177-3AD203B41FA5}">
                      <a16:colId xmlns:a16="http://schemas.microsoft.com/office/drawing/2014/main" val="20000"/>
                    </a:ext>
                  </a:extLst>
                </a:gridCol>
                <a:gridCol w="1340448">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828183">
                  <a:extLst>
                    <a:ext uri="{9D8B030D-6E8A-4147-A177-3AD203B41FA5}">
                      <a16:colId xmlns:a16="http://schemas.microsoft.com/office/drawing/2014/main" val="20003"/>
                    </a:ext>
                  </a:extLst>
                </a:gridCol>
                <a:gridCol w="1260050">
                  <a:extLst>
                    <a:ext uri="{9D8B030D-6E8A-4147-A177-3AD203B41FA5}">
                      <a16:colId xmlns:a16="http://schemas.microsoft.com/office/drawing/2014/main" val="20004"/>
                    </a:ext>
                  </a:extLst>
                </a:gridCol>
                <a:gridCol w="717644">
                  <a:extLst>
                    <a:ext uri="{9D8B030D-6E8A-4147-A177-3AD203B41FA5}">
                      <a16:colId xmlns:a16="http://schemas.microsoft.com/office/drawing/2014/main" val="20006"/>
                    </a:ext>
                  </a:extLst>
                </a:gridCol>
                <a:gridCol w="794523">
                  <a:extLst>
                    <a:ext uri="{9D8B030D-6E8A-4147-A177-3AD203B41FA5}">
                      <a16:colId xmlns:a16="http://schemas.microsoft.com/office/drawing/2014/main" val="20007"/>
                    </a:ext>
                  </a:extLst>
                </a:gridCol>
              </a:tblGrid>
              <a:tr h="318035">
                <a:tc>
                  <a:txBody>
                    <a:bodyPr/>
                    <a:lstStyle/>
                    <a:p>
                      <a:pPr algn="ctr"/>
                      <a:endParaRPr lang="en-GB" sz="800"/>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800" b="1">
                          <a:solidFill>
                            <a:srgbClr val="3E5AA8"/>
                          </a:solidFill>
                        </a:rPr>
                        <a:t>Reports</a:t>
                      </a:r>
                    </a:p>
                  </a:txBody>
                  <a:tcPr anchor="ctr">
                    <a:lnL w="12700" cap="flat" cmpd="sng" algn="ctr">
                      <a:solidFill>
                        <a:schemeClr val="tx1"/>
                      </a:solidFill>
                      <a:prstDash val="solid"/>
                      <a:round/>
                      <a:headEnd type="none" w="med" len="med"/>
                      <a:tailEnd type="none" w="med" len="med"/>
                    </a:lnL>
                    <a:solidFill>
                      <a:srgbClr val="FCBC55"/>
                    </a:solidFill>
                  </a:tcPr>
                </a:tc>
                <a:tc>
                  <a:txBody>
                    <a:bodyPr/>
                    <a:lstStyle/>
                    <a:p>
                      <a:pPr algn="ctr"/>
                      <a:r>
                        <a:rPr lang="en-GB" sz="800" b="1">
                          <a:solidFill>
                            <a:srgbClr val="3E5AA8"/>
                          </a:solidFill>
                        </a:rPr>
                        <a:t>Interface</a:t>
                      </a:r>
                    </a:p>
                  </a:txBody>
                  <a:tcPr anchor="ctr">
                    <a:solidFill>
                      <a:srgbClr val="FCBC55"/>
                    </a:solidFill>
                  </a:tcPr>
                </a:tc>
                <a:tc>
                  <a:txBody>
                    <a:bodyPr/>
                    <a:lstStyle/>
                    <a:p>
                      <a:pPr algn="ctr"/>
                      <a:r>
                        <a:rPr lang="en-GB" sz="800" b="1">
                          <a:solidFill>
                            <a:srgbClr val="3E5AA8"/>
                          </a:solidFill>
                        </a:rPr>
                        <a:t>Conversion</a:t>
                      </a:r>
                    </a:p>
                  </a:txBody>
                  <a:tcPr anchor="ctr">
                    <a:solidFill>
                      <a:srgbClr val="FCBC55"/>
                    </a:solidFill>
                  </a:tcPr>
                </a:tc>
                <a:tc>
                  <a:txBody>
                    <a:bodyPr/>
                    <a:lstStyle/>
                    <a:p>
                      <a:pPr algn="ctr"/>
                      <a:r>
                        <a:rPr lang="en-GB" sz="800" b="1">
                          <a:solidFill>
                            <a:srgbClr val="3E5AA8"/>
                          </a:solidFill>
                        </a:rPr>
                        <a:t>Enhancements</a:t>
                      </a:r>
                    </a:p>
                  </a:txBody>
                  <a:tcPr anchor="ctr">
                    <a:solidFill>
                      <a:srgbClr val="FCBC55"/>
                    </a:solidFill>
                  </a:tcPr>
                </a:tc>
                <a:tc>
                  <a:txBody>
                    <a:bodyPr/>
                    <a:lstStyle/>
                    <a:p>
                      <a:pPr algn="ctr"/>
                      <a:r>
                        <a:rPr lang="en-GB" sz="800" b="1">
                          <a:solidFill>
                            <a:srgbClr val="3E5AA8"/>
                          </a:solidFill>
                        </a:rPr>
                        <a:t>Workflow</a:t>
                      </a:r>
                    </a:p>
                  </a:txBody>
                  <a:tcPr anchor="ctr">
                    <a:solidFill>
                      <a:srgbClr val="FCBC55"/>
                    </a:solidFill>
                  </a:tcPr>
                </a:tc>
                <a:tc>
                  <a:txBody>
                    <a:bodyPr/>
                    <a:lstStyle/>
                    <a:p>
                      <a:pPr algn="ctr"/>
                      <a:r>
                        <a:rPr lang="en-GB" sz="800" b="1">
                          <a:solidFill>
                            <a:srgbClr val="3E5AA8"/>
                          </a:solidFill>
                        </a:rPr>
                        <a:t>Data Migration </a:t>
                      </a:r>
                    </a:p>
                  </a:txBody>
                  <a:tcPr anchor="ctr">
                    <a:solidFill>
                      <a:srgbClr val="FCBC55"/>
                    </a:solidFill>
                  </a:tcPr>
                </a:tc>
                <a:extLst>
                  <a:ext uri="{0D108BD9-81ED-4DB2-BD59-A6C34878D82A}">
                    <a16:rowId xmlns:a16="http://schemas.microsoft.com/office/drawing/2014/main" val="10000"/>
                  </a:ext>
                </a:extLst>
              </a:tr>
              <a:tr h="268308">
                <a:tc>
                  <a:txBody>
                    <a:bodyPr/>
                    <a:lstStyle/>
                    <a:p>
                      <a:pPr algn="r"/>
                      <a:r>
                        <a:rPr lang="en-GB" sz="800" b="1">
                          <a:solidFill>
                            <a:schemeClr val="accent1"/>
                          </a:solidFill>
                        </a:rPr>
                        <a:t>System Component:</a:t>
                      </a:r>
                    </a:p>
                  </a:txBody>
                  <a:tcPr anchor="ctr">
                    <a:lnT w="12700" cap="flat" cmpd="sng" algn="ctr">
                      <a:solidFill>
                        <a:schemeClr val="tx1"/>
                      </a:solidFill>
                      <a:prstDash val="solid"/>
                      <a:round/>
                      <a:headEnd type="none" w="med" len="med"/>
                      <a:tailEnd type="none" w="med" len="med"/>
                    </a:lnT>
                    <a:solidFill>
                      <a:srgbClr val="84B8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BW / BO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SAP ISU, SAP PO, AMT Marketflow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SAP ISU / Gemini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01"/>
                  </a:ext>
                </a:extLst>
              </a:tr>
              <a:tr h="318035">
                <a:tc>
                  <a:txBody>
                    <a:bodyPr/>
                    <a:lstStyle/>
                    <a:p>
                      <a:pPr algn="r"/>
                      <a:r>
                        <a:rPr lang="en-GB" sz="800" b="1">
                          <a:solidFill>
                            <a:schemeClr val="accent1"/>
                          </a:solidFill>
                        </a:rPr>
                        <a:t>Impacted Process Areas:</a:t>
                      </a:r>
                    </a:p>
                  </a:txBody>
                  <a:tcPr anchor="ctr">
                    <a:solidFill>
                      <a:srgbClr val="84B8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Billing &amp; Invoicing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mn-lt"/>
                          <a:ea typeface="+mn-ea"/>
                          <a:cs typeface="+mn-cs"/>
                        </a:rPr>
                        <a:t>Billing &amp; Invoicing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02"/>
                  </a:ext>
                </a:extLst>
              </a:tr>
              <a:tr h="318035">
                <a:tc>
                  <a:txBody>
                    <a:bodyPr/>
                    <a:lstStyle/>
                    <a:p>
                      <a:pPr algn="r"/>
                      <a:r>
                        <a:rPr lang="en-US" sz="800" b="1">
                          <a:solidFill>
                            <a:schemeClr val="accent1"/>
                          </a:solidFill>
                        </a:rPr>
                        <a:t>Complexity Level (per RICEFW item):</a:t>
                      </a:r>
                    </a:p>
                  </a:txBody>
                  <a:tcPr anchor="ctr">
                    <a:solidFill>
                      <a:srgbClr val="84B8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High</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03"/>
                  </a:ext>
                </a:extLst>
              </a:tr>
              <a:tr h="745965">
                <a:tc>
                  <a:txBody>
                    <a:bodyPr/>
                    <a:lstStyle/>
                    <a:p>
                      <a:pPr algn="r"/>
                      <a:r>
                        <a:rPr lang="en-GB" sz="800" b="1">
                          <a:solidFill>
                            <a:schemeClr val="accent1"/>
                          </a:solidFill>
                        </a:rPr>
                        <a:t>Change Description:</a:t>
                      </a:r>
                    </a:p>
                  </a:txBody>
                  <a:tcPr anchor="ctr">
                    <a:lnB w="12700" cap="flat" cmpd="sng" algn="ctr">
                      <a:solidFill>
                        <a:schemeClr val="tx1"/>
                      </a:solidFill>
                      <a:prstDash val="solid"/>
                      <a:round/>
                      <a:headEnd type="none" w="med" len="med"/>
                      <a:tailEnd type="none" w="med" len="med"/>
                    </a:lnB>
                    <a:solidFill>
                      <a:srgbClr val="84B8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lumMod val="50000"/>
                            </a:prstClr>
                          </a:solidFill>
                          <a:effectLst/>
                          <a:uLnTx/>
                          <a:uFillTx/>
                          <a:latin typeface="+mn-lt"/>
                          <a:ea typeface="+mn-ea"/>
                          <a:cs typeface="+mn-cs"/>
                        </a:rPr>
                        <a:t>No changes to any of the existing BW reports. Testing is required to reflect the data changes.</a:t>
                      </a:r>
                      <a:endParaRPr kumimoji="0" lang="en-GB" sz="800" b="0" i="0" u="none" strike="noStrike" kern="1200" cap="none" spc="0" normalizeH="0" baseline="0" noProof="0">
                        <a:ln>
                          <a:noFill/>
                        </a:ln>
                        <a:solidFill>
                          <a:prstClr val="white">
                            <a:lumMod val="50000"/>
                          </a:prstClr>
                        </a:solidFill>
                        <a:effectLst/>
                        <a:uLnTx/>
                        <a:uFillTx/>
                        <a:latin typeface="+mn-lt"/>
                        <a:ea typeface="+mn-ea"/>
                        <a:cs typeface="+mn-cs"/>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rPr>
                        <a:t>Testing required to ensure the new VAT category data in the INV file flow through existing integration.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mn-lt"/>
                          <a:ea typeface="+mn-ea"/>
                          <a:cs typeface="+mn-cs"/>
                        </a:rPr>
                        <a:t>n/a</a:t>
                      </a:r>
                    </a:p>
                  </a:txBody>
                  <a:tcPr anchor="ct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800" b="0" i="0" u="none" strike="noStrike" kern="1200" cap="none" spc="0" normalizeH="0" baseline="0" noProof="0" dirty="0">
                          <a:ln>
                            <a:noFill/>
                          </a:ln>
                          <a:solidFill>
                            <a:prstClr val="white">
                              <a:lumMod val="50000"/>
                            </a:prstClr>
                          </a:solidFill>
                          <a:effectLst/>
                          <a:uLnTx/>
                          <a:uFillTx/>
                          <a:latin typeface="+mn-lt"/>
                          <a:ea typeface="+mn-ea"/>
                          <a:cs typeface="+mn-cs"/>
                        </a:rPr>
                        <a:t>Store the new VAT category INV file population logic in ISU.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800" b="0" i="0" u="none" strike="noStrike" kern="1200" cap="none" spc="0" normalizeH="0" baseline="0" noProof="0" dirty="0">
                          <a:ln>
                            <a:noFill/>
                          </a:ln>
                          <a:solidFill>
                            <a:prstClr val="white">
                              <a:lumMod val="50000"/>
                            </a:prstClr>
                          </a:solidFill>
                          <a:effectLst/>
                          <a:uLnTx/>
                          <a:uFillTx/>
                          <a:latin typeface="+mn-lt"/>
                          <a:ea typeface="+mn-ea"/>
                          <a:cs typeface="+mn-cs"/>
                        </a:rPr>
                        <a:t>Update Gemini table with Clause description. Update VAT Categories.</a:t>
                      </a:r>
                      <a:endParaRPr kumimoji="0" lang="en-US" sz="800" b="0" i="0" u="none" strike="noStrike" kern="1200" cap="none" spc="0" normalizeH="0" baseline="0" noProof="0" dirty="0">
                        <a:ln>
                          <a:noFill/>
                        </a:ln>
                        <a:solidFill>
                          <a:prstClr val="white">
                            <a:lumMod val="50000"/>
                          </a:prstClr>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mn-lt"/>
                          <a:ea typeface="+mn-ea"/>
                          <a:cs typeface="+mn-cs"/>
                        </a:rPr>
                        <a:t>n/a</a:t>
                      </a: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mn-lt"/>
                          <a:ea typeface="+mn-ea"/>
                          <a:cs typeface="+mn-cs"/>
                        </a:rPr>
                        <a:t>n/a</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gn="r"/>
                      <a:endParaRPr lang="en-GB" sz="100" b="1"/>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02386">
                <a:tc>
                  <a:txBody>
                    <a:bodyPr/>
                    <a:lstStyle/>
                    <a:p>
                      <a:pPr algn="r"/>
                      <a:endParaRPr lang="en-GB" sz="800" b="1"/>
                    </a:p>
                  </a:txBody>
                  <a:tcPr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800" b="1">
                          <a:solidFill>
                            <a:srgbClr val="3E5AA8"/>
                          </a:solidFill>
                        </a:rPr>
                        <a:t>ISU</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a:solidFill>
                            <a:srgbClr val="3E5AA8"/>
                          </a:solidFill>
                        </a:rPr>
                        <a:t>BW</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a:solidFill>
                            <a:srgbClr val="3E5AA8"/>
                          </a:solidFill>
                        </a:rPr>
                        <a:t>PO </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a:solidFill>
                            <a:srgbClr val="3E5AA8"/>
                          </a:solidFill>
                        </a:rPr>
                        <a:t>AMT</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a:solidFill>
                            <a:srgbClr val="3E5AA8"/>
                          </a:solidFill>
                        </a:rPr>
                        <a:t>DES</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a:solidFill>
                            <a:srgbClr val="3E5AA8"/>
                          </a:solidFill>
                        </a:rPr>
                        <a:t>Gemini</a:t>
                      </a:r>
                    </a:p>
                  </a:txBody>
                  <a:tcPr anchor="ctr">
                    <a:lnT w="12700" cap="flat" cmpd="sng" algn="ctr">
                      <a:solidFill>
                        <a:schemeClr val="tx1"/>
                      </a:solidFill>
                      <a:prstDash val="solid"/>
                      <a:round/>
                      <a:headEnd type="none" w="med" len="med"/>
                      <a:tailEnd type="none" w="med" len="med"/>
                    </a:lnT>
                    <a:solidFill>
                      <a:srgbClr val="FCBC55"/>
                    </a:solidFill>
                  </a:tcPr>
                </a:tc>
                <a:extLst>
                  <a:ext uri="{0D108BD9-81ED-4DB2-BD59-A6C34878D82A}">
                    <a16:rowId xmlns:a16="http://schemas.microsoft.com/office/drawing/2014/main" val="10006"/>
                  </a:ext>
                </a:extLst>
              </a:tr>
              <a:tr h="204890">
                <a:tc>
                  <a:txBody>
                    <a:bodyPr/>
                    <a:lstStyle/>
                    <a:p>
                      <a:pPr algn="r"/>
                      <a:r>
                        <a:rPr lang="en-GB" sz="800" b="1">
                          <a:solidFill>
                            <a:srgbClr val="84B8DA"/>
                          </a:solidFill>
                        </a:rPr>
                        <a:t>Test Data Prep Complexity:</a:t>
                      </a:r>
                    </a:p>
                  </a:txBody>
                  <a:tcPr anchor="ctr">
                    <a:lnT w="12700" cap="flat" cmpd="sng" algn="ctr">
                      <a:solidFill>
                        <a:schemeClr val="tx1"/>
                      </a:solidFill>
                      <a:prstDash val="solid"/>
                      <a:round/>
                      <a:headEnd type="none" w="med" len="med"/>
                      <a:tailEnd type="none" w="med" len="med"/>
                    </a:lnT>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Medium</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extLst>
                  <a:ext uri="{0D108BD9-81ED-4DB2-BD59-A6C34878D82A}">
                    <a16:rowId xmlns:a16="http://schemas.microsoft.com/office/drawing/2014/main" val="10007"/>
                  </a:ext>
                </a:extLst>
              </a:tr>
              <a:tr h="204890">
                <a:tc>
                  <a:txBody>
                    <a:bodyPr/>
                    <a:lstStyle/>
                    <a:p>
                      <a:pPr algn="r"/>
                      <a:r>
                        <a:rPr lang="en-US" sz="800" b="1">
                          <a:solidFill>
                            <a:srgbClr val="84B8DA"/>
                          </a:solidFill>
                        </a:rPr>
                        <a:t>Unit and System Test Complexity:</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rPr>
                        <a:t>Medium</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Low</a:t>
                      </a:r>
                      <a:endParaRPr kumimoji="0" lang="en-GB" sz="800" b="0" i="0" u="none" strike="noStrike" kern="1200" cap="none" spc="0" normalizeH="0" baseline="0">
                        <a:ln>
                          <a:noFill/>
                        </a:ln>
                        <a:solidFill>
                          <a:prstClr val="white">
                            <a:lumMod val="50000"/>
                          </a:prstClr>
                        </a:solidFill>
                        <a:effectLst/>
                        <a:uLnTx/>
                        <a:uFillTx/>
                        <a:latin typeface="Arial"/>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08"/>
                  </a:ext>
                </a:extLst>
              </a:tr>
              <a:tr h="204890">
                <a:tc>
                  <a:txBody>
                    <a:bodyPr/>
                    <a:lstStyle/>
                    <a:p>
                      <a:pPr algn="r"/>
                      <a:r>
                        <a:rPr lang="en-GB" sz="800" b="1">
                          <a:solidFill>
                            <a:srgbClr val="84B8DA"/>
                          </a:solidFill>
                        </a:rPr>
                        <a:t>Pen Test Impact:</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09"/>
                  </a:ext>
                </a:extLst>
              </a:tr>
              <a:tr h="204890">
                <a:tc>
                  <a:txBody>
                    <a:bodyPr/>
                    <a:lstStyle/>
                    <a:p>
                      <a:pPr algn="r"/>
                      <a:r>
                        <a:rPr lang="en-GB" sz="800" b="1">
                          <a:solidFill>
                            <a:srgbClr val="84B8DA"/>
                          </a:solidFill>
                        </a:rPr>
                        <a:t>Regression Testing Coverage:</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rPr>
                        <a:t>Medium</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rPr>
                        <a:t>Medium</a:t>
                      </a:r>
                    </a:p>
                  </a:txBody>
                  <a:tcPr anchor="ctr"/>
                </a:tc>
                <a:extLst>
                  <a:ext uri="{0D108BD9-81ED-4DB2-BD59-A6C34878D82A}">
                    <a16:rowId xmlns:a16="http://schemas.microsoft.com/office/drawing/2014/main" val="10010"/>
                  </a:ext>
                </a:extLst>
              </a:tr>
              <a:tr h="204890">
                <a:tc>
                  <a:txBody>
                    <a:bodyPr/>
                    <a:lstStyle/>
                    <a:p>
                      <a:pPr algn="r"/>
                      <a:r>
                        <a:rPr lang="en-GB" sz="800" b="1">
                          <a:solidFill>
                            <a:srgbClr val="84B8DA"/>
                          </a:solidFill>
                        </a:rPr>
                        <a:t>Performance Test  Impact:</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11"/>
                  </a:ext>
                </a:extLst>
              </a:tr>
              <a:tr h="204890">
                <a:tc>
                  <a:txBody>
                    <a:bodyPr/>
                    <a:lstStyle/>
                    <a:p>
                      <a:pPr algn="r"/>
                      <a:r>
                        <a:rPr lang="en-GB" sz="800" b="1">
                          <a:solidFill>
                            <a:srgbClr val="84B8DA"/>
                          </a:solidFill>
                        </a:rPr>
                        <a:t>Market Trials:</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12"/>
                  </a:ext>
                </a:extLst>
              </a:tr>
              <a:tr h="204890">
                <a:tc>
                  <a:txBody>
                    <a:bodyPr/>
                    <a:lstStyle/>
                    <a:p>
                      <a:pPr algn="r"/>
                      <a:r>
                        <a:rPr lang="en-GB" sz="800" b="1">
                          <a:solidFill>
                            <a:srgbClr val="84B8DA"/>
                          </a:solidFill>
                        </a:rPr>
                        <a:t>UAT Complexity:</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rPr>
                        <a:t>Medium</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Low</a:t>
                      </a:r>
                      <a:endParaRPr kumimoji="0" lang="en-GB" sz="800" b="0" i="0" u="none" strike="noStrike" kern="1200" cap="none" spc="0" normalizeH="0" baseline="0">
                        <a:ln>
                          <a:noFill/>
                        </a:ln>
                        <a:solidFill>
                          <a:prstClr val="white">
                            <a:lumMod val="50000"/>
                          </a:prstClr>
                        </a:solidFill>
                        <a:effectLst/>
                        <a:uLnTx/>
                        <a:uFillTx/>
                        <a:latin typeface="Arial"/>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Low</a:t>
                      </a:r>
                    </a:p>
                  </a:txBody>
                  <a:tcPr anchor="ctr"/>
                </a:tc>
                <a:extLst>
                  <a:ext uri="{0D108BD9-81ED-4DB2-BD59-A6C34878D82A}">
                    <a16:rowId xmlns:a16="http://schemas.microsoft.com/office/drawing/2014/main" val="10013"/>
                  </a:ext>
                </a:extLst>
              </a:tr>
            </a:tbl>
          </a:graphicData>
        </a:graphic>
      </p:graphicFrame>
      <p:grpSp>
        <p:nvGrpSpPr>
          <p:cNvPr id="7" name="Group 6">
            <a:extLst>
              <a:ext uri="{FF2B5EF4-FFF2-40B4-BE49-F238E27FC236}">
                <a16:creationId xmlns:a16="http://schemas.microsoft.com/office/drawing/2014/main" id="{66480905-BE5D-400E-A705-C4E9C924582F}"/>
              </a:ext>
            </a:extLst>
          </p:cNvPr>
          <p:cNvGrpSpPr/>
          <p:nvPr/>
        </p:nvGrpSpPr>
        <p:grpSpPr>
          <a:xfrm>
            <a:off x="8579644" y="162406"/>
            <a:ext cx="424986" cy="330513"/>
            <a:chOff x="0" y="31563"/>
            <a:chExt cx="544198" cy="393120"/>
          </a:xfrm>
          <a:solidFill>
            <a:srgbClr val="92D050"/>
          </a:solidFill>
        </p:grpSpPr>
        <p:sp>
          <p:nvSpPr>
            <p:cNvPr id="8" name="Rounded Rectangle 34">
              <a:extLst>
                <a:ext uri="{FF2B5EF4-FFF2-40B4-BE49-F238E27FC236}">
                  <a16:creationId xmlns:a16="http://schemas.microsoft.com/office/drawing/2014/main" id="{3C6122AF-62C1-4994-8EBD-F0FD0EDF6DB9}"/>
                </a:ext>
              </a:extLst>
            </p:cNvPr>
            <p:cNvSpPr/>
            <p:nvPr/>
          </p:nvSpPr>
          <p:spPr>
            <a:xfrm>
              <a:off x="0" y="31563"/>
              <a:ext cx="544198" cy="393120"/>
            </a:xfrm>
            <a:prstGeom prst="roundRect">
              <a:avLst/>
            </a:prstGeom>
            <a:grpFill/>
            <a:ln w="12700">
              <a:solidFill>
                <a:srgbClr val="1D3E6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3" name="Rounded Rectangle 4">
              <a:extLst>
                <a:ext uri="{FF2B5EF4-FFF2-40B4-BE49-F238E27FC236}">
                  <a16:creationId xmlns:a16="http://schemas.microsoft.com/office/drawing/2014/main" id="{FB7A96A8-F2E9-4EE7-9385-53F52BF7D2F5}"/>
                </a:ext>
              </a:extLst>
            </p:cNvPr>
            <p:cNvSpPr/>
            <p:nvPr/>
          </p:nvSpPr>
          <p:spPr>
            <a:xfrm>
              <a:off x="19191" y="50754"/>
              <a:ext cx="505816" cy="354738"/>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u="none" kern="1200">
                  <a:solidFill>
                    <a:schemeClr val="bg1"/>
                  </a:solidFill>
                </a:rPr>
                <a:t>1</a:t>
              </a:r>
            </a:p>
          </p:txBody>
        </p:sp>
      </p:grpSp>
    </p:spTree>
    <p:extLst>
      <p:ext uri="{BB962C8B-B14F-4D97-AF65-F5344CB8AC3E}">
        <p14:creationId xmlns:p14="http://schemas.microsoft.com/office/powerpoint/2010/main" val="484052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a:t>Option 1 - Process Impact Assessment</a:t>
            </a:r>
          </a:p>
        </p:txBody>
      </p:sp>
      <p:sp>
        <p:nvSpPr>
          <p:cNvPr id="7" name="Rounded Rectangle 4"/>
          <p:cNvSpPr/>
          <p:nvPr/>
        </p:nvSpPr>
        <p:spPr>
          <a:xfrm>
            <a:off x="8479623" y="253605"/>
            <a:ext cx="505816" cy="35473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u="none" kern="1200">
                <a:solidFill>
                  <a:schemeClr val="bg1"/>
                </a:solidFill>
              </a:rPr>
              <a:t>1</a:t>
            </a:r>
          </a:p>
        </p:txBody>
      </p:sp>
      <p:graphicFrame>
        <p:nvGraphicFramePr>
          <p:cNvPr id="11" name="Table 10"/>
          <p:cNvGraphicFramePr>
            <a:graphicFrameLocks noGrp="1"/>
          </p:cNvGraphicFramePr>
          <p:nvPr>
            <p:extLst>
              <p:ext uri="{D42A27DB-BD31-4B8C-83A1-F6EECF244321}">
                <p14:modId xmlns:p14="http://schemas.microsoft.com/office/powerpoint/2010/main" val="1852797905"/>
              </p:ext>
            </p:extLst>
          </p:nvPr>
        </p:nvGraphicFramePr>
        <p:xfrm>
          <a:off x="335533" y="764430"/>
          <a:ext cx="8351267" cy="4196191"/>
        </p:xfrm>
        <a:graphic>
          <a:graphicData uri="http://schemas.openxmlformats.org/drawingml/2006/table">
            <a:tbl>
              <a:tblPr firstRow="1" bandRow="1">
                <a:tableStyleId>{B301B821-A1FF-4177-AEE7-76D212191A09}</a:tableStyleId>
              </a:tblPr>
              <a:tblGrid>
                <a:gridCol w="1718314">
                  <a:extLst>
                    <a:ext uri="{9D8B030D-6E8A-4147-A177-3AD203B41FA5}">
                      <a16:colId xmlns:a16="http://schemas.microsoft.com/office/drawing/2014/main" val="20000"/>
                    </a:ext>
                  </a:extLst>
                </a:gridCol>
                <a:gridCol w="1090960">
                  <a:extLst>
                    <a:ext uri="{9D8B030D-6E8A-4147-A177-3AD203B41FA5}">
                      <a16:colId xmlns:a16="http://schemas.microsoft.com/office/drawing/2014/main" val="20001"/>
                    </a:ext>
                  </a:extLst>
                </a:gridCol>
                <a:gridCol w="876885">
                  <a:extLst>
                    <a:ext uri="{9D8B030D-6E8A-4147-A177-3AD203B41FA5}">
                      <a16:colId xmlns:a16="http://schemas.microsoft.com/office/drawing/2014/main" val="20002"/>
                    </a:ext>
                  </a:extLst>
                </a:gridCol>
                <a:gridCol w="1169180">
                  <a:extLst>
                    <a:ext uri="{9D8B030D-6E8A-4147-A177-3AD203B41FA5}">
                      <a16:colId xmlns:a16="http://schemas.microsoft.com/office/drawing/2014/main" val="20003"/>
                    </a:ext>
                  </a:extLst>
                </a:gridCol>
                <a:gridCol w="1169180">
                  <a:extLst>
                    <a:ext uri="{9D8B030D-6E8A-4147-A177-3AD203B41FA5}">
                      <a16:colId xmlns:a16="http://schemas.microsoft.com/office/drawing/2014/main" val="20004"/>
                    </a:ext>
                  </a:extLst>
                </a:gridCol>
                <a:gridCol w="1071748">
                  <a:extLst>
                    <a:ext uri="{9D8B030D-6E8A-4147-A177-3AD203B41FA5}">
                      <a16:colId xmlns:a16="http://schemas.microsoft.com/office/drawing/2014/main" val="20005"/>
                    </a:ext>
                  </a:extLst>
                </a:gridCol>
                <a:gridCol w="1255000">
                  <a:extLst>
                    <a:ext uri="{9D8B030D-6E8A-4147-A177-3AD203B41FA5}">
                      <a16:colId xmlns:a16="http://schemas.microsoft.com/office/drawing/2014/main" val="20006"/>
                    </a:ext>
                  </a:extLst>
                </a:gridCol>
              </a:tblGrid>
              <a:tr h="364341">
                <a:tc>
                  <a:txBody>
                    <a:bodyPr/>
                    <a:lstStyle/>
                    <a:p>
                      <a:pPr algn="r"/>
                      <a:r>
                        <a:rPr lang="en-GB" sz="900">
                          <a:solidFill>
                            <a:srgbClr val="3E5AA8"/>
                          </a:solidFill>
                        </a:rPr>
                        <a:t>Process Area</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Complexity</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File</a:t>
                      </a:r>
                    </a:p>
                    <a:p>
                      <a:pPr algn="ctr"/>
                      <a:r>
                        <a:rPr lang="en-GB" sz="900">
                          <a:solidFill>
                            <a:srgbClr val="3E5AA8"/>
                          </a:solidFill>
                        </a:rPr>
                        <a:t>Formats</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Exceptions</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External</a:t>
                      </a:r>
                    </a:p>
                    <a:p>
                      <a:pPr algn="ctr"/>
                      <a:r>
                        <a:rPr lang="en-GB" sz="900">
                          <a:solidFill>
                            <a:srgbClr val="3E5AA8"/>
                          </a:solidFill>
                        </a:rPr>
                        <a:t>Screens</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Batch Jobs</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Performance Test?</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296456">
                <a:tc>
                  <a:txBody>
                    <a:bodyPr/>
                    <a:lstStyle/>
                    <a:p>
                      <a:pPr marL="0" indent="0" algn="r">
                        <a:buFont typeface="Arial" panose="020B0604020202020204" pitchFamily="34" charset="0"/>
                        <a:buNone/>
                      </a:pPr>
                      <a:r>
                        <a:rPr lang="en-GB" sz="900" b="0">
                          <a:solidFill>
                            <a:schemeClr val="bg1">
                              <a:lumMod val="50000"/>
                            </a:schemeClr>
                          </a:solidFill>
                        </a:rPr>
                        <a:t>SPA</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6456">
                <a:tc>
                  <a:txBody>
                    <a:bodyPr/>
                    <a:lstStyle/>
                    <a:p>
                      <a:pPr marL="0" indent="0" algn="r">
                        <a:buFont typeface="Arial" panose="020B0604020202020204" pitchFamily="34" charset="0"/>
                        <a:buNone/>
                      </a:pPr>
                      <a:r>
                        <a:rPr lang="en-GB" sz="900" b="0">
                          <a:solidFill>
                            <a:schemeClr val="bg1">
                              <a:lumMod val="50000"/>
                            </a:schemeClr>
                          </a:solidFill>
                        </a:rPr>
                        <a:t>Metering (Reads)</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96456">
                <a:tc>
                  <a:txBody>
                    <a:bodyPr/>
                    <a:lstStyle/>
                    <a:p>
                      <a:pPr marL="0" indent="0" algn="r">
                        <a:buFont typeface="Arial" panose="020B0604020202020204" pitchFamily="34" charset="0"/>
                        <a:buNone/>
                      </a:pPr>
                      <a:r>
                        <a:rPr lang="en-GB" sz="900" b="0">
                          <a:solidFill>
                            <a:schemeClr val="bg1">
                              <a:lumMod val="50000"/>
                            </a:schemeClr>
                          </a:solidFill>
                        </a:rPr>
                        <a:t>Reconciliation</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341">
                <a:tc>
                  <a:txBody>
                    <a:bodyPr/>
                    <a:lstStyle/>
                    <a:p>
                      <a:pPr marL="0" indent="0" algn="r">
                        <a:buFont typeface="Arial" panose="020B0604020202020204" pitchFamily="34" charset="0"/>
                        <a:buNone/>
                      </a:pPr>
                      <a:r>
                        <a:rPr lang="en-GB" sz="900" b="1">
                          <a:solidFill>
                            <a:schemeClr val="bg1">
                              <a:lumMod val="50000"/>
                            </a:schemeClr>
                          </a:solidFill>
                        </a:rPr>
                        <a:t>Invoicing – Capacity</a:t>
                      </a:r>
                      <a:endParaRPr lang="en-GB" sz="900" b="1">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Medium</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341">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900" b="1">
                          <a:solidFill>
                            <a:schemeClr val="bg1">
                              <a:lumMod val="50000"/>
                            </a:schemeClr>
                          </a:solidFill>
                        </a:rPr>
                        <a:t>Invoicing – Commodity</a:t>
                      </a:r>
                      <a:endParaRPr lang="en-GB" sz="900" b="1">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mn-lt"/>
                          <a:ea typeface="+mn-ea"/>
                          <a:cs typeface="Arial" panose="020B0604020202020204" pitchFamily="34" charset="0"/>
                        </a:rPr>
                        <a:t>Medium</a:t>
                      </a:r>
                      <a:endPar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341">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900" b="1">
                          <a:solidFill>
                            <a:schemeClr val="bg1">
                              <a:lumMod val="50000"/>
                            </a:schemeClr>
                          </a:solidFill>
                        </a:rPr>
                        <a:t>Invoicing – Amendment</a:t>
                      </a:r>
                      <a:endParaRPr lang="en-GB" sz="900" b="1">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mn-lt"/>
                          <a:ea typeface="+mn-ea"/>
                          <a:cs typeface="Arial" panose="020B0604020202020204" pitchFamily="34" charset="0"/>
                        </a:rPr>
                        <a:t>Medium</a:t>
                      </a:r>
                      <a:endParaRPr lang="en-GB" sz="900" b="1">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96456">
                <a:tc>
                  <a:txBody>
                    <a:bodyPr/>
                    <a:lstStyle/>
                    <a:p>
                      <a:pPr marL="0" marR="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b="1" dirty="0">
                          <a:solidFill>
                            <a:schemeClr val="bg1">
                              <a:lumMod val="50000"/>
                            </a:schemeClr>
                          </a:solidFill>
                        </a:rPr>
                        <a:t>Invoicing – Other inc. Gemini</a:t>
                      </a:r>
                      <a:endParaRPr lang="en-GB" sz="900" b="1" dirty="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mn-lt"/>
                          <a:ea typeface="+mn-ea"/>
                          <a:cs typeface="Arial" panose="020B0604020202020204" pitchFamily="34" charset="0"/>
                        </a:rPr>
                        <a:t>Medium</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96456">
                <a:tc>
                  <a:txBody>
                    <a:bodyPr/>
                    <a:lstStyle/>
                    <a:p>
                      <a:pPr marL="0" indent="0" algn="r">
                        <a:buFont typeface="Arial" panose="020B0604020202020204" pitchFamily="34" charset="0"/>
                        <a:buNone/>
                      </a:pPr>
                      <a:r>
                        <a:rPr lang="en-GB" sz="900" b="0">
                          <a:solidFill>
                            <a:schemeClr val="bg1">
                              <a:lumMod val="50000"/>
                            </a:schemeClr>
                          </a:solidFill>
                        </a:rPr>
                        <a:t>Rolling</a:t>
                      </a:r>
                      <a:r>
                        <a:rPr lang="en-GB" sz="900" b="0" baseline="0">
                          <a:solidFill>
                            <a:schemeClr val="bg1">
                              <a:lumMod val="50000"/>
                            </a:schemeClr>
                          </a:solidFill>
                        </a:rPr>
                        <a:t> AQ</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96456">
                <a:tc>
                  <a:txBody>
                    <a:bodyPr/>
                    <a:lstStyle/>
                    <a:p>
                      <a:pPr marL="0" indent="0" algn="r">
                        <a:buFont typeface="Arial" panose="020B0604020202020204" pitchFamily="34" charset="0"/>
                        <a:buNone/>
                      </a:pPr>
                      <a:r>
                        <a:rPr lang="en-GB" sz="900" b="0">
                          <a:solidFill>
                            <a:schemeClr val="bg1">
                              <a:lumMod val="50000"/>
                            </a:schemeClr>
                          </a:solidFill>
                        </a:rPr>
                        <a:t>Formula</a:t>
                      </a:r>
                      <a:r>
                        <a:rPr lang="en-GB" sz="900" b="0" baseline="0">
                          <a:solidFill>
                            <a:schemeClr val="bg1">
                              <a:lumMod val="50000"/>
                            </a:schemeClr>
                          </a:solidFill>
                        </a:rPr>
                        <a:t> Year AQ</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96456">
                <a:tc>
                  <a:txBody>
                    <a:bodyPr/>
                    <a:lstStyle/>
                    <a:p>
                      <a:pPr marL="0" indent="0" algn="r">
                        <a:buFont typeface="Arial" panose="020B0604020202020204" pitchFamily="34" charset="0"/>
                        <a:buNone/>
                      </a:pPr>
                      <a:r>
                        <a:rPr lang="en-GB" sz="900" b="0">
                          <a:solidFill>
                            <a:schemeClr val="bg1">
                              <a:lumMod val="50000"/>
                            </a:schemeClr>
                          </a:solidFill>
                        </a:rPr>
                        <a:t>RGMA</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rPr>
                        <a:t>No</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96456">
                <a:tc>
                  <a:txBody>
                    <a:bodyPr/>
                    <a:lstStyle/>
                    <a:p>
                      <a:pPr marL="0" indent="0" algn="r">
                        <a:buFont typeface="Arial" panose="020B0604020202020204" pitchFamily="34" charset="0"/>
                        <a:buNone/>
                      </a:pPr>
                      <a:r>
                        <a:rPr lang="en-GB" sz="900" b="0">
                          <a:solidFill>
                            <a:schemeClr val="bg1">
                              <a:lumMod val="50000"/>
                            </a:schemeClr>
                          </a:solidFill>
                        </a:rPr>
                        <a:t>DSC Service</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11"/>
                  </a:ext>
                </a:extLst>
              </a:tr>
              <a:tr h="296456">
                <a:tc>
                  <a:txBody>
                    <a:bodyPr/>
                    <a:lstStyle/>
                    <a:p>
                      <a:pPr marL="0" indent="0" algn="r">
                        <a:buFont typeface="Arial" panose="020B0604020202020204" pitchFamily="34" charset="0"/>
                        <a:buNone/>
                      </a:pPr>
                      <a:r>
                        <a:rPr lang="en-GB" sz="900" b="0">
                          <a:solidFill>
                            <a:schemeClr val="bg1">
                              <a:lumMod val="50000"/>
                            </a:schemeClr>
                          </a:solidFill>
                          <a:latin typeface="+mn-lt"/>
                          <a:cs typeface="Arial" panose="020B0604020202020204" pitchFamily="34" charset="0"/>
                        </a:rPr>
                        <a:t>CSS Processes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dirty="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dirty="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bl>
          </a:graphicData>
        </a:graphic>
      </p:graphicFrame>
      <p:grpSp>
        <p:nvGrpSpPr>
          <p:cNvPr id="12" name="Group 11">
            <a:extLst>
              <a:ext uri="{FF2B5EF4-FFF2-40B4-BE49-F238E27FC236}">
                <a16:creationId xmlns:a16="http://schemas.microsoft.com/office/drawing/2014/main" id="{26D399DB-D7C7-4B3D-83F2-767352B55B47}"/>
              </a:ext>
            </a:extLst>
          </p:cNvPr>
          <p:cNvGrpSpPr/>
          <p:nvPr/>
        </p:nvGrpSpPr>
        <p:grpSpPr>
          <a:xfrm>
            <a:off x="8579644" y="162406"/>
            <a:ext cx="424986" cy="330513"/>
            <a:chOff x="0" y="31563"/>
            <a:chExt cx="544198" cy="393120"/>
          </a:xfrm>
          <a:solidFill>
            <a:srgbClr val="92D050"/>
          </a:solidFill>
        </p:grpSpPr>
        <p:sp>
          <p:nvSpPr>
            <p:cNvPr id="13" name="Rounded Rectangle 34">
              <a:extLst>
                <a:ext uri="{FF2B5EF4-FFF2-40B4-BE49-F238E27FC236}">
                  <a16:creationId xmlns:a16="http://schemas.microsoft.com/office/drawing/2014/main" id="{D60A619F-851C-4EAB-82CD-E400FEF19B42}"/>
                </a:ext>
              </a:extLst>
            </p:cNvPr>
            <p:cNvSpPr/>
            <p:nvPr/>
          </p:nvSpPr>
          <p:spPr>
            <a:xfrm>
              <a:off x="0" y="31563"/>
              <a:ext cx="544198" cy="393120"/>
            </a:xfrm>
            <a:prstGeom prst="roundRect">
              <a:avLst/>
            </a:prstGeom>
            <a:grpFill/>
            <a:ln w="12700">
              <a:solidFill>
                <a:srgbClr val="1D3E6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4" name="Rounded Rectangle 4">
              <a:extLst>
                <a:ext uri="{FF2B5EF4-FFF2-40B4-BE49-F238E27FC236}">
                  <a16:creationId xmlns:a16="http://schemas.microsoft.com/office/drawing/2014/main" id="{DDB7333E-DDA2-4969-A812-5358D5062A33}"/>
                </a:ext>
              </a:extLst>
            </p:cNvPr>
            <p:cNvSpPr/>
            <p:nvPr/>
          </p:nvSpPr>
          <p:spPr>
            <a:xfrm>
              <a:off x="19191" y="50754"/>
              <a:ext cx="505816" cy="354738"/>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u="none" kern="1200">
                  <a:solidFill>
                    <a:schemeClr val="bg1"/>
                  </a:solidFill>
                </a:rPr>
                <a:t>1</a:t>
              </a:r>
            </a:p>
          </p:txBody>
        </p:sp>
      </p:grpSp>
    </p:spTree>
    <p:extLst>
      <p:ext uri="{BB962C8B-B14F-4D97-AF65-F5344CB8AC3E}">
        <p14:creationId xmlns:p14="http://schemas.microsoft.com/office/powerpoint/2010/main" val="3745686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470"/>
            <a:ext cx="8229600" cy="637580"/>
          </a:xfrm>
        </p:spPr>
        <p:txBody>
          <a:bodyPr>
            <a:normAutofit/>
          </a:bodyPr>
          <a:lstStyle/>
          <a:p>
            <a:r>
              <a:rPr lang="en-US" sz="2400" dirty="0"/>
              <a:t>Option 2 - High Level Impact Assessment</a:t>
            </a:r>
            <a:endParaRPr lang="en-GB" sz="2400" dirty="0"/>
          </a:p>
        </p:txBody>
      </p:sp>
      <p:grpSp>
        <p:nvGrpSpPr>
          <p:cNvPr id="34" name="Group 33"/>
          <p:cNvGrpSpPr/>
          <p:nvPr/>
        </p:nvGrpSpPr>
        <p:grpSpPr>
          <a:xfrm>
            <a:off x="8579644" y="162406"/>
            <a:ext cx="424986" cy="330513"/>
            <a:chOff x="0" y="31563"/>
            <a:chExt cx="544198" cy="393120"/>
          </a:xfrm>
          <a:solidFill>
            <a:schemeClr val="accent6">
              <a:lumMod val="75000"/>
            </a:schemeClr>
          </a:solidFill>
        </p:grpSpPr>
        <p:sp>
          <p:nvSpPr>
            <p:cNvPr id="35" name="Rounded Rectangle 34"/>
            <p:cNvSpPr/>
            <p:nvPr/>
          </p:nvSpPr>
          <p:spPr>
            <a:xfrm>
              <a:off x="0" y="31563"/>
              <a:ext cx="544198" cy="393120"/>
            </a:xfrm>
            <a:prstGeom prst="roundRect">
              <a:avLst/>
            </a:prstGeom>
            <a:grpFill/>
            <a:ln w="12700">
              <a:solidFill>
                <a:srgbClr val="1D3E6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36" name="Rounded Rectangle 4"/>
            <p:cNvSpPr/>
            <p:nvPr/>
          </p:nvSpPr>
          <p:spPr>
            <a:xfrm>
              <a:off x="19191" y="50754"/>
              <a:ext cx="505816" cy="354738"/>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dirty="0">
                  <a:solidFill>
                    <a:schemeClr val="bg1"/>
                  </a:solidFill>
                </a:rPr>
                <a:t>2</a:t>
              </a:r>
              <a:endParaRPr lang="en-GB" sz="1000" b="1" u="none" kern="1200" dirty="0">
                <a:solidFill>
                  <a:schemeClr val="bg1"/>
                </a:solidFill>
              </a:endParaRPr>
            </a:p>
          </p:txBody>
        </p:sp>
      </p:grpSp>
      <p:graphicFrame>
        <p:nvGraphicFramePr>
          <p:cNvPr id="37" name="Table 36"/>
          <p:cNvGraphicFramePr>
            <a:graphicFrameLocks noGrp="1"/>
          </p:cNvGraphicFramePr>
          <p:nvPr>
            <p:extLst>
              <p:ext uri="{D42A27DB-BD31-4B8C-83A1-F6EECF244321}">
                <p14:modId xmlns:p14="http://schemas.microsoft.com/office/powerpoint/2010/main" val="810889254"/>
              </p:ext>
            </p:extLst>
          </p:nvPr>
        </p:nvGraphicFramePr>
        <p:xfrm>
          <a:off x="395535" y="552971"/>
          <a:ext cx="8424937" cy="1615140"/>
        </p:xfrm>
        <a:graphic>
          <a:graphicData uri="http://schemas.openxmlformats.org/drawingml/2006/table">
            <a:tbl>
              <a:tblPr firstRow="1" bandRow="1">
                <a:tableStyleId>{E8B1032C-EA38-4F05-BA0D-38AFFFC7BED3}</a:tableStyleId>
              </a:tblPr>
              <a:tblGrid>
                <a:gridCol w="8424937">
                  <a:extLst>
                    <a:ext uri="{9D8B030D-6E8A-4147-A177-3AD203B41FA5}">
                      <a16:colId xmlns:a16="http://schemas.microsoft.com/office/drawing/2014/main" val="20000"/>
                    </a:ext>
                  </a:extLst>
                </a:gridCol>
              </a:tblGrid>
              <a:tr h="2649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rgbClr val="3E5AA8"/>
                          </a:solidFill>
                          <a:latin typeface="+mn-lt"/>
                          <a:ea typeface="+mn-ea"/>
                          <a:cs typeface="+mn-cs"/>
                        </a:rPr>
                        <a:t>2 - Update master list, update standard clause and re-define existing VAT code</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1350175">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900" b="1" kern="1200" dirty="0">
                          <a:solidFill>
                            <a:schemeClr val="tx1"/>
                          </a:solidFill>
                          <a:effectLst/>
                          <a:latin typeface="+mn-lt"/>
                          <a:ea typeface="+mn-ea"/>
                          <a:cs typeface="+mn-cs"/>
                        </a:rPr>
                        <a:t>Part 1 – </a:t>
                      </a:r>
                      <a:r>
                        <a:rPr lang="en-US" sz="900" b="0" kern="1200" dirty="0">
                          <a:solidFill>
                            <a:schemeClr val="tx1"/>
                          </a:solidFill>
                          <a:effectLst/>
                          <a:latin typeface="+mn-lt"/>
                          <a:ea typeface="+mn-ea"/>
                          <a:cs typeface="+mn-cs"/>
                        </a:rPr>
                        <a:t>Manual changes to Master Invoice and Charge List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900" kern="1200" dirty="0">
                          <a:solidFill>
                            <a:schemeClr val="tx1"/>
                          </a:solidFill>
                          <a:effectLst/>
                          <a:latin typeface="+mn-lt"/>
                          <a:ea typeface="+mn-ea"/>
                          <a:cs typeface="+mn-cs"/>
                        </a:rPr>
                        <a:t>Includes updated definition of VAT code VZ (VAT Zero) in documentation</a:t>
                      </a:r>
                    </a:p>
                    <a:p>
                      <a:pPr marL="0" marR="0" indent="0" algn="l" rtl="0" eaLnBrk="1" fontAlgn="auto" latinLnBrk="0" hangingPunct="1">
                        <a:lnSpc>
                          <a:spcPct val="100000"/>
                        </a:lnSpc>
                        <a:spcBef>
                          <a:spcPts val="0"/>
                        </a:spcBef>
                        <a:spcAft>
                          <a:spcPts val="0"/>
                        </a:spcAft>
                        <a:buClrTx/>
                        <a:buSzTx/>
                        <a:buFont typeface="Wingdings" panose="05000000000000000000" pitchFamily="2" charset="2"/>
                        <a:buNone/>
                      </a:pPr>
                      <a:r>
                        <a:rPr lang="en-US" sz="900" b="1" kern="1200" dirty="0">
                          <a:solidFill>
                            <a:schemeClr val="tx1"/>
                          </a:solidFill>
                          <a:effectLst/>
                          <a:latin typeface="+mn-lt"/>
                          <a:ea typeface="+mn-ea"/>
                          <a:cs typeface="+mn-cs"/>
                        </a:rPr>
                        <a:t>Part 2 – </a:t>
                      </a:r>
                      <a:r>
                        <a:rPr lang="en-US" sz="900" b="0" kern="1200" dirty="0">
                          <a:solidFill>
                            <a:schemeClr val="tx1"/>
                          </a:solidFill>
                          <a:effectLst/>
                          <a:latin typeface="+mn-lt"/>
                          <a:ea typeface="+mn-ea"/>
                          <a:cs typeface="+mn-cs"/>
                        </a:rPr>
                        <a:t>Manual and System changes to update the Standard Clause</a:t>
                      </a:r>
                    </a:p>
                    <a:p>
                      <a:pPr marL="171450" marR="0" indent="-171450" algn="l" rtl="0" eaLnBrk="1" fontAlgn="auto" latinLnBrk="0" hangingPunct="1">
                        <a:lnSpc>
                          <a:spcPct val="100000"/>
                        </a:lnSpc>
                        <a:spcBef>
                          <a:spcPts val="0"/>
                        </a:spcBef>
                        <a:spcAft>
                          <a:spcPts val="0"/>
                        </a:spcAft>
                        <a:buClrTx/>
                        <a:buSzTx/>
                        <a:buFont typeface="Wingdings" panose="05000000000000000000" pitchFamily="2" charset="2"/>
                        <a:buChar char="§"/>
                      </a:pPr>
                      <a:r>
                        <a:rPr lang="en-US" sz="900" kern="1200" dirty="0">
                          <a:solidFill>
                            <a:schemeClr val="tx1"/>
                          </a:solidFill>
                          <a:effectLst/>
                          <a:latin typeface="+mn-lt"/>
                          <a:ea typeface="+mn-ea"/>
                          <a:cs typeface="+mn-cs"/>
                        </a:rPr>
                        <a:t>Reflect amendments to Standard Clause 3 in the existing Invoices that use the INV File Record I05</a:t>
                      </a:r>
                    </a:p>
                    <a:p>
                      <a:pPr marL="628650" marR="0" lvl="1" indent="-171450" algn="l" rtl="0" eaLnBrk="1" fontAlgn="auto" latinLnBrk="0" hangingPunct="1">
                        <a:lnSpc>
                          <a:spcPct val="100000"/>
                        </a:lnSpc>
                        <a:spcBef>
                          <a:spcPts val="0"/>
                        </a:spcBef>
                        <a:spcAft>
                          <a:spcPts val="0"/>
                        </a:spcAft>
                        <a:buClrTx/>
                        <a:buSzTx/>
                        <a:buFont typeface="Wingdings" panose="05000000000000000000" pitchFamily="2" charset="2"/>
                        <a:buChar char="§"/>
                      </a:pPr>
                      <a:r>
                        <a:rPr lang="en-US" sz="900" kern="1200" dirty="0">
                          <a:solidFill>
                            <a:schemeClr val="tx1"/>
                          </a:solidFill>
                          <a:effectLst/>
                          <a:latin typeface="+mn-lt"/>
                          <a:ea typeface="+mn-ea"/>
                          <a:cs typeface="+mn-cs"/>
                        </a:rPr>
                        <a:t>Please note Standard Clause 3 is currently mapped to non-DRC charge related Invoices, hence the changes will reflect in non energy invoices too.</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900" kern="1200" dirty="0">
                          <a:solidFill>
                            <a:schemeClr val="tx1"/>
                          </a:solidFill>
                          <a:effectLst/>
                          <a:latin typeface="+mn-lt"/>
                          <a:ea typeface="+mn-ea"/>
                          <a:cs typeface="+mn-cs"/>
                        </a:rPr>
                        <a:t>This is irrespective of the VAT category and charge type.</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900" kern="1200" dirty="0">
                          <a:solidFill>
                            <a:schemeClr val="tx1"/>
                          </a:solidFill>
                          <a:effectLst/>
                          <a:latin typeface="+mn-lt"/>
                          <a:ea typeface="+mn-ea"/>
                          <a:cs typeface="+mn-cs"/>
                        </a:rPr>
                        <a:t>Equivalent work to be completed via configuration in Gemini</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900" kern="1200" dirty="0">
                          <a:solidFill>
                            <a:schemeClr val="tx1"/>
                          </a:solidFill>
                          <a:effectLst/>
                          <a:latin typeface="+mn-lt"/>
                          <a:ea typeface="+mn-ea"/>
                          <a:cs typeface="+mn-cs"/>
                        </a:rPr>
                        <a:t>INV file population logic will be tested for all impacted invoice types. </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900" kern="1200" dirty="0">
                          <a:solidFill>
                            <a:schemeClr val="tx1"/>
                          </a:solidFill>
                          <a:effectLst/>
                          <a:latin typeface="+mn-lt"/>
                          <a:ea typeface="+mn-ea"/>
                          <a:cs typeface="+mn-cs"/>
                        </a:rPr>
                        <a:t>No file format changes are required.</a:t>
                      </a: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38" name="Table 37"/>
          <p:cNvGraphicFramePr>
            <a:graphicFrameLocks noGrp="1"/>
          </p:cNvGraphicFramePr>
          <p:nvPr/>
        </p:nvGraphicFramePr>
        <p:xfrm>
          <a:off x="407541" y="2283718"/>
          <a:ext cx="5100563" cy="2178041"/>
        </p:xfrm>
        <a:graphic>
          <a:graphicData uri="http://schemas.openxmlformats.org/drawingml/2006/table">
            <a:tbl>
              <a:tblPr firstRow="1" bandRow="1">
                <a:tableStyleId>{E8B1032C-EA38-4F05-BA0D-38AFFFC7BED3}</a:tableStyleId>
              </a:tblPr>
              <a:tblGrid>
                <a:gridCol w="5100563">
                  <a:extLst>
                    <a:ext uri="{9D8B030D-6E8A-4147-A177-3AD203B41FA5}">
                      <a16:colId xmlns:a16="http://schemas.microsoft.com/office/drawing/2014/main" val="20000"/>
                    </a:ext>
                  </a:extLst>
                </a:gridCol>
              </a:tblGrid>
              <a:tr h="144016">
                <a:tc>
                  <a:txBody>
                    <a:bodyPr/>
                    <a:lstStyle/>
                    <a:p>
                      <a:pPr algn="l"/>
                      <a:r>
                        <a:rPr lang="en-GB" sz="1200">
                          <a:solidFill>
                            <a:srgbClr val="3E5AA8"/>
                          </a:solidFill>
                        </a:rPr>
                        <a:t>Impacted Systems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1903721">
                <a:tc>
                  <a:txBody>
                    <a:bodyPr/>
                    <a:lstStyle/>
                    <a:p>
                      <a:pPr marL="0" indent="0">
                        <a:buFont typeface="Arial" panose="020B0604020202020204" pitchFamily="34" charset="0"/>
                        <a:buNone/>
                      </a:pPr>
                      <a:endParaRPr lang="en-GB" sz="1600" b="0" dirty="0">
                        <a:latin typeface="Arial" panose="020B0604020202020204" pitchFamily="34" charset="0"/>
                        <a:cs typeface="Arial" panose="020B0604020202020204" pitchFamily="34" charset="0"/>
                      </a:endParaRP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40" name="Table 39"/>
          <p:cNvGraphicFramePr>
            <a:graphicFrameLocks noGrp="1"/>
          </p:cNvGraphicFramePr>
          <p:nvPr>
            <p:extLst>
              <p:ext uri="{D42A27DB-BD31-4B8C-83A1-F6EECF244321}">
                <p14:modId xmlns:p14="http://schemas.microsoft.com/office/powerpoint/2010/main" val="3092230290"/>
              </p:ext>
            </p:extLst>
          </p:nvPr>
        </p:nvGraphicFramePr>
        <p:xfrm>
          <a:off x="395535" y="4494242"/>
          <a:ext cx="5112569" cy="525780"/>
        </p:xfrm>
        <a:graphic>
          <a:graphicData uri="http://schemas.openxmlformats.org/drawingml/2006/table">
            <a:tbl>
              <a:tblPr firstRow="1" bandRow="1">
                <a:tableStyleId>{E8B1032C-EA38-4F05-BA0D-38AFFFC7BED3}</a:tableStyleId>
              </a:tblPr>
              <a:tblGrid>
                <a:gridCol w="1260634">
                  <a:extLst>
                    <a:ext uri="{9D8B030D-6E8A-4147-A177-3AD203B41FA5}">
                      <a16:colId xmlns:a16="http://schemas.microsoft.com/office/drawing/2014/main" val="20000"/>
                    </a:ext>
                  </a:extLst>
                </a:gridCol>
                <a:gridCol w="1190598">
                  <a:extLst>
                    <a:ext uri="{9D8B030D-6E8A-4147-A177-3AD203B41FA5}">
                      <a16:colId xmlns:a16="http://schemas.microsoft.com/office/drawing/2014/main" val="20001"/>
                    </a:ext>
                  </a:extLst>
                </a:gridCol>
                <a:gridCol w="2661337">
                  <a:extLst>
                    <a:ext uri="{9D8B030D-6E8A-4147-A177-3AD203B41FA5}">
                      <a16:colId xmlns:a16="http://schemas.microsoft.com/office/drawing/2014/main" val="20002"/>
                    </a:ext>
                  </a:extLst>
                </a:gridCol>
              </a:tblGrid>
              <a:tr h="0">
                <a:tc>
                  <a:txBody>
                    <a:bodyPr/>
                    <a:lstStyle/>
                    <a:p>
                      <a:pPr algn="ctr"/>
                      <a:r>
                        <a:rPr lang="en-GB" sz="1200">
                          <a:solidFill>
                            <a:srgbClr val="3E5AA8"/>
                          </a:solidFill>
                        </a:rPr>
                        <a:t>Overall Impact</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a:solidFill>
                            <a:srgbClr val="3E5AA8"/>
                          </a:solidFill>
                        </a:rPr>
                        <a:t>Release Type</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a:solidFill>
                            <a:srgbClr val="3E5AA8"/>
                          </a:solidFill>
                        </a:rPr>
                        <a:t>High Level</a:t>
                      </a:r>
                      <a:r>
                        <a:rPr lang="en-GB" sz="1200" baseline="0">
                          <a:solidFill>
                            <a:srgbClr val="3E5AA8"/>
                          </a:solidFill>
                        </a:rPr>
                        <a:t> Cost Estimate</a:t>
                      </a:r>
                      <a:endParaRPr lang="en-GB" sz="1200">
                        <a:solidFill>
                          <a:srgbClr val="3E5AA8"/>
                        </a:solidFill>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246434">
                <a:tc>
                  <a:txBody>
                    <a:bodyPr/>
                    <a:lstStyle/>
                    <a:p>
                      <a:pPr marL="0" indent="0" algn="ctr">
                        <a:buFont typeface="Arial" panose="020B0604020202020204" pitchFamily="34" charset="0"/>
                        <a:buNone/>
                      </a:pPr>
                      <a:r>
                        <a:rPr lang="en-GB" sz="1050" b="0" dirty="0">
                          <a:solidFill>
                            <a:schemeClr val="bg1">
                              <a:lumMod val="50000"/>
                            </a:schemeClr>
                          </a:solidFill>
                          <a:latin typeface="Arial" panose="020B0604020202020204" pitchFamily="34" charset="0"/>
                          <a:cs typeface="Arial" panose="020B0604020202020204" pitchFamily="34" charset="0"/>
                        </a:rPr>
                        <a:t>X-Small</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GB" sz="1050" b="0" dirty="0">
                          <a:solidFill>
                            <a:schemeClr val="bg1">
                              <a:lumMod val="50000"/>
                            </a:schemeClr>
                          </a:solidFill>
                          <a:latin typeface="Arial" panose="020B0604020202020204" pitchFamily="34" charset="0"/>
                          <a:cs typeface="Arial" panose="020B0604020202020204" pitchFamily="34" charset="0"/>
                        </a:rPr>
                        <a:t>Ad-Hoc</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IN" sz="900" b="0" kern="1200" dirty="0">
                          <a:solidFill>
                            <a:schemeClr val="bg1">
                              <a:lumMod val="50000"/>
                            </a:schemeClr>
                          </a:solidFill>
                          <a:latin typeface="Arial" panose="020B0604020202020204" pitchFamily="34" charset="0"/>
                          <a:ea typeface="+mn-ea"/>
                          <a:cs typeface="Arial" panose="020B0604020202020204" pitchFamily="34" charset="0"/>
                        </a:rPr>
                        <a:t>'N/A' - Delivered via BAU Maintenance Release</a:t>
                      </a:r>
                      <a:endParaRPr lang="en-GB" sz="900" b="0" kern="1200" dirty="0">
                        <a:solidFill>
                          <a:schemeClr val="bg1">
                            <a:lumMod val="50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1" name="Rectangle 40">
            <a:extLst>
              <a:ext uri="{FF2B5EF4-FFF2-40B4-BE49-F238E27FC236}">
                <a16:creationId xmlns:a16="http://schemas.microsoft.com/office/drawing/2014/main" id="{A181D1D2-942F-43B0-9372-71DE2B5DD4D2}"/>
              </a:ext>
            </a:extLst>
          </p:cNvPr>
          <p:cNvSpPr/>
          <p:nvPr/>
        </p:nvSpPr>
        <p:spPr>
          <a:xfrm>
            <a:off x="714000" y="3159682"/>
            <a:ext cx="864096"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dirty="0" err="1">
                <a:solidFill>
                  <a:srgbClr val="3E5AA8"/>
                </a:solidFill>
              </a:rPr>
              <a:t>Marketflow</a:t>
            </a:r>
            <a:endParaRPr lang="en-GB" sz="1050" dirty="0">
              <a:solidFill>
                <a:srgbClr val="3E5AA8"/>
              </a:solidFill>
            </a:endParaRPr>
          </a:p>
        </p:txBody>
      </p:sp>
      <p:sp>
        <p:nvSpPr>
          <p:cNvPr id="42" name="Rectangle 41">
            <a:extLst>
              <a:ext uri="{FF2B5EF4-FFF2-40B4-BE49-F238E27FC236}">
                <a16:creationId xmlns:a16="http://schemas.microsoft.com/office/drawing/2014/main" id="{A181D1D2-942F-43B0-9372-71DE2B5DD4D2}"/>
              </a:ext>
            </a:extLst>
          </p:cNvPr>
          <p:cNvSpPr/>
          <p:nvPr/>
        </p:nvSpPr>
        <p:spPr>
          <a:xfrm>
            <a:off x="2000064" y="3192737"/>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SAP PO</a:t>
            </a:r>
          </a:p>
        </p:txBody>
      </p:sp>
      <p:sp>
        <p:nvSpPr>
          <p:cNvPr id="43" name="Rectangle 42">
            <a:extLst>
              <a:ext uri="{FF2B5EF4-FFF2-40B4-BE49-F238E27FC236}">
                <a16:creationId xmlns:a16="http://schemas.microsoft.com/office/drawing/2014/main" id="{A181D1D2-942F-43B0-9372-71DE2B5DD4D2}"/>
              </a:ext>
            </a:extLst>
          </p:cNvPr>
          <p:cNvSpPr/>
          <p:nvPr/>
        </p:nvSpPr>
        <p:spPr>
          <a:xfrm>
            <a:off x="3296517" y="3197416"/>
            <a:ext cx="864000" cy="360000"/>
          </a:xfrm>
          <a:prstGeom prst="rect">
            <a:avLst/>
          </a:prstGeom>
          <a:solidFill>
            <a:srgbClr val="FFC000"/>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a:solidFill>
                  <a:srgbClr val="3E5AA8"/>
                </a:solidFill>
              </a:rPr>
              <a:t>SAP ISU</a:t>
            </a:r>
          </a:p>
        </p:txBody>
      </p:sp>
      <p:sp>
        <p:nvSpPr>
          <p:cNvPr id="44" name="Rectangle 43">
            <a:extLst>
              <a:ext uri="{FF2B5EF4-FFF2-40B4-BE49-F238E27FC236}">
                <a16:creationId xmlns:a16="http://schemas.microsoft.com/office/drawing/2014/main" id="{A181D1D2-942F-43B0-9372-71DE2B5DD4D2}"/>
              </a:ext>
            </a:extLst>
          </p:cNvPr>
          <p:cNvSpPr/>
          <p:nvPr/>
        </p:nvSpPr>
        <p:spPr>
          <a:xfrm>
            <a:off x="3288173" y="2663596"/>
            <a:ext cx="864000" cy="360000"/>
          </a:xfrm>
          <a:prstGeom prst="rect">
            <a:avLst/>
          </a:prstGeom>
          <a:solidFill>
            <a:srgbClr val="FCBC55"/>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Gemini</a:t>
            </a:r>
          </a:p>
        </p:txBody>
      </p:sp>
      <p:sp>
        <p:nvSpPr>
          <p:cNvPr id="45" name="Rectangle 44">
            <a:extLst>
              <a:ext uri="{FF2B5EF4-FFF2-40B4-BE49-F238E27FC236}">
                <a16:creationId xmlns:a16="http://schemas.microsoft.com/office/drawing/2014/main" id="{A181D1D2-942F-43B0-9372-71DE2B5DD4D2}"/>
              </a:ext>
            </a:extLst>
          </p:cNvPr>
          <p:cNvSpPr/>
          <p:nvPr/>
        </p:nvSpPr>
        <p:spPr>
          <a:xfrm>
            <a:off x="4575115" y="3898885"/>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SAP BW</a:t>
            </a:r>
          </a:p>
        </p:txBody>
      </p:sp>
      <p:sp>
        <p:nvSpPr>
          <p:cNvPr id="46" name="Rectangle 45">
            <a:extLst>
              <a:ext uri="{FF2B5EF4-FFF2-40B4-BE49-F238E27FC236}">
                <a16:creationId xmlns:a16="http://schemas.microsoft.com/office/drawing/2014/main" id="{A181D1D2-942F-43B0-9372-71DE2B5DD4D2}"/>
              </a:ext>
            </a:extLst>
          </p:cNvPr>
          <p:cNvSpPr/>
          <p:nvPr/>
        </p:nvSpPr>
        <p:spPr>
          <a:xfrm>
            <a:off x="4590122" y="3192737"/>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CMS</a:t>
            </a:r>
          </a:p>
        </p:txBody>
      </p:sp>
      <p:sp>
        <p:nvSpPr>
          <p:cNvPr id="47" name="Rectangle 46">
            <a:extLst>
              <a:ext uri="{FF2B5EF4-FFF2-40B4-BE49-F238E27FC236}">
                <a16:creationId xmlns:a16="http://schemas.microsoft.com/office/drawing/2014/main" id="{A181D1D2-942F-43B0-9372-71DE2B5DD4D2}"/>
              </a:ext>
            </a:extLst>
          </p:cNvPr>
          <p:cNvSpPr/>
          <p:nvPr/>
        </p:nvSpPr>
        <p:spPr>
          <a:xfrm>
            <a:off x="1996236" y="4064844"/>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GES</a:t>
            </a:r>
          </a:p>
        </p:txBody>
      </p:sp>
      <p:grpSp>
        <p:nvGrpSpPr>
          <p:cNvPr id="48" name="Group 47"/>
          <p:cNvGrpSpPr/>
          <p:nvPr/>
        </p:nvGrpSpPr>
        <p:grpSpPr>
          <a:xfrm>
            <a:off x="1595006" y="3294001"/>
            <a:ext cx="360040" cy="152400"/>
            <a:chOff x="4788024" y="3789241"/>
            <a:chExt cx="360040" cy="152400"/>
          </a:xfrm>
        </p:grpSpPr>
        <p:cxnSp>
          <p:nvCxnSpPr>
            <p:cNvPr id="49" name="Straight Arrow Connector 48"/>
            <p:cNvCxnSpPr/>
            <p:nvPr/>
          </p:nvCxnSpPr>
          <p:spPr bwMode="auto">
            <a:xfrm>
              <a:off x="4788024" y="3789241"/>
              <a:ext cx="360040"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a:off x="4788024" y="3941641"/>
              <a:ext cx="360040" cy="0"/>
            </a:xfrm>
            <a:prstGeom prst="straightConnector1">
              <a:avLst/>
            </a:prstGeom>
            <a:solidFill>
              <a:schemeClr val="accent1">
                <a:alpha val="50000"/>
              </a:schemeClr>
            </a:solidFill>
            <a:ln w="12700" cap="flat" cmpd="sng" algn="ctr">
              <a:solidFill>
                <a:srgbClr val="D75733"/>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oup 50"/>
          <p:cNvGrpSpPr/>
          <p:nvPr/>
        </p:nvGrpSpPr>
        <p:grpSpPr>
          <a:xfrm>
            <a:off x="2881427" y="3294001"/>
            <a:ext cx="360040" cy="152400"/>
            <a:chOff x="4788024" y="3789241"/>
            <a:chExt cx="360040" cy="152400"/>
          </a:xfrm>
        </p:grpSpPr>
        <p:cxnSp>
          <p:nvCxnSpPr>
            <p:cNvPr id="52" name="Straight Arrow Connector 51"/>
            <p:cNvCxnSpPr/>
            <p:nvPr/>
          </p:nvCxnSpPr>
          <p:spPr bwMode="auto">
            <a:xfrm>
              <a:off x="4788024" y="3789241"/>
              <a:ext cx="360040"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a:off x="4788024" y="3941641"/>
              <a:ext cx="360040" cy="0"/>
            </a:xfrm>
            <a:prstGeom prst="straightConnector1">
              <a:avLst/>
            </a:prstGeom>
            <a:solidFill>
              <a:schemeClr val="accent1">
                <a:alpha val="50000"/>
              </a:schemeClr>
            </a:solidFill>
            <a:ln w="12700" cap="flat" cmpd="sng" algn="ctr">
              <a:solidFill>
                <a:srgbClr val="D75733"/>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4" name="Group 53"/>
          <p:cNvGrpSpPr/>
          <p:nvPr/>
        </p:nvGrpSpPr>
        <p:grpSpPr>
          <a:xfrm>
            <a:off x="4193839" y="3313680"/>
            <a:ext cx="360040" cy="152400"/>
            <a:chOff x="4788024" y="3789241"/>
            <a:chExt cx="360040" cy="152400"/>
          </a:xfrm>
        </p:grpSpPr>
        <p:cxnSp>
          <p:nvCxnSpPr>
            <p:cNvPr id="55" name="Straight Arrow Connector 54"/>
            <p:cNvCxnSpPr/>
            <p:nvPr/>
          </p:nvCxnSpPr>
          <p:spPr bwMode="auto">
            <a:xfrm>
              <a:off x="4788024" y="3789241"/>
              <a:ext cx="360040"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p:nvPr/>
          </p:nvCxnSpPr>
          <p:spPr bwMode="auto">
            <a:xfrm>
              <a:off x="4788024" y="3941641"/>
              <a:ext cx="360040" cy="0"/>
            </a:xfrm>
            <a:prstGeom prst="straightConnector1">
              <a:avLst/>
            </a:prstGeom>
            <a:solidFill>
              <a:schemeClr val="accent1">
                <a:alpha val="50000"/>
              </a:schemeClr>
            </a:solidFill>
            <a:ln w="12700" cap="flat" cmpd="sng" algn="ctr">
              <a:solidFill>
                <a:srgbClr val="D75733"/>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9" name="Rectangle 58">
            <a:extLst>
              <a:ext uri="{FF2B5EF4-FFF2-40B4-BE49-F238E27FC236}">
                <a16:creationId xmlns:a16="http://schemas.microsoft.com/office/drawing/2014/main" id="{A181D1D2-942F-43B0-9372-71DE2B5DD4D2}"/>
              </a:ext>
            </a:extLst>
          </p:cNvPr>
          <p:cNvSpPr/>
          <p:nvPr/>
        </p:nvSpPr>
        <p:spPr>
          <a:xfrm>
            <a:off x="1989658" y="3647248"/>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a:solidFill>
                  <a:srgbClr val="3E5AA8"/>
                </a:solidFill>
              </a:rPr>
              <a:t>API</a:t>
            </a:r>
          </a:p>
        </p:txBody>
      </p:sp>
      <p:sp>
        <p:nvSpPr>
          <p:cNvPr id="61" name="Rectangle 60">
            <a:extLst>
              <a:ext uri="{FF2B5EF4-FFF2-40B4-BE49-F238E27FC236}">
                <a16:creationId xmlns:a16="http://schemas.microsoft.com/office/drawing/2014/main" id="{A181D1D2-942F-43B0-9372-71DE2B5DD4D2}"/>
              </a:ext>
            </a:extLst>
          </p:cNvPr>
          <p:cNvSpPr/>
          <p:nvPr/>
        </p:nvSpPr>
        <p:spPr>
          <a:xfrm>
            <a:off x="445840" y="2777342"/>
            <a:ext cx="669776" cy="263404"/>
          </a:xfrm>
          <a:prstGeom prst="rect">
            <a:avLst/>
          </a:prstGeom>
          <a:solidFill>
            <a:srgbClr val="FFC000"/>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900" i="1">
                <a:solidFill>
                  <a:srgbClr val="3E5AA8"/>
                </a:solidFill>
              </a:rPr>
              <a:t>Impact</a:t>
            </a:r>
          </a:p>
        </p:txBody>
      </p:sp>
      <p:graphicFrame>
        <p:nvGraphicFramePr>
          <p:cNvPr id="62" name="Table 61"/>
          <p:cNvGraphicFramePr>
            <a:graphicFrameLocks noGrp="1"/>
          </p:cNvGraphicFramePr>
          <p:nvPr>
            <p:extLst>
              <p:ext uri="{D42A27DB-BD31-4B8C-83A1-F6EECF244321}">
                <p14:modId xmlns:p14="http://schemas.microsoft.com/office/powerpoint/2010/main" val="1030729003"/>
              </p:ext>
            </p:extLst>
          </p:nvPr>
        </p:nvGraphicFramePr>
        <p:xfrm>
          <a:off x="5508104" y="2283719"/>
          <a:ext cx="3312368" cy="2738197"/>
        </p:xfrm>
        <a:graphic>
          <a:graphicData uri="http://schemas.openxmlformats.org/drawingml/2006/table">
            <a:tbl>
              <a:tblPr firstRow="1" bandRow="1">
                <a:tableStyleId>{E8B1032C-EA38-4F05-BA0D-38AFFFC7BED3}</a:tableStyleId>
              </a:tblPr>
              <a:tblGrid>
                <a:gridCol w="3312368">
                  <a:extLst>
                    <a:ext uri="{9D8B030D-6E8A-4147-A177-3AD203B41FA5}">
                      <a16:colId xmlns:a16="http://schemas.microsoft.com/office/drawing/2014/main" val="20000"/>
                    </a:ext>
                  </a:extLst>
                </a:gridCol>
              </a:tblGrid>
              <a:tr h="272426">
                <a:tc>
                  <a:txBody>
                    <a:bodyPr/>
                    <a:lstStyle/>
                    <a:p>
                      <a:pPr algn="l"/>
                      <a:r>
                        <a:rPr lang="en-GB" sz="1200">
                          <a:solidFill>
                            <a:srgbClr val="3E5AA8"/>
                          </a:solidFill>
                        </a:rPr>
                        <a:t>Assumptions / Comments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2463877">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IN" sz="750" b="1" kern="1200" dirty="0">
                          <a:solidFill>
                            <a:schemeClr val="tx1"/>
                          </a:solidFill>
                          <a:effectLst/>
                          <a:latin typeface="+mn-lt"/>
                          <a:ea typeface="+mn-ea"/>
                          <a:cs typeface="+mn-cs"/>
                        </a:rPr>
                        <a:t>Part 1</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50" kern="1200" dirty="0">
                          <a:solidFill>
                            <a:schemeClr val="tx1"/>
                          </a:solidFill>
                          <a:effectLst/>
                          <a:latin typeface="+mn-lt"/>
                          <a:ea typeface="+mn-ea"/>
                          <a:cs typeface="+mn-cs"/>
                        </a:rPr>
                        <a:t>Master invoice and charge list will be updated by CDSP Customer Operations during Part 1 delivery.</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GB" sz="750" b="1" kern="1200" dirty="0">
                          <a:solidFill>
                            <a:schemeClr val="tx1"/>
                          </a:solidFill>
                          <a:effectLst/>
                          <a:latin typeface="+mn-lt"/>
                          <a:ea typeface="+mn-ea"/>
                          <a:cs typeface="+mn-cs"/>
                        </a:rPr>
                        <a:t>Part 2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750" kern="1200" dirty="0">
                          <a:solidFill>
                            <a:schemeClr val="tx1"/>
                          </a:solidFill>
                          <a:effectLst/>
                          <a:latin typeface="+mn-lt"/>
                          <a:ea typeface="+mn-ea"/>
                          <a:cs typeface="+mn-cs"/>
                        </a:rPr>
                        <a:t>The existing Standard Clause 3 text will be updated to incorporate DRC</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50" kern="1200" dirty="0">
                          <a:solidFill>
                            <a:schemeClr val="tx1"/>
                          </a:solidFill>
                          <a:effectLst/>
                          <a:latin typeface="+mn-lt"/>
                          <a:ea typeface="+mn-ea"/>
                          <a:cs typeface="+mn-cs"/>
                        </a:rPr>
                        <a:t>No changes are required to invoice structure or invoice population logic.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50" kern="1200" dirty="0">
                          <a:solidFill>
                            <a:schemeClr val="tx1"/>
                          </a:solidFill>
                          <a:effectLst/>
                          <a:latin typeface="+mn-lt"/>
                          <a:ea typeface="+mn-ea"/>
                          <a:cs typeface="+mn-cs"/>
                        </a:rPr>
                        <a:t>The existing logic to populate standard clause is based on Invoice type and there will be no change to this logic as part of delivering this change.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50" kern="1200" dirty="0">
                          <a:solidFill>
                            <a:schemeClr val="tx1"/>
                          </a:solidFill>
                          <a:effectLst/>
                          <a:latin typeface="+mn-lt"/>
                          <a:ea typeface="+mn-ea"/>
                          <a:cs typeface="+mn-cs"/>
                        </a:rPr>
                        <a:t>No changes required to any existing BW/BO reports.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50" kern="1200" dirty="0">
                          <a:solidFill>
                            <a:schemeClr val="tx1"/>
                          </a:solidFill>
                          <a:effectLst/>
                          <a:latin typeface="+mn-lt"/>
                          <a:ea typeface="+mn-ea"/>
                          <a:cs typeface="+mn-cs"/>
                        </a:rPr>
                        <a:t>No Performance Testing or Market Trials required for this change.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50" kern="1200" dirty="0">
                          <a:solidFill>
                            <a:schemeClr val="tx1"/>
                          </a:solidFill>
                          <a:effectLst/>
                          <a:latin typeface="+mn-lt"/>
                          <a:ea typeface="+mn-ea"/>
                          <a:cs typeface="+mn-cs"/>
                        </a:rPr>
                        <a:t>Regression testing will be required across all invoices that are mapped to Standard Clause 3.</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50" kern="1200" dirty="0">
                          <a:solidFill>
                            <a:schemeClr val="tx1"/>
                          </a:solidFill>
                          <a:effectLst/>
                          <a:latin typeface="+mn-lt"/>
                          <a:ea typeface="+mn-ea"/>
                          <a:cs typeface="+mn-cs"/>
                        </a:rPr>
                        <a:t>PIS should cover the issuing of all impacted invoice types.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50" kern="1200" dirty="0">
                          <a:solidFill>
                            <a:schemeClr val="tx1"/>
                          </a:solidFill>
                          <a:effectLst/>
                          <a:latin typeface="+mn-lt"/>
                          <a:ea typeface="+mn-ea"/>
                          <a:cs typeface="+mn-cs"/>
                        </a:rPr>
                        <a:t>Solution and estimate subject to detailed Impact assessment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N" sz="750" kern="1200" dirty="0">
                          <a:solidFill>
                            <a:schemeClr val="tx1"/>
                          </a:solidFill>
                          <a:effectLst/>
                          <a:latin typeface="+mn-lt"/>
                          <a:ea typeface="+mn-ea"/>
                          <a:cs typeface="+mn-cs"/>
                        </a:rPr>
                        <a:t>No impact to ongoing operational costs based on the current requirements.</a:t>
                      </a: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32" name="Rectangle 31">
            <a:extLst>
              <a:ext uri="{FF2B5EF4-FFF2-40B4-BE49-F238E27FC236}">
                <a16:creationId xmlns:a16="http://schemas.microsoft.com/office/drawing/2014/main" id="{2E18DCC7-BB5F-495B-AD85-F9719A78E072}"/>
              </a:ext>
            </a:extLst>
          </p:cNvPr>
          <p:cNvSpPr/>
          <p:nvPr/>
        </p:nvSpPr>
        <p:spPr>
          <a:xfrm>
            <a:off x="4572000" y="2643798"/>
            <a:ext cx="864000" cy="360000"/>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a:solidFill>
                  <a:srgbClr val="3E5AA8"/>
                </a:solidFill>
              </a:rPr>
              <a:t>Portal</a:t>
            </a:r>
          </a:p>
        </p:txBody>
      </p:sp>
      <p:grpSp>
        <p:nvGrpSpPr>
          <p:cNvPr id="33" name="Group 32">
            <a:extLst>
              <a:ext uri="{FF2B5EF4-FFF2-40B4-BE49-F238E27FC236}">
                <a16:creationId xmlns:a16="http://schemas.microsoft.com/office/drawing/2014/main" id="{E8A03DE2-E5B2-45F1-AD10-E47E827872F0}"/>
              </a:ext>
            </a:extLst>
          </p:cNvPr>
          <p:cNvGrpSpPr/>
          <p:nvPr/>
        </p:nvGrpSpPr>
        <p:grpSpPr>
          <a:xfrm rot="19445999">
            <a:off x="4101242" y="2993272"/>
            <a:ext cx="449228" cy="157159"/>
            <a:chOff x="4788024" y="3789241"/>
            <a:chExt cx="360040" cy="152400"/>
          </a:xfrm>
        </p:grpSpPr>
        <p:cxnSp>
          <p:nvCxnSpPr>
            <p:cNvPr id="63" name="Straight Arrow Connector 62">
              <a:extLst>
                <a:ext uri="{FF2B5EF4-FFF2-40B4-BE49-F238E27FC236}">
                  <a16:creationId xmlns:a16="http://schemas.microsoft.com/office/drawing/2014/main" id="{70329958-8C3C-4F24-B4FB-EFE869233CA2}"/>
                </a:ext>
              </a:extLst>
            </p:cNvPr>
            <p:cNvCxnSpPr/>
            <p:nvPr/>
          </p:nvCxnSpPr>
          <p:spPr bwMode="auto">
            <a:xfrm>
              <a:off x="4788024" y="3789241"/>
              <a:ext cx="360040"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a:extLst>
                <a:ext uri="{FF2B5EF4-FFF2-40B4-BE49-F238E27FC236}">
                  <a16:creationId xmlns:a16="http://schemas.microsoft.com/office/drawing/2014/main" id="{3563A472-4B93-4D92-A9C1-F4C293F821CD}"/>
                </a:ext>
              </a:extLst>
            </p:cNvPr>
            <p:cNvCxnSpPr/>
            <p:nvPr/>
          </p:nvCxnSpPr>
          <p:spPr bwMode="auto">
            <a:xfrm>
              <a:off x="4788024" y="3941641"/>
              <a:ext cx="360040" cy="0"/>
            </a:xfrm>
            <a:prstGeom prst="straightConnector1">
              <a:avLst/>
            </a:prstGeom>
            <a:solidFill>
              <a:schemeClr val="accent1">
                <a:alpha val="50000"/>
              </a:schemeClr>
            </a:solidFill>
            <a:ln w="12700" cap="flat" cmpd="sng" algn="ctr">
              <a:solidFill>
                <a:srgbClr val="D75733"/>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4" name="Straight Arrow Connector 3">
            <a:extLst>
              <a:ext uri="{FF2B5EF4-FFF2-40B4-BE49-F238E27FC236}">
                <a16:creationId xmlns:a16="http://schemas.microsoft.com/office/drawing/2014/main" id="{9505B6DD-192E-4310-88A3-3F2A37C98603}"/>
              </a:ext>
            </a:extLst>
          </p:cNvPr>
          <p:cNvCxnSpPr/>
          <p:nvPr/>
        </p:nvCxnSpPr>
        <p:spPr>
          <a:xfrm>
            <a:off x="4097832" y="3658905"/>
            <a:ext cx="456047" cy="239980"/>
          </a:xfrm>
          <a:prstGeom prst="straightConnector1">
            <a:avLst/>
          </a:prstGeom>
          <a:ln w="127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or: Elbow 5">
            <a:extLst>
              <a:ext uri="{FF2B5EF4-FFF2-40B4-BE49-F238E27FC236}">
                <a16:creationId xmlns:a16="http://schemas.microsoft.com/office/drawing/2014/main" id="{84C06357-09B5-4520-8EE4-2F40574898F1}"/>
              </a:ext>
            </a:extLst>
          </p:cNvPr>
          <p:cNvCxnSpPr>
            <a:cxnSpLocks/>
            <a:endCxn id="59" idx="3"/>
          </p:cNvCxnSpPr>
          <p:nvPr/>
        </p:nvCxnSpPr>
        <p:spPr>
          <a:xfrm rot="10800000" flipV="1">
            <a:off x="2853659" y="3552734"/>
            <a:ext cx="854249" cy="274514"/>
          </a:xfrm>
          <a:prstGeom prst="bentConnector3">
            <a:avLst>
              <a:gd name="adj1" fmla="val -2365"/>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ctor: Elbow 7">
            <a:extLst>
              <a:ext uri="{FF2B5EF4-FFF2-40B4-BE49-F238E27FC236}">
                <a16:creationId xmlns:a16="http://schemas.microsoft.com/office/drawing/2014/main" id="{E2A6F42F-5677-42F3-A7BF-59BF4B2D184E}"/>
              </a:ext>
            </a:extLst>
          </p:cNvPr>
          <p:cNvCxnSpPr>
            <a:cxnSpLocks/>
            <a:endCxn id="47" idx="3"/>
          </p:cNvCxnSpPr>
          <p:nvPr/>
        </p:nvCxnSpPr>
        <p:spPr>
          <a:xfrm rot="10800000" flipV="1">
            <a:off x="2860236" y="3552736"/>
            <a:ext cx="847670" cy="692108"/>
          </a:xfrm>
          <a:prstGeom prst="bentConnector3">
            <a:avLst>
              <a:gd name="adj1" fmla="val -1996"/>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22011BD-48DF-4F76-B204-17C5A284901F}"/>
              </a:ext>
            </a:extLst>
          </p:cNvPr>
          <p:cNvCxnSpPr>
            <a:cxnSpLocks/>
            <a:stCxn id="43" idx="0"/>
          </p:cNvCxnSpPr>
          <p:nvPr/>
        </p:nvCxnSpPr>
        <p:spPr>
          <a:xfrm flipV="1">
            <a:off x="3728517" y="3023596"/>
            <a:ext cx="0" cy="173820"/>
          </a:xfrm>
          <a:prstGeom prst="straightConnector1">
            <a:avLst/>
          </a:prstGeom>
          <a:ln w="127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86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360040"/>
          </a:xfrm>
        </p:spPr>
        <p:txBody>
          <a:bodyPr>
            <a:normAutofit fontScale="90000"/>
          </a:bodyPr>
          <a:lstStyle/>
          <a:p>
            <a:r>
              <a:rPr lang="en-GB" dirty="0"/>
              <a:t>Option 2 - System Impact Assessment</a:t>
            </a:r>
          </a:p>
        </p:txBody>
      </p:sp>
      <p:graphicFrame>
        <p:nvGraphicFramePr>
          <p:cNvPr id="12" name="Table 11"/>
          <p:cNvGraphicFramePr>
            <a:graphicFrameLocks noGrp="1"/>
          </p:cNvGraphicFramePr>
          <p:nvPr>
            <p:extLst>
              <p:ext uri="{D42A27DB-BD31-4B8C-83A1-F6EECF244321}">
                <p14:modId xmlns:p14="http://schemas.microsoft.com/office/powerpoint/2010/main" val="1501520291"/>
              </p:ext>
            </p:extLst>
          </p:nvPr>
        </p:nvGraphicFramePr>
        <p:xfrm>
          <a:off x="395537" y="771550"/>
          <a:ext cx="8208911" cy="3970555"/>
        </p:xfrm>
        <a:graphic>
          <a:graphicData uri="http://schemas.openxmlformats.org/drawingml/2006/table">
            <a:tbl>
              <a:tblPr firstRow="1" bandRow="1">
                <a:tableStyleId>{5940675A-B579-460E-94D1-54222C63F5DA}</a:tableStyleId>
              </a:tblPr>
              <a:tblGrid>
                <a:gridCol w="1899911">
                  <a:extLst>
                    <a:ext uri="{9D8B030D-6E8A-4147-A177-3AD203B41FA5}">
                      <a16:colId xmlns:a16="http://schemas.microsoft.com/office/drawing/2014/main" val="20000"/>
                    </a:ext>
                  </a:extLst>
                </a:gridCol>
                <a:gridCol w="1340448">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828183">
                  <a:extLst>
                    <a:ext uri="{9D8B030D-6E8A-4147-A177-3AD203B41FA5}">
                      <a16:colId xmlns:a16="http://schemas.microsoft.com/office/drawing/2014/main" val="20003"/>
                    </a:ext>
                  </a:extLst>
                </a:gridCol>
                <a:gridCol w="1260050">
                  <a:extLst>
                    <a:ext uri="{9D8B030D-6E8A-4147-A177-3AD203B41FA5}">
                      <a16:colId xmlns:a16="http://schemas.microsoft.com/office/drawing/2014/main" val="20004"/>
                    </a:ext>
                  </a:extLst>
                </a:gridCol>
                <a:gridCol w="717644">
                  <a:extLst>
                    <a:ext uri="{9D8B030D-6E8A-4147-A177-3AD203B41FA5}">
                      <a16:colId xmlns:a16="http://schemas.microsoft.com/office/drawing/2014/main" val="20006"/>
                    </a:ext>
                  </a:extLst>
                </a:gridCol>
                <a:gridCol w="794523">
                  <a:extLst>
                    <a:ext uri="{9D8B030D-6E8A-4147-A177-3AD203B41FA5}">
                      <a16:colId xmlns:a16="http://schemas.microsoft.com/office/drawing/2014/main" val="20007"/>
                    </a:ext>
                  </a:extLst>
                </a:gridCol>
              </a:tblGrid>
              <a:tr h="318035">
                <a:tc>
                  <a:txBody>
                    <a:bodyPr/>
                    <a:lstStyle/>
                    <a:p>
                      <a:pPr algn="ctr"/>
                      <a:endParaRPr lang="en-GB" sz="800"/>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800" b="1">
                          <a:solidFill>
                            <a:srgbClr val="3E5AA8"/>
                          </a:solidFill>
                        </a:rPr>
                        <a:t>Reports</a:t>
                      </a:r>
                    </a:p>
                  </a:txBody>
                  <a:tcPr anchor="ctr">
                    <a:lnL w="12700" cap="flat" cmpd="sng" algn="ctr">
                      <a:solidFill>
                        <a:schemeClr val="tx1"/>
                      </a:solidFill>
                      <a:prstDash val="solid"/>
                      <a:round/>
                      <a:headEnd type="none" w="med" len="med"/>
                      <a:tailEnd type="none" w="med" len="med"/>
                    </a:lnL>
                    <a:solidFill>
                      <a:srgbClr val="FCBC55"/>
                    </a:solidFill>
                  </a:tcPr>
                </a:tc>
                <a:tc>
                  <a:txBody>
                    <a:bodyPr/>
                    <a:lstStyle/>
                    <a:p>
                      <a:pPr algn="ctr"/>
                      <a:r>
                        <a:rPr lang="en-GB" sz="800" b="1">
                          <a:solidFill>
                            <a:srgbClr val="3E5AA8"/>
                          </a:solidFill>
                        </a:rPr>
                        <a:t>Interface</a:t>
                      </a:r>
                    </a:p>
                  </a:txBody>
                  <a:tcPr anchor="ctr">
                    <a:solidFill>
                      <a:srgbClr val="FCBC55"/>
                    </a:solidFill>
                  </a:tcPr>
                </a:tc>
                <a:tc>
                  <a:txBody>
                    <a:bodyPr/>
                    <a:lstStyle/>
                    <a:p>
                      <a:pPr algn="ctr"/>
                      <a:r>
                        <a:rPr lang="en-GB" sz="800" b="1">
                          <a:solidFill>
                            <a:srgbClr val="3E5AA8"/>
                          </a:solidFill>
                        </a:rPr>
                        <a:t>Conversion</a:t>
                      </a:r>
                    </a:p>
                  </a:txBody>
                  <a:tcPr anchor="ctr">
                    <a:solidFill>
                      <a:srgbClr val="FCBC55"/>
                    </a:solidFill>
                  </a:tcPr>
                </a:tc>
                <a:tc>
                  <a:txBody>
                    <a:bodyPr/>
                    <a:lstStyle/>
                    <a:p>
                      <a:pPr algn="ctr"/>
                      <a:r>
                        <a:rPr lang="en-GB" sz="800" b="1">
                          <a:solidFill>
                            <a:srgbClr val="3E5AA8"/>
                          </a:solidFill>
                        </a:rPr>
                        <a:t>Enhancements</a:t>
                      </a:r>
                    </a:p>
                  </a:txBody>
                  <a:tcPr anchor="ctr">
                    <a:solidFill>
                      <a:srgbClr val="FCBC55"/>
                    </a:solidFill>
                  </a:tcPr>
                </a:tc>
                <a:tc>
                  <a:txBody>
                    <a:bodyPr/>
                    <a:lstStyle/>
                    <a:p>
                      <a:pPr algn="ctr"/>
                      <a:r>
                        <a:rPr lang="en-GB" sz="800" b="1">
                          <a:solidFill>
                            <a:srgbClr val="3E5AA8"/>
                          </a:solidFill>
                        </a:rPr>
                        <a:t>Workflow</a:t>
                      </a:r>
                    </a:p>
                  </a:txBody>
                  <a:tcPr anchor="ctr">
                    <a:solidFill>
                      <a:srgbClr val="FCBC55"/>
                    </a:solidFill>
                  </a:tcPr>
                </a:tc>
                <a:tc>
                  <a:txBody>
                    <a:bodyPr/>
                    <a:lstStyle/>
                    <a:p>
                      <a:pPr algn="ctr"/>
                      <a:r>
                        <a:rPr lang="en-GB" sz="800" b="1">
                          <a:solidFill>
                            <a:srgbClr val="3E5AA8"/>
                          </a:solidFill>
                        </a:rPr>
                        <a:t>Data Migration </a:t>
                      </a:r>
                    </a:p>
                  </a:txBody>
                  <a:tcPr anchor="ctr">
                    <a:solidFill>
                      <a:srgbClr val="FCBC55"/>
                    </a:solidFill>
                  </a:tcPr>
                </a:tc>
                <a:extLst>
                  <a:ext uri="{0D108BD9-81ED-4DB2-BD59-A6C34878D82A}">
                    <a16:rowId xmlns:a16="http://schemas.microsoft.com/office/drawing/2014/main" val="10000"/>
                  </a:ext>
                </a:extLst>
              </a:tr>
              <a:tr h="268308">
                <a:tc>
                  <a:txBody>
                    <a:bodyPr/>
                    <a:lstStyle/>
                    <a:p>
                      <a:pPr algn="r"/>
                      <a:r>
                        <a:rPr lang="en-GB" sz="800" b="1">
                          <a:solidFill>
                            <a:schemeClr val="accent1"/>
                          </a:solidFill>
                        </a:rPr>
                        <a:t>System Component:</a:t>
                      </a:r>
                    </a:p>
                  </a:txBody>
                  <a:tcPr anchor="ctr">
                    <a:lnT w="12700" cap="flat" cmpd="sng" algn="ctr">
                      <a:solidFill>
                        <a:schemeClr val="tx1"/>
                      </a:solidFill>
                      <a:prstDash val="solid"/>
                      <a:round/>
                      <a:headEnd type="none" w="med" len="med"/>
                      <a:tailEnd type="none" w="med" len="med"/>
                    </a:lnT>
                    <a:solidFill>
                      <a:srgbClr val="84B8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BW / BO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SAP ISU, SAP PO, AMT Marketflow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SAP ISU / Gemini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01"/>
                  </a:ext>
                </a:extLst>
              </a:tr>
              <a:tr h="318035">
                <a:tc>
                  <a:txBody>
                    <a:bodyPr/>
                    <a:lstStyle/>
                    <a:p>
                      <a:pPr algn="r"/>
                      <a:r>
                        <a:rPr lang="en-GB" sz="800" b="1">
                          <a:solidFill>
                            <a:schemeClr val="accent1"/>
                          </a:solidFill>
                        </a:rPr>
                        <a:t>Impacted Process Areas:</a:t>
                      </a:r>
                    </a:p>
                  </a:txBody>
                  <a:tcPr anchor="ctr">
                    <a:solidFill>
                      <a:srgbClr val="84B8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Billing &amp; Invoicing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mn-lt"/>
                          <a:ea typeface="+mn-ea"/>
                          <a:cs typeface="+mn-cs"/>
                        </a:rPr>
                        <a:t>Billing &amp; Invoicing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02"/>
                  </a:ext>
                </a:extLst>
              </a:tr>
              <a:tr h="318035">
                <a:tc>
                  <a:txBody>
                    <a:bodyPr/>
                    <a:lstStyle/>
                    <a:p>
                      <a:pPr algn="r"/>
                      <a:r>
                        <a:rPr lang="en-US" sz="800" b="1">
                          <a:solidFill>
                            <a:schemeClr val="accent1"/>
                          </a:solidFill>
                        </a:rPr>
                        <a:t>Complexity Level (per RICEFW item):</a:t>
                      </a:r>
                    </a:p>
                  </a:txBody>
                  <a:tcPr anchor="ctr">
                    <a:solidFill>
                      <a:srgbClr val="84B8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03"/>
                  </a:ext>
                </a:extLst>
              </a:tr>
              <a:tr h="745965">
                <a:tc>
                  <a:txBody>
                    <a:bodyPr/>
                    <a:lstStyle/>
                    <a:p>
                      <a:pPr algn="r"/>
                      <a:r>
                        <a:rPr lang="en-GB" sz="800" b="1">
                          <a:solidFill>
                            <a:schemeClr val="accent1"/>
                          </a:solidFill>
                        </a:rPr>
                        <a:t>Change Description:</a:t>
                      </a:r>
                    </a:p>
                  </a:txBody>
                  <a:tcPr anchor="ctr">
                    <a:lnB w="12700" cap="flat" cmpd="sng" algn="ctr">
                      <a:solidFill>
                        <a:schemeClr val="tx1"/>
                      </a:solidFill>
                      <a:prstDash val="solid"/>
                      <a:round/>
                      <a:headEnd type="none" w="med" len="med"/>
                      <a:tailEnd type="none" w="med" len="med"/>
                    </a:lnB>
                    <a:solidFill>
                      <a:srgbClr val="84B8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lumMod val="50000"/>
                            </a:prstClr>
                          </a:solidFill>
                          <a:effectLst/>
                          <a:uLnTx/>
                          <a:uFillTx/>
                          <a:latin typeface="+mn-lt"/>
                          <a:ea typeface="+mn-ea"/>
                          <a:cs typeface="+mn-cs"/>
                        </a:rPr>
                        <a:t>No changes to any of the existing BW reports. Testing is required to reflect the data changes.</a:t>
                      </a:r>
                      <a:endParaRPr kumimoji="0" lang="en-GB" sz="800" b="0" i="0" u="none" strike="noStrike" kern="1200" cap="none" spc="0" normalizeH="0" baseline="0" noProof="0">
                        <a:ln>
                          <a:noFill/>
                        </a:ln>
                        <a:solidFill>
                          <a:prstClr val="white">
                            <a:lumMod val="50000"/>
                          </a:prstClr>
                        </a:solidFill>
                        <a:effectLst/>
                        <a:uLnTx/>
                        <a:uFillTx/>
                        <a:latin typeface="+mn-lt"/>
                        <a:ea typeface="+mn-ea"/>
                        <a:cs typeface="+mn-cs"/>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rPr>
                        <a:t>Testing required to ensure the new standard clause is populated and flows through existing integration.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mn-lt"/>
                          <a:ea typeface="+mn-ea"/>
                          <a:cs typeface="+mn-cs"/>
                        </a:rPr>
                        <a:t>n/a</a:t>
                      </a:r>
                    </a:p>
                  </a:txBody>
                  <a:tcPr anchor="ct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800" b="0" i="0" u="none" strike="noStrike" kern="1200" cap="none" spc="0" normalizeH="0" baseline="0" noProof="0" dirty="0">
                          <a:ln>
                            <a:noFill/>
                          </a:ln>
                          <a:solidFill>
                            <a:prstClr val="white">
                              <a:lumMod val="50000"/>
                            </a:prstClr>
                          </a:solidFill>
                          <a:effectLst/>
                          <a:uLnTx/>
                          <a:uFillTx/>
                          <a:latin typeface="+mn-lt"/>
                          <a:ea typeface="+mn-ea"/>
                          <a:cs typeface="+mn-cs"/>
                        </a:rPr>
                        <a:t>Store the new standard clause in ISU.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800" b="0" i="0" u="none" strike="noStrike" kern="1200" cap="none" spc="0" normalizeH="0" baseline="0" noProof="0" dirty="0">
                        <a:ln>
                          <a:noFill/>
                        </a:ln>
                        <a:solidFill>
                          <a:prstClr val="white">
                            <a:lumMod val="50000"/>
                          </a:prst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800" b="0" i="0" u="none" strike="noStrike" kern="1200" cap="none" spc="0" normalizeH="0" baseline="0" noProof="0" dirty="0">
                          <a:ln>
                            <a:noFill/>
                          </a:ln>
                          <a:solidFill>
                            <a:prstClr val="white">
                              <a:lumMod val="50000"/>
                            </a:prstClr>
                          </a:solidFill>
                          <a:effectLst/>
                          <a:uLnTx/>
                          <a:uFillTx/>
                          <a:latin typeface="+mn-lt"/>
                          <a:ea typeface="+mn-ea"/>
                          <a:cs typeface="+mn-cs"/>
                        </a:rPr>
                        <a:t>Update Gemini table with Clause description.</a:t>
                      </a:r>
                      <a:endPar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mn-lt"/>
                          <a:ea typeface="+mn-ea"/>
                          <a:cs typeface="+mn-cs"/>
                        </a:rPr>
                        <a:t>n/a</a:t>
                      </a: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mn-lt"/>
                          <a:ea typeface="+mn-ea"/>
                          <a:cs typeface="+mn-cs"/>
                        </a:rPr>
                        <a:t>n/a</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gn="r"/>
                      <a:endParaRPr lang="en-GB" sz="100" b="1"/>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02386">
                <a:tc>
                  <a:txBody>
                    <a:bodyPr/>
                    <a:lstStyle/>
                    <a:p>
                      <a:pPr algn="r"/>
                      <a:endParaRPr lang="en-GB" sz="800" b="1"/>
                    </a:p>
                  </a:txBody>
                  <a:tcPr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800" b="1">
                          <a:solidFill>
                            <a:srgbClr val="3E5AA8"/>
                          </a:solidFill>
                        </a:rPr>
                        <a:t>ISU</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a:solidFill>
                            <a:srgbClr val="3E5AA8"/>
                          </a:solidFill>
                        </a:rPr>
                        <a:t>BW</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a:solidFill>
                            <a:srgbClr val="3E5AA8"/>
                          </a:solidFill>
                        </a:rPr>
                        <a:t>PO </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a:solidFill>
                            <a:srgbClr val="3E5AA8"/>
                          </a:solidFill>
                        </a:rPr>
                        <a:t>AMT</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a:solidFill>
                            <a:srgbClr val="3E5AA8"/>
                          </a:solidFill>
                        </a:rPr>
                        <a:t>DES</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a:solidFill>
                            <a:srgbClr val="3E5AA8"/>
                          </a:solidFill>
                        </a:rPr>
                        <a:t>Gemini</a:t>
                      </a:r>
                    </a:p>
                  </a:txBody>
                  <a:tcPr anchor="ctr">
                    <a:lnT w="12700" cap="flat" cmpd="sng" algn="ctr">
                      <a:solidFill>
                        <a:schemeClr val="tx1"/>
                      </a:solidFill>
                      <a:prstDash val="solid"/>
                      <a:round/>
                      <a:headEnd type="none" w="med" len="med"/>
                      <a:tailEnd type="none" w="med" len="med"/>
                    </a:lnT>
                    <a:solidFill>
                      <a:srgbClr val="FCBC55"/>
                    </a:solidFill>
                  </a:tcPr>
                </a:tc>
                <a:extLst>
                  <a:ext uri="{0D108BD9-81ED-4DB2-BD59-A6C34878D82A}">
                    <a16:rowId xmlns:a16="http://schemas.microsoft.com/office/drawing/2014/main" val="10006"/>
                  </a:ext>
                </a:extLst>
              </a:tr>
              <a:tr h="204890">
                <a:tc>
                  <a:txBody>
                    <a:bodyPr/>
                    <a:lstStyle/>
                    <a:p>
                      <a:pPr algn="r"/>
                      <a:r>
                        <a:rPr lang="en-GB" sz="800" b="1">
                          <a:solidFill>
                            <a:srgbClr val="84B8DA"/>
                          </a:solidFill>
                        </a:rPr>
                        <a:t>Test Data Prep Complexity:</a:t>
                      </a:r>
                    </a:p>
                  </a:txBody>
                  <a:tcPr anchor="ctr">
                    <a:lnT w="12700" cap="flat" cmpd="sng" algn="ctr">
                      <a:solidFill>
                        <a:schemeClr val="tx1"/>
                      </a:solidFill>
                      <a:prstDash val="solid"/>
                      <a:round/>
                      <a:headEnd type="none" w="med" len="med"/>
                      <a:tailEnd type="none" w="med" len="med"/>
                    </a:lnT>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extLst>
                  <a:ext uri="{0D108BD9-81ED-4DB2-BD59-A6C34878D82A}">
                    <a16:rowId xmlns:a16="http://schemas.microsoft.com/office/drawing/2014/main" val="10007"/>
                  </a:ext>
                </a:extLst>
              </a:tr>
              <a:tr h="204890">
                <a:tc>
                  <a:txBody>
                    <a:bodyPr/>
                    <a:lstStyle/>
                    <a:p>
                      <a:pPr algn="r"/>
                      <a:r>
                        <a:rPr lang="en-US" sz="800" b="1">
                          <a:solidFill>
                            <a:srgbClr val="84B8DA"/>
                          </a:solidFill>
                        </a:rPr>
                        <a:t>Unit and System Test Complexity:</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Low</a:t>
                      </a:r>
                      <a:endParaRPr kumimoji="0" lang="en-GB" sz="800" b="0" i="0" u="none" strike="noStrike" kern="1200" cap="none" spc="0" normalizeH="0" baseline="0">
                        <a:ln>
                          <a:noFill/>
                        </a:ln>
                        <a:solidFill>
                          <a:prstClr val="white">
                            <a:lumMod val="50000"/>
                          </a:prstClr>
                        </a:solidFill>
                        <a:effectLst/>
                        <a:uLnTx/>
                        <a:uFillTx/>
                        <a:latin typeface="Arial"/>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08"/>
                  </a:ext>
                </a:extLst>
              </a:tr>
              <a:tr h="204890">
                <a:tc>
                  <a:txBody>
                    <a:bodyPr/>
                    <a:lstStyle/>
                    <a:p>
                      <a:pPr algn="r"/>
                      <a:r>
                        <a:rPr lang="en-GB" sz="800" b="1">
                          <a:solidFill>
                            <a:srgbClr val="84B8DA"/>
                          </a:solidFill>
                        </a:rPr>
                        <a:t>Pen Test Impact:</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09"/>
                  </a:ext>
                </a:extLst>
              </a:tr>
              <a:tr h="204890">
                <a:tc>
                  <a:txBody>
                    <a:bodyPr/>
                    <a:lstStyle/>
                    <a:p>
                      <a:pPr algn="r"/>
                      <a:r>
                        <a:rPr lang="en-GB" sz="800" b="1">
                          <a:solidFill>
                            <a:srgbClr val="84B8DA"/>
                          </a:solidFill>
                        </a:rPr>
                        <a:t>Regression Testing Coverage:</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rPr>
                        <a:t>Low</a:t>
                      </a:r>
                    </a:p>
                  </a:txBody>
                  <a:tcPr anchor="ctr"/>
                </a:tc>
                <a:extLst>
                  <a:ext uri="{0D108BD9-81ED-4DB2-BD59-A6C34878D82A}">
                    <a16:rowId xmlns:a16="http://schemas.microsoft.com/office/drawing/2014/main" val="10010"/>
                  </a:ext>
                </a:extLst>
              </a:tr>
              <a:tr h="204890">
                <a:tc>
                  <a:txBody>
                    <a:bodyPr/>
                    <a:lstStyle/>
                    <a:p>
                      <a:pPr algn="r"/>
                      <a:r>
                        <a:rPr lang="en-GB" sz="800" b="1">
                          <a:solidFill>
                            <a:srgbClr val="84B8DA"/>
                          </a:solidFill>
                        </a:rPr>
                        <a:t>Performance Test  Impact:</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11"/>
                  </a:ext>
                </a:extLst>
              </a:tr>
              <a:tr h="204890">
                <a:tc>
                  <a:txBody>
                    <a:bodyPr/>
                    <a:lstStyle/>
                    <a:p>
                      <a:pPr algn="r"/>
                      <a:r>
                        <a:rPr lang="en-GB" sz="800" b="1">
                          <a:solidFill>
                            <a:srgbClr val="84B8DA"/>
                          </a:solidFill>
                        </a:rPr>
                        <a:t>Market Trials:</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n/a</a:t>
                      </a:r>
                    </a:p>
                  </a:txBody>
                  <a:tcPr anchor="ctr"/>
                </a:tc>
                <a:extLst>
                  <a:ext uri="{0D108BD9-81ED-4DB2-BD59-A6C34878D82A}">
                    <a16:rowId xmlns:a16="http://schemas.microsoft.com/office/drawing/2014/main" val="10012"/>
                  </a:ext>
                </a:extLst>
              </a:tr>
              <a:tr h="204890">
                <a:tc>
                  <a:txBody>
                    <a:bodyPr/>
                    <a:lstStyle/>
                    <a:p>
                      <a:pPr algn="r"/>
                      <a:r>
                        <a:rPr lang="en-GB" sz="800" b="1">
                          <a:solidFill>
                            <a:srgbClr val="84B8DA"/>
                          </a:solidFill>
                        </a:rPr>
                        <a:t>UAT Complexity:</a:t>
                      </a:r>
                    </a:p>
                  </a:txBody>
                  <a:tcPr anchor="ctr">
                    <a:solidFill>
                      <a:srgbClr val="3E5AA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mn-lt"/>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lumMod val="50000"/>
                            </a:prstClr>
                          </a:solidFill>
                          <a:effectLst/>
                          <a:uLnTx/>
                          <a:uFillTx/>
                          <a:latin typeface="Arial"/>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Low</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Low</a:t>
                      </a:r>
                      <a:endParaRPr kumimoji="0" lang="en-GB" sz="800" b="0" i="0" u="none" strike="noStrike" kern="1200" cap="none" spc="0" normalizeH="0" baseline="0">
                        <a:ln>
                          <a:noFill/>
                        </a:ln>
                        <a:solidFill>
                          <a:prstClr val="white">
                            <a:lumMod val="50000"/>
                          </a:prstClr>
                        </a:solidFill>
                        <a:effectLst/>
                        <a:uLnTx/>
                        <a:uFillTx/>
                        <a:latin typeface="Arial"/>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a:ln>
                            <a:noFill/>
                          </a:ln>
                          <a:solidFill>
                            <a:prstClr val="white">
                              <a:lumMod val="50000"/>
                            </a:prstClr>
                          </a:solidFill>
                          <a:effectLst/>
                          <a:uLnTx/>
                          <a:uFillTx/>
                          <a:latin typeface="+mn-lt"/>
                          <a:ea typeface="+mn-ea"/>
                          <a:cs typeface="+mn-cs"/>
                        </a:rPr>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50000"/>
                            </a:prstClr>
                          </a:solidFill>
                          <a:effectLst/>
                          <a:uLnTx/>
                          <a:uFillTx/>
                          <a:latin typeface="Arial"/>
                          <a:ea typeface="+mn-ea"/>
                          <a:cs typeface="+mn-cs"/>
                        </a:rPr>
                        <a:t>Low</a:t>
                      </a:r>
                    </a:p>
                  </a:txBody>
                  <a:tcPr anchor="ctr"/>
                </a:tc>
                <a:extLst>
                  <a:ext uri="{0D108BD9-81ED-4DB2-BD59-A6C34878D82A}">
                    <a16:rowId xmlns:a16="http://schemas.microsoft.com/office/drawing/2014/main" val="10013"/>
                  </a:ext>
                </a:extLst>
              </a:tr>
            </a:tbl>
          </a:graphicData>
        </a:graphic>
      </p:graphicFrame>
      <p:grpSp>
        <p:nvGrpSpPr>
          <p:cNvPr id="7" name="Group 6">
            <a:extLst>
              <a:ext uri="{FF2B5EF4-FFF2-40B4-BE49-F238E27FC236}">
                <a16:creationId xmlns:a16="http://schemas.microsoft.com/office/drawing/2014/main" id="{66480905-BE5D-400E-A705-C4E9C924582F}"/>
              </a:ext>
            </a:extLst>
          </p:cNvPr>
          <p:cNvGrpSpPr/>
          <p:nvPr/>
        </p:nvGrpSpPr>
        <p:grpSpPr>
          <a:xfrm>
            <a:off x="8579644" y="162406"/>
            <a:ext cx="424986" cy="330513"/>
            <a:chOff x="0" y="31563"/>
            <a:chExt cx="544198" cy="393120"/>
          </a:xfrm>
          <a:solidFill>
            <a:schemeClr val="accent6">
              <a:lumMod val="75000"/>
            </a:schemeClr>
          </a:solidFill>
        </p:grpSpPr>
        <p:sp>
          <p:nvSpPr>
            <p:cNvPr id="8" name="Rounded Rectangle 34">
              <a:extLst>
                <a:ext uri="{FF2B5EF4-FFF2-40B4-BE49-F238E27FC236}">
                  <a16:creationId xmlns:a16="http://schemas.microsoft.com/office/drawing/2014/main" id="{3C6122AF-62C1-4994-8EBD-F0FD0EDF6DB9}"/>
                </a:ext>
              </a:extLst>
            </p:cNvPr>
            <p:cNvSpPr/>
            <p:nvPr/>
          </p:nvSpPr>
          <p:spPr>
            <a:xfrm>
              <a:off x="0" y="31563"/>
              <a:ext cx="544198" cy="393120"/>
            </a:xfrm>
            <a:prstGeom prst="roundRect">
              <a:avLst/>
            </a:prstGeom>
            <a:grpFill/>
            <a:ln w="12700">
              <a:solidFill>
                <a:srgbClr val="1D3E6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3" name="Rounded Rectangle 4">
              <a:extLst>
                <a:ext uri="{FF2B5EF4-FFF2-40B4-BE49-F238E27FC236}">
                  <a16:creationId xmlns:a16="http://schemas.microsoft.com/office/drawing/2014/main" id="{FB7A96A8-F2E9-4EE7-9385-53F52BF7D2F5}"/>
                </a:ext>
              </a:extLst>
            </p:cNvPr>
            <p:cNvSpPr/>
            <p:nvPr/>
          </p:nvSpPr>
          <p:spPr>
            <a:xfrm>
              <a:off x="19191" y="50754"/>
              <a:ext cx="505816" cy="354738"/>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u="none" kern="1200" dirty="0">
                  <a:solidFill>
                    <a:schemeClr val="bg1"/>
                  </a:solidFill>
                </a:rPr>
                <a:t>2</a:t>
              </a:r>
            </a:p>
          </p:txBody>
        </p:sp>
      </p:grpSp>
    </p:spTree>
    <p:extLst>
      <p:ext uri="{BB962C8B-B14F-4D97-AF65-F5344CB8AC3E}">
        <p14:creationId xmlns:p14="http://schemas.microsoft.com/office/powerpoint/2010/main" val="2275817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Option 2 - Process Impact Assessment</a:t>
            </a:r>
          </a:p>
        </p:txBody>
      </p:sp>
      <p:sp>
        <p:nvSpPr>
          <p:cNvPr id="7" name="Rounded Rectangle 4"/>
          <p:cNvSpPr/>
          <p:nvPr/>
        </p:nvSpPr>
        <p:spPr>
          <a:xfrm>
            <a:off x="8479623" y="253605"/>
            <a:ext cx="505816" cy="35473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u="none" kern="1200">
                <a:solidFill>
                  <a:schemeClr val="bg1"/>
                </a:solidFill>
              </a:rPr>
              <a:t>1</a:t>
            </a:r>
          </a:p>
        </p:txBody>
      </p:sp>
      <p:graphicFrame>
        <p:nvGraphicFramePr>
          <p:cNvPr id="11" name="Table 10"/>
          <p:cNvGraphicFramePr>
            <a:graphicFrameLocks noGrp="1"/>
          </p:cNvGraphicFramePr>
          <p:nvPr>
            <p:extLst>
              <p:ext uri="{D42A27DB-BD31-4B8C-83A1-F6EECF244321}">
                <p14:modId xmlns:p14="http://schemas.microsoft.com/office/powerpoint/2010/main" val="2089987667"/>
              </p:ext>
            </p:extLst>
          </p:nvPr>
        </p:nvGraphicFramePr>
        <p:xfrm>
          <a:off x="335533" y="764430"/>
          <a:ext cx="8351267" cy="4196191"/>
        </p:xfrm>
        <a:graphic>
          <a:graphicData uri="http://schemas.openxmlformats.org/drawingml/2006/table">
            <a:tbl>
              <a:tblPr firstRow="1" bandRow="1">
                <a:tableStyleId>{B301B821-A1FF-4177-AEE7-76D212191A09}</a:tableStyleId>
              </a:tblPr>
              <a:tblGrid>
                <a:gridCol w="1718314">
                  <a:extLst>
                    <a:ext uri="{9D8B030D-6E8A-4147-A177-3AD203B41FA5}">
                      <a16:colId xmlns:a16="http://schemas.microsoft.com/office/drawing/2014/main" val="20000"/>
                    </a:ext>
                  </a:extLst>
                </a:gridCol>
                <a:gridCol w="1090960">
                  <a:extLst>
                    <a:ext uri="{9D8B030D-6E8A-4147-A177-3AD203B41FA5}">
                      <a16:colId xmlns:a16="http://schemas.microsoft.com/office/drawing/2014/main" val="20001"/>
                    </a:ext>
                  </a:extLst>
                </a:gridCol>
                <a:gridCol w="876885">
                  <a:extLst>
                    <a:ext uri="{9D8B030D-6E8A-4147-A177-3AD203B41FA5}">
                      <a16:colId xmlns:a16="http://schemas.microsoft.com/office/drawing/2014/main" val="20002"/>
                    </a:ext>
                  </a:extLst>
                </a:gridCol>
                <a:gridCol w="1169180">
                  <a:extLst>
                    <a:ext uri="{9D8B030D-6E8A-4147-A177-3AD203B41FA5}">
                      <a16:colId xmlns:a16="http://schemas.microsoft.com/office/drawing/2014/main" val="20003"/>
                    </a:ext>
                  </a:extLst>
                </a:gridCol>
                <a:gridCol w="1169180">
                  <a:extLst>
                    <a:ext uri="{9D8B030D-6E8A-4147-A177-3AD203B41FA5}">
                      <a16:colId xmlns:a16="http://schemas.microsoft.com/office/drawing/2014/main" val="20004"/>
                    </a:ext>
                  </a:extLst>
                </a:gridCol>
                <a:gridCol w="1071748">
                  <a:extLst>
                    <a:ext uri="{9D8B030D-6E8A-4147-A177-3AD203B41FA5}">
                      <a16:colId xmlns:a16="http://schemas.microsoft.com/office/drawing/2014/main" val="20005"/>
                    </a:ext>
                  </a:extLst>
                </a:gridCol>
                <a:gridCol w="1255000">
                  <a:extLst>
                    <a:ext uri="{9D8B030D-6E8A-4147-A177-3AD203B41FA5}">
                      <a16:colId xmlns:a16="http://schemas.microsoft.com/office/drawing/2014/main" val="20006"/>
                    </a:ext>
                  </a:extLst>
                </a:gridCol>
              </a:tblGrid>
              <a:tr h="364341">
                <a:tc>
                  <a:txBody>
                    <a:bodyPr/>
                    <a:lstStyle/>
                    <a:p>
                      <a:pPr algn="r"/>
                      <a:r>
                        <a:rPr lang="en-GB" sz="900">
                          <a:solidFill>
                            <a:srgbClr val="3E5AA8"/>
                          </a:solidFill>
                        </a:rPr>
                        <a:t>Process Area</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Complexity</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File</a:t>
                      </a:r>
                    </a:p>
                    <a:p>
                      <a:pPr algn="ctr"/>
                      <a:r>
                        <a:rPr lang="en-GB" sz="900">
                          <a:solidFill>
                            <a:srgbClr val="3E5AA8"/>
                          </a:solidFill>
                        </a:rPr>
                        <a:t>Formats</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Exceptions</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External</a:t>
                      </a:r>
                    </a:p>
                    <a:p>
                      <a:pPr algn="ctr"/>
                      <a:r>
                        <a:rPr lang="en-GB" sz="900">
                          <a:solidFill>
                            <a:srgbClr val="3E5AA8"/>
                          </a:solidFill>
                        </a:rPr>
                        <a:t>Screens</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Batch Jobs</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900">
                          <a:solidFill>
                            <a:srgbClr val="3E5AA8"/>
                          </a:solidFill>
                        </a:rPr>
                        <a:t>Performance Test?</a:t>
                      </a:r>
                      <a:endParaRPr lang="en-GB" sz="90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296456">
                <a:tc>
                  <a:txBody>
                    <a:bodyPr/>
                    <a:lstStyle/>
                    <a:p>
                      <a:pPr marL="0" indent="0" algn="r">
                        <a:buFont typeface="Arial" panose="020B0604020202020204" pitchFamily="34" charset="0"/>
                        <a:buNone/>
                      </a:pPr>
                      <a:r>
                        <a:rPr lang="en-GB" sz="900" b="0">
                          <a:solidFill>
                            <a:schemeClr val="bg1">
                              <a:lumMod val="50000"/>
                            </a:schemeClr>
                          </a:solidFill>
                        </a:rPr>
                        <a:t>SPA</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6456">
                <a:tc>
                  <a:txBody>
                    <a:bodyPr/>
                    <a:lstStyle/>
                    <a:p>
                      <a:pPr marL="0" indent="0" algn="r">
                        <a:buFont typeface="Arial" panose="020B0604020202020204" pitchFamily="34" charset="0"/>
                        <a:buNone/>
                      </a:pPr>
                      <a:r>
                        <a:rPr lang="en-GB" sz="900" b="0">
                          <a:solidFill>
                            <a:schemeClr val="bg1">
                              <a:lumMod val="50000"/>
                            </a:schemeClr>
                          </a:solidFill>
                        </a:rPr>
                        <a:t>Metering (Reads)</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96456">
                <a:tc>
                  <a:txBody>
                    <a:bodyPr/>
                    <a:lstStyle/>
                    <a:p>
                      <a:pPr marL="0" indent="0" algn="r">
                        <a:buFont typeface="Arial" panose="020B0604020202020204" pitchFamily="34" charset="0"/>
                        <a:buNone/>
                      </a:pPr>
                      <a:r>
                        <a:rPr lang="en-GB" sz="900" b="0">
                          <a:solidFill>
                            <a:schemeClr val="bg1">
                              <a:lumMod val="50000"/>
                            </a:schemeClr>
                          </a:solidFill>
                        </a:rPr>
                        <a:t>Reconciliation</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341">
                <a:tc>
                  <a:txBody>
                    <a:bodyPr/>
                    <a:lstStyle/>
                    <a:p>
                      <a:pPr marL="0" indent="0" algn="r">
                        <a:buFont typeface="Arial" panose="020B0604020202020204" pitchFamily="34" charset="0"/>
                        <a:buNone/>
                      </a:pPr>
                      <a:r>
                        <a:rPr lang="en-GB" sz="900" b="1">
                          <a:solidFill>
                            <a:schemeClr val="bg1">
                              <a:lumMod val="50000"/>
                            </a:schemeClr>
                          </a:solidFill>
                        </a:rPr>
                        <a:t>Invoicing – Capacity</a:t>
                      </a:r>
                      <a:endParaRPr lang="en-GB" sz="900" b="1">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dirty="0">
                          <a:ln>
                            <a:noFill/>
                          </a:ln>
                          <a:solidFill>
                            <a:prstClr val="white">
                              <a:lumMod val="50000"/>
                            </a:prstClr>
                          </a:solidFill>
                          <a:effectLst/>
                          <a:uLnTx/>
                          <a:uFillTx/>
                          <a:latin typeface="Arial"/>
                          <a:ea typeface="+mn-ea"/>
                          <a:cs typeface="Arial" panose="020B0604020202020204" pitchFamily="34" charset="0"/>
                        </a:rPr>
                        <a:t>Low</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341">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900" b="1">
                          <a:solidFill>
                            <a:schemeClr val="bg1">
                              <a:lumMod val="50000"/>
                            </a:schemeClr>
                          </a:solidFill>
                        </a:rPr>
                        <a:t>Invoicing – Commodity</a:t>
                      </a:r>
                      <a:endParaRPr lang="en-GB" sz="900" b="1">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dirty="0">
                          <a:ln>
                            <a:noFill/>
                          </a:ln>
                          <a:solidFill>
                            <a:prstClr val="white">
                              <a:lumMod val="50000"/>
                            </a:prstClr>
                          </a:solidFill>
                          <a:effectLst/>
                          <a:uLnTx/>
                          <a:uFillTx/>
                          <a:latin typeface="+mn-lt"/>
                          <a:ea typeface="+mn-ea"/>
                          <a:cs typeface="Arial" panose="020B0604020202020204" pitchFamily="34" charset="0"/>
                        </a:rPr>
                        <a:t>Low</a:t>
                      </a:r>
                      <a:endParaRPr kumimoji="0" lang="en-GB" sz="900" b="1" i="0" u="none" strike="noStrike" kern="1200" cap="none" spc="0" normalizeH="0" baseline="0" noProof="0" dirty="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341">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900" b="1">
                          <a:solidFill>
                            <a:schemeClr val="bg1">
                              <a:lumMod val="50000"/>
                            </a:schemeClr>
                          </a:solidFill>
                        </a:rPr>
                        <a:t>Invoicing – Amendment</a:t>
                      </a:r>
                      <a:endParaRPr lang="en-GB" sz="900" b="1">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dirty="0">
                          <a:ln>
                            <a:noFill/>
                          </a:ln>
                          <a:solidFill>
                            <a:prstClr val="white">
                              <a:lumMod val="50000"/>
                            </a:prstClr>
                          </a:solidFill>
                          <a:effectLst/>
                          <a:uLnTx/>
                          <a:uFillTx/>
                          <a:latin typeface="+mn-lt"/>
                          <a:ea typeface="+mn-ea"/>
                          <a:cs typeface="Arial" panose="020B0604020202020204" pitchFamily="34" charset="0"/>
                        </a:rPr>
                        <a:t>Low</a:t>
                      </a:r>
                      <a:endParaRPr lang="en-GB" sz="900" b="1" dirty="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96456">
                <a:tc>
                  <a:txBody>
                    <a:bodyPr/>
                    <a:lstStyle/>
                    <a:p>
                      <a:pPr marL="0" marR="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b="1" dirty="0">
                          <a:solidFill>
                            <a:schemeClr val="bg1">
                              <a:lumMod val="50000"/>
                            </a:schemeClr>
                          </a:solidFill>
                        </a:rPr>
                        <a:t>Invoicing – Other inc. Gemini</a:t>
                      </a:r>
                      <a:endParaRPr lang="en-GB" sz="900" b="1" dirty="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dirty="0">
                          <a:ln>
                            <a:noFill/>
                          </a:ln>
                          <a:solidFill>
                            <a:prstClr val="white">
                              <a:lumMod val="50000"/>
                            </a:prstClr>
                          </a:solidFill>
                          <a:effectLst/>
                          <a:uLnTx/>
                          <a:uFillTx/>
                          <a:latin typeface="+mn-lt"/>
                          <a:ea typeface="+mn-ea"/>
                          <a:cs typeface="Arial" panose="020B0604020202020204" pitchFamily="34" charset="0"/>
                        </a:rPr>
                        <a:t>Low</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96456">
                <a:tc>
                  <a:txBody>
                    <a:bodyPr/>
                    <a:lstStyle/>
                    <a:p>
                      <a:pPr marL="0" indent="0" algn="r">
                        <a:buFont typeface="Arial" panose="020B0604020202020204" pitchFamily="34" charset="0"/>
                        <a:buNone/>
                      </a:pPr>
                      <a:r>
                        <a:rPr lang="en-GB" sz="900" b="0">
                          <a:solidFill>
                            <a:schemeClr val="bg1">
                              <a:lumMod val="50000"/>
                            </a:schemeClr>
                          </a:solidFill>
                        </a:rPr>
                        <a:t>Rolling</a:t>
                      </a:r>
                      <a:r>
                        <a:rPr lang="en-GB" sz="900" b="0" baseline="0">
                          <a:solidFill>
                            <a:schemeClr val="bg1">
                              <a:lumMod val="50000"/>
                            </a:schemeClr>
                          </a:solidFill>
                        </a:rPr>
                        <a:t> AQ</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96456">
                <a:tc>
                  <a:txBody>
                    <a:bodyPr/>
                    <a:lstStyle/>
                    <a:p>
                      <a:pPr marL="0" indent="0" algn="r">
                        <a:buFont typeface="Arial" panose="020B0604020202020204" pitchFamily="34" charset="0"/>
                        <a:buNone/>
                      </a:pPr>
                      <a:r>
                        <a:rPr lang="en-GB" sz="900" b="0">
                          <a:solidFill>
                            <a:schemeClr val="bg1">
                              <a:lumMod val="50000"/>
                            </a:schemeClr>
                          </a:solidFill>
                        </a:rPr>
                        <a:t>Formula</a:t>
                      </a:r>
                      <a:r>
                        <a:rPr lang="en-GB" sz="900" b="0" baseline="0">
                          <a:solidFill>
                            <a:schemeClr val="bg1">
                              <a:lumMod val="50000"/>
                            </a:schemeClr>
                          </a:solidFill>
                        </a:rPr>
                        <a:t> Year AQ</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96456">
                <a:tc>
                  <a:txBody>
                    <a:bodyPr/>
                    <a:lstStyle/>
                    <a:p>
                      <a:pPr marL="0" indent="0" algn="r">
                        <a:buFont typeface="Arial" panose="020B0604020202020204" pitchFamily="34" charset="0"/>
                        <a:buNone/>
                      </a:pPr>
                      <a:r>
                        <a:rPr lang="en-GB" sz="900" b="0">
                          <a:solidFill>
                            <a:schemeClr val="bg1">
                              <a:lumMod val="50000"/>
                            </a:schemeClr>
                          </a:solidFill>
                        </a:rPr>
                        <a:t>RGMA</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rPr>
                        <a:t>No</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900" b="0">
                          <a:solidFill>
                            <a:schemeClr val="bg1">
                              <a:lumMod val="50000"/>
                            </a:schemeClr>
                          </a:solidFill>
                          <a:latin typeface="+mn-lt"/>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96456">
                <a:tc>
                  <a:txBody>
                    <a:bodyPr/>
                    <a:lstStyle/>
                    <a:p>
                      <a:pPr marL="0" indent="0" algn="r">
                        <a:buFont typeface="Arial" panose="020B0604020202020204" pitchFamily="34" charset="0"/>
                        <a:buNone/>
                      </a:pPr>
                      <a:r>
                        <a:rPr lang="en-GB" sz="900" b="0">
                          <a:solidFill>
                            <a:schemeClr val="bg1">
                              <a:lumMod val="50000"/>
                            </a:schemeClr>
                          </a:solidFill>
                        </a:rPr>
                        <a:t>DSC Service</a:t>
                      </a:r>
                      <a:endParaRPr lang="en-GB" sz="900" b="0">
                        <a:solidFill>
                          <a:schemeClr val="bg1">
                            <a:lumMod val="50000"/>
                          </a:schemeClr>
                        </a:solidFill>
                        <a:latin typeface="+mn-lt"/>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11"/>
                  </a:ext>
                </a:extLst>
              </a:tr>
              <a:tr h="296456">
                <a:tc>
                  <a:txBody>
                    <a:bodyPr/>
                    <a:lstStyle/>
                    <a:p>
                      <a:pPr marL="0" indent="0" algn="r">
                        <a:buFont typeface="Arial" panose="020B0604020202020204" pitchFamily="34" charset="0"/>
                        <a:buNone/>
                      </a:pPr>
                      <a:r>
                        <a:rPr lang="en-GB" sz="900" b="0" dirty="0">
                          <a:solidFill>
                            <a:schemeClr val="bg1">
                              <a:lumMod val="50000"/>
                            </a:schemeClr>
                          </a:solidFill>
                          <a:latin typeface="+mn-lt"/>
                          <a:cs typeface="Arial" panose="020B0604020202020204" pitchFamily="34" charset="0"/>
                        </a:rPr>
                        <a:t>CSS Processes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dirty="0">
                          <a:ln>
                            <a:noFill/>
                          </a:ln>
                          <a:solidFill>
                            <a:prstClr val="white">
                              <a:lumMod val="50000"/>
                            </a:prstClr>
                          </a:solidFill>
                          <a:effectLst/>
                          <a:uLnTx/>
                          <a:uFillTx/>
                          <a:latin typeface="Arial"/>
                          <a:ea typeface="+mn-ea"/>
                          <a:cs typeface="+mn-cs"/>
                        </a:rPr>
                        <a:t>No</a:t>
                      </a:r>
                      <a:endParaRPr kumimoji="0" lang="en-GB" sz="900" b="0" i="0" u="none" strike="noStrike" kern="1200" cap="none" spc="0" normalizeH="0" baseline="0" noProof="0" dirty="0">
                        <a:ln>
                          <a:noFill/>
                        </a:ln>
                        <a:solidFill>
                          <a:prstClr val="white">
                            <a:lumMod val="50000"/>
                          </a:prstClr>
                        </a:solidFill>
                        <a:effectLst/>
                        <a:uLnTx/>
                        <a:uFillTx/>
                        <a:latin typeface="Arial"/>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bl>
          </a:graphicData>
        </a:graphic>
      </p:graphicFrame>
      <p:grpSp>
        <p:nvGrpSpPr>
          <p:cNvPr id="12" name="Group 11">
            <a:extLst>
              <a:ext uri="{FF2B5EF4-FFF2-40B4-BE49-F238E27FC236}">
                <a16:creationId xmlns:a16="http://schemas.microsoft.com/office/drawing/2014/main" id="{26D399DB-D7C7-4B3D-83F2-767352B55B47}"/>
              </a:ext>
            </a:extLst>
          </p:cNvPr>
          <p:cNvGrpSpPr/>
          <p:nvPr/>
        </p:nvGrpSpPr>
        <p:grpSpPr>
          <a:xfrm>
            <a:off x="8579644" y="162406"/>
            <a:ext cx="424986" cy="330513"/>
            <a:chOff x="0" y="31563"/>
            <a:chExt cx="544198" cy="393120"/>
          </a:xfrm>
          <a:solidFill>
            <a:schemeClr val="accent6">
              <a:lumMod val="75000"/>
            </a:schemeClr>
          </a:solidFill>
        </p:grpSpPr>
        <p:sp>
          <p:nvSpPr>
            <p:cNvPr id="13" name="Rounded Rectangle 34">
              <a:extLst>
                <a:ext uri="{FF2B5EF4-FFF2-40B4-BE49-F238E27FC236}">
                  <a16:creationId xmlns:a16="http://schemas.microsoft.com/office/drawing/2014/main" id="{D60A619F-851C-4EAB-82CD-E400FEF19B42}"/>
                </a:ext>
              </a:extLst>
            </p:cNvPr>
            <p:cNvSpPr/>
            <p:nvPr/>
          </p:nvSpPr>
          <p:spPr>
            <a:xfrm>
              <a:off x="0" y="31563"/>
              <a:ext cx="544198" cy="393120"/>
            </a:xfrm>
            <a:prstGeom prst="roundRect">
              <a:avLst/>
            </a:prstGeom>
            <a:grpFill/>
            <a:ln w="12700">
              <a:solidFill>
                <a:srgbClr val="1D3E6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4" name="Rounded Rectangle 4">
              <a:extLst>
                <a:ext uri="{FF2B5EF4-FFF2-40B4-BE49-F238E27FC236}">
                  <a16:creationId xmlns:a16="http://schemas.microsoft.com/office/drawing/2014/main" id="{DDB7333E-DDA2-4969-A812-5358D5062A33}"/>
                </a:ext>
              </a:extLst>
            </p:cNvPr>
            <p:cNvSpPr/>
            <p:nvPr/>
          </p:nvSpPr>
          <p:spPr>
            <a:xfrm>
              <a:off x="19191" y="50754"/>
              <a:ext cx="505816" cy="354738"/>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u="none" kern="1200" dirty="0">
                  <a:solidFill>
                    <a:schemeClr val="bg1"/>
                  </a:solidFill>
                </a:rPr>
                <a:t>2</a:t>
              </a:r>
            </a:p>
          </p:txBody>
        </p:sp>
      </p:grpSp>
    </p:spTree>
    <p:extLst>
      <p:ext uri="{BB962C8B-B14F-4D97-AF65-F5344CB8AC3E}">
        <p14:creationId xmlns:p14="http://schemas.microsoft.com/office/powerpoint/2010/main" val="2427667755"/>
      </p:ext>
    </p:extLst>
  </p:cSld>
  <p:clrMapOvr>
    <a:masterClrMapping/>
  </p:clrMapOvr>
</p:sld>
</file>

<file path=ppt/theme/theme1.xml><?xml version="1.0" encoding="utf-8"?>
<a:theme xmlns:a="http://schemas.openxmlformats.org/drawingml/2006/main" name="Office Theme">
  <a:themeElements>
    <a:clrScheme name="Xoserve 2018">
      <a:dk1>
        <a:sysClr val="windowText" lastClr="000000"/>
      </a:dk1>
      <a:lt1>
        <a:sysClr val="window" lastClr="FFFFFF"/>
      </a:lt1>
      <a:dk2>
        <a:srgbClr val="1D3E61"/>
      </a:dk2>
      <a:lt2>
        <a:srgbClr val="EEECE1"/>
      </a:lt2>
      <a:accent1>
        <a:srgbClr val="3E5AA8"/>
      </a:accent1>
      <a:accent2>
        <a:srgbClr val="D75733"/>
      </a:accent2>
      <a:accent3>
        <a:srgbClr val="56CF9E"/>
      </a:accent3>
      <a:accent4>
        <a:srgbClr val="6440A3"/>
      </a:accent4>
      <a:accent5>
        <a:srgbClr val="40D1F5"/>
      </a:accent5>
      <a:accent6>
        <a:srgbClr val="FCBC55"/>
      </a:accent6>
      <a:hlink>
        <a:srgbClr val="6440A3"/>
      </a:hlink>
      <a:folHlink>
        <a:srgbClr val="D2232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103fba77-31dd-4780-83f9-c54f26c3a260">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02497C3D8F507488A9CDD43D440A310" ma:contentTypeVersion="7" ma:contentTypeDescription="Create a new document." ma:contentTypeScope="" ma:versionID="6b8fc88bc759ce3acf4e57bf27043473">
  <xsd:schema xmlns:xsd="http://www.w3.org/2001/XMLSchema" xmlns:xs="http://www.w3.org/2001/XMLSchema" xmlns:p="http://schemas.microsoft.com/office/2006/metadata/properties" xmlns:ns2="13af0b2b-8185-4f6e-b1da-6ba5995e69fd" xmlns:ns3="103fba77-31dd-4780-83f9-c54f26c3a260" targetNamespace="http://schemas.microsoft.com/office/2006/metadata/properties" ma:root="true" ma:fieldsID="ad5716bf7aa773a4eae73ce612f80b7b" ns2:_="" ns3:_="">
    <xsd:import namespace="13af0b2b-8185-4f6e-b1da-6ba5995e69fd"/>
    <xsd:import namespace="103fba77-31dd-4780-83f9-c54f26c3a26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af0b2b-8185-4f6e-b1da-6ba5995e69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03fba77-31dd-4780-83f9-c54f26c3a26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1B2E31-4703-4F4D-BB47-74A8364BAC36}">
  <ds:schemaRefs>
    <ds:schemaRef ds:uri="http://purl.org/dc/terms/"/>
    <ds:schemaRef ds:uri="http://schemas.openxmlformats.org/package/2006/metadata/core-properties"/>
    <ds:schemaRef ds:uri="http://purl.org/dc/dcmitype/"/>
    <ds:schemaRef ds:uri="c78a4dae-5fc0-4ed3-ad80-da51122ab114"/>
    <ds:schemaRef ds:uri="http://purl.org/dc/elements/1.1/"/>
    <ds:schemaRef ds:uri="http://schemas.microsoft.com/office/2006/documentManagement/types"/>
    <ds:schemaRef ds:uri="http://schemas.microsoft.com/office/infopath/2007/PartnerControls"/>
    <ds:schemaRef ds:uri="5844fa40-a696-4ac9-bd38-c0330d295109"/>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0DEEE7B-1543-4EFF-B3C1-AFC857C3E502}">
  <ds:schemaRefs>
    <ds:schemaRef ds:uri="http://schemas.microsoft.com/sharepoint/v3/contenttype/forms"/>
  </ds:schemaRefs>
</ds:datastoreItem>
</file>

<file path=customXml/itemProps3.xml><?xml version="1.0" encoding="utf-8"?>
<ds:datastoreItem xmlns:ds="http://schemas.openxmlformats.org/officeDocument/2006/customXml" ds:itemID="{31B52B12-FE3C-435D-93C4-F68FCE96781A}"/>
</file>

<file path=docProps/app.xml><?xml version="1.0" encoding="utf-8"?>
<Properties xmlns="http://schemas.openxmlformats.org/officeDocument/2006/extended-properties" xmlns:vt="http://schemas.openxmlformats.org/officeDocument/2006/docPropsVTypes">
  <TotalTime>195</TotalTime>
  <Words>2141</Words>
  <Application>Microsoft Office PowerPoint</Application>
  <PresentationFormat>On-screen Show (16:9)</PresentationFormat>
  <Paragraphs>507</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Office Theme</vt:lpstr>
      <vt:lpstr>XRN5547 - Updating the Comprehensive Invoice Master List and INV template</vt:lpstr>
      <vt:lpstr>Change Overview</vt:lpstr>
      <vt:lpstr>Option 1 - High Level Impact Assessment</vt:lpstr>
      <vt:lpstr>Option 1 - System Impact Assessment</vt:lpstr>
      <vt:lpstr>Option 1 - Process Impact Assessment</vt:lpstr>
      <vt:lpstr>Option 2 - High Level Impact Assessment</vt:lpstr>
      <vt:lpstr>Option 2 - System Impact Assessment</vt:lpstr>
      <vt:lpstr>Option 2 - Process Impact Assessment</vt:lpstr>
    </vt:vector>
  </TitlesOfParts>
  <Company>National Grid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National Grid</dc:creator>
  <cp:lastModifiedBy>James Barlow</cp:lastModifiedBy>
  <cp:revision>10</cp:revision>
  <cp:lastPrinted>2019-05-14T14:30:14Z</cp:lastPrinted>
  <dcterms:created xsi:type="dcterms:W3CDTF">2018-09-02T17:12:15Z</dcterms:created>
  <dcterms:modified xsi:type="dcterms:W3CDTF">2023-02-10T13:48:13Z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0x010100302497C3D8F507488A9CDD43D440A310</vt:lpwstr>
  </property>
  <property fmtid="{D5CDD505-2E9C-101B-9397-08002B2CF9AE}" pid="4" name="Order">
    <vt:r8>11400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MediaServiceImageTags">
    <vt:lpwstr/>
  </property>
  <property fmtid="{D5CDD505-2E9C-101B-9397-08002B2CF9AE}" pid="12" name="MSIP_Label_f65b3423-ec78-4b3c-9693-96b88a3857c2_Enabled">
    <vt:lpwstr>true</vt:lpwstr>
  </property>
  <property fmtid="{D5CDD505-2E9C-101B-9397-08002B2CF9AE}" pid="13" name="MSIP_Label_f65b3423-ec78-4b3c-9693-96b88a3857c2_SetDate">
    <vt:lpwstr>2023-01-29T22:28:06Z</vt:lpwstr>
  </property>
  <property fmtid="{D5CDD505-2E9C-101B-9397-08002B2CF9AE}" pid="14" name="MSIP_Label_f65b3423-ec78-4b3c-9693-96b88a3857c2_Method">
    <vt:lpwstr>Standard</vt:lpwstr>
  </property>
  <property fmtid="{D5CDD505-2E9C-101B-9397-08002B2CF9AE}" pid="15" name="MSIP_Label_f65b3423-ec78-4b3c-9693-96b88a3857c2_Name">
    <vt:lpwstr>Internal to Wipro</vt:lpwstr>
  </property>
  <property fmtid="{D5CDD505-2E9C-101B-9397-08002B2CF9AE}" pid="16" name="MSIP_Label_f65b3423-ec78-4b3c-9693-96b88a3857c2_SiteId">
    <vt:lpwstr>258ac4e4-146a-411e-9dc8-79a9e12fd6da</vt:lpwstr>
  </property>
  <property fmtid="{D5CDD505-2E9C-101B-9397-08002B2CF9AE}" pid="17" name="MSIP_Label_f65b3423-ec78-4b3c-9693-96b88a3857c2_ActionId">
    <vt:lpwstr>6a72f7e6-b6c1-4861-b5c5-7c7a3dc04d41</vt:lpwstr>
  </property>
  <property fmtid="{D5CDD505-2E9C-101B-9397-08002B2CF9AE}" pid="18" name="MSIP_Label_f65b3423-ec78-4b3c-9693-96b88a3857c2_ContentBits">
    <vt:lpwstr>2</vt:lpwstr>
  </property>
</Properties>
</file>