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5"/>
  </p:notesMasterIdLst>
  <p:sldIdLst>
    <p:sldId id="298" r:id="rId5"/>
    <p:sldId id="299" r:id="rId6"/>
    <p:sldId id="300" r:id="rId7"/>
    <p:sldId id="301" r:id="rId8"/>
    <p:sldId id="302" r:id="rId9"/>
    <p:sldId id="303" r:id="rId10"/>
    <p:sldId id="304" r:id="rId11"/>
    <p:sldId id="305" r:id="rId12"/>
    <p:sldId id="306" r:id="rId13"/>
    <p:sldId id="307" r:id="rId14"/>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0D1F5"/>
    <a:srgbClr val="FFFFFF"/>
    <a:srgbClr val="B1D6E8"/>
    <a:srgbClr val="84B8DA"/>
    <a:srgbClr val="9C4877"/>
    <a:srgbClr val="2B80B1"/>
    <a:srgbClr val="9CCB3B"/>
    <a:srgbClr val="F5835D"/>
    <a:srgbClr val="E7BB20"/>
    <a:srgbClr val="BD6AA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1272" y="-78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0CC7C86-2D66-4C55-8F99-E153512351BA}" type="datetimeFigureOut">
              <a:rPr lang="en-GB" smtClean="0"/>
              <a:t>12/04/2019</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A2357B9-A31F-4FC7-A38A-70DF36F645F3}" type="slidenum">
              <a:rPr lang="en-GB" smtClean="0"/>
              <a:t>‹#›</a:t>
            </a:fld>
            <a:endParaRPr lang="en-GB"/>
          </a:p>
        </p:txBody>
      </p:sp>
    </p:spTree>
    <p:extLst>
      <p:ext uri="{BB962C8B-B14F-4D97-AF65-F5344CB8AC3E}">
        <p14:creationId xmlns:p14="http://schemas.microsoft.com/office/powerpoint/2010/main" val="7929643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GB" dirty="0"/>
          </a:p>
        </p:txBody>
      </p:sp>
    </p:spTree>
    <p:extLst>
      <p:ext uri="{BB962C8B-B14F-4D97-AF65-F5344CB8AC3E}">
        <p14:creationId xmlns:p14="http://schemas.microsoft.com/office/powerpoint/2010/main" val="313039323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53119281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dirty="0"/>
              <a:t>Click to edit Master title style</a:t>
            </a:r>
            <a:endParaRPr lang="en-GB" dirty="0"/>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418730105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86550674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Title Placeholder 1"/>
          <p:cNvSpPr>
            <a:spLocks noGrp="1"/>
          </p:cNvSpPr>
          <p:nvPr>
            <p:ph type="title"/>
          </p:nvPr>
        </p:nvSpPr>
        <p:spPr>
          <a:xfrm>
            <a:off x="457200" y="123478"/>
            <a:ext cx="8229600" cy="637580"/>
          </a:xfrm>
          <a:prstGeom prst="rect">
            <a:avLst/>
          </a:prstGeom>
        </p:spPr>
        <p:txBody>
          <a:bodyPr vert="horz" lIns="91440" tIns="45720" rIns="91440" bIns="45720" rtlCol="0" anchor="ctr">
            <a:normAutofit/>
          </a:bodyPr>
          <a:lstStyle/>
          <a:p>
            <a:r>
              <a:rPr lang="en-US" dirty="0"/>
              <a:t>Click to edit Master title style</a:t>
            </a:r>
            <a:endParaRPr lang="en-GB" dirty="0"/>
          </a:p>
        </p:txBody>
      </p:sp>
    </p:spTree>
    <p:extLst>
      <p:ext uri="{BB962C8B-B14F-4D97-AF65-F5344CB8AC3E}">
        <p14:creationId xmlns:p14="http://schemas.microsoft.com/office/powerpoint/2010/main" val="311809795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288121971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723870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48075042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76421977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1">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23478"/>
            <a:ext cx="8229600" cy="637580"/>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457200" y="1059582"/>
            <a:ext cx="8229600" cy="367240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2792911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iming>
    <p:tnLst>
      <p:par>
        <p:cTn id="1" dur="indefinite" restart="never" nodeType="tmRoot"/>
      </p:par>
    </p:tnLst>
  </p:timing>
  <p:txStyles>
    <p:titleStyle>
      <a:lvl1pPr algn="ctr" defTabSz="914400" rtl="0" eaLnBrk="1" latinLnBrk="0" hangingPunct="1">
        <a:spcBef>
          <a:spcPct val="0"/>
        </a:spcBef>
        <a:buNone/>
        <a:defRPr sz="2800" b="1" kern="1200">
          <a:solidFill>
            <a:srgbClr val="3E5AA8"/>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26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6.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6.xml"/><Relationship Id="rId1" Type="http://schemas.openxmlformats.org/officeDocument/2006/relationships/tags" Target="../tags/tag6.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6.xml"/><Relationship Id="rId1" Type="http://schemas.openxmlformats.org/officeDocument/2006/relationships/tags" Target="../tags/tag7.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6.xml"/><Relationship Id="rId1" Type="http://schemas.openxmlformats.org/officeDocument/2006/relationships/tags" Target="../tags/tag8.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779662"/>
            <a:ext cx="7772400" cy="1102519"/>
          </a:xfrm>
        </p:spPr>
        <p:txBody>
          <a:bodyPr/>
          <a:lstStyle/>
          <a:p>
            <a:r>
              <a:rPr lang="en-US" kern="0" dirty="0">
                <a:solidFill>
                  <a:schemeClr val="accent1">
                    <a:lumMod val="75000"/>
                  </a:schemeClr>
                </a:solidFill>
              </a:rPr>
              <a:t>Annual Quantity (</a:t>
            </a:r>
            <a:r>
              <a:rPr lang="en-GB" kern="0" dirty="0">
                <a:solidFill>
                  <a:schemeClr val="accent1">
                    <a:lumMod val="75000"/>
                  </a:schemeClr>
                </a:solidFill>
              </a:rPr>
              <a:t>AQ) </a:t>
            </a:r>
          </a:p>
        </p:txBody>
      </p:sp>
      <p:sp>
        <p:nvSpPr>
          <p:cNvPr id="3" name="TextBox 2"/>
          <p:cNvSpPr txBox="1"/>
          <p:nvPr/>
        </p:nvSpPr>
        <p:spPr>
          <a:xfrm>
            <a:off x="4499992" y="4730055"/>
            <a:ext cx="576064" cy="369332"/>
          </a:xfrm>
          <a:prstGeom prst="rect">
            <a:avLst/>
          </a:prstGeom>
          <a:noFill/>
        </p:spPr>
        <p:txBody>
          <a:bodyPr wrap="square" rtlCol="0">
            <a:spAutoFit/>
          </a:bodyPr>
          <a:lstStyle/>
          <a:p>
            <a:r>
              <a:rPr lang="en-GB" dirty="0" smtClean="0">
                <a:solidFill>
                  <a:srgbClr val="2B80B1"/>
                </a:solidFill>
              </a:rPr>
              <a:t>45</a:t>
            </a:r>
            <a:endParaRPr lang="en-GB" dirty="0">
              <a:solidFill>
                <a:srgbClr val="2B80B1"/>
              </a:solidFill>
            </a:endParaRPr>
          </a:p>
        </p:txBody>
      </p:sp>
    </p:spTree>
    <p:custDataLst>
      <p:tags r:id="rId1"/>
    </p:custDataLst>
    <p:extLst>
      <p:ext uri="{BB962C8B-B14F-4D97-AF65-F5344CB8AC3E}">
        <p14:creationId xmlns:p14="http://schemas.microsoft.com/office/powerpoint/2010/main" val="30862886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425" y="-9419"/>
            <a:ext cx="8688388" cy="723900"/>
          </a:xfrm>
        </p:spPr>
        <p:txBody>
          <a:bodyPr>
            <a:normAutofit/>
          </a:bodyPr>
          <a:lstStyle/>
          <a:p>
            <a:pPr>
              <a:defRPr/>
            </a:pPr>
            <a:r>
              <a:rPr lang="en-GB" dirty="0">
                <a:solidFill>
                  <a:srgbClr val="1D3E61"/>
                </a:solidFill>
              </a:rPr>
              <a:t>NDM Formula Year (AQ Bill)</a:t>
            </a:r>
          </a:p>
        </p:txBody>
      </p:sp>
      <p:sp>
        <p:nvSpPr>
          <p:cNvPr id="3" name="Content Placeholder 2"/>
          <p:cNvSpPr>
            <a:spLocks noGrp="1"/>
          </p:cNvSpPr>
          <p:nvPr>
            <p:ph idx="1"/>
          </p:nvPr>
        </p:nvSpPr>
        <p:spPr>
          <a:xfrm>
            <a:off x="228600" y="627534"/>
            <a:ext cx="8686800" cy="3240360"/>
          </a:xfrm>
        </p:spPr>
        <p:txBody>
          <a:bodyPr/>
          <a:lstStyle/>
          <a:p>
            <a:r>
              <a:rPr lang="en-US" sz="1600" kern="1200" dirty="0">
                <a:solidFill>
                  <a:schemeClr val="accent1">
                    <a:lumMod val="75000"/>
                  </a:schemeClr>
                </a:solidFill>
                <a:latin typeface="Arial" panose="020B0604020202020204" pitchFamily="34" charset="0"/>
                <a:ea typeface="ＭＳ Ｐゴシック" panose="020B0600070205080204" pitchFamily="34" charset="-128"/>
              </a:rPr>
              <a:t>With the introduction of rolling AQ for all classes, there is the potential for AQ to be revised each month. In order to provide a stable AQ for billing purposes, the </a:t>
            </a:r>
            <a:r>
              <a:rPr lang="en-US" sz="1600" b="1" kern="1200" dirty="0">
                <a:solidFill>
                  <a:schemeClr val="accent1">
                    <a:lumMod val="75000"/>
                  </a:schemeClr>
                </a:solidFill>
                <a:latin typeface="Arial" panose="020B0604020202020204" pitchFamily="34" charset="0"/>
                <a:ea typeface="ＭＳ Ｐゴシック" panose="020B0600070205080204" pitchFamily="34" charset="-128"/>
              </a:rPr>
              <a:t>Formula Year AQ </a:t>
            </a:r>
            <a:r>
              <a:rPr lang="en-US" sz="1600" kern="1200" dirty="0">
                <a:solidFill>
                  <a:schemeClr val="accent1">
                    <a:lumMod val="75000"/>
                  </a:schemeClr>
                </a:solidFill>
                <a:latin typeface="Arial" panose="020B0604020202020204" pitchFamily="34" charset="0"/>
                <a:ea typeface="ＭＳ Ｐゴシック" panose="020B0600070205080204" pitchFamily="34" charset="-128"/>
              </a:rPr>
              <a:t>or </a:t>
            </a:r>
            <a:r>
              <a:rPr lang="en-US" sz="1600" b="1" kern="1200" dirty="0">
                <a:solidFill>
                  <a:schemeClr val="accent1">
                    <a:lumMod val="75000"/>
                  </a:schemeClr>
                </a:solidFill>
                <a:latin typeface="Arial" panose="020B0604020202020204" pitchFamily="34" charset="0"/>
                <a:ea typeface="ＭＳ Ｐゴシック" panose="020B0600070205080204" pitchFamily="34" charset="-128"/>
              </a:rPr>
              <a:t>AQ Bill </a:t>
            </a:r>
            <a:r>
              <a:rPr lang="en-US" sz="1600" kern="1200" dirty="0">
                <a:solidFill>
                  <a:schemeClr val="accent1">
                    <a:lumMod val="75000"/>
                  </a:schemeClr>
                </a:solidFill>
                <a:latin typeface="Arial" panose="020B0604020202020204" pitchFamily="34" charset="0"/>
                <a:ea typeface="ＭＳ Ｐゴシック" panose="020B0600070205080204" pitchFamily="34" charset="-128"/>
              </a:rPr>
              <a:t>is used </a:t>
            </a:r>
            <a:r>
              <a:rPr lang="en-US" sz="1600" kern="1200" dirty="0" smtClean="0">
                <a:solidFill>
                  <a:schemeClr val="accent1">
                    <a:lumMod val="75000"/>
                  </a:schemeClr>
                </a:solidFill>
                <a:latin typeface="Arial" panose="020B0604020202020204" pitchFamily="34" charset="0"/>
                <a:ea typeface="ＭＳ Ｐゴシック" panose="020B0600070205080204" pitchFamily="34" charset="-128"/>
              </a:rPr>
              <a:t>to </a:t>
            </a:r>
            <a:r>
              <a:rPr lang="en-US" sz="1600" kern="1200" dirty="0">
                <a:solidFill>
                  <a:schemeClr val="accent1">
                    <a:lumMod val="75000"/>
                  </a:schemeClr>
                </a:solidFill>
                <a:latin typeface="Arial" panose="020B0604020202020204" pitchFamily="34" charset="0"/>
                <a:ea typeface="ＭＳ Ｐゴシック" panose="020B0600070205080204" pitchFamily="34" charset="-128"/>
              </a:rPr>
              <a:t>determine the rates for </a:t>
            </a:r>
            <a:r>
              <a:rPr lang="en-US" sz="1600" kern="1200" dirty="0" smtClean="0">
                <a:solidFill>
                  <a:schemeClr val="accent1">
                    <a:lumMod val="75000"/>
                  </a:schemeClr>
                </a:solidFill>
                <a:latin typeface="Arial" panose="020B0604020202020204" pitchFamily="34" charset="0"/>
                <a:ea typeface="ＭＳ Ｐゴシック" panose="020B0600070205080204" pitchFamily="34" charset="-128"/>
              </a:rPr>
              <a:t>Class 3 and 4 sites.</a:t>
            </a:r>
            <a:endParaRPr lang="en-US" sz="1600" kern="1200" dirty="0">
              <a:solidFill>
                <a:schemeClr val="accent1">
                  <a:lumMod val="75000"/>
                </a:schemeClr>
              </a:solidFill>
              <a:latin typeface="Arial" panose="020B0604020202020204" pitchFamily="34" charset="0"/>
              <a:ea typeface="ＭＳ Ｐゴシック" panose="020B0600070205080204" pitchFamily="34" charset="-128"/>
            </a:endParaRPr>
          </a:p>
          <a:p>
            <a:r>
              <a:rPr lang="en-US" sz="1600" kern="1200" dirty="0" smtClean="0">
                <a:solidFill>
                  <a:schemeClr val="accent1">
                    <a:lumMod val="75000"/>
                  </a:schemeClr>
                </a:solidFill>
                <a:latin typeface="Arial" panose="020B0604020202020204" pitchFamily="34" charset="0"/>
                <a:ea typeface="ＭＳ Ｐゴシック" panose="020B0600070205080204" pitchFamily="34" charset="-128"/>
              </a:rPr>
              <a:t>A snapshot </a:t>
            </a:r>
            <a:r>
              <a:rPr lang="en-US" sz="1600" kern="1200" dirty="0">
                <a:solidFill>
                  <a:schemeClr val="accent1">
                    <a:lumMod val="75000"/>
                  </a:schemeClr>
                </a:solidFill>
                <a:latin typeface="Arial" panose="020B0604020202020204" pitchFamily="34" charset="0"/>
                <a:ea typeface="ＭＳ Ｐゴシック" panose="020B0600070205080204" pitchFamily="34" charset="-128"/>
              </a:rPr>
              <a:t>of AQ </a:t>
            </a:r>
            <a:r>
              <a:rPr lang="en-US" sz="1600" kern="1200" dirty="0" smtClean="0">
                <a:solidFill>
                  <a:schemeClr val="accent1">
                    <a:lumMod val="75000"/>
                  </a:schemeClr>
                </a:solidFill>
                <a:latin typeface="Arial" panose="020B0604020202020204" pitchFamily="34" charset="0"/>
                <a:ea typeface="ＭＳ Ｐゴシック" panose="020B0600070205080204" pitchFamily="34" charset="-128"/>
              </a:rPr>
              <a:t>is taken </a:t>
            </a:r>
            <a:r>
              <a:rPr lang="en-US" sz="1600" kern="1200" dirty="0">
                <a:solidFill>
                  <a:schemeClr val="accent1">
                    <a:lumMod val="75000"/>
                  </a:schemeClr>
                </a:solidFill>
                <a:latin typeface="Arial" panose="020B0604020202020204" pitchFamily="34" charset="0"/>
                <a:ea typeface="ＭＳ Ｐゴシック" panose="020B0600070205080204" pitchFamily="34" charset="-128"/>
              </a:rPr>
              <a:t>on 1st December. AQ </a:t>
            </a:r>
            <a:r>
              <a:rPr lang="en-US" sz="1600" kern="1200" dirty="0" smtClean="0">
                <a:solidFill>
                  <a:schemeClr val="accent1">
                    <a:lumMod val="75000"/>
                  </a:schemeClr>
                </a:solidFill>
                <a:latin typeface="Arial" panose="020B0604020202020204" pitchFamily="34" charset="0"/>
                <a:ea typeface="ＭＳ Ｐゴシック" panose="020B0600070205080204" pitchFamily="34" charset="-128"/>
              </a:rPr>
              <a:t>Bill is revised </a:t>
            </a:r>
            <a:r>
              <a:rPr lang="en-US" sz="1600" kern="1200" dirty="0">
                <a:solidFill>
                  <a:schemeClr val="accent1">
                    <a:lumMod val="75000"/>
                  </a:schemeClr>
                </a:solidFill>
                <a:latin typeface="Arial" panose="020B0604020202020204" pitchFamily="34" charset="0"/>
                <a:ea typeface="ＭＳ Ｐゴシック" panose="020B0600070205080204" pitchFamily="34" charset="-128"/>
              </a:rPr>
              <a:t>using this snapshot on 1st April unless </a:t>
            </a:r>
            <a:r>
              <a:rPr lang="en-US" sz="1600" kern="1200" dirty="0" smtClean="0">
                <a:solidFill>
                  <a:schemeClr val="accent1">
                    <a:lumMod val="75000"/>
                  </a:schemeClr>
                </a:solidFill>
                <a:latin typeface="Arial" panose="020B0604020202020204" pitchFamily="34" charset="0"/>
                <a:ea typeface="ＭＳ Ｐゴシック" panose="020B0600070205080204" pitchFamily="34" charset="-128"/>
              </a:rPr>
              <a:t>an AQ </a:t>
            </a:r>
            <a:r>
              <a:rPr lang="en-US" sz="1600" kern="1200" dirty="0">
                <a:solidFill>
                  <a:schemeClr val="accent1">
                    <a:lumMod val="75000"/>
                  </a:schemeClr>
                </a:solidFill>
                <a:latin typeface="Arial" panose="020B0604020202020204" pitchFamily="34" charset="0"/>
                <a:ea typeface="ＭＳ Ｐゴシック" panose="020B0600070205080204" pitchFamily="34" charset="-128"/>
              </a:rPr>
              <a:t>correction has been applied in the interim </a:t>
            </a:r>
            <a:r>
              <a:rPr lang="en-US" sz="1600" kern="1200" dirty="0" smtClean="0">
                <a:solidFill>
                  <a:schemeClr val="accent1">
                    <a:lumMod val="75000"/>
                  </a:schemeClr>
                </a:solidFill>
                <a:latin typeface="Arial" panose="020B0604020202020204" pitchFamily="34" charset="0"/>
                <a:ea typeface="ＭＳ Ｐゴシック" panose="020B0600070205080204" pitchFamily="34" charset="-128"/>
              </a:rPr>
              <a:t>period.</a:t>
            </a:r>
            <a:endParaRPr lang="en-US" sz="1600" kern="1200" dirty="0">
              <a:solidFill>
                <a:schemeClr val="accent1">
                  <a:lumMod val="75000"/>
                </a:schemeClr>
              </a:solidFill>
              <a:latin typeface="Arial" panose="020B0604020202020204" pitchFamily="34" charset="0"/>
              <a:ea typeface="ＭＳ Ｐゴシック" panose="020B0600070205080204" pitchFamily="34" charset="-128"/>
            </a:endParaRPr>
          </a:p>
        </p:txBody>
      </p:sp>
      <p:sp>
        <p:nvSpPr>
          <p:cNvPr id="4" name="Pie 3"/>
          <p:cNvSpPr/>
          <p:nvPr/>
        </p:nvSpPr>
        <p:spPr bwMode="auto">
          <a:xfrm>
            <a:off x="1374775" y="2661468"/>
            <a:ext cx="5143500" cy="3870722"/>
          </a:xfrm>
          <a:prstGeom prst="pie">
            <a:avLst>
              <a:gd name="adj1" fmla="val 10799999"/>
              <a:gd name="adj2" fmla="val 21596820"/>
            </a:avLst>
          </a:prstGeom>
          <a:solidFill>
            <a:schemeClr val="accent4">
              <a:lumMod val="50000"/>
              <a:lumOff val="50000"/>
            </a:schemeClr>
          </a:solidFill>
          <a:ln w="9525"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a:extLst/>
        </p:spPr>
        <p:txBody>
          <a:bodyPr lIns="65749" tIns="32875" rIns="65749" bIns="32875" anchor="b"/>
          <a:lstStyle/>
          <a:p>
            <a:pPr algn="ctr" defTabSz="652947">
              <a:defRPr/>
            </a:pPr>
            <a:endParaRPr lang="en-GB" sz="600" dirty="0">
              <a:solidFill>
                <a:srgbClr val="000000"/>
              </a:solidFill>
              <a:latin typeface="Arial" charset="0"/>
            </a:endParaRPr>
          </a:p>
        </p:txBody>
      </p:sp>
      <p:sp>
        <p:nvSpPr>
          <p:cNvPr id="11" name="Pie 10"/>
          <p:cNvSpPr/>
          <p:nvPr/>
        </p:nvSpPr>
        <p:spPr bwMode="auto">
          <a:xfrm>
            <a:off x="1654175" y="2863894"/>
            <a:ext cx="4629150" cy="3471863"/>
          </a:xfrm>
          <a:prstGeom prst="pie">
            <a:avLst>
              <a:gd name="adj1" fmla="val 10797754"/>
              <a:gd name="adj2" fmla="val 16200000"/>
            </a:avLst>
          </a:prstGeom>
          <a:solidFill>
            <a:schemeClr val="accent2">
              <a:lumMod val="75000"/>
            </a:schemeClr>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b"/>
          <a:lstStyle/>
          <a:p>
            <a:pPr defTabSz="652947">
              <a:defRPr/>
            </a:pPr>
            <a:endParaRPr lang="en-GB" sz="600" dirty="0">
              <a:solidFill>
                <a:srgbClr val="000000"/>
              </a:solidFill>
              <a:latin typeface="Arial" charset="0"/>
            </a:endParaRPr>
          </a:p>
        </p:txBody>
      </p:sp>
      <p:sp>
        <p:nvSpPr>
          <p:cNvPr id="12" name="Pie 11"/>
          <p:cNvSpPr/>
          <p:nvPr/>
        </p:nvSpPr>
        <p:spPr bwMode="auto">
          <a:xfrm>
            <a:off x="2347914" y="3381215"/>
            <a:ext cx="3240087" cy="2430065"/>
          </a:xfrm>
          <a:prstGeom prst="pie">
            <a:avLst>
              <a:gd name="adj1" fmla="val 10797754"/>
              <a:gd name="adj2" fmla="val 16200000"/>
            </a:avLst>
          </a:prstGeom>
          <a:solidFill>
            <a:schemeClr val="accent2">
              <a:lumMod val="50000"/>
            </a:schemeClr>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b"/>
          <a:lstStyle/>
          <a:p>
            <a:pPr defTabSz="652947">
              <a:defRPr/>
            </a:pPr>
            <a:endParaRPr lang="en-GB" sz="600" dirty="0">
              <a:solidFill>
                <a:srgbClr val="000000"/>
              </a:solidFill>
              <a:latin typeface="Arial" charset="0"/>
            </a:endParaRPr>
          </a:p>
        </p:txBody>
      </p:sp>
      <p:sp>
        <p:nvSpPr>
          <p:cNvPr id="14" name="TextBox 57"/>
          <p:cNvSpPr txBox="1">
            <a:spLocks noChangeArrowheads="1"/>
          </p:cNvSpPr>
          <p:nvPr/>
        </p:nvSpPr>
        <p:spPr bwMode="auto">
          <a:xfrm rot="917990">
            <a:off x="4283075" y="2710115"/>
            <a:ext cx="719138" cy="2198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5294" tIns="32648" rIns="65294" bIns="32648">
            <a:spAutoFit/>
          </a:bodyPr>
          <a:lstStyle>
            <a:defPPr>
              <a:defRPr lang="en-US"/>
            </a:defPPr>
            <a:lvl1pPr algn="ctr" eaLnBrk="1" hangingPunct="1">
              <a:defRPr sz="1000" b="1">
                <a:solidFill>
                  <a:schemeClr val="bg1"/>
                </a:solidFill>
              </a:defRPr>
            </a:lvl1pPr>
            <a:lvl2pPr marL="742950" indent="-285750" eaLnBrk="0" hangingPunct="0"/>
            <a:lvl3pPr marL="1143000" indent="-228600" eaLnBrk="0" hangingPunct="0"/>
            <a:lvl4pPr marL="1600200" indent="-228600" eaLnBrk="0" hangingPunct="0"/>
            <a:lvl5pPr marL="2057400" indent="-228600" eaLnBrk="0" hangingPunct="0"/>
            <a:lvl6pPr marL="2514600" indent="-228600" defTabSz="457200" eaLnBrk="0" fontAlgn="base" hangingPunct="0">
              <a:spcBef>
                <a:spcPct val="0"/>
              </a:spcBef>
              <a:spcAft>
                <a:spcPct val="0"/>
              </a:spcAft>
            </a:lvl6pPr>
            <a:lvl7pPr marL="2971800" indent="-228600" defTabSz="457200" eaLnBrk="0" fontAlgn="base" hangingPunct="0">
              <a:spcBef>
                <a:spcPct val="0"/>
              </a:spcBef>
              <a:spcAft>
                <a:spcPct val="0"/>
              </a:spcAft>
            </a:lvl7pPr>
            <a:lvl8pPr marL="3429000" indent="-228600" defTabSz="457200" eaLnBrk="0" fontAlgn="base" hangingPunct="0">
              <a:spcBef>
                <a:spcPct val="0"/>
              </a:spcBef>
              <a:spcAft>
                <a:spcPct val="0"/>
              </a:spcAft>
            </a:lvl8pPr>
            <a:lvl9pPr marL="3886200" indent="-228600" defTabSz="457200" eaLnBrk="0" fontAlgn="base" hangingPunct="0">
              <a:spcBef>
                <a:spcPct val="0"/>
              </a:spcBef>
              <a:spcAft>
                <a:spcPct val="0"/>
              </a:spcAft>
            </a:lvl9pPr>
          </a:lstStyle>
          <a:p>
            <a:r>
              <a:rPr lang="en-GB" dirty="0">
                <a:solidFill>
                  <a:srgbClr val="FFFFFF"/>
                </a:solidFill>
                <a:latin typeface="Arial" charset="0"/>
              </a:rPr>
              <a:t>March</a:t>
            </a:r>
          </a:p>
        </p:txBody>
      </p:sp>
      <p:sp>
        <p:nvSpPr>
          <p:cNvPr id="15" name="TextBox 58"/>
          <p:cNvSpPr txBox="1">
            <a:spLocks noChangeArrowheads="1"/>
          </p:cNvSpPr>
          <p:nvPr/>
        </p:nvSpPr>
        <p:spPr bwMode="auto">
          <a:xfrm rot="2831177">
            <a:off x="5465167" y="3224640"/>
            <a:ext cx="539354" cy="220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5294" tIns="32648" rIns="65294" bIns="32648">
            <a:spAutoFit/>
          </a:bodyPr>
          <a:lstStyle>
            <a:defPPr>
              <a:defRPr lang="en-US"/>
            </a:defPPr>
            <a:lvl1pPr algn="ctr" eaLnBrk="1" hangingPunct="1">
              <a:defRPr sz="1000" b="1">
                <a:solidFill>
                  <a:schemeClr val="bg1"/>
                </a:solidFill>
              </a:defRPr>
            </a:lvl1pPr>
            <a:lvl2pPr marL="742950" indent="-285750" eaLnBrk="0" hangingPunct="0"/>
            <a:lvl3pPr marL="1143000" indent="-228600" eaLnBrk="0" hangingPunct="0"/>
            <a:lvl4pPr marL="1600200" indent="-228600" eaLnBrk="0" hangingPunct="0"/>
            <a:lvl5pPr marL="2057400" indent="-228600" eaLnBrk="0" hangingPunct="0"/>
            <a:lvl6pPr marL="2514600" indent="-228600" defTabSz="457200" eaLnBrk="0" fontAlgn="base" hangingPunct="0">
              <a:spcBef>
                <a:spcPct val="0"/>
              </a:spcBef>
              <a:spcAft>
                <a:spcPct val="0"/>
              </a:spcAft>
            </a:lvl6pPr>
            <a:lvl7pPr marL="2971800" indent="-228600" defTabSz="457200" eaLnBrk="0" fontAlgn="base" hangingPunct="0">
              <a:spcBef>
                <a:spcPct val="0"/>
              </a:spcBef>
              <a:spcAft>
                <a:spcPct val="0"/>
              </a:spcAft>
            </a:lvl7pPr>
            <a:lvl8pPr marL="3429000" indent="-228600" defTabSz="457200" eaLnBrk="0" fontAlgn="base" hangingPunct="0">
              <a:spcBef>
                <a:spcPct val="0"/>
              </a:spcBef>
              <a:spcAft>
                <a:spcPct val="0"/>
              </a:spcAft>
            </a:lvl8pPr>
            <a:lvl9pPr marL="3886200" indent="-228600" defTabSz="457200" eaLnBrk="0" fontAlgn="base" hangingPunct="0">
              <a:spcBef>
                <a:spcPct val="0"/>
              </a:spcBef>
              <a:spcAft>
                <a:spcPct val="0"/>
              </a:spcAft>
            </a:lvl9pPr>
          </a:lstStyle>
          <a:p>
            <a:r>
              <a:rPr lang="en-GB" dirty="0">
                <a:solidFill>
                  <a:srgbClr val="FFFFFF"/>
                </a:solidFill>
                <a:latin typeface="Arial" charset="0"/>
              </a:rPr>
              <a:t>April</a:t>
            </a:r>
          </a:p>
        </p:txBody>
      </p:sp>
      <p:sp>
        <p:nvSpPr>
          <p:cNvPr id="16" name="TextBox 59"/>
          <p:cNvSpPr txBox="1">
            <a:spLocks noChangeArrowheads="1"/>
          </p:cNvSpPr>
          <p:nvPr/>
        </p:nvSpPr>
        <p:spPr bwMode="auto">
          <a:xfrm rot="4478773">
            <a:off x="6046391" y="3980885"/>
            <a:ext cx="540544"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5294" tIns="32648" rIns="65294" bIns="32648">
            <a:spAutoFit/>
          </a:bodyPr>
          <a:lstStyle>
            <a:defPPr>
              <a:defRPr lang="en-US"/>
            </a:defPPr>
            <a:lvl1pPr algn="ctr" eaLnBrk="1" hangingPunct="1">
              <a:defRPr sz="1000" b="1">
                <a:solidFill>
                  <a:schemeClr val="bg1"/>
                </a:solidFill>
              </a:defRPr>
            </a:lvl1pPr>
            <a:lvl2pPr marL="742950" indent="-285750" eaLnBrk="0" hangingPunct="0"/>
            <a:lvl3pPr marL="1143000" indent="-228600" eaLnBrk="0" hangingPunct="0"/>
            <a:lvl4pPr marL="1600200" indent="-228600" eaLnBrk="0" hangingPunct="0"/>
            <a:lvl5pPr marL="2057400" indent="-228600" eaLnBrk="0" hangingPunct="0"/>
            <a:lvl6pPr marL="2514600" indent="-228600" defTabSz="457200" eaLnBrk="0" fontAlgn="base" hangingPunct="0">
              <a:spcBef>
                <a:spcPct val="0"/>
              </a:spcBef>
              <a:spcAft>
                <a:spcPct val="0"/>
              </a:spcAft>
            </a:lvl6pPr>
            <a:lvl7pPr marL="2971800" indent="-228600" defTabSz="457200" eaLnBrk="0" fontAlgn="base" hangingPunct="0">
              <a:spcBef>
                <a:spcPct val="0"/>
              </a:spcBef>
              <a:spcAft>
                <a:spcPct val="0"/>
              </a:spcAft>
            </a:lvl7pPr>
            <a:lvl8pPr marL="3429000" indent="-228600" defTabSz="457200" eaLnBrk="0" fontAlgn="base" hangingPunct="0">
              <a:spcBef>
                <a:spcPct val="0"/>
              </a:spcBef>
              <a:spcAft>
                <a:spcPct val="0"/>
              </a:spcAft>
            </a:lvl8pPr>
            <a:lvl9pPr marL="3886200" indent="-228600" defTabSz="457200" eaLnBrk="0" fontAlgn="base" hangingPunct="0">
              <a:spcBef>
                <a:spcPct val="0"/>
              </a:spcBef>
              <a:spcAft>
                <a:spcPct val="0"/>
              </a:spcAft>
            </a:lvl9pPr>
          </a:lstStyle>
          <a:p>
            <a:r>
              <a:rPr lang="en-GB" dirty="0">
                <a:solidFill>
                  <a:srgbClr val="FFFFFF"/>
                </a:solidFill>
                <a:latin typeface="Arial" charset="0"/>
              </a:rPr>
              <a:t>May</a:t>
            </a:r>
          </a:p>
        </p:txBody>
      </p:sp>
      <p:sp>
        <p:nvSpPr>
          <p:cNvPr id="17" name="TextBox 62"/>
          <p:cNvSpPr txBox="1">
            <a:spLocks noChangeArrowheads="1"/>
          </p:cNvSpPr>
          <p:nvPr/>
        </p:nvSpPr>
        <p:spPr bwMode="auto">
          <a:xfrm rot="-940270">
            <a:off x="2989264" y="2719640"/>
            <a:ext cx="720725" cy="2198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5294" tIns="32648" rIns="65294" bIns="32648">
            <a:spAutoFit/>
          </a:bodyPr>
          <a:lstStyle>
            <a:defPPr>
              <a:defRPr lang="en-US"/>
            </a:defPPr>
            <a:lvl1pPr algn="ctr" eaLnBrk="1" hangingPunct="1">
              <a:defRPr sz="1000" b="1">
                <a:solidFill>
                  <a:schemeClr val="bg1"/>
                </a:solidFill>
              </a:defRPr>
            </a:lvl1pPr>
            <a:lvl2pPr marL="742950" indent="-285750" eaLnBrk="0" hangingPunct="0"/>
            <a:lvl3pPr marL="1143000" indent="-228600" eaLnBrk="0" hangingPunct="0"/>
            <a:lvl4pPr marL="1600200" indent="-228600" eaLnBrk="0" hangingPunct="0"/>
            <a:lvl5pPr marL="2057400" indent="-228600" eaLnBrk="0" hangingPunct="0"/>
            <a:lvl6pPr marL="2514600" indent="-228600" defTabSz="457200" eaLnBrk="0" fontAlgn="base" hangingPunct="0">
              <a:spcBef>
                <a:spcPct val="0"/>
              </a:spcBef>
              <a:spcAft>
                <a:spcPct val="0"/>
              </a:spcAft>
            </a:lvl6pPr>
            <a:lvl7pPr marL="2971800" indent="-228600" defTabSz="457200" eaLnBrk="0" fontAlgn="base" hangingPunct="0">
              <a:spcBef>
                <a:spcPct val="0"/>
              </a:spcBef>
              <a:spcAft>
                <a:spcPct val="0"/>
              </a:spcAft>
            </a:lvl7pPr>
            <a:lvl8pPr marL="3429000" indent="-228600" defTabSz="457200" eaLnBrk="0" fontAlgn="base" hangingPunct="0">
              <a:spcBef>
                <a:spcPct val="0"/>
              </a:spcBef>
              <a:spcAft>
                <a:spcPct val="0"/>
              </a:spcAft>
            </a:lvl8pPr>
            <a:lvl9pPr marL="3886200" indent="-228600" defTabSz="457200" eaLnBrk="0" fontAlgn="base" hangingPunct="0">
              <a:spcBef>
                <a:spcPct val="0"/>
              </a:spcBef>
              <a:spcAft>
                <a:spcPct val="0"/>
              </a:spcAft>
            </a:lvl9pPr>
          </a:lstStyle>
          <a:p>
            <a:r>
              <a:rPr lang="en-GB" dirty="0">
                <a:solidFill>
                  <a:srgbClr val="FFFFFF"/>
                </a:solidFill>
                <a:latin typeface="Arial" charset="0"/>
              </a:rPr>
              <a:t>February</a:t>
            </a:r>
          </a:p>
        </p:txBody>
      </p:sp>
      <p:sp>
        <p:nvSpPr>
          <p:cNvPr id="18" name="TextBox 63"/>
          <p:cNvSpPr txBox="1">
            <a:spLocks noChangeArrowheads="1"/>
          </p:cNvSpPr>
          <p:nvPr/>
        </p:nvSpPr>
        <p:spPr bwMode="auto">
          <a:xfrm rot="-4581993">
            <a:off x="1291404" y="3959636"/>
            <a:ext cx="633913" cy="3737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5294" tIns="32648" rIns="65294" bIns="32648">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algn="ctr" eaLnBrk="1" hangingPunct="1"/>
            <a:r>
              <a:rPr lang="en-GB" sz="1000" b="1" dirty="0">
                <a:solidFill>
                  <a:srgbClr val="FFFFFF"/>
                </a:solidFill>
              </a:rPr>
              <a:t>December</a:t>
            </a:r>
          </a:p>
        </p:txBody>
      </p:sp>
      <p:sp>
        <p:nvSpPr>
          <p:cNvPr id="19" name="TextBox 64"/>
          <p:cNvSpPr txBox="1">
            <a:spLocks noChangeArrowheads="1"/>
          </p:cNvSpPr>
          <p:nvPr/>
        </p:nvSpPr>
        <p:spPr bwMode="auto">
          <a:xfrm rot="-2598938">
            <a:off x="1914525" y="3164934"/>
            <a:ext cx="719138" cy="2198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5294" tIns="32648" rIns="65294" bIns="32648">
            <a:spAutoFit/>
          </a:bodyPr>
          <a:lstStyle>
            <a:defPPr>
              <a:defRPr lang="en-US"/>
            </a:defPPr>
            <a:lvl1pPr algn="ctr" eaLnBrk="1" hangingPunct="1">
              <a:defRPr sz="1000" b="1">
                <a:solidFill>
                  <a:schemeClr val="bg1"/>
                </a:solidFill>
              </a:defRPr>
            </a:lvl1pPr>
            <a:lvl2pPr marL="742950" indent="-285750" eaLnBrk="0" hangingPunct="0"/>
            <a:lvl3pPr marL="1143000" indent="-228600" eaLnBrk="0" hangingPunct="0"/>
            <a:lvl4pPr marL="1600200" indent="-228600" eaLnBrk="0" hangingPunct="0"/>
            <a:lvl5pPr marL="2057400" indent="-228600" eaLnBrk="0" hangingPunct="0"/>
            <a:lvl6pPr marL="2514600" indent="-228600" defTabSz="457200" eaLnBrk="0" fontAlgn="base" hangingPunct="0">
              <a:spcBef>
                <a:spcPct val="0"/>
              </a:spcBef>
              <a:spcAft>
                <a:spcPct val="0"/>
              </a:spcAft>
            </a:lvl6pPr>
            <a:lvl7pPr marL="2971800" indent="-228600" defTabSz="457200" eaLnBrk="0" fontAlgn="base" hangingPunct="0">
              <a:spcBef>
                <a:spcPct val="0"/>
              </a:spcBef>
              <a:spcAft>
                <a:spcPct val="0"/>
              </a:spcAft>
            </a:lvl7pPr>
            <a:lvl8pPr marL="3429000" indent="-228600" defTabSz="457200" eaLnBrk="0" fontAlgn="base" hangingPunct="0">
              <a:spcBef>
                <a:spcPct val="0"/>
              </a:spcBef>
              <a:spcAft>
                <a:spcPct val="0"/>
              </a:spcAft>
            </a:lvl8pPr>
            <a:lvl9pPr marL="3886200" indent="-228600" defTabSz="457200" eaLnBrk="0" fontAlgn="base" hangingPunct="0">
              <a:spcBef>
                <a:spcPct val="0"/>
              </a:spcBef>
              <a:spcAft>
                <a:spcPct val="0"/>
              </a:spcAft>
            </a:lvl9pPr>
          </a:lstStyle>
          <a:p>
            <a:r>
              <a:rPr lang="en-GB" dirty="0">
                <a:solidFill>
                  <a:srgbClr val="FFFFFF"/>
                </a:solidFill>
                <a:latin typeface="Arial" charset="0"/>
              </a:rPr>
              <a:t>January</a:t>
            </a:r>
          </a:p>
        </p:txBody>
      </p:sp>
      <p:sp>
        <p:nvSpPr>
          <p:cNvPr id="23" name="Pie 22"/>
          <p:cNvSpPr/>
          <p:nvPr/>
        </p:nvSpPr>
        <p:spPr bwMode="auto">
          <a:xfrm rot="5400000">
            <a:off x="2237779" y="2294019"/>
            <a:ext cx="3471863" cy="4627563"/>
          </a:xfrm>
          <a:prstGeom prst="pie">
            <a:avLst>
              <a:gd name="adj1" fmla="val 10797754"/>
              <a:gd name="adj2" fmla="val 16200000"/>
            </a:avLst>
          </a:prstGeom>
          <a:solidFill>
            <a:schemeClr val="accent2">
              <a:lumMod val="20000"/>
              <a:lumOff val="80000"/>
            </a:schemeClr>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b"/>
          <a:lstStyle/>
          <a:p>
            <a:pPr defTabSz="652947">
              <a:defRPr/>
            </a:pPr>
            <a:endParaRPr lang="en-GB" sz="600" dirty="0">
              <a:solidFill>
                <a:srgbClr val="000000"/>
              </a:solidFill>
              <a:latin typeface="Arial" charset="0"/>
            </a:endParaRPr>
          </a:p>
        </p:txBody>
      </p:sp>
      <p:sp>
        <p:nvSpPr>
          <p:cNvPr id="13" name="Pie 12"/>
          <p:cNvSpPr/>
          <p:nvPr/>
        </p:nvSpPr>
        <p:spPr bwMode="auto">
          <a:xfrm rot="5400000">
            <a:off x="2765625" y="3008103"/>
            <a:ext cx="2430065" cy="3240087"/>
          </a:xfrm>
          <a:prstGeom prst="pie">
            <a:avLst>
              <a:gd name="adj1" fmla="val 10797754"/>
              <a:gd name="adj2" fmla="val 16200000"/>
            </a:avLst>
          </a:prstGeom>
          <a:solidFill>
            <a:schemeClr val="accent2">
              <a:lumMod val="40000"/>
              <a:lumOff val="60000"/>
            </a:schemeClr>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b"/>
          <a:lstStyle/>
          <a:p>
            <a:pPr defTabSz="652947">
              <a:defRPr/>
            </a:pPr>
            <a:endParaRPr lang="en-GB" sz="600" dirty="0">
              <a:solidFill>
                <a:srgbClr val="000000"/>
              </a:solidFill>
              <a:latin typeface="Arial" charset="0"/>
            </a:endParaRPr>
          </a:p>
        </p:txBody>
      </p:sp>
      <p:sp>
        <p:nvSpPr>
          <p:cNvPr id="24" name="TextBox 23"/>
          <p:cNvSpPr txBox="1"/>
          <p:nvPr/>
        </p:nvSpPr>
        <p:spPr>
          <a:xfrm>
            <a:off x="114251" y="3886783"/>
            <a:ext cx="1149350" cy="646331"/>
          </a:xfrm>
          <a:prstGeom prst="rect">
            <a:avLst/>
          </a:prstGeom>
        </p:spPr>
        <p:style>
          <a:lnRef idx="1">
            <a:schemeClr val="accent2"/>
          </a:lnRef>
          <a:fillRef idx="2">
            <a:schemeClr val="accent2"/>
          </a:fillRef>
          <a:effectRef idx="1">
            <a:schemeClr val="accent2"/>
          </a:effectRef>
          <a:fontRef idx="minor">
            <a:schemeClr val="dk1"/>
          </a:fontRef>
        </p:style>
        <p:txBody>
          <a:bodyPr wrap="square" lIns="0" rIns="0" rtlCol="0">
            <a:spAutoFit/>
          </a:bodyPr>
          <a:lstStyle/>
          <a:p>
            <a:pPr algn="ctr"/>
            <a:r>
              <a:rPr lang="en-GB" sz="1200" b="1" dirty="0">
                <a:solidFill>
                  <a:srgbClr val="1D3E61"/>
                </a:solidFill>
              </a:rPr>
              <a:t>1st December</a:t>
            </a:r>
          </a:p>
          <a:p>
            <a:pPr algn="ctr"/>
            <a:r>
              <a:rPr lang="en-GB" sz="1200" dirty="0">
                <a:solidFill>
                  <a:srgbClr val="1D3E61"/>
                </a:solidFill>
              </a:rPr>
              <a:t>AQ Snapshot taken</a:t>
            </a:r>
          </a:p>
        </p:txBody>
      </p:sp>
      <p:cxnSp>
        <p:nvCxnSpPr>
          <p:cNvPr id="26" name="Straight Arrow Connector 25"/>
          <p:cNvCxnSpPr/>
          <p:nvPr/>
        </p:nvCxnSpPr>
        <p:spPr bwMode="auto">
          <a:xfrm flipH="1" flipV="1">
            <a:off x="1401932" y="3589035"/>
            <a:ext cx="535402" cy="170222"/>
          </a:xfrm>
          <a:prstGeom prst="straightConnector1">
            <a:avLst/>
          </a:prstGeom>
          <a:solidFill>
            <a:schemeClr val="accent1">
              <a:alpha val="50000"/>
            </a:schemeClr>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Straight Arrow Connector 27"/>
          <p:cNvCxnSpPr/>
          <p:nvPr/>
        </p:nvCxnSpPr>
        <p:spPr bwMode="auto">
          <a:xfrm flipH="1" flipV="1">
            <a:off x="2483769" y="2820026"/>
            <a:ext cx="317662" cy="262668"/>
          </a:xfrm>
          <a:prstGeom prst="straightConnector1">
            <a:avLst/>
          </a:prstGeom>
          <a:solidFill>
            <a:schemeClr val="accent1">
              <a:alpha val="50000"/>
            </a:schemeClr>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Straight Arrow Connector 32"/>
          <p:cNvCxnSpPr/>
          <p:nvPr/>
        </p:nvCxnSpPr>
        <p:spPr bwMode="auto">
          <a:xfrm flipH="1" flipV="1">
            <a:off x="1115617" y="4602940"/>
            <a:ext cx="538558" cy="5064"/>
          </a:xfrm>
          <a:prstGeom prst="straightConnector1">
            <a:avLst/>
          </a:prstGeom>
          <a:solidFill>
            <a:schemeClr val="accent1">
              <a:alpha val="50000"/>
            </a:schemeClr>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Straight Arrow Connector 38"/>
          <p:cNvCxnSpPr/>
          <p:nvPr/>
        </p:nvCxnSpPr>
        <p:spPr bwMode="auto">
          <a:xfrm flipV="1">
            <a:off x="3946526" y="2549018"/>
            <a:ext cx="1" cy="312432"/>
          </a:xfrm>
          <a:prstGeom prst="straightConnector1">
            <a:avLst/>
          </a:prstGeom>
          <a:solidFill>
            <a:schemeClr val="accent1">
              <a:alpha val="50000"/>
            </a:schemeClr>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Straight Arrow Connector 45"/>
          <p:cNvCxnSpPr/>
          <p:nvPr/>
        </p:nvCxnSpPr>
        <p:spPr bwMode="auto">
          <a:xfrm flipV="1">
            <a:off x="5027898" y="2733536"/>
            <a:ext cx="192174" cy="312432"/>
          </a:xfrm>
          <a:prstGeom prst="straightConnector1">
            <a:avLst/>
          </a:prstGeom>
          <a:solidFill>
            <a:schemeClr val="accent1">
              <a:alpha val="50000"/>
            </a:schemeClr>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Straight Arrow Connector 48"/>
          <p:cNvCxnSpPr/>
          <p:nvPr/>
        </p:nvCxnSpPr>
        <p:spPr bwMode="auto">
          <a:xfrm flipV="1">
            <a:off x="5923444" y="3519621"/>
            <a:ext cx="393218" cy="154524"/>
          </a:xfrm>
          <a:prstGeom prst="straightConnector1">
            <a:avLst/>
          </a:prstGeom>
          <a:solidFill>
            <a:schemeClr val="accent1">
              <a:alpha val="50000"/>
            </a:schemeClr>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Arrow Connector 52"/>
          <p:cNvCxnSpPr/>
          <p:nvPr/>
        </p:nvCxnSpPr>
        <p:spPr bwMode="auto">
          <a:xfrm flipV="1">
            <a:off x="6316662" y="4591810"/>
            <a:ext cx="538560" cy="11441"/>
          </a:xfrm>
          <a:prstGeom prst="straightConnector1">
            <a:avLst/>
          </a:prstGeom>
          <a:solidFill>
            <a:schemeClr val="accent1">
              <a:alpha val="50000"/>
            </a:schemeClr>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4" name="TextBox 53"/>
          <p:cNvSpPr txBox="1"/>
          <p:nvPr/>
        </p:nvSpPr>
        <p:spPr>
          <a:xfrm>
            <a:off x="702628" y="3498779"/>
            <a:ext cx="669200" cy="261610"/>
          </a:xfrm>
          <a:prstGeom prst="rect">
            <a:avLst/>
          </a:prstGeom>
          <a:solidFill>
            <a:srgbClr val="F5835D"/>
          </a:solidFill>
        </p:spPr>
        <p:txBody>
          <a:bodyPr wrap="square" lIns="0" rIns="0" rtlCol="0">
            <a:spAutoFit/>
          </a:bodyPr>
          <a:lstStyle/>
          <a:p>
            <a:pPr algn="ctr"/>
            <a:r>
              <a:rPr lang="en-GB" sz="1100" b="1" dirty="0" smtClean="0">
                <a:solidFill>
                  <a:srgbClr val="000000"/>
                </a:solidFill>
                <a:latin typeface="Arial" charset="0"/>
              </a:rPr>
              <a:t>AQ Live</a:t>
            </a:r>
            <a:endParaRPr lang="en-GB" sz="1100" dirty="0">
              <a:solidFill>
                <a:srgbClr val="000000"/>
              </a:solidFill>
              <a:latin typeface="Arial" charset="0"/>
            </a:endParaRPr>
          </a:p>
        </p:txBody>
      </p:sp>
      <p:sp>
        <p:nvSpPr>
          <p:cNvPr id="55" name="TextBox 54"/>
          <p:cNvSpPr txBox="1"/>
          <p:nvPr/>
        </p:nvSpPr>
        <p:spPr>
          <a:xfrm>
            <a:off x="1814569" y="2701637"/>
            <a:ext cx="669200" cy="261610"/>
          </a:xfrm>
          <a:prstGeom prst="rect">
            <a:avLst/>
          </a:prstGeom>
          <a:solidFill>
            <a:srgbClr val="F5835D"/>
          </a:solidFill>
        </p:spPr>
        <p:txBody>
          <a:bodyPr wrap="square" lIns="0" rIns="0" rtlCol="0">
            <a:spAutoFit/>
          </a:bodyPr>
          <a:lstStyle/>
          <a:p>
            <a:pPr algn="ctr"/>
            <a:r>
              <a:rPr lang="en-GB" sz="1100" b="1" dirty="0" smtClean="0">
                <a:solidFill>
                  <a:srgbClr val="000000"/>
                </a:solidFill>
                <a:latin typeface="Arial" charset="0"/>
              </a:rPr>
              <a:t>AQ Live</a:t>
            </a:r>
            <a:endParaRPr lang="en-GB" sz="1100" dirty="0">
              <a:solidFill>
                <a:srgbClr val="000000"/>
              </a:solidFill>
              <a:latin typeface="Arial" charset="0"/>
            </a:endParaRPr>
          </a:p>
        </p:txBody>
      </p:sp>
      <p:sp>
        <p:nvSpPr>
          <p:cNvPr id="56" name="TextBox 55"/>
          <p:cNvSpPr txBox="1"/>
          <p:nvPr/>
        </p:nvSpPr>
        <p:spPr>
          <a:xfrm>
            <a:off x="3597715" y="2352810"/>
            <a:ext cx="669200" cy="261610"/>
          </a:xfrm>
          <a:prstGeom prst="rect">
            <a:avLst/>
          </a:prstGeom>
          <a:solidFill>
            <a:srgbClr val="F5835D"/>
          </a:solidFill>
        </p:spPr>
        <p:txBody>
          <a:bodyPr wrap="square" lIns="0" rIns="0" rtlCol="0">
            <a:spAutoFit/>
          </a:bodyPr>
          <a:lstStyle/>
          <a:p>
            <a:pPr algn="ctr"/>
            <a:r>
              <a:rPr lang="en-GB" sz="1100" b="1" dirty="0" smtClean="0">
                <a:solidFill>
                  <a:srgbClr val="000000"/>
                </a:solidFill>
                <a:latin typeface="Arial" charset="0"/>
              </a:rPr>
              <a:t>AQ Live</a:t>
            </a:r>
            <a:endParaRPr lang="en-GB" sz="1100" dirty="0">
              <a:solidFill>
                <a:srgbClr val="000000"/>
              </a:solidFill>
              <a:latin typeface="Arial" charset="0"/>
            </a:endParaRPr>
          </a:p>
        </p:txBody>
      </p:sp>
      <p:sp>
        <p:nvSpPr>
          <p:cNvPr id="57" name="TextBox 56"/>
          <p:cNvSpPr txBox="1"/>
          <p:nvPr/>
        </p:nvSpPr>
        <p:spPr>
          <a:xfrm>
            <a:off x="4918800" y="2473417"/>
            <a:ext cx="669200" cy="261610"/>
          </a:xfrm>
          <a:prstGeom prst="rect">
            <a:avLst/>
          </a:prstGeom>
          <a:solidFill>
            <a:srgbClr val="F5835D"/>
          </a:solidFill>
        </p:spPr>
        <p:txBody>
          <a:bodyPr wrap="square" lIns="0" rIns="0" rtlCol="0">
            <a:spAutoFit/>
          </a:bodyPr>
          <a:lstStyle/>
          <a:p>
            <a:pPr algn="ctr"/>
            <a:r>
              <a:rPr lang="en-GB" sz="1100" b="1" dirty="0" smtClean="0">
                <a:solidFill>
                  <a:srgbClr val="000000"/>
                </a:solidFill>
                <a:latin typeface="Arial" charset="0"/>
              </a:rPr>
              <a:t>AQ Live</a:t>
            </a:r>
            <a:endParaRPr lang="en-GB" sz="1100" dirty="0">
              <a:solidFill>
                <a:srgbClr val="000000"/>
              </a:solidFill>
              <a:latin typeface="Arial" charset="0"/>
            </a:endParaRPr>
          </a:p>
        </p:txBody>
      </p:sp>
      <p:sp>
        <p:nvSpPr>
          <p:cNvPr id="58" name="TextBox 57"/>
          <p:cNvSpPr txBox="1"/>
          <p:nvPr/>
        </p:nvSpPr>
        <p:spPr>
          <a:xfrm>
            <a:off x="6491646" y="3477937"/>
            <a:ext cx="669200" cy="261610"/>
          </a:xfrm>
          <a:prstGeom prst="rect">
            <a:avLst/>
          </a:prstGeom>
          <a:solidFill>
            <a:srgbClr val="F5835D"/>
          </a:solidFill>
        </p:spPr>
        <p:txBody>
          <a:bodyPr wrap="square" lIns="0" rIns="0" rtlCol="0">
            <a:spAutoFit/>
          </a:bodyPr>
          <a:lstStyle/>
          <a:p>
            <a:pPr algn="ctr"/>
            <a:r>
              <a:rPr lang="en-GB" sz="1100" b="1" dirty="0" smtClean="0">
                <a:solidFill>
                  <a:srgbClr val="000000"/>
                </a:solidFill>
                <a:latin typeface="Arial" charset="0"/>
              </a:rPr>
              <a:t>AQ Live</a:t>
            </a:r>
            <a:endParaRPr lang="en-GB" sz="1100" dirty="0">
              <a:solidFill>
                <a:srgbClr val="000000"/>
              </a:solidFill>
              <a:latin typeface="Arial" charset="0"/>
            </a:endParaRPr>
          </a:p>
        </p:txBody>
      </p:sp>
      <p:sp>
        <p:nvSpPr>
          <p:cNvPr id="59" name="TextBox 58"/>
          <p:cNvSpPr txBox="1"/>
          <p:nvPr/>
        </p:nvSpPr>
        <p:spPr>
          <a:xfrm>
            <a:off x="6927136" y="4578228"/>
            <a:ext cx="669200" cy="261610"/>
          </a:xfrm>
          <a:prstGeom prst="rect">
            <a:avLst/>
          </a:prstGeom>
          <a:solidFill>
            <a:srgbClr val="F5835D"/>
          </a:solidFill>
        </p:spPr>
        <p:txBody>
          <a:bodyPr wrap="square" lIns="0" rIns="0" rtlCol="0">
            <a:spAutoFit/>
          </a:bodyPr>
          <a:lstStyle/>
          <a:p>
            <a:pPr algn="ctr"/>
            <a:r>
              <a:rPr lang="en-GB" sz="1100" b="1" dirty="0" smtClean="0">
                <a:solidFill>
                  <a:srgbClr val="000000"/>
                </a:solidFill>
                <a:latin typeface="Arial" charset="0"/>
              </a:rPr>
              <a:t>AQ Live</a:t>
            </a:r>
            <a:endParaRPr lang="en-GB" sz="1100" dirty="0">
              <a:solidFill>
                <a:srgbClr val="000000"/>
              </a:solidFill>
              <a:latin typeface="Arial" charset="0"/>
            </a:endParaRPr>
          </a:p>
        </p:txBody>
      </p:sp>
      <p:sp>
        <p:nvSpPr>
          <p:cNvPr id="60" name="TextBox 59"/>
          <p:cNvSpPr txBox="1"/>
          <p:nvPr/>
        </p:nvSpPr>
        <p:spPr>
          <a:xfrm>
            <a:off x="365200" y="4575170"/>
            <a:ext cx="669200" cy="261610"/>
          </a:xfrm>
          <a:prstGeom prst="rect">
            <a:avLst/>
          </a:prstGeom>
          <a:solidFill>
            <a:srgbClr val="F5835D"/>
          </a:solidFill>
        </p:spPr>
        <p:txBody>
          <a:bodyPr wrap="square" lIns="0" rIns="0" rtlCol="0">
            <a:spAutoFit/>
          </a:bodyPr>
          <a:lstStyle/>
          <a:p>
            <a:pPr algn="ctr"/>
            <a:r>
              <a:rPr lang="en-GB" sz="1100" b="1" dirty="0" smtClean="0">
                <a:solidFill>
                  <a:srgbClr val="000000"/>
                </a:solidFill>
                <a:latin typeface="Arial" charset="0"/>
              </a:rPr>
              <a:t>AQ Live</a:t>
            </a:r>
            <a:endParaRPr lang="en-GB" sz="1100" dirty="0">
              <a:solidFill>
                <a:srgbClr val="000000"/>
              </a:solidFill>
              <a:latin typeface="Arial" charset="0"/>
            </a:endParaRPr>
          </a:p>
        </p:txBody>
      </p:sp>
      <p:sp>
        <p:nvSpPr>
          <p:cNvPr id="66" name="TextBox 65"/>
          <p:cNvSpPr txBox="1"/>
          <p:nvPr/>
        </p:nvSpPr>
        <p:spPr>
          <a:xfrm>
            <a:off x="6283326" y="2211710"/>
            <a:ext cx="2630487" cy="1015663"/>
          </a:xfrm>
          <a:prstGeom prst="rect">
            <a:avLst/>
          </a:prstGeom>
        </p:spPr>
        <p:style>
          <a:lnRef idx="1">
            <a:schemeClr val="accent2"/>
          </a:lnRef>
          <a:fillRef idx="2">
            <a:schemeClr val="accent2"/>
          </a:fillRef>
          <a:effectRef idx="1">
            <a:schemeClr val="accent2"/>
          </a:effectRef>
          <a:fontRef idx="minor">
            <a:schemeClr val="dk1"/>
          </a:fontRef>
        </p:style>
        <p:txBody>
          <a:bodyPr wrap="square" lIns="0" rIns="0" rtlCol="0">
            <a:spAutoFit/>
          </a:bodyPr>
          <a:lstStyle/>
          <a:p>
            <a:pPr algn="ctr"/>
            <a:r>
              <a:rPr lang="en-GB" sz="1200" b="1" dirty="0">
                <a:solidFill>
                  <a:srgbClr val="1D3E61"/>
                </a:solidFill>
              </a:rPr>
              <a:t>1st April</a:t>
            </a:r>
          </a:p>
          <a:p>
            <a:pPr algn="ctr">
              <a:defRPr/>
            </a:pPr>
            <a:r>
              <a:rPr lang="en-GB" sz="1200" b="1" dirty="0">
                <a:solidFill>
                  <a:srgbClr val="1D3E61"/>
                </a:solidFill>
              </a:rPr>
              <a:t>AQ</a:t>
            </a:r>
            <a:r>
              <a:rPr lang="en-GB" sz="1200" b="1" dirty="0">
                <a:solidFill>
                  <a:srgbClr val="737981"/>
                </a:solidFill>
                <a:ea typeface="Times New Roman" panose="02020603050405020304" pitchFamily="18" charset="0"/>
              </a:rPr>
              <a:t> </a:t>
            </a:r>
            <a:r>
              <a:rPr lang="en-GB" sz="1200" dirty="0">
                <a:solidFill>
                  <a:srgbClr val="1D3E61"/>
                </a:solidFill>
              </a:rPr>
              <a:t>Bill (Formula Year  AQ) updated with values from the snapshot taken on the 1st December unless an </a:t>
            </a:r>
          </a:p>
          <a:p>
            <a:pPr algn="ctr">
              <a:defRPr/>
            </a:pPr>
            <a:r>
              <a:rPr lang="en-GB" sz="1200" dirty="0" smtClean="0">
                <a:solidFill>
                  <a:srgbClr val="1D3E61"/>
                </a:solidFill>
              </a:rPr>
              <a:t>AQ Correction has </a:t>
            </a:r>
            <a:r>
              <a:rPr lang="en-GB" sz="1200" dirty="0">
                <a:solidFill>
                  <a:srgbClr val="1D3E61"/>
                </a:solidFill>
              </a:rPr>
              <a:t>been accepted</a:t>
            </a:r>
            <a:r>
              <a:rPr lang="en-GB" sz="1200" dirty="0" smtClean="0">
                <a:solidFill>
                  <a:srgbClr val="000000"/>
                </a:solidFill>
              </a:rPr>
              <a:t>.</a:t>
            </a:r>
            <a:endParaRPr lang="en-GB" sz="1200" dirty="0">
              <a:solidFill>
                <a:srgbClr val="000000"/>
              </a:solidFill>
            </a:endParaRPr>
          </a:p>
        </p:txBody>
      </p:sp>
      <p:cxnSp>
        <p:nvCxnSpPr>
          <p:cNvPr id="6" name="Straight Arrow Connector 5"/>
          <p:cNvCxnSpPr>
            <a:stCxn id="66" idx="1"/>
          </p:cNvCxnSpPr>
          <p:nvPr/>
        </p:nvCxnSpPr>
        <p:spPr>
          <a:xfrm flipH="1">
            <a:off x="5027898" y="2719542"/>
            <a:ext cx="1255428" cy="32642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a:stCxn id="24" idx="3"/>
          </p:cNvCxnSpPr>
          <p:nvPr/>
        </p:nvCxnSpPr>
        <p:spPr>
          <a:xfrm>
            <a:off x="1263601" y="4209949"/>
            <a:ext cx="390574" cy="36827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4499992" y="4730055"/>
            <a:ext cx="576064" cy="369332"/>
          </a:xfrm>
          <a:prstGeom prst="rect">
            <a:avLst/>
          </a:prstGeom>
          <a:noFill/>
        </p:spPr>
        <p:txBody>
          <a:bodyPr wrap="square" rtlCol="0">
            <a:spAutoFit/>
          </a:bodyPr>
          <a:lstStyle/>
          <a:p>
            <a:r>
              <a:rPr lang="en-GB" dirty="0" smtClean="0">
                <a:solidFill>
                  <a:srgbClr val="2B80B1"/>
                </a:solidFill>
              </a:rPr>
              <a:t>54</a:t>
            </a:r>
            <a:endParaRPr lang="en-GB" dirty="0">
              <a:solidFill>
                <a:srgbClr val="2B80B1"/>
              </a:solidFill>
            </a:endParaRPr>
          </a:p>
        </p:txBody>
      </p:sp>
    </p:spTree>
    <p:custDataLst>
      <p:tags r:id="rId1"/>
    </p:custDataLst>
    <p:extLst>
      <p:ext uri="{BB962C8B-B14F-4D97-AF65-F5344CB8AC3E}">
        <p14:creationId xmlns:p14="http://schemas.microsoft.com/office/powerpoint/2010/main" val="10755090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779662"/>
            <a:ext cx="7772400" cy="1102519"/>
          </a:xfrm>
        </p:spPr>
        <p:txBody>
          <a:bodyPr/>
          <a:lstStyle/>
          <a:p>
            <a:r>
              <a:rPr lang="en-GB" kern="0" dirty="0" smtClean="0">
                <a:solidFill>
                  <a:schemeClr val="accent1">
                    <a:lumMod val="75000"/>
                  </a:schemeClr>
                </a:solidFill>
              </a:rPr>
              <a:t>How does the rolling AQ Process Work?</a:t>
            </a:r>
            <a:endParaRPr lang="en-GB" kern="0" dirty="0">
              <a:solidFill>
                <a:schemeClr val="accent1">
                  <a:lumMod val="75000"/>
                </a:schemeClr>
              </a:solidFill>
            </a:endParaRPr>
          </a:p>
        </p:txBody>
      </p:sp>
      <p:sp>
        <p:nvSpPr>
          <p:cNvPr id="3" name="TextBox 2"/>
          <p:cNvSpPr txBox="1"/>
          <p:nvPr/>
        </p:nvSpPr>
        <p:spPr>
          <a:xfrm>
            <a:off x="4499992" y="4730055"/>
            <a:ext cx="576064" cy="369332"/>
          </a:xfrm>
          <a:prstGeom prst="rect">
            <a:avLst/>
          </a:prstGeom>
          <a:noFill/>
        </p:spPr>
        <p:txBody>
          <a:bodyPr wrap="square" rtlCol="0">
            <a:spAutoFit/>
          </a:bodyPr>
          <a:lstStyle/>
          <a:p>
            <a:r>
              <a:rPr lang="en-GB" dirty="0" smtClean="0">
                <a:solidFill>
                  <a:srgbClr val="2B80B1"/>
                </a:solidFill>
              </a:rPr>
              <a:t>46</a:t>
            </a:r>
            <a:endParaRPr lang="en-GB" dirty="0">
              <a:solidFill>
                <a:srgbClr val="2B80B1"/>
              </a:solidFill>
            </a:endParaRPr>
          </a:p>
        </p:txBody>
      </p:sp>
    </p:spTree>
    <p:custDataLst>
      <p:tags r:id="rId1"/>
    </p:custDataLst>
    <p:extLst>
      <p:ext uri="{BB962C8B-B14F-4D97-AF65-F5344CB8AC3E}">
        <p14:creationId xmlns:p14="http://schemas.microsoft.com/office/powerpoint/2010/main" val="41953235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AQ Calculation Process</a:t>
            </a:r>
            <a:endParaRPr lang="en-GB" dirty="0"/>
          </a:p>
        </p:txBody>
      </p:sp>
      <p:pic>
        <p:nvPicPr>
          <p:cNvPr id="3"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9964" y="771550"/>
            <a:ext cx="7776864" cy="2725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182585" y="3435846"/>
            <a:ext cx="8862238" cy="1877437"/>
          </a:xfrm>
          <a:prstGeom prst="rect">
            <a:avLst/>
          </a:prstGeom>
          <a:noFill/>
        </p:spPr>
        <p:txBody>
          <a:bodyPr wrap="square" rtlCol="0">
            <a:spAutoFit/>
          </a:bodyPr>
          <a:lstStyle/>
          <a:p>
            <a:pPr>
              <a:defRPr/>
            </a:pPr>
            <a:r>
              <a:rPr lang="en-US" sz="1400" dirty="0">
                <a:solidFill>
                  <a:srgbClr val="2B80B1"/>
                </a:solidFill>
              </a:rPr>
              <a:t>The AQ Calculation will be triggered by a valid read</a:t>
            </a:r>
          </a:p>
          <a:p>
            <a:pPr>
              <a:defRPr/>
            </a:pPr>
            <a:r>
              <a:rPr lang="en-US" sz="1400" dirty="0">
                <a:solidFill>
                  <a:srgbClr val="2B80B1"/>
                </a:solidFill>
              </a:rPr>
              <a:t>Valid / closed out reads  need to have been submitted on or before the 10th calendar day of the month to be considered for that months AQ </a:t>
            </a:r>
            <a:r>
              <a:rPr lang="en-US" sz="1400" dirty="0" smtClean="0">
                <a:solidFill>
                  <a:srgbClr val="2B80B1"/>
                </a:solidFill>
              </a:rPr>
              <a:t>calculation (performed on the 11</a:t>
            </a:r>
            <a:r>
              <a:rPr lang="en-US" sz="1400" baseline="30000" dirty="0" smtClean="0">
                <a:solidFill>
                  <a:srgbClr val="2B80B1"/>
                </a:solidFill>
              </a:rPr>
              <a:t>th</a:t>
            </a:r>
            <a:r>
              <a:rPr lang="en-US" sz="1400" dirty="0" smtClean="0">
                <a:solidFill>
                  <a:srgbClr val="2B80B1"/>
                </a:solidFill>
              </a:rPr>
              <a:t>)</a:t>
            </a:r>
            <a:endParaRPr lang="en-US" sz="1400" dirty="0">
              <a:solidFill>
                <a:srgbClr val="2B80B1"/>
              </a:solidFill>
            </a:endParaRPr>
          </a:p>
          <a:p>
            <a:pPr>
              <a:defRPr/>
            </a:pPr>
            <a:r>
              <a:rPr lang="en-US" sz="1400" dirty="0">
                <a:solidFill>
                  <a:srgbClr val="2B80B1"/>
                </a:solidFill>
              </a:rPr>
              <a:t>If the AQ Value cannot be calculated the previous AQ value will apply and notification will be issued</a:t>
            </a:r>
          </a:p>
          <a:p>
            <a:pPr>
              <a:defRPr/>
            </a:pPr>
            <a:r>
              <a:rPr lang="en-US" sz="1400" dirty="0">
                <a:solidFill>
                  <a:srgbClr val="2B80B1"/>
                </a:solidFill>
              </a:rPr>
              <a:t>Isolated </a:t>
            </a:r>
            <a:r>
              <a:rPr lang="en-US" sz="1400" dirty="0" smtClean="0">
                <a:solidFill>
                  <a:srgbClr val="2B80B1"/>
                </a:solidFill>
              </a:rPr>
              <a:t>Supply Meter Points </a:t>
            </a:r>
            <a:r>
              <a:rPr lang="en-US" sz="1400" dirty="0">
                <a:solidFill>
                  <a:srgbClr val="2B80B1"/>
                </a:solidFill>
              </a:rPr>
              <a:t>will not calculate</a:t>
            </a:r>
          </a:p>
          <a:p>
            <a:pPr>
              <a:defRPr/>
            </a:pPr>
            <a:r>
              <a:rPr lang="en-US" sz="1400" dirty="0">
                <a:solidFill>
                  <a:srgbClr val="2B80B1"/>
                </a:solidFill>
              </a:rPr>
              <a:t>New </a:t>
            </a:r>
            <a:r>
              <a:rPr lang="en-US" sz="1400" dirty="0" smtClean="0">
                <a:solidFill>
                  <a:srgbClr val="2B80B1"/>
                </a:solidFill>
              </a:rPr>
              <a:t>Supply Meter Points </a:t>
            </a:r>
            <a:r>
              <a:rPr lang="en-US" sz="1400" dirty="0">
                <a:solidFill>
                  <a:srgbClr val="2B80B1"/>
                </a:solidFill>
              </a:rPr>
              <a:t>are not eligible for an AQ Calculation for a period of 9 months</a:t>
            </a:r>
          </a:p>
          <a:p>
            <a:pPr>
              <a:defRPr/>
            </a:pPr>
            <a:r>
              <a:rPr lang="en-US" sz="1400" dirty="0">
                <a:solidFill>
                  <a:srgbClr val="2B80B1"/>
                </a:solidFill>
              </a:rPr>
              <a:t>All AQ Notifications will be issued at M-5</a:t>
            </a:r>
          </a:p>
          <a:p>
            <a:endParaRPr lang="en-GB" dirty="0"/>
          </a:p>
        </p:txBody>
      </p:sp>
      <p:sp>
        <p:nvSpPr>
          <p:cNvPr id="5" name="TextBox 4"/>
          <p:cNvSpPr txBox="1"/>
          <p:nvPr/>
        </p:nvSpPr>
        <p:spPr>
          <a:xfrm>
            <a:off x="4499992" y="4730055"/>
            <a:ext cx="576064" cy="369332"/>
          </a:xfrm>
          <a:prstGeom prst="rect">
            <a:avLst/>
          </a:prstGeom>
          <a:noFill/>
        </p:spPr>
        <p:txBody>
          <a:bodyPr wrap="square" rtlCol="0">
            <a:spAutoFit/>
          </a:bodyPr>
          <a:lstStyle/>
          <a:p>
            <a:r>
              <a:rPr lang="en-GB" dirty="0" smtClean="0">
                <a:solidFill>
                  <a:srgbClr val="2B80B1"/>
                </a:solidFill>
              </a:rPr>
              <a:t>47</a:t>
            </a:r>
            <a:endParaRPr lang="en-GB" dirty="0">
              <a:solidFill>
                <a:srgbClr val="2B80B1"/>
              </a:solidFill>
            </a:endParaRPr>
          </a:p>
        </p:txBody>
      </p:sp>
    </p:spTree>
    <p:custDataLst>
      <p:tags r:id="rId1"/>
    </p:custDataLst>
    <p:extLst>
      <p:ext uri="{BB962C8B-B14F-4D97-AF65-F5344CB8AC3E}">
        <p14:creationId xmlns:p14="http://schemas.microsoft.com/office/powerpoint/2010/main" val="23168122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779662"/>
            <a:ext cx="7772400" cy="1102519"/>
          </a:xfrm>
        </p:spPr>
        <p:txBody>
          <a:bodyPr/>
          <a:lstStyle/>
          <a:p>
            <a:r>
              <a:rPr lang="en-GB" kern="0" dirty="0" smtClean="0">
                <a:solidFill>
                  <a:schemeClr val="accent1">
                    <a:lumMod val="75000"/>
                  </a:schemeClr>
                </a:solidFill>
              </a:rPr>
              <a:t>What if I want to correct my AQ?</a:t>
            </a:r>
            <a:endParaRPr lang="en-GB" kern="0" dirty="0">
              <a:solidFill>
                <a:schemeClr val="accent1">
                  <a:lumMod val="75000"/>
                </a:schemeClr>
              </a:solidFill>
            </a:endParaRPr>
          </a:p>
        </p:txBody>
      </p:sp>
      <p:sp>
        <p:nvSpPr>
          <p:cNvPr id="3" name="TextBox 2"/>
          <p:cNvSpPr txBox="1"/>
          <p:nvPr/>
        </p:nvSpPr>
        <p:spPr>
          <a:xfrm>
            <a:off x="4499992" y="4730055"/>
            <a:ext cx="576064" cy="369332"/>
          </a:xfrm>
          <a:prstGeom prst="rect">
            <a:avLst/>
          </a:prstGeom>
          <a:noFill/>
        </p:spPr>
        <p:txBody>
          <a:bodyPr wrap="square" rtlCol="0">
            <a:spAutoFit/>
          </a:bodyPr>
          <a:lstStyle/>
          <a:p>
            <a:r>
              <a:rPr lang="en-GB" dirty="0" smtClean="0">
                <a:solidFill>
                  <a:srgbClr val="2B80B1"/>
                </a:solidFill>
              </a:rPr>
              <a:t>48</a:t>
            </a:r>
            <a:endParaRPr lang="en-GB" dirty="0">
              <a:solidFill>
                <a:srgbClr val="2B80B1"/>
              </a:solidFill>
            </a:endParaRPr>
          </a:p>
        </p:txBody>
      </p:sp>
    </p:spTree>
    <p:custDataLst>
      <p:tags r:id="rId1"/>
    </p:custDataLst>
    <p:extLst>
      <p:ext uri="{BB962C8B-B14F-4D97-AF65-F5344CB8AC3E}">
        <p14:creationId xmlns:p14="http://schemas.microsoft.com/office/powerpoint/2010/main" val="18772023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AQ Correction process</a:t>
            </a:r>
            <a:endParaRPr lang="en-GB" dirty="0"/>
          </a:p>
        </p:txBody>
      </p:sp>
      <p:sp>
        <p:nvSpPr>
          <p:cNvPr id="3" name="Content Placeholder 2"/>
          <p:cNvSpPr>
            <a:spLocks noGrp="1"/>
          </p:cNvSpPr>
          <p:nvPr>
            <p:ph idx="1"/>
          </p:nvPr>
        </p:nvSpPr>
        <p:spPr>
          <a:xfrm>
            <a:off x="457200" y="843558"/>
            <a:ext cx="8229600" cy="3888432"/>
          </a:xfrm>
        </p:spPr>
        <p:txBody>
          <a:bodyPr>
            <a:normAutofit fontScale="92500" lnSpcReduction="10000"/>
          </a:bodyPr>
          <a:lstStyle/>
          <a:p>
            <a:pPr marL="0" indent="0">
              <a:buNone/>
            </a:pPr>
            <a:r>
              <a:rPr lang="en-GB" sz="1600" b="1" dirty="0" smtClean="0">
                <a:solidFill>
                  <a:srgbClr val="2B80B1"/>
                </a:solidFill>
              </a:rPr>
              <a:t>AQ </a:t>
            </a:r>
            <a:r>
              <a:rPr lang="en-GB" sz="1600" b="1" dirty="0">
                <a:solidFill>
                  <a:srgbClr val="2B80B1"/>
                </a:solidFill>
              </a:rPr>
              <a:t>correction using the AQI File</a:t>
            </a:r>
          </a:p>
          <a:p>
            <a:r>
              <a:rPr lang="en-GB" sz="1600" dirty="0">
                <a:solidFill>
                  <a:srgbClr val="2B80B1"/>
                </a:solidFill>
              </a:rPr>
              <a:t>Registered </a:t>
            </a:r>
            <a:r>
              <a:rPr lang="en-GB" sz="1600" dirty="0" smtClean="0">
                <a:solidFill>
                  <a:srgbClr val="2B80B1"/>
                </a:solidFill>
              </a:rPr>
              <a:t>Shipper </a:t>
            </a:r>
            <a:r>
              <a:rPr lang="en-GB" sz="1600" dirty="0">
                <a:solidFill>
                  <a:srgbClr val="2B80B1"/>
                </a:solidFill>
              </a:rPr>
              <a:t>can request a change in AQ via the AQ Correction </a:t>
            </a:r>
            <a:r>
              <a:rPr lang="en-GB" sz="1600" dirty="0" smtClean="0">
                <a:solidFill>
                  <a:srgbClr val="2B80B1"/>
                </a:solidFill>
              </a:rPr>
              <a:t>Process for the following reasons</a:t>
            </a:r>
          </a:p>
          <a:p>
            <a:endParaRPr lang="en-GB" sz="1600" dirty="0" smtClean="0">
              <a:solidFill>
                <a:srgbClr val="2B80B1"/>
              </a:solidFill>
            </a:endParaRPr>
          </a:p>
          <a:p>
            <a:pPr lvl="1">
              <a:defRPr/>
            </a:pPr>
            <a:r>
              <a:rPr lang="en-GB" sz="1400" dirty="0" smtClean="0">
                <a:solidFill>
                  <a:srgbClr val="2B80B1"/>
                </a:solidFill>
              </a:rPr>
              <a:t>Confirmed </a:t>
            </a:r>
            <a:r>
              <a:rPr lang="en-GB" sz="1400" dirty="0">
                <a:solidFill>
                  <a:srgbClr val="2B80B1"/>
                </a:solidFill>
              </a:rPr>
              <a:t>Theft </a:t>
            </a:r>
            <a:r>
              <a:rPr lang="en-GB" sz="1400" dirty="0" smtClean="0">
                <a:solidFill>
                  <a:srgbClr val="2B80B1"/>
                </a:solidFill>
              </a:rPr>
              <a:t> - Reason Code 1</a:t>
            </a:r>
            <a:endParaRPr lang="en-GB" sz="1400" dirty="0">
              <a:solidFill>
                <a:srgbClr val="2B80B1"/>
              </a:solidFill>
            </a:endParaRPr>
          </a:p>
          <a:p>
            <a:pPr lvl="1">
              <a:defRPr/>
            </a:pPr>
            <a:r>
              <a:rPr lang="en-GB" sz="1400" dirty="0" smtClean="0">
                <a:solidFill>
                  <a:srgbClr val="2B80B1"/>
                </a:solidFill>
              </a:rPr>
              <a:t>Change </a:t>
            </a:r>
            <a:r>
              <a:rPr lang="en-GB" sz="1400" dirty="0">
                <a:solidFill>
                  <a:srgbClr val="2B80B1"/>
                </a:solidFill>
              </a:rPr>
              <a:t>in Consumer </a:t>
            </a:r>
            <a:r>
              <a:rPr lang="en-GB" sz="1400" dirty="0" smtClean="0">
                <a:solidFill>
                  <a:srgbClr val="2B80B1"/>
                </a:solidFill>
              </a:rPr>
              <a:t>Plant – Reason Code 2</a:t>
            </a:r>
            <a:endParaRPr lang="en-GB" sz="1400" dirty="0">
              <a:solidFill>
                <a:srgbClr val="2B80B1"/>
              </a:solidFill>
            </a:endParaRPr>
          </a:p>
          <a:p>
            <a:pPr lvl="1">
              <a:defRPr/>
            </a:pPr>
            <a:r>
              <a:rPr lang="en-GB" sz="1400" dirty="0" smtClean="0">
                <a:solidFill>
                  <a:srgbClr val="2B80B1"/>
                </a:solidFill>
              </a:rPr>
              <a:t>Commencement </a:t>
            </a:r>
            <a:r>
              <a:rPr lang="en-GB" sz="1400" dirty="0">
                <a:solidFill>
                  <a:srgbClr val="2B80B1"/>
                </a:solidFill>
              </a:rPr>
              <a:t>of New Business </a:t>
            </a:r>
            <a:r>
              <a:rPr lang="en-GB" sz="1400" dirty="0" smtClean="0">
                <a:solidFill>
                  <a:srgbClr val="2B80B1"/>
                </a:solidFill>
              </a:rPr>
              <a:t>– Reason Code 3</a:t>
            </a:r>
            <a:endParaRPr lang="en-GB" sz="1400" dirty="0">
              <a:solidFill>
                <a:srgbClr val="2B80B1"/>
              </a:solidFill>
            </a:endParaRPr>
          </a:p>
          <a:p>
            <a:pPr lvl="1">
              <a:defRPr/>
            </a:pPr>
            <a:r>
              <a:rPr lang="en-GB" sz="1400" dirty="0" smtClean="0">
                <a:solidFill>
                  <a:srgbClr val="2B80B1"/>
                </a:solidFill>
              </a:rPr>
              <a:t>Tolerance </a:t>
            </a:r>
            <a:r>
              <a:rPr lang="en-GB" sz="1400" dirty="0">
                <a:solidFill>
                  <a:srgbClr val="2B80B1"/>
                </a:solidFill>
              </a:rPr>
              <a:t>Change </a:t>
            </a:r>
            <a:r>
              <a:rPr lang="en-GB" sz="1400" dirty="0" smtClean="0">
                <a:solidFill>
                  <a:srgbClr val="2B80B1"/>
                </a:solidFill>
              </a:rPr>
              <a:t>– Reason Code 4</a:t>
            </a:r>
            <a:endParaRPr lang="en-GB" sz="1400" dirty="0">
              <a:solidFill>
                <a:srgbClr val="2B80B1"/>
              </a:solidFill>
            </a:endParaRPr>
          </a:p>
          <a:p>
            <a:pPr lvl="1">
              <a:defRPr/>
            </a:pPr>
            <a:r>
              <a:rPr lang="en-GB" sz="1400" dirty="0" smtClean="0">
                <a:solidFill>
                  <a:srgbClr val="2B80B1"/>
                </a:solidFill>
              </a:rPr>
              <a:t>Winter </a:t>
            </a:r>
            <a:r>
              <a:rPr lang="en-GB" sz="1400" dirty="0">
                <a:solidFill>
                  <a:srgbClr val="2B80B1"/>
                </a:solidFill>
              </a:rPr>
              <a:t>Consumption Correction </a:t>
            </a:r>
            <a:r>
              <a:rPr lang="en-GB" sz="1400" dirty="0" smtClean="0">
                <a:solidFill>
                  <a:srgbClr val="2B80B1"/>
                </a:solidFill>
              </a:rPr>
              <a:t>– Reason Code 5</a:t>
            </a:r>
            <a:endParaRPr lang="en-GB" sz="1400" dirty="0">
              <a:solidFill>
                <a:srgbClr val="2B80B1"/>
              </a:solidFill>
            </a:endParaRPr>
          </a:p>
          <a:p>
            <a:endParaRPr lang="en-US" sz="1600" dirty="0">
              <a:solidFill>
                <a:srgbClr val="2B80B1"/>
              </a:solidFill>
            </a:endParaRPr>
          </a:p>
          <a:p>
            <a:pPr lvl="0"/>
            <a:r>
              <a:rPr lang="en-GB" sz="1600" dirty="0">
                <a:solidFill>
                  <a:srgbClr val="2B80B1"/>
                </a:solidFill>
              </a:rPr>
              <a:t>Accepted AQ value will be changed with effect from the first of the month following the request being accepted. </a:t>
            </a:r>
            <a:r>
              <a:rPr lang="en-GB" sz="1600" dirty="0" smtClean="0">
                <a:solidFill>
                  <a:srgbClr val="2B80B1"/>
                </a:solidFill>
              </a:rPr>
              <a:t>The User will receive an AQR file confirming acceptance or rejection of the AQ correction request.  The </a:t>
            </a:r>
            <a:r>
              <a:rPr lang="en-GB" sz="1600" dirty="0">
                <a:solidFill>
                  <a:srgbClr val="2B80B1"/>
                </a:solidFill>
              </a:rPr>
              <a:t>User will </a:t>
            </a:r>
            <a:r>
              <a:rPr lang="en-GB" sz="1600" dirty="0" smtClean="0">
                <a:solidFill>
                  <a:srgbClr val="2B80B1"/>
                </a:solidFill>
              </a:rPr>
              <a:t>also be </a:t>
            </a:r>
            <a:r>
              <a:rPr lang="en-GB" sz="1600" dirty="0">
                <a:solidFill>
                  <a:srgbClr val="2B80B1"/>
                </a:solidFill>
              </a:rPr>
              <a:t>notified of the AQ change via the NRL File at M-5.</a:t>
            </a:r>
            <a:endParaRPr lang="en-US" sz="1600" dirty="0">
              <a:solidFill>
                <a:srgbClr val="2B80B1"/>
              </a:solidFill>
            </a:endParaRPr>
          </a:p>
          <a:p>
            <a:r>
              <a:rPr lang="en-GB" sz="1600" dirty="0" smtClean="0">
                <a:solidFill>
                  <a:srgbClr val="2B80B1"/>
                </a:solidFill>
              </a:rPr>
              <a:t>A </a:t>
            </a:r>
            <a:r>
              <a:rPr lang="en-GB" sz="1600" dirty="0">
                <a:solidFill>
                  <a:srgbClr val="2B80B1"/>
                </a:solidFill>
              </a:rPr>
              <a:t>backstop date is applied when the AQ is corrected. Therefore </a:t>
            </a:r>
            <a:r>
              <a:rPr lang="en-GB" sz="1600" dirty="0" smtClean="0">
                <a:solidFill>
                  <a:srgbClr val="2B80B1"/>
                </a:solidFill>
              </a:rPr>
              <a:t>the AQ </a:t>
            </a:r>
            <a:r>
              <a:rPr lang="en-GB" sz="1600" dirty="0">
                <a:solidFill>
                  <a:srgbClr val="2B80B1"/>
                </a:solidFill>
              </a:rPr>
              <a:t>cannot be corrected for a further 9 months</a:t>
            </a:r>
            <a:r>
              <a:rPr lang="en-GB" sz="1600" dirty="0" smtClean="0">
                <a:solidFill>
                  <a:srgbClr val="2B80B1"/>
                </a:solidFill>
              </a:rPr>
              <a:t>.</a:t>
            </a:r>
            <a:endParaRPr lang="en-US" sz="1600" b="1" dirty="0">
              <a:solidFill>
                <a:srgbClr val="2B80B1"/>
              </a:solidFill>
            </a:endParaRPr>
          </a:p>
        </p:txBody>
      </p:sp>
      <p:sp>
        <p:nvSpPr>
          <p:cNvPr id="4" name="TextBox 3"/>
          <p:cNvSpPr txBox="1"/>
          <p:nvPr/>
        </p:nvSpPr>
        <p:spPr>
          <a:xfrm>
            <a:off x="4499992" y="4730055"/>
            <a:ext cx="576064" cy="369332"/>
          </a:xfrm>
          <a:prstGeom prst="rect">
            <a:avLst/>
          </a:prstGeom>
          <a:noFill/>
        </p:spPr>
        <p:txBody>
          <a:bodyPr wrap="square" rtlCol="0">
            <a:spAutoFit/>
          </a:bodyPr>
          <a:lstStyle/>
          <a:p>
            <a:r>
              <a:rPr lang="en-GB" dirty="0" smtClean="0">
                <a:solidFill>
                  <a:srgbClr val="2B80B1"/>
                </a:solidFill>
              </a:rPr>
              <a:t>49</a:t>
            </a:r>
            <a:endParaRPr lang="en-GB" dirty="0">
              <a:solidFill>
                <a:srgbClr val="2B80B1"/>
              </a:solidFill>
            </a:endParaRPr>
          </a:p>
        </p:txBody>
      </p:sp>
    </p:spTree>
    <p:custDataLst>
      <p:tags r:id="rId1"/>
    </p:custDataLst>
    <p:extLst>
      <p:ext uri="{BB962C8B-B14F-4D97-AF65-F5344CB8AC3E}">
        <p14:creationId xmlns:p14="http://schemas.microsoft.com/office/powerpoint/2010/main" val="31651163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AQ Correction Process</a:t>
            </a:r>
            <a:endParaRPr lang="en-GB" dirty="0"/>
          </a:p>
        </p:txBody>
      </p:sp>
      <p:pic>
        <p:nvPicPr>
          <p:cNvPr id="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07" y="627534"/>
            <a:ext cx="9251951" cy="2541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4139952" y="3737813"/>
            <a:ext cx="4680520" cy="1354217"/>
          </a:xfrm>
          <a:prstGeom prst="rect">
            <a:avLst/>
          </a:prstGeom>
          <a:noFill/>
        </p:spPr>
        <p:txBody>
          <a:bodyPr wrap="square" rtlCol="0">
            <a:spAutoFit/>
          </a:bodyPr>
          <a:lstStyle/>
          <a:p>
            <a:pPr>
              <a:defRPr/>
            </a:pPr>
            <a:r>
              <a:rPr lang="en-GB" sz="1600" dirty="0">
                <a:solidFill>
                  <a:srgbClr val="3E5AA8"/>
                </a:solidFill>
              </a:rPr>
              <a:t>These will:</a:t>
            </a:r>
          </a:p>
          <a:p>
            <a:pPr marL="285750" indent="-285750">
              <a:buFont typeface="Arial" pitchFamily="34" charset="0"/>
              <a:buChar char="•"/>
              <a:defRPr/>
            </a:pPr>
            <a:r>
              <a:rPr lang="en-GB" sz="1600" dirty="0">
                <a:solidFill>
                  <a:srgbClr val="3E5AA8"/>
                </a:solidFill>
              </a:rPr>
              <a:t>Trigger the Offer Addendum process</a:t>
            </a:r>
          </a:p>
          <a:p>
            <a:pPr marL="285750" indent="-285750">
              <a:buFont typeface="Arial" pitchFamily="34" charset="0"/>
              <a:buChar char="•"/>
              <a:defRPr/>
            </a:pPr>
            <a:r>
              <a:rPr lang="en-GB" sz="1600" dirty="0">
                <a:solidFill>
                  <a:srgbClr val="3E5AA8"/>
                </a:solidFill>
              </a:rPr>
              <a:t>Update the Formula Year AQ </a:t>
            </a:r>
          </a:p>
          <a:p>
            <a:pPr marL="285750" indent="-285750">
              <a:buFont typeface="Arial" pitchFamily="34" charset="0"/>
              <a:buChar char="•"/>
              <a:defRPr/>
            </a:pPr>
            <a:r>
              <a:rPr lang="en-GB" sz="1600" dirty="0">
                <a:solidFill>
                  <a:srgbClr val="3E5AA8"/>
                </a:solidFill>
              </a:rPr>
              <a:t>Create a Backstop Date </a:t>
            </a:r>
          </a:p>
          <a:p>
            <a:endParaRPr lang="en-GB" dirty="0"/>
          </a:p>
        </p:txBody>
      </p:sp>
      <p:sp>
        <p:nvSpPr>
          <p:cNvPr id="9" name="TextBox 8"/>
          <p:cNvSpPr txBox="1"/>
          <p:nvPr/>
        </p:nvSpPr>
        <p:spPr>
          <a:xfrm>
            <a:off x="181542" y="3003798"/>
            <a:ext cx="8892480" cy="1169551"/>
          </a:xfrm>
          <a:prstGeom prst="rect">
            <a:avLst/>
          </a:prstGeom>
          <a:noFill/>
        </p:spPr>
        <p:txBody>
          <a:bodyPr wrap="square" rtlCol="0">
            <a:spAutoFit/>
          </a:bodyPr>
          <a:lstStyle/>
          <a:p>
            <a:r>
              <a:rPr lang="en-GB" sz="1400" dirty="0">
                <a:solidFill>
                  <a:srgbClr val="3E5AA8"/>
                </a:solidFill>
              </a:rPr>
              <a:t>The </a:t>
            </a:r>
            <a:r>
              <a:rPr lang="en-GB" sz="1400" dirty="0" smtClean="0">
                <a:solidFill>
                  <a:srgbClr val="3E5AA8"/>
                </a:solidFill>
              </a:rPr>
              <a:t>AQ/Winter consumption correction submission has a </a:t>
            </a:r>
            <a:r>
              <a:rPr lang="en-GB" sz="1400" dirty="0">
                <a:solidFill>
                  <a:srgbClr val="3E5AA8"/>
                </a:solidFill>
              </a:rPr>
              <a:t>close out </a:t>
            </a:r>
            <a:r>
              <a:rPr lang="en-GB" sz="1400" dirty="0" smtClean="0">
                <a:solidFill>
                  <a:srgbClr val="3E5AA8"/>
                </a:solidFill>
              </a:rPr>
              <a:t>date, this </a:t>
            </a:r>
            <a:r>
              <a:rPr lang="en-GB" sz="1400" dirty="0">
                <a:solidFill>
                  <a:srgbClr val="3E5AA8"/>
                </a:solidFill>
              </a:rPr>
              <a:t>is the latest date the AQ Correction can be submitted to become effective on the first of the next month. However the AQ Correction requests submitted after close out date will not be rejected, but the corrected AQ in these cases will be effective on the 1</a:t>
            </a:r>
            <a:r>
              <a:rPr lang="en-GB" sz="1400" baseline="30000" dirty="0">
                <a:solidFill>
                  <a:srgbClr val="3E5AA8"/>
                </a:solidFill>
              </a:rPr>
              <a:t>st</a:t>
            </a:r>
            <a:r>
              <a:rPr lang="en-GB" sz="1400" dirty="0">
                <a:solidFill>
                  <a:srgbClr val="3E5AA8"/>
                </a:solidFill>
              </a:rPr>
              <a:t> of the next month.</a:t>
            </a:r>
          </a:p>
          <a:p>
            <a:endParaRPr lang="en-GB" sz="1400" dirty="0"/>
          </a:p>
        </p:txBody>
      </p:sp>
      <p:sp>
        <p:nvSpPr>
          <p:cNvPr id="6" name="TextBox 5"/>
          <p:cNvSpPr txBox="1"/>
          <p:nvPr/>
        </p:nvSpPr>
        <p:spPr>
          <a:xfrm>
            <a:off x="3995936" y="4722698"/>
            <a:ext cx="576064" cy="369332"/>
          </a:xfrm>
          <a:prstGeom prst="rect">
            <a:avLst/>
          </a:prstGeom>
          <a:noFill/>
        </p:spPr>
        <p:txBody>
          <a:bodyPr wrap="square" rtlCol="0">
            <a:spAutoFit/>
          </a:bodyPr>
          <a:lstStyle/>
          <a:p>
            <a:r>
              <a:rPr lang="en-GB" dirty="0" smtClean="0">
                <a:solidFill>
                  <a:srgbClr val="2B80B1"/>
                </a:solidFill>
              </a:rPr>
              <a:t>50</a:t>
            </a:r>
            <a:endParaRPr lang="en-GB" dirty="0">
              <a:solidFill>
                <a:srgbClr val="2B80B1"/>
              </a:solidFill>
            </a:endParaRPr>
          </a:p>
        </p:txBody>
      </p:sp>
    </p:spTree>
    <p:custDataLst>
      <p:tags r:id="rId1"/>
    </p:custDataLst>
    <p:extLst>
      <p:ext uri="{BB962C8B-B14F-4D97-AF65-F5344CB8AC3E}">
        <p14:creationId xmlns:p14="http://schemas.microsoft.com/office/powerpoint/2010/main" val="21325884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AQ Correction Process Continued</a:t>
            </a:r>
            <a:endParaRPr lang="en-GB" dirty="0"/>
          </a:p>
        </p:txBody>
      </p:sp>
      <p:grpSp>
        <p:nvGrpSpPr>
          <p:cNvPr id="3" name="Group 2"/>
          <p:cNvGrpSpPr/>
          <p:nvPr/>
        </p:nvGrpSpPr>
        <p:grpSpPr>
          <a:xfrm>
            <a:off x="-107950" y="737379"/>
            <a:ext cx="9251950" cy="2729290"/>
            <a:chOff x="-53975" y="1176338"/>
            <a:chExt cx="9251950" cy="2729290"/>
          </a:xfrm>
        </p:grpSpPr>
        <p:pic>
          <p:nvPicPr>
            <p:cNvPr id="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75" y="1176338"/>
              <a:ext cx="9251950" cy="254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5" name="Elbow Connector 6"/>
            <p:cNvCxnSpPr>
              <a:cxnSpLocks noChangeShapeType="1"/>
            </p:cNvCxnSpPr>
            <p:nvPr/>
          </p:nvCxnSpPr>
          <p:spPr bwMode="auto">
            <a:xfrm flipV="1">
              <a:off x="4988841" y="2861847"/>
              <a:ext cx="1439862" cy="1043781"/>
            </a:xfrm>
            <a:prstGeom prst="bentConnector3">
              <a:avLst>
                <a:gd name="adj1" fmla="val 50000"/>
              </a:avLst>
            </a:prstGeom>
            <a:noFill/>
            <a:ln w="9525" algn="ctr">
              <a:solidFill>
                <a:srgbClr val="F5835D"/>
              </a:solidFill>
              <a:round/>
              <a:headEnd type="oval" w="med" len="me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Rectangle 8"/>
            <p:cNvSpPr>
              <a:spLocks noChangeArrowheads="1"/>
            </p:cNvSpPr>
            <p:nvPr/>
          </p:nvSpPr>
          <p:spPr bwMode="auto">
            <a:xfrm>
              <a:off x="5945188" y="1176338"/>
              <a:ext cx="858837" cy="1820862"/>
            </a:xfrm>
            <a:prstGeom prst="rect">
              <a:avLst/>
            </a:prstGeom>
            <a:noFill/>
            <a:ln w="19050" algn="ctr">
              <a:solidFill>
                <a:srgbClr val="F5835D"/>
              </a:solidFill>
              <a:round/>
              <a:headEnd/>
              <a:tailEnd/>
            </a:ln>
            <a:extLst>
              <a:ext uri="{909E8E84-426E-40DD-AFC4-6F175D3DCCD1}">
                <a14:hiddenFill xmlns:a14="http://schemas.microsoft.com/office/drawing/2010/main">
                  <a:solidFill>
                    <a:srgbClr val="FFFFFF"/>
                  </a:solidFill>
                </a14:hiddenFill>
              </a:ext>
            </a:extLst>
          </p:spPr>
          <p:txBody>
            <a:bodyPr lIns="92075" tIns="46038" rIns="92075" bIns="46038" anchor="b"/>
            <a:lstStyle/>
            <a:p>
              <a:pPr defTabSz="914400"/>
              <a:endParaRPr lang="en-GB" sz="1000" dirty="0"/>
            </a:p>
          </p:txBody>
        </p:sp>
      </p:grpSp>
      <p:sp>
        <p:nvSpPr>
          <p:cNvPr id="7" name="TextBox 6"/>
          <p:cNvSpPr txBox="1"/>
          <p:nvPr/>
        </p:nvSpPr>
        <p:spPr>
          <a:xfrm>
            <a:off x="165611" y="2772971"/>
            <a:ext cx="4768591" cy="1600438"/>
          </a:xfrm>
          <a:prstGeom prst="rect">
            <a:avLst/>
          </a:prstGeom>
          <a:noFill/>
        </p:spPr>
        <p:txBody>
          <a:bodyPr wrap="square" rtlCol="0">
            <a:spAutoFit/>
          </a:bodyPr>
          <a:lstStyle/>
          <a:p>
            <a:pPr>
              <a:defRPr/>
            </a:pPr>
            <a:r>
              <a:rPr lang="en-GB" sz="1600" b="1" dirty="0">
                <a:solidFill>
                  <a:srgbClr val="3E5AA8"/>
                </a:solidFill>
              </a:rPr>
              <a:t>AQ Correction Close Out</a:t>
            </a:r>
          </a:p>
          <a:p>
            <a:pPr marL="171450" indent="-171450">
              <a:buFontTx/>
              <a:buChar char="-"/>
              <a:defRPr/>
            </a:pPr>
            <a:r>
              <a:rPr lang="en-GB" sz="1600" dirty="0">
                <a:solidFill>
                  <a:srgbClr val="3E5AA8"/>
                </a:solidFill>
              </a:rPr>
              <a:t>Latest Date the AQ Correction can be submitted to become effective on 1</a:t>
            </a:r>
            <a:r>
              <a:rPr lang="en-GB" sz="1600" baseline="30000" dirty="0">
                <a:solidFill>
                  <a:srgbClr val="3E5AA8"/>
                </a:solidFill>
              </a:rPr>
              <a:t>st</a:t>
            </a:r>
            <a:r>
              <a:rPr lang="en-GB" sz="1600" dirty="0">
                <a:solidFill>
                  <a:srgbClr val="3E5AA8"/>
                </a:solidFill>
              </a:rPr>
              <a:t> of next month</a:t>
            </a:r>
          </a:p>
          <a:p>
            <a:pPr marL="171450" indent="-171450">
              <a:buFontTx/>
              <a:buChar char="-"/>
              <a:defRPr/>
            </a:pPr>
            <a:r>
              <a:rPr lang="en-GB" sz="1600" dirty="0">
                <a:solidFill>
                  <a:srgbClr val="3E5AA8"/>
                </a:solidFill>
              </a:rPr>
              <a:t>AQ Corrections received after close-out are applied in the following month</a:t>
            </a:r>
          </a:p>
          <a:p>
            <a:endParaRPr lang="en-GB" dirty="0"/>
          </a:p>
        </p:txBody>
      </p:sp>
      <p:sp>
        <p:nvSpPr>
          <p:cNvPr id="8" name="TextBox 7"/>
          <p:cNvSpPr txBox="1"/>
          <p:nvPr/>
        </p:nvSpPr>
        <p:spPr>
          <a:xfrm>
            <a:off x="3837226" y="3616596"/>
            <a:ext cx="5041737" cy="1323439"/>
          </a:xfrm>
          <a:prstGeom prst="rect">
            <a:avLst/>
          </a:prstGeom>
          <a:noFill/>
        </p:spPr>
        <p:txBody>
          <a:bodyPr wrap="square" rtlCol="0">
            <a:spAutoFit/>
          </a:bodyPr>
          <a:lstStyle/>
          <a:p>
            <a:pPr algn="ctr">
              <a:defRPr/>
            </a:pPr>
            <a:r>
              <a:rPr lang="en-GB" sz="1600" b="1" dirty="0">
                <a:solidFill>
                  <a:srgbClr val="FF0000"/>
                </a:solidFill>
              </a:rPr>
              <a:t>Example </a:t>
            </a:r>
            <a:endParaRPr lang="en-GB" sz="1600" dirty="0">
              <a:solidFill>
                <a:srgbClr val="FF0000"/>
              </a:solidFill>
            </a:endParaRPr>
          </a:p>
          <a:p>
            <a:pPr algn="ctr">
              <a:defRPr/>
            </a:pPr>
            <a:r>
              <a:rPr lang="en-GB" sz="1600" dirty="0">
                <a:solidFill>
                  <a:srgbClr val="FF0000"/>
                </a:solidFill>
              </a:rPr>
              <a:t>AQ Correction is submitted and accepted on M-15 in June (Close out Date) becomes effective on 1</a:t>
            </a:r>
            <a:r>
              <a:rPr lang="en-GB" sz="1600" baseline="30000" dirty="0">
                <a:solidFill>
                  <a:srgbClr val="FF0000"/>
                </a:solidFill>
              </a:rPr>
              <a:t>st</a:t>
            </a:r>
            <a:r>
              <a:rPr lang="en-GB" sz="1600" dirty="0">
                <a:solidFill>
                  <a:srgbClr val="FF0000"/>
                </a:solidFill>
              </a:rPr>
              <a:t> July.</a:t>
            </a:r>
          </a:p>
          <a:p>
            <a:pPr algn="ctr">
              <a:defRPr/>
            </a:pPr>
            <a:r>
              <a:rPr lang="en-GB" sz="1600" dirty="0">
                <a:solidFill>
                  <a:srgbClr val="FF0000"/>
                </a:solidFill>
              </a:rPr>
              <a:t>AQ Correction submitted after the M-15 becomes effective on 1</a:t>
            </a:r>
            <a:r>
              <a:rPr lang="en-GB" sz="1600" baseline="30000" dirty="0">
                <a:solidFill>
                  <a:srgbClr val="FF0000"/>
                </a:solidFill>
              </a:rPr>
              <a:t>st</a:t>
            </a:r>
            <a:r>
              <a:rPr lang="en-GB" sz="1600" dirty="0">
                <a:solidFill>
                  <a:srgbClr val="FF0000"/>
                </a:solidFill>
              </a:rPr>
              <a:t>  August</a:t>
            </a:r>
          </a:p>
        </p:txBody>
      </p:sp>
      <p:sp>
        <p:nvSpPr>
          <p:cNvPr id="9" name="TextBox 8"/>
          <p:cNvSpPr txBox="1"/>
          <p:nvPr/>
        </p:nvSpPr>
        <p:spPr>
          <a:xfrm>
            <a:off x="4229993" y="4730055"/>
            <a:ext cx="576064" cy="369332"/>
          </a:xfrm>
          <a:prstGeom prst="rect">
            <a:avLst/>
          </a:prstGeom>
          <a:noFill/>
        </p:spPr>
        <p:txBody>
          <a:bodyPr wrap="square" rtlCol="0">
            <a:spAutoFit/>
          </a:bodyPr>
          <a:lstStyle/>
          <a:p>
            <a:r>
              <a:rPr lang="en-GB" dirty="0" smtClean="0">
                <a:solidFill>
                  <a:srgbClr val="2B80B1"/>
                </a:solidFill>
              </a:rPr>
              <a:t>51</a:t>
            </a:r>
            <a:endParaRPr lang="en-GB" dirty="0">
              <a:solidFill>
                <a:srgbClr val="2B80B1"/>
              </a:solidFill>
            </a:endParaRPr>
          </a:p>
        </p:txBody>
      </p:sp>
    </p:spTree>
    <p:custDataLst>
      <p:tags r:id="rId1"/>
    </p:custDataLst>
    <p:extLst>
      <p:ext uri="{BB962C8B-B14F-4D97-AF65-F5344CB8AC3E}">
        <p14:creationId xmlns:p14="http://schemas.microsoft.com/office/powerpoint/2010/main" val="19924089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AQ Correction Cancellation</a:t>
            </a:r>
            <a:endParaRPr lang="en-GB" dirty="0"/>
          </a:p>
        </p:txBody>
      </p:sp>
      <p:grpSp>
        <p:nvGrpSpPr>
          <p:cNvPr id="3" name="Group 2"/>
          <p:cNvGrpSpPr/>
          <p:nvPr/>
        </p:nvGrpSpPr>
        <p:grpSpPr>
          <a:xfrm>
            <a:off x="0" y="664350"/>
            <a:ext cx="9251950" cy="2703512"/>
            <a:chOff x="-53975" y="1176338"/>
            <a:chExt cx="9251950" cy="2703512"/>
          </a:xfrm>
        </p:grpSpPr>
        <p:pic>
          <p:nvPicPr>
            <p:cNvPr id="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75" y="1176338"/>
              <a:ext cx="9251950" cy="254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2"/>
            <p:cNvSpPr>
              <a:spLocks noChangeArrowheads="1"/>
            </p:cNvSpPr>
            <p:nvPr/>
          </p:nvSpPr>
          <p:spPr bwMode="auto">
            <a:xfrm>
              <a:off x="7010400" y="1920875"/>
              <a:ext cx="720725" cy="1820863"/>
            </a:xfrm>
            <a:prstGeom prst="rect">
              <a:avLst/>
            </a:prstGeom>
            <a:noFill/>
            <a:ln w="19050" algn="ctr">
              <a:solidFill>
                <a:srgbClr val="F5835D"/>
              </a:solidFill>
              <a:round/>
              <a:headEnd/>
              <a:tailEnd/>
            </a:ln>
            <a:extLst>
              <a:ext uri="{909E8E84-426E-40DD-AFC4-6F175D3DCCD1}">
                <a14:hiddenFill xmlns:a14="http://schemas.microsoft.com/office/drawing/2010/main">
                  <a:solidFill>
                    <a:srgbClr val="FFFFFF"/>
                  </a:solidFill>
                </a14:hiddenFill>
              </a:ext>
            </a:extLst>
          </p:spPr>
          <p:txBody>
            <a:bodyPr lIns="92075" tIns="46038" rIns="92075" bIns="46038" anchor="b"/>
            <a:lstStyle/>
            <a:p>
              <a:pPr defTabSz="914400"/>
              <a:endParaRPr lang="en-GB" sz="1000" dirty="0"/>
            </a:p>
          </p:txBody>
        </p:sp>
        <p:cxnSp>
          <p:nvCxnSpPr>
            <p:cNvPr id="6" name="Elbow Connector 6"/>
            <p:cNvCxnSpPr>
              <a:cxnSpLocks noChangeShapeType="1"/>
              <a:endCxn id="5" idx="2"/>
            </p:cNvCxnSpPr>
            <p:nvPr/>
          </p:nvCxnSpPr>
          <p:spPr bwMode="auto">
            <a:xfrm flipV="1">
              <a:off x="4537075" y="3741738"/>
              <a:ext cx="2833688" cy="138112"/>
            </a:xfrm>
            <a:prstGeom prst="bentConnector2">
              <a:avLst/>
            </a:prstGeom>
            <a:noFill/>
            <a:ln w="9525" algn="ctr">
              <a:solidFill>
                <a:srgbClr val="F5835D"/>
              </a:solidFill>
              <a:round/>
              <a:headEnd type="oval" w="med" len="me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7" name="TextBox 6"/>
          <p:cNvSpPr txBox="1"/>
          <p:nvPr/>
        </p:nvSpPr>
        <p:spPr>
          <a:xfrm>
            <a:off x="467544" y="2858107"/>
            <a:ext cx="4411538" cy="1015663"/>
          </a:xfrm>
          <a:prstGeom prst="rect">
            <a:avLst/>
          </a:prstGeom>
          <a:noFill/>
        </p:spPr>
        <p:txBody>
          <a:bodyPr wrap="square" rtlCol="0">
            <a:spAutoFit/>
          </a:bodyPr>
          <a:lstStyle/>
          <a:p>
            <a:pPr>
              <a:defRPr/>
            </a:pPr>
            <a:r>
              <a:rPr lang="en-GB" sz="1400" b="1" dirty="0">
                <a:solidFill>
                  <a:srgbClr val="3E5AA8"/>
                </a:solidFill>
              </a:rPr>
              <a:t>AQ Correction Cancellation</a:t>
            </a:r>
          </a:p>
          <a:p>
            <a:pPr marL="171450" indent="-171450">
              <a:buFontTx/>
              <a:buChar char="-"/>
              <a:defRPr/>
            </a:pPr>
            <a:r>
              <a:rPr lang="en-US" sz="1400" dirty="0">
                <a:solidFill>
                  <a:srgbClr val="3E5AA8"/>
                </a:solidFill>
              </a:rPr>
              <a:t>The AQ Correction can be cancelled up to and including M-8 </a:t>
            </a:r>
            <a:r>
              <a:rPr lang="en-US" sz="1400" dirty="0" smtClean="0">
                <a:solidFill>
                  <a:srgbClr val="3E5AA8"/>
                </a:solidFill>
              </a:rPr>
              <a:t>(business </a:t>
            </a:r>
            <a:r>
              <a:rPr lang="en-US" sz="1400" dirty="0">
                <a:solidFill>
                  <a:srgbClr val="3E5AA8"/>
                </a:solidFill>
              </a:rPr>
              <a:t>days) of going live</a:t>
            </a:r>
            <a:endParaRPr lang="en-GB" sz="1400" dirty="0">
              <a:solidFill>
                <a:srgbClr val="3E5AA8"/>
              </a:solidFill>
            </a:endParaRPr>
          </a:p>
          <a:p>
            <a:endParaRPr lang="en-GB" dirty="0"/>
          </a:p>
        </p:txBody>
      </p:sp>
      <p:sp>
        <p:nvSpPr>
          <p:cNvPr id="8" name="TextBox 7"/>
          <p:cNvSpPr txBox="1"/>
          <p:nvPr/>
        </p:nvSpPr>
        <p:spPr>
          <a:xfrm>
            <a:off x="2673313" y="3651870"/>
            <a:ext cx="6487855" cy="1600438"/>
          </a:xfrm>
          <a:prstGeom prst="rect">
            <a:avLst/>
          </a:prstGeom>
          <a:noFill/>
        </p:spPr>
        <p:txBody>
          <a:bodyPr wrap="square" rtlCol="0">
            <a:spAutoFit/>
          </a:bodyPr>
          <a:lstStyle/>
          <a:p>
            <a:pPr>
              <a:defRPr/>
            </a:pPr>
            <a:r>
              <a:rPr lang="en-GB" sz="1600" b="1" dirty="0">
                <a:solidFill>
                  <a:srgbClr val="FF0000"/>
                </a:solidFill>
              </a:rPr>
              <a:t>Example </a:t>
            </a:r>
            <a:endParaRPr lang="en-GB" sz="1600" dirty="0">
              <a:solidFill>
                <a:srgbClr val="FF0000"/>
              </a:solidFill>
            </a:endParaRPr>
          </a:p>
          <a:p>
            <a:pPr>
              <a:defRPr/>
            </a:pPr>
            <a:r>
              <a:rPr lang="en-US" sz="1600" dirty="0">
                <a:solidFill>
                  <a:srgbClr val="FF0000"/>
                </a:solidFill>
              </a:rPr>
              <a:t>AQ Correction Cancellation must be submitted no later than M-8 in June to prevent the Correction going live on the 1</a:t>
            </a:r>
            <a:r>
              <a:rPr lang="en-US" sz="1600" baseline="30000" dirty="0">
                <a:solidFill>
                  <a:srgbClr val="FF0000"/>
                </a:solidFill>
              </a:rPr>
              <a:t>st</a:t>
            </a:r>
            <a:r>
              <a:rPr lang="en-US" sz="1600" dirty="0">
                <a:solidFill>
                  <a:srgbClr val="FF0000"/>
                </a:solidFill>
              </a:rPr>
              <a:t> of July. </a:t>
            </a:r>
            <a:endParaRPr lang="en-GB" sz="1600" dirty="0">
              <a:solidFill>
                <a:srgbClr val="FF0000"/>
              </a:solidFill>
            </a:endParaRPr>
          </a:p>
          <a:p>
            <a:pPr>
              <a:defRPr/>
            </a:pPr>
            <a:r>
              <a:rPr lang="en-US" sz="1600" dirty="0">
                <a:solidFill>
                  <a:srgbClr val="FF0000"/>
                </a:solidFill>
              </a:rPr>
              <a:t>Cancellation received after M-8 in June will not stop the AQ Correction from going live.</a:t>
            </a:r>
            <a:endParaRPr lang="en-GB" sz="1600" dirty="0">
              <a:solidFill>
                <a:srgbClr val="FF0000"/>
              </a:solidFill>
            </a:endParaRPr>
          </a:p>
          <a:p>
            <a:endParaRPr lang="en-GB" dirty="0">
              <a:solidFill>
                <a:srgbClr val="FF0000"/>
              </a:solidFill>
            </a:endParaRPr>
          </a:p>
        </p:txBody>
      </p:sp>
      <p:sp>
        <p:nvSpPr>
          <p:cNvPr id="9" name="TextBox 8"/>
          <p:cNvSpPr txBox="1"/>
          <p:nvPr/>
        </p:nvSpPr>
        <p:spPr>
          <a:xfrm>
            <a:off x="4242693" y="4774168"/>
            <a:ext cx="576064" cy="369332"/>
          </a:xfrm>
          <a:prstGeom prst="rect">
            <a:avLst/>
          </a:prstGeom>
          <a:noFill/>
        </p:spPr>
        <p:txBody>
          <a:bodyPr wrap="square" rtlCol="0">
            <a:spAutoFit/>
          </a:bodyPr>
          <a:lstStyle/>
          <a:p>
            <a:r>
              <a:rPr lang="en-GB" dirty="0" smtClean="0">
                <a:solidFill>
                  <a:srgbClr val="2B80B1"/>
                </a:solidFill>
              </a:rPr>
              <a:t>52</a:t>
            </a:r>
            <a:endParaRPr lang="en-GB" dirty="0">
              <a:solidFill>
                <a:srgbClr val="2B80B1"/>
              </a:solidFill>
            </a:endParaRPr>
          </a:p>
        </p:txBody>
      </p:sp>
    </p:spTree>
    <p:custDataLst>
      <p:tags r:id="rId1"/>
    </p:custDataLst>
    <p:extLst>
      <p:ext uri="{BB962C8B-B14F-4D97-AF65-F5344CB8AC3E}">
        <p14:creationId xmlns:p14="http://schemas.microsoft.com/office/powerpoint/2010/main" val="33941526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779662"/>
            <a:ext cx="7772400" cy="1102519"/>
          </a:xfrm>
        </p:spPr>
        <p:txBody>
          <a:bodyPr/>
          <a:lstStyle/>
          <a:p>
            <a:r>
              <a:rPr lang="en-GB" kern="0" dirty="0" smtClean="0">
                <a:solidFill>
                  <a:schemeClr val="accent1">
                    <a:lumMod val="75000"/>
                  </a:schemeClr>
                </a:solidFill>
              </a:rPr>
              <a:t>Is this for all SMPs?</a:t>
            </a:r>
            <a:endParaRPr lang="en-GB" kern="0" dirty="0">
              <a:solidFill>
                <a:schemeClr val="accent1">
                  <a:lumMod val="75000"/>
                </a:schemeClr>
              </a:solidFill>
            </a:endParaRPr>
          </a:p>
        </p:txBody>
      </p:sp>
      <p:sp>
        <p:nvSpPr>
          <p:cNvPr id="3" name="TextBox 2"/>
          <p:cNvSpPr txBox="1"/>
          <p:nvPr/>
        </p:nvSpPr>
        <p:spPr>
          <a:xfrm>
            <a:off x="4499992" y="4730055"/>
            <a:ext cx="576064" cy="369332"/>
          </a:xfrm>
          <a:prstGeom prst="rect">
            <a:avLst/>
          </a:prstGeom>
          <a:noFill/>
        </p:spPr>
        <p:txBody>
          <a:bodyPr wrap="square" rtlCol="0">
            <a:spAutoFit/>
          </a:bodyPr>
          <a:lstStyle/>
          <a:p>
            <a:r>
              <a:rPr lang="en-GB" dirty="0" smtClean="0">
                <a:solidFill>
                  <a:srgbClr val="2B80B1"/>
                </a:solidFill>
              </a:rPr>
              <a:t>53</a:t>
            </a:r>
            <a:endParaRPr lang="en-GB" dirty="0">
              <a:solidFill>
                <a:srgbClr val="2B80B1"/>
              </a:solidFill>
            </a:endParaRPr>
          </a:p>
        </p:txBody>
      </p:sp>
    </p:spTree>
    <p:custDataLst>
      <p:tags r:id="rId1"/>
    </p:custDataLst>
    <p:extLst>
      <p:ext uri="{BB962C8B-B14F-4D97-AF65-F5344CB8AC3E}">
        <p14:creationId xmlns:p14="http://schemas.microsoft.com/office/powerpoint/2010/main" val="3432140373"/>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Xoserve 2018">
      <a:dk1>
        <a:sysClr val="windowText" lastClr="000000"/>
      </a:dk1>
      <a:lt1>
        <a:sysClr val="window" lastClr="FFFFFF"/>
      </a:lt1>
      <a:dk2>
        <a:srgbClr val="1D3E61"/>
      </a:dk2>
      <a:lt2>
        <a:srgbClr val="EEECE1"/>
      </a:lt2>
      <a:accent1>
        <a:srgbClr val="3E5AA8"/>
      </a:accent1>
      <a:accent2>
        <a:srgbClr val="D75733"/>
      </a:accent2>
      <a:accent3>
        <a:srgbClr val="56CF9E"/>
      </a:accent3>
      <a:accent4>
        <a:srgbClr val="6440A3"/>
      </a:accent4>
      <a:accent5>
        <a:srgbClr val="40D1F5"/>
      </a:accent5>
      <a:accent6>
        <a:srgbClr val="FCBC55"/>
      </a:accent6>
      <a:hlink>
        <a:srgbClr val="6440A3"/>
      </a:hlink>
      <a:folHlink>
        <a:srgbClr val="D2232A"/>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E927B77B7F39148B9CB17AE711C8D35" ma:contentTypeVersion="0" ma:contentTypeDescription="Create a new document." ma:contentTypeScope="" ma:versionID="159d718f6c29ca5e1f84b5e6d7132f42">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0DEEE7B-1543-4EFF-B3C1-AFC857C3E502}">
  <ds:schemaRefs>
    <ds:schemaRef ds:uri="http://schemas.microsoft.com/sharepoint/v3/contenttype/forms"/>
  </ds:schemaRefs>
</ds:datastoreItem>
</file>

<file path=customXml/itemProps2.xml><?xml version="1.0" encoding="utf-8"?>
<ds:datastoreItem xmlns:ds="http://schemas.openxmlformats.org/officeDocument/2006/customXml" ds:itemID="{ABA723BE-B83E-44FD-90E1-73FE10FBD31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211B2E31-4703-4F4D-BB47-74A8364BAC36}">
  <ds:schemaRefs>
    <ds:schemaRef ds:uri="http://www.w3.org/XML/1998/namespace"/>
    <ds:schemaRef ds:uri="http://schemas.microsoft.com/office/2006/metadata/properties"/>
    <ds:schemaRef ds:uri="http://purl.org/dc/elements/1.1/"/>
    <ds:schemaRef ds:uri="http://schemas.microsoft.com/office/2006/documentManagement/types"/>
    <ds:schemaRef ds:uri="http://purl.org/dc/dcmitype/"/>
    <ds:schemaRef ds:uri="http://purl.org/dc/terms/"/>
    <ds:schemaRef ds:uri="http://schemas.openxmlformats.org/package/2006/metadata/core-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890</TotalTime>
  <Words>637</Words>
  <Application>Microsoft Office PowerPoint</Application>
  <PresentationFormat>On-screen Show (16:9)</PresentationFormat>
  <Paragraphs>73</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Annual Quantity (AQ) </vt:lpstr>
      <vt:lpstr>How does the rolling AQ Process Work?</vt:lpstr>
      <vt:lpstr>AQ Calculation Process</vt:lpstr>
      <vt:lpstr>What if I want to correct my AQ?</vt:lpstr>
      <vt:lpstr>AQ Correction process</vt:lpstr>
      <vt:lpstr>AQ Correction Process</vt:lpstr>
      <vt:lpstr>AQ Correction Process Continued</vt:lpstr>
      <vt:lpstr>AQ Correction Cancellation</vt:lpstr>
      <vt:lpstr>Is this for all SMPs?</vt:lpstr>
      <vt:lpstr>NDM Formula Year (AQ Bill)</vt:lpstr>
    </vt:vector>
  </TitlesOfParts>
  <Company>National Grid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National Grid</dc:creator>
  <cp:lastModifiedBy>National Grid</cp:lastModifiedBy>
  <cp:revision>59</cp:revision>
  <dcterms:created xsi:type="dcterms:W3CDTF">2018-09-02T17:12:15Z</dcterms:created>
  <dcterms:modified xsi:type="dcterms:W3CDTF">2019-04-12T13:36:28Z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505022281</vt:i4>
  </property>
  <property fmtid="{D5CDD505-2E9C-101B-9397-08002B2CF9AE}" pid="3" name="_NewReviewCycle">
    <vt:lpwstr/>
  </property>
  <property fmtid="{D5CDD505-2E9C-101B-9397-08002B2CF9AE}" pid="4" name="_EmailSubject">
    <vt:lpwstr>Xoserve.com Publishing Request - Document</vt:lpwstr>
  </property>
  <property fmtid="{D5CDD505-2E9C-101B-9397-08002B2CF9AE}" pid="5" name="_AuthorEmail">
    <vt:lpwstr>Amelia.Gallini@Xoserve.com</vt:lpwstr>
  </property>
  <property fmtid="{D5CDD505-2E9C-101B-9397-08002B2CF9AE}" pid="6" name="_AuthorEmailDisplayName">
    <vt:lpwstr>Gallini, Amelia</vt:lpwstr>
  </property>
  <property fmtid="{D5CDD505-2E9C-101B-9397-08002B2CF9AE}" pid="7" name="_PreviousAdHocReviewCycleID">
    <vt:i4>1696637420</vt:i4>
  </property>
  <property fmtid="{D5CDD505-2E9C-101B-9397-08002B2CF9AE}" pid="8" name="ContentTypeId">
    <vt:lpwstr>0x0101006E927B77B7F39148B9CB17AE711C8D35</vt:lpwstr>
  </property>
</Properties>
</file>