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72" r:id="rId5"/>
    <p:sldId id="289" r:id="rId6"/>
    <p:sldId id="352" r:id="rId7"/>
    <p:sldId id="290" r:id="rId8"/>
    <p:sldId id="343" r:id="rId9"/>
    <p:sldId id="256" r:id="rId10"/>
    <p:sldId id="2039" r:id="rId11"/>
    <p:sldId id="2147482406" r:id="rId12"/>
    <p:sldId id="2147482407" r:id="rId13"/>
    <p:sldId id="2147482408" r:id="rId14"/>
    <p:sldId id="2147482409" r:id="rId15"/>
    <p:sldId id="2147482410" r:id="rId16"/>
    <p:sldId id="2147482405" r:id="rId17"/>
    <p:sldId id="338" r:id="rId18"/>
    <p:sldId id="913" r:id="rId19"/>
    <p:sldId id="914" r:id="rId20"/>
    <p:sldId id="2147482418" r:id="rId21"/>
    <p:sldId id="356" r:id="rId22"/>
    <p:sldId id="2147482420" r:id="rId23"/>
    <p:sldId id="336" r:id="rId24"/>
    <p:sldId id="2147482421" r:id="rId25"/>
    <p:sldId id="344" r:id="rId26"/>
    <p:sldId id="2147482422" r:id="rId27"/>
    <p:sldId id="349" r:id="rId28"/>
    <p:sldId id="2147482423" r:id="rId29"/>
    <p:sldId id="365" r:id="rId30"/>
    <p:sldId id="350" r:id="rId31"/>
    <p:sldId id="291" r:id="rId32"/>
    <p:sldId id="354" r:id="rId33"/>
    <p:sldId id="270" r:id="rId34"/>
    <p:sldId id="314" r:id="rId35"/>
    <p:sldId id="313" r:id="rId36"/>
    <p:sldId id="315" r:id="rId37"/>
    <p:sldId id="292" r:id="rId38"/>
    <p:sldId id="327" r:id="rId39"/>
    <p:sldId id="2147482419" r:id="rId40"/>
    <p:sldId id="337" r:id="rId41"/>
    <p:sldId id="910" r:id="rId42"/>
    <p:sldId id="906" r:id="rId43"/>
    <p:sldId id="912" r:id="rId44"/>
    <p:sldId id="911" r:id="rId45"/>
    <p:sldId id="909" r:id="rId46"/>
    <p:sldId id="353" r:id="rId47"/>
    <p:sldId id="35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MC" id="{7C071D30-9DCD-4CE9-BB0D-572C6177FE83}">
          <p14:sldIdLst>
            <p14:sldId id="272"/>
            <p14:sldId id="289"/>
            <p14:sldId id="352"/>
            <p14:sldId id="290"/>
            <p14:sldId id="343"/>
            <p14:sldId id="256"/>
            <p14:sldId id="2039"/>
            <p14:sldId id="2147482406"/>
            <p14:sldId id="2147482407"/>
            <p14:sldId id="2147482408"/>
            <p14:sldId id="2147482409"/>
            <p14:sldId id="2147482410"/>
            <p14:sldId id="2147482405"/>
            <p14:sldId id="338"/>
            <p14:sldId id="913"/>
            <p14:sldId id="914"/>
            <p14:sldId id="2147482418"/>
            <p14:sldId id="356"/>
            <p14:sldId id="2147482420"/>
            <p14:sldId id="336"/>
            <p14:sldId id="2147482421"/>
            <p14:sldId id="344"/>
            <p14:sldId id="2147482422"/>
            <p14:sldId id="349"/>
            <p14:sldId id="2147482423"/>
            <p14:sldId id="365"/>
            <p14:sldId id="350"/>
            <p14:sldId id="291"/>
            <p14:sldId id="354"/>
            <p14:sldId id="270"/>
            <p14:sldId id="314"/>
            <p14:sldId id="313"/>
            <p14:sldId id="315"/>
            <p14:sldId id="292"/>
            <p14:sldId id="327"/>
            <p14:sldId id="2147482419"/>
            <p14:sldId id="337"/>
            <p14:sldId id="910"/>
            <p14:sldId id="906"/>
            <p14:sldId id="912"/>
            <p14:sldId id="911"/>
            <p14:sldId id="909"/>
            <p14:sldId id="353"/>
            <p14:sldId id="35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B2B3C3-B66C-B204-7A47-BAD8E28BCC3B}" name="Jaimee LeResche" initials="JL" userId="S::jaimee.leresche@xoserve.com::e065a7d2-d47d-4aa5-a04c-d48643a875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FF"/>
    <a:srgbClr val="00BF75"/>
    <a:srgbClr val="212232"/>
    <a:srgbClr val="CCF3E4"/>
    <a:srgbClr val="FCDAEE"/>
    <a:srgbClr val="DEF2FB"/>
    <a:srgbClr val="E1E6FF"/>
    <a:srgbClr val="DFDBFF"/>
    <a:srgbClr val="7FDFBA"/>
    <a:srgbClr val="51D0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2744D-FD83-4344-954A-1D04D6F9473B}" v="24" dt="2026-04-13T10:38:03.630"/>
  </p1510:revLst>
</p1510:revInfo>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4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ki Orsler" userId="4d6e5e1c-5c7d-4501-98b4-e47cddd083d2" providerId="ADAL" clId="{F1B612D2-8F0A-440E-9910-954A53B2939C}"/>
    <pc:docChg chg="undo custSel mod addSld delSld modSld modMainMaster modSection">
      <pc:chgData name="Vikki Orsler" userId="4d6e5e1c-5c7d-4501-98b4-e47cddd083d2" providerId="ADAL" clId="{F1B612D2-8F0A-440E-9910-954A53B2939C}" dt="2026-04-13T10:38:52.947" v="311" actId="478"/>
      <pc:docMkLst>
        <pc:docMk/>
      </pc:docMkLst>
      <pc:sldChg chg="add">
        <pc:chgData name="Vikki Orsler" userId="4d6e5e1c-5c7d-4501-98b4-e47cddd083d2" providerId="ADAL" clId="{F1B612D2-8F0A-440E-9910-954A53B2939C}" dt="2026-04-13T08:43:03.290" v="254"/>
        <pc:sldMkLst>
          <pc:docMk/>
          <pc:sldMk cId="1433822595" sldId="256"/>
        </pc:sldMkLst>
      </pc:sldChg>
      <pc:sldChg chg="modSp add mod">
        <pc:chgData name="Vikki Orsler" userId="4d6e5e1c-5c7d-4501-98b4-e47cddd083d2" providerId="ADAL" clId="{F1B612D2-8F0A-440E-9910-954A53B2939C}" dt="2026-04-13T08:57:17.616" v="284" actId="20577"/>
        <pc:sldMkLst>
          <pc:docMk/>
          <pc:sldMk cId="1573880326" sldId="270"/>
        </pc:sldMkLst>
        <pc:spChg chg="mod">
          <ac:chgData name="Vikki Orsler" userId="4d6e5e1c-5c7d-4501-98b4-e47cddd083d2" providerId="ADAL" clId="{F1B612D2-8F0A-440E-9910-954A53B2939C}" dt="2026-04-13T08:57:17.616" v="284" actId="20577"/>
          <ac:spMkLst>
            <pc:docMk/>
            <pc:sldMk cId="1573880326" sldId="270"/>
            <ac:spMk id="4" creationId="{0F2467A5-1FDA-2C1D-3FFD-700E0C3A6B1E}"/>
          </ac:spMkLst>
        </pc:spChg>
      </pc:sldChg>
      <pc:sldChg chg="modSp mod">
        <pc:chgData name="Vikki Orsler" userId="4d6e5e1c-5c7d-4501-98b4-e47cddd083d2" providerId="ADAL" clId="{F1B612D2-8F0A-440E-9910-954A53B2939C}" dt="2026-04-09T10:12:25.247" v="16" actId="20577"/>
        <pc:sldMkLst>
          <pc:docMk/>
          <pc:sldMk cId="257175256" sldId="272"/>
        </pc:sldMkLst>
        <pc:spChg chg="mod">
          <ac:chgData name="Vikki Orsler" userId="4d6e5e1c-5c7d-4501-98b4-e47cddd083d2" providerId="ADAL" clId="{F1B612D2-8F0A-440E-9910-954A53B2939C}" dt="2026-04-09T10:12:25.247" v="16" actId="20577"/>
          <ac:spMkLst>
            <pc:docMk/>
            <pc:sldMk cId="257175256" sldId="272"/>
            <ac:spMk id="6" creationId="{6B6B651F-ABCE-1D44-99F5-D13416228954}"/>
          </ac:spMkLst>
        </pc:spChg>
      </pc:sldChg>
      <pc:sldChg chg="modSp mod">
        <pc:chgData name="Vikki Orsler" userId="4d6e5e1c-5c7d-4501-98b4-e47cddd083d2" providerId="ADAL" clId="{F1B612D2-8F0A-440E-9910-954A53B2939C}" dt="2026-04-09T10:16:36.689" v="19" actId="692"/>
        <pc:sldMkLst>
          <pc:docMk/>
          <pc:sldMk cId="2486853299" sldId="290"/>
        </pc:sldMkLst>
        <pc:spChg chg="mod">
          <ac:chgData name="Vikki Orsler" userId="4d6e5e1c-5c7d-4501-98b4-e47cddd083d2" providerId="ADAL" clId="{F1B612D2-8F0A-440E-9910-954A53B2939C}" dt="2026-04-09T10:16:36.689" v="19" actId="692"/>
          <ac:spMkLst>
            <pc:docMk/>
            <pc:sldMk cId="2486853299" sldId="290"/>
            <ac:spMk id="18" creationId="{3CC7B073-7D83-10CD-A5DB-2E66A34838E7}"/>
          </ac:spMkLst>
        </pc:spChg>
      </pc:sldChg>
      <pc:sldChg chg="modSp mod">
        <pc:chgData name="Vikki Orsler" userId="4d6e5e1c-5c7d-4501-98b4-e47cddd083d2" providerId="ADAL" clId="{F1B612D2-8F0A-440E-9910-954A53B2939C}" dt="2026-04-09T11:11:43.183" v="126"/>
        <pc:sldMkLst>
          <pc:docMk/>
          <pc:sldMk cId="3570957291" sldId="292"/>
        </pc:sldMkLst>
        <pc:spChg chg="mod">
          <ac:chgData name="Vikki Orsler" userId="4d6e5e1c-5c7d-4501-98b4-e47cddd083d2" providerId="ADAL" clId="{F1B612D2-8F0A-440E-9910-954A53B2939C}" dt="2026-04-09T11:11:43.183" v="126"/>
          <ac:spMkLst>
            <pc:docMk/>
            <pc:sldMk cId="3570957291" sldId="292"/>
            <ac:spMk id="2" creationId="{D8524C09-F47A-DD8B-3DA4-004A9D2E9308}"/>
          </ac:spMkLst>
        </pc:spChg>
        <pc:spChg chg="mod">
          <ac:chgData name="Vikki Orsler" userId="4d6e5e1c-5c7d-4501-98b4-e47cddd083d2" providerId="ADAL" clId="{F1B612D2-8F0A-440E-9910-954A53B2939C}" dt="2026-04-09T11:11:34.372" v="125"/>
          <ac:spMkLst>
            <pc:docMk/>
            <pc:sldMk cId="3570957291" sldId="292"/>
            <ac:spMk id="11" creationId="{ECAD568C-4438-3629-711C-6691AD02D445}"/>
          </ac:spMkLst>
        </pc:spChg>
        <pc:spChg chg="mod">
          <ac:chgData name="Vikki Orsler" userId="4d6e5e1c-5c7d-4501-98b4-e47cddd083d2" providerId="ADAL" clId="{F1B612D2-8F0A-440E-9910-954A53B2939C}" dt="2026-04-09T11:11:17.221" v="124" actId="14100"/>
          <ac:spMkLst>
            <pc:docMk/>
            <pc:sldMk cId="3570957291" sldId="292"/>
            <ac:spMk id="12" creationId="{6A465BD0-DA6F-3739-022D-05CB42F79D0B}"/>
          </ac:spMkLst>
        </pc:spChg>
        <pc:spChg chg="mod">
          <ac:chgData name="Vikki Orsler" userId="4d6e5e1c-5c7d-4501-98b4-e47cddd083d2" providerId="ADAL" clId="{F1B612D2-8F0A-440E-9910-954A53B2939C}" dt="2026-04-09T11:11:11.066" v="118" actId="207"/>
          <ac:spMkLst>
            <pc:docMk/>
            <pc:sldMk cId="3570957291" sldId="292"/>
            <ac:spMk id="13" creationId="{AA00AC6F-A1D7-BE95-4FCB-A51FDC9CEB05}"/>
          </ac:spMkLst>
        </pc:spChg>
      </pc:sldChg>
      <pc:sldChg chg="delSp add mod">
        <pc:chgData name="Vikki Orsler" userId="4d6e5e1c-5c7d-4501-98b4-e47cddd083d2" providerId="ADAL" clId="{F1B612D2-8F0A-440E-9910-954A53B2939C}" dt="2026-04-13T08:57:06.358" v="282" actId="478"/>
        <pc:sldMkLst>
          <pc:docMk/>
          <pc:sldMk cId="245159918" sldId="313"/>
        </pc:sldMkLst>
        <pc:spChg chg="del">
          <ac:chgData name="Vikki Orsler" userId="4d6e5e1c-5c7d-4501-98b4-e47cddd083d2" providerId="ADAL" clId="{F1B612D2-8F0A-440E-9910-954A53B2939C}" dt="2026-04-13T08:57:06.358" v="282" actId="478"/>
          <ac:spMkLst>
            <pc:docMk/>
            <pc:sldMk cId="245159918" sldId="313"/>
            <ac:spMk id="2" creationId="{5D060E56-E5A2-9BB1-2EEF-DD8B0D47ED7E}"/>
          </ac:spMkLst>
        </pc:spChg>
      </pc:sldChg>
      <pc:sldChg chg="delSp add mod">
        <pc:chgData name="Vikki Orsler" userId="4d6e5e1c-5c7d-4501-98b4-e47cddd083d2" providerId="ADAL" clId="{F1B612D2-8F0A-440E-9910-954A53B2939C}" dt="2026-04-13T08:57:02.259" v="281" actId="478"/>
        <pc:sldMkLst>
          <pc:docMk/>
          <pc:sldMk cId="754840280" sldId="314"/>
        </pc:sldMkLst>
        <pc:spChg chg="del">
          <ac:chgData name="Vikki Orsler" userId="4d6e5e1c-5c7d-4501-98b4-e47cddd083d2" providerId="ADAL" clId="{F1B612D2-8F0A-440E-9910-954A53B2939C}" dt="2026-04-13T08:57:02.259" v="281" actId="478"/>
          <ac:spMkLst>
            <pc:docMk/>
            <pc:sldMk cId="754840280" sldId="314"/>
            <ac:spMk id="2" creationId="{CE95D5CB-6D96-086A-C710-8338D09188B0}"/>
          </ac:spMkLst>
        </pc:spChg>
      </pc:sldChg>
      <pc:sldChg chg="delSp add mod">
        <pc:chgData name="Vikki Orsler" userId="4d6e5e1c-5c7d-4501-98b4-e47cddd083d2" providerId="ADAL" clId="{F1B612D2-8F0A-440E-9910-954A53B2939C}" dt="2026-04-13T08:57:08.917" v="283" actId="478"/>
        <pc:sldMkLst>
          <pc:docMk/>
          <pc:sldMk cId="3659568042" sldId="315"/>
        </pc:sldMkLst>
        <pc:spChg chg="del">
          <ac:chgData name="Vikki Orsler" userId="4d6e5e1c-5c7d-4501-98b4-e47cddd083d2" providerId="ADAL" clId="{F1B612D2-8F0A-440E-9910-954A53B2939C}" dt="2026-04-13T08:57:08.917" v="283" actId="478"/>
          <ac:spMkLst>
            <pc:docMk/>
            <pc:sldMk cId="3659568042" sldId="315"/>
            <ac:spMk id="2" creationId="{8EDC245B-779F-8158-02AF-FAE96C4D13AA}"/>
          </ac:spMkLst>
        </pc:spChg>
      </pc:sldChg>
      <pc:sldChg chg="add">
        <pc:chgData name="Vikki Orsler" userId="4d6e5e1c-5c7d-4501-98b4-e47cddd083d2" providerId="ADAL" clId="{F1B612D2-8F0A-440E-9910-954A53B2939C}" dt="2026-04-09T11:20:00.218" v="181"/>
        <pc:sldMkLst>
          <pc:docMk/>
          <pc:sldMk cId="477306092" sldId="327"/>
        </pc:sldMkLst>
      </pc:sldChg>
      <pc:sldChg chg="delSp modSp add mod">
        <pc:chgData name="Vikki Orsler" userId="4d6e5e1c-5c7d-4501-98b4-e47cddd083d2" providerId="ADAL" clId="{F1B612D2-8F0A-440E-9910-954A53B2939C}" dt="2026-04-13T10:38:24.651" v="297" actId="478"/>
        <pc:sldMkLst>
          <pc:docMk/>
          <pc:sldMk cId="2704132129" sldId="336"/>
        </pc:sldMkLst>
        <pc:spChg chg="del mod">
          <ac:chgData name="Vikki Orsler" userId="4d6e5e1c-5c7d-4501-98b4-e47cddd083d2" providerId="ADAL" clId="{F1B612D2-8F0A-440E-9910-954A53B2939C}" dt="2026-04-13T10:38:21.400" v="296" actId="478"/>
          <ac:spMkLst>
            <pc:docMk/>
            <pc:sldMk cId="2704132129" sldId="336"/>
            <ac:spMk id="4" creationId="{CB84BA68-1EE6-A365-17E4-71E7BDB0EE91}"/>
          </ac:spMkLst>
        </pc:spChg>
        <pc:spChg chg="del">
          <ac:chgData name="Vikki Orsler" userId="4d6e5e1c-5c7d-4501-98b4-e47cddd083d2" providerId="ADAL" clId="{F1B612D2-8F0A-440E-9910-954A53B2939C}" dt="2026-04-13T10:38:24.651" v="297" actId="478"/>
          <ac:spMkLst>
            <pc:docMk/>
            <pc:sldMk cId="2704132129" sldId="336"/>
            <ac:spMk id="5" creationId="{1650AC06-9D56-0255-A74C-A1732978230A}"/>
          </ac:spMkLst>
        </pc:spChg>
      </pc:sldChg>
      <pc:sldChg chg="add">
        <pc:chgData name="Vikki Orsler" userId="4d6e5e1c-5c7d-4501-98b4-e47cddd083d2" providerId="ADAL" clId="{F1B612D2-8F0A-440E-9910-954A53B2939C}" dt="2026-04-09T11:19:26.746" v="180"/>
        <pc:sldMkLst>
          <pc:docMk/>
          <pc:sldMk cId="3760178577" sldId="338"/>
        </pc:sldMkLst>
      </pc:sldChg>
      <pc:sldChg chg="modSp mod">
        <pc:chgData name="Vikki Orsler" userId="4d6e5e1c-5c7d-4501-98b4-e47cddd083d2" providerId="ADAL" clId="{F1B612D2-8F0A-440E-9910-954A53B2939C}" dt="2026-04-13T08:42:32.254" v="253" actId="1076"/>
        <pc:sldMkLst>
          <pc:docMk/>
          <pc:sldMk cId="2715914614" sldId="343"/>
        </pc:sldMkLst>
        <pc:spChg chg="mod">
          <ac:chgData name="Vikki Orsler" userId="4d6e5e1c-5c7d-4501-98b4-e47cddd083d2" providerId="ADAL" clId="{F1B612D2-8F0A-440E-9910-954A53B2939C}" dt="2026-04-09T16:03:54.297" v="197" actId="1076"/>
          <ac:spMkLst>
            <pc:docMk/>
            <pc:sldMk cId="2715914614" sldId="343"/>
            <ac:spMk id="6" creationId="{384C2EBE-8480-E364-8C57-0AFD4C5F7D33}"/>
          </ac:spMkLst>
        </pc:spChg>
        <pc:spChg chg="mod">
          <ac:chgData name="Vikki Orsler" userId="4d6e5e1c-5c7d-4501-98b4-e47cddd083d2" providerId="ADAL" clId="{F1B612D2-8F0A-440E-9910-954A53B2939C}" dt="2026-04-13T08:42:24.919" v="252" actId="20577"/>
          <ac:spMkLst>
            <pc:docMk/>
            <pc:sldMk cId="2715914614" sldId="343"/>
            <ac:spMk id="7" creationId="{6424478C-2A76-5F2B-2A8A-8F0CF4372BBF}"/>
          </ac:spMkLst>
        </pc:spChg>
        <pc:spChg chg="mod">
          <ac:chgData name="Vikki Orsler" userId="4d6e5e1c-5c7d-4501-98b4-e47cddd083d2" providerId="ADAL" clId="{F1B612D2-8F0A-440E-9910-954A53B2939C}" dt="2026-04-13T08:42:32.254" v="253" actId="1076"/>
          <ac:spMkLst>
            <pc:docMk/>
            <pc:sldMk cId="2715914614" sldId="343"/>
            <ac:spMk id="9" creationId="{1FE5D5ED-98D7-8DC4-93FC-8934DA77BFBF}"/>
          </ac:spMkLst>
        </pc:spChg>
        <pc:spChg chg="mod">
          <ac:chgData name="Vikki Orsler" userId="4d6e5e1c-5c7d-4501-98b4-e47cddd083d2" providerId="ADAL" clId="{F1B612D2-8F0A-440E-9910-954A53B2939C}" dt="2026-04-09T16:04:02.444" v="200" actId="1076"/>
          <ac:spMkLst>
            <pc:docMk/>
            <pc:sldMk cId="2715914614" sldId="343"/>
            <ac:spMk id="10" creationId="{8E6EBFF5-75E0-0A9F-769E-CEF6FC2A2E22}"/>
          </ac:spMkLst>
        </pc:spChg>
      </pc:sldChg>
      <pc:sldChg chg="delSp add mod">
        <pc:chgData name="Vikki Orsler" userId="4d6e5e1c-5c7d-4501-98b4-e47cddd083d2" providerId="ADAL" clId="{F1B612D2-8F0A-440E-9910-954A53B2939C}" dt="2026-04-13T10:38:33.143" v="301" actId="478"/>
        <pc:sldMkLst>
          <pc:docMk/>
          <pc:sldMk cId="1604575193" sldId="344"/>
        </pc:sldMkLst>
        <pc:spChg chg="del">
          <ac:chgData name="Vikki Orsler" userId="4d6e5e1c-5c7d-4501-98b4-e47cddd083d2" providerId="ADAL" clId="{F1B612D2-8F0A-440E-9910-954A53B2939C}" dt="2026-04-13T10:38:33.143" v="301" actId="478"/>
          <ac:spMkLst>
            <pc:docMk/>
            <pc:sldMk cId="1604575193" sldId="344"/>
            <ac:spMk id="2" creationId="{B1304B6A-5A53-F8E7-3013-D1547185CF45}"/>
          </ac:spMkLst>
        </pc:spChg>
        <pc:spChg chg="del">
          <ac:chgData name="Vikki Orsler" userId="4d6e5e1c-5c7d-4501-98b4-e47cddd083d2" providerId="ADAL" clId="{F1B612D2-8F0A-440E-9910-954A53B2939C}" dt="2026-04-13T10:38:31.542" v="300" actId="478"/>
          <ac:spMkLst>
            <pc:docMk/>
            <pc:sldMk cId="1604575193" sldId="344"/>
            <ac:spMk id="7" creationId="{8C11A702-29A7-630C-3903-347489B2A2D7}"/>
          </ac:spMkLst>
        </pc:spChg>
      </pc:sldChg>
      <pc:sldChg chg="delSp add mod">
        <pc:chgData name="Vikki Orsler" userId="4d6e5e1c-5c7d-4501-98b4-e47cddd083d2" providerId="ADAL" clId="{F1B612D2-8F0A-440E-9910-954A53B2939C}" dt="2026-04-13T10:38:41.981" v="305" actId="478"/>
        <pc:sldMkLst>
          <pc:docMk/>
          <pc:sldMk cId="1375887450" sldId="349"/>
        </pc:sldMkLst>
        <pc:spChg chg="del">
          <ac:chgData name="Vikki Orsler" userId="4d6e5e1c-5c7d-4501-98b4-e47cddd083d2" providerId="ADAL" clId="{F1B612D2-8F0A-440E-9910-954A53B2939C}" dt="2026-04-13T10:38:41.981" v="305" actId="478"/>
          <ac:spMkLst>
            <pc:docMk/>
            <pc:sldMk cId="1375887450" sldId="349"/>
            <ac:spMk id="3" creationId="{0EE7EDF0-D4B6-AE56-D921-AC60024DA19A}"/>
          </ac:spMkLst>
        </pc:spChg>
        <pc:spChg chg="del">
          <ac:chgData name="Vikki Orsler" userId="4d6e5e1c-5c7d-4501-98b4-e47cddd083d2" providerId="ADAL" clId="{F1B612D2-8F0A-440E-9910-954A53B2939C}" dt="2026-04-13T10:38:40.741" v="304" actId="478"/>
          <ac:spMkLst>
            <pc:docMk/>
            <pc:sldMk cId="1375887450" sldId="349"/>
            <ac:spMk id="4" creationId="{3ADBD91D-8CB1-DB63-EB49-DC10DDD0297F}"/>
          </ac:spMkLst>
        </pc:spChg>
      </pc:sldChg>
      <pc:sldChg chg="delSp add mod">
        <pc:chgData name="Vikki Orsler" userId="4d6e5e1c-5c7d-4501-98b4-e47cddd083d2" providerId="ADAL" clId="{F1B612D2-8F0A-440E-9910-954A53B2939C}" dt="2026-04-13T10:38:52.947" v="311" actId="478"/>
        <pc:sldMkLst>
          <pc:docMk/>
          <pc:sldMk cId="1773080667" sldId="350"/>
        </pc:sldMkLst>
        <pc:spChg chg="del">
          <ac:chgData name="Vikki Orsler" userId="4d6e5e1c-5c7d-4501-98b4-e47cddd083d2" providerId="ADAL" clId="{F1B612D2-8F0A-440E-9910-954A53B2939C}" dt="2026-04-13T10:38:52.947" v="311" actId="478"/>
          <ac:spMkLst>
            <pc:docMk/>
            <pc:sldMk cId="1773080667" sldId="350"/>
            <ac:spMk id="2" creationId="{B1304B6A-5A53-F8E7-3013-D1547185CF45}"/>
          </ac:spMkLst>
        </pc:spChg>
        <pc:spChg chg="del">
          <ac:chgData name="Vikki Orsler" userId="4d6e5e1c-5c7d-4501-98b4-e47cddd083d2" providerId="ADAL" clId="{F1B612D2-8F0A-440E-9910-954A53B2939C}" dt="2026-04-13T10:38:51.844" v="310" actId="478"/>
          <ac:spMkLst>
            <pc:docMk/>
            <pc:sldMk cId="1773080667" sldId="350"/>
            <ac:spMk id="7" creationId="{8C11A702-29A7-630C-3903-347489B2A2D7}"/>
          </ac:spMkLst>
        </pc:spChg>
      </pc:sldChg>
      <pc:sldChg chg="modSp mod">
        <pc:chgData name="Vikki Orsler" userId="4d6e5e1c-5c7d-4501-98b4-e47cddd083d2" providerId="ADAL" clId="{F1B612D2-8F0A-440E-9910-954A53B2939C}" dt="2026-04-13T08:45:34.658" v="279" actId="1076"/>
        <pc:sldMkLst>
          <pc:docMk/>
          <pc:sldMk cId="212722146" sldId="354"/>
        </pc:sldMkLst>
        <pc:spChg chg="mod">
          <ac:chgData name="Vikki Orsler" userId="4d6e5e1c-5c7d-4501-98b4-e47cddd083d2" providerId="ADAL" clId="{F1B612D2-8F0A-440E-9910-954A53B2939C}" dt="2026-04-13T08:44:12.287" v="276" actId="20577"/>
          <ac:spMkLst>
            <pc:docMk/>
            <pc:sldMk cId="212722146" sldId="354"/>
            <ac:spMk id="3" creationId="{1EC54C19-6198-BF86-8E0F-9B3EA133ED80}"/>
          </ac:spMkLst>
        </pc:spChg>
        <pc:spChg chg="mod">
          <ac:chgData name="Vikki Orsler" userId="4d6e5e1c-5c7d-4501-98b4-e47cddd083d2" providerId="ADAL" clId="{F1B612D2-8F0A-440E-9910-954A53B2939C}" dt="2026-04-13T08:45:32.813" v="278" actId="1076"/>
          <ac:spMkLst>
            <pc:docMk/>
            <pc:sldMk cId="212722146" sldId="354"/>
            <ac:spMk id="11" creationId="{4B75262F-8C92-08DD-35E3-D7CB837B5972}"/>
          </ac:spMkLst>
        </pc:spChg>
        <pc:spChg chg="mod">
          <ac:chgData name="Vikki Orsler" userId="4d6e5e1c-5c7d-4501-98b4-e47cddd083d2" providerId="ADAL" clId="{F1B612D2-8F0A-440E-9910-954A53B2939C}" dt="2026-04-13T08:45:34.658" v="279" actId="1076"/>
          <ac:spMkLst>
            <pc:docMk/>
            <pc:sldMk cId="212722146" sldId="354"/>
            <ac:spMk id="13" creationId="{13D79841-9CE2-23C2-35D7-97F30C88BD0C}"/>
          </ac:spMkLst>
        </pc:spChg>
      </pc:sldChg>
      <pc:sldChg chg="modSp mod">
        <pc:chgData name="Vikki Orsler" userId="4d6e5e1c-5c7d-4501-98b4-e47cddd083d2" providerId="ADAL" clId="{F1B612D2-8F0A-440E-9910-954A53B2939C}" dt="2026-04-13T09:32:27.108" v="290" actId="20577"/>
        <pc:sldMkLst>
          <pc:docMk/>
          <pc:sldMk cId="4277327026" sldId="355"/>
        </pc:sldMkLst>
        <pc:spChg chg="mod">
          <ac:chgData name="Vikki Orsler" userId="4d6e5e1c-5c7d-4501-98b4-e47cddd083d2" providerId="ADAL" clId="{F1B612D2-8F0A-440E-9910-954A53B2939C}" dt="2026-04-09T11:21:22.595" v="185" actId="20577"/>
          <ac:spMkLst>
            <pc:docMk/>
            <pc:sldMk cId="4277327026" sldId="355"/>
            <ac:spMk id="11" creationId="{AD14AF30-5C18-358B-3A11-ECD8BCB236A1}"/>
          </ac:spMkLst>
        </pc:spChg>
        <pc:spChg chg="mod">
          <ac:chgData name="Vikki Orsler" userId="4d6e5e1c-5c7d-4501-98b4-e47cddd083d2" providerId="ADAL" clId="{F1B612D2-8F0A-440E-9910-954A53B2939C}" dt="2026-04-13T09:32:27.108" v="290" actId="20577"/>
          <ac:spMkLst>
            <pc:docMk/>
            <pc:sldMk cId="4277327026" sldId="355"/>
            <ac:spMk id="12" creationId="{8E04CBA1-7C6C-8B5F-9FA7-628D61BAF0AB}"/>
          </ac:spMkLst>
        </pc:spChg>
        <pc:spChg chg="mod">
          <ac:chgData name="Vikki Orsler" userId="4d6e5e1c-5c7d-4501-98b4-e47cddd083d2" providerId="ADAL" clId="{F1B612D2-8F0A-440E-9910-954A53B2939C}" dt="2026-04-13T09:32:17.839" v="286" actId="1076"/>
          <ac:spMkLst>
            <pc:docMk/>
            <pc:sldMk cId="4277327026" sldId="355"/>
            <ac:spMk id="13" creationId="{50705DFD-B233-5B29-61F1-F994D99BA15F}"/>
          </ac:spMkLst>
        </pc:spChg>
      </pc:sldChg>
      <pc:sldChg chg="delSp modSp new mod">
        <pc:chgData name="Vikki Orsler" userId="4d6e5e1c-5c7d-4501-98b4-e47cddd083d2" providerId="ADAL" clId="{F1B612D2-8F0A-440E-9910-954A53B2939C}" dt="2026-04-13T10:37:06.356" v="293" actId="207"/>
        <pc:sldMkLst>
          <pc:docMk/>
          <pc:sldMk cId="3674233321" sldId="356"/>
        </pc:sldMkLst>
        <pc:spChg chg="mod">
          <ac:chgData name="Vikki Orsler" userId="4d6e5e1c-5c7d-4501-98b4-e47cddd083d2" providerId="ADAL" clId="{F1B612D2-8F0A-440E-9910-954A53B2939C}" dt="2026-04-09T11:13:29.349" v="135" actId="404"/>
          <ac:spMkLst>
            <pc:docMk/>
            <pc:sldMk cId="3674233321" sldId="356"/>
            <ac:spMk id="2" creationId="{967863A9-D44A-97CB-C974-FD895A3F1393}"/>
          </ac:spMkLst>
        </pc:spChg>
        <pc:spChg chg="mod">
          <ac:chgData name="Vikki Orsler" userId="4d6e5e1c-5c7d-4501-98b4-e47cddd083d2" providerId="ADAL" clId="{F1B612D2-8F0A-440E-9910-954A53B2939C}" dt="2026-04-13T10:37:06.356" v="293" actId="207"/>
          <ac:spMkLst>
            <pc:docMk/>
            <pc:sldMk cId="3674233321" sldId="356"/>
            <ac:spMk id="3" creationId="{47233FD9-8FB9-0A31-8A73-879BC6018508}"/>
          </ac:spMkLst>
        </pc:spChg>
      </pc:sldChg>
      <pc:sldChg chg="delSp modSp new del mod">
        <pc:chgData name="Vikki Orsler" userId="4d6e5e1c-5c7d-4501-98b4-e47cddd083d2" providerId="ADAL" clId="{F1B612D2-8F0A-440E-9910-954A53B2939C}" dt="2026-04-13T08:45:26.694" v="277" actId="2696"/>
        <pc:sldMkLst>
          <pc:docMk/>
          <pc:sldMk cId="4054838486" sldId="357"/>
        </pc:sldMkLst>
      </pc:sldChg>
      <pc:sldChg chg="delSp add mod">
        <pc:chgData name="Vikki Orsler" userId="4d6e5e1c-5c7d-4501-98b4-e47cddd083d2" providerId="ADAL" clId="{F1B612D2-8F0A-440E-9910-954A53B2939C}" dt="2026-04-13T10:38:49.538" v="309" actId="478"/>
        <pc:sldMkLst>
          <pc:docMk/>
          <pc:sldMk cId="1912317634" sldId="365"/>
        </pc:sldMkLst>
        <pc:spChg chg="del">
          <ac:chgData name="Vikki Orsler" userId="4d6e5e1c-5c7d-4501-98b4-e47cddd083d2" providerId="ADAL" clId="{F1B612D2-8F0A-440E-9910-954A53B2939C}" dt="2026-04-13T10:38:49.538" v="309" actId="478"/>
          <ac:spMkLst>
            <pc:docMk/>
            <pc:sldMk cId="1912317634" sldId="365"/>
            <ac:spMk id="2" creationId="{B1304B6A-5A53-F8E7-3013-D1547185CF45}"/>
          </ac:spMkLst>
        </pc:spChg>
        <pc:spChg chg="del">
          <ac:chgData name="Vikki Orsler" userId="4d6e5e1c-5c7d-4501-98b4-e47cddd083d2" providerId="ADAL" clId="{F1B612D2-8F0A-440E-9910-954A53B2939C}" dt="2026-04-13T10:38:48.074" v="308" actId="478"/>
          <ac:spMkLst>
            <pc:docMk/>
            <pc:sldMk cId="1912317634" sldId="365"/>
            <ac:spMk id="7" creationId="{8C11A702-29A7-630C-3903-347489B2A2D7}"/>
          </ac:spMkLst>
        </pc:spChg>
      </pc:sldChg>
      <pc:sldChg chg="add">
        <pc:chgData name="Vikki Orsler" userId="4d6e5e1c-5c7d-4501-98b4-e47cddd083d2" providerId="ADAL" clId="{F1B612D2-8F0A-440E-9910-954A53B2939C}" dt="2026-04-09T11:19:03.326" v="179"/>
        <pc:sldMkLst>
          <pc:docMk/>
          <pc:sldMk cId="4235678441" sldId="906"/>
        </pc:sldMkLst>
      </pc:sldChg>
      <pc:sldChg chg="add">
        <pc:chgData name="Vikki Orsler" userId="4d6e5e1c-5c7d-4501-98b4-e47cddd083d2" providerId="ADAL" clId="{F1B612D2-8F0A-440E-9910-954A53B2939C}" dt="2026-04-09T11:19:03.326" v="179"/>
        <pc:sldMkLst>
          <pc:docMk/>
          <pc:sldMk cId="2244147507" sldId="909"/>
        </pc:sldMkLst>
      </pc:sldChg>
      <pc:sldChg chg="add">
        <pc:chgData name="Vikki Orsler" userId="4d6e5e1c-5c7d-4501-98b4-e47cddd083d2" providerId="ADAL" clId="{F1B612D2-8F0A-440E-9910-954A53B2939C}" dt="2026-04-09T11:19:03.326" v="179"/>
        <pc:sldMkLst>
          <pc:docMk/>
          <pc:sldMk cId="3019785387" sldId="910"/>
        </pc:sldMkLst>
      </pc:sldChg>
      <pc:sldChg chg="add">
        <pc:chgData name="Vikki Orsler" userId="4d6e5e1c-5c7d-4501-98b4-e47cddd083d2" providerId="ADAL" clId="{F1B612D2-8F0A-440E-9910-954A53B2939C}" dt="2026-04-09T11:19:03.326" v="179"/>
        <pc:sldMkLst>
          <pc:docMk/>
          <pc:sldMk cId="3311604285" sldId="911"/>
        </pc:sldMkLst>
      </pc:sldChg>
      <pc:sldChg chg="add">
        <pc:chgData name="Vikki Orsler" userId="4d6e5e1c-5c7d-4501-98b4-e47cddd083d2" providerId="ADAL" clId="{F1B612D2-8F0A-440E-9910-954A53B2939C}" dt="2026-04-09T11:19:03.326" v="179"/>
        <pc:sldMkLst>
          <pc:docMk/>
          <pc:sldMk cId="2528775581" sldId="912"/>
        </pc:sldMkLst>
      </pc:sldChg>
      <pc:sldChg chg="add">
        <pc:chgData name="Vikki Orsler" userId="4d6e5e1c-5c7d-4501-98b4-e47cddd083d2" providerId="ADAL" clId="{F1B612D2-8F0A-440E-9910-954A53B2939C}" dt="2026-04-09T11:19:26.746" v="180"/>
        <pc:sldMkLst>
          <pc:docMk/>
          <pc:sldMk cId="4147675552" sldId="913"/>
        </pc:sldMkLst>
      </pc:sldChg>
      <pc:sldChg chg="add">
        <pc:chgData name="Vikki Orsler" userId="4d6e5e1c-5c7d-4501-98b4-e47cddd083d2" providerId="ADAL" clId="{F1B612D2-8F0A-440E-9910-954A53B2939C}" dt="2026-04-09T11:19:26.746" v="180"/>
        <pc:sldMkLst>
          <pc:docMk/>
          <pc:sldMk cId="1732403283" sldId="914"/>
        </pc:sldMkLst>
      </pc:sldChg>
      <pc:sldChg chg="add">
        <pc:chgData name="Vikki Orsler" userId="4d6e5e1c-5c7d-4501-98b4-e47cddd083d2" providerId="ADAL" clId="{F1B612D2-8F0A-440E-9910-954A53B2939C}" dt="2026-04-13T08:43:03.290" v="254"/>
        <pc:sldMkLst>
          <pc:docMk/>
          <pc:sldMk cId="3424743948" sldId="2039"/>
        </pc:sldMkLst>
      </pc:sldChg>
      <pc:sldChg chg="add">
        <pc:chgData name="Vikki Orsler" userId="4d6e5e1c-5c7d-4501-98b4-e47cddd083d2" providerId="ADAL" clId="{F1B612D2-8F0A-440E-9910-954A53B2939C}" dt="2026-04-13T08:43:03.290" v="254"/>
        <pc:sldMkLst>
          <pc:docMk/>
          <pc:sldMk cId="3591174742" sldId="2147482405"/>
        </pc:sldMkLst>
      </pc:sldChg>
      <pc:sldChg chg="add">
        <pc:chgData name="Vikki Orsler" userId="4d6e5e1c-5c7d-4501-98b4-e47cddd083d2" providerId="ADAL" clId="{F1B612D2-8F0A-440E-9910-954A53B2939C}" dt="2026-04-13T08:43:03.290" v="254"/>
        <pc:sldMkLst>
          <pc:docMk/>
          <pc:sldMk cId="3829227464" sldId="2147482406"/>
        </pc:sldMkLst>
      </pc:sldChg>
      <pc:sldChg chg="add">
        <pc:chgData name="Vikki Orsler" userId="4d6e5e1c-5c7d-4501-98b4-e47cddd083d2" providerId="ADAL" clId="{F1B612D2-8F0A-440E-9910-954A53B2939C}" dt="2026-04-13T08:43:03.290" v="254"/>
        <pc:sldMkLst>
          <pc:docMk/>
          <pc:sldMk cId="1423918399" sldId="2147482407"/>
        </pc:sldMkLst>
      </pc:sldChg>
      <pc:sldChg chg="add">
        <pc:chgData name="Vikki Orsler" userId="4d6e5e1c-5c7d-4501-98b4-e47cddd083d2" providerId="ADAL" clId="{F1B612D2-8F0A-440E-9910-954A53B2939C}" dt="2026-04-13T08:43:03.290" v="254"/>
        <pc:sldMkLst>
          <pc:docMk/>
          <pc:sldMk cId="2794898964" sldId="2147482408"/>
        </pc:sldMkLst>
      </pc:sldChg>
      <pc:sldChg chg="add">
        <pc:chgData name="Vikki Orsler" userId="4d6e5e1c-5c7d-4501-98b4-e47cddd083d2" providerId="ADAL" clId="{F1B612D2-8F0A-440E-9910-954A53B2939C}" dt="2026-04-13T08:43:03.290" v="254"/>
        <pc:sldMkLst>
          <pc:docMk/>
          <pc:sldMk cId="2947675471" sldId="2147482409"/>
        </pc:sldMkLst>
      </pc:sldChg>
      <pc:sldChg chg="add">
        <pc:chgData name="Vikki Orsler" userId="4d6e5e1c-5c7d-4501-98b4-e47cddd083d2" providerId="ADAL" clId="{F1B612D2-8F0A-440E-9910-954A53B2939C}" dt="2026-04-13T08:43:03.290" v="254"/>
        <pc:sldMkLst>
          <pc:docMk/>
          <pc:sldMk cId="976763576" sldId="2147482410"/>
        </pc:sldMkLst>
      </pc:sldChg>
      <pc:sldChg chg="add">
        <pc:chgData name="Vikki Orsler" userId="4d6e5e1c-5c7d-4501-98b4-e47cddd083d2" providerId="ADAL" clId="{F1B612D2-8F0A-440E-9910-954A53B2939C}" dt="2026-04-09T11:19:26.746" v="180"/>
        <pc:sldMkLst>
          <pc:docMk/>
          <pc:sldMk cId="2202978668" sldId="2147482418"/>
        </pc:sldMkLst>
      </pc:sldChg>
      <pc:sldChg chg="add">
        <pc:chgData name="Vikki Orsler" userId="4d6e5e1c-5c7d-4501-98b4-e47cddd083d2" providerId="ADAL" clId="{F1B612D2-8F0A-440E-9910-954A53B2939C}" dt="2026-04-09T11:20:00.218" v="181"/>
        <pc:sldMkLst>
          <pc:docMk/>
          <pc:sldMk cId="3657600142" sldId="2147482419"/>
        </pc:sldMkLst>
      </pc:sldChg>
      <pc:sldChg chg="add">
        <pc:chgData name="Vikki Orsler" userId="4d6e5e1c-5c7d-4501-98b4-e47cddd083d2" providerId="ADAL" clId="{F1B612D2-8F0A-440E-9910-954A53B2939C}" dt="2026-04-13T10:38:03.610" v="294"/>
        <pc:sldMkLst>
          <pc:docMk/>
          <pc:sldMk cId="4257897816" sldId="2147482420"/>
        </pc:sldMkLst>
      </pc:sldChg>
      <pc:sldChg chg="delSp add mod">
        <pc:chgData name="Vikki Orsler" userId="4d6e5e1c-5c7d-4501-98b4-e47cddd083d2" providerId="ADAL" clId="{F1B612D2-8F0A-440E-9910-954A53B2939C}" dt="2026-04-13T10:38:28.778" v="299" actId="478"/>
        <pc:sldMkLst>
          <pc:docMk/>
          <pc:sldMk cId="3254821265" sldId="2147482421"/>
        </pc:sldMkLst>
        <pc:spChg chg="del">
          <ac:chgData name="Vikki Orsler" userId="4d6e5e1c-5c7d-4501-98b4-e47cddd083d2" providerId="ADAL" clId="{F1B612D2-8F0A-440E-9910-954A53B2939C}" dt="2026-04-13T10:38:28.778" v="299" actId="478"/>
          <ac:spMkLst>
            <pc:docMk/>
            <pc:sldMk cId="3254821265" sldId="2147482421"/>
            <ac:spMk id="4" creationId="{CB84BA68-1EE6-A365-17E4-71E7BDB0EE91}"/>
          </ac:spMkLst>
        </pc:spChg>
        <pc:spChg chg="del">
          <ac:chgData name="Vikki Orsler" userId="4d6e5e1c-5c7d-4501-98b4-e47cddd083d2" providerId="ADAL" clId="{F1B612D2-8F0A-440E-9910-954A53B2939C}" dt="2026-04-13T10:38:27.498" v="298" actId="478"/>
          <ac:spMkLst>
            <pc:docMk/>
            <pc:sldMk cId="3254821265" sldId="2147482421"/>
            <ac:spMk id="5" creationId="{1650AC06-9D56-0255-A74C-A1732978230A}"/>
          </ac:spMkLst>
        </pc:spChg>
      </pc:sldChg>
      <pc:sldChg chg="delSp add mod">
        <pc:chgData name="Vikki Orsler" userId="4d6e5e1c-5c7d-4501-98b4-e47cddd083d2" providerId="ADAL" clId="{F1B612D2-8F0A-440E-9910-954A53B2939C}" dt="2026-04-13T10:38:37.901" v="303" actId="478"/>
        <pc:sldMkLst>
          <pc:docMk/>
          <pc:sldMk cId="1802708949" sldId="2147482422"/>
        </pc:sldMkLst>
        <pc:spChg chg="del">
          <ac:chgData name="Vikki Orsler" userId="4d6e5e1c-5c7d-4501-98b4-e47cddd083d2" providerId="ADAL" clId="{F1B612D2-8F0A-440E-9910-954A53B2939C}" dt="2026-04-13T10:38:37.901" v="303" actId="478"/>
          <ac:spMkLst>
            <pc:docMk/>
            <pc:sldMk cId="1802708949" sldId="2147482422"/>
            <ac:spMk id="4" creationId="{CB84BA68-1EE6-A365-17E4-71E7BDB0EE91}"/>
          </ac:spMkLst>
        </pc:spChg>
        <pc:spChg chg="del">
          <ac:chgData name="Vikki Orsler" userId="4d6e5e1c-5c7d-4501-98b4-e47cddd083d2" providerId="ADAL" clId="{F1B612D2-8F0A-440E-9910-954A53B2939C}" dt="2026-04-13T10:38:36.379" v="302" actId="478"/>
          <ac:spMkLst>
            <pc:docMk/>
            <pc:sldMk cId="1802708949" sldId="2147482422"/>
            <ac:spMk id="5" creationId="{1650AC06-9D56-0255-A74C-A1732978230A}"/>
          </ac:spMkLst>
        </pc:spChg>
      </pc:sldChg>
      <pc:sldChg chg="delSp add mod">
        <pc:chgData name="Vikki Orsler" userId="4d6e5e1c-5c7d-4501-98b4-e47cddd083d2" providerId="ADAL" clId="{F1B612D2-8F0A-440E-9910-954A53B2939C}" dt="2026-04-13T10:38:45.693" v="307" actId="478"/>
        <pc:sldMkLst>
          <pc:docMk/>
          <pc:sldMk cId="951302752" sldId="2147482423"/>
        </pc:sldMkLst>
        <pc:spChg chg="del">
          <ac:chgData name="Vikki Orsler" userId="4d6e5e1c-5c7d-4501-98b4-e47cddd083d2" providerId="ADAL" clId="{F1B612D2-8F0A-440E-9910-954A53B2939C}" dt="2026-04-13T10:38:45.693" v="307" actId="478"/>
          <ac:spMkLst>
            <pc:docMk/>
            <pc:sldMk cId="951302752" sldId="2147482423"/>
            <ac:spMk id="2" creationId="{937A1EA9-99D2-28DE-EB78-7A2E49566BA9}"/>
          </ac:spMkLst>
        </pc:spChg>
        <pc:spChg chg="del">
          <ac:chgData name="Vikki Orsler" userId="4d6e5e1c-5c7d-4501-98b4-e47cddd083d2" providerId="ADAL" clId="{F1B612D2-8F0A-440E-9910-954A53B2939C}" dt="2026-04-13T10:38:44.586" v="306" actId="478"/>
          <ac:spMkLst>
            <pc:docMk/>
            <pc:sldMk cId="951302752" sldId="2147482423"/>
            <ac:spMk id="7" creationId="{8D02454A-C1D5-78D7-FC64-6A32601A8815}"/>
          </ac:spMkLst>
        </pc:spChg>
      </pc:sldChg>
      <pc:sldMasterChg chg="addSp modSp mod">
        <pc:chgData name="Vikki Orsler" userId="4d6e5e1c-5c7d-4501-98b4-e47cddd083d2" providerId="ADAL" clId="{F1B612D2-8F0A-440E-9910-954A53B2939C}" dt="2026-04-09T11:21:12.151" v="182" actId="33475"/>
        <pc:sldMasterMkLst>
          <pc:docMk/>
          <pc:sldMasterMk cId="1805625113" sldId="2147483648"/>
        </pc:sldMasterMkLst>
        <pc:spChg chg="add mod">
          <ac:chgData name="Vikki Orsler" userId="4d6e5e1c-5c7d-4501-98b4-e47cddd083d2" providerId="ADAL" clId="{F1B612D2-8F0A-440E-9910-954A53B2939C}" dt="2026-04-09T11:21:12.151" v="182" actId="33475"/>
          <ac:spMkLst>
            <pc:docMk/>
            <pc:sldMasterMk cId="1805625113" sldId="2147483648"/>
            <ac:spMk id="7" creationId="{EEBFAA1E-4C9D-C826-EBB0-0338AAB21133}"/>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99E0B-D53A-43BC-820C-86A8204CE896}" type="datetimeFigureOut">
              <a:rPr lang="en-IN" smtClean="0"/>
              <a:t>09-04-2026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76836-09D1-484F-AB2E-15C28080EFE9}" type="slidenum">
              <a:rPr lang="en-IN" smtClean="0"/>
              <a:t>‹#›</a:t>
            </a:fld>
            <a:endParaRPr lang="en-IN"/>
          </a:p>
        </p:txBody>
      </p:sp>
    </p:spTree>
    <p:extLst>
      <p:ext uri="{BB962C8B-B14F-4D97-AF65-F5344CB8AC3E}">
        <p14:creationId xmlns:p14="http://schemas.microsoft.com/office/powerpoint/2010/main" val="203240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7</a:t>
            </a:fld>
            <a:endParaRPr lang="en-IN"/>
          </a:p>
        </p:txBody>
      </p:sp>
    </p:spTree>
    <p:extLst>
      <p:ext uri="{BB962C8B-B14F-4D97-AF65-F5344CB8AC3E}">
        <p14:creationId xmlns:p14="http://schemas.microsoft.com/office/powerpoint/2010/main" val="348276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dirty="0"/>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23</a:t>
            </a:fld>
            <a:endParaRPr lang="en-IN" dirty="0"/>
          </a:p>
        </p:txBody>
      </p:sp>
    </p:spTree>
    <p:extLst>
      <p:ext uri="{BB962C8B-B14F-4D97-AF65-F5344CB8AC3E}">
        <p14:creationId xmlns:p14="http://schemas.microsoft.com/office/powerpoint/2010/main" val="348222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8</a:t>
            </a:fld>
            <a:endParaRPr lang="en-IN"/>
          </a:p>
        </p:txBody>
      </p:sp>
    </p:spTree>
    <p:extLst>
      <p:ext uri="{BB962C8B-B14F-4D97-AF65-F5344CB8AC3E}">
        <p14:creationId xmlns:p14="http://schemas.microsoft.com/office/powerpoint/2010/main" val="3482768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A2278-7AB4-A3E6-8C9F-8CEAB635BA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D2EE2-D84D-EBDD-6EB2-D2585CE42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14FE5-6347-934E-A376-4F3FFA7F97AC}"/>
              </a:ext>
            </a:extLst>
          </p:cNvPr>
          <p:cNvSpPr>
            <a:spLocks noGrp="1"/>
          </p:cNvSpPr>
          <p:nvPr>
            <p:ph type="body" idx="1"/>
          </p:nvPr>
        </p:nvSpPr>
        <p:spPr/>
        <p:txBody>
          <a:bodyPr/>
          <a:lstStyle/>
          <a:p>
            <a:r>
              <a:rPr lang="en-US" dirty="0"/>
              <a:t>Add bullets</a:t>
            </a:r>
          </a:p>
        </p:txBody>
      </p:sp>
      <p:sp>
        <p:nvSpPr>
          <p:cNvPr id="4" name="Slide Number Placeholder 3">
            <a:extLst>
              <a:ext uri="{FF2B5EF4-FFF2-40B4-BE49-F238E27FC236}">
                <a16:creationId xmlns:a16="http://schemas.microsoft.com/office/drawing/2014/main" id="{52C1C077-B1DD-D5CA-90D4-A22E67DA0C18}"/>
              </a:ext>
            </a:extLst>
          </p:cNvPr>
          <p:cNvSpPr>
            <a:spLocks noGrp="1"/>
          </p:cNvSpPr>
          <p:nvPr>
            <p:ph type="sldNum" sz="quarter" idx="5"/>
          </p:nvPr>
        </p:nvSpPr>
        <p:spPr/>
        <p:txBody>
          <a:bodyPr/>
          <a:lstStyle/>
          <a:p>
            <a:fld id="{58E76836-09D1-484F-AB2E-15C28080EFE9}" type="slidenum">
              <a:rPr lang="en-IN" smtClean="0"/>
              <a:t>9</a:t>
            </a:fld>
            <a:endParaRPr lang="en-IN"/>
          </a:p>
        </p:txBody>
      </p:sp>
    </p:spTree>
    <p:extLst>
      <p:ext uri="{BB962C8B-B14F-4D97-AF65-F5344CB8AC3E}">
        <p14:creationId xmlns:p14="http://schemas.microsoft.com/office/powerpoint/2010/main" val="5917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87DFD-7F37-9F92-0A70-2FCD2C761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976A2-D5A6-C83A-3547-C8AC5BFA2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2F845-83E7-B9A4-BD82-395813B4AEBD}"/>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381D5371-DC91-8486-3912-048C2EBD041D}"/>
              </a:ext>
            </a:extLst>
          </p:cNvPr>
          <p:cNvSpPr>
            <a:spLocks noGrp="1"/>
          </p:cNvSpPr>
          <p:nvPr>
            <p:ph type="sldNum" sz="quarter" idx="5"/>
          </p:nvPr>
        </p:nvSpPr>
        <p:spPr/>
        <p:txBody>
          <a:bodyPr/>
          <a:lstStyle/>
          <a:p>
            <a:fld id="{58E76836-09D1-484F-AB2E-15C28080EFE9}" type="slidenum">
              <a:rPr lang="en-IN" smtClean="0"/>
              <a:t>10</a:t>
            </a:fld>
            <a:endParaRPr lang="en-IN"/>
          </a:p>
        </p:txBody>
      </p:sp>
    </p:spTree>
    <p:extLst>
      <p:ext uri="{BB962C8B-B14F-4D97-AF65-F5344CB8AC3E}">
        <p14:creationId xmlns:p14="http://schemas.microsoft.com/office/powerpoint/2010/main" val="343344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1E2DE-016E-ECF4-0EBD-51D96AAE9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98728-46A0-3F67-E9C1-6709F5827E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ACE8F-7020-65C4-4F67-D69072E62535}"/>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72EBEC9F-2DA1-CFC8-40C7-612578133478}"/>
              </a:ext>
            </a:extLst>
          </p:cNvPr>
          <p:cNvSpPr>
            <a:spLocks noGrp="1"/>
          </p:cNvSpPr>
          <p:nvPr>
            <p:ph type="sldNum" sz="quarter" idx="5"/>
          </p:nvPr>
        </p:nvSpPr>
        <p:spPr/>
        <p:txBody>
          <a:bodyPr/>
          <a:lstStyle/>
          <a:p>
            <a:fld id="{58E76836-09D1-484F-AB2E-15C28080EFE9}" type="slidenum">
              <a:rPr lang="en-IN" smtClean="0"/>
              <a:t>11</a:t>
            </a:fld>
            <a:endParaRPr lang="en-IN"/>
          </a:p>
        </p:txBody>
      </p:sp>
    </p:spTree>
    <p:extLst>
      <p:ext uri="{BB962C8B-B14F-4D97-AF65-F5344CB8AC3E}">
        <p14:creationId xmlns:p14="http://schemas.microsoft.com/office/powerpoint/2010/main" val="3639069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F1572-77F0-F934-5927-80BFC40C3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68675F-05EB-12E5-2EE8-E2CECE88B7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67420-A6B1-4D17-9546-E2961AAF78DC}"/>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BE496A51-6FCA-FFBD-C82D-757F4973145A}"/>
              </a:ext>
            </a:extLst>
          </p:cNvPr>
          <p:cNvSpPr>
            <a:spLocks noGrp="1"/>
          </p:cNvSpPr>
          <p:nvPr>
            <p:ph type="sldNum" sz="quarter" idx="5"/>
          </p:nvPr>
        </p:nvSpPr>
        <p:spPr/>
        <p:txBody>
          <a:bodyPr/>
          <a:lstStyle/>
          <a:p>
            <a:fld id="{58E76836-09D1-484F-AB2E-15C28080EFE9}" type="slidenum">
              <a:rPr lang="en-IN" smtClean="0"/>
              <a:t>12</a:t>
            </a:fld>
            <a:endParaRPr lang="en-IN"/>
          </a:p>
        </p:txBody>
      </p:sp>
    </p:spTree>
    <p:extLst>
      <p:ext uri="{BB962C8B-B14F-4D97-AF65-F5344CB8AC3E}">
        <p14:creationId xmlns:p14="http://schemas.microsoft.com/office/powerpoint/2010/main" val="4261037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9840A-5759-8DBF-EE50-550F2F69D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E9396-BE98-5F0D-BE5C-87BB76789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7FFB4-56F1-48AF-E8DA-88A2D01191D1}"/>
              </a:ext>
            </a:extLst>
          </p:cNvPr>
          <p:cNvSpPr>
            <a:spLocks noGrp="1"/>
          </p:cNvSpPr>
          <p:nvPr>
            <p:ph type="body" idx="1"/>
          </p:nvPr>
        </p:nvSpPr>
        <p:spPr/>
        <p:txBody>
          <a:bodyPr/>
          <a:lstStyle/>
          <a:p>
            <a:r>
              <a:rPr lang="en-US"/>
              <a:t>Add bullets</a:t>
            </a:r>
          </a:p>
        </p:txBody>
      </p:sp>
      <p:sp>
        <p:nvSpPr>
          <p:cNvPr id="4" name="Slide Number Placeholder 3">
            <a:extLst>
              <a:ext uri="{FF2B5EF4-FFF2-40B4-BE49-F238E27FC236}">
                <a16:creationId xmlns:a16="http://schemas.microsoft.com/office/drawing/2014/main" id="{3670F142-2FE1-974D-B59D-3FBBBD59C9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76836-09D1-484F-AB2E-15C28080EFE9}"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21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dirty="0"/>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20</a:t>
            </a:fld>
            <a:endParaRPr lang="en-IN" dirty="0"/>
          </a:p>
        </p:txBody>
      </p:sp>
    </p:spTree>
    <p:extLst>
      <p:ext uri="{BB962C8B-B14F-4D97-AF65-F5344CB8AC3E}">
        <p14:creationId xmlns:p14="http://schemas.microsoft.com/office/powerpoint/2010/main" val="348276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13FAC-7AED-F802-B957-1462937C8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4A7A-9115-D348-1624-058DE379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7A700-47E0-47E4-61D9-4A80E31F5890}"/>
              </a:ext>
            </a:extLst>
          </p:cNvPr>
          <p:cNvSpPr>
            <a:spLocks noGrp="1"/>
          </p:cNvSpPr>
          <p:nvPr>
            <p:ph type="body" idx="1"/>
          </p:nvPr>
        </p:nvSpPr>
        <p:spPr/>
        <p:txBody>
          <a:bodyPr/>
          <a:lstStyle/>
          <a:p>
            <a:r>
              <a:rPr lang="en-US" dirty="0"/>
              <a:t>Add bullets</a:t>
            </a:r>
          </a:p>
        </p:txBody>
      </p:sp>
      <p:sp>
        <p:nvSpPr>
          <p:cNvPr id="4" name="Slide Number Placeholder 3">
            <a:extLst>
              <a:ext uri="{FF2B5EF4-FFF2-40B4-BE49-F238E27FC236}">
                <a16:creationId xmlns:a16="http://schemas.microsoft.com/office/drawing/2014/main" id="{2D238687-B1E9-2ECF-75C0-A53083CBB42D}"/>
              </a:ext>
            </a:extLst>
          </p:cNvPr>
          <p:cNvSpPr>
            <a:spLocks noGrp="1"/>
          </p:cNvSpPr>
          <p:nvPr>
            <p:ph type="sldNum" sz="quarter" idx="5"/>
          </p:nvPr>
        </p:nvSpPr>
        <p:spPr/>
        <p:txBody>
          <a:bodyPr/>
          <a:lstStyle/>
          <a:p>
            <a:fld id="{58E76836-09D1-484F-AB2E-15C28080EFE9}" type="slidenum">
              <a:rPr lang="en-IN" smtClean="0"/>
              <a:t>21</a:t>
            </a:fld>
            <a:endParaRPr lang="en-IN" dirty="0"/>
          </a:p>
        </p:txBody>
      </p:sp>
    </p:spTree>
    <p:extLst>
      <p:ext uri="{BB962C8B-B14F-4D97-AF65-F5344CB8AC3E}">
        <p14:creationId xmlns:p14="http://schemas.microsoft.com/office/powerpoint/2010/main" val="2217097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microsoft.com/office/2007/relationships/hdphoto" Target="../media/hdphoto5.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7.wdp"/></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8.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9.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10.wdp"/></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11.wdp"/></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4" Type="http://schemas.microsoft.com/office/2007/relationships/hdphoto" Target="../media/hdphoto12.wdp"/></Relationships>
</file>

<file path=ppt/slideLayouts/_rels/slideLayout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ersion 1">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4385"/>
            <a:ext cx="9144000" cy="449101"/>
          </a:xfrm>
        </p:spPr>
        <p:txBody>
          <a:bodyPr anchor="ctr">
            <a:normAutofit/>
          </a:bodyPr>
          <a:lstStyle>
            <a:lvl1pPr marL="0" indent="0" algn="ctr">
              <a:lnSpc>
                <a:spcPct val="100000"/>
              </a:lnSpc>
              <a:spcBef>
                <a:spcPts val="0"/>
              </a:spcBef>
              <a:buNone/>
              <a:defRPr sz="2000" b="1" spc="300">
                <a:solidFill>
                  <a:srgbClr val="57BAE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9" name="Date Placeholder 1">
            <a:extLst>
              <a:ext uri="{FF2B5EF4-FFF2-40B4-BE49-F238E27FC236}">
                <a16:creationId xmlns:a16="http://schemas.microsoft.com/office/drawing/2014/main" id="{9265C66E-ECE2-B3FE-5284-F16C5E77862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61589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1095271" y="1223698"/>
            <a:ext cx="4634198" cy="4709249"/>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rm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3" name="Picture Placeholder 12">
            <a:extLst>
              <a:ext uri="{FF2B5EF4-FFF2-40B4-BE49-F238E27FC236}">
                <a16:creationId xmlns:a16="http://schemas.microsoft.com/office/drawing/2014/main" id="{D8B887A3-3393-0334-E6A6-56A6A8279601}"/>
              </a:ext>
            </a:extLst>
          </p:cNvPr>
          <p:cNvSpPr>
            <a:spLocks noGrp="1"/>
          </p:cNvSpPr>
          <p:nvPr>
            <p:ph type="pic" sz="quarter" idx="15"/>
          </p:nvPr>
        </p:nvSpPr>
        <p:spPr>
          <a:xfrm>
            <a:off x="5914662" y="1223699"/>
            <a:ext cx="5815222" cy="4709249"/>
          </a:xfrm>
          <a:custGeom>
            <a:avLst/>
            <a:gdLst>
              <a:gd name="connsiteX0" fmla="*/ 196564 w 5988732"/>
              <a:gd name="connsiteY0" fmla="*/ 0 h 4709249"/>
              <a:gd name="connsiteX1" fmla="*/ 5792168 w 5988732"/>
              <a:gd name="connsiteY1" fmla="*/ 0 h 4709249"/>
              <a:gd name="connsiteX2" fmla="*/ 5988732 w 5988732"/>
              <a:gd name="connsiteY2" fmla="*/ 196564 h 4709249"/>
              <a:gd name="connsiteX3" fmla="*/ 5988732 w 5988732"/>
              <a:gd name="connsiteY3" fmla="*/ 4512685 h 4709249"/>
              <a:gd name="connsiteX4" fmla="*/ 5792168 w 5988732"/>
              <a:gd name="connsiteY4" fmla="*/ 4709249 h 4709249"/>
              <a:gd name="connsiteX5" fmla="*/ 196564 w 5988732"/>
              <a:gd name="connsiteY5" fmla="*/ 4709249 h 4709249"/>
              <a:gd name="connsiteX6" fmla="*/ 0 w 5988732"/>
              <a:gd name="connsiteY6" fmla="*/ 4512685 h 4709249"/>
              <a:gd name="connsiteX7" fmla="*/ 0 w 5988732"/>
              <a:gd name="connsiteY7" fmla="*/ 196564 h 4709249"/>
              <a:gd name="connsiteX8" fmla="*/ 196564 w 5988732"/>
              <a:gd name="connsiteY8" fmla="*/ 0 h 47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8732" h="4709249">
                <a:moveTo>
                  <a:pt x="196564" y="0"/>
                </a:moveTo>
                <a:lnTo>
                  <a:pt x="5792168" y="0"/>
                </a:lnTo>
                <a:cubicBezTo>
                  <a:pt x="5900727" y="0"/>
                  <a:pt x="5988732" y="88005"/>
                  <a:pt x="5988732" y="196564"/>
                </a:cubicBezTo>
                <a:lnTo>
                  <a:pt x="5988732" y="4512685"/>
                </a:lnTo>
                <a:cubicBezTo>
                  <a:pt x="5988732" y="4621244"/>
                  <a:pt x="5900727" y="4709249"/>
                  <a:pt x="5792168" y="4709249"/>
                </a:cubicBezTo>
                <a:lnTo>
                  <a:pt x="196564" y="4709249"/>
                </a:lnTo>
                <a:cubicBezTo>
                  <a:pt x="88005" y="4709249"/>
                  <a:pt x="0" y="4621244"/>
                  <a:pt x="0" y="4512685"/>
                </a:cubicBezTo>
                <a:lnTo>
                  <a:pt x="0" y="196564"/>
                </a:lnTo>
                <a:cubicBezTo>
                  <a:pt x="0" y="88005"/>
                  <a:pt x="88005" y="0"/>
                  <a:pt x="196564" y="0"/>
                </a:cubicBezTo>
                <a:close/>
              </a:path>
            </a:pathLst>
          </a:custGeom>
        </p:spPr>
        <p:txBody>
          <a:bodyPr wrap="square">
            <a:noAutofit/>
          </a:bodyPr>
          <a:lstStyle/>
          <a:p>
            <a:endParaRPr lang="en-IN"/>
          </a:p>
        </p:txBody>
      </p:sp>
      <p:sp>
        <p:nvSpPr>
          <p:cNvPr id="2" name="Date Placeholder 1">
            <a:extLst>
              <a:ext uri="{FF2B5EF4-FFF2-40B4-BE49-F238E27FC236}">
                <a16:creationId xmlns:a16="http://schemas.microsoft.com/office/drawing/2014/main" id="{0C41F33D-AE03-3B9A-85AC-95EF57312EF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02829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graphicFrame>
        <p:nvGraphicFramePr>
          <p:cNvPr id="2" name="Table Placeholder 3">
            <a:extLst>
              <a:ext uri="{FF2B5EF4-FFF2-40B4-BE49-F238E27FC236}">
                <a16:creationId xmlns:a16="http://schemas.microsoft.com/office/drawing/2014/main" id="{1BEF5D29-1846-A4D5-B6CD-D3E88DF7635D}"/>
              </a:ext>
            </a:extLst>
          </p:cNvPr>
          <p:cNvGraphicFramePr>
            <a:graphicFrameLocks/>
          </p:cNvGraphicFramePr>
          <p:nvPr userDrawn="1">
            <p:extLst>
              <p:ext uri="{D42A27DB-BD31-4B8C-83A1-F6EECF244321}">
                <p14:modId xmlns:p14="http://schemas.microsoft.com/office/powerpoint/2010/main" val="476604369"/>
              </p:ext>
            </p:extLst>
          </p:nvPr>
        </p:nvGraphicFramePr>
        <p:xfrm>
          <a:off x="398433" y="1377190"/>
          <a:ext cx="5314108" cy="2132925"/>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28828">
                <a:tc>
                  <a:txBody>
                    <a:bodyPr/>
                    <a:lstStyle/>
                    <a:p>
                      <a:pPr algn="ctr"/>
                      <a:r>
                        <a:rPr lang="en-US" sz="1200">
                          <a:solidFill>
                            <a:srgbClr val="222233"/>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extLst>
                  <a:ext uri="{0D108BD9-81ED-4DB2-BD59-A6C34878D82A}">
                    <a16:rowId xmlns:a16="http://schemas.microsoft.com/office/drawing/2014/main" val="3741017008"/>
                  </a:ext>
                </a:extLst>
              </a:tr>
              <a:tr h="33153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2">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3" name="Table Placeholder 3">
            <a:extLst>
              <a:ext uri="{FF2B5EF4-FFF2-40B4-BE49-F238E27FC236}">
                <a16:creationId xmlns:a16="http://schemas.microsoft.com/office/drawing/2014/main" id="{FC7F4F34-8DC4-2F61-A832-70433F607CD2}"/>
              </a:ext>
            </a:extLst>
          </p:cNvPr>
          <p:cNvGraphicFramePr>
            <a:graphicFrameLocks/>
          </p:cNvGraphicFramePr>
          <p:nvPr userDrawn="1">
            <p:extLst>
              <p:ext uri="{D42A27DB-BD31-4B8C-83A1-F6EECF244321}">
                <p14:modId xmlns:p14="http://schemas.microsoft.com/office/powerpoint/2010/main" val="2619107503"/>
              </p:ext>
            </p:extLst>
          </p:nvPr>
        </p:nvGraphicFramePr>
        <p:xfrm>
          <a:off x="5987845" y="1377189"/>
          <a:ext cx="5805721" cy="2132924"/>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28828">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41017008"/>
                  </a:ext>
                </a:extLst>
              </a:tr>
              <a:tr h="33153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1">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4" name="Table Placeholder 3">
            <a:extLst>
              <a:ext uri="{FF2B5EF4-FFF2-40B4-BE49-F238E27FC236}">
                <a16:creationId xmlns:a16="http://schemas.microsoft.com/office/drawing/2014/main" id="{8C330663-8485-E2DF-8A0A-E1746FF8255C}"/>
              </a:ext>
            </a:extLst>
          </p:cNvPr>
          <p:cNvGraphicFramePr>
            <a:graphicFrameLocks/>
          </p:cNvGraphicFramePr>
          <p:nvPr userDrawn="1">
            <p:extLst>
              <p:ext uri="{D42A27DB-BD31-4B8C-83A1-F6EECF244321}">
                <p14:modId xmlns:p14="http://schemas.microsoft.com/office/powerpoint/2010/main" val="4080314668"/>
              </p:ext>
            </p:extLst>
          </p:nvPr>
        </p:nvGraphicFramePr>
        <p:xfrm>
          <a:off x="398433" y="3843816"/>
          <a:ext cx="5314108" cy="2006379"/>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09319">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extLst>
                  <a:ext uri="{0D108BD9-81ED-4DB2-BD59-A6C34878D82A}">
                    <a16:rowId xmlns:a16="http://schemas.microsoft.com/office/drawing/2014/main" val="3741017008"/>
                  </a:ext>
                </a:extLst>
              </a:tr>
              <a:tr h="31186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9" name="Table Placeholder 3">
            <a:extLst>
              <a:ext uri="{FF2B5EF4-FFF2-40B4-BE49-F238E27FC236}">
                <a16:creationId xmlns:a16="http://schemas.microsoft.com/office/drawing/2014/main" id="{D7083553-258D-4A49-E44F-A6387CA481F0}"/>
              </a:ext>
            </a:extLst>
          </p:cNvPr>
          <p:cNvGraphicFramePr>
            <a:graphicFrameLocks/>
          </p:cNvGraphicFramePr>
          <p:nvPr userDrawn="1">
            <p:extLst>
              <p:ext uri="{D42A27DB-BD31-4B8C-83A1-F6EECF244321}">
                <p14:modId xmlns:p14="http://schemas.microsoft.com/office/powerpoint/2010/main" val="2129321133"/>
              </p:ext>
            </p:extLst>
          </p:nvPr>
        </p:nvGraphicFramePr>
        <p:xfrm>
          <a:off x="5987845" y="3843815"/>
          <a:ext cx="5805721" cy="2006379"/>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09319">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741017008"/>
                  </a:ext>
                </a:extLst>
              </a:tr>
              <a:tr h="311860">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2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rgbClr val="222233"/>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rgbClr val="222233"/>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sp>
        <p:nvSpPr>
          <p:cNvPr id="10" name="Date Placeholder 1">
            <a:extLst>
              <a:ext uri="{FF2B5EF4-FFF2-40B4-BE49-F238E27FC236}">
                <a16:creationId xmlns:a16="http://schemas.microsoft.com/office/drawing/2014/main" id="{B907ECE0-7B7F-2CB0-8C25-CB34B503FAD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02476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826AD5E9-9AB6-4C89-2163-CB950EA541BD}"/>
              </a:ext>
            </a:extLst>
          </p:cNvPr>
          <p:cNvSpPr>
            <a:spLocks noGrp="1"/>
          </p:cNvSpPr>
          <p:nvPr>
            <p:ph type="body" sz="quarter" idx="14" hasCustomPrompt="1"/>
          </p:nvPr>
        </p:nvSpPr>
        <p:spPr>
          <a:xfrm>
            <a:off x="1095268" y="1105319"/>
            <a:ext cx="10634615" cy="1033831"/>
          </a:xfrm>
        </p:spPr>
        <p:txBody>
          <a:bodyPr anchor="t">
            <a:normAutofit/>
          </a:bodyPr>
          <a:lstStyle>
            <a:lvl1pPr>
              <a:lnSpc>
                <a:spcPct val="100000"/>
              </a:lnSpc>
              <a:spcBef>
                <a:spcPts val="0"/>
              </a:spcBef>
              <a:defRPr sz="1600" b="0">
                <a:solidFill>
                  <a:schemeClr val="tx1">
                    <a:lumMod val="85000"/>
                    <a:lumOff val="15000"/>
                  </a:schemeClr>
                </a:solidFill>
                <a:latin typeface="+mj-lt"/>
              </a:defRPr>
            </a:lvl1pPr>
          </a:lstStyle>
          <a:p>
            <a:pPr lvl="0"/>
            <a:r>
              <a:rPr lang="en-US"/>
              <a:t>Text Here</a:t>
            </a:r>
          </a:p>
        </p:txBody>
      </p:sp>
      <p:graphicFrame>
        <p:nvGraphicFramePr>
          <p:cNvPr id="13" name="Table Placeholder 3">
            <a:extLst>
              <a:ext uri="{FF2B5EF4-FFF2-40B4-BE49-F238E27FC236}">
                <a16:creationId xmlns:a16="http://schemas.microsoft.com/office/drawing/2014/main" id="{15627A5E-B839-9BBC-355E-AD6C1F3075BF}"/>
              </a:ext>
            </a:extLst>
          </p:cNvPr>
          <p:cNvGraphicFramePr>
            <a:graphicFrameLocks/>
          </p:cNvGraphicFramePr>
          <p:nvPr userDrawn="1">
            <p:extLst>
              <p:ext uri="{D42A27DB-BD31-4B8C-83A1-F6EECF244321}">
                <p14:modId xmlns:p14="http://schemas.microsoft.com/office/powerpoint/2010/main" val="2231478348"/>
              </p:ext>
            </p:extLst>
          </p:nvPr>
        </p:nvGraphicFramePr>
        <p:xfrm>
          <a:off x="416952" y="2830674"/>
          <a:ext cx="11358096" cy="304761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2839524">
                  <a:extLst>
                    <a:ext uri="{9D8B030D-6E8A-4147-A177-3AD203B41FA5}">
                      <a16:colId xmlns:a16="http://schemas.microsoft.com/office/drawing/2014/main" val="2749965458"/>
                    </a:ext>
                  </a:extLst>
                </a:gridCol>
                <a:gridCol w="2839524">
                  <a:extLst>
                    <a:ext uri="{9D8B030D-6E8A-4147-A177-3AD203B41FA5}">
                      <a16:colId xmlns:a16="http://schemas.microsoft.com/office/drawing/2014/main" val="2116711163"/>
                    </a:ext>
                  </a:extLst>
                </a:gridCol>
                <a:gridCol w="2839524">
                  <a:extLst>
                    <a:ext uri="{9D8B030D-6E8A-4147-A177-3AD203B41FA5}">
                      <a16:colId xmlns:a16="http://schemas.microsoft.com/office/drawing/2014/main" val="1186885001"/>
                    </a:ext>
                  </a:extLst>
                </a:gridCol>
              </a:tblGrid>
              <a:tr h="553700">
                <a:tc>
                  <a:txBody>
                    <a:bodyPr/>
                    <a:lstStyle/>
                    <a:p>
                      <a:pPr algn="ctr"/>
                      <a:r>
                        <a:rPr lang="en-US" sz="1600">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extLst>
                  <a:ext uri="{0D108BD9-81ED-4DB2-BD59-A6C34878D82A}">
                    <a16:rowId xmlns:a16="http://schemas.microsoft.com/office/drawing/2014/main" val="3741017008"/>
                  </a:ext>
                </a:extLst>
              </a:tr>
              <a:tr h="458294">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4857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5325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472009">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545360">
                <a:tc>
                  <a:txBody>
                    <a:bodyPr/>
                    <a:lstStyle/>
                    <a:p>
                      <a:pPr algn="ctr"/>
                      <a:r>
                        <a:rPr lang="en-US" sz="1600">
                          <a:solidFill>
                            <a:schemeClr val="tx1">
                              <a:lumMod val="85000"/>
                              <a:lumOff val="15000"/>
                            </a:schemeClr>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tx1">
                              <a:lumMod val="85000"/>
                              <a:lumOff val="15000"/>
                            </a:schemeClr>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tx1">
                              <a:lumMod val="85000"/>
                              <a:lumOff val="15000"/>
                            </a:schemeClr>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tx1">
                              <a:lumMod val="85000"/>
                              <a:lumOff val="15000"/>
                            </a:schemeClr>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extLst>
                  <a:ext uri="{0D108BD9-81ED-4DB2-BD59-A6C34878D82A}">
                    <a16:rowId xmlns:a16="http://schemas.microsoft.com/office/drawing/2014/main" val="1918266800"/>
                  </a:ext>
                </a:extLst>
              </a:tr>
            </a:tbl>
          </a:graphicData>
        </a:graphic>
      </p:graphicFrame>
      <p:sp>
        <p:nvSpPr>
          <p:cNvPr id="3" name="Date Placeholder 1">
            <a:extLst>
              <a:ext uri="{FF2B5EF4-FFF2-40B4-BE49-F238E27FC236}">
                <a16:creationId xmlns:a16="http://schemas.microsoft.com/office/drawing/2014/main" id="{CD96CB06-2D9B-9E36-399E-118EAF3EF01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67393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826AD5E9-9AB6-4C89-2163-CB950EA541BD}"/>
              </a:ext>
            </a:extLst>
          </p:cNvPr>
          <p:cNvSpPr>
            <a:spLocks noGrp="1"/>
          </p:cNvSpPr>
          <p:nvPr>
            <p:ph type="body" sz="quarter" idx="14" hasCustomPrompt="1"/>
          </p:nvPr>
        </p:nvSpPr>
        <p:spPr>
          <a:xfrm>
            <a:off x="1095268" y="1105319"/>
            <a:ext cx="10634615" cy="1033831"/>
          </a:xfrm>
        </p:spPr>
        <p:txBody>
          <a:bodyPr anchor="t">
            <a:normAutofit/>
          </a:bodyPr>
          <a:lstStyle>
            <a:lvl1pPr>
              <a:lnSpc>
                <a:spcPct val="100000"/>
              </a:lnSpc>
              <a:spcBef>
                <a:spcPts val="0"/>
              </a:spcBef>
              <a:defRPr sz="1600" b="0">
                <a:solidFill>
                  <a:schemeClr val="tx1">
                    <a:lumMod val="85000"/>
                    <a:lumOff val="15000"/>
                  </a:schemeClr>
                </a:solidFill>
                <a:latin typeface="+mj-lt"/>
              </a:defRPr>
            </a:lvl1pPr>
          </a:lstStyle>
          <a:p>
            <a:pPr lvl="0"/>
            <a:r>
              <a:rPr lang="en-US"/>
              <a:t>Text Here</a:t>
            </a:r>
          </a:p>
        </p:txBody>
      </p:sp>
      <p:graphicFrame>
        <p:nvGraphicFramePr>
          <p:cNvPr id="13" name="Table Placeholder 3">
            <a:extLst>
              <a:ext uri="{FF2B5EF4-FFF2-40B4-BE49-F238E27FC236}">
                <a16:creationId xmlns:a16="http://schemas.microsoft.com/office/drawing/2014/main" id="{15627A5E-B839-9BBC-355E-AD6C1F3075BF}"/>
              </a:ext>
            </a:extLst>
          </p:cNvPr>
          <p:cNvGraphicFramePr>
            <a:graphicFrameLocks/>
          </p:cNvGraphicFramePr>
          <p:nvPr userDrawn="1">
            <p:extLst>
              <p:ext uri="{D42A27DB-BD31-4B8C-83A1-F6EECF244321}">
                <p14:modId xmlns:p14="http://schemas.microsoft.com/office/powerpoint/2010/main" val="2725655231"/>
              </p:ext>
            </p:extLst>
          </p:nvPr>
        </p:nvGraphicFramePr>
        <p:xfrm>
          <a:off x="416952" y="2830674"/>
          <a:ext cx="11358096" cy="304761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2839524">
                  <a:extLst>
                    <a:ext uri="{9D8B030D-6E8A-4147-A177-3AD203B41FA5}">
                      <a16:colId xmlns:a16="http://schemas.microsoft.com/office/drawing/2014/main" val="2749965458"/>
                    </a:ext>
                  </a:extLst>
                </a:gridCol>
                <a:gridCol w="2839524">
                  <a:extLst>
                    <a:ext uri="{9D8B030D-6E8A-4147-A177-3AD203B41FA5}">
                      <a16:colId xmlns:a16="http://schemas.microsoft.com/office/drawing/2014/main" val="2116711163"/>
                    </a:ext>
                  </a:extLst>
                </a:gridCol>
                <a:gridCol w="2839524">
                  <a:extLst>
                    <a:ext uri="{9D8B030D-6E8A-4147-A177-3AD203B41FA5}">
                      <a16:colId xmlns:a16="http://schemas.microsoft.com/office/drawing/2014/main" val="1186885001"/>
                    </a:ext>
                  </a:extLst>
                </a:gridCol>
              </a:tblGrid>
              <a:tr h="553700">
                <a:tc>
                  <a:txBody>
                    <a:bodyPr/>
                    <a:lstStyle/>
                    <a:p>
                      <a:pPr algn="ctr"/>
                      <a:r>
                        <a:rPr lang="en-US" sz="1600">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tc>
                  <a:txBody>
                    <a:bodyPr/>
                    <a:lstStyle/>
                    <a:p>
                      <a:pPr algn="ctr"/>
                      <a:r>
                        <a:rPr lang="en-US" sz="1600">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tc>
                  <a:txBody>
                    <a:bodyPr/>
                    <a:lstStyle/>
                    <a:p>
                      <a:pPr algn="ctr"/>
                      <a:r>
                        <a:rPr lang="en-US" sz="1600">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tc>
                  <a:txBody>
                    <a:bodyPr/>
                    <a:lstStyle/>
                    <a:p>
                      <a:pPr algn="ctr"/>
                      <a:r>
                        <a:rPr lang="en-US" sz="1600">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22233"/>
                    </a:solidFill>
                  </a:tcPr>
                </a:tc>
                <a:extLst>
                  <a:ext uri="{0D108BD9-81ED-4DB2-BD59-A6C34878D82A}">
                    <a16:rowId xmlns:a16="http://schemas.microsoft.com/office/drawing/2014/main" val="3741017008"/>
                  </a:ext>
                </a:extLst>
              </a:tr>
              <a:tr h="458294">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4857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1,200,000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532525">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1,000,000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800,000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+25%</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472009">
                <a:tc>
                  <a:txBody>
                    <a:bodyPr/>
                    <a:lstStyle/>
                    <a:p>
                      <a:pPr algn="ctr"/>
                      <a:r>
                        <a:rPr lang="en-US" sz="1600">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36%</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tc>
                  <a:txBody>
                    <a:bodyPr/>
                    <a:lstStyle/>
                    <a:p>
                      <a:pPr algn="ctr"/>
                      <a:r>
                        <a:rPr lang="en-US" sz="1600">
                          <a:latin typeface="Quicksand" panose="02070303000000060000" pitchFamily="18" charset="77"/>
                        </a:rPr>
                        <a:t>+4%</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545360">
                <a:tc>
                  <a:txBody>
                    <a:bodyPr/>
                    <a:lstStyle/>
                    <a:p>
                      <a:pPr algn="ctr"/>
                      <a:r>
                        <a:rPr lang="en-US" sz="1600">
                          <a:solidFill>
                            <a:schemeClr val="bg1"/>
                          </a:solidFill>
                          <a:latin typeface="Quicksand" panose="02070303000000060000" pitchFamily="18" charset="77"/>
                        </a:rPr>
                        <a:t>Row result</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tc>
                  <a:txBody>
                    <a:bodyPr/>
                    <a:lstStyle/>
                    <a:p>
                      <a:pPr algn="ctr"/>
                      <a:r>
                        <a:rPr lang="en-US" sz="1600">
                          <a:solidFill>
                            <a:schemeClr val="bg1"/>
                          </a:solidFill>
                          <a:latin typeface="Quicksand" panose="02070303000000060000" pitchFamily="18" charset="77"/>
                        </a:rPr>
                        <a:t>5,000,000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tc>
                  <a:txBody>
                    <a:bodyPr/>
                    <a:lstStyle/>
                    <a:p>
                      <a:pPr algn="ctr"/>
                      <a:r>
                        <a:rPr lang="en-US" sz="1600">
                          <a:solidFill>
                            <a:schemeClr val="bg1"/>
                          </a:solidFill>
                          <a:latin typeface="Quicksand" panose="02070303000000060000" pitchFamily="18" charset="77"/>
                        </a:rPr>
                        <a:t>4,500,000</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tc>
                  <a:txBody>
                    <a:bodyPr/>
                    <a:lstStyle/>
                    <a:p>
                      <a:pPr algn="ctr"/>
                      <a:r>
                        <a:rPr lang="en-US" sz="1600">
                          <a:solidFill>
                            <a:schemeClr val="bg1"/>
                          </a:solidFill>
                          <a:latin typeface="Quicksand" panose="02070303000000060000" pitchFamily="18" charset="77"/>
                        </a:rPr>
                        <a:t>+11%</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88858B"/>
                    </a:solidFill>
                  </a:tcPr>
                </a:tc>
                <a:extLst>
                  <a:ext uri="{0D108BD9-81ED-4DB2-BD59-A6C34878D82A}">
                    <a16:rowId xmlns:a16="http://schemas.microsoft.com/office/drawing/2014/main" val="1918266800"/>
                  </a:ext>
                </a:extLst>
              </a:tr>
            </a:tbl>
          </a:graphicData>
        </a:graphic>
      </p:graphicFrame>
      <p:sp>
        <p:nvSpPr>
          <p:cNvPr id="3" name="Date Placeholder 1">
            <a:extLst>
              <a:ext uri="{FF2B5EF4-FFF2-40B4-BE49-F238E27FC236}">
                <a16:creationId xmlns:a16="http://schemas.microsoft.com/office/drawing/2014/main" id="{EAD50D74-4BF8-0235-1EE0-ACF35AF5DA9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26460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5">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 name="Date Placeholder 1">
            <a:extLst>
              <a:ext uri="{FF2B5EF4-FFF2-40B4-BE49-F238E27FC236}">
                <a16:creationId xmlns:a16="http://schemas.microsoft.com/office/drawing/2014/main" id="{11E0AD5C-A288-647C-63EC-D6DA7AB9EB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2317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7">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pic>
        <p:nvPicPr>
          <p:cNvPr id="10" name="Graphic 9">
            <a:extLst>
              <a:ext uri="{FF2B5EF4-FFF2-40B4-BE49-F238E27FC236}">
                <a16:creationId xmlns:a16="http://schemas.microsoft.com/office/drawing/2014/main" id="{B7D1F388-6F8F-470F-C199-6DF89CDEC486}"/>
              </a:ext>
            </a:extLst>
          </p:cNvPr>
          <p:cNvPicPr>
            <a:picLocks noChangeAspect="1"/>
          </p:cNvPicPr>
          <p:nvPr userDrawn="1"/>
        </p:nvPicPr>
        <p:blipFill>
          <a:blip r:embed="rId3">
            <a:extLst>
              <a:ext uri="{96DAC541-7B7A-43D3-8B79-37D633B846F1}">
                <asvg:svgBlip xmlns:asvg="http://schemas.microsoft.com/office/drawing/2016/SVG/main" r:embed="rId4"/>
              </a:ext>
            </a:extLst>
          </a:blip>
          <a:srcRect l="5787" t="26643" r="5787" b="26643"/>
          <a:stretch/>
        </p:blipFill>
        <p:spPr>
          <a:xfrm>
            <a:off x="3834581" y="928594"/>
            <a:ext cx="4522838" cy="853352"/>
          </a:xfrm>
          <a:prstGeom prst="rect">
            <a:avLst/>
          </a:prstGeom>
        </p:spPr>
      </p:pic>
      <p:sp>
        <p:nvSpPr>
          <p:cNvPr id="2" name="Date Placeholder 1">
            <a:extLst>
              <a:ext uri="{FF2B5EF4-FFF2-40B4-BE49-F238E27FC236}">
                <a16:creationId xmlns:a16="http://schemas.microsoft.com/office/drawing/2014/main" id="{2F2E59C4-98F9-824B-1C7E-F73C00F7BAD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58850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1DE3-B82E-C45E-60B9-5A20FB798F43}"/>
              </a:ext>
            </a:extLst>
          </p:cNvPr>
          <p:cNvSpPr>
            <a:spLocks noGrp="1"/>
          </p:cNvSpPr>
          <p:nvPr>
            <p:ph type="title"/>
          </p:nvPr>
        </p:nvSpPr>
        <p:spPr>
          <a:xfrm>
            <a:off x="256038" y="1053297"/>
            <a:ext cx="4543532" cy="2451903"/>
          </a:xfrm>
        </p:spPr>
        <p:txBody>
          <a:bodyPr anchor="b">
            <a:normAutofit/>
          </a:bodyPr>
          <a:lstStyle>
            <a:lvl1pPr>
              <a:defRPr sz="4000"/>
            </a:lvl1pPr>
          </a:lstStyle>
          <a:p>
            <a:r>
              <a:rPr lang="en-GB"/>
              <a:t>Click to edit Master title style</a:t>
            </a:r>
            <a:endParaRPr lang="en-US"/>
          </a:p>
        </p:txBody>
      </p:sp>
      <p:sp>
        <p:nvSpPr>
          <p:cNvPr id="7" name="Date Placeholder 1">
            <a:extLst>
              <a:ext uri="{FF2B5EF4-FFF2-40B4-BE49-F238E27FC236}">
                <a16:creationId xmlns:a16="http://schemas.microsoft.com/office/drawing/2014/main" id="{0CA4D6C0-8473-EA98-6987-FBC73FC12AF4}"/>
              </a:ext>
            </a:extLst>
          </p:cNvPr>
          <p:cNvSpPr>
            <a:spLocks noGrp="1"/>
          </p:cNvSpPr>
          <p:nvPr>
            <p:ph type="dt" sz="half" idx="10"/>
          </p:nvPr>
        </p:nvSpPr>
        <p:spPr>
          <a:xfrm>
            <a:off x="9588909" y="6422539"/>
            <a:ext cx="2372360" cy="228600"/>
          </a:xfrm>
          <a:prstGeom prst="rect">
            <a:avLst/>
          </a:prstGeom>
        </p:spPr>
        <p:txBody>
          <a:bodyPr anchor="ctr"/>
          <a:lstStyle>
            <a:lvl1pPr>
              <a:defRPr sz="1200">
                <a:solidFill>
                  <a:schemeClr val="bg1"/>
                </a:solidFill>
              </a:defRPr>
            </a:lvl1pPr>
          </a:lstStyle>
          <a:p>
            <a:fld id="{896998E5-2466-48A1-884A-29AA3E8C2B0E}" type="datetime4">
              <a:rPr lang="en-US" smtClean="0"/>
              <a:t>April 9, 2026</a:t>
            </a:fld>
            <a:endParaRPr lang="en-US"/>
          </a:p>
        </p:txBody>
      </p:sp>
      <p:sp>
        <p:nvSpPr>
          <p:cNvPr id="39" name="Text Placeholder 2">
            <a:extLst>
              <a:ext uri="{FF2B5EF4-FFF2-40B4-BE49-F238E27FC236}">
                <a16:creationId xmlns:a16="http://schemas.microsoft.com/office/drawing/2014/main" id="{B234DA16-58F2-3AD8-B6B9-CB6A9062E27D}"/>
              </a:ext>
            </a:extLst>
          </p:cNvPr>
          <p:cNvSpPr>
            <a:spLocks noGrp="1"/>
          </p:cNvSpPr>
          <p:nvPr>
            <p:ph type="body" idx="1" hasCustomPrompt="1"/>
          </p:nvPr>
        </p:nvSpPr>
        <p:spPr>
          <a:xfrm>
            <a:off x="279188" y="3681199"/>
            <a:ext cx="4528291" cy="558799"/>
          </a:xfrm>
        </p:spPr>
        <p:txBody>
          <a:bodyPr anchor="ctr">
            <a:normAutofit/>
          </a:bodyPr>
          <a:lstStyle>
            <a:lvl1pPr marL="0" indent="0">
              <a:lnSpc>
                <a:spcPct val="100000"/>
              </a:lnSpc>
              <a:spcBef>
                <a:spcPts val="0"/>
              </a:spcBef>
              <a:buNone/>
              <a:defRPr sz="2000" b="1">
                <a:solidFill>
                  <a:srgbClr val="6680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279188" y="4414684"/>
            <a:ext cx="5100531" cy="2003896"/>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3" name="Rectangle 2">
            <a:extLst>
              <a:ext uri="{FF2B5EF4-FFF2-40B4-BE49-F238E27FC236}">
                <a16:creationId xmlns:a16="http://schemas.microsoft.com/office/drawing/2014/main" id="{98437B34-0C8E-9F9B-1EE9-F268EC67DC11}"/>
              </a:ext>
            </a:extLst>
          </p:cNvPr>
          <p:cNvSpPr/>
          <p:nvPr userDrawn="1"/>
        </p:nvSpPr>
        <p:spPr>
          <a:xfrm>
            <a:off x="9006348" y="0"/>
            <a:ext cx="3185652"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2">
            <a:extLst>
              <a:ext uri="{FF2B5EF4-FFF2-40B4-BE49-F238E27FC236}">
                <a16:creationId xmlns:a16="http://schemas.microsoft.com/office/drawing/2014/main" id="{6305312A-0436-7089-F128-24EB5817FE51}"/>
              </a:ext>
            </a:extLst>
          </p:cNvPr>
          <p:cNvSpPr>
            <a:spLocks noGrp="1"/>
          </p:cNvSpPr>
          <p:nvPr>
            <p:ph type="pic" sz="quarter" idx="15"/>
          </p:nvPr>
        </p:nvSpPr>
        <p:spPr>
          <a:xfrm>
            <a:off x="5978012" y="1053297"/>
            <a:ext cx="5751871" cy="4879651"/>
          </a:xfrm>
          <a:custGeom>
            <a:avLst/>
            <a:gdLst>
              <a:gd name="connsiteX0" fmla="*/ 196564 w 5988732"/>
              <a:gd name="connsiteY0" fmla="*/ 0 h 4709249"/>
              <a:gd name="connsiteX1" fmla="*/ 5792168 w 5988732"/>
              <a:gd name="connsiteY1" fmla="*/ 0 h 4709249"/>
              <a:gd name="connsiteX2" fmla="*/ 5988732 w 5988732"/>
              <a:gd name="connsiteY2" fmla="*/ 196564 h 4709249"/>
              <a:gd name="connsiteX3" fmla="*/ 5988732 w 5988732"/>
              <a:gd name="connsiteY3" fmla="*/ 4512685 h 4709249"/>
              <a:gd name="connsiteX4" fmla="*/ 5792168 w 5988732"/>
              <a:gd name="connsiteY4" fmla="*/ 4709249 h 4709249"/>
              <a:gd name="connsiteX5" fmla="*/ 196564 w 5988732"/>
              <a:gd name="connsiteY5" fmla="*/ 4709249 h 4709249"/>
              <a:gd name="connsiteX6" fmla="*/ 0 w 5988732"/>
              <a:gd name="connsiteY6" fmla="*/ 4512685 h 4709249"/>
              <a:gd name="connsiteX7" fmla="*/ 0 w 5988732"/>
              <a:gd name="connsiteY7" fmla="*/ 196564 h 4709249"/>
              <a:gd name="connsiteX8" fmla="*/ 196564 w 5988732"/>
              <a:gd name="connsiteY8" fmla="*/ 0 h 47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8732" h="4709249">
                <a:moveTo>
                  <a:pt x="196564" y="0"/>
                </a:moveTo>
                <a:lnTo>
                  <a:pt x="5792168" y="0"/>
                </a:lnTo>
                <a:cubicBezTo>
                  <a:pt x="5900727" y="0"/>
                  <a:pt x="5988732" y="88005"/>
                  <a:pt x="5988732" y="196564"/>
                </a:cubicBezTo>
                <a:lnTo>
                  <a:pt x="5988732" y="4512685"/>
                </a:lnTo>
                <a:cubicBezTo>
                  <a:pt x="5988732" y="4621244"/>
                  <a:pt x="5900727" y="4709249"/>
                  <a:pt x="5792168" y="4709249"/>
                </a:cubicBezTo>
                <a:lnTo>
                  <a:pt x="196564" y="4709249"/>
                </a:lnTo>
                <a:cubicBezTo>
                  <a:pt x="88005" y="4709249"/>
                  <a:pt x="0" y="4621244"/>
                  <a:pt x="0" y="4512685"/>
                </a:cubicBezTo>
                <a:lnTo>
                  <a:pt x="0" y="196564"/>
                </a:lnTo>
                <a:cubicBezTo>
                  <a:pt x="0" y="88005"/>
                  <a:pt x="88005" y="0"/>
                  <a:pt x="196564" y="0"/>
                </a:cubicBezTo>
                <a:close/>
              </a:path>
            </a:pathLst>
          </a:custGeom>
        </p:spPr>
        <p:txBody>
          <a:bodyPr wrap="square">
            <a:noAutofit/>
          </a:bodyPr>
          <a:lstStyle/>
          <a:p>
            <a:endParaRPr lang="en-IN"/>
          </a:p>
        </p:txBody>
      </p:sp>
      <p:pic>
        <p:nvPicPr>
          <p:cNvPr id="5" name="Picture 4" descr="A black and blue symbol&#10;&#10;AI-generated content may be incorrect.">
            <a:extLst>
              <a:ext uri="{FF2B5EF4-FFF2-40B4-BE49-F238E27FC236}">
                <a16:creationId xmlns:a16="http://schemas.microsoft.com/office/drawing/2014/main" id="{57374AD2-F53B-5A44-B6B2-7401529F49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Tree>
    <p:extLst>
      <p:ext uri="{BB962C8B-B14F-4D97-AF65-F5344CB8AC3E}">
        <p14:creationId xmlns:p14="http://schemas.microsoft.com/office/powerpoint/2010/main" val="2704634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cxnSp>
        <p:nvCxnSpPr>
          <p:cNvPr id="2" name="Straight Connector 1">
            <a:extLst>
              <a:ext uri="{FF2B5EF4-FFF2-40B4-BE49-F238E27FC236}">
                <a16:creationId xmlns:a16="http://schemas.microsoft.com/office/drawing/2014/main" id="{626D643A-E982-BF4E-EA7B-B5AAEAA6EC24}"/>
              </a:ext>
            </a:extLst>
          </p:cNvPr>
          <p:cNvCxnSpPr/>
          <p:nvPr userDrawn="1"/>
        </p:nvCxnSpPr>
        <p:spPr>
          <a:xfrm>
            <a:off x="694481" y="3969291"/>
            <a:ext cx="10718157" cy="0"/>
          </a:xfrm>
          <a:prstGeom prst="line">
            <a:avLst/>
          </a:prstGeom>
          <a:ln w="6350">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29">
            <a:extLst>
              <a:ext uri="{FF2B5EF4-FFF2-40B4-BE49-F238E27FC236}">
                <a16:creationId xmlns:a16="http://schemas.microsoft.com/office/drawing/2014/main" id="{A9FD5F3D-1B91-4B9D-486C-1CE41DF46934}"/>
              </a:ext>
            </a:extLst>
          </p:cNvPr>
          <p:cNvSpPr>
            <a:spLocks noGrp="1"/>
          </p:cNvSpPr>
          <p:nvPr>
            <p:ph type="body" sz="quarter" idx="14" hasCustomPrompt="1"/>
          </p:nvPr>
        </p:nvSpPr>
        <p:spPr>
          <a:xfrm>
            <a:off x="694481" y="4180902"/>
            <a:ext cx="10718156" cy="637761"/>
          </a:xfrm>
        </p:spPr>
        <p:txBody>
          <a:bodyPr anchor="ctr">
            <a:normAutofit/>
          </a:bodyPr>
          <a:lstStyle>
            <a:lvl1pPr algn="ct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4" name="Text Placeholder 29">
            <a:extLst>
              <a:ext uri="{FF2B5EF4-FFF2-40B4-BE49-F238E27FC236}">
                <a16:creationId xmlns:a16="http://schemas.microsoft.com/office/drawing/2014/main" id="{8511C043-6EDE-8BD1-EB29-FE486BC94A5F}"/>
              </a:ext>
            </a:extLst>
          </p:cNvPr>
          <p:cNvSpPr>
            <a:spLocks noGrp="1"/>
          </p:cNvSpPr>
          <p:nvPr>
            <p:ph type="body" sz="quarter" idx="15" hasCustomPrompt="1"/>
          </p:nvPr>
        </p:nvSpPr>
        <p:spPr>
          <a:xfrm>
            <a:off x="694481" y="3160027"/>
            <a:ext cx="10718156" cy="637761"/>
          </a:xfrm>
        </p:spPr>
        <p:txBody>
          <a:bodyPr anchor="ctr">
            <a:normAutofit/>
          </a:bodyPr>
          <a:lstStyle>
            <a:lvl1pPr algn="ctr">
              <a:lnSpc>
                <a:spcPct val="100000"/>
              </a:lnSpc>
              <a:spcBef>
                <a:spcPts val="0"/>
              </a:spcBef>
              <a:defRPr sz="1600" b="0">
                <a:solidFill>
                  <a:schemeClr val="tx1">
                    <a:lumMod val="75000"/>
                    <a:lumOff val="25000"/>
                  </a:schemeClr>
                </a:solidFill>
                <a:latin typeface="+mn-lt"/>
              </a:defRPr>
            </a:lvl1pPr>
          </a:lstStyle>
          <a:p>
            <a:pPr lvl="0"/>
            <a:r>
              <a:rPr lang="en-US"/>
              <a:t>Text Here</a:t>
            </a:r>
          </a:p>
        </p:txBody>
      </p:sp>
      <p:sp>
        <p:nvSpPr>
          <p:cNvPr id="9" name="Text Placeholder 29">
            <a:extLst>
              <a:ext uri="{FF2B5EF4-FFF2-40B4-BE49-F238E27FC236}">
                <a16:creationId xmlns:a16="http://schemas.microsoft.com/office/drawing/2014/main" id="{513F1507-5C4A-5436-F7C4-0ABF111CA207}"/>
              </a:ext>
            </a:extLst>
          </p:cNvPr>
          <p:cNvSpPr>
            <a:spLocks noGrp="1"/>
          </p:cNvSpPr>
          <p:nvPr>
            <p:ph type="body" sz="quarter" idx="16" hasCustomPrompt="1"/>
          </p:nvPr>
        </p:nvSpPr>
        <p:spPr>
          <a:xfrm>
            <a:off x="694481" y="4984573"/>
            <a:ext cx="10718156" cy="426090"/>
          </a:xfrm>
        </p:spPr>
        <p:txBody>
          <a:bodyPr anchor="ctr">
            <a:normAutofit/>
          </a:bodyPr>
          <a:lstStyle>
            <a:lvl1pPr algn="ctr">
              <a:lnSpc>
                <a:spcPct val="100000"/>
              </a:lnSpc>
              <a:spcBef>
                <a:spcPts val="0"/>
              </a:spcBef>
              <a:defRPr sz="1600" b="1">
                <a:solidFill>
                  <a:srgbClr val="5847FC"/>
                </a:solidFill>
                <a:latin typeface="+mn-lt"/>
              </a:defRPr>
            </a:lvl1pPr>
          </a:lstStyle>
          <a:p>
            <a:pPr lvl="0"/>
            <a:r>
              <a:rPr lang="en-US"/>
              <a:t>Text Here</a:t>
            </a:r>
          </a:p>
        </p:txBody>
      </p:sp>
      <p:pic>
        <p:nvPicPr>
          <p:cNvPr id="10" name="Graphic 9">
            <a:extLst>
              <a:ext uri="{FF2B5EF4-FFF2-40B4-BE49-F238E27FC236}">
                <a16:creationId xmlns:a16="http://schemas.microsoft.com/office/drawing/2014/main" id="{B7D1F388-6F8F-470F-C199-6DF89CDEC486}"/>
              </a:ext>
            </a:extLst>
          </p:cNvPr>
          <p:cNvPicPr>
            <a:picLocks noChangeAspect="1"/>
          </p:cNvPicPr>
          <p:nvPr userDrawn="1"/>
        </p:nvPicPr>
        <p:blipFill>
          <a:blip r:embed="rId4">
            <a:extLst>
              <a:ext uri="{96DAC541-7B7A-43D3-8B79-37D633B846F1}">
                <asvg:svgBlip xmlns:asvg="http://schemas.microsoft.com/office/drawing/2016/SVG/main" r:embed="rId5"/>
              </a:ext>
            </a:extLst>
          </a:blip>
          <a:srcRect l="5787" t="26643" r="5787" b="26643"/>
          <a:stretch/>
        </p:blipFill>
        <p:spPr>
          <a:xfrm>
            <a:off x="3834581" y="1983562"/>
            <a:ext cx="4522838" cy="853352"/>
          </a:xfrm>
          <a:prstGeom prst="rect">
            <a:avLst/>
          </a:prstGeom>
        </p:spPr>
      </p:pic>
      <p:sp>
        <p:nvSpPr>
          <p:cNvPr id="5" name="Date Placeholder 1">
            <a:extLst>
              <a:ext uri="{FF2B5EF4-FFF2-40B4-BE49-F238E27FC236}">
                <a16:creationId xmlns:a16="http://schemas.microsoft.com/office/drawing/2014/main" id="{84A3C282-D08F-4666-9910-9775E057A06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047861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ll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6EAC7-FE23-02F9-DDE3-C26F45D25156}"/>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pic>
        <p:nvPicPr>
          <p:cNvPr id="11" name="Graphic 10">
            <a:extLst>
              <a:ext uri="{FF2B5EF4-FFF2-40B4-BE49-F238E27FC236}">
                <a16:creationId xmlns:a16="http://schemas.microsoft.com/office/drawing/2014/main" id="{053CADF1-46E7-C694-DB74-8A3B7F440A83}"/>
              </a:ext>
            </a:extLst>
          </p:cNvPr>
          <p:cNvPicPr>
            <a:picLocks noChangeAspect="1"/>
          </p:cNvPicPr>
          <p:nvPr userDrawn="1"/>
        </p:nvPicPr>
        <p:blipFill>
          <a:blip r:embed="rId3">
            <a:alphaModFix amt="61000"/>
            <a:extLst>
              <a:ext uri="{96DAC541-7B7A-43D3-8B79-37D633B846F1}">
                <asvg:svgBlip xmlns:asvg="http://schemas.microsoft.com/office/drawing/2016/SVG/main" r:embed="rId4"/>
              </a:ext>
            </a:extLst>
          </a:blip>
          <a:srcRect l="36883" t="30593" r="29588" b="36589"/>
          <a:stretch/>
        </p:blipFill>
        <p:spPr>
          <a:xfrm>
            <a:off x="0" y="829339"/>
            <a:ext cx="6431280" cy="6028661"/>
          </a:xfrm>
          <a:prstGeom prst="rect">
            <a:avLst/>
          </a:prstGeom>
        </p:spPr>
      </p:pic>
      <p:sp>
        <p:nvSpPr>
          <p:cNvPr id="2" name="Date Placeholder 1">
            <a:extLst>
              <a:ext uri="{FF2B5EF4-FFF2-40B4-BE49-F238E27FC236}">
                <a16:creationId xmlns:a16="http://schemas.microsoft.com/office/drawing/2014/main" id="{ED043BD0-E0A1-5F53-B092-01D163DB753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831907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ll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6EAC7-FE23-02F9-DDE3-C26F45D25156}"/>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9">
            <a:extLst>
              <a:ext uri="{FF2B5EF4-FFF2-40B4-BE49-F238E27FC236}">
                <a16:creationId xmlns:a16="http://schemas.microsoft.com/office/drawing/2014/main" id="{277656F7-2D97-F7B5-3FE6-4326FEE170C4}"/>
              </a:ext>
            </a:extLst>
          </p:cNvPr>
          <p:cNvSpPr>
            <a:spLocks noGrp="1"/>
          </p:cNvSpPr>
          <p:nvPr>
            <p:ph type="body" sz="quarter" idx="14" hasCustomPrompt="1"/>
          </p:nvPr>
        </p:nvSpPr>
        <p:spPr>
          <a:xfrm>
            <a:off x="544010" y="1990846"/>
            <a:ext cx="5185459" cy="4236334"/>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3" name="Title 1">
            <a:extLst>
              <a:ext uri="{FF2B5EF4-FFF2-40B4-BE49-F238E27FC236}">
                <a16:creationId xmlns:a16="http://schemas.microsoft.com/office/drawing/2014/main" id="{9E4AEAAC-89AF-1EFF-3DE5-8A1CA6FBEE46}"/>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sp>
        <p:nvSpPr>
          <p:cNvPr id="4" name="Picture Placeholder 12">
            <a:extLst>
              <a:ext uri="{FF2B5EF4-FFF2-40B4-BE49-F238E27FC236}">
                <a16:creationId xmlns:a16="http://schemas.microsoft.com/office/drawing/2014/main" id="{5247525B-D512-687E-94D2-2D6E3358D426}"/>
              </a:ext>
            </a:extLst>
          </p:cNvPr>
          <p:cNvSpPr>
            <a:spLocks noGrp="1"/>
          </p:cNvSpPr>
          <p:nvPr>
            <p:ph type="pic" sz="quarter" idx="15"/>
          </p:nvPr>
        </p:nvSpPr>
        <p:spPr>
          <a:xfrm>
            <a:off x="6462533" y="1223699"/>
            <a:ext cx="4857508" cy="4857971"/>
          </a:xfrm>
          <a:prstGeom prst="ellipse">
            <a:avLst/>
          </a:prstGeom>
          <a:ln w="19050">
            <a:solidFill>
              <a:srgbClr val="57BAE5"/>
            </a:solidFill>
          </a:ln>
        </p:spPr>
        <p:txBody>
          <a:bodyPr wrap="square">
            <a:noAutofit/>
          </a:bodyPr>
          <a:lstStyle/>
          <a:p>
            <a:endParaRPr lang="en-IN"/>
          </a:p>
        </p:txBody>
      </p:sp>
      <p:pic>
        <p:nvPicPr>
          <p:cNvPr id="9" name="Picture 8" descr="A black and blue symbol&#10;&#10;AI-generated content may be incorrect.">
            <a:extLst>
              <a:ext uri="{FF2B5EF4-FFF2-40B4-BE49-F238E27FC236}">
                <a16:creationId xmlns:a16="http://schemas.microsoft.com/office/drawing/2014/main" id="{82324CA3-4A82-FC49-55AC-D539BCFC575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6" name="Date Placeholder 1">
            <a:extLst>
              <a:ext uri="{FF2B5EF4-FFF2-40B4-BE49-F238E27FC236}">
                <a16:creationId xmlns:a16="http://schemas.microsoft.com/office/drawing/2014/main" id="{A4CF8EFA-ED3D-41DF-F08B-EEAB78173C2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82788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Version 1">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16193" y="668405"/>
            <a:ext cx="2959614" cy="490186"/>
          </a:xfrm>
          <a:prstGeom prst="rect">
            <a:avLst/>
          </a:prstGeom>
        </p:spPr>
      </p:pic>
      <p:sp>
        <p:nvSpPr>
          <p:cNvPr id="2" name="Date Placeholder 1">
            <a:extLst>
              <a:ext uri="{FF2B5EF4-FFF2-40B4-BE49-F238E27FC236}">
                <a16:creationId xmlns:a16="http://schemas.microsoft.com/office/drawing/2014/main" id="{18540065-51D2-0D8D-DABB-7F8805184A2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491159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ill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96EAC7-FE23-02F9-DDE3-C26F45D25156}"/>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E4AEAAC-89AF-1EFF-3DE5-8A1CA6FBEE46}"/>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9" name="Picture 8" descr="A black and blue symbol&#10;&#10;AI-generated content may be incorrect.">
            <a:extLst>
              <a:ext uri="{FF2B5EF4-FFF2-40B4-BE49-F238E27FC236}">
                <a16:creationId xmlns:a16="http://schemas.microsoft.com/office/drawing/2014/main" id="{82324CA3-4A82-FC49-55AC-D539BCFC575F}"/>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 name="Date Placeholder 1">
            <a:extLst>
              <a:ext uri="{FF2B5EF4-FFF2-40B4-BE49-F238E27FC236}">
                <a16:creationId xmlns:a16="http://schemas.microsoft.com/office/drawing/2014/main" id="{15F7220F-C8F8-1555-29BD-B3F03E6899A0}"/>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92151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ler 3">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EB9640C5-15F3-262A-D463-46CA65DA06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icture Placeholder 12">
            <a:extLst>
              <a:ext uri="{FF2B5EF4-FFF2-40B4-BE49-F238E27FC236}">
                <a16:creationId xmlns:a16="http://schemas.microsoft.com/office/drawing/2014/main" id="{9CAC1756-21EC-7017-300D-AB814263698D}"/>
              </a:ext>
            </a:extLst>
          </p:cNvPr>
          <p:cNvSpPr>
            <a:spLocks noGrp="1"/>
          </p:cNvSpPr>
          <p:nvPr>
            <p:ph type="pic" sz="quarter" idx="15"/>
          </p:nvPr>
        </p:nvSpPr>
        <p:spPr>
          <a:xfrm>
            <a:off x="733065" y="1223699"/>
            <a:ext cx="4857508" cy="4857971"/>
          </a:xfrm>
          <a:prstGeom prst="ellipse">
            <a:avLst/>
          </a:prstGeom>
          <a:ln w="19050">
            <a:solidFill>
              <a:srgbClr val="57BAE5"/>
            </a:solidFill>
          </a:ln>
        </p:spPr>
        <p:txBody>
          <a:bodyPr wrap="square">
            <a:noAutofit/>
          </a:bodyPr>
          <a:lstStyle/>
          <a:p>
            <a:endParaRPr lang="en-IN"/>
          </a:p>
        </p:txBody>
      </p:sp>
      <p:sp>
        <p:nvSpPr>
          <p:cNvPr id="4" name="Text Placeholder 29">
            <a:extLst>
              <a:ext uri="{FF2B5EF4-FFF2-40B4-BE49-F238E27FC236}">
                <a16:creationId xmlns:a16="http://schemas.microsoft.com/office/drawing/2014/main" id="{85D12722-6C6F-0747-D290-20AE47EAD14E}"/>
              </a:ext>
            </a:extLst>
          </p:cNvPr>
          <p:cNvSpPr>
            <a:spLocks noGrp="1"/>
          </p:cNvSpPr>
          <p:nvPr>
            <p:ph type="body" sz="quarter" idx="14" hasCustomPrompt="1"/>
          </p:nvPr>
        </p:nvSpPr>
        <p:spPr>
          <a:xfrm>
            <a:off x="6096000" y="3429000"/>
            <a:ext cx="5467109" cy="2652670"/>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pic>
        <p:nvPicPr>
          <p:cNvPr id="6" name="Picture 5" descr="A black and blue symbol&#10;&#10;AI-generated content may be incorrect.">
            <a:extLst>
              <a:ext uri="{FF2B5EF4-FFF2-40B4-BE49-F238E27FC236}">
                <a16:creationId xmlns:a16="http://schemas.microsoft.com/office/drawing/2014/main" id="{136D83D7-5E87-342E-AE64-1F0F01644888}"/>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5" name="Date Placeholder 1">
            <a:extLst>
              <a:ext uri="{FF2B5EF4-FFF2-40B4-BE49-F238E27FC236}">
                <a16:creationId xmlns:a16="http://schemas.microsoft.com/office/drawing/2014/main" id="{4F99488A-7AF9-2620-C5A9-F2F917D12264}"/>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871974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ller 4">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0CA4D6C0-8473-EA98-6987-FBC73FC12AF4}"/>
              </a:ext>
            </a:extLst>
          </p:cNvPr>
          <p:cNvSpPr>
            <a:spLocks noGrp="1"/>
          </p:cNvSpPr>
          <p:nvPr>
            <p:ph type="dt" sz="half" idx="10"/>
          </p:nvPr>
        </p:nvSpPr>
        <p:spPr>
          <a:xfrm>
            <a:off x="9588909" y="6422539"/>
            <a:ext cx="2372360" cy="228600"/>
          </a:xfrm>
          <a:prstGeom prst="rect">
            <a:avLst/>
          </a:prstGeom>
        </p:spPr>
        <p:txBody>
          <a:bodyPr anchor="ctr"/>
          <a:lstStyle>
            <a:lvl1pPr>
              <a:defRPr sz="1200">
                <a:solidFill>
                  <a:schemeClr val="bg1"/>
                </a:solidFill>
              </a:defRPr>
            </a:lvl1pPr>
          </a:lstStyle>
          <a:p>
            <a:fld id="{B2ED5264-F590-4DBE-9288-D6591EA4914B}" type="datetime4">
              <a:rPr lang="en-US" smtClean="0"/>
              <a:t>April 9, 2026</a:t>
            </a:fld>
            <a:endParaRPr lang="en-US"/>
          </a:p>
        </p:txBody>
      </p:sp>
      <p:pic>
        <p:nvPicPr>
          <p:cNvPr id="2" name="Picture 1" descr="A group of people using devices&#10;&#10;AI-generated content may be incorrect.">
            <a:extLst>
              <a:ext uri="{FF2B5EF4-FFF2-40B4-BE49-F238E27FC236}">
                <a16:creationId xmlns:a16="http://schemas.microsoft.com/office/drawing/2014/main" id="{D372D4AF-930A-2651-685E-22F6248954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Text Placeholder 29">
            <a:extLst>
              <a:ext uri="{FF2B5EF4-FFF2-40B4-BE49-F238E27FC236}">
                <a16:creationId xmlns:a16="http://schemas.microsoft.com/office/drawing/2014/main" id="{490D8217-77F2-8293-4A38-B12A31FB9CAF}"/>
              </a:ext>
            </a:extLst>
          </p:cNvPr>
          <p:cNvSpPr>
            <a:spLocks noGrp="1"/>
          </p:cNvSpPr>
          <p:nvPr>
            <p:ph type="body" sz="quarter" idx="14" hasCustomPrompt="1"/>
          </p:nvPr>
        </p:nvSpPr>
        <p:spPr>
          <a:xfrm>
            <a:off x="925571" y="1276109"/>
            <a:ext cx="3681153" cy="2393066"/>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Tree>
    <p:extLst>
      <p:ext uri="{BB962C8B-B14F-4D97-AF65-F5344CB8AC3E}">
        <p14:creationId xmlns:p14="http://schemas.microsoft.com/office/powerpoint/2010/main" val="73080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Filler 4">
    <p:spTree>
      <p:nvGrpSpPr>
        <p:cNvPr id="1" name=""/>
        <p:cNvGrpSpPr/>
        <p:nvPr/>
      </p:nvGrpSpPr>
      <p:grpSpPr>
        <a:xfrm>
          <a:off x="0" y="0"/>
          <a:ext cx="0" cy="0"/>
          <a:chOff x="0" y="0"/>
          <a:chExt cx="0" cy="0"/>
        </a:xfrm>
      </p:grpSpPr>
      <p:pic>
        <p:nvPicPr>
          <p:cNvPr id="5" name="Picture 4" descr="A blue and black background&#10;&#10;AI-generated content may be incorrect.">
            <a:extLst>
              <a:ext uri="{FF2B5EF4-FFF2-40B4-BE49-F238E27FC236}">
                <a16:creationId xmlns:a16="http://schemas.microsoft.com/office/drawing/2014/main" id="{F7499D19-30FE-4F24-5682-0386AE0D53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contrast="-7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Text Placeholder 29">
            <a:extLst>
              <a:ext uri="{FF2B5EF4-FFF2-40B4-BE49-F238E27FC236}">
                <a16:creationId xmlns:a16="http://schemas.microsoft.com/office/drawing/2014/main" id="{490D8217-77F2-8293-4A38-B12A31FB9CAF}"/>
              </a:ext>
            </a:extLst>
          </p:cNvPr>
          <p:cNvSpPr>
            <a:spLocks noGrp="1"/>
          </p:cNvSpPr>
          <p:nvPr>
            <p:ph type="body" sz="quarter" idx="14" hasCustomPrompt="1"/>
          </p:nvPr>
        </p:nvSpPr>
        <p:spPr>
          <a:xfrm>
            <a:off x="925571" y="1276109"/>
            <a:ext cx="3681153" cy="2393066"/>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2" name="Date Placeholder 1">
            <a:extLst>
              <a:ext uri="{FF2B5EF4-FFF2-40B4-BE49-F238E27FC236}">
                <a16:creationId xmlns:a16="http://schemas.microsoft.com/office/drawing/2014/main" id="{05E69756-5D7D-4732-770F-9787EE33D0D3}"/>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751474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iller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39684D-60A5-40CB-EDC2-8C54977638DA}"/>
              </a:ext>
            </a:extLst>
          </p:cNvPr>
          <p:cNvSpPr/>
          <p:nvPr userDrawn="1"/>
        </p:nvSpPr>
        <p:spPr>
          <a:xfrm>
            <a:off x="0" y="0"/>
            <a:ext cx="12192000" cy="6230066"/>
          </a:xfrm>
          <a:prstGeom prst="rect">
            <a:avLst/>
          </a:prstGeom>
          <a:solidFill>
            <a:srgbClr val="FDFA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9">
            <a:extLst>
              <a:ext uri="{FF2B5EF4-FFF2-40B4-BE49-F238E27FC236}">
                <a16:creationId xmlns:a16="http://schemas.microsoft.com/office/drawing/2014/main" id="{D2D098E8-08B8-36D0-1B4C-1012881F2FF0}"/>
              </a:ext>
            </a:extLst>
          </p:cNvPr>
          <p:cNvSpPr>
            <a:spLocks noGrp="1"/>
          </p:cNvSpPr>
          <p:nvPr>
            <p:ph type="body" sz="quarter" idx="15" hasCustomPrompt="1"/>
          </p:nvPr>
        </p:nvSpPr>
        <p:spPr>
          <a:xfrm>
            <a:off x="925571" y="1276110"/>
            <a:ext cx="3623280" cy="2393066"/>
          </a:xfrm>
        </p:spPr>
        <p:txBody>
          <a:bodyPr anchor="t">
            <a:normAutofit/>
          </a:bodyPr>
          <a:lstStyle>
            <a:lvl1pPr>
              <a:lnSpc>
                <a:spcPct val="100000"/>
              </a:lnSpc>
              <a:spcBef>
                <a:spcPts val="0"/>
              </a:spcBef>
              <a:defRPr sz="1600" b="0">
                <a:solidFill>
                  <a:schemeClr val="tx1">
                    <a:lumMod val="75000"/>
                    <a:lumOff val="25000"/>
                  </a:schemeClr>
                </a:solidFill>
                <a:latin typeface="+mn-lt"/>
              </a:defRPr>
            </a:lvl1pPr>
          </a:lstStyle>
          <a:p>
            <a:pPr lvl="0"/>
            <a:r>
              <a:rPr lang="en-US"/>
              <a:t>Text Here</a:t>
            </a:r>
          </a:p>
        </p:txBody>
      </p:sp>
      <p:pic>
        <p:nvPicPr>
          <p:cNvPr id="5" name="Picture 4" descr="A black and blue symbol&#10;&#10;AI-generated content may be incorrect.">
            <a:extLst>
              <a:ext uri="{FF2B5EF4-FFF2-40B4-BE49-F238E27FC236}">
                <a16:creationId xmlns:a16="http://schemas.microsoft.com/office/drawing/2014/main" id="{FB3036C2-F687-B6B7-B535-18091FF424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pic>
        <p:nvPicPr>
          <p:cNvPr id="6" name="Picture 5" descr="A white background with a rainbow of colors&#10;&#10;AI-generated content may be incorrect.">
            <a:extLst>
              <a:ext uri="{FF2B5EF4-FFF2-40B4-BE49-F238E27FC236}">
                <a16:creationId xmlns:a16="http://schemas.microsoft.com/office/drawing/2014/main" id="{FD1ACEA9-074F-5DD7-8E33-C5C191A15E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2" name="Date Placeholder 1">
            <a:extLst>
              <a:ext uri="{FF2B5EF4-FFF2-40B4-BE49-F238E27FC236}">
                <a16:creationId xmlns:a16="http://schemas.microsoft.com/office/drawing/2014/main" id="{4D8314E7-8FE9-6C4F-81D4-C215EC0BF4E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237455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ller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17FB6C-BBA7-C966-58D2-BC06C67EFD45}"/>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8" name="Picture 7" descr="A black and blue symbol&#10;&#10;AI-generated content may be incorrect.">
            <a:extLst>
              <a:ext uri="{FF2B5EF4-FFF2-40B4-BE49-F238E27FC236}">
                <a16:creationId xmlns:a16="http://schemas.microsoft.com/office/drawing/2014/main" id="{30F2DCBC-4909-B035-C95F-C259DF360794}"/>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graphicFrame>
        <p:nvGraphicFramePr>
          <p:cNvPr id="2" name="Table Placeholder 3">
            <a:extLst>
              <a:ext uri="{FF2B5EF4-FFF2-40B4-BE49-F238E27FC236}">
                <a16:creationId xmlns:a16="http://schemas.microsoft.com/office/drawing/2014/main" id="{1BEF5D29-1846-A4D5-B6CD-D3E88DF7635D}"/>
              </a:ext>
            </a:extLst>
          </p:cNvPr>
          <p:cNvGraphicFramePr>
            <a:graphicFrameLocks/>
          </p:cNvGraphicFramePr>
          <p:nvPr userDrawn="1">
            <p:extLst>
              <p:ext uri="{D42A27DB-BD31-4B8C-83A1-F6EECF244321}">
                <p14:modId xmlns:p14="http://schemas.microsoft.com/office/powerpoint/2010/main" val="746650477"/>
              </p:ext>
            </p:extLst>
          </p:nvPr>
        </p:nvGraphicFramePr>
        <p:xfrm>
          <a:off x="398433" y="1377190"/>
          <a:ext cx="5314108" cy="2132925"/>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28828">
                <a:tc>
                  <a:txBody>
                    <a:bodyPr/>
                    <a:lstStyle/>
                    <a:p>
                      <a:pPr algn="ctr"/>
                      <a:r>
                        <a:rPr lang="en-US" sz="1200">
                          <a:solidFill>
                            <a:srgbClr val="222233"/>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tc>
                  <a:txBody>
                    <a:bodyPr/>
                    <a:lstStyle/>
                    <a:p>
                      <a:pPr algn="ctr"/>
                      <a:r>
                        <a:rPr lang="en-US" sz="1200">
                          <a:solidFill>
                            <a:srgbClr val="222233"/>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7BAE5"/>
                    </a:solidFill>
                  </a:tcPr>
                </a:tc>
                <a:extLst>
                  <a:ext uri="{0D108BD9-81ED-4DB2-BD59-A6C34878D82A}">
                    <a16:rowId xmlns:a16="http://schemas.microsoft.com/office/drawing/2014/main" val="3741017008"/>
                  </a:ext>
                </a:extLst>
              </a:tr>
              <a:tr h="33153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2">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3" name="Table Placeholder 3">
            <a:extLst>
              <a:ext uri="{FF2B5EF4-FFF2-40B4-BE49-F238E27FC236}">
                <a16:creationId xmlns:a16="http://schemas.microsoft.com/office/drawing/2014/main" id="{FC7F4F34-8DC4-2F61-A832-70433F607CD2}"/>
              </a:ext>
            </a:extLst>
          </p:cNvPr>
          <p:cNvGraphicFramePr>
            <a:graphicFrameLocks/>
          </p:cNvGraphicFramePr>
          <p:nvPr userDrawn="1">
            <p:extLst>
              <p:ext uri="{D42A27DB-BD31-4B8C-83A1-F6EECF244321}">
                <p14:modId xmlns:p14="http://schemas.microsoft.com/office/powerpoint/2010/main" val="315414840"/>
              </p:ext>
            </p:extLst>
          </p:nvPr>
        </p:nvGraphicFramePr>
        <p:xfrm>
          <a:off x="5987845" y="1377189"/>
          <a:ext cx="5805721" cy="2132924"/>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28828">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41017008"/>
                  </a:ext>
                </a:extLst>
              </a:tr>
              <a:tr h="33153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5137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85229">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41451">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94513">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4" name="Table Placeholder 3">
            <a:extLst>
              <a:ext uri="{FF2B5EF4-FFF2-40B4-BE49-F238E27FC236}">
                <a16:creationId xmlns:a16="http://schemas.microsoft.com/office/drawing/2014/main" id="{8C330663-8485-E2DF-8A0A-E1746FF8255C}"/>
              </a:ext>
            </a:extLst>
          </p:cNvPr>
          <p:cNvGraphicFramePr>
            <a:graphicFrameLocks/>
          </p:cNvGraphicFramePr>
          <p:nvPr userDrawn="1">
            <p:extLst>
              <p:ext uri="{D42A27DB-BD31-4B8C-83A1-F6EECF244321}">
                <p14:modId xmlns:p14="http://schemas.microsoft.com/office/powerpoint/2010/main" val="2631688753"/>
              </p:ext>
            </p:extLst>
          </p:nvPr>
        </p:nvGraphicFramePr>
        <p:xfrm>
          <a:off x="398433" y="3843816"/>
          <a:ext cx="5314108" cy="2006379"/>
        </p:xfrm>
        <a:graphic>
          <a:graphicData uri="http://schemas.openxmlformats.org/drawingml/2006/table">
            <a:tbl>
              <a:tblPr firstRow="1" bandRow="1">
                <a:tableStyleId>{7E9639D4-E3E2-4D34-9284-5A2195B3D0D7}</a:tableStyleId>
              </a:tblPr>
              <a:tblGrid>
                <a:gridCol w="1935059">
                  <a:extLst>
                    <a:ext uri="{9D8B030D-6E8A-4147-A177-3AD203B41FA5}">
                      <a16:colId xmlns:a16="http://schemas.microsoft.com/office/drawing/2014/main" val="130956065"/>
                    </a:ext>
                  </a:extLst>
                </a:gridCol>
                <a:gridCol w="1071095">
                  <a:extLst>
                    <a:ext uri="{9D8B030D-6E8A-4147-A177-3AD203B41FA5}">
                      <a16:colId xmlns:a16="http://schemas.microsoft.com/office/drawing/2014/main" val="2749965458"/>
                    </a:ext>
                  </a:extLst>
                </a:gridCol>
                <a:gridCol w="1173103">
                  <a:extLst>
                    <a:ext uri="{9D8B030D-6E8A-4147-A177-3AD203B41FA5}">
                      <a16:colId xmlns:a16="http://schemas.microsoft.com/office/drawing/2014/main" val="2116711163"/>
                    </a:ext>
                  </a:extLst>
                </a:gridCol>
                <a:gridCol w="1134851">
                  <a:extLst>
                    <a:ext uri="{9D8B030D-6E8A-4147-A177-3AD203B41FA5}">
                      <a16:colId xmlns:a16="http://schemas.microsoft.com/office/drawing/2014/main" val="1186885001"/>
                    </a:ext>
                  </a:extLst>
                </a:gridCol>
              </a:tblGrid>
              <a:tr h="309319">
                <a:tc>
                  <a:txBody>
                    <a:bodyPr/>
                    <a:lstStyle/>
                    <a:p>
                      <a:pPr algn="ctr"/>
                      <a:r>
                        <a:rPr lang="en-US" sz="1200">
                          <a:solidFill>
                            <a:srgbClr val="222233"/>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rgbClr val="222233"/>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rgbClr val="222233"/>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tc>
                  <a:txBody>
                    <a:bodyPr/>
                    <a:lstStyle/>
                    <a:p>
                      <a:pPr algn="ctr"/>
                      <a:r>
                        <a:rPr lang="en-US" sz="1200">
                          <a:solidFill>
                            <a:srgbClr val="222233"/>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EE45AC"/>
                    </a:solidFill>
                  </a:tcPr>
                </a:tc>
                <a:extLst>
                  <a:ext uri="{0D108BD9-81ED-4DB2-BD59-A6C34878D82A}">
                    <a16:rowId xmlns:a16="http://schemas.microsoft.com/office/drawing/2014/main" val="3741017008"/>
                  </a:ext>
                </a:extLst>
              </a:tr>
              <a:tr h="31186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graphicFrame>
        <p:nvGraphicFramePr>
          <p:cNvPr id="9" name="Table Placeholder 3">
            <a:extLst>
              <a:ext uri="{FF2B5EF4-FFF2-40B4-BE49-F238E27FC236}">
                <a16:creationId xmlns:a16="http://schemas.microsoft.com/office/drawing/2014/main" id="{D7083553-258D-4A49-E44F-A6387CA481F0}"/>
              </a:ext>
            </a:extLst>
          </p:cNvPr>
          <p:cNvGraphicFramePr>
            <a:graphicFrameLocks/>
          </p:cNvGraphicFramePr>
          <p:nvPr userDrawn="1">
            <p:extLst>
              <p:ext uri="{D42A27DB-BD31-4B8C-83A1-F6EECF244321}">
                <p14:modId xmlns:p14="http://schemas.microsoft.com/office/powerpoint/2010/main" val="3431065839"/>
              </p:ext>
            </p:extLst>
          </p:nvPr>
        </p:nvGraphicFramePr>
        <p:xfrm>
          <a:off x="5987845" y="3843815"/>
          <a:ext cx="5805721" cy="2006379"/>
        </p:xfrm>
        <a:graphic>
          <a:graphicData uri="http://schemas.openxmlformats.org/drawingml/2006/table">
            <a:tbl>
              <a:tblPr firstRow="1" bandRow="1">
                <a:tableStyleId>{7E9639D4-E3E2-4D34-9284-5A2195B3D0D7}</a:tableStyleId>
              </a:tblPr>
              <a:tblGrid>
                <a:gridCol w="2114072">
                  <a:extLst>
                    <a:ext uri="{9D8B030D-6E8A-4147-A177-3AD203B41FA5}">
                      <a16:colId xmlns:a16="http://schemas.microsoft.com/office/drawing/2014/main" val="130956065"/>
                    </a:ext>
                  </a:extLst>
                </a:gridCol>
                <a:gridCol w="1170184">
                  <a:extLst>
                    <a:ext uri="{9D8B030D-6E8A-4147-A177-3AD203B41FA5}">
                      <a16:colId xmlns:a16="http://schemas.microsoft.com/office/drawing/2014/main" val="2749965458"/>
                    </a:ext>
                  </a:extLst>
                </a:gridCol>
                <a:gridCol w="1281628">
                  <a:extLst>
                    <a:ext uri="{9D8B030D-6E8A-4147-A177-3AD203B41FA5}">
                      <a16:colId xmlns:a16="http://schemas.microsoft.com/office/drawing/2014/main" val="2116711163"/>
                    </a:ext>
                  </a:extLst>
                </a:gridCol>
                <a:gridCol w="1239837">
                  <a:extLst>
                    <a:ext uri="{9D8B030D-6E8A-4147-A177-3AD203B41FA5}">
                      <a16:colId xmlns:a16="http://schemas.microsoft.com/office/drawing/2014/main" val="1186885001"/>
                    </a:ext>
                  </a:extLst>
                </a:gridCol>
              </a:tblGrid>
              <a:tr h="309319">
                <a:tc>
                  <a:txBody>
                    <a:bodyPr/>
                    <a:lstStyle/>
                    <a:p>
                      <a:pPr algn="ctr"/>
                      <a:r>
                        <a:rPr lang="en-US" sz="1200">
                          <a:solidFill>
                            <a:schemeClr val="bg1"/>
                          </a:solidFill>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tc>
                  <a:txBody>
                    <a:bodyPr/>
                    <a:lstStyle/>
                    <a:p>
                      <a:pPr algn="ctr"/>
                      <a:r>
                        <a:rPr lang="en-US" sz="1200">
                          <a:solidFill>
                            <a:schemeClr val="bg1"/>
                          </a:solidFill>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tc>
                  <a:txBody>
                    <a:bodyPr/>
                    <a:lstStyle/>
                    <a:p>
                      <a:pPr algn="ctr"/>
                      <a:r>
                        <a:rPr lang="en-US" sz="1200">
                          <a:solidFill>
                            <a:schemeClr val="bg1"/>
                          </a:solidFill>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tc>
                  <a:txBody>
                    <a:bodyPr/>
                    <a:lstStyle/>
                    <a:p>
                      <a:pPr algn="ctr"/>
                      <a:r>
                        <a:rPr lang="en-US" sz="1200">
                          <a:solidFill>
                            <a:schemeClr val="bg1"/>
                          </a:solidFill>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212232"/>
                    </a:solidFill>
                  </a:tcPr>
                </a:tc>
                <a:extLst>
                  <a:ext uri="{0D108BD9-81ED-4DB2-BD59-A6C34878D82A}">
                    <a16:rowId xmlns:a16="http://schemas.microsoft.com/office/drawing/2014/main" val="3741017008"/>
                  </a:ext>
                </a:extLst>
              </a:tr>
              <a:tr h="311860">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330526">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362374">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321193">
                <a:tc>
                  <a:txBody>
                    <a:bodyPr/>
                    <a:lstStyle/>
                    <a:p>
                      <a:pPr algn="ctr"/>
                      <a:r>
                        <a:rPr lang="en-US" sz="12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371107">
                <a:tc>
                  <a:txBody>
                    <a:bodyPr/>
                    <a:lstStyle/>
                    <a:p>
                      <a:pPr algn="ctr"/>
                      <a:r>
                        <a:rPr lang="en-US" sz="12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tc>
                  <a:txBody>
                    <a:bodyPr/>
                    <a:lstStyle/>
                    <a:p>
                      <a:pPr algn="ctr"/>
                      <a:r>
                        <a:rPr lang="en-US" sz="12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rgbClr val="222233">
                        <a:alpha val="25005"/>
                      </a:srgbClr>
                    </a:solidFill>
                  </a:tcPr>
                </a:tc>
                <a:extLst>
                  <a:ext uri="{0D108BD9-81ED-4DB2-BD59-A6C34878D82A}">
                    <a16:rowId xmlns:a16="http://schemas.microsoft.com/office/drawing/2014/main" val="1918266800"/>
                  </a:ext>
                </a:extLst>
              </a:tr>
            </a:tbl>
          </a:graphicData>
        </a:graphic>
      </p:graphicFrame>
      <p:sp>
        <p:nvSpPr>
          <p:cNvPr id="6" name="Date Placeholder 1">
            <a:extLst>
              <a:ext uri="{FF2B5EF4-FFF2-40B4-BE49-F238E27FC236}">
                <a16:creationId xmlns:a16="http://schemas.microsoft.com/office/drawing/2014/main" id="{47786F95-6A3D-1A80-49AE-80E2CC1AE9DE}"/>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341630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ller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sp>
        <p:nvSpPr>
          <p:cNvPr id="12" name="Text Placeholder 29">
            <a:extLst>
              <a:ext uri="{FF2B5EF4-FFF2-40B4-BE49-F238E27FC236}">
                <a16:creationId xmlns:a16="http://schemas.microsoft.com/office/drawing/2014/main" id="{826AD5E9-9AB6-4C89-2163-CB950EA541BD}"/>
              </a:ext>
            </a:extLst>
          </p:cNvPr>
          <p:cNvSpPr>
            <a:spLocks noGrp="1"/>
          </p:cNvSpPr>
          <p:nvPr>
            <p:ph type="body" sz="quarter" idx="14" hasCustomPrompt="1"/>
          </p:nvPr>
        </p:nvSpPr>
        <p:spPr>
          <a:xfrm>
            <a:off x="1095268" y="1105319"/>
            <a:ext cx="10634615" cy="1033831"/>
          </a:xfrm>
        </p:spPr>
        <p:txBody>
          <a:bodyPr anchor="t">
            <a:normAutofit/>
          </a:bodyPr>
          <a:lstStyle>
            <a:lvl1pPr>
              <a:lnSpc>
                <a:spcPct val="100000"/>
              </a:lnSpc>
              <a:spcBef>
                <a:spcPts val="0"/>
              </a:spcBef>
              <a:defRPr sz="1800" b="0">
                <a:solidFill>
                  <a:schemeClr val="bg1"/>
                </a:solidFill>
                <a:latin typeface="+mj-lt"/>
              </a:defRPr>
            </a:lvl1pPr>
          </a:lstStyle>
          <a:p>
            <a:pPr lvl="0"/>
            <a:r>
              <a:rPr lang="en-US"/>
              <a:t>Text Here</a:t>
            </a:r>
          </a:p>
        </p:txBody>
      </p:sp>
      <p:graphicFrame>
        <p:nvGraphicFramePr>
          <p:cNvPr id="13" name="Table Placeholder 3">
            <a:extLst>
              <a:ext uri="{FF2B5EF4-FFF2-40B4-BE49-F238E27FC236}">
                <a16:creationId xmlns:a16="http://schemas.microsoft.com/office/drawing/2014/main" id="{15627A5E-B839-9BBC-355E-AD6C1F3075BF}"/>
              </a:ext>
            </a:extLst>
          </p:cNvPr>
          <p:cNvGraphicFramePr>
            <a:graphicFrameLocks/>
          </p:cNvGraphicFramePr>
          <p:nvPr userDrawn="1">
            <p:extLst>
              <p:ext uri="{D42A27DB-BD31-4B8C-83A1-F6EECF244321}">
                <p14:modId xmlns:p14="http://schemas.microsoft.com/office/powerpoint/2010/main" val="3650800809"/>
              </p:ext>
            </p:extLst>
          </p:nvPr>
        </p:nvGraphicFramePr>
        <p:xfrm>
          <a:off x="416952" y="2830674"/>
          <a:ext cx="11358096" cy="304761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2839524">
                  <a:extLst>
                    <a:ext uri="{9D8B030D-6E8A-4147-A177-3AD203B41FA5}">
                      <a16:colId xmlns:a16="http://schemas.microsoft.com/office/drawing/2014/main" val="2749965458"/>
                    </a:ext>
                  </a:extLst>
                </a:gridCol>
                <a:gridCol w="2839524">
                  <a:extLst>
                    <a:ext uri="{9D8B030D-6E8A-4147-A177-3AD203B41FA5}">
                      <a16:colId xmlns:a16="http://schemas.microsoft.com/office/drawing/2014/main" val="2116711163"/>
                    </a:ext>
                  </a:extLst>
                </a:gridCol>
                <a:gridCol w="2839524">
                  <a:extLst>
                    <a:ext uri="{9D8B030D-6E8A-4147-A177-3AD203B41FA5}">
                      <a16:colId xmlns:a16="http://schemas.microsoft.com/office/drawing/2014/main" val="1186885001"/>
                    </a:ext>
                  </a:extLst>
                </a:gridCol>
              </a:tblGrid>
              <a:tr h="553700">
                <a:tc>
                  <a:txBody>
                    <a:bodyPr/>
                    <a:lstStyle/>
                    <a:p>
                      <a:pPr algn="ctr"/>
                      <a:r>
                        <a:rPr lang="en-US" sz="1600">
                          <a:latin typeface="Quicksand" panose="02070303000000060000" pitchFamily="18" charset="77"/>
                        </a:rPr>
                        <a:t>Lorem ipsum</a:t>
                      </a:r>
                    </a:p>
                  </a:txBody>
                  <a:tcPr anchor="ctr">
                    <a:lnL w="12700" cap="flat" cmpd="sng" algn="ctr">
                      <a:noFill/>
                      <a:prstDash val="solid"/>
                      <a:miter lim="800000"/>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1</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2</a:t>
                      </a:r>
                    </a:p>
                  </a:txBody>
                  <a:tcPr anchor="ctr">
                    <a:lnL>
                      <a:noFill/>
                    </a:lnL>
                    <a:lnR>
                      <a:noFill/>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tc>
                  <a:txBody>
                    <a:bodyPr/>
                    <a:lstStyle/>
                    <a:p>
                      <a:pPr algn="ctr"/>
                      <a:r>
                        <a:rPr lang="en-US" sz="1600">
                          <a:latin typeface="Quicksand" panose="02070303000000060000" pitchFamily="18" charset="77"/>
                        </a:rPr>
                        <a:t>Heading 3</a:t>
                      </a:r>
                    </a:p>
                  </a:txBody>
                  <a:tcPr anchor="ctr">
                    <a:lnL>
                      <a:noFill/>
                    </a:lnL>
                    <a:lnR w="12700" cap="flat" cmpd="sng" algn="ctr">
                      <a:noFill/>
                      <a:prstDash val="solid"/>
                      <a:miter lim="800000"/>
                    </a:lnR>
                    <a:lnT w="12700" cap="flat" cmpd="sng" algn="ctr">
                      <a:noFill/>
                      <a:prstDash val="solid"/>
                      <a:miter lim="800000"/>
                    </a:lnT>
                    <a:lnB w="12700" cap="flat" cmpd="sng" algn="ctr">
                      <a:noFill/>
                      <a:prstDash val="solid"/>
                      <a:miter lim="800000"/>
                    </a:lnB>
                    <a:lnTlToBr w="12700" cmpd="sng">
                      <a:noFill/>
                      <a:prstDash val="solid"/>
                    </a:lnTlToBr>
                    <a:lnBlToTr w="12700" cmpd="sng">
                      <a:noFill/>
                      <a:prstDash val="solid"/>
                    </a:lnBlToTr>
                    <a:solidFill>
                      <a:srgbClr val="5847FC"/>
                    </a:solidFill>
                  </a:tcPr>
                </a:tc>
                <a:extLst>
                  <a:ext uri="{0D108BD9-81ED-4DB2-BD59-A6C34878D82A}">
                    <a16:rowId xmlns:a16="http://schemas.microsoft.com/office/drawing/2014/main" val="3741017008"/>
                  </a:ext>
                </a:extLst>
              </a:tr>
              <a:tr h="458294">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2,500,000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2,200,000</a:t>
                      </a:r>
                    </a:p>
                  </a:txBody>
                  <a:tcPr anchor="ctr">
                    <a:lnL>
                      <a:noFill/>
                    </a:lnL>
                    <a:lnR>
                      <a:noFill/>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+14%</a:t>
                      </a:r>
                    </a:p>
                  </a:txBody>
                  <a:tcPr anchor="ctr">
                    <a:lnL>
                      <a:noFill/>
                    </a:lnL>
                    <a:lnR w="12700" cap="flat" cmpd="sng" algn="ctr">
                      <a:noFill/>
                      <a:prstDash val="solid"/>
                      <a:miter lim="800000"/>
                    </a:lnR>
                    <a:lnT w="12700" cap="flat" cmpd="sng" algn="ctr">
                      <a:noFill/>
                      <a:prstDash val="solid"/>
                      <a:miter lim="800000"/>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1888340"/>
                  </a:ext>
                </a:extLst>
              </a:tr>
              <a:tr h="485725">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1,200,000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1,400,000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7089168"/>
                  </a:ext>
                </a:extLst>
              </a:tr>
              <a:tr h="532525">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1,000,000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800,000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+25%</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597798"/>
                  </a:ext>
                </a:extLst>
              </a:tr>
              <a:tr h="472009">
                <a:tc>
                  <a:txBody>
                    <a:bodyPr/>
                    <a:lstStyle/>
                    <a:p>
                      <a:pPr algn="ctr"/>
                      <a:r>
                        <a:rPr lang="en-US" sz="1600">
                          <a:solidFill>
                            <a:schemeClr val="bg1"/>
                          </a:solidFill>
                          <a:latin typeface="Quicksand" panose="02070303000000060000" pitchFamily="18" charset="77"/>
                        </a:rPr>
                        <a:t>Row heading</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40%</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36%</a:t>
                      </a:r>
                    </a:p>
                  </a:txBody>
                  <a:tcPr anchor="ctr">
                    <a:lnL>
                      <a:noFill/>
                    </a:lnL>
                    <a:lnR>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a:solidFill>
                            <a:schemeClr val="bg1"/>
                          </a:solidFill>
                          <a:latin typeface="Quicksand" panose="02070303000000060000" pitchFamily="18" charset="77"/>
                        </a:rPr>
                        <a:t>+4%</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4376521"/>
                  </a:ext>
                </a:extLst>
              </a:tr>
              <a:tr h="545360">
                <a:tc>
                  <a:txBody>
                    <a:bodyPr/>
                    <a:lstStyle/>
                    <a:p>
                      <a:pPr algn="ctr"/>
                      <a:r>
                        <a:rPr lang="en-US" sz="1600">
                          <a:solidFill>
                            <a:schemeClr val="bg1"/>
                          </a:solidFill>
                          <a:latin typeface="Quicksand" panose="02070303000000060000" pitchFamily="18" charset="77"/>
                        </a:rPr>
                        <a:t>Row result</a:t>
                      </a:r>
                    </a:p>
                  </a:txBody>
                  <a:tcPr anchor="ctr">
                    <a:lnL w="12700" cap="flat" cmpd="sng" algn="ctr">
                      <a:noFill/>
                      <a:prstDash val="solid"/>
                      <a:miter lim="800000"/>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bg1"/>
                          </a:solidFill>
                          <a:latin typeface="Quicksand" panose="02070303000000060000" pitchFamily="18" charset="77"/>
                        </a:rPr>
                        <a:t>5,000,000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bg1"/>
                          </a:solidFill>
                          <a:latin typeface="Quicksand" panose="02070303000000060000" pitchFamily="18" charset="77"/>
                        </a:rPr>
                        <a:t>4,500,000</a:t>
                      </a:r>
                    </a:p>
                  </a:txBody>
                  <a:tcPr anchor="ctr">
                    <a:lnL>
                      <a:noFill/>
                    </a:lnL>
                    <a:lnR>
                      <a:noFill/>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tc>
                  <a:txBody>
                    <a:bodyPr/>
                    <a:lstStyle/>
                    <a:p>
                      <a:pPr algn="ctr"/>
                      <a:r>
                        <a:rPr lang="en-US" sz="1600">
                          <a:solidFill>
                            <a:schemeClr val="bg1"/>
                          </a:solidFill>
                          <a:latin typeface="Quicksand" panose="02070303000000060000" pitchFamily="18" charset="77"/>
                        </a:rPr>
                        <a:t>+11%</a:t>
                      </a:r>
                    </a:p>
                  </a:txBody>
                  <a:tcPr anchor="ctr">
                    <a:lnL>
                      <a:noFill/>
                    </a:lnL>
                    <a:lnR w="12700" cap="flat" cmpd="sng" algn="ctr">
                      <a:noFill/>
                      <a:prstDash val="solid"/>
                      <a:miter lim="800000"/>
                    </a:lnR>
                    <a:lnT w="3175" cap="flat" cmpd="sng" algn="ctr">
                      <a:solidFill>
                        <a:schemeClr val="bg1">
                          <a:lumMod val="85000"/>
                        </a:schemeClr>
                      </a:solidFill>
                      <a:prstDash val="solid"/>
                      <a:round/>
                      <a:headEnd type="none" w="med" len="med"/>
                      <a:tailEnd type="none" w="med" len="med"/>
                    </a:lnT>
                    <a:lnB w="12700" cap="flat" cmpd="sng" algn="ctr">
                      <a:noFill/>
                      <a:prstDash val="solid"/>
                      <a:miter lim="800000"/>
                    </a:lnB>
                    <a:lnTlToBr w="12700" cmpd="sng">
                      <a:noFill/>
                      <a:prstDash val="solid"/>
                    </a:lnTlToBr>
                    <a:lnBlToTr w="12700" cmpd="sng">
                      <a:noFill/>
                      <a:prstDash val="solid"/>
                    </a:lnBlToTr>
                    <a:solidFill>
                      <a:schemeClr val="bg1">
                        <a:lumMod val="85000"/>
                        <a:alpha val="49733"/>
                      </a:schemeClr>
                    </a:solidFill>
                  </a:tcPr>
                </a:tc>
                <a:extLst>
                  <a:ext uri="{0D108BD9-81ED-4DB2-BD59-A6C34878D82A}">
                    <a16:rowId xmlns:a16="http://schemas.microsoft.com/office/drawing/2014/main" val="1918266800"/>
                  </a:ext>
                </a:extLst>
              </a:tr>
            </a:tbl>
          </a:graphicData>
        </a:graphic>
      </p:graphicFrame>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Date Placeholder 1">
            <a:extLst>
              <a:ext uri="{FF2B5EF4-FFF2-40B4-BE49-F238E27FC236}">
                <a16:creationId xmlns:a16="http://schemas.microsoft.com/office/drawing/2014/main" id="{FD9FE0DC-1494-9FB6-B95A-A625B9FD4986}"/>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259848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ller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Oval 2">
            <a:extLst>
              <a:ext uri="{FF2B5EF4-FFF2-40B4-BE49-F238E27FC236}">
                <a16:creationId xmlns:a16="http://schemas.microsoft.com/office/drawing/2014/main" id="{9CD2DA62-FC63-7BEA-C298-14D3F54F0313}"/>
              </a:ext>
            </a:extLst>
          </p:cNvPr>
          <p:cNvSpPr/>
          <p:nvPr userDrawn="1"/>
        </p:nvSpPr>
        <p:spPr>
          <a:xfrm>
            <a:off x="2676497" y="2229146"/>
            <a:ext cx="3525608" cy="3525608"/>
          </a:xfrm>
          <a:prstGeom prst="ellipse">
            <a:avLst/>
          </a:prstGeom>
          <a:noFill/>
          <a:ln w="31750">
            <a:solidFill>
              <a:srgbClr val="57BA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9E08D7-7313-4C2E-E9C1-8CDA141057D2}"/>
              </a:ext>
            </a:extLst>
          </p:cNvPr>
          <p:cNvSpPr/>
          <p:nvPr userDrawn="1"/>
        </p:nvSpPr>
        <p:spPr>
          <a:xfrm>
            <a:off x="6202105" y="1111956"/>
            <a:ext cx="2520778" cy="2520778"/>
          </a:xfrm>
          <a:prstGeom prst="ellipse">
            <a:avLst/>
          </a:prstGeom>
          <a:noFill/>
          <a:ln w="31750">
            <a:solidFill>
              <a:srgbClr val="EE4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D88032E-359D-2F31-F9D9-67791D34DA0C}"/>
              </a:ext>
            </a:extLst>
          </p:cNvPr>
          <p:cNvSpPr/>
          <p:nvPr userDrawn="1"/>
        </p:nvSpPr>
        <p:spPr>
          <a:xfrm>
            <a:off x="6298899" y="3980343"/>
            <a:ext cx="2327190" cy="2327190"/>
          </a:xfrm>
          <a:prstGeom prst="ellipse">
            <a:avLst/>
          </a:prstGeom>
          <a:noFill/>
          <a:ln w="31750">
            <a:solidFill>
              <a:srgbClr val="66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9">
            <a:extLst>
              <a:ext uri="{FF2B5EF4-FFF2-40B4-BE49-F238E27FC236}">
                <a16:creationId xmlns:a16="http://schemas.microsoft.com/office/drawing/2014/main" id="{A1F2F14F-C076-128F-CF13-F4989797EA5A}"/>
              </a:ext>
            </a:extLst>
          </p:cNvPr>
          <p:cNvSpPr>
            <a:spLocks noGrp="1"/>
          </p:cNvSpPr>
          <p:nvPr>
            <p:ph type="body" sz="quarter" idx="16" hasCustomPrompt="1"/>
          </p:nvPr>
        </p:nvSpPr>
        <p:spPr>
          <a:xfrm>
            <a:off x="3125165" y="2960821"/>
            <a:ext cx="272005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6" name="Text Placeholder 29">
            <a:extLst>
              <a:ext uri="{FF2B5EF4-FFF2-40B4-BE49-F238E27FC236}">
                <a16:creationId xmlns:a16="http://schemas.microsoft.com/office/drawing/2014/main" id="{B256D495-7EA6-809F-D9AF-7966C2C39AF9}"/>
              </a:ext>
            </a:extLst>
          </p:cNvPr>
          <p:cNvSpPr>
            <a:spLocks noGrp="1"/>
          </p:cNvSpPr>
          <p:nvPr>
            <p:ph type="body" sz="quarter" idx="17" hasCustomPrompt="1"/>
          </p:nvPr>
        </p:nvSpPr>
        <p:spPr>
          <a:xfrm>
            <a:off x="3125165" y="4460127"/>
            <a:ext cx="272005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7" name="Text Placeholder 29">
            <a:extLst>
              <a:ext uri="{FF2B5EF4-FFF2-40B4-BE49-F238E27FC236}">
                <a16:creationId xmlns:a16="http://schemas.microsoft.com/office/drawing/2014/main" id="{BED6493C-7925-C789-B900-5451582B2A2C}"/>
              </a:ext>
            </a:extLst>
          </p:cNvPr>
          <p:cNvSpPr>
            <a:spLocks noGrp="1"/>
          </p:cNvSpPr>
          <p:nvPr>
            <p:ph type="body" sz="quarter" idx="18" hasCustomPrompt="1"/>
          </p:nvPr>
        </p:nvSpPr>
        <p:spPr>
          <a:xfrm>
            <a:off x="6778575" y="4147644"/>
            <a:ext cx="1474174"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8" name="Text Placeholder 29">
            <a:extLst>
              <a:ext uri="{FF2B5EF4-FFF2-40B4-BE49-F238E27FC236}">
                <a16:creationId xmlns:a16="http://schemas.microsoft.com/office/drawing/2014/main" id="{AD8CAF56-6A19-798B-61D7-20EE514FE963}"/>
              </a:ext>
            </a:extLst>
          </p:cNvPr>
          <p:cNvSpPr>
            <a:spLocks noGrp="1"/>
          </p:cNvSpPr>
          <p:nvPr>
            <p:ph type="body" sz="quarter" idx="19" hasCustomPrompt="1"/>
          </p:nvPr>
        </p:nvSpPr>
        <p:spPr>
          <a:xfrm>
            <a:off x="6685977" y="5547467"/>
            <a:ext cx="165937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19" name="Text Placeholder 29">
            <a:extLst>
              <a:ext uri="{FF2B5EF4-FFF2-40B4-BE49-F238E27FC236}">
                <a16:creationId xmlns:a16="http://schemas.microsoft.com/office/drawing/2014/main" id="{20D97F04-0646-DA33-B613-1C542FF8ECB0}"/>
              </a:ext>
            </a:extLst>
          </p:cNvPr>
          <p:cNvSpPr>
            <a:spLocks noGrp="1"/>
          </p:cNvSpPr>
          <p:nvPr>
            <p:ph type="body" sz="quarter" idx="20" hasCustomPrompt="1"/>
          </p:nvPr>
        </p:nvSpPr>
        <p:spPr>
          <a:xfrm>
            <a:off x="6778575" y="1412732"/>
            <a:ext cx="1474174"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20" name="Text Placeholder 29">
            <a:extLst>
              <a:ext uri="{FF2B5EF4-FFF2-40B4-BE49-F238E27FC236}">
                <a16:creationId xmlns:a16="http://schemas.microsoft.com/office/drawing/2014/main" id="{17B65874-AF7F-9E0C-B2C3-1654E19D75D6}"/>
              </a:ext>
            </a:extLst>
          </p:cNvPr>
          <p:cNvSpPr>
            <a:spLocks noGrp="1"/>
          </p:cNvSpPr>
          <p:nvPr>
            <p:ph type="body" sz="quarter" idx="21" hasCustomPrompt="1"/>
          </p:nvPr>
        </p:nvSpPr>
        <p:spPr>
          <a:xfrm>
            <a:off x="6685977" y="2812555"/>
            <a:ext cx="1659370" cy="546100"/>
          </a:xfrm>
        </p:spPr>
        <p:txBody>
          <a:bodyPr anchor="ctr">
            <a:normAutofit/>
          </a:bodyPr>
          <a:lstStyle>
            <a:lvl1pPr algn="ctr">
              <a:lnSpc>
                <a:spcPct val="100000"/>
              </a:lnSpc>
              <a:spcBef>
                <a:spcPts val="0"/>
              </a:spcBef>
              <a:defRPr sz="1600" b="0">
                <a:solidFill>
                  <a:schemeClr val="bg1"/>
                </a:solidFill>
                <a:latin typeface="+mn-lt"/>
              </a:defRPr>
            </a:lvl1pPr>
          </a:lstStyle>
          <a:p>
            <a:pPr lvl="0"/>
            <a:r>
              <a:rPr lang="en-US"/>
              <a:t>Text Here</a:t>
            </a:r>
          </a:p>
        </p:txBody>
      </p:sp>
      <p:sp>
        <p:nvSpPr>
          <p:cNvPr id="22" name="Text Placeholder 29">
            <a:extLst>
              <a:ext uri="{FF2B5EF4-FFF2-40B4-BE49-F238E27FC236}">
                <a16:creationId xmlns:a16="http://schemas.microsoft.com/office/drawing/2014/main" id="{6D8FDF9B-D4FA-6EE0-6A8B-CEC9DD79C77F}"/>
              </a:ext>
            </a:extLst>
          </p:cNvPr>
          <p:cNvSpPr>
            <a:spLocks noGrp="1"/>
          </p:cNvSpPr>
          <p:nvPr>
            <p:ph type="body" sz="quarter" idx="22" hasCustomPrompt="1"/>
          </p:nvPr>
        </p:nvSpPr>
        <p:spPr>
          <a:xfrm>
            <a:off x="6039279" y="2098209"/>
            <a:ext cx="2839323" cy="546100"/>
          </a:xfrm>
        </p:spPr>
        <p:txBody>
          <a:bodyPr anchor="ctr">
            <a:noAutofit/>
          </a:bodyPr>
          <a:lstStyle>
            <a:lvl1pPr algn="ctr">
              <a:lnSpc>
                <a:spcPct val="100000"/>
              </a:lnSpc>
              <a:spcBef>
                <a:spcPts val="0"/>
              </a:spcBef>
              <a:defRPr sz="4000" b="0">
                <a:solidFill>
                  <a:schemeClr val="bg1"/>
                </a:solidFill>
                <a:latin typeface="+mj-lt"/>
              </a:defRPr>
            </a:lvl1pPr>
          </a:lstStyle>
          <a:p>
            <a:pPr lvl="0"/>
            <a:r>
              <a:rPr lang="en-US"/>
              <a:t>Text Here</a:t>
            </a:r>
          </a:p>
        </p:txBody>
      </p:sp>
      <p:sp>
        <p:nvSpPr>
          <p:cNvPr id="23" name="Text Placeholder 29">
            <a:extLst>
              <a:ext uri="{FF2B5EF4-FFF2-40B4-BE49-F238E27FC236}">
                <a16:creationId xmlns:a16="http://schemas.microsoft.com/office/drawing/2014/main" id="{C76AF5EA-F304-F5CB-94BC-711D17B8B130}"/>
              </a:ext>
            </a:extLst>
          </p:cNvPr>
          <p:cNvSpPr>
            <a:spLocks noGrp="1"/>
          </p:cNvSpPr>
          <p:nvPr>
            <p:ph type="body" sz="quarter" idx="23" hasCustomPrompt="1"/>
          </p:nvPr>
        </p:nvSpPr>
        <p:spPr>
          <a:xfrm>
            <a:off x="6039279" y="4824681"/>
            <a:ext cx="2839323" cy="546100"/>
          </a:xfrm>
        </p:spPr>
        <p:txBody>
          <a:bodyPr anchor="ctr">
            <a:noAutofit/>
          </a:bodyPr>
          <a:lstStyle>
            <a:lvl1pPr algn="ctr">
              <a:lnSpc>
                <a:spcPct val="100000"/>
              </a:lnSpc>
              <a:spcBef>
                <a:spcPts val="0"/>
              </a:spcBef>
              <a:defRPr sz="4000" b="0">
                <a:solidFill>
                  <a:schemeClr val="bg1"/>
                </a:solidFill>
                <a:latin typeface="+mj-lt"/>
              </a:defRPr>
            </a:lvl1pPr>
          </a:lstStyle>
          <a:p>
            <a:pPr lvl="0"/>
            <a:r>
              <a:rPr lang="en-US"/>
              <a:t>Text Here</a:t>
            </a:r>
          </a:p>
        </p:txBody>
      </p:sp>
      <p:sp>
        <p:nvSpPr>
          <p:cNvPr id="24" name="Text Placeholder 29">
            <a:extLst>
              <a:ext uri="{FF2B5EF4-FFF2-40B4-BE49-F238E27FC236}">
                <a16:creationId xmlns:a16="http://schemas.microsoft.com/office/drawing/2014/main" id="{356CFAE0-B9AC-03F0-E883-226B2AFD2713}"/>
              </a:ext>
            </a:extLst>
          </p:cNvPr>
          <p:cNvSpPr>
            <a:spLocks noGrp="1"/>
          </p:cNvSpPr>
          <p:nvPr>
            <p:ph type="body" sz="quarter" idx="24" hasCustomPrompt="1"/>
          </p:nvPr>
        </p:nvSpPr>
        <p:spPr>
          <a:xfrm>
            <a:off x="2565144" y="3710474"/>
            <a:ext cx="3840092" cy="546100"/>
          </a:xfrm>
        </p:spPr>
        <p:txBody>
          <a:bodyPr anchor="ctr">
            <a:noAutofit/>
          </a:bodyPr>
          <a:lstStyle>
            <a:lvl1pPr algn="ctr">
              <a:lnSpc>
                <a:spcPct val="100000"/>
              </a:lnSpc>
              <a:spcBef>
                <a:spcPts val="0"/>
              </a:spcBef>
              <a:defRPr sz="4000" b="0">
                <a:solidFill>
                  <a:schemeClr val="bg1"/>
                </a:solidFill>
                <a:latin typeface="+mj-lt"/>
              </a:defRPr>
            </a:lvl1pPr>
          </a:lstStyle>
          <a:p>
            <a:pPr lvl="0"/>
            <a:r>
              <a:rPr lang="en-US"/>
              <a:t>Text Here</a:t>
            </a:r>
          </a:p>
        </p:txBody>
      </p:sp>
      <p:sp>
        <p:nvSpPr>
          <p:cNvPr id="6" name="Date Placeholder 1">
            <a:extLst>
              <a:ext uri="{FF2B5EF4-FFF2-40B4-BE49-F238E27FC236}">
                <a16:creationId xmlns:a16="http://schemas.microsoft.com/office/drawing/2014/main" id="{9F62BD0A-6DF5-08F0-D601-6C0157F624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892162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iller 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tx1"/>
                </a:solidFill>
              </a:defRPr>
            </a:lvl1pPr>
          </a:lstStyle>
          <a:p>
            <a:r>
              <a:rPr lang="en-GB"/>
              <a:t>Click to edit Master title style</a:t>
            </a:r>
            <a:endParaRPr lang="en-US"/>
          </a:p>
        </p:txBody>
      </p:sp>
      <p:sp>
        <p:nvSpPr>
          <p:cNvPr id="3" name="Oval 2">
            <a:extLst>
              <a:ext uri="{FF2B5EF4-FFF2-40B4-BE49-F238E27FC236}">
                <a16:creationId xmlns:a16="http://schemas.microsoft.com/office/drawing/2014/main" id="{9CD2DA62-FC63-7BEA-C298-14D3F54F0313}"/>
              </a:ext>
            </a:extLst>
          </p:cNvPr>
          <p:cNvSpPr/>
          <p:nvPr userDrawn="1"/>
        </p:nvSpPr>
        <p:spPr>
          <a:xfrm>
            <a:off x="2676497" y="2229146"/>
            <a:ext cx="3525608" cy="3525608"/>
          </a:xfrm>
          <a:prstGeom prst="ellipse">
            <a:avLst/>
          </a:prstGeom>
          <a:noFill/>
          <a:ln w="31750">
            <a:solidFill>
              <a:srgbClr val="57BA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9E08D7-7313-4C2E-E9C1-8CDA141057D2}"/>
              </a:ext>
            </a:extLst>
          </p:cNvPr>
          <p:cNvSpPr/>
          <p:nvPr userDrawn="1"/>
        </p:nvSpPr>
        <p:spPr>
          <a:xfrm>
            <a:off x="6202105" y="1111956"/>
            <a:ext cx="2520778" cy="2520778"/>
          </a:xfrm>
          <a:prstGeom prst="ellipse">
            <a:avLst/>
          </a:prstGeom>
          <a:noFill/>
          <a:ln w="31750">
            <a:solidFill>
              <a:srgbClr val="EE45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D88032E-359D-2F31-F9D9-67791D34DA0C}"/>
              </a:ext>
            </a:extLst>
          </p:cNvPr>
          <p:cNvSpPr/>
          <p:nvPr userDrawn="1"/>
        </p:nvSpPr>
        <p:spPr>
          <a:xfrm>
            <a:off x="6298899" y="3980343"/>
            <a:ext cx="2327190" cy="2327190"/>
          </a:xfrm>
          <a:prstGeom prst="ellipse">
            <a:avLst/>
          </a:prstGeom>
          <a:noFill/>
          <a:ln w="31750">
            <a:solidFill>
              <a:srgbClr val="668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9">
            <a:extLst>
              <a:ext uri="{FF2B5EF4-FFF2-40B4-BE49-F238E27FC236}">
                <a16:creationId xmlns:a16="http://schemas.microsoft.com/office/drawing/2014/main" id="{A1F2F14F-C076-128F-CF13-F4989797EA5A}"/>
              </a:ext>
            </a:extLst>
          </p:cNvPr>
          <p:cNvSpPr>
            <a:spLocks noGrp="1"/>
          </p:cNvSpPr>
          <p:nvPr>
            <p:ph type="body" sz="quarter" idx="16" hasCustomPrompt="1"/>
          </p:nvPr>
        </p:nvSpPr>
        <p:spPr>
          <a:xfrm>
            <a:off x="3125165" y="2960821"/>
            <a:ext cx="272005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6" name="Text Placeholder 29">
            <a:extLst>
              <a:ext uri="{FF2B5EF4-FFF2-40B4-BE49-F238E27FC236}">
                <a16:creationId xmlns:a16="http://schemas.microsoft.com/office/drawing/2014/main" id="{B256D495-7EA6-809F-D9AF-7966C2C39AF9}"/>
              </a:ext>
            </a:extLst>
          </p:cNvPr>
          <p:cNvSpPr>
            <a:spLocks noGrp="1"/>
          </p:cNvSpPr>
          <p:nvPr>
            <p:ph type="body" sz="quarter" idx="17" hasCustomPrompt="1"/>
          </p:nvPr>
        </p:nvSpPr>
        <p:spPr>
          <a:xfrm>
            <a:off x="3125165" y="4460127"/>
            <a:ext cx="272005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7" name="Text Placeholder 29">
            <a:extLst>
              <a:ext uri="{FF2B5EF4-FFF2-40B4-BE49-F238E27FC236}">
                <a16:creationId xmlns:a16="http://schemas.microsoft.com/office/drawing/2014/main" id="{BED6493C-7925-C789-B900-5451582B2A2C}"/>
              </a:ext>
            </a:extLst>
          </p:cNvPr>
          <p:cNvSpPr>
            <a:spLocks noGrp="1"/>
          </p:cNvSpPr>
          <p:nvPr>
            <p:ph type="body" sz="quarter" idx="18" hasCustomPrompt="1"/>
          </p:nvPr>
        </p:nvSpPr>
        <p:spPr>
          <a:xfrm>
            <a:off x="6778575" y="4147644"/>
            <a:ext cx="1474174"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8" name="Text Placeholder 29">
            <a:extLst>
              <a:ext uri="{FF2B5EF4-FFF2-40B4-BE49-F238E27FC236}">
                <a16:creationId xmlns:a16="http://schemas.microsoft.com/office/drawing/2014/main" id="{AD8CAF56-6A19-798B-61D7-20EE514FE963}"/>
              </a:ext>
            </a:extLst>
          </p:cNvPr>
          <p:cNvSpPr>
            <a:spLocks noGrp="1"/>
          </p:cNvSpPr>
          <p:nvPr>
            <p:ph type="body" sz="quarter" idx="19" hasCustomPrompt="1"/>
          </p:nvPr>
        </p:nvSpPr>
        <p:spPr>
          <a:xfrm>
            <a:off x="6685977" y="5547467"/>
            <a:ext cx="165937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19" name="Text Placeholder 29">
            <a:extLst>
              <a:ext uri="{FF2B5EF4-FFF2-40B4-BE49-F238E27FC236}">
                <a16:creationId xmlns:a16="http://schemas.microsoft.com/office/drawing/2014/main" id="{20D97F04-0646-DA33-B613-1C542FF8ECB0}"/>
              </a:ext>
            </a:extLst>
          </p:cNvPr>
          <p:cNvSpPr>
            <a:spLocks noGrp="1"/>
          </p:cNvSpPr>
          <p:nvPr>
            <p:ph type="body" sz="quarter" idx="20" hasCustomPrompt="1"/>
          </p:nvPr>
        </p:nvSpPr>
        <p:spPr>
          <a:xfrm>
            <a:off x="6778575" y="1412732"/>
            <a:ext cx="1474174"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20" name="Text Placeholder 29">
            <a:extLst>
              <a:ext uri="{FF2B5EF4-FFF2-40B4-BE49-F238E27FC236}">
                <a16:creationId xmlns:a16="http://schemas.microsoft.com/office/drawing/2014/main" id="{17B65874-AF7F-9E0C-B2C3-1654E19D75D6}"/>
              </a:ext>
            </a:extLst>
          </p:cNvPr>
          <p:cNvSpPr>
            <a:spLocks noGrp="1"/>
          </p:cNvSpPr>
          <p:nvPr>
            <p:ph type="body" sz="quarter" idx="21" hasCustomPrompt="1"/>
          </p:nvPr>
        </p:nvSpPr>
        <p:spPr>
          <a:xfrm>
            <a:off x="6685977" y="2812555"/>
            <a:ext cx="1659370" cy="546100"/>
          </a:xfrm>
        </p:spPr>
        <p:txBody>
          <a:bodyPr anchor="ctr">
            <a:normAutofit/>
          </a:bodyPr>
          <a:lstStyle>
            <a:lvl1pPr algn="ctr">
              <a:lnSpc>
                <a:spcPct val="100000"/>
              </a:lnSpc>
              <a:spcBef>
                <a:spcPts val="0"/>
              </a:spcBef>
              <a:defRPr sz="1600" b="0">
                <a:solidFill>
                  <a:schemeClr val="tx1"/>
                </a:solidFill>
                <a:latin typeface="+mn-lt"/>
              </a:defRPr>
            </a:lvl1pPr>
          </a:lstStyle>
          <a:p>
            <a:pPr lvl="0"/>
            <a:r>
              <a:rPr lang="en-US"/>
              <a:t>Text Here</a:t>
            </a:r>
          </a:p>
        </p:txBody>
      </p:sp>
      <p:sp>
        <p:nvSpPr>
          <p:cNvPr id="22" name="Text Placeholder 29">
            <a:extLst>
              <a:ext uri="{FF2B5EF4-FFF2-40B4-BE49-F238E27FC236}">
                <a16:creationId xmlns:a16="http://schemas.microsoft.com/office/drawing/2014/main" id="{6D8FDF9B-D4FA-6EE0-6A8B-CEC9DD79C77F}"/>
              </a:ext>
            </a:extLst>
          </p:cNvPr>
          <p:cNvSpPr>
            <a:spLocks noGrp="1"/>
          </p:cNvSpPr>
          <p:nvPr>
            <p:ph type="body" sz="quarter" idx="22" hasCustomPrompt="1"/>
          </p:nvPr>
        </p:nvSpPr>
        <p:spPr>
          <a:xfrm>
            <a:off x="6039279" y="2098209"/>
            <a:ext cx="2839323" cy="546100"/>
          </a:xfrm>
        </p:spPr>
        <p:txBody>
          <a:bodyPr anchor="ctr">
            <a:noAutofit/>
          </a:bodyPr>
          <a:lstStyle>
            <a:lvl1pPr algn="ctr">
              <a:lnSpc>
                <a:spcPct val="100000"/>
              </a:lnSpc>
              <a:spcBef>
                <a:spcPts val="0"/>
              </a:spcBef>
              <a:defRPr sz="4000" b="0">
                <a:solidFill>
                  <a:schemeClr val="tx1"/>
                </a:solidFill>
                <a:latin typeface="+mj-lt"/>
              </a:defRPr>
            </a:lvl1pPr>
          </a:lstStyle>
          <a:p>
            <a:pPr lvl="0"/>
            <a:r>
              <a:rPr lang="en-US"/>
              <a:t>Text Here</a:t>
            </a:r>
          </a:p>
        </p:txBody>
      </p:sp>
      <p:sp>
        <p:nvSpPr>
          <p:cNvPr id="23" name="Text Placeholder 29">
            <a:extLst>
              <a:ext uri="{FF2B5EF4-FFF2-40B4-BE49-F238E27FC236}">
                <a16:creationId xmlns:a16="http://schemas.microsoft.com/office/drawing/2014/main" id="{C76AF5EA-F304-F5CB-94BC-711D17B8B130}"/>
              </a:ext>
            </a:extLst>
          </p:cNvPr>
          <p:cNvSpPr>
            <a:spLocks noGrp="1"/>
          </p:cNvSpPr>
          <p:nvPr>
            <p:ph type="body" sz="quarter" idx="23" hasCustomPrompt="1"/>
          </p:nvPr>
        </p:nvSpPr>
        <p:spPr>
          <a:xfrm>
            <a:off x="6039279" y="4824681"/>
            <a:ext cx="2839323" cy="546100"/>
          </a:xfrm>
        </p:spPr>
        <p:txBody>
          <a:bodyPr anchor="ctr">
            <a:noAutofit/>
          </a:bodyPr>
          <a:lstStyle>
            <a:lvl1pPr algn="ctr">
              <a:lnSpc>
                <a:spcPct val="100000"/>
              </a:lnSpc>
              <a:spcBef>
                <a:spcPts val="0"/>
              </a:spcBef>
              <a:defRPr sz="4000" b="0">
                <a:solidFill>
                  <a:schemeClr val="tx1"/>
                </a:solidFill>
                <a:latin typeface="+mj-lt"/>
              </a:defRPr>
            </a:lvl1pPr>
          </a:lstStyle>
          <a:p>
            <a:pPr lvl="0"/>
            <a:r>
              <a:rPr lang="en-US"/>
              <a:t>Text Here</a:t>
            </a:r>
          </a:p>
        </p:txBody>
      </p:sp>
      <p:sp>
        <p:nvSpPr>
          <p:cNvPr id="24" name="Text Placeholder 29">
            <a:extLst>
              <a:ext uri="{FF2B5EF4-FFF2-40B4-BE49-F238E27FC236}">
                <a16:creationId xmlns:a16="http://schemas.microsoft.com/office/drawing/2014/main" id="{356CFAE0-B9AC-03F0-E883-226B2AFD2713}"/>
              </a:ext>
            </a:extLst>
          </p:cNvPr>
          <p:cNvSpPr>
            <a:spLocks noGrp="1"/>
          </p:cNvSpPr>
          <p:nvPr>
            <p:ph type="body" sz="quarter" idx="24" hasCustomPrompt="1"/>
          </p:nvPr>
        </p:nvSpPr>
        <p:spPr>
          <a:xfrm>
            <a:off x="2565144" y="3710474"/>
            <a:ext cx="3840092" cy="546100"/>
          </a:xfrm>
        </p:spPr>
        <p:txBody>
          <a:bodyPr anchor="ctr">
            <a:noAutofit/>
          </a:bodyPr>
          <a:lstStyle>
            <a:lvl1pPr algn="ctr">
              <a:lnSpc>
                <a:spcPct val="100000"/>
              </a:lnSpc>
              <a:spcBef>
                <a:spcPts val="0"/>
              </a:spcBef>
              <a:defRPr sz="4000" b="0">
                <a:solidFill>
                  <a:schemeClr val="tx1"/>
                </a:solidFill>
                <a:latin typeface="+mj-lt"/>
              </a:defRPr>
            </a:lvl1pPr>
          </a:lstStyle>
          <a:p>
            <a:pPr lvl="0"/>
            <a:r>
              <a:rPr lang="en-US"/>
              <a:t>Text Here</a:t>
            </a:r>
          </a:p>
        </p:txBody>
      </p:sp>
      <p:sp>
        <p:nvSpPr>
          <p:cNvPr id="6" name="Date Placeholder 1">
            <a:extLst>
              <a:ext uri="{FF2B5EF4-FFF2-40B4-BE49-F238E27FC236}">
                <a16:creationId xmlns:a16="http://schemas.microsoft.com/office/drawing/2014/main" id="{9F62BD0A-6DF5-08F0-D601-6C0157F6249F}"/>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chemeClr val="tx1"/>
                </a:solidFill>
                <a:latin typeface="+mn-lt"/>
              </a:defRPr>
            </a:lvl1pPr>
          </a:lstStyle>
          <a:p>
            <a:r>
              <a:rPr lang="en-GB"/>
              <a:t>© Xoserve </a:t>
            </a:r>
            <a:r>
              <a:rPr lang="en-US"/>
              <a:t>June 2025</a:t>
            </a:r>
          </a:p>
        </p:txBody>
      </p:sp>
      <p:pic>
        <p:nvPicPr>
          <p:cNvPr id="7" name="Picture 6" descr="A black and blue symbol&#10;&#10;AI-generated content may be incorrect.">
            <a:extLst>
              <a:ext uri="{FF2B5EF4-FFF2-40B4-BE49-F238E27FC236}">
                <a16:creationId xmlns:a16="http://schemas.microsoft.com/office/drawing/2014/main" id="{38DB78F8-33E4-9736-0489-1BCAF7FE31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5769" y="436448"/>
            <a:ext cx="553782" cy="489174"/>
          </a:xfrm>
          <a:prstGeom prst="rect">
            <a:avLst/>
          </a:prstGeom>
        </p:spPr>
      </p:pic>
    </p:spTree>
    <p:extLst>
      <p:ext uri="{BB962C8B-B14F-4D97-AF65-F5344CB8AC3E}">
        <p14:creationId xmlns:p14="http://schemas.microsoft.com/office/powerpoint/2010/main" val="1590236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ller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bg1"/>
                </a:solidFill>
              </a:defRPr>
            </a:lvl1pPr>
          </a:lstStyle>
          <a:p>
            <a:r>
              <a:rPr lang="en-GB"/>
              <a:t>Click to edit Master title style</a:t>
            </a: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cxnSp>
        <p:nvCxnSpPr>
          <p:cNvPr id="6" name="Straight Connector 5">
            <a:extLst>
              <a:ext uri="{FF2B5EF4-FFF2-40B4-BE49-F238E27FC236}">
                <a16:creationId xmlns:a16="http://schemas.microsoft.com/office/drawing/2014/main" id="{AF4DA0B7-9F22-AAC8-389A-4D795ED12DA2}"/>
              </a:ext>
            </a:extLst>
          </p:cNvPr>
          <p:cNvCxnSpPr>
            <a:cxnSpLocks/>
            <a:endCxn id="39" idx="6"/>
          </p:cNvCxnSpPr>
          <p:nvPr userDrawn="1"/>
        </p:nvCxnSpPr>
        <p:spPr>
          <a:xfrm flipV="1">
            <a:off x="565621" y="3422768"/>
            <a:ext cx="8975468" cy="5080"/>
          </a:xfrm>
          <a:prstGeom prst="line">
            <a:avLst/>
          </a:prstGeom>
          <a:ln w="28575">
            <a:solidFill>
              <a:srgbClr val="FDFAFF">
                <a:alpha val="14000"/>
              </a:srgbClr>
            </a:solidFill>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744E643B-1F4B-07BA-96FC-BFC04BF3E45B}"/>
              </a:ext>
            </a:extLst>
          </p:cNvPr>
          <p:cNvSpPr/>
          <p:nvPr userDrawn="1"/>
        </p:nvSpPr>
        <p:spPr>
          <a:xfrm>
            <a:off x="375121"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589D1F-8E51-0FDF-6159-FFD532967B8F}"/>
              </a:ext>
            </a:extLst>
          </p:cNvPr>
          <p:cNvSpPr txBox="1"/>
          <p:nvPr userDrawn="1"/>
        </p:nvSpPr>
        <p:spPr>
          <a:xfrm>
            <a:off x="106065"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1</a:t>
            </a:r>
            <a:endParaRPr lang="en-GB" sz="2400">
              <a:solidFill>
                <a:schemeClr val="bg1"/>
              </a:solidFill>
              <a:effectLst/>
              <a:latin typeface="Quicksand Book" panose="02070303000000060000" pitchFamily="18" charset="77"/>
            </a:endParaRPr>
          </a:p>
        </p:txBody>
      </p:sp>
      <p:cxnSp>
        <p:nvCxnSpPr>
          <p:cNvPr id="13" name="Straight Connector 12">
            <a:extLst>
              <a:ext uri="{FF2B5EF4-FFF2-40B4-BE49-F238E27FC236}">
                <a16:creationId xmlns:a16="http://schemas.microsoft.com/office/drawing/2014/main" id="{6E0CEABC-73C2-F12E-92D2-32B3F4518791}"/>
              </a:ext>
            </a:extLst>
          </p:cNvPr>
          <p:cNvCxnSpPr>
            <a:cxnSpLocks/>
          </p:cNvCxnSpPr>
          <p:nvPr userDrawn="1"/>
        </p:nvCxnSpPr>
        <p:spPr>
          <a:xfrm>
            <a:off x="470370"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5F919021-70EF-6FA3-192A-8A0C3C5E9E97}"/>
              </a:ext>
            </a:extLst>
          </p:cNvPr>
          <p:cNvSpPr/>
          <p:nvPr userDrawn="1"/>
        </p:nvSpPr>
        <p:spPr>
          <a:xfrm>
            <a:off x="1989531"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C72DFC3-4A66-B1D9-4FDB-E27CA9CD6003}"/>
              </a:ext>
            </a:extLst>
          </p:cNvPr>
          <p:cNvSpPr txBox="1"/>
          <p:nvPr userDrawn="1"/>
        </p:nvSpPr>
        <p:spPr>
          <a:xfrm>
            <a:off x="1720475"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2</a:t>
            </a:r>
            <a:endParaRPr lang="en-GB" sz="2400">
              <a:solidFill>
                <a:srgbClr val="EE45AC"/>
              </a:solidFill>
              <a:effectLst/>
              <a:latin typeface="Quicksand Book" panose="02070303000000060000" pitchFamily="18" charset="77"/>
            </a:endParaRPr>
          </a:p>
        </p:txBody>
      </p:sp>
      <p:cxnSp>
        <p:nvCxnSpPr>
          <p:cNvPr id="25" name="Straight Connector 24">
            <a:extLst>
              <a:ext uri="{FF2B5EF4-FFF2-40B4-BE49-F238E27FC236}">
                <a16:creationId xmlns:a16="http://schemas.microsoft.com/office/drawing/2014/main" id="{603D5F32-AAF3-0708-E928-82E4853FEE91}"/>
              </a:ext>
            </a:extLst>
          </p:cNvPr>
          <p:cNvCxnSpPr>
            <a:cxnSpLocks/>
          </p:cNvCxnSpPr>
          <p:nvPr userDrawn="1"/>
        </p:nvCxnSpPr>
        <p:spPr>
          <a:xfrm>
            <a:off x="2084780"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A569E3D-E4AD-0BAA-BBE3-F8FF881D9618}"/>
              </a:ext>
            </a:extLst>
          </p:cNvPr>
          <p:cNvSpPr/>
          <p:nvPr userDrawn="1"/>
        </p:nvSpPr>
        <p:spPr>
          <a:xfrm>
            <a:off x="4021124" y="3333750"/>
            <a:ext cx="190500" cy="190500"/>
          </a:xfrm>
          <a:prstGeom prst="ellipse">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5253CF0-FC7C-953C-82C4-BCD73D5A735D}"/>
              </a:ext>
            </a:extLst>
          </p:cNvPr>
          <p:cNvSpPr txBox="1"/>
          <p:nvPr userDrawn="1"/>
        </p:nvSpPr>
        <p:spPr>
          <a:xfrm>
            <a:off x="3751615" y="2761842"/>
            <a:ext cx="728611" cy="461665"/>
          </a:xfrm>
          <a:prstGeom prst="rect">
            <a:avLst/>
          </a:prstGeom>
          <a:noFill/>
        </p:spPr>
        <p:txBody>
          <a:bodyPr wrap="square" rtlCol="0">
            <a:spAutoFit/>
          </a:bodyPr>
          <a:lstStyle/>
          <a:p>
            <a:pPr algn="ctr">
              <a:spcAft>
                <a:spcPts val="638"/>
              </a:spcAft>
              <a:buNone/>
            </a:pPr>
            <a:r>
              <a:rPr lang="en-GB" sz="2400" b="1">
                <a:solidFill>
                  <a:srgbClr val="6680FF"/>
                </a:solidFill>
                <a:effectLst/>
                <a:latin typeface="Quicksand Bold" panose="02070303000000060000" pitchFamily="18" charset="77"/>
              </a:rPr>
              <a:t>3</a:t>
            </a:r>
            <a:endParaRPr lang="en-GB" sz="2400">
              <a:solidFill>
                <a:srgbClr val="6680FF"/>
              </a:solidFill>
              <a:effectLst/>
              <a:latin typeface="Quicksand Book" panose="02070303000000060000" pitchFamily="18" charset="77"/>
            </a:endParaRPr>
          </a:p>
        </p:txBody>
      </p:sp>
      <p:cxnSp>
        <p:nvCxnSpPr>
          <p:cNvPr id="30" name="Straight Connector 29">
            <a:extLst>
              <a:ext uri="{FF2B5EF4-FFF2-40B4-BE49-F238E27FC236}">
                <a16:creationId xmlns:a16="http://schemas.microsoft.com/office/drawing/2014/main" id="{D3E797FD-BE4A-D375-5F61-7E4625849601}"/>
              </a:ext>
            </a:extLst>
          </p:cNvPr>
          <p:cNvCxnSpPr>
            <a:cxnSpLocks/>
          </p:cNvCxnSpPr>
          <p:nvPr userDrawn="1"/>
        </p:nvCxnSpPr>
        <p:spPr>
          <a:xfrm>
            <a:off x="4116373" y="3429000"/>
            <a:ext cx="0" cy="2332799"/>
          </a:xfrm>
          <a:prstGeom prst="line">
            <a:avLst/>
          </a:prstGeom>
          <a:ln w="6350">
            <a:solidFill>
              <a:srgbClr val="6680FF"/>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BA0079A4-7AC2-3033-4517-256E2C161195}"/>
              </a:ext>
            </a:extLst>
          </p:cNvPr>
          <p:cNvSpPr/>
          <p:nvPr userDrawn="1"/>
        </p:nvSpPr>
        <p:spPr>
          <a:xfrm>
            <a:off x="5704227" y="3327518"/>
            <a:ext cx="190500" cy="190500"/>
          </a:xfrm>
          <a:prstGeom prst="ellipse">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EFB75C6-0650-25C7-C3CE-A0C52EF54302}"/>
              </a:ext>
            </a:extLst>
          </p:cNvPr>
          <p:cNvSpPr txBox="1"/>
          <p:nvPr userDrawn="1"/>
        </p:nvSpPr>
        <p:spPr>
          <a:xfrm>
            <a:off x="5431265" y="3538965"/>
            <a:ext cx="728611" cy="461665"/>
          </a:xfrm>
          <a:prstGeom prst="rect">
            <a:avLst/>
          </a:prstGeom>
          <a:noFill/>
        </p:spPr>
        <p:txBody>
          <a:bodyPr wrap="square" rtlCol="0">
            <a:spAutoFit/>
          </a:bodyPr>
          <a:lstStyle/>
          <a:p>
            <a:pPr algn="ctr">
              <a:spcAft>
                <a:spcPts val="638"/>
              </a:spcAft>
              <a:buNone/>
            </a:pPr>
            <a:r>
              <a:rPr lang="en-GB" sz="2400" b="1">
                <a:solidFill>
                  <a:srgbClr val="5847FC"/>
                </a:solidFill>
                <a:latin typeface="Quicksand Bold" panose="02070303000000060000" pitchFamily="18" charset="77"/>
              </a:rPr>
              <a:t>4</a:t>
            </a:r>
            <a:endParaRPr lang="en-GB" sz="2400">
              <a:solidFill>
                <a:srgbClr val="5847FC"/>
              </a:solidFill>
              <a:effectLst/>
              <a:latin typeface="Quicksand Book" panose="02070303000000060000" pitchFamily="18" charset="77"/>
            </a:endParaRPr>
          </a:p>
        </p:txBody>
      </p:sp>
      <p:cxnSp>
        <p:nvCxnSpPr>
          <p:cNvPr id="33" name="Straight Connector 32">
            <a:extLst>
              <a:ext uri="{FF2B5EF4-FFF2-40B4-BE49-F238E27FC236}">
                <a16:creationId xmlns:a16="http://schemas.microsoft.com/office/drawing/2014/main" id="{C7030692-CE3F-CB69-D714-D30964363DA5}"/>
              </a:ext>
            </a:extLst>
          </p:cNvPr>
          <p:cNvCxnSpPr>
            <a:cxnSpLocks/>
          </p:cNvCxnSpPr>
          <p:nvPr userDrawn="1"/>
        </p:nvCxnSpPr>
        <p:spPr>
          <a:xfrm>
            <a:off x="5799476" y="1706984"/>
            <a:ext cx="0" cy="1715784"/>
          </a:xfrm>
          <a:prstGeom prst="line">
            <a:avLst/>
          </a:prstGeom>
          <a:ln w="6350">
            <a:solidFill>
              <a:srgbClr val="5847FC"/>
            </a:solidFill>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E1D49206-EC1D-A2FE-75B1-2202B9D2D9EC}"/>
              </a:ext>
            </a:extLst>
          </p:cNvPr>
          <p:cNvSpPr/>
          <p:nvPr userDrawn="1"/>
        </p:nvSpPr>
        <p:spPr>
          <a:xfrm>
            <a:off x="7815842"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3406AF2-B066-EB36-348E-7B5C9E814357}"/>
              </a:ext>
            </a:extLst>
          </p:cNvPr>
          <p:cNvSpPr txBox="1"/>
          <p:nvPr userDrawn="1"/>
        </p:nvSpPr>
        <p:spPr>
          <a:xfrm>
            <a:off x="7546786"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5</a:t>
            </a:r>
            <a:endParaRPr lang="en-GB" sz="2400">
              <a:solidFill>
                <a:schemeClr val="bg1"/>
              </a:solidFill>
              <a:effectLst/>
              <a:latin typeface="Quicksand Book" panose="02070303000000060000" pitchFamily="18" charset="77"/>
            </a:endParaRPr>
          </a:p>
        </p:txBody>
      </p:sp>
      <p:cxnSp>
        <p:nvCxnSpPr>
          <p:cNvPr id="38" name="Straight Connector 37">
            <a:extLst>
              <a:ext uri="{FF2B5EF4-FFF2-40B4-BE49-F238E27FC236}">
                <a16:creationId xmlns:a16="http://schemas.microsoft.com/office/drawing/2014/main" id="{BC7A03CB-9C73-9207-84EF-E2505F5BFA1B}"/>
              </a:ext>
            </a:extLst>
          </p:cNvPr>
          <p:cNvCxnSpPr>
            <a:cxnSpLocks/>
          </p:cNvCxnSpPr>
          <p:nvPr userDrawn="1"/>
        </p:nvCxnSpPr>
        <p:spPr>
          <a:xfrm>
            <a:off x="7911091"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F9BCC940-C974-7650-233B-4AF00463772C}"/>
              </a:ext>
            </a:extLst>
          </p:cNvPr>
          <p:cNvSpPr/>
          <p:nvPr userDrawn="1"/>
        </p:nvSpPr>
        <p:spPr>
          <a:xfrm>
            <a:off x="9350589"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2463494-A8AA-5736-6370-CCC171C52D00}"/>
              </a:ext>
            </a:extLst>
          </p:cNvPr>
          <p:cNvSpPr txBox="1"/>
          <p:nvPr userDrawn="1"/>
        </p:nvSpPr>
        <p:spPr>
          <a:xfrm>
            <a:off x="9081533"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6</a:t>
            </a:r>
            <a:endParaRPr lang="en-GB" sz="2400">
              <a:solidFill>
                <a:srgbClr val="EE45AC"/>
              </a:solidFill>
              <a:effectLst/>
              <a:latin typeface="Quicksand Book" panose="02070303000000060000" pitchFamily="18" charset="77"/>
            </a:endParaRPr>
          </a:p>
        </p:txBody>
      </p:sp>
      <p:cxnSp>
        <p:nvCxnSpPr>
          <p:cNvPr id="41" name="Straight Connector 40">
            <a:extLst>
              <a:ext uri="{FF2B5EF4-FFF2-40B4-BE49-F238E27FC236}">
                <a16:creationId xmlns:a16="http://schemas.microsoft.com/office/drawing/2014/main" id="{1314581C-7C66-A192-21C6-90B9E87AEEB0}"/>
              </a:ext>
            </a:extLst>
          </p:cNvPr>
          <p:cNvCxnSpPr>
            <a:cxnSpLocks/>
          </p:cNvCxnSpPr>
          <p:nvPr userDrawn="1"/>
        </p:nvCxnSpPr>
        <p:spPr>
          <a:xfrm>
            <a:off x="9445838"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43" name="Text Placeholder 29">
            <a:extLst>
              <a:ext uri="{FF2B5EF4-FFF2-40B4-BE49-F238E27FC236}">
                <a16:creationId xmlns:a16="http://schemas.microsoft.com/office/drawing/2014/main" id="{E3F932A5-A3A4-80CB-40DC-977EAAC47384}"/>
              </a:ext>
            </a:extLst>
          </p:cNvPr>
          <p:cNvSpPr>
            <a:spLocks noGrp="1"/>
          </p:cNvSpPr>
          <p:nvPr>
            <p:ph type="body" sz="quarter" idx="14" hasCustomPrompt="1"/>
          </p:nvPr>
        </p:nvSpPr>
        <p:spPr>
          <a:xfrm>
            <a:off x="4366793" y="481897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44" name="Text Placeholder 29">
            <a:extLst>
              <a:ext uri="{FF2B5EF4-FFF2-40B4-BE49-F238E27FC236}">
                <a16:creationId xmlns:a16="http://schemas.microsoft.com/office/drawing/2014/main" id="{95DC7BF4-DCC4-6EB4-8EAF-B13C00A417A8}"/>
              </a:ext>
            </a:extLst>
          </p:cNvPr>
          <p:cNvSpPr>
            <a:spLocks noGrp="1"/>
          </p:cNvSpPr>
          <p:nvPr>
            <p:ph type="body" sz="quarter" idx="15" hasCustomPrompt="1"/>
          </p:nvPr>
        </p:nvSpPr>
        <p:spPr>
          <a:xfrm>
            <a:off x="4366792" y="4209944"/>
            <a:ext cx="1486800" cy="465304"/>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45" name="Text Placeholder 29">
            <a:extLst>
              <a:ext uri="{FF2B5EF4-FFF2-40B4-BE49-F238E27FC236}">
                <a16:creationId xmlns:a16="http://schemas.microsoft.com/office/drawing/2014/main" id="{726C2B92-C312-6D20-5D85-D7F624EDF0EB}"/>
              </a:ext>
            </a:extLst>
          </p:cNvPr>
          <p:cNvSpPr>
            <a:spLocks noGrp="1"/>
          </p:cNvSpPr>
          <p:nvPr>
            <p:ph type="body" sz="quarter" idx="16" hasCustomPrompt="1"/>
          </p:nvPr>
        </p:nvSpPr>
        <p:spPr>
          <a:xfrm>
            <a:off x="8161510" y="481897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46" name="Text Placeholder 29">
            <a:extLst>
              <a:ext uri="{FF2B5EF4-FFF2-40B4-BE49-F238E27FC236}">
                <a16:creationId xmlns:a16="http://schemas.microsoft.com/office/drawing/2014/main" id="{A8BF7ABC-E7C1-163A-057A-9812E1F7AC62}"/>
              </a:ext>
            </a:extLst>
          </p:cNvPr>
          <p:cNvSpPr>
            <a:spLocks noGrp="1"/>
          </p:cNvSpPr>
          <p:nvPr>
            <p:ph type="body" sz="quarter" idx="17" hasCustomPrompt="1"/>
          </p:nvPr>
        </p:nvSpPr>
        <p:spPr>
          <a:xfrm>
            <a:off x="8161509" y="4209944"/>
            <a:ext cx="1486800" cy="465304"/>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47" name="Text Placeholder 29">
            <a:extLst>
              <a:ext uri="{FF2B5EF4-FFF2-40B4-BE49-F238E27FC236}">
                <a16:creationId xmlns:a16="http://schemas.microsoft.com/office/drawing/2014/main" id="{CC55673E-352E-AADA-AD6F-87D973AD6EA5}"/>
              </a:ext>
            </a:extLst>
          </p:cNvPr>
          <p:cNvSpPr>
            <a:spLocks noGrp="1"/>
          </p:cNvSpPr>
          <p:nvPr>
            <p:ph type="body" sz="quarter" idx="18" hasCustomPrompt="1"/>
          </p:nvPr>
        </p:nvSpPr>
        <p:spPr>
          <a:xfrm>
            <a:off x="9658515" y="2077756"/>
            <a:ext cx="1486800" cy="977393"/>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48" name="Text Placeholder 29">
            <a:extLst>
              <a:ext uri="{FF2B5EF4-FFF2-40B4-BE49-F238E27FC236}">
                <a16:creationId xmlns:a16="http://schemas.microsoft.com/office/drawing/2014/main" id="{66C0C8DE-745D-2093-3ADF-7A1E9F836EB9}"/>
              </a:ext>
            </a:extLst>
          </p:cNvPr>
          <p:cNvSpPr>
            <a:spLocks noGrp="1"/>
          </p:cNvSpPr>
          <p:nvPr>
            <p:ph type="body" sz="quarter" idx="19" hasCustomPrompt="1"/>
          </p:nvPr>
        </p:nvSpPr>
        <p:spPr>
          <a:xfrm>
            <a:off x="9658515" y="1486707"/>
            <a:ext cx="1486800" cy="464400"/>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49" name="Text Placeholder 29">
            <a:extLst>
              <a:ext uri="{FF2B5EF4-FFF2-40B4-BE49-F238E27FC236}">
                <a16:creationId xmlns:a16="http://schemas.microsoft.com/office/drawing/2014/main" id="{2CA8CC27-52F1-ED9F-6FBA-F144C42D2775}"/>
              </a:ext>
            </a:extLst>
          </p:cNvPr>
          <p:cNvSpPr>
            <a:spLocks noGrp="1"/>
          </p:cNvSpPr>
          <p:nvPr>
            <p:ph type="body" sz="quarter" idx="20" hasCustomPrompt="1"/>
          </p:nvPr>
        </p:nvSpPr>
        <p:spPr>
          <a:xfrm>
            <a:off x="6045349" y="207775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50" name="Text Placeholder 29">
            <a:extLst>
              <a:ext uri="{FF2B5EF4-FFF2-40B4-BE49-F238E27FC236}">
                <a16:creationId xmlns:a16="http://schemas.microsoft.com/office/drawing/2014/main" id="{41940058-B945-B6F5-40B9-787B78569797}"/>
              </a:ext>
            </a:extLst>
          </p:cNvPr>
          <p:cNvSpPr>
            <a:spLocks noGrp="1"/>
          </p:cNvSpPr>
          <p:nvPr>
            <p:ph type="body" sz="quarter" idx="21" hasCustomPrompt="1"/>
          </p:nvPr>
        </p:nvSpPr>
        <p:spPr>
          <a:xfrm>
            <a:off x="6045350" y="1488439"/>
            <a:ext cx="1486800" cy="464400"/>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51" name="Text Placeholder 29">
            <a:extLst>
              <a:ext uri="{FF2B5EF4-FFF2-40B4-BE49-F238E27FC236}">
                <a16:creationId xmlns:a16="http://schemas.microsoft.com/office/drawing/2014/main" id="{A9EBD1B3-D85A-FAC6-EA97-1A1656760B74}"/>
              </a:ext>
            </a:extLst>
          </p:cNvPr>
          <p:cNvSpPr>
            <a:spLocks noGrp="1"/>
          </p:cNvSpPr>
          <p:nvPr>
            <p:ph type="body" sz="quarter" idx="22" hasCustomPrompt="1"/>
          </p:nvPr>
        </p:nvSpPr>
        <p:spPr>
          <a:xfrm>
            <a:off x="728064" y="4818977"/>
            <a:ext cx="1486800"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52" name="Text Placeholder 29">
            <a:extLst>
              <a:ext uri="{FF2B5EF4-FFF2-40B4-BE49-F238E27FC236}">
                <a16:creationId xmlns:a16="http://schemas.microsoft.com/office/drawing/2014/main" id="{62961F7C-549A-637E-4DA5-8F73BCEC4E9B}"/>
              </a:ext>
            </a:extLst>
          </p:cNvPr>
          <p:cNvSpPr>
            <a:spLocks noGrp="1"/>
          </p:cNvSpPr>
          <p:nvPr>
            <p:ph type="body" sz="quarter" idx="23" hasCustomPrompt="1"/>
          </p:nvPr>
        </p:nvSpPr>
        <p:spPr>
          <a:xfrm>
            <a:off x="728064" y="4209944"/>
            <a:ext cx="1486800" cy="465304"/>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53" name="Text Placeholder 29">
            <a:extLst>
              <a:ext uri="{FF2B5EF4-FFF2-40B4-BE49-F238E27FC236}">
                <a16:creationId xmlns:a16="http://schemas.microsoft.com/office/drawing/2014/main" id="{847B1438-6F3B-0F28-332C-29BF064021F7}"/>
              </a:ext>
            </a:extLst>
          </p:cNvPr>
          <p:cNvSpPr>
            <a:spLocks noGrp="1"/>
          </p:cNvSpPr>
          <p:nvPr>
            <p:ph type="body" sz="quarter" idx="24" hasCustomPrompt="1"/>
          </p:nvPr>
        </p:nvSpPr>
        <p:spPr>
          <a:xfrm>
            <a:off x="2297457" y="2077757"/>
            <a:ext cx="1485654" cy="977392"/>
          </a:xfrm>
        </p:spPr>
        <p:txBody>
          <a:bodyPr anchor="t">
            <a:normAutofit/>
          </a:bodyPr>
          <a:lstStyle>
            <a:lvl1pPr>
              <a:lnSpc>
                <a:spcPct val="100000"/>
              </a:lnSpc>
              <a:spcBef>
                <a:spcPts val="0"/>
              </a:spcBef>
              <a:defRPr sz="1600" b="0">
                <a:solidFill>
                  <a:schemeClr val="bg1"/>
                </a:solidFill>
                <a:latin typeface="+mn-lt"/>
              </a:defRPr>
            </a:lvl1pPr>
          </a:lstStyle>
          <a:p>
            <a:pPr lvl="0"/>
            <a:r>
              <a:rPr lang="en-US"/>
              <a:t>Text Here</a:t>
            </a:r>
          </a:p>
        </p:txBody>
      </p:sp>
      <p:sp>
        <p:nvSpPr>
          <p:cNvPr id="54" name="Text Placeholder 29">
            <a:extLst>
              <a:ext uri="{FF2B5EF4-FFF2-40B4-BE49-F238E27FC236}">
                <a16:creationId xmlns:a16="http://schemas.microsoft.com/office/drawing/2014/main" id="{866B5713-9EC1-1E4B-8F3D-C695CCE07B48}"/>
              </a:ext>
            </a:extLst>
          </p:cNvPr>
          <p:cNvSpPr>
            <a:spLocks noGrp="1"/>
          </p:cNvSpPr>
          <p:nvPr>
            <p:ph type="body" sz="quarter" idx="25" hasCustomPrompt="1"/>
          </p:nvPr>
        </p:nvSpPr>
        <p:spPr>
          <a:xfrm>
            <a:off x="2297457" y="1488439"/>
            <a:ext cx="1485653" cy="464400"/>
          </a:xfrm>
        </p:spPr>
        <p:txBody>
          <a:bodyPr anchor="ctr">
            <a:noAutofit/>
          </a:bodyPr>
          <a:lstStyle>
            <a:lvl1pPr>
              <a:lnSpc>
                <a:spcPct val="100000"/>
              </a:lnSpc>
              <a:spcBef>
                <a:spcPts val="0"/>
              </a:spcBef>
              <a:defRPr sz="2000" b="1">
                <a:solidFill>
                  <a:schemeClr val="bg1"/>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1B11EE1A-A0BD-FD6A-501A-651EE1DC9239}"/>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37344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ersion 2">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5125"/>
            <a:ext cx="9144000" cy="449101"/>
          </a:xfrm>
        </p:spPr>
        <p:txBody>
          <a:bodyPr anchor="ctr">
            <a:normAutofit/>
          </a:bodyPr>
          <a:lstStyle>
            <a:lvl1pPr marL="0" indent="0" algn="ctr">
              <a:lnSpc>
                <a:spcPct val="100000"/>
              </a:lnSpc>
              <a:spcBef>
                <a:spcPts val="0"/>
              </a:spcBef>
              <a:buNone/>
              <a:defRPr sz="2000" b="1" spc="300">
                <a:solidFill>
                  <a:srgbClr val="EE45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4" name="Date Placeholder 1">
            <a:extLst>
              <a:ext uri="{FF2B5EF4-FFF2-40B4-BE49-F238E27FC236}">
                <a16:creationId xmlns:a16="http://schemas.microsoft.com/office/drawing/2014/main" id="{5232617F-2665-81BC-23F2-36769A6070A5}"/>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660357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Filler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724584-04E2-5AB9-02EA-2D46F9441439}"/>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D0B519B-BBBC-3E6B-B3FD-A990F5FAAF53}"/>
              </a:ext>
            </a:extLst>
          </p:cNvPr>
          <p:cNvSpPr>
            <a:spLocks noGrp="1"/>
          </p:cNvSpPr>
          <p:nvPr>
            <p:ph type="title"/>
          </p:nvPr>
        </p:nvSpPr>
        <p:spPr>
          <a:xfrm>
            <a:off x="1095270" y="365125"/>
            <a:ext cx="10634614" cy="637765"/>
          </a:xfrm>
        </p:spPr>
        <p:txBody>
          <a:bodyPr>
            <a:noAutofit/>
          </a:bodyPr>
          <a:lstStyle>
            <a:lvl1pPr>
              <a:defRPr sz="4000">
                <a:solidFill>
                  <a:schemeClr val="tx1"/>
                </a:solidFill>
              </a:defRPr>
            </a:lvl1pPr>
          </a:lstStyle>
          <a:p>
            <a:r>
              <a:rPr lang="en-GB"/>
              <a:t>Click to edit Master title style</a:t>
            </a:r>
            <a:endParaRPr lang="en-US"/>
          </a:p>
        </p:txBody>
      </p:sp>
      <p:cxnSp>
        <p:nvCxnSpPr>
          <p:cNvPr id="6" name="Straight Connector 5">
            <a:extLst>
              <a:ext uri="{FF2B5EF4-FFF2-40B4-BE49-F238E27FC236}">
                <a16:creationId xmlns:a16="http://schemas.microsoft.com/office/drawing/2014/main" id="{AF4DA0B7-9F22-AAC8-389A-4D795ED12DA2}"/>
              </a:ext>
            </a:extLst>
          </p:cNvPr>
          <p:cNvCxnSpPr>
            <a:cxnSpLocks/>
            <a:endCxn id="39" idx="6"/>
          </p:cNvCxnSpPr>
          <p:nvPr userDrawn="1"/>
        </p:nvCxnSpPr>
        <p:spPr>
          <a:xfrm flipV="1">
            <a:off x="565621" y="3422768"/>
            <a:ext cx="8975468" cy="508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744E643B-1F4B-07BA-96FC-BFC04BF3E45B}"/>
              </a:ext>
            </a:extLst>
          </p:cNvPr>
          <p:cNvSpPr/>
          <p:nvPr userDrawn="1"/>
        </p:nvSpPr>
        <p:spPr>
          <a:xfrm>
            <a:off x="375121"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589D1F-8E51-0FDF-6159-FFD532967B8F}"/>
              </a:ext>
            </a:extLst>
          </p:cNvPr>
          <p:cNvSpPr txBox="1"/>
          <p:nvPr userDrawn="1"/>
        </p:nvSpPr>
        <p:spPr>
          <a:xfrm>
            <a:off x="106065"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1</a:t>
            </a:r>
            <a:endParaRPr lang="en-GB" sz="2400">
              <a:solidFill>
                <a:schemeClr val="bg1"/>
              </a:solidFill>
              <a:effectLst/>
              <a:latin typeface="Quicksand Book" panose="02070303000000060000" pitchFamily="18" charset="77"/>
            </a:endParaRPr>
          </a:p>
        </p:txBody>
      </p:sp>
      <p:cxnSp>
        <p:nvCxnSpPr>
          <p:cNvPr id="13" name="Straight Connector 12">
            <a:extLst>
              <a:ext uri="{FF2B5EF4-FFF2-40B4-BE49-F238E27FC236}">
                <a16:creationId xmlns:a16="http://schemas.microsoft.com/office/drawing/2014/main" id="{6E0CEABC-73C2-F12E-92D2-32B3F4518791}"/>
              </a:ext>
            </a:extLst>
          </p:cNvPr>
          <p:cNvCxnSpPr>
            <a:cxnSpLocks/>
          </p:cNvCxnSpPr>
          <p:nvPr userDrawn="1"/>
        </p:nvCxnSpPr>
        <p:spPr>
          <a:xfrm>
            <a:off x="470370"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5F919021-70EF-6FA3-192A-8A0C3C5E9E97}"/>
              </a:ext>
            </a:extLst>
          </p:cNvPr>
          <p:cNvSpPr/>
          <p:nvPr userDrawn="1"/>
        </p:nvSpPr>
        <p:spPr>
          <a:xfrm>
            <a:off x="1989531"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C72DFC3-4A66-B1D9-4FDB-E27CA9CD6003}"/>
              </a:ext>
            </a:extLst>
          </p:cNvPr>
          <p:cNvSpPr txBox="1"/>
          <p:nvPr userDrawn="1"/>
        </p:nvSpPr>
        <p:spPr>
          <a:xfrm>
            <a:off x="1720475"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2</a:t>
            </a:r>
            <a:endParaRPr lang="en-GB" sz="2400">
              <a:solidFill>
                <a:srgbClr val="EE45AC"/>
              </a:solidFill>
              <a:effectLst/>
              <a:latin typeface="Quicksand Book" panose="02070303000000060000" pitchFamily="18" charset="77"/>
            </a:endParaRPr>
          </a:p>
        </p:txBody>
      </p:sp>
      <p:cxnSp>
        <p:nvCxnSpPr>
          <p:cNvPr id="25" name="Straight Connector 24">
            <a:extLst>
              <a:ext uri="{FF2B5EF4-FFF2-40B4-BE49-F238E27FC236}">
                <a16:creationId xmlns:a16="http://schemas.microsoft.com/office/drawing/2014/main" id="{603D5F32-AAF3-0708-E928-82E4853FEE91}"/>
              </a:ext>
            </a:extLst>
          </p:cNvPr>
          <p:cNvCxnSpPr>
            <a:cxnSpLocks/>
          </p:cNvCxnSpPr>
          <p:nvPr userDrawn="1"/>
        </p:nvCxnSpPr>
        <p:spPr>
          <a:xfrm>
            <a:off x="2084780"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A569E3D-E4AD-0BAA-BBE3-F8FF881D9618}"/>
              </a:ext>
            </a:extLst>
          </p:cNvPr>
          <p:cNvSpPr/>
          <p:nvPr userDrawn="1"/>
        </p:nvSpPr>
        <p:spPr>
          <a:xfrm>
            <a:off x="4021124" y="3333750"/>
            <a:ext cx="190500" cy="190500"/>
          </a:xfrm>
          <a:prstGeom prst="ellipse">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5253CF0-FC7C-953C-82C4-BCD73D5A735D}"/>
              </a:ext>
            </a:extLst>
          </p:cNvPr>
          <p:cNvSpPr txBox="1"/>
          <p:nvPr userDrawn="1"/>
        </p:nvSpPr>
        <p:spPr>
          <a:xfrm>
            <a:off x="3751615" y="2761842"/>
            <a:ext cx="728611" cy="461665"/>
          </a:xfrm>
          <a:prstGeom prst="rect">
            <a:avLst/>
          </a:prstGeom>
          <a:noFill/>
        </p:spPr>
        <p:txBody>
          <a:bodyPr wrap="square" rtlCol="0">
            <a:spAutoFit/>
          </a:bodyPr>
          <a:lstStyle/>
          <a:p>
            <a:pPr algn="ctr">
              <a:spcAft>
                <a:spcPts val="638"/>
              </a:spcAft>
              <a:buNone/>
            </a:pPr>
            <a:r>
              <a:rPr lang="en-GB" sz="2400" b="1">
                <a:solidFill>
                  <a:srgbClr val="6680FF"/>
                </a:solidFill>
                <a:effectLst/>
                <a:latin typeface="Quicksand Bold" panose="02070303000000060000" pitchFamily="18" charset="77"/>
              </a:rPr>
              <a:t>3</a:t>
            </a:r>
            <a:endParaRPr lang="en-GB" sz="2400">
              <a:solidFill>
                <a:srgbClr val="6680FF"/>
              </a:solidFill>
              <a:effectLst/>
              <a:latin typeface="Quicksand Book" panose="02070303000000060000" pitchFamily="18" charset="77"/>
            </a:endParaRPr>
          </a:p>
        </p:txBody>
      </p:sp>
      <p:cxnSp>
        <p:nvCxnSpPr>
          <p:cNvPr id="30" name="Straight Connector 29">
            <a:extLst>
              <a:ext uri="{FF2B5EF4-FFF2-40B4-BE49-F238E27FC236}">
                <a16:creationId xmlns:a16="http://schemas.microsoft.com/office/drawing/2014/main" id="{D3E797FD-BE4A-D375-5F61-7E4625849601}"/>
              </a:ext>
            </a:extLst>
          </p:cNvPr>
          <p:cNvCxnSpPr>
            <a:cxnSpLocks/>
          </p:cNvCxnSpPr>
          <p:nvPr userDrawn="1"/>
        </p:nvCxnSpPr>
        <p:spPr>
          <a:xfrm>
            <a:off x="4116373" y="3429000"/>
            <a:ext cx="0" cy="2332799"/>
          </a:xfrm>
          <a:prstGeom prst="line">
            <a:avLst/>
          </a:prstGeom>
          <a:ln w="6350">
            <a:solidFill>
              <a:srgbClr val="6680FF"/>
            </a:solidFill>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BA0079A4-7AC2-3033-4517-256E2C161195}"/>
              </a:ext>
            </a:extLst>
          </p:cNvPr>
          <p:cNvSpPr/>
          <p:nvPr userDrawn="1"/>
        </p:nvSpPr>
        <p:spPr>
          <a:xfrm>
            <a:off x="5704227" y="3327518"/>
            <a:ext cx="190500" cy="190500"/>
          </a:xfrm>
          <a:prstGeom prst="ellipse">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EFB75C6-0650-25C7-C3CE-A0C52EF54302}"/>
              </a:ext>
            </a:extLst>
          </p:cNvPr>
          <p:cNvSpPr txBox="1"/>
          <p:nvPr userDrawn="1"/>
        </p:nvSpPr>
        <p:spPr>
          <a:xfrm>
            <a:off x="5431265" y="3538965"/>
            <a:ext cx="728611" cy="461665"/>
          </a:xfrm>
          <a:prstGeom prst="rect">
            <a:avLst/>
          </a:prstGeom>
          <a:noFill/>
        </p:spPr>
        <p:txBody>
          <a:bodyPr wrap="square" rtlCol="0">
            <a:spAutoFit/>
          </a:bodyPr>
          <a:lstStyle/>
          <a:p>
            <a:pPr algn="ctr">
              <a:spcAft>
                <a:spcPts val="638"/>
              </a:spcAft>
              <a:buNone/>
            </a:pPr>
            <a:r>
              <a:rPr lang="en-GB" sz="2400" b="1">
                <a:solidFill>
                  <a:srgbClr val="5847FC"/>
                </a:solidFill>
                <a:latin typeface="Quicksand Bold" panose="02070303000000060000" pitchFamily="18" charset="77"/>
              </a:rPr>
              <a:t>4</a:t>
            </a:r>
            <a:endParaRPr lang="en-GB" sz="2400">
              <a:solidFill>
                <a:srgbClr val="5847FC"/>
              </a:solidFill>
              <a:effectLst/>
              <a:latin typeface="Quicksand Book" panose="02070303000000060000" pitchFamily="18" charset="77"/>
            </a:endParaRPr>
          </a:p>
        </p:txBody>
      </p:sp>
      <p:cxnSp>
        <p:nvCxnSpPr>
          <p:cNvPr id="33" name="Straight Connector 32">
            <a:extLst>
              <a:ext uri="{FF2B5EF4-FFF2-40B4-BE49-F238E27FC236}">
                <a16:creationId xmlns:a16="http://schemas.microsoft.com/office/drawing/2014/main" id="{C7030692-CE3F-CB69-D714-D30964363DA5}"/>
              </a:ext>
            </a:extLst>
          </p:cNvPr>
          <p:cNvCxnSpPr>
            <a:cxnSpLocks/>
          </p:cNvCxnSpPr>
          <p:nvPr userDrawn="1"/>
        </p:nvCxnSpPr>
        <p:spPr>
          <a:xfrm>
            <a:off x="5799476" y="1706984"/>
            <a:ext cx="0" cy="1715784"/>
          </a:xfrm>
          <a:prstGeom prst="line">
            <a:avLst/>
          </a:prstGeom>
          <a:ln w="6350">
            <a:solidFill>
              <a:srgbClr val="5847FC"/>
            </a:solidFill>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E1D49206-EC1D-A2FE-75B1-2202B9D2D9EC}"/>
              </a:ext>
            </a:extLst>
          </p:cNvPr>
          <p:cNvSpPr/>
          <p:nvPr userDrawn="1"/>
        </p:nvSpPr>
        <p:spPr>
          <a:xfrm>
            <a:off x="7815842" y="3333750"/>
            <a:ext cx="190500" cy="190500"/>
          </a:xfrm>
          <a:prstGeom prst="ellipse">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3406AF2-B066-EB36-348E-7B5C9E814357}"/>
              </a:ext>
            </a:extLst>
          </p:cNvPr>
          <p:cNvSpPr txBox="1"/>
          <p:nvPr userDrawn="1"/>
        </p:nvSpPr>
        <p:spPr>
          <a:xfrm>
            <a:off x="7546786" y="2761842"/>
            <a:ext cx="728611" cy="461665"/>
          </a:xfrm>
          <a:prstGeom prst="rect">
            <a:avLst/>
          </a:prstGeom>
          <a:noFill/>
        </p:spPr>
        <p:txBody>
          <a:bodyPr wrap="square" rtlCol="0">
            <a:spAutoFit/>
          </a:bodyPr>
          <a:lstStyle/>
          <a:p>
            <a:pPr algn="ctr">
              <a:spcAft>
                <a:spcPts val="638"/>
              </a:spcAft>
              <a:buNone/>
            </a:pPr>
            <a:r>
              <a:rPr lang="en-GB" sz="2400" b="1">
                <a:solidFill>
                  <a:srgbClr val="57BAE5"/>
                </a:solidFill>
                <a:effectLst/>
                <a:latin typeface="Quicksand Bold" panose="02070303000000060000" pitchFamily="18" charset="77"/>
              </a:rPr>
              <a:t>5</a:t>
            </a:r>
            <a:endParaRPr lang="en-GB" sz="2400">
              <a:solidFill>
                <a:schemeClr val="bg1"/>
              </a:solidFill>
              <a:effectLst/>
              <a:latin typeface="Quicksand Book" panose="02070303000000060000" pitchFamily="18" charset="77"/>
            </a:endParaRPr>
          </a:p>
        </p:txBody>
      </p:sp>
      <p:cxnSp>
        <p:nvCxnSpPr>
          <p:cNvPr id="38" name="Straight Connector 37">
            <a:extLst>
              <a:ext uri="{FF2B5EF4-FFF2-40B4-BE49-F238E27FC236}">
                <a16:creationId xmlns:a16="http://schemas.microsoft.com/office/drawing/2014/main" id="{BC7A03CB-9C73-9207-84EF-E2505F5BFA1B}"/>
              </a:ext>
            </a:extLst>
          </p:cNvPr>
          <p:cNvCxnSpPr>
            <a:cxnSpLocks/>
          </p:cNvCxnSpPr>
          <p:nvPr userDrawn="1"/>
        </p:nvCxnSpPr>
        <p:spPr>
          <a:xfrm>
            <a:off x="7911091" y="3429000"/>
            <a:ext cx="0" cy="2332799"/>
          </a:xfrm>
          <a:prstGeom prst="line">
            <a:avLst/>
          </a:prstGeom>
          <a:ln w="6350">
            <a:solidFill>
              <a:srgbClr val="57BAE5"/>
            </a:solidFill>
          </a:ln>
        </p:spPr>
        <p:style>
          <a:lnRef idx="2">
            <a:schemeClr val="accent1"/>
          </a:lnRef>
          <a:fillRef idx="0">
            <a:schemeClr val="accent1"/>
          </a:fillRef>
          <a:effectRef idx="1">
            <a:schemeClr val="accent1"/>
          </a:effectRef>
          <a:fontRef idx="minor">
            <a:schemeClr val="tx1"/>
          </a:fontRef>
        </p:style>
      </p:cxnSp>
      <p:sp>
        <p:nvSpPr>
          <p:cNvPr id="39" name="Oval 38">
            <a:extLst>
              <a:ext uri="{FF2B5EF4-FFF2-40B4-BE49-F238E27FC236}">
                <a16:creationId xmlns:a16="http://schemas.microsoft.com/office/drawing/2014/main" id="{F9BCC940-C974-7650-233B-4AF00463772C}"/>
              </a:ext>
            </a:extLst>
          </p:cNvPr>
          <p:cNvSpPr/>
          <p:nvPr userDrawn="1"/>
        </p:nvSpPr>
        <p:spPr>
          <a:xfrm>
            <a:off x="9350589" y="3327518"/>
            <a:ext cx="190500" cy="190500"/>
          </a:xfrm>
          <a:prstGeom prst="ellipse">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2463494-A8AA-5736-6370-CCC171C52D00}"/>
              </a:ext>
            </a:extLst>
          </p:cNvPr>
          <p:cNvSpPr txBox="1"/>
          <p:nvPr userDrawn="1"/>
        </p:nvSpPr>
        <p:spPr>
          <a:xfrm>
            <a:off x="9081533" y="3538965"/>
            <a:ext cx="728611" cy="461665"/>
          </a:xfrm>
          <a:prstGeom prst="rect">
            <a:avLst/>
          </a:prstGeom>
          <a:noFill/>
        </p:spPr>
        <p:txBody>
          <a:bodyPr wrap="square" rtlCol="0">
            <a:spAutoFit/>
          </a:bodyPr>
          <a:lstStyle/>
          <a:p>
            <a:pPr algn="ctr">
              <a:spcAft>
                <a:spcPts val="638"/>
              </a:spcAft>
              <a:buNone/>
            </a:pPr>
            <a:r>
              <a:rPr lang="en-GB" sz="2400" b="1">
                <a:solidFill>
                  <a:srgbClr val="EE45AC"/>
                </a:solidFill>
                <a:latin typeface="Quicksand Bold" panose="02070303000000060000" pitchFamily="18" charset="77"/>
              </a:rPr>
              <a:t>6</a:t>
            </a:r>
            <a:endParaRPr lang="en-GB" sz="2400">
              <a:solidFill>
                <a:srgbClr val="EE45AC"/>
              </a:solidFill>
              <a:effectLst/>
              <a:latin typeface="Quicksand Book" panose="02070303000000060000" pitchFamily="18" charset="77"/>
            </a:endParaRPr>
          </a:p>
        </p:txBody>
      </p:sp>
      <p:cxnSp>
        <p:nvCxnSpPr>
          <p:cNvPr id="41" name="Straight Connector 40">
            <a:extLst>
              <a:ext uri="{FF2B5EF4-FFF2-40B4-BE49-F238E27FC236}">
                <a16:creationId xmlns:a16="http://schemas.microsoft.com/office/drawing/2014/main" id="{1314581C-7C66-A192-21C6-90B9E87AEEB0}"/>
              </a:ext>
            </a:extLst>
          </p:cNvPr>
          <p:cNvCxnSpPr>
            <a:cxnSpLocks/>
          </p:cNvCxnSpPr>
          <p:nvPr userDrawn="1"/>
        </p:nvCxnSpPr>
        <p:spPr>
          <a:xfrm>
            <a:off x="9445838" y="1706984"/>
            <a:ext cx="0" cy="1715784"/>
          </a:xfrm>
          <a:prstGeom prst="line">
            <a:avLst/>
          </a:prstGeom>
          <a:ln w="6350">
            <a:solidFill>
              <a:srgbClr val="EE45AC"/>
            </a:solidFill>
          </a:ln>
        </p:spPr>
        <p:style>
          <a:lnRef idx="2">
            <a:schemeClr val="accent1"/>
          </a:lnRef>
          <a:fillRef idx="0">
            <a:schemeClr val="accent1"/>
          </a:fillRef>
          <a:effectRef idx="1">
            <a:schemeClr val="accent1"/>
          </a:effectRef>
          <a:fontRef idx="minor">
            <a:schemeClr val="tx1"/>
          </a:fontRef>
        </p:style>
      </p:cxnSp>
      <p:sp>
        <p:nvSpPr>
          <p:cNvPr id="43" name="Text Placeholder 29">
            <a:extLst>
              <a:ext uri="{FF2B5EF4-FFF2-40B4-BE49-F238E27FC236}">
                <a16:creationId xmlns:a16="http://schemas.microsoft.com/office/drawing/2014/main" id="{E3F932A5-A3A4-80CB-40DC-977EAAC47384}"/>
              </a:ext>
            </a:extLst>
          </p:cNvPr>
          <p:cNvSpPr>
            <a:spLocks noGrp="1"/>
          </p:cNvSpPr>
          <p:nvPr>
            <p:ph type="body" sz="quarter" idx="14" hasCustomPrompt="1"/>
          </p:nvPr>
        </p:nvSpPr>
        <p:spPr>
          <a:xfrm>
            <a:off x="4366793" y="481897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44" name="Text Placeholder 29">
            <a:extLst>
              <a:ext uri="{FF2B5EF4-FFF2-40B4-BE49-F238E27FC236}">
                <a16:creationId xmlns:a16="http://schemas.microsoft.com/office/drawing/2014/main" id="{95DC7BF4-DCC4-6EB4-8EAF-B13C00A417A8}"/>
              </a:ext>
            </a:extLst>
          </p:cNvPr>
          <p:cNvSpPr>
            <a:spLocks noGrp="1"/>
          </p:cNvSpPr>
          <p:nvPr>
            <p:ph type="body" sz="quarter" idx="15" hasCustomPrompt="1"/>
          </p:nvPr>
        </p:nvSpPr>
        <p:spPr>
          <a:xfrm>
            <a:off x="4366792" y="4209944"/>
            <a:ext cx="1486800" cy="465304"/>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45" name="Text Placeholder 29">
            <a:extLst>
              <a:ext uri="{FF2B5EF4-FFF2-40B4-BE49-F238E27FC236}">
                <a16:creationId xmlns:a16="http://schemas.microsoft.com/office/drawing/2014/main" id="{726C2B92-C312-6D20-5D85-D7F624EDF0EB}"/>
              </a:ext>
            </a:extLst>
          </p:cNvPr>
          <p:cNvSpPr>
            <a:spLocks noGrp="1"/>
          </p:cNvSpPr>
          <p:nvPr>
            <p:ph type="body" sz="quarter" idx="16" hasCustomPrompt="1"/>
          </p:nvPr>
        </p:nvSpPr>
        <p:spPr>
          <a:xfrm>
            <a:off x="8161510" y="481897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46" name="Text Placeholder 29">
            <a:extLst>
              <a:ext uri="{FF2B5EF4-FFF2-40B4-BE49-F238E27FC236}">
                <a16:creationId xmlns:a16="http://schemas.microsoft.com/office/drawing/2014/main" id="{A8BF7ABC-E7C1-163A-057A-9812E1F7AC62}"/>
              </a:ext>
            </a:extLst>
          </p:cNvPr>
          <p:cNvSpPr>
            <a:spLocks noGrp="1"/>
          </p:cNvSpPr>
          <p:nvPr>
            <p:ph type="body" sz="quarter" idx="17" hasCustomPrompt="1"/>
          </p:nvPr>
        </p:nvSpPr>
        <p:spPr>
          <a:xfrm>
            <a:off x="8161509" y="4209944"/>
            <a:ext cx="1486800" cy="465304"/>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47" name="Text Placeholder 29">
            <a:extLst>
              <a:ext uri="{FF2B5EF4-FFF2-40B4-BE49-F238E27FC236}">
                <a16:creationId xmlns:a16="http://schemas.microsoft.com/office/drawing/2014/main" id="{CC55673E-352E-AADA-AD6F-87D973AD6EA5}"/>
              </a:ext>
            </a:extLst>
          </p:cNvPr>
          <p:cNvSpPr>
            <a:spLocks noGrp="1"/>
          </p:cNvSpPr>
          <p:nvPr>
            <p:ph type="body" sz="quarter" idx="18" hasCustomPrompt="1"/>
          </p:nvPr>
        </p:nvSpPr>
        <p:spPr>
          <a:xfrm>
            <a:off x="9658515" y="2077756"/>
            <a:ext cx="1486800" cy="977393"/>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48" name="Text Placeholder 29">
            <a:extLst>
              <a:ext uri="{FF2B5EF4-FFF2-40B4-BE49-F238E27FC236}">
                <a16:creationId xmlns:a16="http://schemas.microsoft.com/office/drawing/2014/main" id="{66C0C8DE-745D-2093-3ADF-7A1E9F836EB9}"/>
              </a:ext>
            </a:extLst>
          </p:cNvPr>
          <p:cNvSpPr>
            <a:spLocks noGrp="1"/>
          </p:cNvSpPr>
          <p:nvPr>
            <p:ph type="body" sz="quarter" idx="19" hasCustomPrompt="1"/>
          </p:nvPr>
        </p:nvSpPr>
        <p:spPr>
          <a:xfrm>
            <a:off x="9658515" y="1486707"/>
            <a:ext cx="1486800" cy="464400"/>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49" name="Text Placeholder 29">
            <a:extLst>
              <a:ext uri="{FF2B5EF4-FFF2-40B4-BE49-F238E27FC236}">
                <a16:creationId xmlns:a16="http://schemas.microsoft.com/office/drawing/2014/main" id="{2CA8CC27-52F1-ED9F-6FBA-F144C42D2775}"/>
              </a:ext>
            </a:extLst>
          </p:cNvPr>
          <p:cNvSpPr>
            <a:spLocks noGrp="1"/>
          </p:cNvSpPr>
          <p:nvPr>
            <p:ph type="body" sz="quarter" idx="20" hasCustomPrompt="1"/>
          </p:nvPr>
        </p:nvSpPr>
        <p:spPr>
          <a:xfrm>
            <a:off x="6045349" y="207775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50" name="Text Placeholder 29">
            <a:extLst>
              <a:ext uri="{FF2B5EF4-FFF2-40B4-BE49-F238E27FC236}">
                <a16:creationId xmlns:a16="http://schemas.microsoft.com/office/drawing/2014/main" id="{41940058-B945-B6F5-40B9-787B78569797}"/>
              </a:ext>
            </a:extLst>
          </p:cNvPr>
          <p:cNvSpPr>
            <a:spLocks noGrp="1"/>
          </p:cNvSpPr>
          <p:nvPr>
            <p:ph type="body" sz="quarter" idx="21" hasCustomPrompt="1"/>
          </p:nvPr>
        </p:nvSpPr>
        <p:spPr>
          <a:xfrm>
            <a:off x="6045350" y="1488439"/>
            <a:ext cx="1486800" cy="464400"/>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51" name="Text Placeholder 29">
            <a:extLst>
              <a:ext uri="{FF2B5EF4-FFF2-40B4-BE49-F238E27FC236}">
                <a16:creationId xmlns:a16="http://schemas.microsoft.com/office/drawing/2014/main" id="{A9EBD1B3-D85A-FAC6-EA97-1A1656760B74}"/>
              </a:ext>
            </a:extLst>
          </p:cNvPr>
          <p:cNvSpPr>
            <a:spLocks noGrp="1"/>
          </p:cNvSpPr>
          <p:nvPr>
            <p:ph type="body" sz="quarter" idx="22" hasCustomPrompt="1"/>
          </p:nvPr>
        </p:nvSpPr>
        <p:spPr>
          <a:xfrm>
            <a:off x="728064" y="4818977"/>
            <a:ext cx="1486800"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52" name="Text Placeholder 29">
            <a:extLst>
              <a:ext uri="{FF2B5EF4-FFF2-40B4-BE49-F238E27FC236}">
                <a16:creationId xmlns:a16="http://schemas.microsoft.com/office/drawing/2014/main" id="{62961F7C-549A-637E-4DA5-8F73BCEC4E9B}"/>
              </a:ext>
            </a:extLst>
          </p:cNvPr>
          <p:cNvSpPr>
            <a:spLocks noGrp="1"/>
          </p:cNvSpPr>
          <p:nvPr>
            <p:ph type="body" sz="quarter" idx="23" hasCustomPrompt="1"/>
          </p:nvPr>
        </p:nvSpPr>
        <p:spPr>
          <a:xfrm>
            <a:off x="728064" y="4209944"/>
            <a:ext cx="1486800" cy="465304"/>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53" name="Text Placeholder 29">
            <a:extLst>
              <a:ext uri="{FF2B5EF4-FFF2-40B4-BE49-F238E27FC236}">
                <a16:creationId xmlns:a16="http://schemas.microsoft.com/office/drawing/2014/main" id="{847B1438-6F3B-0F28-332C-29BF064021F7}"/>
              </a:ext>
            </a:extLst>
          </p:cNvPr>
          <p:cNvSpPr>
            <a:spLocks noGrp="1"/>
          </p:cNvSpPr>
          <p:nvPr>
            <p:ph type="body" sz="quarter" idx="24" hasCustomPrompt="1"/>
          </p:nvPr>
        </p:nvSpPr>
        <p:spPr>
          <a:xfrm>
            <a:off x="2297457" y="2077757"/>
            <a:ext cx="1485654" cy="977392"/>
          </a:xfrm>
        </p:spPr>
        <p:txBody>
          <a:bodyPr anchor="t">
            <a:normAutofit/>
          </a:bodyPr>
          <a:lstStyle>
            <a:lvl1pPr>
              <a:lnSpc>
                <a:spcPct val="100000"/>
              </a:lnSpc>
              <a:spcBef>
                <a:spcPts val="0"/>
              </a:spcBef>
              <a:defRPr sz="1600" b="0">
                <a:solidFill>
                  <a:schemeClr val="tx1"/>
                </a:solidFill>
                <a:latin typeface="+mn-lt"/>
              </a:defRPr>
            </a:lvl1pPr>
          </a:lstStyle>
          <a:p>
            <a:pPr lvl="0"/>
            <a:r>
              <a:rPr lang="en-US"/>
              <a:t>Text Here</a:t>
            </a:r>
          </a:p>
        </p:txBody>
      </p:sp>
      <p:sp>
        <p:nvSpPr>
          <p:cNvPr id="54" name="Text Placeholder 29">
            <a:extLst>
              <a:ext uri="{FF2B5EF4-FFF2-40B4-BE49-F238E27FC236}">
                <a16:creationId xmlns:a16="http://schemas.microsoft.com/office/drawing/2014/main" id="{866B5713-9EC1-1E4B-8F3D-C695CCE07B48}"/>
              </a:ext>
            </a:extLst>
          </p:cNvPr>
          <p:cNvSpPr>
            <a:spLocks noGrp="1"/>
          </p:cNvSpPr>
          <p:nvPr>
            <p:ph type="body" sz="quarter" idx="25" hasCustomPrompt="1"/>
          </p:nvPr>
        </p:nvSpPr>
        <p:spPr>
          <a:xfrm>
            <a:off x="2297457" y="1488439"/>
            <a:ext cx="1485653" cy="464400"/>
          </a:xfrm>
        </p:spPr>
        <p:txBody>
          <a:bodyPr anchor="ctr">
            <a:noAutofit/>
          </a:bodyPr>
          <a:lstStyle>
            <a:lvl1pPr>
              <a:lnSpc>
                <a:spcPct val="100000"/>
              </a:lnSpc>
              <a:spcBef>
                <a:spcPts val="0"/>
              </a:spcBef>
              <a:defRPr sz="2000" b="1">
                <a:solidFill>
                  <a:schemeClr val="tx1"/>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1B11EE1A-A0BD-FD6A-501A-651EE1DC9239}"/>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chemeClr val="tx1"/>
                </a:solidFill>
                <a:latin typeface="+mn-lt"/>
              </a:defRPr>
            </a:lvl1pPr>
          </a:lstStyle>
          <a:p>
            <a:r>
              <a:rPr lang="en-GB"/>
              <a:t>© Xoserve </a:t>
            </a:r>
            <a:r>
              <a:rPr lang="en-US"/>
              <a:t>June 2025</a:t>
            </a:r>
          </a:p>
        </p:txBody>
      </p:sp>
      <p:pic>
        <p:nvPicPr>
          <p:cNvPr id="7" name="Picture 6" descr="A black and blue symbol&#10;&#10;AI-generated content may be incorrect.">
            <a:extLst>
              <a:ext uri="{FF2B5EF4-FFF2-40B4-BE49-F238E27FC236}">
                <a16:creationId xmlns:a16="http://schemas.microsoft.com/office/drawing/2014/main" id="{015DF473-9142-0B4F-62DD-8C5375C5E9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556" y="444680"/>
            <a:ext cx="553782" cy="489174"/>
          </a:xfrm>
          <a:prstGeom prst="rect">
            <a:avLst/>
          </a:prstGeom>
        </p:spPr>
      </p:pic>
    </p:spTree>
    <p:extLst>
      <p:ext uri="{BB962C8B-B14F-4D97-AF65-F5344CB8AC3E}">
        <p14:creationId xmlns:p14="http://schemas.microsoft.com/office/powerpoint/2010/main" val="891796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rgbClr val="6680FF"/>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33C23D10-C23C-D186-10A9-82808C0A243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500552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a:solidFill>
            <a:srgbClr val="EE45AC"/>
          </a:solidFill>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rgbClr val="EE45AC"/>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C95171C7-CF21-1E00-4739-BACB2C387133}"/>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40109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a:solidFill>
            <a:srgbClr val="57BAE5"/>
          </a:solidFill>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rgbClr val="57BAE5"/>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6AE23466-C1C6-B068-B1BD-23A6D52C196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421181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Filler 8">
    <p:spTree>
      <p:nvGrpSpPr>
        <p:cNvPr id="1" name=""/>
        <p:cNvGrpSpPr/>
        <p:nvPr/>
      </p:nvGrpSpPr>
      <p:grpSpPr>
        <a:xfrm>
          <a:off x="0" y="0"/>
          <a:ext cx="0" cy="0"/>
          <a:chOff x="0" y="0"/>
          <a:chExt cx="0" cy="0"/>
        </a:xfrm>
      </p:grpSpPr>
      <p:pic>
        <p:nvPicPr>
          <p:cNvPr id="3" name="Picture 2" descr="A blue and purple background&#10;&#10;AI-generated content may be incorrect.">
            <a:extLst>
              <a:ext uri="{FF2B5EF4-FFF2-40B4-BE49-F238E27FC236}">
                <a16:creationId xmlns:a16="http://schemas.microsoft.com/office/drawing/2014/main" id="{77A5832A-48BE-B5FC-6EC3-58D9FD478E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36674579-381F-75AF-7805-9FC5000EBBD3}"/>
              </a:ext>
            </a:extLst>
          </p:cNvPr>
          <p:cNvGrpSpPr/>
          <p:nvPr userDrawn="1"/>
        </p:nvGrpSpPr>
        <p:grpSpPr>
          <a:xfrm>
            <a:off x="6589772" y="3176016"/>
            <a:ext cx="2493938" cy="1662066"/>
            <a:chOff x="6589772" y="3429000"/>
            <a:chExt cx="2493938" cy="1156098"/>
          </a:xfrm>
          <a:solidFill>
            <a:srgbClr val="5847FC"/>
          </a:solidFill>
        </p:grpSpPr>
        <p:sp>
          <p:nvSpPr>
            <p:cNvPr id="11" name="Rectangle 10">
              <a:extLst>
                <a:ext uri="{FF2B5EF4-FFF2-40B4-BE49-F238E27FC236}">
                  <a16:creationId xmlns:a16="http://schemas.microsoft.com/office/drawing/2014/main" id="{F76C2584-A5AF-1240-9B28-55564414A2A9}"/>
                </a:ext>
              </a:extLst>
            </p:cNvPr>
            <p:cNvSpPr/>
            <p:nvPr userDrawn="1"/>
          </p:nvSpPr>
          <p:spPr>
            <a:xfrm>
              <a:off x="6589772" y="3429000"/>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08B077-8FEF-28C6-0638-4BFB897F315B}"/>
                </a:ext>
              </a:extLst>
            </p:cNvPr>
            <p:cNvSpPr/>
            <p:nvPr userDrawn="1"/>
          </p:nvSpPr>
          <p:spPr>
            <a:xfrm>
              <a:off x="6589772" y="386275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5025E2-8718-C85B-5E3D-43B715BB9B37}"/>
                </a:ext>
              </a:extLst>
            </p:cNvPr>
            <p:cNvSpPr/>
            <p:nvPr userDrawn="1"/>
          </p:nvSpPr>
          <p:spPr>
            <a:xfrm>
              <a:off x="6589772" y="4300593"/>
              <a:ext cx="2493938" cy="28450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1096250" y="2255888"/>
            <a:ext cx="384009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1096250" y="3318191"/>
            <a:ext cx="3840092" cy="2265743"/>
          </a:xfrm>
        </p:spPr>
        <p:txBody>
          <a:bodyPr anchor="ctr">
            <a:noAutofit/>
          </a:bodyPr>
          <a:lstStyle>
            <a:lvl1pPr algn="l">
              <a:lnSpc>
                <a:spcPct val="100000"/>
              </a:lnSpc>
              <a:spcBef>
                <a:spcPts val="0"/>
              </a:spcBef>
              <a:defRPr sz="1600" b="1">
                <a:solidFill>
                  <a:schemeClr val="bg2"/>
                </a:solidFill>
                <a:latin typeface="+mj-lt"/>
              </a:defRPr>
            </a:lvl1pPr>
          </a:lstStyle>
          <a:p>
            <a:pPr lvl="0"/>
            <a:endParaRPr lang="en-US"/>
          </a:p>
        </p:txBody>
      </p:sp>
      <p:sp>
        <p:nvSpPr>
          <p:cNvPr id="24" name="Text Placeholder 29">
            <a:extLst>
              <a:ext uri="{FF2B5EF4-FFF2-40B4-BE49-F238E27FC236}">
                <a16:creationId xmlns:a16="http://schemas.microsoft.com/office/drawing/2014/main" id="{68C06839-F91A-42B0-9282-DCDF711ED487}"/>
              </a:ext>
            </a:extLst>
          </p:cNvPr>
          <p:cNvSpPr>
            <a:spLocks noGrp="1"/>
          </p:cNvSpPr>
          <p:nvPr>
            <p:ph type="body" sz="quarter" idx="26" hasCustomPrompt="1"/>
          </p:nvPr>
        </p:nvSpPr>
        <p:spPr>
          <a:xfrm>
            <a:off x="6711985" y="3223261"/>
            <a:ext cx="2224751" cy="313744"/>
          </a:xfrm>
        </p:spPr>
        <p:txBody>
          <a:bodyPr anchor="ctr">
            <a:noAutofit/>
          </a:bodyPr>
          <a:lstStyle>
            <a:lvl1pPr algn="l">
              <a:lnSpc>
                <a:spcPct val="100000"/>
              </a:lnSpc>
              <a:spcBef>
                <a:spcPts val="0"/>
              </a:spcBef>
              <a:defRPr sz="1600" b="0">
                <a:solidFill>
                  <a:schemeClr val="bg2"/>
                </a:solidFill>
                <a:latin typeface="+mj-lt"/>
              </a:defRPr>
            </a:lvl1pPr>
          </a:lstStyle>
          <a:p>
            <a:pPr lvl="0"/>
            <a:r>
              <a:rPr lang="en-US"/>
              <a:t>Text Here</a:t>
            </a:r>
          </a:p>
        </p:txBody>
      </p:sp>
      <p:sp>
        <p:nvSpPr>
          <p:cNvPr id="26" name="Text Placeholder 29">
            <a:extLst>
              <a:ext uri="{FF2B5EF4-FFF2-40B4-BE49-F238E27FC236}">
                <a16:creationId xmlns:a16="http://schemas.microsoft.com/office/drawing/2014/main" id="{32265CF9-53ED-5ADA-ADB0-BA72B3422587}"/>
              </a:ext>
            </a:extLst>
          </p:cNvPr>
          <p:cNvSpPr>
            <a:spLocks noGrp="1"/>
          </p:cNvSpPr>
          <p:nvPr>
            <p:ph type="body" sz="quarter" idx="27" hasCustomPrompt="1"/>
          </p:nvPr>
        </p:nvSpPr>
        <p:spPr>
          <a:xfrm>
            <a:off x="6711985" y="3844416"/>
            <a:ext cx="2224751" cy="313744"/>
          </a:xfrm>
        </p:spPr>
        <p:txBody>
          <a:bodyPr anchor="ctr">
            <a:noAutofit/>
          </a:bodyPr>
          <a:lstStyle>
            <a:lvl1pPr algn="l">
              <a:lnSpc>
                <a:spcPct val="100000"/>
              </a:lnSpc>
              <a:spcBef>
                <a:spcPts val="0"/>
              </a:spcBef>
              <a:defRPr sz="1600" b="0">
                <a:solidFill>
                  <a:schemeClr val="bg2"/>
                </a:solidFill>
                <a:latin typeface="+mj-lt"/>
              </a:defRPr>
            </a:lvl1pPr>
          </a:lstStyle>
          <a:p>
            <a:pPr lvl="0"/>
            <a:r>
              <a:rPr lang="en-US"/>
              <a:t>Text Here</a:t>
            </a:r>
          </a:p>
        </p:txBody>
      </p:sp>
      <p:sp>
        <p:nvSpPr>
          <p:cNvPr id="27" name="Text Placeholder 29">
            <a:extLst>
              <a:ext uri="{FF2B5EF4-FFF2-40B4-BE49-F238E27FC236}">
                <a16:creationId xmlns:a16="http://schemas.microsoft.com/office/drawing/2014/main" id="{C9EF9B0E-6713-9F91-BEE7-663924A736C6}"/>
              </a:ext>
            </a:extLst>
          </p:cNvPr>
          <p:cNvSpPr>
            <a:spLocks noGrp="1"/>
          </p:cNvSpPr>
          <p:nvPr>
            <p:ph type="body" sz="quarter" idx="28" hasCustomPrompt="1"/>
          </p:nvPr>
        </p:nvSpPr>
        <p:spPr>
          <a:xfrm>
            <a:off x="6711985" y="4472890"/>
            <a:ext cx="2224751" cy="313744"/>
          </a:xfrm>
        </p:spPr>
        <p:txBody>
          <a:bodyPr anchor="ctr">
            <a:noAutofit/>
          </a:bodyPr>
          <a:lstStyle>
            <a:lvl1pPr algn="l">
              <a:lnSpc>
                <a:spcPct val="100000"/>
              </a:lnSpc>
              <a:spcBef>
                <a:spcPts val="0"/>
              </a:spcBef>
              <a:defRPr sz="1600" b="0">
                <a:solidFill>
                  <a:srgbClr val="222233"/>
                </a:solidFill>
                <a:latin typeface="+mj-lt"/>
              </a:defRPr>
            </a:lvl1pPr>
          </a:lstStyle>
          <a:p>
            <a:pPr lvl="0"/>
            <a:r>
              <a:rPr lang="en-US"/>
              <a:t>Text Here</a:t>
            </a:r>
          </a:p>
        </p:txBody>
      </p:sp>
      <p:sp>
        <p:nvSpPr>
          <p:cNvPr id="2" name="Date Placeholder 1">
            <a:extLst>
              <a:ext uri="{FF2B5EF4-FFF2-40B4-BE49-F238E27FC236}">
                <a16:creationId xmlns:a16="http://schemas.microsoft.com/office/drawing/2014/main" id="{3294564A-2E55-FC58-F70F-D93560CC0EE2}"/>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4276954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6680FF"/>
                </a:solidFill>
                <a:latin typeface="+mj-lt"/>
              </a:defRPr>
            </a:lvl1pPr>
          </a:lstStyle>
          <a:p>
            <a:pPr lvl="0"/>
            <a:endParaRPr lang="en-US"/>
          </a:p>
        </p:txBody>
      </p:sp>
      <p:sp>
        <p:nvSpPr>
          <p:cNvPr id="3" name="Date Placeholder 1">
            <a:extLst>
              <a:ext uri="{FF2B5EF4-FFF2-40B4-BE49-F238E27FC236}">
                <a16:creationId xmlns:a16="http://schemas.microsoft.com/office/drawing/2014/main" id="{F5A0A0BE-92F5-9A0E-07A8-6D53E38905FB}"/>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63516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EE45AC"/>
                </a:solidFill>
                <a:latin typeface="+mj-lt"/>
              </a:defRPr>
            </a:lvl1pPr>
          </a:lstStyle>
          <a:p>
            <a:pPr lvl="0"/>
            <a:endParaRPr lang="en-US"/>
          </a:p>
        </p:txBody>
      </p:sp>
      <p:sp>
        <p:nvSpPr>
          <p:cNvPr id="3" name="Date Placeholder 1">
            <a:extLst>
              <a:ext uri="{FF2B5EF4-FFF2-40B4-BE49-F238E27FC236}">
                <a16:creationId xmlns:a16="http://schemas.microsoft.com/office/drawing/2014/main" id="{F4FB581B-996D-F0E5-6F8C-6ACD2C7FE90A}"/>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85786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rgbClr val="57BAE5"/>
                </a:solidFill>
                <a:latin typeface="+mj-lt"/>
              </a:defRPr>
            </a:lvl1pPr>
          </a:lstStyle>
          <a:p>
            <a:pPr lvl="0"/>
            <a:endParaRPr lang="en-US"/>
          </a:p>
        </p:txBody>
      </p:sp>
      <p:sp>
        <p:nvSpPr>
          <p:cNvPr id="3" name="Date Placeholder 1">
            <a:extLst>
              <a:ext uri="{FF2B5EF4-FFF2-40B4-BE49-F238E27FC236}">
                <a16:creationId xmlns:a16="http://schemas.microsoft.com/office/drawing/2014/main" id="{00F995BB-0450-20CF-DBF5-0B1035AF9A4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95898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Filler 8">
    <p:spTree>
      <p:nvGrpSpPr>
        <p:cNvPr id="1" name=""/>
        <p:cNvGrpSpPr/>
        <p:nvPr/>
      </p:nvGrpSpPr>
      <p:grpSpPr>
        <a:xfrm>
          <a:off x="0" y="0"/>
          <a:ext cx="0" cy="0"/>
          <a:chOff x="0" y="0"/>
          <a:chExt cx="0" cy="0"/>
        </a:xfrm>
      </p:grpSpPr>
      <p:pic>
        <p:nvPicPr>
          <p:cNvPr id="2" name="Picture 1" descr="A purple and blue light&#10;&#10;AI-generated content may be incorrect.">
            <a:extLst>
              <a:ext uri="{FF2B5EF4-FFF2-40B4-BE49-F238E27FC236}">
                <a16:creationId xmlns:a16="http://schemas.microsoft.com/office/drawing/2014/main" id="{09A88FF8-18C0-BDA0-934A-DC24AAF71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20" name="Text Placeholder 29">
            <a:extLst>
              <a:ext uri="{FF2B5EF4-FFF2-40B4-BE49-F238E27FC236}">
                <a16:creationId xmlns:a16="http://schemas.microsoft.com/office/drawing/2014/main" id="{8D48A6E6-AE36-93EF-6A28-ECC1FAA1C19C}"/>
              </a:ext>
            </a:extLst>
          </p:cNvPr>
          <p:cNvSpPr>
            <a:spLocks noGrp="1"/>
          </p:cNvSpPr>
          <p:nvPr>
            <p:ph type="body" sz="quarter" idx="24" hasCustomPrompt="1"/>
          </p:nvPr>
        </p:nvSpPr>
        <p:spPr>
          <a:xfrm>
            <a:off x="3738623" y="3338696"/>
            <a:ext cx="7679542" cy="873837"/>
          </a:xfrm>
        </p:spPr>
        <p:txBody>
          <a:bodyPr anchor="ctr">
            <a:noAutofit/>
          </a:bodyPr>
          <a:lstStyle>
            <a:lvl1pPr algn="l">
              <a:lnSpc>
                <a:spcPct val="100000"/>
              </a:lnSpc>
              <a:spcBef>
                <a:spcPts val="0"/>
              </a:spcBef>
              <a:defRPr sz="6000" b="0">
                <a:solidFill>
                  <a:schemeClr val="bg1"/>
                </a:solidFill>
                <a:latin typeface="+mj-lt"/>
              </a:defRPr>
            </a:lvl1pPr>
          </a:lstStyle>
          <a:p>
            <a:pPr lvl="0"/>
            <a:r>
              <a:rPr lang="en-US"/>
              <a:t>Text Here</a:t>
            </a:r>
          </a:p>
        </p:txBody>
      </p:sp>
      <p:sp>
        <p:nvSpPr>
          <p:cNvPr id="22" name="Text Placeholder 29">
            <a:extLst>
              <a:ext uri="{FF2B5EF4-FFF2-40B4-BE49-F238E27FC236}">
                <a16:creationId xmlns:a16="http://schemas.microsoft.com/office/drawing/2014/main" id="{D7113407-1991-D8D2-51BA-69362D01E47D}"/>
              </a:ext>
            </a:extLst>
          </p:cNvPr>
          <p:cNvSpPr>
            <a:spLocks noGrp="1"/>
          </p:cNvSpPr>
          <p:nvPr>
            <p:ph type="body" sz="quarter" idx="25"/>
          </p:nvPr>
        </p:nvSpPr>
        <p:spPr>
          <a:xfrm>
            <a:off x="7578073" y="928594"/>
            <a:ext cx="3840092" cy="2265743"/>
          </a:xfrm>
        </p:spPr>
        <p:txBody>
          <a:bodyPr anchor="ctr">
            <a:noAutofit/>
          </a:bodyPr>
          <a:lstStyle>
            <a:lvl1pPr algn="l">
              <a:lnSpc>
                <a:spcPct val="100000"/>
              </a:lnSpc>
              <a:spcBef>
                <a:spcPts val="0"/>
              </a:spcBef>
              <a:defRPr sz="1600" b="1">
                <a:solidFill>
                  <a:schemeClr val="bg2"/>
                </a:solidFill>
                <a:latin typeface="+mj-lt"/>
              </a:defRPr>
            </a:lvl1pPr>
          </a:lstStyle>
          <a:p>
            <a:pPr lvl="0"/>
            <a:endParaRPr lang="en-US"/>
          </a:p>
        </p:txBody>
      </p:sp>
      <p:sp>
        <p:nvSpPr>
          <p:cNvPr id="3" name="Date Placeholder 1">
            <a:extLst>
              <a:ext uri="{FF2B5EF4-FFF2-40B4-BE49-F238E27FC236}">
                <a16:creationId xmlns:a16="http://schemas.microsoft.com/office/drawing/2014/main" id="{2293349F-F0C3-0CA4-7332-981775AD4A6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741196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13" name="Text Placeholder 29">
            <a:extLst>
              <a:ext uri="{FF2B5EF4-FFF2-40B4-BE49-F238E27FC236}">
                <a16:creationId xmlns:a16="http://schemas.microsoft.com/office/drawing/2014/main" id="{70BB3B8E-6914-F376-349C-5892032116D2}"/>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4" name="Text Placeholder 29">
            <a:extLst>
              <a:ext uri="{FF2B5EF4-FFF2-40B4-BE49-F238E27FC236}">
                <a16:creationId xmlns:a16="http://schemas.microsoft.com/office/drawing/2014/main" id="{3F464110-E699-BFC6-E00A-A137178221E9}"/>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6680FF"/>
                </a:solidFill>
                <a:latin typeface="+mn-lt"/>
              </a:defRPr>
            </a:lvl1pPr>
          </a:lstStyle>
          <a:p>
            <a:pPr lvl="0"/>
            <a:r>
              <a:rPr lang="en-US"/>
              <a:t>Text Here</a:t>
            </a:r>
          </a:p>
        </p:txBody>
      </p:sp>
      <p:sp>
        <p:nvSpPr>
          <p:cNvPr id="2" name="Date Placeholder 1">
            <a:extLst>
              <a:ext uri="{FF2B5EF4-FFF2-40B4-BE49-F238E27FC236}">
                <a16:creationId xmlns:a16="http://schemas.microsoft.com/office/drawing/2014/main" id="{508F61F8-3630-7296-B334-6E7D24791ADA}"/>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74787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ersion 3">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5125"/>
            <a:ext cx="9144000" cy="449101"/>
          </a:xfrm>
        </p:spPr>
        <p:txBody>
          <a:bodyPr anchor="ctr">
            <a:normAutofit/>
          </a:bodyPr>
          <a:lstStyle>
            <a:lvl1pPr marL="0" indent="0" algn="ctr">
              <a:lnSpc>
                <a:spcPct val="100000"/>
              </a:lnSpc>
              <a:spcBef>
                <a:spcPts val="0"/>
              </a:spcBef>
              <a:buNone/>
              <a:defRPr sz="2000" b="1" spc="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4" name="Date Placeholder 1">
            <a:extLst>
              <a:ext uri="{FF2B5EF4-FFF2-40B4-BE49-F238E27FC236}">
                <a16:creationId xmlns:a16="http://schemas.microsoft.com/office/drawing/2014/main" id="{923EA374-CC48-7783-FF52-F9C22836A374}"/>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615881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5EB3B253-7FE2-B89C-9144-D9670F765F10}"/>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805E5689-C2D5-1580-C245-4016D937203A}"/>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EE45AC"/>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0851529D-7359-5D43-CE20-383F68D11CE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330954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60DB191E-6075-9360-BD04-5B4ABFE3400D}"/>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4611A00F-3968-F257-B2C4-D9CF64989300}"/>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57BAE5"/>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9406EEB3-CE7C-B7A3-A28C-4B5A8369E40D}"/>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5618580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Filler 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161112-029F-43A9-4CB7-43033ED6891B}"/>
              </a:ext>
            </a:extLst>
          </p:cNvPr>
          <p:cNvSpPr/>
          <p:nvPr userDrawn="1"/>
        </p:nvSpPr>
        <p:spPr>
          <a:xfrm>
            <a:off x="0" y="0"/>
            <a:ext cx="12192000" cy="6858000"/>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chemeClr val="bg2"/>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3B623AF3-99BC-9046-8206-E0C5CC0E4A47}"/>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bg1"/>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62FFF80B-E2AF-5031-1C32-6EC50A401B47}"/>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chemeClr val="bg2"/>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7F789F4F-E058-4967-09DB-E93F7A4DC591}"/>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5840879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13" name="Text Placeholder 29">
            <a:extLst>
              <a:ext uri="{FF2B5EF4-FFF2-40B4-BE49-F238E27FC236}">
                <a16:creationId xmlns:a16="http://schemas.microsoft.com/office/drawing/2014/main" id="{70BB3B8E-6914-F376-349C-5892032116D2}"/>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4" name="Text Placeholder 29">
            <a:extLst>
              <a:ext uri="{FF2B5EF4-FFF2-40B4-BE49-F238E27FC236}">
                <a16:creationId xmlns:a16="http://schemas.microsoft.com/office/drawing/2014/main" id="{3F464110-E699-BFC6-E00A-A137178221E9}"/>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6680FF"/>
                </a:solidFill>
                <a:latin typeface="+mn-lt"/>
              </a:defRPr>
            </a:lvl1pPr>
          </a:lstStyle>
          <a:p>
            <a:pPr lvl="0"/>
            <a:r>
              <a:rPr lang="en-US"/>
              <a:t>Text Here</a:t>
            </a:r>
          </a:p>
        </p:txBody>
      </p:sp>
      <p:sp>
        <p:nvSpPr>
          <p:cNvPr id="2" name="Date Placeholder 1">
            <a:extLst>
              <a:ext uri="{FF2B5EF4-FFF2-40B4-BE49-F238E27FC236}">
                <a16:creationId xmlns:a16="http://schemas.microsoft.com/office/drawing/2014/main" id="{ED7A1F00-E5B6-4A88-CAC5-2BC27BA4AA14}"/>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676311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chemeClr val="tx2"/>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5EB3B253-7FE2-B89C-9144-D9670F765F10}"/>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805E5689-C2D5-1580-C245-4016D937203A}"/>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EE45AC"/>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4692D95B-B8D9-91FE-3055-B13241F043F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3413453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rgbClr val="222233"/>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60DB191E-6075-9360-BD04-5B4ABFE3400D}"/>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4611A00F-3968-F257-B2C4-D9CF64989300}"/>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57BAE5"/>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D9756EDC-08F9-D451-E568-C6D1D53EDEAE}"/>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2023561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Filler 8">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111704-0FBA-233A-AB35-BA75314E784B}"/>
              </a:ext>
            </a:extLst>
          </p:cNvPr>
          <p:cNvSpPr/>
          <p:nvPr userDrawn="1"/>
        </p:nvSpPr>
        <p:spPr>
          <a:xfrm>
            <a:off x="0" y="0"/>
            <a:ext cx="4039437" cy="6858000"/>
          </a:xfrm>
          <a:prstGeom prst="rect">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blue symbol&#10;&#10;AI-generated content may be incorrect.">
            <a:extLst>
              <a:ext uri="{FF2B5EF4-FFF2-40B4-BE49-F238E27FC236}">
                <a16:creationId xmlns:a16="http://schemas.microsoft.com/office/drawing/2014/main" id="{489C673C-A585-C038-3AE2-FE29DA4CB1CD}"/>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12" name="Text Placeholder 29">
            <a:extLst>
              <a:ext uri="{FF2B5EF4-FFF2-40B4-BE49-F238E27FC236}">
                <a16:creationId xmlns:a16="http://schemas.microsoft.com/office/drawing/2014/main" id="{58283DD1-E613-905F-2F3C-46D11F9DB58D}"/>
              </a:ext>
            </a:extLst>
          </p:cNvPr>
          <p:cNvSpPr>
            <a:spLocks noGrp="1"/>
          </p:cNvSpPr>
          <p:nvPr>
            <p:ph type="body" sz="quarter" idx="24" hasCustomPrompt="1"/>
          </p:nvPr>
        </p:nvSpPr>
        <p:spPr>
          <a:xfrm>
            <a:off x="221064" y="1999784"/>
            <a:ext cx="3506874" cy="2197078"/>
          </a:xfrm>
        </p:spPr>
        <p:txBody>
          <a:bodyPr anchor="t">
            <a:noAutofit/>
          </a:bodyPr>
          <a:lstStyle>
            <a:lvl1pPr algn="l">
              <a:lnSpc>
                <a:spcPct val="100000"/>
              </a:lnSpc>
              <a:spcBef>
                <a:spcPts val="0"/>
              </a:spcBef>
              <a:defRPr sz="4000" b="0">
                <a:solidFill>
                  <a:schemeClr val="bg1"/>
                </a:solidFill>
                <a:latin typeface="+mj-lt"/>
              </a:defRPr>
            </a:lvl1pPr>
          </a:lstStyle>
          <a:p>
            <a:pPr lvl="0"/>
            <a:r>
              <a:rPr lang="en-US"/>
              <a:t>Text Here</a:t>
            </a:r>
          </a:p>
        </p:txBody>
      </p:sp>
      <p:sp>
        <p:nvSpPr>
          <p:cNvPr id="2" name="Text Placeholder 29">
            <a:extLst>
              <a:ext uri="{FF2B5EF4-FFF2-40B4-BE49-F238E27FC236}">
                <a16:creationId xmlns:a16="http://schemas.microsoft.com/office/drawing/2014/main" id="{3B623AF3-99BC-9046-8206-E0C5CC0E4A47}"/>
              </a:ext>
            </a:extLst>
          </p:cNvPr>
          <p:cNvSpPr>
            <a:spLocks noGrp="1"/>
          </p:cNvSpPr>
          <p:nvPr>
            <p:ph type="body" sz="quarter" idx="14" hasCustomPrompt="1"/>
          </p:nvPr>
        </p:nvSpPr>
        <p:spPr>
          <a:xfrm>
            <a:off x="4488378" y="1539322"/>
            <a:ext cx="7234699" cy="4590172"/>
          </a:xfrm>
        </p:spPr>
        <p:txBody>
          <a:bodyPr anchor="t">
            <a:normAutofit/>
          </a:bodyPr>
          <a:lstStyle>
            <a:lvl1pPr>
              <a:lnSpc>
                <a:spcPct val="100000"/>
              </a:lnSpc>
              <a:spcBef>
                <a:spcPts val="0"/>
              </a:spcBef>
              <a:defRPr sz="2000" b="0">
                <a:solidFill>
                  <a:schemeClr val="tx1">
                    <a:lumMod val="85000"/>
                    <a:lumOff val="15000"/>
                  </a:schemeClr>
                </a:solidFill>
                <a:latin typeface="+mn-lt"/>
              </a:defRPr>
            </a:lvl1pPr>
          </a:lstStyle>
          <a:p>
            <a:pPr lvl="0"/>
            <a:r>
              <a:rPr lang="en-US"/>
              <a:t>Text Here</a:t>
            </a:r>
          </a:p>
        </p:txBody>
      </p:sp>
      <p:sp>
        <p:nvSpPr>
          <p:cNvPr id="11" name="Text Placeholder 29">
            <a:extLst>
              <a:ext uri="{FF2B5EF4-FFF2-40B4-BE49-F238E27FC236}">
                <a16:creationId xmlns:a16="http://schemas.microsoft.com/office/drawing/2014/main" id="{62FFF80B-E2AF-5031-1C32-6EC50A401B47}"/>
              </a:ext>
            </a:extLst>
          </p:cNvPr>
          <p:cNvSpPr>
            <a:spLocks noGrp="1"/>
          </p:cNvSpPr>
          <p:nvPr>
            <p:ph type="body" sz="quarter" idx="25" hasCustomPrompt="1"/>
          </p:nvPr>
        </p:nvSpPr>
        <p:spPr>
          <a:xfrm>
            <a:off x="4488378" y="928594"/>
            <a:ext cx="7234699" cy="482012"/>
          </a:xfrm>
        </p:spPr>
        <p:txBody>
          <a:bodyPr anchor="ctr">
            <a:normAutofit/>
          </a:bodyPr>
          <a:lstStyle>
            <a:lvl1pPr>
              <a:lnSpc>
                <a:spcPct val="100000"/>
              </a:lnSpc>
              <a:spcBef>
                <a:spcPts val="0"/>
              </a:spcBef>
              <a:defRPr sz="2000" b="1">
                <a:solidFill>
                  <a:srgbClr val="5847FC"/>
                </a:solidFill>
                <a:latin typeface="+mn-lt"/>
              </a:defRPr>
            </a:lvl1pPr>
          </a:lstStyle>
          <a:p>
            <a:pPr lvl="0"/>
            <a:r>
              <a:rPr lang="en-US"/>
              <a:t>Text Here</a:t>
            </a:r>
          </a:p>
        </p:txBody>
      </p:sp>
      <p:sp>
        <p:nvSpPr>
          <p:cNvPr id="3" name="Date Placeholder 1">
            <a:extLst>
              <a:ext uri="{FF2B5EF4-FFF2-40B4-BE49-F238E27FC236}">
                <a16:creationId xmlns:a16="http://schemas.microsoft.com/office/drawing/2014/main" id="{D710DB54-65C0-0FD5-7306-FF8A6E59431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212232"/>
                </a:solidFill>
                <a:latin typeface="+mn-lt"/>
              </a:defRPr>
            </a:lvl1pPr>
          </a:lstStyle>
          <a:p>
            <a:r>
              <a:rPr lang="en-GB"/>
              <a:t>© Xoserve </a:t>
            </a:r>
            <a:r>
              <a:rPr lang="en-US"/>
              <a:t>June 2025</a:t>
            </a:r>
          </a:p>
        </p:txBody>
      </p:sp>
    </p:spTree>
    <p:extLst>
      <p:ext uri="{BB962C8B-B14F-4D97-AF65-F5344CB8AC3E}">
        <p14:creationId xmlns:p14="http://schemas.microsoft.com/office/powerpoint/2010/main" val="162363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Version 4">
    <p:spTree>
      <p:nvGrpSpPr>
        <p:cNvPr id="1" name=""/>
        <p:cNvGrpSpPr/>
        <p:nvPr/>
      </p:nvGrpSpPr>
      <p:grpSpPr>
        <a:xfrm>
          <a:off x="0" y="0"/>
          <a:ext cx="0" cy="0"/>
          <a:chOff x="0" y="0"/>
          <a:chExt cx="0" cy="0"/>
        </a:xfrm>
      </p:grpSpPr>
      <p:pic>
        <p:nvPicPr>
          <p:cNvPr id="7" name="Picture 6" descr="A blurry image of a road&#10;&#10;AI-generated content may be incorrect.">
            <a:extLst>
              <a:ext uri="{FF2B5EF4-FFF2-40B4-BE49-F238E27FC236}">
                <a16:creationId xmlns:a16="http://schemas.microsoft.com/office/drawing/2014/main" id="{CD482BF7-9B1E-2469-9D2B-3F8173A3F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3D96EB-A41F-A9FF-A082-79BEC0FE01D7}"/>
              </a:ext>
            </a:extLst>
          </p:cNvPr>
          <p:cNvSpPr>
            <a:spLocks noGrp="1"/>
          </p:cNvSpPr>
          <p:nvPr>
            <p:ph type="ctrTitle" hasCustomPrompt="1"/>
          </p:nvPr>
        </p:nvSpPr>
        <p:spPr>
          <a:xfrm>
            <a:off x="1524000" y="3323461"/>
            <a:ext cx="9144000" cy="696898"/>
          </a:xfrm>
        </p:spPr>
        <p:txBody>
          <a:bodyPr anchor="ctr">
            <a:normAutofit/>
          </a:bodyPr>
          <a:lstStyle>
            <a:lvl1pPr algn="ctr">
              <a:lnSpc>
                <a:spcPct val="100000"/>
              </a:lnSpc>
              <a:spcBef>
                <a:spcPts val="0"/>
              </a:spcBef>
              <a:defRPr sz="4000">
                <a:solidFill>
                  <a:schemeClr val="bg1"/>
                </a:solidFill>
              </a:defRPr>
            </a:lvl1pPr>
          </a:lstStyle>
          <a:p>
            <a:r>
              <a:rPr lang="en-US"/>
              <a:t>Click to Add Headline</a:t>
            </a:r>
          </a:p>
        </p:txBody>
      </p:sp>
      <p:sp>
        <p:nvSpPr>
          <p:cNvPr id="3" name="Subtitle 2">
            <a:extLst>
              <a:ext uri="{FF2B5EF4-FFF2-40B4-BE49-F238E27FC236}">
                <a16:creationId xmlns:a16="http://schemas.microsoft.com/office/drawing/2014/main" id="{054FDBEB-5981-CA9F-2CF7-AC63E830B1F3}"/>
              </a:ext>
            </a:extLst>
          </p:cNvPr>
          <p:cNvSpPr>
            <a:spLocks noGrp="1"/>
          </p:cNvSpPr>
          <p:nvPr>
            <p:ph type="subTitle" idx="1" hasCustomPrompt="1"/>
          </p:nvPr>
        </p:nvSpPr>
        <p:spPr>
          <a:xfrm>
            <a:off x="1524000" y="4105125"/>
            <a:ext cx="9144000" cy="449101"/>
          </a:xfrm>
        </p:spPr>
        <p:txBody>
          <a:bodyPr anchor="ctr">
            <a:normAutofit/>
          </a:bodyPr>
          <a:lstStyle>
            <a:lvl1pPr marL="0" indent="0" algn="ctr">
              <a:lnSpc>
                <a:spcPct val="100000"/>
              </a:lnSpc>
              <a:spcBef>
                <a:spcPts val="0"/>
              </a:spcBef>
              <a:buNone/>
              <a:defRPr sz="2000" b="1" spc="300">
                <a:solidFill>
                  <a:srgbClr val="6680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sp>
        <p:nvSpPr>
          <p:cNvPr id="5" name="Footer Placeholder 4">
            <a:extLst>
              <a:ext uri="{FF2B5EF4-FFF2-40B4-BE49-F238E27FC236}">
                <a16:creationId xmlns:a16="http://schemas.microsoft.com/office/drawing/2014/main" id="{58E3123E-0EA5-45AD-C92D-F754BB5E2183}"/>
              </a:ext>
            </a:extLst>
          </p:cNvPr>
          <p:cNvSpPr>
            <a:spLocks noGrp="1"/>
          </p:cNvSpPr>
          <p:nvPr>
            <p:ph type="ftr" sz="quarter" idx="11"/>
          </p:nvPr>
        </p:nvSpPr>
        <p:spPr/>
        <p:txBody>
          <a:bodyPr/>
          <a:lstStyle>
            <a:lvl1pPr>
              <a:defRPr>
                <a:solidFill>
                  <a:schemeClr val="bg1"/>
                </a:solidFill>
              </a:defRPr>
            </a:lvl1pPr>
          </a:lstStyle>
          <a:p>
            <a:endParaRPr lang="en-US"/>
          </a:p>
        </p:txBody>
      </p:sp>
      <p:pic>
        <p:nvPicPr>
          <p:cNvPr id="8" name="Picture 7" descr="A white letter on a black background&#10;&#10;AI-generated content may be incorrect.">
            <a:extLst>
              <a:ext uri="{FF2B5EF4-FFF2-40B4-BE49-F238E27FC236}">
                <a16:creationId xmlns:a16="http://schemas.microsoft.com/office/drawing/2014/main" id="{FE924881-6BF5-6BAD-F638-AD675820EE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96587" y="1783526"/>
            <a:ext cx="6998826" cy="1159180"/>
          </a:xfrm>
          <a:prstGeom prst="rect">
            <a:avLst/>
          </a:prstGeom>
        </p:spPr>
      </p:pic>
      <p:sp>
        <p:nvSpPr>
          <p:cNvPr id="4" name="Date Placeholder 1">
            <a:extLst>
              <a:ext uri="{FF2B5EF4-FFF2-40B4-BE49-F238E27FC236}">
                <a16:creationId xmlns:a16="http://schemas.microsoft.com/office/drawing/2014/main" id="{14D118A6-9D50-A742-DBC3-73C37B369F98}"/>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24253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Version 5">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18C9E1-9FF3-E411-91EA-389A5C83E6BC}"/>
              </a:ext>
            </a:extLst>
          </p:cNvPr>
          <p:cNvSpPr>
            <a:spLocks noGrp="1"/>
          </p:cNvSpPr>
          <p:nvPr>
            <p:ph type="dt" sz="half" idx="10"/>
          </p:nvPr>
        </p:nvSpPr>
        <p:spPr>
          <a:xfrm>
            <a:off x="838200" y="6356350"/>
            <a:ext cx="2743200" cy="365125"/>
          </a:xfrm>
          <a:prstGeom prst="rect">
            <a:avLst/>
          </a:prstGeom>
        </p:spPr>
        <p:txBody>
          <a:bodyPr/>
          <a:lstStyle/>
          <a:p>
            <a:fld id="{3427D54D-D3A4-4F80-9067-507D13E9518F}" type="datetime4">
              <a:rPr lang="en-US" smtClean="0"/>
              <a:t>April 9, 2026</a:t>
            </a:fld>
            <a:endParaRPr lang="en-US"/>
          </a:p>
        </p:txBody>
      </p:sp>
      <p:sp>
        <p:nvSpPr>
          <p:cNvPr id="3" name="Footer Placeholder 2">
            <a:extLst>
              <a:ext uri="{FF2B5EF4-FFF2-40B4-BE49-F238E27FC236}">
                <a16:creationId xmlns:a16="http://schemas.microsoft.com/office/drawing/2014/main" id="{42835C8F-E7B6-BCE0-4ECB-685385DE75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A5BCD8-9704-24AB-FEA0-1B4537727D78}"/>
              </a:ext>
            </a:extLst>
          </p:cNvPr>
          <p:cNvSpPr>
            <a:spLocks noGrp="1"/>
          </p:cNvSpPr>
          <p:nvPr>
            <p:ph type="sldNum" sz="quarter" idx="12"/>
          </p:nvPr>
        </p:nvSpPr>
        <p:spPr/>
        <p:txBody>
          <a:bodyPr/>
          <a:lstStyle/>
          <a:p>
            <a:fld id="{49E4B518-46CA-334E-8F36-AEA2CE8D45C4}" type="slidenum">
              <a:rPr lang="en-US" smtClean="0"/>
              <a:t>‹#›</a:t>
            </a:fld>
            <a:endParaRPr lang="en-US"/>
          </a:p>
        </p:txBody>
      </p:sp>
      <p:pic>
        <p:nvPicPr>
          <p:cNvPr id="5" name="Picture 4" descr="A blue and pink light&#10;&#10;AI-generated content may be incorrect.">
            <a:extLst>
              <a:ext uri="{FF2B5EF4-FFF2-40B4-BE49-F238E27FC236}">
                <a16:creationId xmlns:a16="http://schemas.microsoft.com/office/drawing/2014/main" id="{8DDEEEEC-7A7E-F7CA-B2F8-927F4A57E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A white letter on a black background&#10;&#10;AI-generated content may be incorrect.">
            <a:extLst>
              <a:ext uri="{FF2B5EF4-FFF2-40B4-BE49-F238E27FC236}">
                <a16:creationId xmlns:a16="http://schemas.microsoft.com/office/drawing/2014/main" id="{E77301A4-E33F-5513-DBD8-CB80C91A94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50313" y="1083492"/>
            <a:ext cx="4291374" cy="710760"/>
          </a:xfrm>
          <a:prstGeom prst="rect">
            <a:avLst/>
          </a:prstGeom>
        </p:spPr>
      </p:pic>
      <p:sp>
        <p:nvSpPr>
          <p:cNvPr id="6" name="Title 1">
            <a:extLst>
              <a:ext uri="{FF2B5EF4-FFF2-40B4-BE49-F238E27FC236}">
                <a16:creationId xmlns:a16="http://schemas.microsoft.com/office/drawing/2014/main" id="{DC73CF81-8119-0439-393D-11A6AB9A236C}"/>
              </a:ext>
            </a:extLst>
          </p:cNvPr>
          <p:cNvSpPr>
            <a:spLocks noGrp="1"/>
          </p:cNvSpPr>
          <p:nvPr>
            <p:ph type="ctrTitle" hasCustomPrompt="1"/>
          </p:nvPr>
        </p:nvSpPr>
        <p:spPr>
          <a:xfrm>
            <a:off x="1524000" y="2165184"/>
            <a:ext cx="9144000" cy="696898"/>
          </a:xfrm>
        </p:spPr>
        <p:txBody>
          <a:bodyPr anchor="ctr">
            <a:normAutofit/>
          </a:bodyPr>
          <a:lstStyle>
            <a:lvl1pPr algn="ctr">
              <a:lnSpc>
                <a:spcPct val="100000"/>
              </a:lnSpc>
              <a:defRPr sz="3600">
                <a:solidFill>
                  <a:schemeClr val="bg1"/>
                </a:solidFill>
              </a:defRPr>
            </a:lvl1pPr>
          </a:lstStyle>
          <a:p>
            <a:r>
              <a:rPr lang="en-US"/>
              <a:t>Click to Add Headline</a:t>
            </a:r>
          </a:p>
        </p:txBody>
      </p:sp>
      <p:sp>
        <p:nvSpPr>
          <p:cNvPr id="8" name="Subtitle 2">
            <a:extLst>
              <a:ext uri="{FF2B5EF4-FFF2-40B4-BE49-F238E27FC236}">
                <a16:creationId xmlns:a16="http://schemas.microsoft.com/office/drawing/2014/main" id="{C88F216E-E551-6795-8862-7F0A45FF617F}"/>
              </a:ext>
            </a:extLst>
          </p:cNvPr>
          <p:cNvSpPr>
            <a:spLocks noGrp="1"/>
          </p:cNvSpPr>
          <p:nvPr>
            <p:ph type="subTitle" idx="1" hasCustomPrompt="1"/>
          </p:nvPr>
        </p:nvSpPr>
        <p:spPr>
          <a:xfrm>
            <a:off x="1524000" y="2953625"/>
            <a:ext cx="9144000" cy="449101"/>
          </a:xfrm>
        </p:spPr>
        <p:txBody>
          <a:bodyPr anchor="ctr">
            <a:normAutofit/>
          </a:bodyPr>
          <a:lstStyle>
            <a:lvl1pPr marL="0" indent="0" algn="ctr">
              <a:lnSpc>
                <a:spcPct val="100000"/>
              </a:lnSpc>
              <a:spcBef>
                <a:spcPts val="0"/>
              </a:spcBef>
              <a:buNone/>
              <a:defRPr sz="2000" b="1"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 Headline</a:t>
            </a:r>
            <a:endParaRPr lang="en-US"/>
          </a:p>
        </p:txBody>
      </p:sp>
      <p:pic>
        <p:nvPicPr>
          <p:cNvPr id="9" name="Picture 8">
            <a:extLst>
              <a:ext uri="{FF2B5EF4-FFF2-40B4-BE49-F238E27FC236}">
                <a16:creationId xmlns:a16="http://schemas.microsoft.com/office/drawing/2014/main" id="{D8B3AB4B-E3FD-C63D-55EB-8B0E553DCC8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64977" y="6260971"/>
            <a:ext cx="3886200" cy="296091"/>
          </a:xfrm>
          <a:prstGeom prst="rect">
            <a:avLst/>
          </a:prstGeom>
        </p:spPr>
      </p:pic>
    </p:spTree>
    <p:extLst>
      <p:ext uri="{BB962C8B-B14F-4D97-AF65-F5344CB8AC3E}">
        <p14:creationId xmlns:p14="http://schemas.microsoft.com/office/powerpoint/2010/main" val="2689503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A blue and purple background&#10;&#10;AI-generated content may be incorrect.">
            <a:extLst>
              <a:ext uri="{FF2B5EF4-FFF2-40B4-BE49-F238E27FC236}">
                <a16:creationId xmlns:a16="http://schemas.microsoft.com/office/drawing/2014/main" id="{DEA67573-2F92-CFC5-DD6E-D2B9A6E661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415E95-EFB1-B861-60B7-114DAD5C96F6}"/>
              </a:ext>
            </a:extLst>
          </p:cNvPr>
          <p:cNvSpPr>
            <a:spLocks noGrp="1"/>
          </p:cNvSpPr>
          <p:nvPr>
            <p:ph type="title"/>
          </p:nvPr>
        </p:nvSpPr>
        <p:spPr>
          <a:xfrm>
            <a:off x="831850" y="712150"/>
            <a:ext cx="4776470" cy="3189290"/>
          </a:xfrm>
        </p:spPr>
        <p:txBody>
          <a:bodyPr anchor="b">
            <a:normAutofit/>
          </a:bodyPr>
          <a:lstStyle>
            <a:lvl1pPr>
              <a:lnSpc>
                <a:spcPct val="100000"/>
              </a:lnSpc>
              <a:spcBef>
                <a:spcPts val="0"/>
              </a:spcBef>
              <a:defRPr sz="4000">
                <a:solidFill>
                  <a:schemeClr val="bg1"/>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EF20FE9-FC5A-AB82-F953-4E6DF424C080}"/>
              </a:ext>
            </a:extLst>
          </p:cNvPr>
          <p:cNvSpPr>
            <a:spLocks noGrp="1"/>
          </p:cNvSpPr>
          <p:nvPr>
            <p:ph type="body" idx="1" hasCustomPrompt="1"/>
          </p:nvPr>
        </p:nvSpPr>
        <p:spPr>
          <a:xfrm>
            <a:off x="831850" y="4190682"/>
            <a:ext cx="4776470" cy="558799"/>
          </a:xfrm>
        </p:spPr>
        <p:txBody>
          <a:bodyPr anchor="ctr">
            <a:normAutofit/>
          </a:bodyPr>
          <a:lstStyle>
            <a:lvl1pPr marL="0" indent="0">
              <a:lnSpc>
                <a:spcPct val="100000"/>
              </a:lnSpc>
              <a:spcBef>
                <a:spcPts val="0"/>
              </a:spcBef>
              <a:buNone/>
              <a:defRPr sz="2000" b="1">
                <a:solidFill>
                  <a:srgbClr val="EE45AC"/>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5" name="Footer Placeholder 4">
            <a:extLst>
              <a:ext uri="{FF2B5EF4-FFF2-40B4-BE49-F238E27FC236}">
                <a16:creationId xmlns:a16="http://schemas.microsoft.com/office/drawing/2014/main" id="{E315CE18-F55C-A69B-4BBA-4812C55795B6}"/>
              </a:ext>
            </a:extLst>
          </p:cNvPr>
          <p:cNvSpPr>
            <a:spLocks noGrp="1"/>
          </p:cNvSpPr>
          <p:nvPr>
            <p:ph type="ftr" sz="quarter" idx="11"/>
          </p:nvPr>
        </p:nvSpPr>
        <p:spPr/>
        <p:txBody>
          <a:bodyPr/>
          <a:lstStyle/>
          <a:p>
            <a:endParaRPr lang="en-US"/>
          </a:p>
        </p:txBody>
      </p:sp>
      <p:pic>
        <p:nvPicPr>
          <p:cNvPr id="10" name="Picture 9" descr="A white letter on a black background&#10;&#10;AI-generated content may be incorrect.">
            <a:extLst>
              <a:ext uri="{FF2B5EF4-FFF2-40B4-BE49-F238E27FC236}">
                <a16:creationId xmlns:a16="http://schemas.microsoft.com/office/drawing/2014/main" id="{25963CEA-379C-5800-F08A-2E27BE29F5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450" y="5531948"/>
            <a:ext cx="3785870" cy="627036"/>
          </a:xfrm>
          <a:prstGeom prst="rect">
            <a:avLst/>
          </a:prstGeom>
        </p:spPr>
      </p:pic>
      <p:sp>
        <p:nvSpPr>
          <p:cNvPr id="4" name="Date Placeholder 1">
            <a:extLst>
              <a:ext uri="{FF2B5EF4-FFF2-40B4-BE49-F238E27FC236}">
                <a16:creationId xmlns:a16="http://schemas.microsoft.com/office/drawing/2014/main" id="{5487E086-FED7-594E-5EA0-B9D85C91D3BC}"/>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346619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2" name="Title 1">
            <a:extLst>
              <a:ext uri="{FF2B5EF4-FFF2-40B4-BE49-F238E27FC236}">
                <a16:creationId xmlns:a16="http://schemas.microsoft.com/office/drawing/2014/main" id="{47631DE3-B82E-C45E-60B9-5A20FB798F43}"/>
              </a:ext>
            </a:extLst>
          </p:cNvPr>
          <p:cNvSpPr>
            <a:spLocks noGrp="1"/>
          </p:cNvSpPr>
          <p:nvPr>
            <p:ph type="title"/>
          </p:nvPr>
        </p:nvSpPr>
        <p:spPr>
          <a:xfrm>
            <a:off x="1095270" y="365125"/>
            <a:ext cx="10634614" cy="637765"/>
          </a:xfrm>
        </p:spPr>
        <p:txBody>
          <a:bodyPr>
            <a:noAutofit/>
          </a:bodyPr>
          <a:lstStyle>
            <a:lvl1pPr>
              <a:defRPr sz="4000"/>
            </a:lvl1pPr>
          </a:lstStyle>
          <a:p>
            <a:r>
              <a:rPr lang="en-GB"/>
              <a:t>Click to edit Master title style</a:t>
            </a:r>
            <a:endParaRPr lang="en-US"/>
          </a:p>
        </p:txBody>
      </p:sp>
      <p:pic>
        <p:nvPicPr>
          <p:cNvPr id="20" name="Picture 19" descr="A black and blue symbol&#10;&#10;AI-generated content may be incorrect.">
            <a:extLst>
              <a:ext uri="{FF2B5EF4-FFF2-40B4-BE49-F238E27FC236}">
                <a16:creationId xmlns:a16="http://schemas.microsoft.com/office/drawing/2014/main" id="{20E09215-C3CD-F354-B2E7-DEA6AAA0A7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grpSp>
        <p:nvGrpSpPr>
          <p:cNvPr id="28" name="Group 27">
            <a:extLst>
              <a:ext uri="{FF2B5EF4-FFF2-40B4-BE49-F238E27FC236}">
                <a16:creationId xmlns:a16="http://schemas.microsoft.com/office/drawing/2014/main" id="{6C581095-D764-29CD-721C-44F34163B4FC}"/>
              </a:ext>
            </a:extLst>
          </p:cNvPr>
          <p:cNvGrpSpPr/>
          <p:nvPr userDrawn="1"/>
        </p:nvGrpSpPr>
        <p:grpSpPr>
          <a:xfrm>
            <a:off x="371789" y="1428703"/>
            <a:ext cx="11358095" cy="4419438"/>
            <a:chOff x="838200" y="1286686"/>
            <a:chExt cx="11041868" cy="4284627"/>
          </a:xfrm>
        </p:grpSpPr>
        <p:grpSp>
          <p:nvGrpSpPr>
            <p:cNvPr id="27" name="Group 26">
              <a:extLst>
                <a:ext uri="{FF2B5EF4-FFF2-40B4-BE49-F238E27FC236}">
                  <a16:creationId xmlns:a16="http://schemas.microsoft.com/office/drawing/2014/main" id="{E003B678-F5DF-8BB2-0565-76D5F5CEF88A}"/>
                </a:ext>
              </a:extLst>
            </p:cNvPr>
            <p:cNvGrpSpPr/>
            <p:nvPr userDrawn="1"/>
          </p:nvGrpSpPr>
          <p:grpSpPr>
            <a:xfrm>
              <a:off x="838200" y="1286686"/>
              <a:ext cx="3540498" cy="4284627"/>
              <a:chOff x="838200" y="1286686"/>
              <a:chExt cx="3540498" cy="4284627"/>
            </a:xfrm>
          </p:grpSpPr>
          <p:sp>
            <p:nvSpPr>
              <p:cNvPr id="8" name="Rectangle 7">
                <a:extLst>
                  <a:ext uri="{FF2B5EF4-FFF2-40B4-BE49-F238E27FC236}">
                    <a16:creationId xmlns:a16="http://schemas.microsoft.com/office/drawing/2014/main" id="{6C1D2782-F90A-F5AB-E0F7-E08D34E56DB1}"/>
                  </a:ext>
                </a:extLst>
              </p:cNvPr>
              <p:cNvSpPr/>
              <p:nvPr userDrawn="1"/>
            </p:nvSpPr>
            <p:spPr>
              <a:xfrm>
                <a:off x="838200" y="2169186"/>
                <a:ext cx="3540498" cy="3402127"/>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B4BCC9-248C-6636-CD47-41153A2E55D2}"/>
                  </a:ext>
                </a:extLst>
              </p:cNvPr>
              <p:cNvSpPr/>
              <p:nvPr userDrawn="1"/>
            </p:nvSpPr>
            <p:spPr>
              <a:xfrm>
                <a:off x="838200" y="1286686"/>
                <a:ext cx="3540498" cy="882502"/>
              </a:xfrm>
              <a:prstGeom prst="rect">
                <a:avLst/>
              </a:prstGeom>
              <a:solidFill>
                <a:srgbClr val="584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22233"/>
                  </a:solidFill>
                </a:endParaRPr>
              </a:p>
            </p:txBody>
          </p:sp>
        </p:grpSp>
        <p:grpSp>
          <p:nvGrpSpPr>
            <p:cNvPr id="26" name="Group 25">
              <a:extLst>
                <a:ext uri="{FF2B5EF4-FFF2-40B4-BE49-F238E27FC236}">
                  <a16:creationId xmlns:a16="http://schemas.microsoft.com/office/drawing/2014/main" id="{71EB544F-7D91-9EE7-FFF3-19EFD1616591}"/>
                </a:ext>
              </a:extLst>
            </p:cNvPr>
            <p:cNvGrpSpPr/>
            <p:nvPr userDrawn="1"/>
          </p:nvGrpSpPr>
          <p:grpSpPr>
            <a:xfrm>
              <a:off x="4588885" y="1286686"/>
              <a:ext cx="3540498" cy="4284627"/>
              <a:chOff x="4602480" y="1286686"/>
              <a:chExt cx="3540498" cy="4284627"/>
            </a:xfrm>
          </p:grpSpPr>
          <p:sp>
            <p:nvSpPr>
              <p:cNvPr id="21" name="Rectangle 20">
                <a:extLst>
                  <a:ext uri="{FF2B5EF4-FFF2-40B4-BE49-F238E27FC236}">
                    <a16:creationId xmlns:a16="http://schemas.microsoft.com/office/drawing/2014/main" id="{3148B154-DC91-E172-F8D6-5F689535D517}"/>
                  </a:ext>
                </a:extLst>
              </p:cNvPr>
              <p:cNvSpPr/>
              <p:nvPr userDrawn="1"/>
            </p:nvSpPr>
            <p:spPr>
              <a:xfrm>
                <a:off x="4602480" y="2169186"/>
                <a:ext cx="3540498" cy="3402127"/>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6FB17F3-B2E0-B994-3EA5-2BF279AFAD6F}"/>
                  </a:ext>
                </a:extLst>
              </p:cNvPr>
              <p:cNvSpPr/>
              <p:nvPr userDrawn="1"/>
            </p:nvSpPr>
            <p:spPr>
              <a:xfrm>
                <a:off x="4602480" y="1286686"/>
                <a:ext cx="3540498" cy="882502"/>
              </a:xfrm>
              <a:prstGeom prst="rect">
                <a:avLst/>
              </a:prstGeom>
              <a:solidFill>
                <a:srgbClr val="EE45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22233"/>
                  </a:solidFill>
                </a:endParaRPr>
              </a:p>
            </p:txBody>
          </p:sp>
        </p:grpSp>
        <p:grpSp>
          <p:nvGrpSpPr>
            <p:cNvPr id="25" name="Group 24">
              <a:extLst>
                <a:ext uri="{FF2B5EF4-FFF2-40B4-BE49-F238E27FC236}">
                  <a16:creationId xmlns:a16="http://schemas.microsoft.com/office/drawing/2014/main" id="{BAF744A6-9DBD-B042-E48E-2432600D58EE}"/>
                </a:ext>
              </a:extLst>
            </p:cNvPr>
            <p:cNvGrpSpPr/>
            <p:nvPr userDrawn="1"/>
          </p:nvGrpSpPr>
          <p:grpSpPr>
            <a:xfrm>
              <a:off x="8339570" y="1286686"/>
              <a:ext cx="3540498" cy="4284627"/>
              <a:chOff x="8339570" y="1286686"/>
              <a:chExt cx="3540498" cy="4284627"/>
            </a:xfrm>
          </p:grpSpPr>
          <p:sp>
            <p:nvSpPr>
              <p:cNvPr id="23" name="Rectangle 22">
                <a:extLst>
                  <a:ext uri="{FF2B5EF4-FFF2-40B4-BE49-F238E27FC236}">
                    <a16:creationId xmlns:a16="http://schemas.microsoft.com/office/drawing/2014/main" id="{0BA3E5F2-D626-8C0D-F0CB-76B95CF7D263}"/>
                  </a:ext>
                </a:extLst>
              </p:cNvPr>
              <p:cNvSpPr/>
              <p:nvPr userDrawn="1"/>
            </p:nvSpPr>
            <p:spPr>
              <a:xfrm>
                <a:off x="8339570" y="2169186"/>
                <a:ext cx="3540498" cy="3402127"/>
              </a:xfrm>
              <a:prstGeom prst="rect">
                <a:avLst/>
              </a:pr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5C02FD1-182C-F026-5811-606586E7F433}"/>
                  </a:ext>
                </a:extLst>
              </p:cNvPr>
              <p:cNvSpPr/>
              <p:nvPr userDrawn="1"/>
            </p:nvSpPr>
            <p:spPr>
              <a:xfrm>
                <a:off x="8339570" y="1286686"/>
                <a:ext cx="3540498" cy="882502"/>
              </a:xfrm>
              <a:prstGeom prst="rect">
                <a:avLst/>
              </a:prstGeom>
              <a:solidFill>
                <a:srgbClr val="57BA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22233"/>
                  </a:solidFill>
                </a:endParaRPr>
              </a:p>
            </p:txBody>
          </p:sp>
        </p:grpSp>
      </p:grpSp>
      <p:sp>
        <p:nvSpPr>
          <p:cNvPr id="30" name="Text Placeholder 29">
            <a:extLst>
              <a:ext uri="{FF2B5EF4-FFF2-40B4-BE49-F238E27FC236}">
                <a16:creationId xmlns:a16="http://schemas.microsoft.com/office/drawing/2014/main" id="{E508D1EA-6B92-5C7A-7C5B-7D7DE84B94F4}"/>
              </a:ext>
            </a:extLst>
          </p:cNvPr>
          <p:cNvSpPr>
            <a:spLocks noGrp="1"/>
          </p:cNvSpPr>
          <p:nvPr>
            <p:ph type="body" sz="quarter" idx="11" hasCustomPrompt="1"/>
          </p:nvPr>
        </p:nvSpPr>
        <p:spPr>
          <a:xfrm>
            <a:off x="560833" y="1578864"/>
            <a:ext cx="3282236" cy="589661"/>
          </a:xfrm>
        </p:spPr>
        <p:txBody>
          <a:bodyPr anchor="ctr">
            <a:normAutofit/>
          </a:bodyPr>
          <a:lstStyle>
            <a:lvl1pPr>
              <a:lnSpc>
                <a:spcPct val="100000"/>
              </a:lnSpc>
              <a:spcBef>
                <a:spcPts val="0"/>
              </a:spcBef>
              <a:defRPr sz="2000" b="1">
                <a:solidFill>
                  <a:schemeClr val="bg2"/>
                </a:solidFill>
                <a:latin typeface="Quicksand Bold" pitchFamily="2" charset="0"/>
              </a:defRPr>
            </a:lvl1pPr>
          </a:lstStyle>
          <a:p>
            <a:pPr lvl="0"/>
            <a:r>
              <a:rPr lang="en-US"/>
              <a:t>TEXT HERE</a:t>
            </a:r>
          </a:p>
        </p:txBody>
      </p:sp>
      <p:sp>
        <p:nvSpPr>
          <p:cNvPr id="31" name="Text Placeholder 29">
            <a:extLst>
              <a:ext uri="{FF2B5EF4-FFF2-40B4-BE49-F238E27FC236}">
                <a16:creationId xmlns:a16="http://schemas.microsoft.com/office/drawing/2014/main" id="{BDBAA23D-EED0-1A9B-FFD6-5B8AB6F1034A}"/>
              </a:ext>
            </a:extLst>
          </p:cNvPr>
          <p:cNvSpPr>
            <a:spLocks noGrp="1"/>
          </p:cNvSpPr>
          <p:nvPr>
            <p:ph type="body" sz="quarter" idx="12" hasCustomPrompt="1"/>
          </p:nvPr>
        </p:nvSpPr>
        <p:spPr>
          <a:xfrm>
            <a:off x="4398733" y="1578864"/>
            <a:ext cx="3282236" cy="589661"/>
          </a:xfrm>
        </p:spPr>
        <p:txBody>
          <a:bodyPr anchor="ctr">
            <a:normAutofit/>
          </a:bodyPr>
          <a:lstStyle>
            <a:lvl1pPr>
              <a:lnSpc>
                <a:spcPct val="100000"/>
              </a:lnSpc>
              <a:spcBef>
                <a:spcPts val="0"/>
              </a:spcBef>
              <a:defRPr sz="2000" b="1">
                <a:latin typeface="Quicksand Bold" pitchFamily="2" charset="0"/>
              </a:defRPr>
            </a:lvl1pPr>
          </a:lstStyle>
          <a:p>
            <a:pPr lvl="0"/>
            <a:r>
              <a:rPr lang="en-US"/>
              <a:t>TEXT HERE</a:t>
            </a:r>
          </a:p>
        </p:txBody>
      </p:sp>
      <p:sp>
        <p:nvSpPr>
          <p:cNvPr id="32" name="Text Placeholder 29">
            <a:extLst>
              <a:ext uri="{FF2B5EF4-FFF2-40B4-BE49-F238E27FC236}">
                <a16:creationId xmlns:a16="http://schemas.microsoft.com/office/drawing/2014/main" id="{DB8143F1-CF25-C577-195A-E4F46AA85737}"/>
              </a:ext>
            </a:extLst>
          </p:cNvPr>
          <p:cNvSpPr>
            <a:spLocks noGrp="1"/>
          </p:cNvSpPr>
          <p:nvPr>
            <p:ph type="body" sz="quarter" idx="13" hasCustomPrompt="1"/>
          </p:nvPr>
        </p:nvSpPr>
        <p:spPr>
          <a:xfrm>
            <a:off x="8271358" y="1578864"/>
            <a:ext cx="3282236" cy="589661"/>
          </a:xfrm>
        </p:spPr>
        <p:txBody>
          <a:bodyPr anchor="ctr">
            <a:normAutofit/>
          </a:bodyPr>
          <a:lstStyle>
            <a:lvl1pPr>
              <a:lnSpc>
                <a:spcPct val="100000"/>
              </a:lnSpc>
              <a:spcBef>
                <a:spcPts val="0"/>
              </a:spcBef>
              <a:defRPr sz="2000" b="1">
                <a:latin typeface="Quicksand Bold" pitchFamily="2" charset="0"/>
              </a:defRPr>
            </a:lvl1pPr>
          </a:lstStyle>
          <a:p>
            <a:pPr lvl="0"/>
            <a:r>
              <a:rPr lang="en-US"/>
              <a:t>TEXT HERE</a:t>
            </a:r>
          </a:p>
        </p:txBody>
      </p:sp>
      <p:sp>
        <p:nvSpPr>
          <p:cNvPr id="33" name="Text Placeholder 29">
            <a:extLst>
              <a:ext uri="{FF2B5EF4-FFF2-40B4-BE49-F238E27FC236}">
                <a16:creationId xmlns:a16="http://schemas.microsoft.com/office/drawing/2014/main" id="{A8786537-7660-671E-D7F4-B22953F893C6}"/>
              </a:ext>
            </a:extLst>
          </p:cNvPr>
          <p:cNvSpPr>
            <a:spLocks noGrp="1"/>
          </p:cNvSpPr>
          <p:nvPr>
            <p:ph type="body" sz="quarter" idx="14" hasCustomPrompt="1"/>
          </p:nvPr>
        </p:nvSpPr>
        <p:spPr>
          <a:xfrm>
            <a:off x="560833" y="2516987"/>
            <a:ext cx="3282236" cy="3054326"/>
          </a:xfrm>
        </p:spPr>
        <p:txBody>
          <a:bodyPr anchor="t">
            <a:normAutofit/>
          </a:bodyPr>
          <a:lstStyle>
            <a:lvl1pPr>
              <a:lnSpc>
                <a:spcPct val="100000"/>
              </a:lnSpc>
              <a:spcBef>
                <a:spcPts val="0"/>
              </a:spcBef>
              <a:defRPr sz="1600" b="0">
                <a:solidFill>
                  <a:schemeClr val="bg1"/>
                </a:solidFill>
                <a:latin typeface="+mj-lt"/>
              </a:defRPr>
            </a:lvl1pPr>
          </a:lstStyle>
          <a:p>
            <a:pPr lvl="0"/>
            <a:r>
              <a:rPr lang="en-US"/>
              <a:t>Text Here</a:t>
            </a:r>
          </a:p>
        </p:txBody>
      </p:sp>
      <p:sp>
        <p:nvSpPr>
          <p:cNvPr id="34" name="Text Placeholder 29">
            <a:extLst>
              <a:ext uri="{FF2B5EF4-FFF2-40B4-BE49-F238E27FC236}">
                <a16:creationId xmlns:a16="http://schemas.microsoft.com/office/drawing/2014/main" id="{1CAF6D60-BAF0-49F4-FC51-9D4FEE5236AE}"/>
              </a:ext>
            </a:extLst>
          </p:cNvPr>
          <p:cNvSpPr>
            <a:spLocks noGrp="1"/>
          </p:cNvSpPr>
          <p:nvPr>
            <p:ph type="body" sz="quarter" idx="15" hasCustomPrompt="1"/>
          </p:nvPr>
        </p:nvSpPr>
        <p:spPr>
          <a:xfrm>
            <a:off x="4398733" y="2516987"/>
            <a:ext cx="3282236" cy="3054326"/>
          </a:xfrm>
        </p:spPr>
        <p:txBody>
          <a:bodyPr anchor="t">
            <a:normAutofit/>
          </a:bodyPr>
          <a:lstStyle>
            <a:lvl1pPr>
              <a:lnSpc>
                <a:spcPct val="100000"/>
              </a:lnSpc>
              <a:spcBef>
                <a:spcPts val="0"/>
              </a:spcBef>
              <a:defRPr sz="1600" b="0">
                <a:solidFill>
                  <a:schemeClr val="bg1"/>
                </a:solidFill>
                <a:latin typeface="+mj-lt"/>
              </a:defRPr>
            </a:lvl1pPr>
          </a:lstStyle>
          <a:p>
            <a:pPr lvl="0"/>
            <a:r>
              <a:rPr lang="en-US"/>
              <a:t>Text Here</a:t>
            </a:r>
          </a:p>
        </p:txBody>
      </p:sp>
      <p:sp>
        <p:nvSpPr>
          <p:cNvPr id="35" name="Text Placeholder 29">
            <a:extLst>
              <a:ext uri="{FF2B5EF4-FFF2-40B4-BE49-F238E27FC236}">
                <a16:creationId xmlns:a16="http://schemas.microsoft.com/office/drawing/2014/main" id="{4F689B8E-05D4-9C4A-A2F4-43D173092070}"/>
              </a:ext>
            </a:extLst>
          </p:cNvPr>
          <p:cNvSpPr>
            <a:spLocks noGrp="1"/>
          </p:cNvSpPr>
          <p:nvPr>
            <p:ph type="body" sz="quarter" idx="16" hasCustomPrompt="1"/>
          </p:nvPr>
        </p:nvSpPr>
        <p:spPr>
          <a:xfrm>
            <a:off x="8267819" y="2516987"/>
            <a:ext cx="3282236" cy="3054326"/>
          </a:xfrm>
        </p:spPr>
        <p:txBody>
          <a:bodyPr anchor="t">
            <a:normAutofit/>
          </a:bodyPr>
          <a:lstStyle>
            <a:lvl1pPr>
              <a:lnSpc>
                <a:spcPct val="100000"/>
              </a:lnSpc>
              <a:spcBef>
                <a:spcPts val="0"/>
              </a:spcBef>
              <a:defRPr sz="1600" b="0">
                <a:solidFill>
                  <a:schemeClr val="bg1"/>
                </a:solidFill>
                <a:latin typeface="+mj-lt"/>
              </a:defRPr>
            </a:lvl1pPr>
          </a:lstStyle>
          <a:p>
            <a:pPr lvl="0"/>
            <a:r>
              <a:rPr lang="en-US"/>
              <a:t>Text Here</a:t>
            </a:r>
          </a:p>
        </p:txBody>
      </p:sp>
      <p:sp>
        <p:nvSpPr>
          <p:cNvPr id="3" name="Date Placeholder 1">
            <a:extLst>
              <a:ext uri="{FF2B5EF4-FFF2-40B4-BE49-F238E27FC236}">
                <a16:creationId xmlns:a16="http://schemas.microsoft.com/office/drawing/2014/main" id="{EF4922AC-4571-E9DD-8A28-ED1BD0EC8563}"/>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278317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6" name="Picture 5" descr="A white background with a rainbow of colors&#10;&#10;AI-generated content may be incorrect.">
            <a:extLst>
              <a:ext uri="{FF2B5EF4-FFF2-40B4-BE49-F238E27FC236}">
                <a16:creationId xmlns:a16="http://schemas.microsoft.com/office/drawing/2014/main" id="{62042603-96B8-70E2-314D-7D2E8A67A4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230066"/>
            <a:ext cx="12192000" cy="637765"/>
          </a:xfrm>
          <a:prstGeom prst="rect">
            <a:avLst/>
          </a:prstGeom>
        </p:spPr>
      </p:pic>
      <p:sp>
        <p:nvSpPr>
          <p:cNvPr id="2" name="Title 1">
            <a:extLst>
              <a:ext uri="{FF2B5EF4-FFF2-40B4-BE49-F238E27FC236}">
                <a16:creationId xmlns:a16="http://schemas.microsoft.com/office/drawing/2014/main" id="{47631DE3-B82E-C45E-60B9-5A20FB798F43}"/>
              </a:ext>
            </a:extLst>
          </p:cNvPr>
          <p:cNvSpPr>
            <a:spLocks noGrp="1"/>
          </p:cNvSpPr>
          <p:nvPr>
            <p:ph type="title"/>
          </p:nvPr>
        </p:nvSpPr>
        <p:spPr>
          <a:xfrm>
            <a:off x="258226" y="1053297"/>
            <a:ext cx="4543532" cy="2451903"/>
          </a:xfrm>
        </p:spPr>
        <p:txBody>
          <a:bodyPr anchor="t">
            <a:normAutofit/>
          </a:bodyPr>
          <a:lstStyle>
            <a:lvl1pPr>
              <a:defRPr sz="4000"/>
            </a:lvl1pPr>
          </a:lstStyle>
          <a:p>
            <a:r>
              <a:rPr lang="en-GB"/>
              <a:t>Click to edit Master title style</a:t>
            </a:r>
            <a:endParaRPr lang="en-US"/>
          </a:p>
        </p:txBody>
      </p:sp>
      <p:sp>
        <p:nvSpPr>
          <p:cNvPr id="50" name="Freeform: Shape 49">
            <a:extLst>
              <a:ext uri="{FF2B5EF4-FFF2-40B4-BE49-F238E27FC236}">
                <a16:creationId xmlns:a16="http://schemas.microsoft.com/office/drawing/2014/main" id="{E215F7BA-DCDE-512E-FB12-0B367B1FA763}"/>
              </a:ext>
            </a:extLst>
          </p:cNvPr>
          <p:cNvSpPr/>
          <p:nvPr userDrawn="1"/>
        </p:nvSpPr>
        <p:spPr>
          <a:xfrm>
            <a:off x="0" y="4540642"/>
            <a:ext cx="5623560" cy="1388779"/>
          </a:xfrm>
          <a:custGeom>
            <a:avLst/>
            <a:gdLst>
              <a:gd name="connsiteX0" fmla="*/ 0 w 5623560"/>
              <a:gd name="connsiteY0" fmla="*/ 0 h 1388779"/>
              <a:gd name="connsiteX1" fmla="*/ 5465211 w 5623560"/>
              <a:gd name="connsiteY1" fmla="*/ 0 h 1388779"/>
              <a:gd name="connsiteX2" fmla="*/ 5623560 w 5623560"/>
              <a:gd name="connsiteY2" fmla="*/ 158349 h 1388779"/>
              <a:gd name="connsiteX3" fmla="*/ 5623560 w 5623560"/>
              <a:gd name="connsiteY3" fmla="*/ 1230430 h 1388779"/>
              <a:gd name="connsiteX4" fmla="*/ 5465211 w 5623560"/>
              <a:gd name="connsiteY4" fmla="*/ 1388779 h 1388779"/>
              <a:gd name="connsiteX5" fmla="*/ 0 w 5623560"/>
              <a:gd name="connsiteY5" fmla="*/ 1388779 h 138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3560" h="1388779">
                <a:moveTo>
                  <a:pt x="0" y="0"/>
                </a:moveTo>
                <a:lnTo>
                  <a:pt x="5465211" y="0"/>
                </a:lnTo>
                <a:cubicBezTo>
                  <a:pt x="5552665" y="0"/>
                  <a:pt x="5623560" y="70895"/>
                  <a:pt x="5623560" y="158349"/>
                </a:cubicBezTo>
                <a:lnTo>
                  <a:pt x="5623560" y="1230430"/>
                </a:lnTo>
                <a:cubicBezTo>
                  <a:pt x="5623560" y="1317884"/>
                  <a:pt x="5552665" y="1388779"/>
                  <a:pt x="5465211" y="1388779"/>
                </a:cubicBezTo>
                <a:lnTo>
                  <a:pt x="0" y="1388779"/>
                </a:lnTo>
                <a:close/>
              </a:path>
            </a:pathLst>
          </a:custGeom>
          <a:solidFill>
            <a:srgbClr val="22223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2">
            <a:extLst>
              <a:ext uri="{FF2B5EF4-FFF2-40B4-BE49-F238E27FC236}">
                <a16:creationId xmlns:a16="http://schemas.microsoft.com/office/drawing/2014/main" id="{B234DA16-58F2-3AD8-B6B9-CB6A9062E27D}"/>
              </a:ext>
            </a:extLst>
          </p:cNvPr>
          <p:cNvSpPr>
            <a:spLocks noGrp="1"/>
          </p:cNvSpPr>
          <p:nvPr>
            <p:ph type="body" idx="1" hasCustomPrompt="1"/>
          </p:nvPr>
        </p:nvSpPr>
        <p:spPr>
          <a:xfrm>
            <a:off x="258226" y="3681199"/>
            <a:ext cx="4528291" cy="558799"/>
          </a:xfrm>
        </p:spPr>
        <p:txBody>
          <a:bodyPr anchor="ctr"/>
          <a:lstStyle>
            <a:lvl1pPr marL="0" indent="0">
              <a:lnSpc>
                <a:spcPct val="100000"/>
              </a:lnSpc>
              <a:spcBef>
                <a:spcPts val="0"/>
              </a:spcBef>
              <a:buNone/>
              <a:defRPr sz="2400" b="1">
                <a:solidFill>
                  <a:srgbClr val="6680F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add Sub Headline</a:t>
            </a:r>
          </a:p>
        </p:txBody>
      </p:sp>
      <p:sp>
        <p:nvSpPr>
          <p:cNvPr id="40" name="Text Placeholder 29">
            <a:extLst>
              <a:ext uri="{FF2B5EF4-FFF2-40B4-BE49-F238E27FC236}">
                <a16:creationId xmlns:a16="http://schemas.microsoft.com/office/drawing/2014/main" id="{2A8EDB84-0A65-30B6-7233-C1800238786B}"/>
              </a:ext>
            </a:extLst>
          </p:cNvPr>
          <p:cNvSpPr>
            <a:spLocks noGrp="1"/>
          </p:cNvSpPr>
          <p:nvPr>
            <p:ph type="body" sz="quarter" idx="14" hasCustomPrompt="1"/>
          </p:nvPr>
        </p:nvSpPr>
        <p:spPr>
          <a:xfrm>
            <a:off x="5913121" y="1899920"/>
            <a:ext cx="5939656" cy="4029502"/>
          </a:xfrm>
        </p:spPr>
        <p:txBody>
          <a:bodyPr anchor="t">
            <a:normAutofit/>
          </a:bodyPr>
          <a:lstStyle>
            <a:lvl1pPr>
              <a:lnSpc>
                <a:spcPct val="100000"/>
              </a:lnSpc>
              <a:spcBef>
                <a:spcPts val="0"/>
              </a:spcBef>
              <a:defRPr sz="1600" b="0">
                <a:solidFill>
                  <a:srgbClr val="212232"/>
                </a:solidFill>
                <a:latin typeface="+mn-lt"/>
              </a:defRPr>
            </a:lvl1pPr>
          </a:lstStyle>
          <a:p>
            <a:pPr lvl="0"/>
            <a:r>
              <a:rPr lang="en-US"/>
              <a:t>Text Here</a:t>
            </a:r>
          </a:p>
        </p:txBody>
      </p:sp>
      <p:sp>
        <p:nvSpPr>
          <p:cNvPr id="42" name="Text Placeholder 29">
            <a:extLst>
              <a:ext uri="{FF2B5EF4-FFF2-40B4-BE49-F238E27FC236}">
                <a16:creationId xmlns:a16="http://schemas.microsoft.com/office/drawing/2014/main" id="{3928B5D3-60BF-C0B1-9039-43929A878510}"/>
              </a:ext>
            </a:extLst>
          </p:cNvPr>
          <p:cNvSpPr>
            <a:spLocks noGrp="1"/>
          </p:cNvSpPr>
          <p:nvPr>
            <p:ph type="body" sz="quarter" idx="15" hasCustomPrompt="1"/>
          </p:nvPr>
        </p:nvSpPr>
        <p:spPr>
          <a:xfrm>
            <a:off x="5913121" y="1053297"/>
            <a:ext cx="5939656" cy="743533"/>
          </a:xfrm>
        </p:spPr>
        <p:txBody>
          <a:bodyPr anchor="ctr">
            <a:normAutofit/>
          </a:bodyPr>
          <a:lstStyle>
            <a:lvl1pPr>
              <a:lnSpc>
                <a:spcPct val="100000"/>
              </a:lnSpc>
              <a:spcBef>
                <a:spcPts val="0"/>
              </a:spcBef>
              <a:defRPr sz="2000" b="1">
                <a:solidFill>
                  <a:srgbClr val="212232"/>
                </a:solidFill>
                <a:latin typeface="+mn-lt"/>
              </a:defRPr>
            </a:lvl1pPr>
          </a:lstStyle>
          <a:p>
            <a:pPr lvl="0"/>
            <a:r>
              <a:rPr lang="en-US"/>
              <a:t>Text Here</a:t>
            </a:r>
          </a:p>
        </p:txBody>
      </p:sp>
      <p:sp>
        <p:nvSpPr>
          <p:cNvPr id="43" name="Text Placeholder 29">
            <a:extLst>
              <a:ext uri="{FF2B5EF4-FFF2-40B4-BE49-F238E27FC236}">
                <a16:creationId xmlns:a16="http://schemas.microsoft.com/office/drawing/2014/main" id="{7FDF6099-D93A-D097-8DAE-9961141DD3F0}"/>
              </a:ext>
            </a:extLst>
          </p:cNvPr>
          <p:cNvSpPr>
            <a:spLocks noGrp="1"/>
          </p:cNvSpPr>
          <p:nvPr>
            <p:ph type="body" sz="quarter" idx="16" hasCustomPrompt="1"/>
          </p:nvPr>
        </p:nvSpPr>
        <p:spPr>
          <a:xfrm>
            <a:off x="308258" y="5173980"/>
            <a:ext cx="4355452" cy="546100"/>
          </a:xfrm>
        </p:spPr>
        <p:txBody>
          <a:bodyPr anchor="ctr">
            <a:normAutofit/>
          </a:bodyPr>
          <a:lstStyle>
            <a:lvl1pPr>
              <a:lnSpc>
                <a:spcPct val="100000"/>
              </a:lnSpc>
              <a:spcBef>
                <a:spcPts val="0"/>
              </a:spcBef>
              <a:defRPr sz="1600" b="0">
                <a:solidFill>
                  <a:schemeClr val="bg1"/>
                </a:solidFill>
                <a:latin typeface="+mn-lt"/>
              </a:defRPr>
            </a:lvl1pPr>
          </a:lstStyle>
          <a:p>
            <a:pPr lvl="0"/>
            <a:r>
              <a:rPr lang="en-US"/>
              <a:t>Text Here</a:t>
            </a:r>
          </a:p>
        </p:txBody>
      </p:sp>
      <p:grpSp>
        <p:nvGrpSpPr>
          <p:cNvPr id="48" name="Group 47">
            <a:extLst>
              <a:ext uri="{FF2B5EF4-FFF2-40B4-BE49-F238E27FC236}">
                <a16:creationId xmlns:a16="http://schemas.microsoft.com/office/drawing/2014/main" id="{FAD302F1-DC8F-D911-D2FE-D5CA0634AE7A}"/>
              </a:ext>
            </a:extLst>
          </p:cNvPr>
          <p:cNvGrpSpPr/>
          <p:nvPr userDrawn="1"/>
        </p:nvGrpSpPr>
        <p:grpSpPr>
          <a:xfrm>
            <a:off x="385691" y="4695411"/>
            <a:ext cx="630378" cy="385916"/>
            <a:chOff x="-1469509" y="1831898"/>
            <a:chExt cx="499872" cy="306020"/>
          </a:xfrm>
          <a:solidFill>
            <a:srgbClr val="EE45AC"/>
          </a:solidFill>
        </p:grpSpPr>
        <p:sp>
          <p:nvSpPr>
            <p:cNvPr id="47" name="Freeform: Shape 46">
              <a:extLst>
                <a:ext uri="{FF2B5EF4-FFF2-40B4-BE49-F238E27FC236}">
                  <a16:creationId xmlns:a16="http://schemas.microsoft.com/office/drawing/2014/main" id="{D61E9358-6790-1CCB-F439-E49CA6DA233D}"/>
                </a:ext>
              </a:extLst>
            </p:cNvPr>
            <p:cNvSpPr/>
            <p:nvPr userDrawn="1"/>
          </p:nvSpPr>
          <p:spPr>
            <a:xfrm>
              <a:off x="-1469509" y="1831898"/>
              <a:ext cx="230429" cy="306020"/>
            </a:xfrm>
            <a:custGeom>
              <a:avLst/>
              <a:gdLst/>
              <a:ahLst/>
              <a:cxnLst/>
              <a:rect l="l" t="t" r="r" b="b"/>
              <a:pathLst>
                <a:path w="230429" h="306020">
                  <a:moveTo>
                    <a:pt x="157277" y="0"/>
                  </a:moveTo>
                  <a:cubicBezTo>
                    <a:pt x="166218" y="0"/>
                    <a:pt x="175768" y="3658"/>
                    <a:pt x="185928" y="10973"/>
                  </a:cubicBezTo>
                  <a:cubicBezTo>
                    <a:pt x="196088" y="18288"/>
                    <a:pt x="201168" y="30887"/>
                    <a:pt x="201168" y="48768"/>
                  </a:cubicBezTo>
                  <a:cubicBezTo>
                    <a:pt x="201168" y="66650"/>
                    <a:pt x="195275" y="77623"/>
                    <a:pt x="183490" y="81687"/>
                  </a:cubicBezTo>
                  <a:cubicBezTo>
                    <a:pt x="171704" y="85751"/>
                    <a:pt x="161747" y="89815"/>
                    <a:pt x="153619" y="93879"/>
                  </a:cubicBezTo>
                  <a:cubicBezTo>
                    <a:pt x="143053" y="99569"/>
                    <a:pt x="134722" y="106274"/>
                    <a:pt x="128626" y="113996"/>
                  </a:cubicBezTo>
                  <a:cubicBezTo>
                    <a:pt x="122530" y="121717"/>
                    <a:pt x="119482" y="131268"/>
                    <a:pt x="119482" y="142647"/>
                  </a:cubicBezTo>
                  <a:cubicBezTo>
                    <a:pt x="119482" y="150775"/>
                    <a:pt x="123749" y="158496"/>
                    <a:pt x="132283" y="165812"/>
                  </a:cubicBezTo>
                  <a:cubicBezTo>
                    <a:pt x="140818" y="173127"/>
                    <a:pt x="151994" y="176785"/>
                    <a:pt x="165811" y="176785"/>
                  </a:cubicBezTo>
                  <a:cubicBezTo>
                    <a:pt x="170688" y="176785"/>
                    <a:pt x="176378" y="176175"/>
                    <a:pt x="182880" y="174956"/>
                  </a:cubicBezTo>
                  <a:cubicBezTo>
                    <a:pt x="189382" y="173737"/>
                    <a:pt x="195072" y="171501"/>
                    <a:pt x="199949" y="168250"/>
                  </a:cubicBezTo>
                  <a:cubicBezTo>
                    <a:pt x="208890" y="171501"/>
                    <a:pt x="216205" y="176378"/>
                    <a:pt x="221894" y="182881"/>
                  </a:cubicBezTo>
                  <a:cubicBezTo>
                    <a:pt x="227584" y="189383"/>
                    <a:pt x="230429" y="199543"/>
                    <a:pt x="230429" y="213360"/>
                  </a:cubicBezTo>
                  <a:cubicBezTo>
                    <a:pt x="230429" y="238557"/>
                    <a:pt x="218846" y="260300"/>
                    <a:pt x="195682" y="278588"/>
                  </a:cubicBezTo>
                  <a:cubicBezTo>
                    <a:pt x="172517" y="296876"/>
                    <a:pt x="145491" y="306020"/>
                    <a:pt x="114605" y="306020"/>
                  </a:cubicBezTo>
                  <a:cubicBezTo>
                    <a:pt x="79654" y="306020"/>
                    <a:pt x="51816" y="294234"/>
                    <a:pt x="31090" y="270663"/>
                  </a:cubicBezTo>
                  <a:cubicBezTo>
                    <a:pt x="10363" y="247092"/>
                    <a:pt x="0" y="215799"/>
                    <a:pt x="0" y="176785"/>
                  </a:cubicBezTo>
                  <a:cubicBezTo>
                    <a:pt x="0" y="149149"/>
                    <a:pt x="7518" y="121920"/>
                    <a:pt x="22555" y="95098"/>
                  </a:cubicBezTo>
                  <a:cubicBezTo>
                    <a:pt x="37592" y="68276"/>
                    <a:pt x="57099" y="45720"/>
                    <a:pt x="81077" y="27433"/>
                  </a:cubicBezTo>
                  <a:cubicBezTo>
                    <a:pt x="105054" y="9144"/>
                    <a:pt x="130454" y="0"/>
                    <a:pt x="1572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46" name="Freeform: Shape 45">
              <a:extLst>
                <a:ext uri="{FF2B5EF4-FFF2-40B4-BE49-F238E27FC236}">
                  <a16:creationId xmlns:a16="http://schemas.microsoft.com/office/drawing/2014/main" id="{780A54CD-4CFF-68F0-2C39-DC4118869751}"/>
                </a:ext>
              </a:extLst>
            </p:cNvPr>
            <p:cNvSpPr/>
            <p:nvPr userDrawn="1"/>
          </p:nvSpPr>
          <p:spPr>
            <a:xfrm>
              <a:off x="-1200066" y="1831898"/>
              <a:ext cx="230429" cy="306020"/>
            </a:xfrm>
            <a:custGeom>
              <a:avLst/>
              <a:gdLst/>
              <a:ahLst/>
              <a:cxnLst/>
              <a:rect l="l" t="t" r="r" b="b"/>
              <a:pathLst>
                <a:path w="230429" h="306020">
                  <a:moveTo>
                    <a:pt x="157277" y="0"/>
                  </a:moveTo>
                  <a:cubicBezTo>
                    <a:pt x="166218" y="0"/>
                    <a:pt x="175768" y="3658"/>
                    <a:pt x="185928" y="10973"/>
                  </a:cubicBezTo>
                  <a:cubicBezTo>
                    <a:pt x="196088" y="18288"/>
                    <a:pt x="201168" y="30887"/>
                    <a:pt x="201168" y="48768"/>
                  </a:cubicBezTo>
                  <a:cubicBezTo>
                    <a:pt x="201168" y="66650"/>
                    <a:pt x="195275" y="77623"/>
                    <a:pt x="183490" y="81687"/>
                  </a:cubicBezTo>
                  <a:cubicBezTo>
                    <a:pt x="171704" y="85751"/>
                    <a:pt x="161747" y="89815"/>
                    <a:pt x="153619" y="93879"/>
                  </a:cubicBezTo>
                  <a:cubicBezTo>
                    <a:pt x="143053" y="99569"/>
                    <a:pt x="134722" y="106274"/>
                    <a:pt x="128626" y="113996"/>
                  </a:cubicBezTo>
                  <a:cubicBezTo>
                    <a:pt x="122530" y="121717"/>
                    <a:pt x="119482" y="131268"/>
                    <a:pt x="119482" y="142647"/>
                  </a:cubicBezTo>
                  <a:cubicBezTo>
                    <a:pt x="119482" y="150775"/>
                    <a:pt x="123749" y="158496"/>
                    <a:pt x="132283" y="165812"/>
                  </a:cubicBezTo>
                  <a:cubicBezTo>
                    <a:pt x="140818" y="173127"/>
                    <a:pt x="151994" y="176785"/>
                    <a:pt x="165811" y="176785"/>
                  </a:cubicBezTo>
                  <a:cubicBezTo>
                    <a:pt x="170688" y="176785"/>
                    <a:pt x="176378" y="176175"/>
                    <a:pt x="182880" y="174956"/>
                  </a:cubicBezTo>
                  <a:cubicBezTo>
                    <a:pt x="189383" y="173737"/>
                    <a:pt x="195072" y="171501"/>
                    <a:pt x="199949" y="168250"/>
                  </a:cubicBezTo>
                  <a:cubicBezTo>
                    <a:pt x="208890" y="171501"/>
                    <a:pt x="216205" y="176378"/>
                    <a:pt x="221895" y="182881"/>
                  </a:cubicBezTo>
                  <a:cubicBezTo>
                    <a:pt x="227584" y="189383"/>
                    <a:pt x="230429" y="199543"/>
                    <a:pt x="230429" y="213360"/>
                  </a:cubicBezTo>
                  <a:cubicBezTo>
                    <a:pt x="230429" y="238557"/>
                    <a:pt x="218847" y="260300"/>
                    <a:pt x="195682" y="278588"/>
                  </a:cubicBezTo>
                  <a:cubicBezTo>
                    <a:pt x="172517" y="296876"/>
                    <a:pt x="145491" y="306020"/>
                    <a:pt x="114605" y="306020"/>
                  </a:cubicBezTo>
                  <a:cubicBezTo>
                    <a:pt x="79655" y="306020"/>
                    <a:pt x="51816" y="294234"/>
                    <a:pt x="31090" y="270663"/>
                  </a:cubicBezTo>
                  <a:cubicBezTo>
                    <a:pt x="10363" y="247092"/>
                    <a:pt x="0" y="215799"/>
                    <a:pt x="0" y="176785"/>
                  </a:cubicBezTo>
                  <a:cubicBezTo>
                    <a:pt x="0" y="149149"/>
                    <a:pt x="7519" y="121920"/>
                    <a:pt x="22555" y="95098"/>
                  </a:cubicBezTo>
                  <a:cubicBezTo>
                    <a:pt x="37592" y="68276"/>
                    <a:pt x="57099" y="45720"/>
                    <a:pt x="81077" y="27433"/>
                  </a:cubicBezTo>
                  <a:cubicBezTo>
                    <a:pt x="105054" y="9144"/>
                    <a:pt x="130455" y="0"/>
                    <a:pt x="157277"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pic>
        <p:nvPicPr>
          <p:cNvPr id="4" name="Picture 3" descr="A black and blue symbol&#10;&#10;AI-generated content may be incorrect.">
            <a:extLst>
              <a:ext uri="{FF2B5EF4-FFF2-40B4-BE49-F238E27FC236}">
                <a16:creationId xmlns:a16="http://schemas.microsoft.com/office/drawing/2014/main" id="{6704EA80-12DB-7EE9-4EBD-3BF312B4C0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789" y="439420"/>
            <a:ext cx="553782" cy="489174"/>
          </a:xfrm>
          <a:prstGeom prst="rect">
            <a:avLst/>
          </a:prstGeom>
        </p:spPr>
      </p:pic>
      <p:sp>
        <p:nvSpPr>
          <p:cNvPr id="3" name="Date Placeholder 1">
            <a:extLst>
              <a:ext uri="{FF2B5EF4-FFF2-40B4-BE49-F238E27FC236}">
                <a16:creationId xmlns:a16="http://schemas.microsoft.com/office/drawing/2014/main" id="{5272871E-EF01-77B0-5ED8-59A5BCDA1F1B}"/>
              </a:ext>
            </a:extLst>
          </p:cNvPr>
          <p:cNvSpPr>
            <a:spLocks noGrp="1"/>
          </p:cNvSpPr>
          <p:nvPr>
            <p:ph type="dt" sz="half" idx="10"/>
          </p:nvPr>
        </p:nvSpPr>
        <p:spPr>
          <a:xfrm>
            <a:off x="9588909" y="6422539"/>
            <a:ext cx="2372360" cy="228600"/>
          </a:xfrm>
          <a:prstGeom prst="rect">
            <a:avLst/>
          </a:prstGeom>
        </p:spPr>
        <p:txBody>
          <a:bodyPr anchor="ctr"/>
          <a:lstStyle>
            <a:lvl1pPr algn="r">
              <a:defRPr sz="1200">
                <a:solidFill>
                  <a:srgbClr val="FDFAFF"/>
                </a:solidFill>
                <a:latin typeface="+mn-lt"/>
              </a:defRPr>
            </a:lvl1pPr>
          </a:lstStyle>
          <a:p>
            <a:r>
              <a:rPr lang="en-GB"/>
              <a:t>© Xoserve </a:t>
            </a:r>
            <a:r>
              <a:rPr lang="en-US"/>
              <a:t>June 2025</a:t>
            </a:r>
          </a:p>
        </p:txBody>
      </p:sp>
    </p:spTree>
    <p:extLst>
      <p:ext uri="{BB962C8B-B14F-4D97-AF65-F5344CB8AC3E}">
        <p14:creationId xmlns:p14="http://schemas.microsoft.com/office/powerpoint/2010/main" val="18323380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AFB9B-94F7-3F05-8D1D-222CD7626869}"/>
              </a:ext>
            </a:extLst>
          </p:cNvPr>
          <p:cNvSpPr>
            <a:spLocks noGrp="1"/>
          </p:cNvSpPr>
          <p:nvPr>
            <p:ph type="title"/>
          </p:nvPr>
        </p:nvSpPr>
        <p:spPr>
          <a:xfrm>
            <a:off x="838200" y="365125"/>
            <a:ext cx="10515600" cy="63776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9CB8F2A-37D9-3A76-6EDE-23DBCCB55678}"/>
              </a:ext>
            </a:extLst>
          </p:cNvPr>
          <p:cNvSpPr>
            <a:spLocks noGrp="1"/>
          </p:cNvSpPr>
          <p:nvPr>
            <p:ph type="body" idx="1"/>
          </p:nvPr>
        </p:nvSpPr>
        <p:spPr>
          <a:xfrm>
            <a:off x="838200" y="1170039"/>
            <a:ext cx="10515600" cy="5006924"/>
          </a:xfrm>
          <a:prstGeom prst="rect">
            <a:avLst/>
          </a:prstGeom>
        </p:spPr>
        <p:txBody>
          <a:bodyPr vert="horz" lIns="91440" tIns="45720" rIns="91440" bIns="45720" rtlCol="0">
            <a:normAutofit/>
          </a:bodyPr>
          <a:lstStyle/>
          <a:p>
            <a:pPr lvl="0"/>
            <a:r>
              <a:rPr lang="en-GB"/>
              <a:t>Click to edit Master text styles</a:t>
            </a:r>
          </a:p>
        </p:txBody>
      </p:sp>
      <p:sp>
        <p:nvSpPr>
          <p:cNvPr id="5" name="Footer Placeholder 4">
            <a:extLst>
              <a:ext uri="{FF2B5EF4-FFF2-40B4-BE49-F238E27FC236}">
                <a16:creationId xmlns:a16="http://schemas.microsoft.com/office/drawing/2014/main" id="{75B1F1C0-8933-A7D5-EC19-2826EA0C5D98}"/>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50D4B6F-AF10-6060-9222-6121122749A7}"/>
              </a:ext>
            </a:extLst>
          </p:cNvPr>
          <p:cNvSpPr>
            <a:spLocks noGrp="1"/>
          </p:cNvSpPr>
          <p:nvPr>
            <p:ph type="sldNum" sz="quarter" idx="4"/>
          </p:nvPr>
        </p:nvSpPr>
        <p:spPr>
          <a:xfrm>
            <a:off x="10992464" y="6492875"/>
            <a:ext cx="983225" cy="228600"/>
          </a:xfrm>
          <a:prstGeom prst="rect">
            <a:avLst/>
          </a:prstGeom>
        </p:spPr>
        <p:txBody>
          <a:bodyPr vert="horz" lIns="91440" tIns="45720" rIns="91440" bIns="45720" rtlCol="0" anchor="ctr"/>
          <a:lstStyle>
            <a:lvl1pPr algn="r">
              <a:defRPr sz="1200">
                <a:solidFill>
                  <a:schemeClr val="tx1">
                    <a:tint val="82000"/>
                  </a:schemeClr>
                </a:solidFill>
              </a:defRPr>
            </a:lvl1pPr>
          </a:lstStyle>
          <a:p>
            <a:fld id="{49E4B518-46CA-334E-8F36-AEA2CE8D45C4}" type="slidenum">
              <a:rPr lang="en-US" smtClean="0"/>
              <a:t>‹#›</a:t>
            </a:fld>
            <a:endParaRPr lang="en-US"/>
          </a:p>
        </p:txBody>
      </p:sp>
      <p:sp>
        <p:nvSpPr>
          <p:cNvPr id="7" name="TextBox 6">
            <a:extLst>
              <a:ext uri="{FF2B5EF4-FFF2-40B4-BE49-F238E27FC236}">
                <a16:creationId xmlns:a16="http://schemas.microsoft.com/office/drawing/2014/main" id="{EEBFAA1E-4C9D-C826-EBB0-0338AAB21133}"/>
              </a:ext>
            </a:extLst>
          </p:cNvPr>
          <p:cNvSpPr txBox="1"/>
          <p:nvPr>
            <p:extLst>
              <p:ext uri="{1162E1C5-73C7-4A58-AE30-91384D911F3F}">
                <p184:classification xmlns:p184="http://schemas.microsoft.com/office/powerpoint/2018/4/main" val="ftr"/>
              </p:ext>
            </p:extLst>
          </p:nvPr>
        </p:nvSpPr>
        <p:spPr>
          <a:xfrm>
            <a:off x="5210175" y="6642100"/>
            <a:ext cx="1797050" cy="152400"/>
          </a:xfrm>
          <a:prstGeom prst="rect">
            <a:avLst/>
          </a:prstGeom>
        </p:spPr>
        <p:txBody>
          <a:bodyPr horzOverflow="overflow" lIns="0" tIns="0" rIns="0" bIns="0">
            <a:spAutoFit/>
          </a:bodyPr>
          <a:lstStyle/>
          <a:p>
            <a:pPr algn="l"/>
            <a:r>
              <a:rPr lang="en-GB" sz="1000">
                <a:solidFill>
                  <a:srgbClr val="208BCC">
                    <a:alpha val="50000"/>
                  </a:srgbClr>
                </a:solidFill>
                <a:latin typeface="Aptos" panose="020B0004020202020204" pitchFamily="34" charset="0"/>
              </a:rPr>
              <a:t>Document Classification: Public</a:t>
            </a:r>
          </a:p>
        </p:txBody>
      </p:sp>
    </p:spTree>
    <p:extLst>
      <p:ext uri="{BB962C8B-B14F-4D97-AF65-F5344CB8AC3E}">
        <p14:creationId xmlns:p14="http://schemas.microsoft.com/office/powerpoint/2010/main" val="1805625113"/>
      </p:ext>
    </p:extLst>
  </p:cSld>
  <p:clrMap bg1="lt1" tx1="dk1" bg2="lt2" tx2="dk2" accent1="accent1" accent2="accent2" accent3="accent3" accent4="accent4" accent5="accent5" accent6="accent6" hlink="hlink" folHlink="folHlink"/>
  <p:sldLayoutIdLst>
    <p:sldLayoutId id="2147483649" r:id="rId1"/>
    <p:sldLayoutId id="2147483695" r:id="rId2"/>
    <p:sldLayoutId id="2147483656" r:id="rId3"/>
    <p:sldLayoutId id="2147483657" r:id="rId4"/>
    <p:sldLayoutId id="2147483658" r:id="rId5"/>
    <p:sldLayoutId id="2147483659" r:id="rId6"/>
    <p:sldLayoutId id="2147483651" r:id="rId7"/>
    <p:sldLayoutId id="2147483654" r:id="rId8"/>
    <p:sldLayoutId id="2147483660" r:id="rId9"/>
    <p:sldLayoutId id="2147483661" r:id="rId10"/>
    <p:sldLayoutId id="2147483662" r:id="rId11"/>
    <p:sldLayoutId id="2147483663" r:id="rId12"/>
    <p:sldLayoutId id="2147483677" r:id="rId13"/>
    <p:sldLayoutId id="2147483676" r:id="rId14"/>
    <p:sldLayoutId id="2147483694" r:id="rId15"/>
    <p:sldLayoutId id="2147483665" r:id="rId16"/>
    <p:sldLayoutId id="2147483664" r:id="rId17"/>
    <p:sldLayoutId id="2147483666" r:id="rId18"/>
    <p:sldLayoutId id="2147483670" r:id="rId19"/>
    <p:sldLayoutId id="2147483696" r:id="rId20"/>
    <p:sldLayoutId id="2147483671" r:id="rId21"/>
    <p:sldLayoutId id="2147483672" r:id="rId22"/>
    <p:sldLayoutId id="2147483701" r:id="rId23"/>
    <p:sldLayoutId id="2147483700" r:id="rId24"/>
    <p:sldLayoutId id="2147483668" r:id="rId25"/>
    <p:sldLayoutId id="2147483669" r:id="rId26"/>
    <p:sldLayoutId id="2147483673" r:id="rId27"/>
    <p:sldLayoutId id="2147483703" r:id="rId28"/>
    <p:sldLayoutId id="2147483674" r:id="rId29"/>
    <p:sldLayoutId id="2147483702"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sldNum="0" hdr="0" ft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hyperlink" Target="https://www.xoserve.com/change/customer-change-register/xrn-6065-minor-release-16/"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https://www.xoserve.com/change/customer-change-register/xrn-6066-facilitating-biomethane-entry-into-the-gdn-by-exporting-methane-from-the-gdn-into-the-nts-via-compression-modification-0894a/"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s://www.xoserve.com/change/customer-change-register/xrn-6067-facilitating-biomethane-entry-into-the-gdn-by-exporting-methane-from-the-gdn-into-the-nts-via-compression-modification-0894/"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hyperlink" Target="https://www.xoserve.com/change/customer-change-register/xrn-6070-ddp-release-1-20272028/"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https://umbraco.xoserve.com/media/gidnwvfk/34702-vo-kg-xrn-5949-new-priority-consumer-category-related-to-community-heating-solution-option-for-representation.pdf" TargetMode="Externa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hyperlink" Target="https://www.xoserve.com/calendar/dsc-delivery-sub-group-20-april-2026/"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0.xml"/><Relationship Id="rId5" Type="http://schemas.openxmlformats.org/officeDocument/2006/relationships/image" Target="../media/image24.sv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hyperlink" Target="https://www.xoserve.com/change/customer-change-register/xrn-5702-update-to-assess-the-replacement-of-facsimile-as-a-form-of-communication/" TargetMode="External"/><Relationship Id="rId13" Type="http://schemas.openxmlformats.org/officeDocument/2006/relationships/hyperlink" Target="https://www.xoserve.com/change/customer-change-register/xrn-6041-unc-modification-0922-igt-unc-modification-180-cdsp-obligations-required-for-the-introduction-of-the-gas-shipper-obligation/" TargetMode="External"/><Relationship Id="rId3" Type="http://schemas.openxmlformats.org/officeDocument/2006/relationships/hyperlink" Target="https://www.xoserve.com/change/customer-change-register/xrn-5906-extending-the-pc4-read-submission-window-mod0884/" TargetMode="External"/><Relationship Id="rId7" Type="http://schemas.openxmlformats.org/officeDocument/2006/relationships/hyperlink" Target="https://www.xoserve.com/change/customer-change-register/xrn-6065-minor-release-16/" TargetMode="External"/><Relationship Id="rId12" Type="http://schemas.openxmlformats.org/officeDocument/2006/relationships/hyperlink" Target="https://www.xoserve.com/change/customer-change-register/xrn-5940-addition-of-consumption-adjustment-and-updated-meter-readings-to-initiate-an-aq-calculation-month-modification-0890/" TargetMode="External"/><Relationship Id="rId2" Type="http://schemas.openxmlformats.org/officeDocument/2006/relationships/hyperlink" Target="https://www.xoserve.com/change/customer-change-register/xrn-5872-updates-to-the-annual-quantity-aq-amendment-process-modification-0876s/" TargetMode="External"/><Relationship Id="rId1" Type="http://schemas.openxmlformats.org/officeDocument/2006/relationships/slideLayout" Target="../slideLayouts/slideLayout14.xml"/><Relationship Id="rId6" Type="http://schemas.openxmlformats.org/officeDocument/2006/relationships/hyperlink" Target="https://www.xoserve.com/change/customer-change-register/xrn-5994-emergency-contact-validation-service/" TargetMode="External"/><Relationship Id="rId11" Type="http://schemas.openxmlformats.org/officeDocument/2006/relationships/hyperlink" Target="https://www.xoserve.com/change/customer-change-register/xrn-5949-new-priority-consumer-category-related-to-community-heating/" TargetMode="External"/><Relationship Id="rId5" Type="http://schemas.openxmlformats.org/officeDocument/2006/relationships/hyperlink" Target="https://www.xoserve.com/change/customer-change-register/xrn-5941-performance-assurance-committee-pac-audit-performance-assurance-technique-pat-request/" TargetMode="External"/><Relationship Id="rId10" Type="http://schemas.openxmlformats.org/officeDocument/2006/relationships/hyperlink" Target="https://www.xoserve.com/change/customer-change-register/xrn-5924-physical-information-exchange-pix-ongoing-support-options/" TargetMode="External"/><Relationship Id="rId4" Type="http://schemas.openxmlformats.org/officeDocument/2006/relationships/hyperlink" Target="https://www.xoserve.com/change/customer-change-register/xrn-5914-amend-the-code-cut-off-date-to-a-rolling-period-mod0886/" TargetMode="External"/><Relationship Id="rId9" Type="http://schemas.openxmlformats.org/officeDocument/2006/relationships/hyperlink" Target="https://www.xoserve.com/change/customer-change-register/xrn5805-alternative-solution-to-address-instances-where-vba-macros-are-present-in-dn-templat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8" Type="http://schemas.openxmlformats.org/officeDocument/2006/relationships/hyperlink" Target="https://www.xoserve.com/change/customer-change-register/xrn5810-theft-of-gas-tog-dn-calculation-tool/" TargetMode="External"/><Relationship Id="rId13" Type="http://schemas.openxmlformats.org/officeDocument/2006/relationships/hyperlink" Target="https://www.xoserve.com/change/customer-change-register/xrn-6056-introduction-of-new-supply-meter-point-status-of-is-isolation-cleanse-and-remove-obsolete-cl-clamped-status/" TargetMode="External"/><Relationship Id="rId3" Type="http://schemas.openxmlformats.org/officeDocument/2006/relationships/hyperlink" Target="https://www.xoserve.com/change/customer-change-register/xrn-6000-modification-0908-removal-of-dno-meter-reading-obligations-resulting-from-non-provision-of-a-valid-meter-reading-by-a-shipper/" TargetMode="External"/><Relationship Id="rId7" Type="http://schemas.openxmlformats.org/officeDocument/2006/relationships/hyperlink" Target="https://www.xoserve.com/change/change-proposals/xrn-5569-contact-data-provision-for-igt-customers/" TargetMode="External"/><Relationship Id="rId12" Type="http://schemas.openxmlformats.org/officeDocument/2006/relationships/hyperlink" Target="https://www.xoserve.com/change/customer-change-register/xrn-6039-provision-of-igt-smp-data-to-dns/" TargetMode="External"/><Relationship Id="rId2" Type="http://schemas.openxmlformats.org/officeDocument/2006/relationships/hyperlink" Target="https://www.xoserve.com/change/customer-change-register/xrn-6001-modification-0909-refining-the-class-2-individual-valid-meter-reading-requirement-performance-measures/" TargetMode="External"/><Relationship Id="rId1" Type="http://schemas.openxmlformats.org/officeDocument/2006/relationships/slideLayout" Target="../slideLayouts/slideLayout14.xml"/><Relationship Id="rId6" Type="http://schemas.openxmlformats.org/officeDocument/2006/relationships/hyperlink" Target="https://www.xoserve.com/change/change-proposals/xrn-5473-meter-asset-detail-proactive-monitoring-service/" TargetMode="External"/><Relationship Id="rId11" Type="http://schemas.openxmlformats.org/officeDocument/2006/relationships/hyperlink" Target="https://www.xoserve.com/change/customer-change-register/xrn5968-identifying-improvements-to-meter-point-location-address-data-processes/" TargetMode="External"/><Relationship Id="rId5" Type="http://schemas.openxmlformats.org/officeDocument/2006/relationships/hyperlink" Target="https://www.xoserve.com/change/customer-change-register/xrn-5987-modification-0915-debt-relief-scheme-payment-drsp/" TargetMode="External"/><Relationship Id="rId10" Type="http://schemas.openxmlformats.org/officeDocument/2006/relationships/hyperlink" Target="https://www.xoserve.com/change/customer-change-register/xrn-5955-private-networks-duplicate-mprns-options-for-long-term-fix/" TargetMode="External"/><Relationship Id="rId4" Type="http://schemas.openxmlformats.org/officeDocument/2006/relationships/hyperlink" Target="https://www.xoserve.com/change/customer-change-register/xrn-5972-cdsp-provisions-to-support-new-supplier-deed-of-undertaking-dou-license-condition-9a/" TargetMode="External"/><Relationship Id="rId9" Type="http://schemas.openxmlformats.org/officeDocument/2006/relationships/hyperlink" Target="https://www.xoserve.com/change/customer-change-register/xrn-5950-dsc-invoice-number-generation-review/"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xoserve.com/change/change-proposals/xrn-5546-resolution-of-address-interactions-between-dcc-and-cdsp/" TargetMode="External"/><Relationship Id="rId2" Type="http://schemas.openxmlformats.org/officeDocument/2006/relationships/hyperlink" Target="https://www.xoserve.com/change/customer-change-register/xrn-5616-csep-annual-quantity-capacity-management/" TargetMode="External"/><Relationship Id="rId1" Type="http://schemas.openxmlformats.org/officeDocument/2006/relationships/slideLayout" Target="../slideLayouts/slideLayout14.xml"/><Relationship Id="rId6" Type="http://schemas.openxmlformats.org/officeDocument/2006/relationships/hyperlink" Target="https://www.xoserve.com/change/customer-change-register/xrn5806-cdsp-solution-to-enable-exit-of-application-of-user-premises-termination-notice-uptn/" TargetMode="External"/><Relationship Id="rId5" Type="http://schemas.openxmlformats.org/officeDocument/2006/relationships/hyperlink" Target="https://www.xoserve.com/change/customer-change-register/xrn-5701-establishing-the-independent-shrinkage-charge-and-the-independent-shrinkage-expert-modification-0843-igt-165/" TargetMode="External"/><Relationship Id="rId4" Type="http://schemas.openxmlformats.org/officeDocument/2006/relationships/hyperlink" Target="https://www.xoserve.com/change/change-proposals/xrn-5471-services-to-release-data-to-unc-partie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hyperlink" Target="https://umbraco.xoserve.com/media/wu1ba304/04-rec-change-apr-26-v1.pptx" TargetMode="External"/><Relationship Id="rId2" Type="http://schemas.openxmlformats.org/officeDocument/2006/relationships/hyperlink" Target="https://umbraco.xoserve.com/media/t0vp01jc/chmc-post-meeting-brief-080426.pdf" TargetMode="External"/><Relationship Id="rId1" Type="http://schemas.openxmlformats.org/officeDocument/2006/relationships/slideLayout" Target="../slideLayouts/slideLayout34.xml"/><Relationship Id="rId4" Type="http://schemas.openxmlformats.org/officeDocument/2006/relationships/hyperlink" Target="https://umbraco.xoserve.com/media/kqjckcnu/chmc-portfolio-poap-2026-03-25.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C2C3-6577-F8F2-43D3-8C152F9140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01287-4E13-A004-FB7F-751739A6A4CB}"/>
              </a:ext>
            </a:extLst>
          </p:cNvPr>
          <p:cNvSpPr>
            <a:spLocks noGrp="1"/>
          </p:cNvSpPr>
          <p:nvPr>
            <p:ph type="ctrTitle"/>
          </p:nvPr>
        </p:nvSpPr>
        <p:spPr/>
        <p:txBody>
          <a:bodyPr>
            <a:noAutofit/>
          </a:bodyPr>
          <a:lstStyle/>
          <a:p>
            <a:r>
              <a:rPr lang="en-IN" dirty="0"/>
              <a:t>DSC Delivery Sub-Group</a:t>
            </a:r>
          </a:p>
        </p:txBody>
      </p:sp>
      <p:sp>
        <p:nvSpPr>
          <p:cNvPr id="6" name="Subtitle 5">
            <a:extLst>
              <a:ext uri="{FF2B5EF4-FFF2-40B4-BE49-F238E27FC236}">
                <a16:creationId xmlns:a16="http://schemas.microsoft.com/office/drawing/2014/main" id="{6B6B651F-ABCE-1D44-99F5-D13416228954}"/>
              </a:ext>
            </a:extLst>
          </p:cNvPr>
          <p:cNvSpPr>
            <a:spLocks noGrp="1"/>
          </p:cNvSpPr>
          <p:nvPr>
            <p:ph type="subTitle" idx="1"/>
          </p:nvPr>
        </p:nvSpPr>
        <p:spPr/>
        <p:txBody>
          <a:bodyPr/>
          <a:lstStyle/>
          <a:p>
            <a:r>
              <a:rPr lang="en-US" dirty="0">
                <a:solidFill>
                  <a:srgbClr val="EE45AC"/>
                </a:solidFill>
              </a:rPr>
              <a:t>April 20th 2026</a:t>
            </a:r>
          </a:p>
        </p:txBody>
      </p:sp>
    </p:spTree>
    <p:extLst>
      <p:ext uri="{BB962C8B-B14F-4D97-AF65-F5344CB8AC3E}">
        <p14:creationId xmlns:p14="http://schemas.microsoft.com/office/powerpoint/2010/main" val="25717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D8165-8C27-1899-6A08-5469DB22C3A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11F5279-D5E1-5B2D-FB08-DA7970A1622D}"/>
              </a:ext>
            </a:extLst>
          </p:cNvPr>
          <p:cNvSpPr>
            <a:spLocks noGrp="1"/>
          </p:cNvSpPr>
          <p:nvPr>
            <p:ph type="title"/>
          </p:nvPr>
        </p:nvSpPr>
        <p:spPr/>
        <p:txBody>
          <a:bodyPr>
            <a:noAutofit/>
          </a:bodyPr>
          <a:lstStyle/>
          <a:p>
            <a:r>
              <a:rPr lang="en-IN" sz="3200"/>
              <a:t>Meter Read Service Improvements</a:t>
            </a:r>
          </a:p>
        </p:txBody>
      </p:sp>
      <p:graphicFrame>
        <p:nvGraphicFramePr>
          <p:cNvPr id="9" name="Table 8">
            <a:extLst>
              <a:ext uri="{FF2B5EF4-FFF2-40B4-BE49-F238E27FC236}">
                <a16:creationId xmlns:a16="http://schemas.microsoft.com/office/drawing/2014/main" id="{F2529A5F-3711-3C9D-B788-682A79D71CB2}"/>
              </a:ext>
            </a:extLst>
          </p:cNvPr>
          <p:cNvGraphicFramePr>
            <a:graphicFrameLocks noGrp="1"/>
          </p:cNvGraphicFramePr>
          <p:nvPr/>
        </p:nvGraphicFramePr>
        <p:xfrm>
          <a:off x="70498" y="1068046"/>
          <a:ext cx="12059298" cy="320040"/>
        </p:xfrm>
        <a:graphic>
          <a:graphicData uri="http://schemas.openxmlformats.org/drawingml/2006/table">
            <a:tbl>
              <a:tblPr firstRow="1" bandRow="1">
                <a:tableStyleId>{5C22544A-7EE6-4342-B048-85BDC9FD1C3A}</a:tableStyleId>
              </a:tblPr>
              <a:tblGrid>
                <a:gridCol w="2562042">
                  <a:extLst>
                    <a:ext uri="{9D8B030D-6E8A-4147-A177-3AD203B41FA5}">
                      <a16:colId xmlns:a16="http://schemas.microsoft.com/office/drawing/2014/main" val="618901692"/>
                    </a:ext>
                  </a:extLst>
                </a:gridCol>
                <a:gridCol w="9497256">
                  <a:extLst>
                    <a:ext uri="{9D8B030D-6E8A-4147-A177-3AD203B41FA5}">
                      <a16:colId xmlns:a16="http://schemas.microsoft.com/office/drawing/2014/main" val="1890735499"/>
                    </a:ext>
                  </a:extLst>
                </a:gridCol>
              </a:tblGrid>
              <a:tr h="312290">
                <a:tc>
                  <a:txBody>
                    <a:bodyPr/>
                    <a:lstStyle/>
                    <a:p>
                      <a:pPr algn="ctr"/>
                      <a:r>
                        <a:rPr lang="en-GB" sz="1500"/>
                        <a:t>Service Improvements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500"/>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7840792"/>
                  </a:ext>
                </a:extLst>
              </a:tr>
            </a:tbl>
          </a:graphicData>
        </a:graphic>
      </p:graphicFrame>
      <p:graphicFrame>
        <p:nvGraphicFramePr>
          <p:cNvPr id="3" name="Table 2">
            <a:extLst>
              <a:ext uri="{FF2B5EF4-FFF2-40B4-BE49-F238E27FC236}">
                <a16:creationId xmlns:a16="http://schemas.microsoft.com/office/drawing/2014/main" id="{0A1E9412-1647-0DDB-A537-9C60EB095049}"/>
              </a:ext>
            </a:extLst>
          </p:cNvPr>
          <p:cNvGraphicFramePr>
            <a:graphicFrameLocks noGrp="1"/>
          </p:cNvGraphicFramePr>
          <p:nvPr/>
        </p:nvGraphicFramePr>
        <p:xfrm>
          <a:off x="66351" y="1443213"/>
          <a:ext cx="12059298" cy="1844266"/>
        </p:xfrm>
        <a:graphic>
          <a:graphicData uri="http://schemas.openxmlformats.org/drawingml/2006/table">
            <a:tbl>
              <a:tblPr firstRow="1" bandRow="1">
                <a:tableStyleId>{5C22544A-7EE6-4342-B048-85BDC9FD1C3A}</a:tableStyleId>
              </a:tblPr>
              <a:tblGrid>
                <a:gridCol w="2573691">
                  <a:extLst>
                    <a:ext uri="{9D8B030D-6E8A-4147-A177-3AD203B41FA5}">
                      <a16:colId xmlns:a16="http://schemas.microsoft.com/office/drawing/2014/main" val="618901692"/>
                    </a:ext>
                  </a:extLst>
                </a:gridCol>
                <a:gridCol w="9485607">
                  <a:extLst>
                    <a:ext uri="{9D8B030D-6E8A-4147-A177-3AD203B41FA5}">
                      <a16:colId xmlns:a16="http://schemas.microsoft.com/office/drawing/2014/main" val="1890735499"/>
                    </a:ext>
                  </a:extLst>
                </a:gridCol>
              </a:tblGrid>
              <a:tr h="228826">
                <a:tc>
                  <a:txBody>
                    <a:bodyPr/>
                    <a:lstStyle/>
                    <a:p>
                      <a:pPr algn="ctr"/>
                      <a:r>
                        <a:rPr lang="en-GB" sz="900" b="1" dirty="0">
                          <a:solidFill>
                            <a:schemeClr val="tx2"/>
                          </a:solidFill>
                          <a:latin typeface="+mn-lt"/>
                        </a:rPr>
                        <a:t>Part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2"/>
                          </a:solidFill>
                          <a:latin typeface="+mn-lt"/>
                          <a:cs typeface="Poppins Medium"/>
                        </a:rPr>
                        <a:t>Reconciliation of Class Change with subsequent Shipper Transfer and Class Change</a:t>
                      </a:r>
                      <a:endParaRPr lang="en-GB" sz="900" b="0" dirty="0">
                        <a:solidFill>
                          <a:schemeClr val="tx2"/>
                        </a:solidFill>
                        <a:latin typeface="+mn-lt"/>
                        <a:ea typeface="+mn-ea"/>
                        <a:cs typeface="Poppins Mediu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2578647906"/>
                  </a:ext>
                </a:extLst>
              </a:tr>
              <a:tr h="370840">
                <a:tc>
                  <a:txBody>
                    <a:bodyPr/>
                    <a:lstStyle/>
                    <a:p>
                      <a:pPr algn="ctr"/>
                      <a:r>
                        <a:rPr lang="en-GB" sz="900" b="1" dirty="0">
                          <a:solidFill>
                            <a:schemeClr val="tx2"/>
                          </a:solidFill>
                          <a:latin typeface="+mn-lt"/>
                        </a:rPr>
                        <a:t>Issue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a:r>
                        <a:rPr lang="en-GB" sz="900" b="0">
                          <a:solidFill>
                            <a:schemeClr val="dk1"/>
                          </a:solidFill>
                          <a:latin typeface="+mj-lt"/>
                          <a:ea typeface="+mn-ea"/>
                          <a:cs typeface="Poppins Medium" panose="00000600000000000000" pitchFamily="2" charset="0"/>
                        </a:rPr>
                        <a:t>An issue currently exists in UKLink (SAP ISU) where an account is undergoing a class change (CC) from Class 3 to Class 4, and subsequently a Class Change + Shipper Transfer (CC+ST) occurs immediately one day later from 4 to 3, the FICC read which is supposed to be created on D-1, is being replaced by a FINT read.  FICC read initiates reconciliation activity hence in this event reconciliation is not initiated impacting billing. Exceptions are being generated and associated to this issue.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75281158"/>
                  </a:ext>
                </a:extLst>
              </a:tr>
              <a:tr h="370840">
                <a:tc>
                  <a:txBody>
                    <a:bodyPr/>
                    <a:lstStyle/>
                    <a:p>
                      <a:pPr algn="ctr"/>
                      <a:r>
                        <a:rPr lang="en-GB" sz="900" b="1" dirty="0">
                          <a:solidFill>
                            <a:schemeClr val="tx2"/>
                          </a:solidFill>
                          <a:latin typeface="+mn-lt"/>
                        </a:rPr>
                        <a:t>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900" b="0" dirty="0">
                          <a:latin typeface="+mj-lt"/>
                          <a:cs typeface="Poppins Medium" panose="00000600000000000000" pitchFamily="2" charset="0"/>
                        </a:rPr>
                        <a:t>The system must be updated  to generate and reflect a FICC read for a class change at D-1 of a Shipper Transfer and class change, so that reconciliation can be triggered.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4070866513"/>
                  </a:ext>
                </a:extLst>
              </a:tr>
              <a:tr h="370840">
                <a:tc>
                  <a:txBody>
                    <a:bodyPr/>
                    <a:lstStyle/>
                    <a:p>
                      <a:pPr algn="ctr"/>
                      <a:r>
                        <a:rPr lang="en-GB" sz="900" b="1" dirty="0">
                          <a:solidFill>
                            <a:schemeClr val="tx2"/>
                          </a:solidFill>
                          <a:latin typeface="+mn-lt"/>
                        </a:rPr>
                        <a:t>Impacts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a:r>
                        <a:rPr lang="en-GB" sz="900" b="0">
                          <a:latin typeface="+mj-lt"/>
                          <a:cs typeface="Poppins Medium"/>
                        </a:rPr>
                        <a:t>The current process means reconciliation is not triggered for these  sites, so there is a 1-day Rec missing and the customer is not being billed,</a:t>
                      </a:r>
                      <a:r>
                        <a:rPr lang="en-GB" sz="900" b="0">
                          <a:latin typeface="+mj-lt"/>
                          <a:cs typeface="Poppins Medium" panose="00000600000000000000" pitchFamily="2" charset="0"/>
                        </a:rPr>
                        <a:t> </a:t>
                      </a:r>
                      <a:r>
                        <a:rPr lang="en-GB" sz="900">
                          <a:solidFill>
                            <a:schemeClr val="dk1"/>
                          </a:solidFill>
                          <a:effectLst/>
                          <a:latin typeface="+mj-lt"/>
                          <a:ea typeface="+mn-ea"/>
                          <a:cs typeface="Poppins Medium" panose="00000600000000000000" pitchFamily="2" charset="0"/>
                        </a:rPr>
                        <a:t>resulting in financial disparity (positive or negative), impacts to UIG reconciliation. </a:t>
                      </a:r>
                      <a:endParaRPr lang="en-GB" sz="900" b="0">
                        <a:latin typeface="+mj-lt"/>
                        <a:cs typeface="Poppins Mediu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380318840"/>
                  </a:ext>
                </a:extLst>
              </a:tr>
              <a:tr h="370840">
                <a:tc>
                  <a:txBody>
                    <a:bodyPr/>
                    <a:lstStyle/>
                    <a:p>
                      <a:pPr algn="ctr"/>
                      <a:r>
                        <a:rPr lang="en-GB" sz="900" b="1" dirty="0">
                          <a:solidFill>
                            <a:schemeClr val="tx2"/>
                          </a:solidFill>
                          <a:latin typeface="+mn-lt"/>
                        </a:rPr>
                        <a:t>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algn="l"/>
                      <a:r>
                        <a:rPr lang="en-GB" sz="900" dirty="0">
                          <a:solidFill>
                            <a:schemeClr val="dk1"/>
                          </a:solidFill>
                          <a:effectLst/>
                          <a:latin typeface="+mj-lt"/>
                          <a:ea typeface="+mn-ea"/>
                          <a:cs typeface="Poppins Medium"/>
                        </a:rPr>
                        <a:t>Settlement values will be correct for affected sites (feeding UIG correctly) and customers will receive accurate invoices. </a:t>
                      </a:r>
                      <a:endParaRPr lang="en-GB" sz="900" b="0" dirty="0">
                        <a:solidFill>
                          <a:schemeClr val="dk1"/>
                        </a:solidFill>
                        <a:latin typeface="+mj-lt"/>
                        <a:ea typeface="+mn-ea"/>
                        <a:cs typeface="Poppins Medium"/>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856951053"/>
                  </a:ext>
                </a:extLst>
              </a:tr>
            </a:tbl>
          </a:graphicData>
        </a:graphic>
      </p:graphicFrame>
      <p:graphicFrame>
        <p:nvGraphicFramePr>
          <p:cNvPr id="6" name="Table 5">
            <a:extLst>
              <a:ext uri="{FF2B5EF4-FFF2-40B4-BE49-F238E27FC236}">
                <a16:creationId xmlns:a16="http://schemas.microsoft.com/office/drawing/2014/main" id="{8C034760-EC98-F0DF-966A-2B431E0254A5}"/>
              </a:ext>
            </a:extLst>
          </p:cNvPr>
          <p:cNvGraphicFramePr>
            <a:graphicFrameLocks noGrp="1"/>
          </p:cNvGraphicFramePr>
          <p:nvPr/>
        </p:nvGraphicFramePr>
        <p:xfrm>
          <a:off x="66351" y="3717773"/>
          <a:ext cx="12059298" cy="2391080"/>
        </p:xfrm>
        <a:graphic>
          <a:graphicData uri="http://schemas.openxmlformats.org/drawingml/2006/table">
            <a:tbl>
              <a:tblPr firstRow="1" bandRow="1">
                <a:tableStyleId>{5C22544A-7EE6-4342-B048-85BDC9FD1C3A}</a:tableStyleId>
              </a:tblPr>
              <a:tblGrid>
                <a:gridCol w="2560365">
                  <a:extLst>
                    <a:ext uri="{9D8B030D-6E8A-4147-A177-3AD203B41FA5}">
                      <a16:colId xmlns:a16="http://schemas.microsoft.com/office/drawing/2014/main" val="618901692"/>
                    </a:ext>
                  </a:extLst>
                </a:gridCol>
                <a:gridCol w="9498933">
                  <a:extLst>
                    <a:ext uri="{9D8B030D-6E8A-4147-A177-3AD203B41FA5}">
                      <a16:colId xmlns:a16="http://schemas.microsoft.com/office/drawing/2014/main" val="1890735499"/>
                    </a:ext>
                  </a:extLst>
                </a:gridCol>
              </a:tblGrid>
              <a:tr h="242240">
                <a:tc>
                  <a:txBody>
                    <a:bodyPr/>
                    <a:lstStyle/>
                    <a:p>
                      <a:pPr algn="ctr"/>
                      <a:r>
                        <a:rPr lang="en-GB" sz="900" b="1" dirty="0">
                          <a:solidFill>
                            <a:schemeClr val="tx2"/>
                          </a:solidFill>
                          <a:latin typeface="+mn-lt"/>
                        </a:rPr>
                        <a:t>Part 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latin typeface="+mn-lt"/>
                          <a:ea typeface="+mn-ea"/>
                          <a:cs typeface="Poppins Medium" panose="00000600000000000000" pitchFamily="2" charset="0"/>
                        </a:rPr>
                        <a:t>RGMA Read Validation where Site Flagged as AMR</a:t>
                      </a:r>
                      <a:endParaRPr lang="en-GB" sz="900" b="1" dirty="0">
                        <a:solidFill>
                          <a:schemeClr val="tx2"/>
                        </a:solidFill>
                        <a:latin typeface="+mn-lt"/>
                        <a:ea typeface="+mn-ea"/>
                        <a:cs typeface="Poppins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2578647906"/>
                  </a:ext>
                </a:extLst>
              </a:tr>
              <a:tr h="370840">
                <a:tc>
                  <a:txBody>
                    <a:bodyPr/>
                    <a:lstStyle/>
                    <a:p>
                      <a:pPr algn="ctr"/>
                      <a:r>
                        <a:rPr lang="en-GB" sz="900" b="1" dirty="0">
                          <a:solidFill>
                            <a:schemeClr val="tx2"/>
                          </a:solidFill>
                          <a:latin typeface="+mn-lt"/>
                        </a:rPr>
                        <a:t>Issue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a:r>
                        <a:rPr lang="en-GB" sz="900" b="0" dirty="0">
                          <a:solidFill>
                            <a:schemeClr val="dk1"/>
                          </a:solidFill>
                          <a:latin typeface="+mj-lt"/>
                          <a:ea typeface="+mn-ea"/>
                          <a:cs typeface="Poppins Medium" panose="00000600000000000000" pitchFamily="2" charset="0"/>
                        </a:rPr>
                        <a:t>An issue currently exists in UK Link (SAP ISU) when a registered user submits an RGMA Activity with reads, where an AMR Device (Automated Meter Reading device) is also installed. Any RGMA Activity received with reads should validate back to the last actual Check Reading (Site Visit Read). The system is incorrectly identifying estimated Shipper Transfers as the last Check Read as part of read and energy tolerance validation. These newly received RGMA readings are in some instances being incorrectly rejected or accepted.</a:t>
                      </a:r>
                    </a:p>
                    <a:p>
                      <a:pPr algn="l"/>
                      <a:endParaRPr lang="en-GB" sz="900" b="0" dirty="0">
                        <a:solidFill>
                          <a:schemeClr val="dk1"/>
                        </a:solidFill>
                        <a:latin typeface="+mj-lt"/>
                        <a:ea typeface="+mn-ea"/>
                        <a:cs typeface="Poppins Medium" panose="00000600000000000000" pitchFamily="2" charset="0"/>
                      </a:endParaRPr>
                    </a:p>
                    <a:p>
                      <a:pPr algn="l"/>
                      <a:r>
                        <a:rPr lang="en-GB" sz="900" b="0" dirty="0">
                          <a:solidFill>
                            <a:schemeClr val="dk1"/>
                          </a:solidFill>
                          <a:latin typeface="+mj-lt"/>
                          <a:ea typeface="+mn-ea"/>
                          <a:cs typeface="Poppins Medium" panose="00000600000000000000" pitchFamily="2" charset="0"/>
                        </a:rPr>
                        <a:t>Connected to Service Improvements Part F.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75281158"/>
                  </a:ext>
                </a:extLst>
              </a:tr>
              <a:tr h="215610">
                <a:tc>
                  <a:txBody>
                    <a:bodyPr/>
                    <a:lstStyle/>
                    <a:p>
                      <a:pPr algn="ctr"/>
                      <a:r>
                        <a:rPr lang="en-GB" sz="900" b="1" dirty="0">
                          <a:solidFill>
                            <a:schemeClr val="tx2"/>
                          </a:solidFill>
                          <a:latin typeface="+mn-lt"/>
                        </a:rPr>
                        <a:t>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900" b="0">
                          <a:latin typeface="+mj-lt"/>
                          <a:cs typeface="Poppins Medium" panose="00000600000000000000" pitchFamily="2" charset="0"/>
                        </a:rPr>
                        <a:t>RGMA Read Validation will work as intended in first time processing, resulting in fewer queries and manual workaround.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4070866513"/>
                  </a:ext>
                </a:extLst>
              </a:tr>
              <a:tr h="370840">
                <a:tc>
                  <a:txBody>
                    <a:bodyPr/>
                    <a:lstStyle/>
                    <a:p>
                      <a:pPr algn="ctr"/>
                      <a:r>
                        <a:rPr lang="en-GB" sz="900" b="1" dirty="0">
                          <a:solidFill>
                            <a:schemeClr val="tx2"/>
                          </a:solidFill>
                          <a:latin typeface="+mn-lt"/>
                        </a:rPr>
                        <a:t>Impacts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a:r>
                        <a:rPr lang="en-GB" sz="900" b="0">
                          <a:latin typeface="+mj-lt"/>
                          <a:cs typeface="Poppins Medium"/>
                        </a:rPr>
                        <a:t>Impact Customer satisfaction. An increase to the number of queries with this issue requiring the workaround, which will increase the time it takes to complete. RGMA transaction will be incorrectly accepted or rejected based on current rules. Read validation processes for Site Visits, regardless of the source of data, remain inconsistent.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380318840"/>
                  </a:ext>
                </a:extLst>
              </a:tr>
              <a:tr h="370840">
                <a:tc>
                  <a:txBody>
                    <a:bodyPr/>
                    <a:lstStyle/>
                    <a:p>
                      <a:pPr algn="ctr"/>
                      <a:r>
                        <a:rPr lang="en-GB" sz="900" b="1" dirty="0">
                          <a:solidFill>
                            <a:schemeClr val="tx2"/>
                          </a:solidFill>
                          <a:latin typeface="+mn-lt"/>
                        </a:rPr>
                        <a:t>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algn="l"/>
                      <a:r>
                        <a:rPr lang="en-GB" sz="900" b="0" dirty="0">
                          <a:solidFill>
                            <a:schemeClr val="dk1"/>
                          </a:solidFill>
                          <a:latin typeface="+mj-lt"/>
                          <a:ea typeface="+mn-ea"/>
                          <a:cs typeface="Poppins Medium"/>
                        </a:rPr>
                        <a:t>Improvement of our Customer’s Experience. Reduction in the number of Reads/RGMA Queries received, as this would remove this particular issue that the customer is raising. Faster response time to queries raised (where manual intervention is currently required, this increases the time it takes to resolve). Removes the manual workaround for incorrect RGMA Read Validation.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856951053"/>
                  </a:ext>
                </a:extLst>
              </a:tr>
            </a:tbl>
          </a:graphicData>
        </a:graphic>
      </p:graphicFrame>
      <p:graphicFrame>
        <p:nvGraphicFramePr>
          <p:cNvPr id="8" name="Table 7">
            <a:extLst>
              <a:ext uri="{FF2B5EF4-FFF2-40B4-BE49-F238E27FC236}">
                <a16:creationId xmlns:a16="http://schemas.microsoft.com/office/drawing/2014/main" id="{EC3324C3-344A-BEE9-6087-E9206F7F6180}"/>
              </a:ext>
            </a:extLst>
          </p:cNvPr>
          <p:cNvGraphicFramePr>
            <a:graphicFrameLocks noGrp="1"/>
          </p:cNvGraphicFramePr>
          <p:nvPr/>
        </p:nvGraphicFramePr>
        <p:xfrm>
          <a:off x="66351" y="3342606"/>
          <a:ext cx="12059298" cy="320040"/>
        </p:xfrm>
        <a:graphic>
          <a:graphicData uri="http://schemas.openxmlformats.org/drawingml/2006/table">
            <a:tbl>
              <a:tblPr firstRow="1" bandRow="1">
                <a:tableStyleId>{5C22544A-7EE6-4342-B048-85BDC9FD1C3A}</a:tableStyleId>
              </a:tblPr>
              <a:tblGrid>
                <a:gridCol w="2562042">
                  <a:extLst>
                    <a:ext uri="{9D8B030D-6E8A-4147-A177-3AD203B41FA5}">
                      <a16:colId xmlns:a16="http://schemas.microsoft.com/office/drawing/2014/main" val="618901692"/>
                    </a:ext>
                  </a:extLst>
                </a:gridCol>
                <a:gridCol w="9497256">
                  <a:extLst>
                    <a:ext uri="{9D8B030D-6E8A-4147-A177-3AD203B41FA5}">
                      <a16:colId xmlns:a16="http://schemas.microsoft.com/office/drawing/2014/main" val="1890735499"/>
                    </a:ext>
                  </a:extLst>
                </a:gridCol>
              </a:tblGrid>
              <a:tr h="312290">
                <a:tc>
                  <a:txBody>
                    <a:bodyPr/>
                    <a:lstStyle/>
                    <a:p>
                      <a:pPr algn="ctr"/>
                      <a:r>
                        <a:rPr lang="en-GB" sz="1500"/>
                        <a:t>Service Improvements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500" dirty="0"/>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7840792"/>
                  </a:ext>
                </a:extLst>
              </a:tr>
            </a:tbl>
          </a:graphicData>
        </a:graphic>
      </p:graphicFrame>
    </p:spTree>
    <p:extLst>
      <p:ext uri="{BB962C8B-B14F-4D97-AF65-F5344CB8AC3E}">
        <p14:creationId xmlns:p14="http://schemas.microsoft.com/office/powerpoint/2010/main" val="279489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423EB-ED0F-96F7-EC24-70C4DD4C46B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872A37D-20DA-32C8-7278-559BF4F0E65C}"/>
              </a:ext>
            </a:extLst>
          </p:cNvPr>
          <p:cNvSpPr>
            <a:spLocks noGrp="1"/>
          </p:cNvSpPr>
          <p:nvPr>
            <p:ph type="title"/>
          </p:nvPr>
        </p:nvSpPr>
        <p:spPr/>
        <p:txBody>
          <a:bodyPr>
            <a:noAutofit/>
          </a:bodyPr>
          <a:lstStyle/>
          <a:p>
            <a:r>
              <a:rPr lang="en-IN" sz="3200"/>
              <a:t>Meter Read Service Improvements</a:t>
            </a:r>
          </a:p>
        </p:txBody>
      </p:sp>
      <p:graphicFrame>
        <p:nvGraphicFramePr>
          <p:cNvPr id="9" name="Table 8">
            <a:extLst>
              <a:ext uri="{FF2B5EF4-FFF2-40B4-BE49-F238E27FC236}">
                <a16:creationId xmlns:a16="http://schemas.microsoft.com/office/drawing/2014/main" id="{273D57D8-AE87-0A05-0165-9F56D89216B9}"/>
              </a:ext>
            </a:extLst>
          </p:cNvPr>
          <p:cNvGraphicFramePr>
            <a:graphicFrameLocks noGrp="1"/>
          </p:cNvGraphicFramePr>
          <p:nvPr/>
        </p:nvGraphicFramePr>
        <p:xfrm>
          <a:off x="70498" y="1068046"/>
          <a:ext cx="12059298" cy="320040"/>
        </p:xfrm>
        <a:graphic>
          <a:graphicData uri="http://schemas.openxmlformats.org/drawingml/2006/table">
            <a:tbl>
              <a:tblPr firstRow="1" bandRow="1">
                <a:tableStyleId>{5C22544A-7EE6-4342-B048-85BDC9FD1C3A}</a:tableStyleId>
              </a:tblPr>
              <a:tblGrid>
                <a:gridCol w="2562042">
                  <a:extLst>
                    <a:ext uri="{9D8B030D-6E8A-4147-A177-3AD203B41FA5}">
                      <a16:colId xmlns:a16="http://schemas.microsoft.com/office/drawing/2014/main" val="618901692"/>
                    </a:ext>
                  </a:extLst>
                </a:gridCol>
                <a:gridCol w="9497256">
                  <a:extLst>
                    <a:ext uri="{9D8B030D-6E8A-4147-A177-3AD203B41FA5}">
                      <a16:colId xmlns:a16="http://schemas.microsoft.com/office/drawing/2014/main" val="1890735499"/>
                    </a:ext>
                  </a:extLst>
                </a:gridCol>
              </a:tblGrid>
              <a:tr h="312290">
                <a:tc>
                  <a:txBody>
                    <a:bodyPr/>
                    <a:lstStyle/>
                    <a:p>
                      <a:pPr algn="ctr"/>
                      <a:r>
                        <a:rPr lang="en-GB" sz="1500"/>
                        <a:t>Service Improvements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500"/>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7840792"/>
                  </a:ext>
                </a:extLst>
              </a:tr>
            </a:tbl>
          </a:graphicData>
        </a:graphic>
      </p:graphicFrame>
      <p:graphicFrame>
        <p:nvGraphicFramePr>
          <p:cNvPr id="3" name="Table 2">
            <a:extLst>
              <a:ext uri="{FF2B5EF4-FFF2-40B4-BE49-F238E27FC236}">
                <a16:creationId xmlns:a16="http://schemas.microsoft.com/office/drawing/2014/main" id="{4EACB79F-B912-79ED-BCDA-AE11F509CE90}"/>
              </a:ext>
            </a:extLst>
          </p:cNvPr>
          <p:cNvGraphicFramePr>
            <a:graphicFrameLocks noGrp="1"/>
          </p:cNvGraphicFramePr>
          <p:nvPr/>
        </p:nvGraphicFramePr>
        <p:xfrm>
          <a:off x="66351" y="1453242"/>
          <a:ext cx="12059298" cy="2403966"/>
        </p:xfrm>
        <a:graphic>
          <a:graphicData uri="http://schemas.openxmlformats.org/drawingml/2006/table">
            <a:tbl>
              <a:tblPr firstRow="1" bandRow="1">
                <a:tableStyleId>{5C22544A-7EE6-4342-B048-85BDC9FD1C3A}</a:tableStyleId>
              </a:tblPr>
              <a:tblGrid>
                <a:gridCol w="2573691">
                  <a:extLst>
                    <a:ext uri="{9D8B030D-6E8A-4147-A177-3AD203B41FA5}">
                      <a16:colId xmlns:a16="http://schemas.microsoft.com/office/drawing/2014/main" val="618901692"/>
                    </a:ext>
                  </a:extLst>
                </a:gridCol>
                <a:gridCol w="9485607">
                  <a:extLst>
                    <a:ext uri="{9D8B030D-6E8A-4147-A177-3AD203B41FA5}">
                      <a16:colId xmlns:a16="http://schemas.microsoft.com/office/drawing/2014/main" val="1890735499"/>
                    </a:ext>
                  </a:extLst>
                </a:gridCol>
              </a:tblGrid>
              <a:tr h="228826">
                <a:tc>
                  <a:txBody>
                    <a:bodyPr/>
                    <a:lstStyle/>
                    <a:p>
                      <a:pPr algn="ctr"/>
                      <a:r>
                        <a:rPr lang="en-GB" sz="900" b="1" dirty="0">
                          <a:solidFill>
                            <a:schemeClr val="tx2"/>
                          </a:solidFill>
                          <a:latin typeface="+mn-lt"/>
                        </a:rPr>
                        <a:t>Part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latin typeface="+mn-lt"/>
                          <a:ea typeface="+mn-ea"/>
                          <a:cs typeface="Poppins Medium" panose="00000600000000000000" pitchFamily="2" charset="0"/>
                        </a:rPr>
                        <a:t>NDM Opening Read Estimation Based on Read with a Positive Through The Zero Count</a:t>
                      </a:r>
                      <a:endParaRPr lang="en-GB" sz="900" b="1" kern="1200" dirty="0">
                        <a:solidFill>
                          <a:schemeClr val="tx2"/>
                        </a:solidFill>
                        <a:latin typeface="+mn-lt"/>
                        <a:ea typeface="+mn-ea"/>
                        <a:cs typeface="Poppins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2578647906"/>
                  </a:ext>
                </a:extLst>
              </a:tr>
              <a:tr h="370840">
                <a:tc>
                  <a:txBody>
                    <a:bodyPr/>
                    <a:lstStyle/>
                    <a:p>
                      <a:pPr algn="ctr"/>
                      <a:r>
                        <a:rPr lang="en-GB" sz="900" b="1" dirty="0">
                          <a:solidFill>
                            <a:schemeClr val="tx2"/>
                          </a:solidFill>
                          <a:latin typeface="+mn-lt"/>
                        </a:rPr>
                        <a:t>Issue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a:r>
                        <a:rPr lang="en-GB" sz="900" b="0" dirty="0">
                          <a:solidFill>
                            <a:schemeClr val="dk1"/>
                          </a:solidFill>
                          <a:latin typeface="+mj-lt"/>
                          <a:ea typeface="+mn-ea"/>
                          <a:cs typeface="Poppins Medium" panose="00000600000000000000" pitchFamily="2" charset="0"/>
                        </a:rPr>
                        <a:t>Issue identified whereby NDM estimation, for a shipper transfer, is incorrectly including the provided TTZ.  As part of read processes, it is mandatory for the submitting organisation to provide the TTZ.  The TTZ is the value the metering device has clocked since the last actual read and is used in validation of the read and calculation of consumption. In this scenario a read is received within the transfer read window, with a read date other than the transfer date. This read is utilised by NDM estimation to create an estimated transfer read, volume and energy. </a:t>
                      </a:r>
                    </a:p>
                    <a:p>
                      <a:pPr algn="l"/>
                      <a:endParaRPr lang="en-GB" sz="900" b="0" dirty="0">
                        <a:solidFill>
                          <a:schemeClr val="dk1"/>
                        </a:solidFill>
                        <a:latin typeface="+mj-lt"/>
                        <a:ea typeface="+mn-ea"/>
                        <a:cs typeface="Poppins Medium" panose="00000600000000000000" pitchFamily="2" charset="0"/>
                      </a:endParaRPr>
                    </a:p>
                    <a:p>
                      <a:pPr algn="l"/>
                      <a:r>
                        <a:rPr lang="en-GB" sz="900" b="0" dirty="0">
                          <a:solidFill>
                            <a:schemeClr val="dk1"/>
                          </a:solidFill>
                          <a:latin typeface="+mj-lt"/>
                          <a:ea typeface="+mn-ea"/>
                          <a:cs typeface="Poppins Medium" panose="00000600000000000000" pitchFamily="2" charset="0"/>
                        </a:rPr>
                        <a:t>Where a TTZ other than zero, has already been applied to previous estimated readings and no subsequent actual is present, the volume and energy for the outgoing and incoming Shipper is incorrect.  The TTZ used to calculate current volume is derived by TTZ of the Current Read  minus  The SUM of all TTZ values between Last Actual Read and the Current Read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75281158"/>
                  </a:ext>
                </a:extLst>
              </a:tr>
              <a:tr h="249820">
                <a:tc>
                  <a:txBody>
                    <a:bodyPr/>
                    <a:lstStyle/>
                    <a:p>
                      <a:pPr algn="ctr"/>
                      <a:r>
                        <a:rPr lang="en-GB" sz="900" b="1" dirty="0">
                          <a:solidFill>
                            <a:schemeClr val="tx2"/>
                          </a:solidFill>
                          <a:latin typeface="+mn-lt"/>
                        </a:rPr>
                        <a:t>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900" b="0" dirty="0">
                          <a:latin typeface="+mj-lt"/>
                          <a:cs typeface="Poppins Medium" panose="00000600000000000000" pitchFamily="2" charset="0"/>
                        </a:rPr>
                        <a:t>To ensure the read data provided is used correctly in the calculation of a transfer meter read, metered volume and 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4070866513"/>
                  </a:ext>
                </a:extLst>
              </a:tr>
              <a:tr h="285386">
                <a:tc>
                  <a:txBody>
                    <a:bodyPr/>
                    <a:lstStyle/>
                    <a:p>
                      <a:pPr algn="ctr"/>
                      <a:r>
                        <a:rPr lang="en-GB" sz="900" b="1" dirty="0">
                          <a:solidFill>
                            <a:schemeClr val="tx2"/>
                          </a:solidFill>
                          <a:latin typeface="+mn-lt"/>
                        </a:rPr>
                        <a:t>Impacts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dirty="0">
                          <a:latin typeface="+mj-lt"/>
                          <a:cs typeface="Poppins Medium"/>
                        </a:rPr>
                        <a:t>A work around is currently in place where monthly profiling is carried out and the reconciliation period is corrected via a consumption adjustment.  Therefore there is no current impact to customers as corrections are made before invoice issue.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380318840"/>
                  </a:ext>
                </a:extLst>
              </a:tr>
              <a:tr h="370840">
                <a:tc>
                  <a:txBody>
                    <a:bodyPr/>
                    <a:lstStyle/>
                    <a:p>
                      <a:pPr algn="ctr"/>
                      <a:r>
                        <a:rPr lang="en-GB" sz="900" b="1" dirty="0">
                          <a:solidFill>
                            <a:schemeClr val="tx2"/>
                          </a:solidFill>
                          <a:latin typeface="+mn-lt"/>
                        </a:rPr>
                        <a:t>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algn="l"/>
                      <a:r>
                        <a:rPr lang="en-GB" sz="900" b="0" dirty="0">
                          <a:solidFill>
                            <a:schemeClr val="dk1"/>
                          </a:solidFill>
                          <a:latin typeface="+mj-lt"/>
                          <a:ea typeface="+mn-ea"/>
                          <a:cs typeface="Poppins Medium"/>
                        </a:rPr>
                        <a:t>1.  Application Support no longer required to carry out monthly workaround -profiling and correcting consumption.</a:t>
                      </a:r>
                    </a:p>
                    <a:p>
                      <a:pPr algn="l"/>
                      <a:r>
                        <a:rPr lang="en-GB" sz="900" b="0" dirty="0">
                          <a:solidFill>
                            <a:schemeClr val="dk1"/>
                          </a:solidFill>
                          <a:latin typeface="+mj-lt"/>
                          <a:ea typeface="+mn-ea"/>
                          <a:cs typeface="Poppins Medium"/>
                        </a:rPr>
                        <a:t>2. Adherence to first time right principle, with estimated reads and consumption being generated correctly.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856951053"/>
                  </a:ext>
                </a:extLst>
              </a:tr>
            </a:tbl>
          </a:graphicData>
        </a:graphic>
      </p:graphicFrame>
    </p:spTree>
    <p:extLst>
      <p:ext uri="{BB962C8B-B14F-4D97-AF65-F5344CB8AC3E}">
        <p14:creationId xmlns:p14="http://schemas.microsoft.com/office/powerpoint/2010/main" val="294767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10FDC-D2FC-FEA5-B050-F6F986DD88D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F6A3F0A-070F-2008-5B45-43B14662D6AE}"/>
              </a:ext>
            </a:extLst>
          </p:cNvPr>
          <p:cNvSpPr>
            <a:spLocks noGrp="1"/>
          </p:cNvSpPr>
          <p:nvPr>
            <p:ph type="title"/>
          </p:nvPr>
        </p:nvSpPr>
        <p:spPr/>
        <p:txBody>
          <a:bodyPr>
            <a:noAutofit/>
          </a:bodyPr>
          <a:lstStyle/>
          <a:p>
            <a:r>
              <a:rPr lang="en-IN" sz="3200"/>
              <a:t>Meter Read Service Improvements</a:t>
            </a:r>
          </a:p>
        </p:txBody>
      </p:sp>
      <p:graphicFrame>
        <p:nvGraphicFramePr>
          <p:cNvPr id="9" name="Table 8">
            <a:extLst>
              <a:ext uri="{FF2B5EF4-FFF2-40B4-BE49-F238E27FC236}">
                <a16:creationId xmlns:a16="http://schemas.microsoft.com/office/drawing/2014/main" id="{CC5A9CCC-C269-1E64-FC4B-1525FF3144ED}"/>
              </a:ext>
            </a:extLst>
          </p:cNvPr>
          <p:cNvGraphicFramePr>
            <a:graphicFrameLocks noGrp="1"/>
          </p:cNvGraphicFramePr>
          <p:nvPr/>
        </p:nvGraphicFramePr>
        <p:xfrm>
          <a:off x="70498" y="1068046"/>
          <a:ext cx="12059298" cy="320040"/>
        </p:xfrm>
        <a:graphic>
          <a:graphicData uri="http://schemas.openxmlformats.org/drawingml/2006/table">
            <a:tbl>
              <a:tblPr firstRow="1" bandRow="1">
                <a:tableStyleId>{5C22544A-7EE6-4342-B048-85BDC9FD1C3A}</a:tableStyleId>
              </a:tblPr>
              <a:tblGrid>
                <a:gridCol w="2562042">
                  <a:extLst>
                    <a:ext uri="{9D8B030D-6E8A-4147-A177-3AD203B41FA5}">
                      <a16:colId xmlns:a16="http://schemas.microsoft.com/office/drawing/2014/main" val="618901692"/>
                    </a:ext>
                  </a:extLst>
                </a:gridCol>
                <a:gridCol w="9497256">
                  <a:extLst>
                    <a:ext uri="{9D8B030D-6E8A-4147-A177-3AD203B41FA5}">
                      <a16:colId xmlns:a16="http://schemas.microsoft.com/office/drawing/2014/main" val="1890735499"/>
                    </a:ext>
                  </a:extLst>
                </a:gridCol>
              </a:tblGrid>
              <a:tr h="312290">
                <a:tc>
                  <a:txBody>
                    <a:bodyPr/>
                    <a:lstStyle/>
                    <a:p>
                      <a:pPr algn="ctr"/>
                      <a:r>
                        <a:rPr lang="en-GB" sz="1500"/>
                        <a:t>Service Improvements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500" dirty="0"/>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7840792"/>
                  </a:ext>
                </a:extLst>
              </a:tr>
            </a:tbl>
          </a:graphicData>
        </a:graphic>
      </p:graphicFrame>
      <p:graphicFrame>
        <p:nvGraphicFramePr>
          <p:cNvPr id="6" name="Table 5">
            <a:extLst>
              <a:ext uri="{FF2B5EF4-FFF2-40B4-BE49-F238E27FC236}">
                <a16:creationId xmlns:a16="http://schemas.microsoft.com/office/drawing/2014/main" id="{23A98C03-10AF-5B5F-1384-589A53A367C9}"/>
              </a:ext>
            </a:extLst>
          </p:cNvPr>
          <p:cNvGraphicFramePr>
            <a:graphicFrameLocks noGrp="1"/>
          </p:cNvGraphicFramePr>
          <p:nvPr/>
        </p:nvGraphicFramePr>
        <p:xfrm>
          <a:off x="70498" y="1453242"/>
          <a:ext cx="12059298" cy="2809455"/>
        </p:xfrm>
        <a:graphic>
          <a:graphicData uri="http://schemas.openxmlformats.org/drawingml/2006/table">
            <a:tbl>
              <a:tblPr firstRow="1" bandRow="1">
                <a:tableStyleId>{5C22544A-7EE6-4342-B048-85BDC9FD1C3A}</a:tableStyleId>
              </a:tblPr>
              <a:tblGrid>
                <a:gridCol w="2573691">
                  <a:extLst>
                    <a:ext uri="{9D8B030D-6E8A-4147-A177-3AD203B41FA5}">
                      <a16:colId xmlns:a16="http://schemas.microsoft.com/office/drawing/2014/main" val="618901692"/>
                    </a:ext>
                  </a:extLst>
                </a:gridCol>
                <a:gridCol w="9485607">
                  <a:extLst>
                    <a:ext uri="{9D8B030D-6E8A-4147-A177-3AD203B41FA5}">
                      <a16:colId xmlns:a16="http://schemas.microsoft.com/office/drawing/2014/main" val="1890735499"/>
                    </a:ext>
                  </a:extLst>
                </a:gridCol>
              </a:tblGrid>
              <a:tr h="242240">
                <a:tc>
                  <a:txBody>
                    <a:bodyPr/>
                    <a:lstStyle/>
                    <a:p>
                      <a:pPr algn="ctr"/>
                      <a:r>
                        <a:rPr lang="en-GB" sz="900" b="1" dirty="0">
                          <a:solidFill>
                            <a:schemeClr val="tx2"/>
                          </a:solidFill>
                          <a:latin typeface="+mn-lt"/>
                        </a:rPr>
                        <a:t>Part 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2"/>
                          </a:solidFill>
                          <a:latin typeface="+mn-lt"/>
                          <a:ea typeface="+mn-ea"/>
                          <a:cs typeface="Poppins Medium" panose="00000600000000000000" pitchFamily="2" charset="0"/>
                        </a:rPr>
                        <a:t>Twin Stream Volume Aggregation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2578647906"/>
                  </a:ext>
                </a:extLst>
              </a:tr>
              <a:tr h="370840">
                <a:tc>
                  <a:txBody>
                    <a:bodyPr/>
                    <a:lstStyle/>
                    <a:p>
                      <a:pPr algn="ctr"/>
                      <a:r>
                        <a:rPr lang="en-GB" sz="900" b="1" dirty="0">
                          <a:solidFill>
                            <a:schemeClr val="tx2"/>
                          </a:solidFill>
                          <a:latin typeface="+mn-lt"/>
                        </a:rPr>
                        <a:t>Issue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a:r>
                        <a:rPr lang="en-GB" sz="900" b="0">
                          <a:solidFill>
                            <a:schemeClr val="dk1"/>
                          </a:solidFill>
                          <a:latin typeface="+mj-lt"/>
                          <a:ea typeface="+mn-ea"/>
                          <a:cs typeface="Poppins Medium" panose="00000600000000000000" pitchFamily="2" charset="0"/>
                        </a:rPr>
                        <a:t>The current system set up is not correctly converting the aggregated volume to energy on Twinstream sites. It is not using the FWACV and appears to be using the previous days value. It is also not including amendments to the CV it uses. The CON file is sent from ISU to Gemini on a daily basis. The batch job for aggregation of DM measurements that is sent in the CON file is run after the Energy Recalculation report is run for that particular day, and updates the energy based on the CV value received in the CVV file which may contain amended CV data for which energy might have already been calculated earlier in the day. It has been identified that this is not happening for twin stream sites where there is an aggregator attached.</a:t>
                      </a:r>
                    </a:p>
                    <a:p>
                      <a:pPr algn="l"/>
                      <a:endParaRPr lang="en-GB" sz="900" b="0">
                        <a:solidFill>
                          <a:schemeClr val="dk1"/>
                        </a:solidFill>
                        <a:latin typeface="+mj-lt"/>
                        <a:ea typeface="+mn-ea"/>
                        <a:cs typeface="Poppins Medium" panose="00000600000000000000" pitchFamily="2" charset="0"/>
                      </a:endParaRPr>
                    </a:p>
                    <a:p>
                      <a:pPr algn="l"/>
                      <a:r>
                        <a:rPr lang="en-GB" sz="900" b="0">
                          <a:solidFill>
                            <a:schemeClr val="dk1"/>
                          </a:solidFill>
                          <a:latin typeface="+mj-lt"/>
                          <a:ea typeface="+mn-ea"/>
                          <a:cs typeface="Poppins Medium" panose="00000600000000000000" pitchFamily="2" charset="0"/>
                        </a:rPr>
                        <a:t>As a result of this, the aggregated energy on a twin stream setup is not reflecting the sum of the energy for both streams when there is amended CV data. It is this aggregated meter profile which is being passed to Gemini for allocation and thus impacting Shipper's invoicing and UIG.</a:t>
                      </a:r>
                    </a:p>
                    <a:p>
                      <a:pPr algn="l"/>
                      <a:endParaRPr lang="en-GB" sz="900" b="0">
                        <a:solidFill>
                          <a:schemeClr val="dk1"/>
                        </a:solidFill>
                        <a:latin typeface="+mj-lt"/>
                        <a:ea typeface="+mn-ea"/>
                        <a:cs typeface="Poppins Medium" panose="00000600000000000000" pitchFamily="2" charset="0"/>
                      </a:endParaRPr>
                    </a:p>
                    <a:p>
                      <a:pPr algn="l"/>
                      <a:r>
                        <a:rPr lang="en-GB" sz="900" b="0">
                          <a:solidFill>
                            <a:schemeClr val="dk1"/>
                          </a:solidFill>
                          <a:latin typeface="+mj-lt"/>
                          <a:ea typeface="+mn-ea"/>
                          <a:cs typeface="Poppins Medium" panose="00000600000000000000" pitchFamily="2" charset="0"/>
                        </a:rPr>
                        <a:t>It is understood to impact a subset of Twinstream sites. Energy using the updated CV for a Gas Day is only being updated on the individual convertor devices' energy profiles and not updating the energy using the updated CV on the aggregator's energy profiles, causing a mismatch in energy between the individual energy profiles and the aggregator energy profile.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75281158"/>
                  </a:ext>
                </a:extLst>
              </a:tr>
              <a:tr h="215610">
                <a:tc>
                  <a:txBody>
                    <a:bodyPr/>
                    <a:lstStyle/>
                    <a:p>
                      <a:pPr algn="ctr"/>
                      <a:r>
                        <a:rPr lang="en-GB" sz="900" b="1" dirty="0">
                          <a:solidFill>
                            <a:schemeClr val="tx2"/>
                          </a:solidFill>
                          <a:latin typeface="+mn-lt"/>
                        </a:rPr>
                        <a:t>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900" b="0">
                          <a:latin typeface="+mj-lt"/>
                          <a:cs typeface="Poppins Medium"/>
                        </a:rPr>
                        <a:t> We are unsure how many MPRs are impacted as site configuration arrangements are often unique per set up.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4070866513"/>
                  </a:ext>
                </a:extLst>
              </a:tr>
              <a:tr h="230415">
                <a:tc>
                  <a:txBody>
                    <a:bodyPr/>
                    <a:lstStyle/>
                    <a:p>
                      <a:pPr algn="ctr"/>
                      <a:r>
                        <a:rPr lang="en-GB" sz="900" b="1" dirty="0">
                          <a:solidFill>
                            <a:schemeClr val="tx2"/>
                          </a:solidFill>
                          <a:latin typeface="+mn-lt"/>
                        </a:rPr>
                        <a:t>Impacts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a:latin typeface="+mj-lt"/>
                          <a:cs typeface="Poppins Medium"/>
                        </a:rPr>
                        <a:t>Incorrect aggregated energy values, which impacts the Shippers invoicing, Unidentified Gas and the Gemini Processes.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380318840"/>
                  </a:ext>
                </a:extLst>
              </a:tr>
              <a:tr h="370840">
                <a:tc>
                  <a:txBody>
                    <a:bodyPr/>
                    <a:lstStyle/>
                    <a:p>
                      <a:pPr algn="ctr"/>
                      <a:r>
                        <a:rPr lang="en-GB" sz="900" b="1" dirty="0">
                          <a:solidFill>
                            <a:schemeClr val="tx2"/>
                          </a:solidFill>
                          <a:latin typeface="+mn-lt"/>
                        </a:rPr>
                        <a:t>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algn="l"/>
                      <a:r>
                        <a:rPr lang="en-GB" sz="900" b="0" dirty="0">
                          <a:solidFill>
                            <a:schemeClr val="dk1"/>
                          </a:solidFill>
                          <a:latin typeface="+mj-lt"/>
                          <a:ea typeface="+mn-ea"/>
                          <a:cs typeface="Poppins Medium"/>
                        </a:rPr>
                        <a:t>Aggregated Energy is correct with no mis-matches, Invoicing, UIG and reporting are correct.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856951053"/>
                  </a:ext>
                </a:extLst>
              </a:tr>
            </a:tbl>
          </a:graphicData>
        </a:graphic>
      </p:graphicFrame>
    </p:spTree>
    <p:extLst>
      <p:ext uri="{BB962C8B-B14F-4D97-AF65-F5344CB8AC3E}">
        <p14:creationId xmlns:p14="http://schemas.microsoft.com/office/powerpoint/2010/main" val="97676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71DE5-1BB5-8680-607D-A9FBE4A24B1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7455085-48B6-3185-6909-C3E21F667E44}"/>
              </a:ext>
            </a:extLst>
          </p:cNvPr>
          <p:cNvSpPr>
            <a:spLocks noGrp="1"/>
          </p:cNvSpPr>
          <p:nvPr>
            <p:ph type="body" sz="quarter" idx="14"/>
          </p:nvPr>
        </p:nvSpPr>
        <p:spPr>
          <a:xfrm>
            <a:off x="71534" y="1121889"/>
            <a:ext cx="12048931" cy="4995741"/>
          </a:xfrm>
        </p:spPr>
        <p:txBody>
          <a:bodyPr lIns="90000" numCol="1" spcCol="360000">
            <a:normAutofit/>
          </a:bodyPr>
          <a:lstStyle/>
          <a:p>
            <a:pPr algn="just">
              <a:lnSpc>
                <a:spcPct val="150000"/>
              </a:lnSpc>
            </a:pPr>
            <a:r>
              <a:rPr lang="en-US" sz="1800" b="1">
                <a:solidFill>
                  <a:srgbClr val="212232"/>
                </a:solidFill>
                <a:cs typeface="Calibri" panose="020F0502020204030204" pitchFamily="34" charset="0"/>
              </a:rPr>
              <a:t>Next Steps</a:t>
            </a:r>
          </a:p>
          <a:p>
            <a:pPr algn="just">
              <a:lnSpc>
                <a:spcPct val="150000"/>
              </a:lnSpc>
            </a:pPr>
            <a:endParaRPr lang="en-US" sz="1800">
              <a:solidFill>
                <a:srgbClr val="212232"/>
              </a:solidFill>
              <a:cs typeface="Calibri" panose="020F0502020204030204" pitchFamily="34" charset="0"/>
            </a:endParaRPr>
          </a:p>
          <a:p>
            <a:pPr marL="285750" indent="-285750" algn="just">
              <a:lnSpc>
                <a:spcPct val="150000"/>
              </a:lnSpc>
              <a:buFont typeface="Arial" panose="020B0604020202020204" pitchFamily="34" charset="0"/>
              <a:buChar char="•"/>
            </a:pPr>
            <a:r>
              <a:rPr lang="en-US">
                <a:solidFill>
                  <a:srgbClr val="212232"/>
                </a:solidFill>
                <a:cs typeface="Calibri"/>
              </a:rPr>
              <a:t>A Service Improvements Change Proposal to be raised to provide visibility of all changes; to be supplemented by individual Change Proposals as required.</a:t>
            </a:r>
          </a:p>
          <a:p>
            <a:pPr marL="285750" indent="-285750" algn="just">
              <a:lnSpc>
                <a:spcPct val="150000"/>
              </a:lnSpc>
              <a:buFont typeface="Arial" panose="020B0604020202020204" pitchFamily="34" charset="0"/>
              <a:buChar char="•"/>
            </a:pPr>
            <a:r>
              <a:rPr lang="en-US">
                <a:solidFill>
                  <a:srgbClr val="212232"/>
                </a:solidFill>
                <a:cs typeface="Calibri"/>
              </a:rPr>
              <a:t>Regular Service Improvement project update to be provided at </a:t>
            </a:r>
            <a:r>
              <a:rPr lang="en-US" err="1">
                <a:solidFill>
                  <a:srgbClr val="212232"/>
                </a:solidFill>
                <a:cs typeface="Calibri"/>
              </a:rPr>
              <a:t>ChMC</a:t>
            </a:r>
            <a:r>
              <a:rPr lang="en-US">
                <a:solidFill>
                  <a:srgbClr val="212232"/>
                </a:solidFill>
                <a:cs typeface="Calibri"/>
              </a:rPr>
              <a:t> to share progress of these changes through the Change lifecycle &amp; to highlight proposed delivery approach, inclusive of any proposed customer consultations (e.g. design change packs).</a:t>
            </a:r>
          </a:p>
          <a:p>
            <a:pPr marL="285750" indent="-285750" algn="just">
              <a:lnSpc>
                <a:spcPct val="150000"/>
              </a:lnSpc>
              <a:buFont typeface="Arial" panose="020B0604020202020204" pitchFamily="34" charset="0"/>
              <a:buChar char="•"/>
            </a:pPr>
            <a:r>
              <a:rPr lang="en-US">
                <a:solidFill>
                  <a:srgbClr val="212232"/>
                </a:solidFill>
                <a:cs typeface="Calibri"/>
              </a:rPr>
              <a:t>Approval to be sought where it is identified that changes impact customers and / or benefit from inclusion in a Major Release (e.g. due to complexity and degree of test / PIS assurance activities).</a:t>
            </a:r>
          </a:p>
          <a:p>
            <a:pPr marL="285750" indent="-285750" algn="just">
              <a:lnSpc>
                <a:spcPct val="150000"/>
              </a:lnSpc>
              <a:buFont typeface="Arial" panose="020B0604020202020204" pitchFamily="34" charset="0"/>
              <a:buChar char="•"/>
            </a:pPr>
            <a:endParaRPr lang="en-US" sz="1800">
              <a:solidFill>
                <a:srgbClr val="212232"/>
              </a:solidFill>
              <a:cs typeface="Calibri" panose="020F0502020204030204" pitchFamily="34" charset="0"/>
            </a:endParaRPr>
          </a:p>
          <a:p>
            <a:pPr algn="just">
              <a:lnSpc>
                <a:spcPct val="150000"/>
              </a:lnSpc>
            </a:pPr>
            <a:r>
              <a:rPr lang="en-US" sz="1400" b="1">
                <a:solidFill>
                  <a:srgbClr val="212232"/>
                </a:solidFill>
                <a:cs typeface="Calibri" panose="020F0502020204030204" pitchFamily="34" charset="0"/>
              </a:rPr>
              <a:t>	 </a:t>
            </a:r>
          </a:p>
          <a:p>
            <a:pPr algn="just">
              <a:lnSpc>
                <a:spcPct val="150000"/>
              </a:lnSpc>
            </a:pPr>
            <a:endParaRPr lang="en-US" sz="1400" b="1">
              <a:solidFill>
                <a:srgbClr val="212232"/>
              </a:solidFill>
              <a:cs typeface="Calibri" panose="020F0502020204030204" pitchFamily="34" charset="0"/>
            </a:endParaRPr>
          </a:p>
          <a:p>
            <a:pPr algn="just">
              <a:lnSpc>
                <a:spcPct val="150000"/>
              </a:lnSpc>
            </a:pPr>
            <a:endParaRPr lang="en-GB">
              <a:ea typeface="+mn-ea"/>
              <a:cs typeface="Calibri"/>
            </a:endParaRPr>
          </a:p>
          <a:p>
            <a:pPr>
              <a:spcAft>
                <a:spcPts val="1200"/>
              </a:spcAft>
            </a:pPr>
            <a:endParaRPr lang="en-IN" b="1"/>
          </a:p>
          <a:p>
            <a:pPr>
              <a:spcAft>
                <a:spcPts val="1200"/>
              </a:spcAft>
            </a:pPr>
            <a:endParaRPr lang="en-IN"/>
          </a:p>
        </p:txBody>
      </p:sp>
      <p:sp>
        <p:nvSpPr>
          <p:cNvPr id="7" name="Title 6">
            <a:extLst>
              <a:ext uri="{FF2B5EF4-FFF2-40B4-BE49-F238E27FC236}">
                <a16:creationId xmlns:a16="http://schemas.microsoft.com/office/drawing/2014/main" id="{38C764B0-E123-189D-D4E4-F40F9EAC5D09}"/>
              </a:ext>
            </a:extLst>
          </p:cNvPr>
          <p:cNvSpPr>
            <a:spLocks noGrp="1"/>
          </p:cNvSpPr>
          <p:nvPr>
            <p:ph type="title"/>
          </p:nvPr>
        </p:nvSpPr>
        <p:spPr/>
        <p:txBody>
          <a:bodyPr>
            <a:noAutofit/>
          </a:bodyPr>
          <a:lstStyle/>
          <a:p>
            <a:r>
              <a:rPr lang="en-IN" sz="3200"/>
              <a:t>Meter Read Service Improvements</a:t>
            </a:r>
          </a:p>
        </p:txBody>
      </p:sp>
    </p:spTree>
    <p:extLst>
      <p:ext uri="{BB962C8B-B14F-4D97-AF65-F5344CB8AC3E}">
        <p14:creationId xmlns:p14="http://schemas.microsoft.com/office/powerpoint/2010/main" val="3591174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F519-F688-A434-2554-4FE1702F1820}"/>
              </a:ext>
            </a:extLst>
          </p:cNvPr>
          <p:cNvSpPr>
            <a:spLocks noGrp="1"/>
          </p:cNvSpPr>
          <p:nvPr>
            <p:ph type="title"/>
          </p:nvPr>
        </p:nvSpPr>
        <p:spPr/>
        <p:txBody>
          <a:bodyPr/>
          <a:lstStyle/>
          <a:p>
            <a:r>
              <a:rPr lang="en-GB" dirty="0"/>
              <a:t>XRN 6065 – Minor Release 16</a:t>
            </a:r>
          </a:p>
        </p:txBody>
      </p:sp>
      <p:graphicFrame>
        <p:nvGraphicFramePr>
          <p:cNvPr id="4" name="Content Placeholder 1">
            <a:extLst>
              <a:ext uri="{FF2B5EF4-FFF2-40B4-BE49-F238E27FC236}">
                <a16:creationId xmlns:a16="http://schemas.microsoft.com/office/drawing/2014/main" id="{609E1C63-D407-B8A1-8E6B-A8D76E42CD5F}"/>
              </a:ext>
            </a:extLst>
          </p:cNvPr>
          <p:cNvGraphicFramePr>
            <a:graphicFrameLocks/>
          </p:cNvGraphicFramePr>
          <p:nvPr/>
        </p:nvGraphicFramePr>
        <p:xfrm>
          <a:off x="183108" y="1189199"/>
          <a:ext cx="6830434" cy="1818172"/>
        </p:xfrm>
        <a:graphic>
          <a:graphicData uri="http://schemas.openxmlformats.org/drawingml/2006/table">
            <a:tbl>
              <a:tblPr firstRow="1" bandRow="1">
                <a:tableStyleId>{E8B1032C-EA38-4F05-BA0D-38AFFFC7BED3}</a:tableStyleId>
              </a:tblPr>
              <a:tblGrid>
                <a:gridCol w="3663075">
                  <a:extLst>
                    <a:ext uri="{9D8B030D-6E8A-4147-A177-3AD203B41FA5}">
                      <a16:colId xmlns:a16="http://schemas.microsoft.com/office/drawing/2014/main" val="460105067"/>
                    </a:ext>
                  </a:extLst>
                </a:gridCol>
                <a:gridCol w="3167359">
                  <a:extLst>
                    <a:ext uri="{9D8B030D-6E8A-4147-A177-3AD203B41FA5}">
                      <a16:colId xmlns:a16="http://schemas.microsoft.com/office/drawing/2014/main" val="4029205917"/>
                    </a:ext>
                  </a:extLst>
                </a:gridCol>
              </a:tblGrid>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Customer Parties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extLst>
                  <a:ext uri="{0D108BD9-81ED-4DB2-BD59-A6C34878D82A}">
                    <a16:rowId xmlns:a16="http://schemas.microsoft.com/office/drawing/2014/main" val="2249441976"/>
                  </a:ext>
                </a:extLst>
              </a:tr>
              <a:tr h="248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880511865"/>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769579802"/>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513173348"/>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735908724"/>
                  </a:ext>
                </a:extLst>
              </a:tr>
              <a:tr h="2380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latin typeface="+mn-lt"/>
                          <a:ea typeface="+mn-ea"/>
                          <a:cs typeface="+mn-cs"/>
                        </a:rPr>
                        <a:t>This vote is to approve the change into development </a:t>
                      </a: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87585170"/>
                  </a:ext>
                </a:extLst>
              </a:tr>
            </a:tbl>
          </a:graphicData>
        </a:graphic>
      </p:graphicFrame>
      <p:graphicFrame>
        <p:nvGraphicFramePr>
          <p:cNvPr id="5" name="Table 15">
            <a:extLst>
              <a:ext uri="{FF2B5EF4-FFF2-40B4-BE49-F238E27FC236}">
                <a16:creationId xmlns:a16="http://schemas.microsoft.com/office/drawing/2014/main" id="{682448DF-24BF-1B9E-1B1A-C2400CA9F034}"/>
              </a:ext>
            </a:extLst>
          </p:cNvPr>
          <p:cNvGraphicFramePr>
            <a:graphicFrameLocks noGrp="1"/>
          </p:cNvGraphicFramePr>
          <p:nvPr/>
        </p:nvGraphicFramePr>
        <p:xfrm>
          <a:off x="7716902" y="1189199"/>
          <a:ext cx="3698958" cy="1807308"/>
        </p:xfrm>
        <a:graphic>
          <a:graphicData uri="http://schemas.openxmlformats.org/drawingml/2006/table">
            <a:tbl>
              <a:tblPr>
                <a:tableStyleId>{616DA210-FB5B-4158-B5E0-FEB733F419BA}</a:tableStyleId>
              </a:tblPr>
              <a:tblGrid>
                <a:gridCol w="1741388">
                  <a:extLst>
                    <a:ext uri="{9D8B030D-6E8A-4147-A177-3AD203B41FA5}">
                      <a16:colId xmlns:a16="http://schemas.microsoft.com/office/drawing/2014/main" val="2998317924"/>
                    </a:ext>
                  </a:extLst>
                </a:gridCol>
                <a:gridCol w="1957570">
                  <a:extLst>
                    <a:ext uri="{9D8B030D-6E8A-4147-A177-3AD203B41FA5}">
                      <a16:colId xmlns:a16="http://schemas.microsoft.com/office/drawing/2014/main" val="2110112030"/>
                    </a:ext>
                  </a:extLst>
                </a:gridCol>
              </a:tblGrid>
              <a:tr h="4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solidFill>
                      <a:schemeClr val="tx1"/>
                    </a:solidFill>
                  </a:tcPr>
                </a:tc>
                <a:tc>
                  <a:txBody>
                    <a:bodyPr/>
                    <a:lstStyle/>
                    <a:p>
                      <a:r>
                        <a:rPr lang="en-GB" sz="1200" b="0" kern="1200" dirty="0">
                          <a:solidFill>
                            <a:srgbClr val="000000"/>
                          </a:solidFill>
                          <a:latin typeface="+mn-lt"/>
                          <a:ea typeface="+mn-ea"/>
                          <a:cs typeface="+mn-cs"/>
                        </a:rPr>
                        <a:t>Non-Regulatory</a:t>
                      </a:r>
                    </a:p>
                  </a:txBody>
                  <a:tcPr anchor="ctr"/>
                </a:tc>
                <a:extLst>
                  <a:ext uri="{0D108BD9-81ED-4DB2-BD59-A6C34878D82A}">
                    <a16:rowId xmlns:a16="http://schemas.microsoft.com/office/drawing/2014/main" val="1522058585"/>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a:t>
                      </a:r>
                    </a:p>
                  </a:txBody>
                  <a:tcPr marT="0" marB="0" anchor="ctr">
                    <a:solidFill>
                      <a:schemeClr val="tx1"/>
                    </a:solidFill>
                  </a:tcPr>
                </a:tc>
                <a:tc>
                  <a:txBody>
                    <a:bodyPr/>
                    <a:lstStyle/>
                    <a:p>
                      <a:r>
                        <a:rPr lang="en-GB" sz="1200" b="0" kern="1200" dirty="0">
                          <a:solidFill>
                            <a:srgbClr val="000000"/>
                          </a:solidFill>
                          <a:latin typeface="+mn-lt"/>
                          <a:ea typeface="+mn-ea"/>
                          <a:cs typeface="+mn-cs"/>
                        </a:rPr>
                        <a:t>Medium</a:t>
                      </a:r>
                    </a:p>
                  </a:txBody>
                  <a:tcPr anchor="ctr"/>
                </a:tc>
                <a:extLst>
                  <a:ext uri="{0D108BD9-81ED-4DB2-BD59-A6C34878D82A}">
                    <a16:rowId xmlns:a16="http://schemas.microsoft.com/office/drawing/2014/main" val="1504131133"/>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Proposer</a:t>
                      </a:r>
                    </a:p>
                  </a:txBody>
                  <a:tcPr marT="0" marB="0" anchor="c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Century Gothic" panose="020B0502020202020204" pitchFamily="34" charset="0"/>
                        </a:rPr>
                        <a:t>CDSP</a:t>
                      </a:r>
                      <a:r>
                        <a:rPr lang="en-GB" sz="1200" b="0" i="0" dirty="0">
                          <a:solidFill>
                            <a:srgbClr val="212133"/>
                          </a:solidFill>
                          <a:effectLst/>
                          <a:latin typeface="Century Gothic" panose="020B0502020202020204" pitchFamily="34" charset="0"/>
                        </a:rPr>
                        <a:t>​</a:t>
                      </a:r>
                      <a:endParaRPr lang="en-GB" sz="1200" b="0" i="0" dirty="0">
                        <a:solidFill>
                          <a:srgbClr val="212133"/>
                        </a:solidFill>
                        <a:effectLst/>
                      </a:endParaRPr>
                    </a:p>
                  </a:txBody>
                  <a:tcPr anchor="ctr"/>
                </a:tc>
                <a:extLst>
                  <a:ext uri="{0D108BD9-81ED-4DB2-BD59-A6C34878D82A}">
                    <a16:rowId xmlns:a16="http://schemas.microsoft.com/office/drawing/2014/main" val="226082518"/>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Proposal</a:t>
                      </a:r>
                    </a:p>
                  </a:txBody>
                  <a:tcPr marT="0" marB="0" anchor="ctr">
                    <a:solidFill>
                      <a:schemeClr val="tx1"/>
                    </a:solidFill>
                  </a:tcPr>
                </a:tc>
                <a:tc>
                  <a:txBody>
                    <a:bodyPr/>
                    <a:lstStyle/>
                    <a:p>
                      <a:r>
                        <a:rPr lang="en-GB" sz="1200" dirty="0">
                          <a:solidFill>
                            <a:srgbClr val="000000"/>
                          </a:solidFill>
                          <a:hlinkClick r:id="rId2"/>
                        </a:rPr>
                        <a:t>Link to CP</a:t>
                      </a:r>
                      <a:endParaRPr lang="en-GB" sz="1200" dirty="0">
                        <a:solidFill>
                          <a:srgbClr val="000000"/>
                        </a:solidFill>
                      </a:endParaRPr>
                    </a:p>
                  </a:txBody>
                  <a:tcPr anchor="ctr"/>
                </a:tc>
                <a:extLst>
                  <a:ext uri="{0D108BD9-81ED-4DB2-BD59-A6C34878D82A}">
                    <a16:rowId xmlns:a16="http://schemas.microsoft.com/office/drawing/2014/main" val="4142360913"/>
                  </a:ext>
                </a:extLst>
              </a:tr>
            </a:tbl>
          </a:graphicData>
        </a:graphic>
      </p:graphicFrame>
      <p:graphicFrame>
        <p:nvGraphicFramePr>
          <p:cNvPr id="6" name="Table 5">
            <a:extLst>
              <a:ext uri="{FF2B5EF4-FFF2-40B4-BE49-F238E27FC236}">
                <a16:creationId xmlns:a16="http://schemas.microsoft.com/office/drawing/2014/main" id="{F0CEC970-8F68-FFB0-7779-DDB02D9E4DF1}"/>
              </a:ext>
            </a:extLst>
          </p:cNvPr>
          <p:cNvGraphicFramePr>
            <a:graphicFrameLocks noGrp="1"/>
          </p:cNvGraphicFramePr>
          <p:nvPr/>
        </p:nvGraphicFramePr>
        <p:xfrm>
          <a:off x="168030" y="3091992"/>
          <a:ext cx="11561854" cy="2126789"/>
        </p:xfrm>
        <a:graphic>
          <a:graphicData uri="http://schemas.openxmlformats.org/drawingml/2006/table">
            <a:tbl>
              <a:tblPr firstRow="1" bandRow="1">
                <a:tableStyleId>{E8B1032C-EA38-4F05-BA0D-38AFFFC7BED3}</a:tableStyleId>
              </a:tblPr>
              <a:tblGrid>
                <a:gridCol w="11561854">
                  <a:extLst>
                    <a:ext uri="{9D8B030D-6E8A-4147-A177-3AD203B41FA5}">
                      <a16:colId xmlns:a16="http://schemas.microsoft.com/office/drawing/2014/main" val="20000"/>
                    </a:ext>
                  </a:extLst>
                </a:gridCol>
              </a:tblGrid>
              <a:tr h="396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a:t>
                      </a:r>
                      <a:r>
                        <a:rPr lang="en-GB" sz="1100" b="1" kern="1200" baseline="0" dirty="0">
                          <a:solidFill>
                            <a:schemeClr val="bg1"/>
                          </a:solidFill>
                          <a:latin typeface="+mn-lt"/>
                          <a:ea typeface="+mn-ea"/>
                          <a:cs typeface="+mn-cs"/>
                        </a:rPr>
                        <a:t> Description</a:t>
                      </a:r>
                      <a:endParaRPr lang="en-GB" sz="1100" b="1" u="sng"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730308">
                <a:tc>
                  <a:txBody>
                    <a:bodyPr/>
                    <a:lstStyle/>
                    <a:p>
                      <a:pPr algn="l" fontAlgn="base">
                        <a:buNone/>
                      </a:pPr>
                      <a:r>
                        <a:rPr lang="en-GB" sz="1200" dirty="0">
                          <a:effectLst/>
                          <a:latin typeface="Century Gothic" panose="020B0502020202020204" pitchFamily="34" charset="0"/>
                          <a:ea typeface="Times New Roman" panose="02020603050405020304" pitchFamily="18" charset="0"/>
                          <a:cs typeface="Segoe UI" panose="020B0502040204020203" pitchFamily="34" charset="0"/>
                        </a:rPr>
                        <a:t>This change proposal has been raised to create a parent XRN for the Minor Release Drop </a:t>
                      </a:r>
                      <a:r>
                        <a:rPr lang="en-GB" sz="1200" dirty="0">
                          <a:effectLst/>
                          <a:latin typeface="Century Gothic" panose="020B0502020202020204" pitchFamily="34" charset="0"/>
                          <a:ea typeface="Times New Roman" panose="02020603050405020304" pitchFamily="18" charset="0"/>
                        </a:rPr>
                        <a:t>16</a:t>
                      </a:r>
                      <a:endParaRPr lang="en-GB" sz="1200" dirty="0">
                        <a:effectLst/>
                        <a:latin typeface="Times New Roman" panose="02020603050405020304" pitchFamily="18" charset="0"/>
                        <a:ea typeface="Times New Roman" panose="02020603050405020304" pitchFamily="18" charset="0"/>
                      </a:endParaRPr>
                    </a:p>
                    <a:p>
                      <a:pPr algn="l" fontAlgn="base">
                        <a:buNone/>
                      </a:pPr>
                      <a:r>
                        <a:rPr lang="en-GB" sz="1200" dirty="0">
                          <a:effectLst/>
                          <a:latin typeface="Century Gothic" panose="020B0502020202020204" pitchFamily="34" charset="0"/>
                          <a:ea typeface="Times New Roman" panose="02020603050405020304" pitchFamily="18" charset="0"/>
                          <a:cs typeface="Segoe UI" panose="020B0502040204020203" pitchFamily="34" charset="0"/>
                        </a:rPr>
                        <a:t>There is 1 change within this release:</a:t>
                      </a:r>
                      <a:r>
                        <a:rPr lang="en-GB" sz="1200" dirty="0">
                          <a:effectLst/>
                          <a:latin typeface="Century Gothic" panose="020B0502020202020204" pitchFamily="34" charset="0"/>
                          <a:ea typeface="Yu Gothic Light" panose="020B0300000000000000" pitchFamily="34" charset="-128"/>
                          <a:cs typeface="Segoe UI" panose="020B0502040204020203" pitchFamily="34" charset="0"/>
                        </a:rPr>
                        <a:t> </a:t>
                      </a:r>
                      <a:endParaRPr lang="en-GB" sz="1200" dirty="0">
                        <a:effectLst/>
                        <a:latin typeface="Times New Roman" panose="02020603050405020304" pitchFamily="18" charset="0"/>
                        <a:ea typeface="Times New Roman" panose="02020603050405020304" pitchFamily="18" charset="0"/>
                      </a:endParaRPr>
                    </a:p>
                    <a:p>
                      <a:pPr algn="l" fontAlgn="base">
                        <a:buNone/>
                      </a:pPr>
                      <a:r>
                        <a:rPr lang="en-GB" sz="1200" b="1" dirty="0">
                          <a:effectLst/>
                          <a:latin typeface="Century Gothic" panose="020B0502020202020204" pitchFamily="34" charset="0"/>
                          <a:ea typeface="Yu Gothic Light" panose="020B0300000000000000" pitchFamily="34" charset="-128"/>
                          <a:cs typeface="Segoe UI" panose="020B0502040204020203" pitchFamily="34" charset="0"/>
                        </a:rPr>
                        <a:t>Meter Read Service Improvements – Part A</a:t>
                      </a:r>
                      <a:endParaRPr lang="en-GB" sz="1200" dirty="0">
                        <a:effectLst/>
                        <a:latin typeface="Times New Roman" panose="02020603050405020304" pitchFamily="18" charset="0"/>
                        <a:ea typeface="Times New Roman" panose="02020603050405020304" pitchFamily="18" charset="0"/>
                      </a:endParaRPr>
                    </a:p>
                    <a:p>
                      <a:pPr algn="l" fontAlgn="base">
                        <a:buNone/>
                      </a:pPr>
                      <a:r>
                        <a:rPr lang="en-GB" sz="1200" b="1" dirty="0">
                          <a:effectLst/>
                          <a:latin typeface="Century Gothic" panose="020B0502020202020204" pitchFamily="34" charset="0"/>
                          <a:ea typeface="Yu Gothic Light" panose="020B0300000000000000" pitchFamily="34" charset="-128"/>
                          <a:cs typeface="Segoe UI" panose="020B0502040204020203" pitchFamily="34" charset="0"/>
                        </a:rPr>
                        <a:t>Fix Historic NDM Check to Check Reconciliation Periods - Tactical Solution</a:t>
                      </a:r>
                      <a:endParaRPr lang="en-GB" sz="1200" dirty="0">
                        <a:effectLst/>
                        <a:latin typeface="Times New Roman" panose="02020603050405020304" pitchFamily="18" charset="0"/>
                        <a:ea typeface="Times New Roman" panose="02020603050405020304" pitchFamily="18" charset="0"/>
                      </a:endParaRPr>
                    </a:p>
                    <a:p>
                      <a:pPr algn="l" fontAlgn="base">
                        <a:buNone/>
                      </a:pPr>
                      <a:r>
                        <a:rPr lang="en-GB" sz="1200" dirty="0">
                          <a:effectLst/>
                          <a:latin typeface="Century Gothic" panose="020B0502020202020204" pitchFamily="34" charset="0"/>
                          <a:ea typeface="Yu Gothic Light" panose="020B0300000000000000" pitchFamily="34" charset="-128"/>
                          <a:cs typeface="Segoe UI" panose="020B0502040204020203" pitchFamily="34" charset="0"/>
                        </a:rPr>
                        <a:t>The current check to check process miscalculates reconciliations and causes incorrect energy volumes to flow into UIG (Unidentified Gas). Invoice charges do not reflect true consumption. In turn, system logic is not aligned to UNC rules. Invoicing teams face queries and are manually correcting consumption via adjustments.</a:t>
                      </a:r>
                      <a:endParaRPr lang="en-GB" sz="1200" dirty="0">
                        <a:effectLst/>
                        <a:latin typeface="Times New Roman" panose="02020603050405020304" pitchFamily="18" charset="0"/>
                        <a:ea typeface="Times New Roman" panose="02020603050405020304" pitchFamily="18" charset="0"/>
                      </a:endParaRPr>
                    </a:p>
                    <a:p>
                      <a:pPr algn="l" fontAlgn="base">
                        <a:buNone/>
                      </a:pPr>
                      <a:r>
                        <a:rPr lang="en-GB" sz="1200" dirty="0">
                          <a:effectLst/>
                          <a:latin typeface="Century Gothic" panose="020B0502020202020204" pitchFamily="34" charset="0"/>
                          <a:ea typeface="Yu Gothic Light" panose="020B0300000000000000" pitchFamily="34" charset="-128"/>
                          <a:cs typeface="Segoe UI" panose="020B0502040204020203" pitchFamily="34" charset="0"/>
                        </a:rPr>
                        <a:t>This change will fix incorrect check to check reconciliation periods historically and will provide an interim solution until the enduring change has been implemented.</a:t>
                      </a:r>
                      <a:endParaRPr lang="en-GB" sz="1200" dirty="0">
                        <a:effectLst/>
                        <a:latin typeface="Times New Roman" panose="02020603050405020304" pitchFamily="18" charset="0"/>
                        <a:ea typeface="Times New Roman" panose="02020603050405020304" pitchFamily="18" charset="0"/>
                      </a:endParaRPr>
                    </a:p>
                  </a:txBody>
                  <a:tcPr marL="114300" marR="114300" marT="0" marB="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542F3B04-934F-5280-AA8C-8AAB08676C86}"/>
              </a:ext>
            </a:extLst>
          </p:cNvPr>
          <p:cNvGraphicFramePr>
            <a:graphicFrameLocks noGrp="1"/>
          </p:cNvGraphicFramePr>
          <p:nvPr/>
        </p:nvGraphicFramePr>
        <p:xfrm>
          <a:off x="152400" y="5308600"/>
          <a:ext cx="11575456" cy="861506"/>
        </p:xfrm>
        <a:graphic>
          <a:graphicData uri="http://schemas.openxmlformats.org/drawingml/2006/table">
            <a:tbl>
              <a:tblPr firstRow="1" bandRow="1">
                <a:tableStyleId>{E8B1032C-EA38-4F05-BA0D-38AFFFC7BED3}</a:tableStyleId>
              </a:tblPr>
              <a:tblGrid>
                <a:gridCol w="4466356">
                  <a:extLst>
                    <a:ext uri="{9D8B030D-6E8A-4147-A177-3AD203B41FA5}">
                      <a16:colId xmlns:a16="http://schemas.microsoft.com/office/drawing/2014/main" val="20000"/>
                    </a:ext>
                  </a:extLst>
                </a:gridCol>
                <a:gridCol w="7109100">
                  <a:extLst>
                    <a:ext uri="{9D8B030D-6E8A-4147-A177-3AD203B41FA5}">
                      <a16:colId xmlns:a16="http://schemas.microsoft.com/office/drawing/2014/main" val="20001"/>
                    </a:ext>
                  </a:extLst>
                </a:gridCol>
              </a:tblGrid>
              <a:tr h="482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US" sz="1200" b="1" i="0" u="none" strike="noStrike" kern="1200" noProof="0" dirty="0">
                          <a:solidFill>
                            <a:srgbClr val="000000"/>
                          </a:solidFill>
                          <a:latin typeface="Century Gothic"/>
                        </a:rPr>
                        <a:t>Service Area : N/A</a:t>
                      </a:r>
                      <a:endParaRPr lang="en-US" dirty="0"/>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79303">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GB" sz="1200" kern="1200" dirty="0">
                          <a:solidFill>
                            <a:schemeClr val="tx1"/>
                          </a:solidFill>
                          <a:effectLst/>
                          <a:latin typeface="+mn-lt"/>
                          <a:ea typeface="+mn-ea"/>
                          <a:cs typeface="+mn-cs"/>
                        </a:rPr>
                        <a:t>Minor Releases form part of the Service and Operate (S&amp;O) </a:t>
                      </a:r>
                      <a:endParaRPr lang="en-US" sz="1200" dirty="0"/>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60178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5B9C8-3482-B258-705A-BF698B885F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E5921-52C8-3095-7058-7C1DEC72757E}"/>
              </a:ext>
            </a:extLst>
          </p:cNvPr>
          <p:cNvSpPr>
            <a:spLocks noGrp="1"/>
          </p:cNvSpPr>
          <p:nvPr>
            <p:ph type="title"/>
          </p:nvPr>
        </p:nvSpPr>
        <p:spPr/>
        <p:txBody>
          <a:bodyPr/>
          <a:lstStyle/>
          <a:p>
            <a:r>
              <a:rPr lang="en-GB" sz="2000" dirty="0"/>
              <a:t>XRN 6066 - Facilitating Biomethane entry into the GDN by exporting methane from the GDN into the NTS via Compression (Modification 0894A)</a:t>
            </a:r>
          </a:p>
        </p:txBody>
      </p:sp>
      <p:graphicFrame>
        <p:nvGraphicFramePr>
          <p:cNvPr id="4" name="Content Placeholder 1">
            <a:extLst>
              <a:ext uri="{FF2B5EF4-FFF2-40B4-BE49-F238E27FC236}">
                <a16:creationId xmlns:a16="http://schemas.microsoft.com/office/drawing/2014/main" id="{E033ED90-C913-F981-CFB8-70CFFD4A987D}"/>
              </a:ext>
            </a:extLst>
          </p:cNvPr>
          <p:cNvGraphicFramePr>
            <a:graphicFrameLocks/>
          </p:cNvGraphicFramePr>
          <p:nvPr/>
        </p:nvGraphicFramePr>
        <p:xfrm>
          <a:off x="183108" y="1189199"/>
          <a:ext cx="6830434" cy="1818172"/>
        </p:xfrm>
        <a:graphic>
          <a:graphicData uri="http://schemas.openxmlformats.org/drawingml/2006/table">
            <a:tbl>
              <a:tblPr firstRow="1" bandRow="1">
                <a:tableStyleId>{E8B1032C-EA38-4F05-BA0D-38AFFFC7BED3}</a:tableStyleId>
              </a:tblPr>
              <a:tblGrid>
                <a:gridCol w="3663075">
                  <a:extLst>
                    <a:ext uri="{9D8B030D-6E8A-4147-A177-3AD203B41FA5}">
                      <a16:colId xmlns:a16="http://schemas.microsoft.com/office/drawing/2014/main" val="460105067"/>
                    </a:ext>
                  </a:extLst>
                </a:gridCol>
                <a:gridCol w="3167359">
                  <a:extLst>
                    <a:ext uri="{9D8B030D-6E8A-4147-A177-3AD203B41FA5}">
                      <a16:colId xmlns:a16="http://schemas.microsoft.com/office/drawing/2014/main" val="4029205917"/>
                    </a:ext>
                  </a:extLst>
                </a:gridCol>
              </a:tblGrid>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Customer Parties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extLst>
                  <a:ext uri="{0D108BD9-81ED-4DB2-BD59-A6C34878D82A}">
                    <a16:rowId xmlns:a16="http://schemas.microsoft.com/office/drawing/2014/main" val="2249441976"/>
                  </a:ext>
                </a:extLst>
              </a:tr>
              <a:tr h="248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880511865"/>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769579802"/>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513173348"/>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735908724"/>
                  </a:ext>
                </a:extLst>
              </a:tr>
              <a:tr h="2380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latin typeface="+mn-lt"/>
                          <a:ea typeface="+mn-ea"/>
                          <a:cs typeface="+mn-cs"/>
                        </a:rPr>
                        <a:t>This vote is to approve the change into development </a:t>
                      </a: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87585170"/>
                  </a:ext>
                </a:extLst>
              </a:tr>
            </a:tbl>
          </a:graphicData>
        </a:graphic>
      </p:graphicFrame>
      <p:graphicFrame>
        <p:nvGraphicFramePr>
          <p:cNvPr id="5" name="Table 15">
            <a:extLst>
              <a:ext uri="{FF2B5EF4-FFF2-40B4-BE49-F238E27FC236}">
                <a16:creationId xmlns:a16="http://schemas.microsoft.com/office/drawing/2014/main" id="{E7BAF908-8349-CA72-B3E5-16B5C7D38681}"/>
              </a:ext>
            </a:extLst>
          </p:cNvPr>
          <p:cNvGraphicFramePr>
            <a:graphicFrameLocks noGrp="1"/>
          </p:cNvGraphicFramePr>
          <p:nvPr/>
        </p:nvGraphicFramePr>
        <p:xfrm>
          <a:off x="7716902" y="1189199"/>
          <a:ext cx="3698958" cy="1807308"/>
        </p:xfrm>
        <a:graphic>
          <a:graphicData uri="http://schemas.openxmlformats.org/drawingml/2006/table">
            <a:tbl>
              <a:tblPr>
                <a:tableStyleId>{616DA210-FB5B-4158-B5E0-FEB733F419BA}</a:tableStyleId>
              </a:tblPr>
              <a:tblGrid>
                <a:gridCol w="1741388">
                  <a:extLst>
                    <a:ext uri="{9D8B030D-6E8A-4147-A177-3AD203B41FA5}">
                      <a16:colId xmlns:a16="http://schemas.microsoft.com/office/drawing/2014/main" val="2998317924"/>
                    </a:ext>
                  </a:extLst>
                </a:gridCol>
                <a:gridCol w="1957570">
                  <a:extLst>
                    <a:ext uri="{9D8B030D-6E8A-4147-A177-3AD203B41FA5}">
                      <a16:colId xmlns:a16="http://schemas.microsoft.com/office/drawing/2014/main" val="2110112030"/>
                    </a:ext>
                  </a:extLst>
                </a:gridCol>
              </a:tblGrid>
              <a:tr h="4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solidFill>
                      <a:schemeClr val="tx1"/>
                    </a:solidFill>
                  </a:tcPr>
                </a:tc>
                <a:tc>
                  <a:txBody>
                    <a:bodyPr/>
                    <a:lstStyle/>
                    <a:p>
                      <a:r>
                        <a:rPr lang="en-GB" sz="1200" b="0" kern="1200" dirty="0">
                          <a:solidFill>
                            <a:srgbClr val="000000"/>
                          </a:solidFill>
                          <a:latin typeface="+mn-lt"/>
                          <a:ea typeface="+mn-ea"/>
                          <a:cs typeface="+mn-cs"/>
                        </a:rPr>
                        <a:t>Regulatory</a:t>
                      </a:r>
                    </a:p>
                  </a:txBody>
                  <a:tcPr anchor="ctr"/>
                </a:tc>
                <a:extLst>
                  <a:ext uri="{0D108BD9-81ED-4DB2-BD59-A6C34878D82A}">
                    <a16:rowId xmlns:a16="http://schemas.microsoft.com/office/drawing/2014/main" val="1522058585"/>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a:t>
                      </a:r>
                    </a:p>
                  </a:txBody>
                  <a:tcPr marT="0" marB="0" anchor="ctr">
                    <a:solidFill>
                      <a:schemeClr val="tx1"/>
                    </a:solidFill>
                  </a:tcPr>
                </a:tc>
                <a:tc>
                  <a:txBody>
                    <a:bodyPr/>
                    <a:lstStyle/>
                    <a:p>
                      <a:r>
                        <a:rPr lang="en-GB" sz="1200" b="0" kern="1200" dirty="0">
                          <a:solidFill>
                            <a:srgbClr val="000000"/>
                          </a:solidFill>
                          <a:latin typeface="+mn-lt"/>
                          <a:ea typeface="+mn-ea"/>
                          <a:cs typeface="+mn-cs"/>
                        </a:rPr>
                        <a:t>High</a:t>
                      </a:r>
                    </a:p>
                  </a:txBody>
                  <a:tcPr anchor="ctr"/>
                </a:tc>
                <a:extLst>
                  <a:ext uri="{0D108BD9-81ED-4DB2-BD59-A6C34878D82A}">
                    <a16:rowId xmlns:a16="http://schemas.microsoft.com/office/drawing/2014/main" val="1504131133"/>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Proposer</a:t>
                      </a:r>
                    </a:p>
                  </a:txBody>
                  <a:tcPr marT="0" marB="0" anchor="ct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effectLst/>
                          <a:latin typeface="Century Gothic" panose="020B0502020202020204" pitchFamily="34" charset="0"/>
                        </a:rPr>
                        <a:t>CDSP</a:t>
                      </a:r>
                      <a:r>
                        <a:rPr lang="en-GB" sz="1200" b="0" i="0" dirty="0">
                          <a:solidFill>
                            <a:srgbClr val="212133"/>
                          </a:solidFill>
                          <a:effectLst/>
                          <a:latin typeface="Century Gothic" panose="020B0502020202020204" pitchFamily="34" charset="0"/>
                        </a:rPr>
                        <a:t>​</a:t>
                      </a:r>
                      <a:endParaRPr lang="en-GB" sz="1200" b="0" i="0" dirty="0">
                        <a:solidFill>
                          <a:srgbClr val="212133"/>
                        </a:solidFill>
                        <a:effectLst/>
                      </a:endParaRPr>
                    </a:p>
                  </a:txBody>
                  <a:tcPr anchor="ctr"/>
                </a:tc>
                <a:extLst>
                  <a:ext uri="{0D108BD9-81ED-4DB2-BD59-A6C34878D82A}">
                    <a16:rowId xmlns:a16="http://schemas.microsoft.com/office/drawing/2014/main" val="226082518"/>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Proposal</a:t>
                      </a:r>
                    </a:p>
                  </a:txBody>
                  <a:tcPr marT="0" marB="0" anchor="ctr">
                    <a:solidFill>
                      <a:schemeClr val="tx1"/>
                    </a:solidFill>
                  </a:tcPr>
                </a:tc>
                <a:tc>
                  <a:txBody>
                    <a:bodyPr/>
                    <a:lstStyle/>
                    <a:p>
                      <a:r>
                        <a:rPr lang="en-GB" sz="1200" dirty="0">
                          <a:solidFill>
                            <a:srgbClr val="000000"/>
                          </a:solidFill>
                          <a:hlinkClick r:id="rId2"/>
                        </a:rPr>
                        <a:t>Link to CP</a:t>
                      </a:r>
                      <a:endParaRPr lang="en-GB" sz="1200" dirty="0">
                        <a:solidFill>
                          <a:srgbClr val="000000"/>
                        </a:solidFill>
                      </a:endParaRPr>
                    </a:p>
                  </a:txBody>
                  <a:tcPr anchor="ctr"/>
                </a:tc>
                <a:extLst>
                  <a:ext uri="{0D108BD9-81ED-4DB2-BD59-A6C34878D82A}">
                    <a16:rowId xmlns:a16="http://schemas.microsoft.com/office/drawing/2014/main" val="4142360913"/>
                  </a:ext>
                </a:extLst>
              </a:tr>
            </a:tbl>
          </a:graphicData>
        </a:graphic>
      </p:graphicFrame>
      <p:graphicFrame>
        <p:nvGraphicFramePr>
          <p:cNvPr id="6" name="Table 5">
            <a:extLst>
              <a:ext uri="{FF2B5EF4-FFF2-40B4-BE49-F238E27FC236}">
                <a16:creationId xmlns:a16="http://schemas.microsoft.com/office/drawing/2014/main" id="{458B2978-C9C2-3FC1-B49A-1BFBE422A498}"/>
              </a:ext>
            </a:extLst>
          </p:cNvPr>
          <p:cNvGraphicFramePr>
            <a:graphicFrameLocks noGrp="1"/>
          </p:cNvGraphicFramePr>
          <p:nvPr/>
        </p:nvGraphicFramePr>
        <p:xfrm>
          <a:off x="168030" y="3091994"/>
          <a:ext cx="11561854" cy="2021099"/>
        </p:xfrm>
        <a:graphic>
          <a:graphicData uri="http://schemas.openxmlformats.org/drawingml/2006/table">
            <a:tbl>
              <a:tblPr firstRow="1" bandRow="1">
                <a:tableStyleId>{E8B1032C-EA38-4F05-BA0D-38AFFFC7BED3}</a:tableStyleId>
              </a:tblPr>
              <a:tblGrid>
                <a:gridCol w="11561854">
                  <a:extLst>
                    <a:ext uri="{9D8B030D-6E8A-4147-A177-3AD203B41FA5}">
                      <a16:colId xmlns:a16="http://schemas.microsoft.com/office/drawing/2014/main" val="20000"/>
                    </a:ext>
                  </a:extLst>
                </a:gridCol>
              </a:tblGrid>
              <a:tr h="283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a:t>
                      </a:r>
                      <a:r>
                        <a:rPr lang="en-GB" sz="1100" b="1" kern="1200" baseline="0" dirty="0">
                          <a:solidFill>
                            <a:schemeClr val="bg1"/>
                          </a:solidFill>
                          <a:latin typeface="+mn-lt"/>
                          <a:ea typeface="+mn-ea"/>
                          <a:cs typeface="+mn-cs"/>
                        </a:rPr>
                        <a:t> Description</a:t>
                      </a:r>
                      <a:endParaRPr lang="en-GB" sz="1100" b="1" u="sng"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523569">
                <a:tc>
                  <a:txBody>
                    <a:bodyPr/>
                    <a:lstStyle/>
                    <a:p>
                      <a:pPr rtl="0" fontAlgn="base"/>
                      <a:r>
                        <a:rPr lang="en-US" sz="1200" b="0" i="0" kern="1200" dirty="0">
                          <a:solidFill>
                            <a:schemeClr val="tx1"/>
                          </a:solidFill>
                          <a:effectLst/>
                          <a:latin typeface="+mn-lt"/>
                          <a:ea typeface="+mn-ea"/>
                          <a:cs typeface="+mn-cs"/>
                        </a:rPr>
                        <a:t>This change is seeking to enable the flow of gas from a downstream LDZ to the NTS which in turn would provide LDZ capability that would facilitate Biomethane entry into the GDN.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DNOs and NTS are considered impacted parties due to changes involving the creation of a new LDZ/NTS Delivery Point enabling gas flow from an LDZ into the NTS to support additional LDZ Entry capability will have impacts for both DNOs and the NTS.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DNOs are further considered as impacted due to the impacts to FWACV calculation and associated processes.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Shippers have been identified.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7AA18736-E8EB-C0DD-30F1-25496D4571CB}"/>
              </a:ext>
            </a:extLst>
          </p:cNvPr>
          <p:cNvGraphicFramePr>
            <a:graphicFrameLocks noGrp="1"/>
          </p:cNvGraphicFramePr>
          <p:nvPr/>
        </p:nvGraphicFramePr>
        <p:xfrm>
          <a:off x="152400" y="5308600"/>
          <a:ext cx="11575456" cy="861506"/>
        </p:xfrm>
        <a:graphic>
          <a:graphicData uri="http://schemas.openxmlformats.org/drawingml/2006/table">
            <a:tbl>
              <a:tblPr firstRow="1" bandRow="1">
                <a:tableStyleId>{E8B1032C-EA38-4F05-BA0D-38AFFFC7BED3}</a:tableStyleId>
              </a:tblPr>
              <a:tblGrid>
                <a:gridCol w="4466356">
                  <a:extLst>
                    <a:ext uri="{9D8B030D-6E8A-4147-A177-3AD203B41FA5}">
                      <a16:colId xmlns:a16="http://schemas.microsoft.com/office/drawing/2014/main" val="20000"/>
                    </a:ext>
                  </a:extLst>
                </a:gridCol>
                <a:gridCol w="7109100">
                  <a:extLst>
                    <a:ext uri="{9D8B030D-6E8A-4147-A177-3AD203B41FA5}">
                      <a16:colId xmlns:a16="http://schemas.microsoft.com/office/drawing/2014/main" val="20001"/>
                    </a:ext>
                  </a:extLst>
                </a:gridCol>
              </a:tblGrid>
              <a:tr h="482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US" sz="1200" b="1" i="0" u="none" strike="noStrike" kern="1200" noProof="0" dirty="0">
                          <a:solidFill>
                            <a:srgbClr val="000000"/>
                          </a:solidFill>
                          <a:latin typeface="Century Gothic"/>
                        </a:rPr>
                        <a:t>Service Area : </a:t>
                      </a:r>
                      <a:r>
                        <a:rPr lang="en-US" sz="1200" b="0" i="0" u="none" strike="noStrike" kern="1200" noProof="0" dirty="0">
                          <a:solidFill>
                            <a:srgbClr val="000000"/>
                          </a:solidFill>
                          <a:latin typeface="Century Gothic"/>
                        </a:rPr>
                        <a:t>10, 17 &amp; 14</a:t>
                      </a:r>
                      <a:endParaRPr lang="en-US" b="0" dirty="0"/>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79303">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GB" sz="1200" b="0" i="0" u="none" strike="noStrike" kern="1200" noProof="0" dirty="0">
                          <a:solidFill>
                            <a:srgbClr val="000000"/>
                          </a:solidFill>
                          <a:latin typeface="Century Gothic"/>
                        </a:rPr>
                        <a:t>TBC</a:t>
                      </a:r>
                      <a:endParaRPr lang="en-US" b="0" dirty="0"/>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7675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E1793-8AA4-D8F2-FD90-9E9D6A22B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ACBF2F-85AF-534D-4993-43CD34BA4CDC}"/>
              </a:ext>
            </a:extLst>
          </p:cNvPr>
          <p:cNvSpPr>
            <a:spLocks noGrp="1"/>
          </p:cNvSpPr>
          <p:nvPr>
            <p:ph type="title"/>
          </p:nvPr>
        </p:nvSpPr>
        <p:spPr/>
        <p:txBody>
          <a:bodyPr/>
          <a:lstStyle/>
          <a:p>
            <a:r>
              <a:rPr lang="en-GB" sz="2000" dirty="0"/>
              <a:t>XRN 6067 - Facilitating Biomethane entry into the GDN by exporting methane from the GDN into the NTS via Compression (Modification 0894)</a:t>
            </a:r>
          </a:p>
        </p:txBody>
      </p:sp>
      <p:graphicFrame>
        <p:nvGraphicFramePr>
          <p:cNvPr id="4" name="Content Placeholder 1">
            <a:extLst>
              <a:ext uri="{FF2B5EF4-FFF2-40B4-BE49-F238E27FC236}">
                <a16:creationId xmlns:a16="http://schemas.microsoft.com/office/drawing/2014/main" id="{1CE22036-F08D-E474-02F4-69CD303A881F}"/>
              </a:ext>
            </a:extLst>
          </p:cNvPr>
          <p:cNvGraphicFramePr>
            <a:graphicFrameLocks/>
          </p:cNvGraphicFramePr>
          <p:nvPr/>
        </p:nvGraphicFramePr>
        <p:xfrm>
          <a:off x="183108" y="1189199"/>
          <a:ext cx="6830434" cy="1818172"/>
        </p:xfrm>
        <a:graphic>
          <a:graphicData uri="http://schemas.openxmlformats.org/drawingml/2006/table">
            <a:tbl>
              <a:tblPr firstRow="1" bandRow="1">
                <a:tableStyleId>{E8B1032C-EA38-4F05-BA0D-38AFFFC7BED3}</a:tableStyleId>
              </a:tblPr>
              <a:tblGrid>
                <a:gridCol w="3663075">
                  <a:extLst>
                    <a:ext uri="{9D8B030D-6E8A-4147-A177-3AD203B41FA5}">
                      <a16:colId xmlns:a16="http://schemas.microsoft.com/office/drawing/2014/main" val="460105067"/>
                    </a:ext>
                  </a:extLst>
                </a:gridCol>
                <a:gridCol w="3167359">
                  <a:extLst>
                    <a:ext uri="{9D8B030D-6E8A-4147-A177-3AD203B41FA5}">
                      <a16:colId xmlns:a16="http://schemas.microsoft.com/office/drawing/2014/main" val="4029205917"/>
                    </a:ext>
                  </a:extLst>
                </a:gridCol>
              </a:tblGrid>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Customer Parties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extLst>
                  <a:ext uri="{0D108BD9-81ED-4DB2-BD59-A6C34878D82A}">
                    <a16:rowId xmlns:a16="http://schemas.microsoft.com/office/drawing/2014/main" val="2249441976"/>
                  </a:ext>
                </a:extLst>
              </a:tr>
              <a:tr h="248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880511865"/>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769579802"/>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513173348"/>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735908724"/>
                  </a:ext>
                </a:extLst>
              </a:tr>
              <a:tr h="2380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latin typeface="+mn-lt"/>
                          <a:ea typeface="+mn-ea"/>
                          <a:cs typeface="+mn-cs"/>
                        </a:rPr>
                        <a:t>This vote is to approve the change into development </a:t>
                      </a: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87585170"/>
                  </a:ext>
                </a:extLst>
              </a:tr>
            </a:tbl>
          </a:graphicData>
        </a:graphic>
      </p:graphicFrame>
      <p:graphicFrame>
        <p:nvGraphicFramePr>
          <p:cNvPr id="5" name="Table 15">
            <a:extLst>
              <a:ext uri="{FF2B5EF4-FFF2-40B4-BE49-F238E27FC236}">
                <a16:creationId xmlns:a16="http://schemas.microsoft.com/office/drawing/2014/main" id="{F04D7FC5-EBBB-B358-8BBF-A9CE69A079D2}"/>
              </a:ext>
            </a:extLst>
          </p:cNvPr>
          <p:cNvGraphicFramePr>
            <a:graphicFrameLocks noGrp="1"/>
          </p:cNvGraphicFramePr>
          <p:nvPr/>
        </p:nvGraphicFramePr>
        <p:xfrm>
          <a:off x="7716902" y="1189199"/>
          <a:ext cx="3698958" cy="1807308"/>
        </p:xfrm>
        <a:graphic>
          <a:graphicData uri="http://schemas.openxmlformats.org/drawingml/2006/table">
            <a:tbl>
              <a:tblPr>
                <a:tableStyleId>{616DA210-FB5B-4158-B5E0-FEB733F419BA}</a:tableStyleId>
              </a:tblPr>
              <a:tblGrid>
                <a:gridCol w="1741388">
                  <a:extLst>
                    <a:ext uri="{9D8B030D-6E8A-4147-A177-3AD203B41FA5}">
                      <a16:colId xmlns:a16="http://schemas.microsoft.com/office/drawing/2014/main" val="2998317924"/>
                    </a:ext>
                  </a:extLst>
                </a:gridCol>
                <a:gridCol w="1957570">
                  <a:extLst>
                    <a:ext uri="{9D8B030D-6E8A-4147-A177-3AD203B41FA5}">
                      <a16:colId xmlns:a16="http://schemas.microsoft.com/office/drawing/2014/main" val="2110112030"/>
                    </a:ext>
                  </a:extLst>
                </a:gridCol>
              </a:tblGrid>
              <a:tr h="4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solidFill>
                      <a:schemeClr val="tx1"/>
                    </a:solidFill>
                  </a:tcPr>
                </a:tc>
                <a:tc>
                  <a:txBody>
                    <a:bodyPr/>
                    <a:lstStyle/>
                    <a:p>
                      <a:r>
                        <a:rPr lang="en-GB" sz="1200" b="0" kern="1200" dirty="0">
                          <a:solidFill>
                            <a:srgbClr val="000000"/>
                          </a:solidFill>
                          <a:latin typeface="+mn-lt"/>
                          <a:ea typeface="+mn-ea"/>
                          <a:cs typeface="+mn-cs"/>
                        </a:rPr>
                        <a:t>Regulatory</a:t>
                      </a:r>
                    </a:p>
                  </a:txBody>
                  <a:tcPr anchor="ctr"/>
                </a:tc>
                <a:extLst>
                  <a:ext uri="{0D108BD9-81ED-4DB2-BD59-A6C34878D82A}">
                    <a16:rowId xmlns:a16="http://schemas.microsoft.com/office/drawing/2014/main" val="1522058585"/>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a:t>
                      </a:r>
                    </a:p>
                  </a:txBody>
                  <a:tcPr marT="0" marB="0" anchor="ctr">
                    <a:solidFill>
                      <a:schemeClr val="tx1"/>
                    </a:solidFill>
                  </a:tcPr>
                </a:tc>
                <a:tc>
                  <a:txBody>
                    <a:bodyPr/>
                    <a:lstStyle/>
                    <a:p>
                      <a:r>
                        <a:rPr lang="en-GB" sz="1200" b="0" kern="1200" dirty="0">
                          <a:solidFill>
                            <a:srgbClr val="000000"/>
                          </a:solidFill>
                          <a:latin typeface="+mn-lt"/>
                          <a:ea typeface="+mn-ea"/>
                          <a:cs typeface="+mn-cs"/>
                        </a:rPr>
                        <a:t>High</a:t>
                      </a:r>
                    </a:p>
                  </a:txBody>
                  <a:tcPr anchor="ctr"/>
                </a:tc>
                <a:extLst>
                  <a:ext uri="{0D108BD9-81ED-4DB2-BD59-A6C34878D82A}">
                    <a16:rowId xmlns:a16="http://schemas.microsoft.com/office/drawing/2014/main" val="1504131133"/>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Proposer</a:t>
                      </a:r>
                    </a:p>
                  </a:txBody>
                  <a:tcPr marT="0" marB="0" anchor="ctr">
                    <a:solidFill>
                      <a:schemeClr val="tx1"/>
                    </a:solidFill>
                  </a:tcPr>
                </a:tc>
                <a:tc>
                  <a:txBody>
                    <a:bodyPr/>
                    <a:lstStyle/>
                    <a:p>
                      <a:pPr algn="l" rtl="0" fontAlgn="base">
                        <a:lnSpc>
                          <a:spcPts val="1125"/>
                        </a:lnSpc>
                        <a:buNone/>
                      </a:pPr>
                      <a:r>
                        <a:rPr lang="en-GB" sz="1200" b="0" i="0" dirty="0">
                          <a:solidFill>
                            <a:srgbClr val="000000"/>
                          </a:solidFill>
                          <a:effectLst/>
                          <a:latin typeface="Century Gothic" panose="020B0502020202020204" pitchFamily="34" charset="0"/>
                        </a:rPr>
                        <a:t>CDSP</a:t>
                      </a:r>
                      <a:r>
                        <a:rPr lang="en-GB" sz="1200" b="0" i="0" dirty="0">
                          <a:solidFill>
                            <a:srgbClr val="212133"/>
                          </a:solidFill>
                          <a:effectLst/>
                          <a:latin typeface="Century Gothic" panose="020B0502020202020204" pitchFamily="34" charset="0"/>
                        </a:rPr>
                        <a:t>​</a:t>
                      </a:r>
                      <a:endParaRPr lang="en-GB" sz="1200" b="0" i="0" dirty="0">
                        <a:solidFill>
                          <a:srgbClr val="212133"/>
                        </a:solidFill>
                        <a:effectLst/>
                      </a:endParaRPr>
                    </a:p>
                  </a:txBody>
                  <a:tcPr anchor="ctr"/>
                </a:tc>
                <a:extLst>
                  <a:ext uri="{0D108BD9-81ED-4DB2-BD59-A6C34878D82A}">
                    <a16:rowId xmlns:a16="http://schemas.microsoft.com/office/drawing/2014/main" val="226082518"/>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Proposal</a:t>
                      </a:r>
                    </a:p>
                  </a:txBody>
                  <a:tcPr marT="0" marB="0" anchor="ctr">
                    <a:solidFill>
                      <a:schemeClr val="tx1"/>
                    </a:solidFill>
                  </a:tcPr>
                </a:tc>
                <a:tc>
                  <a:txBody>
                    <a:bodyPr/>
                    <a:lstStyle/>
                    <a:p>
                      <a:r>
                        <a:rPr lang="en-GB" sz="1200" dirty="0">
                          <a:solidFill>
                            <a:srgbClr val="000000"/>
                          </a:solidFill>
                          <a:hlinkClick r:id="rId2"/>
                        </a:rPr>
                        <a:t>Link to CP</a:t>
                      </a:r>
                      <a:endParaRPr lang="en-GB" sz="1200" dirty="0">
                        <a:solidFill>
                          <a:srgbClr val="000000"/>
                        </a:solidFill>
                      </a:endParaRPr>
                    </a:p>
                  </a:txBody>
                  <a:tcPr anchor="ctr"/>
                </a:tc>
                <a:extLst>
                  <a:ext uri="{0D108BD9-81ED-4DB2-BD59-A6C34878D82A}">
                    <a16:rowId xmlns:a16="http://schemas.microsoft.com/office/drawing/2014/main" val="4142360913"/>
                  </a:ext>
                </a:extLst>
              </a:tr>
            </a:tbl>
          </a:graphicData>
        </a:graphic>
      </p:graphicFrame>
      <p:graphicFrame>
        <p:nvGraphicFramePr>
          <p:cNvPr id="6" name="Table 5">
            <a:extLst>
              <a:ext uri="{FF2B5EF4-FFF2-40B4-BE49-F238E27FC236}">
                <a16:creationId xmlns:a16="http://schemas.microsoft.com/office/drawing/2014/main" id="{C132DAA6-25B2-C02F-D9D7-9CB7FCF07BB0}"/>
              </a:ext>
            </a:extLst>
          </p:cNvPr>
          <p:cNvGraphicFramePr>
            <a:graphicFrameLocks noGrp="1"/>
          </p:cNvGraphicFramePr>
          <p:nvPr/>
        </p:nvGraphicFramePr>
        <p:xfrm>
          <a:off x="168030" y="3091993"/>
          <a:ext cx="11561854" cy="2019269"/>
        </p:xfrm>
        <a:graphic>
          <a:graphicData uri="http://schemas.openxmlformats.org/drawingml/2006/table">
            <a:tbl>
              <a:tblPr firstRow="1" bandRow="1">
                <a:tableStyleId>{E8B1032C-EA38-4F05-BA0D-38AFFFC7BED3}</a:tableStyleId>
              </a:tblPr>
              <a:tblGrid>
                <a:gridCol w="11561854">
                  <a:extLst>
                    <a:ext uri="{9D8B030D-6E8A-4147-A177-3AD203B41FA5}">
                      <a16:colId xmlns:a16="http://schemas.microsoft.com/office/drawing/2014/main" val="20000"/>
                    </a:ext>
                  </a:extLst>
                </a:gridCol>
              </a:tblGrid>
              <a:tr h="353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a:t>
                      </a:r>
                      <a:r>
                        <a:rPr lang="en-GB" sz="1100" b="1" kern="1200" baseline="0" dirty="0">
                          <a:solidFill>
                            <a:schemeClr val="bg1"/>
                          </a:solidFill>
                          <a:latin typeface="+mn-lt"/>
                          <a:ea typeface="+mn-ea"/>
                          <a:cs typeface="+mn-cs"/>
                        </a:rPr>
                        <a:t> Description</a:t>
                      </a:r>
                      <a:endParaRPr lang="en-GB" sz="1100" b="1" u="sng"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665637">
                <a:tc>
                  <a:txBody>
                    <a:bodyPr/>
                    <a:lstStyle/>
                    <a:p>
                      <a:pPr rtl="0" fontAlgn="base"/>
                      <a:r>
                        <a:rPr lang="en-US" sz="1200" b="0" i="0" kern="1200" dirty="0">
                          <a:solidFill>
                            <a:schemeClr val="tx1"/>
                          </a:solidFill>
                          <a:effectLst/>
                          <a:latin typeface="+mn-lt"/>
                          <a:ea typeface="+mn-ea"/>
                          <a:cs typeface="+mn-cs"/>
                        </a:rPr>
                        <a:t>This change is seeking to Facilitate Biomethane entry into the GDN by exporting methane from the GDN into the NTS via Compression. </a:t>
                      </a:r>
                    </a:p>
                    <a:p>
                      <a:pPr rtl="0" fontAlgn="base"/>
                      <a:r>
                        <a:rPr lang="en-US" sz="1200" b="0" i="0" kern="1200" dirty="0">
                          <a:solidFill>
                            <a:schemeClr val="tx1"/>
                          </a:solidFill>
                          <a:effectLst/>
                          <a:latin typeface="+mn-lt"/>
                          <a:ea typeface="+mn-ea"/>
                          <a:cs typeface="+mn-cs"/>
                        </a:rPr>
                        <a:t>DNOs are considered as impacted as the change will create a new type of offtake from a DNO to the NTS in order to free up additional LDZ Entry Capacity. </a:t>
                      </a:r>
                    </a:p>
                    <a:p>
                      <a:pPr rtl="0" fontAlgn="base"/>
                      <a:r>
                        <a:rPr lang="en-US" sz="1200" b="0" i="0" kern="1200" dirty="0">
                          <a:solidFill>
                            <a:schemeClr val="tx1"/>
                          </a:solidFill>
                          <a:effectLst/>
                          <a:latin typeface="+mn-lt"/>
                          <a:ea typeface="+mn-ea"/>
                          <a:cs typeface="+mn-cs"/>
                        </a:rPr>
                        <a:t>To ensure that all gas offtaken is correctly recorded DNOs will see changes to the existing BAU process.  </a:t>
                      </a:r>
                    </a:p>
                    <a:p>
                      <a:pPr rtl="0" fontAlgn="base"/>
                      <a:r>
                        <a:rPr lang="en-US" sz="1200" b="0" i="0" kern="1200" dirty="0">
                          <a:solidFill>
                            <a:schemeClr val="tx1"/>
                          </a:solidFill>
                          <a:effectLst/>
                          <a:latin typeface="+mn-lt"/>
                          <a:ea typeface="+mn-ea"/>
                          <a:cs typeface="+mn-cs"/>
                        </a:rPr>
                        <a:t>Shippers are considered an impacted party because they will be notified of any corrected values as part of agreed reconciliation process.</a:t>
                      </a:r>
                    </a:p>
                    <a:p>
                      <a:pPr rtl="0" fontAlgn="base"/>
                      <a:r>
                        <a:rPr lang="en-US" sz="1200" b="0" i="0" kern="1200" dirty="0">
                          <a:solidFill>
                            <a:schemeClr val="tx1"/>
                          </a:solidFill>
                          <a:effectLst/>
                          <a:latin typeface="+mn-lt"/>
                          <a:ea typeface="+mn-ea"/>
                          <a:cs typeface="+mn-cs"/>
                        </a:rPr>
                        <a:t>NG have also been identified. Although there are no Gemini impacts expected by the delivery of this Change Proposal, the Modification in general has impact because it is transportation of gas into the NTS.  </a:t>
                      </a:r>
                      <a:endParaRPr lang="en-US" sz="1200" b="0" kern="1200" dirty="0">
                        <a:solidFill>
                          <a:srgbClr val="000000"/>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8DF67374-8D5F-A848-EC13-3677A433C425}"/>
              </a:ext>
            </a:extLst>
          </p:cNvPr>
          <p:cNvGraphicFramePr>
            <a:graphicFrameLocks noGrp="1"/>
          </p:cNvGraphicFramePr>
          <p:nvPr/>
        </p:nvGraphicFramePr>
        <p:xfrm>
          <a:off x="152400" y="5308600"/>
          <a:ext cx="11575456" cy="861506"/>
        </p:xfrm>
        <a:graphic>
          <a:graphicData uri="http://schemas.openxmlformats.org/drawingml/2006/table">
            <a:tbl>
              <a:tblPr firstRow="1" bandRow="1">
                <a:tableStyleId>{E8B1032C-EA38-4F05-BA0D-38AFFFC7BED3}</a:tableStyleId>
              </a:tblPr>
              <a:tblGrid>
                <a:gridCol w="4466356">
                  <a:extLst>
                    <a:ext uri="{9D8B030D-6E8A-4147-A177-3AD203B41FA5}">
                      <a16:colId xmlns:a16="http://schemas.microsoft.com/office/drawing/2014/main" val="20000"/>
                    </a:ext>
                  </a:extLst>
                </a:gridCol>
                <a:gridCol w="7109100">
                  <a:extLst>
                    <a:ext uri="{9D8B030D-6E8A-4147-A177-3AD203B41FA5}">
                      <a16:colId xmlns:a16="http://schemas.microsoft.com/office/drawing/2014/main" val="20001"/>
                    </a:ext>
                  </a:extLst>
                </a:gridCol>
              </a:tblGrid>
              <a:tr h="482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US" sz="1200" b="1" i="0" u="none" strike="noStrike" kern="1200" noProof="0" dirty="0">
                          <a:solidFill>
                            <a:srgbClr val="000000"/>
                          </a:solidFill>
                          <a:latin typeface="Century Gothic"/>
                        </a:rPr>
                        <a:t>Service Area </a:t>
                      </a:r>
                      <a:r>
                        <a:rPr lang="en-US" sz="1200" b="0" i="0" u="none" strike="noStrike" kern="1200" noProof="0" dirty="0">
                          <a:solidFill>
                            <a:srgbClr val="000000"/>
                          </a:solidFill>
                          <a:latin typeface="Century Gothic"/>
                        </a:rPr>
                        <a:t>: 10 &amp; 17</a:t>
                      </a:r>
                      <a:endParaRPr lang="en-US" b="0" dirty="0"/>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79303">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GB" sz="1200" b="0" i="0" u="none" strike="noStrike" kern="1200" noProof="0" dirty="0">
                          <a:solidFill>
                            <a:srgbClr val="000000"/>
                          </a:solidFill>
                          <a:latin typeface="+mn-lt"/>
                        </a:rPr>
                        <a:t>TBC</a:t>
                      </a:r>
                      <a:endParaRPr lang="en-US" sz="1200" b="0" dirty="0"/>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240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1DD5F-01F5-8203-7C8C-1D3BE3A0E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444D5-7271-1D3F-55E1-632FB52D2E96}"/>
              </a:ext>
            </a:extLst>
          </p:cNvPr>
          <p:cNvSpPr>
            <a:spLocks noGrp="1"/>
          </p:cNvSpPr>
          <p:nvPr>
            <p:ph type="title"/>
          </p:nvPr>
        </p:nvSpPr>
        <p:spPr/>
        <p:txBody>
          <a:bodyPr/>
          <a:lstStyle/>
          <a:p>
            <a:r>
              <a:rPr lang="en-US" sz="3600" dirty="0"/>
              <a:t>XRN 6070 DDP Release 1 2027/2028</a:t>
            </a:r>
            <a:endParaRPr lang="en-GB" sz="3600" dirty="0"/>
          </a:p>
        </p:txBody>
      </p:sp>
      <p:graphicFrame>
        <p:nvGraphicFramePr>
          <p:cNvPr id="4" name="Content Placeholder 1">
            <a:extLst>
              <a:ext uri="{FF2B5EF4-FFF2-40B4-BE49-F238E27FC236}">
                <a16:creationId xmlns:a16="http://schemas.microsoft.com/office/drawing/2014/main" id="{3F473874-974A-FDC7-E6F4-0DCFC5D40516}"/>
              </a:ext>
            </a:extLst>
          </p:cNvPr>
          <p:cNvGraphicFramePr>
            <a:graphicFrameLocks/>
          </p:cNvGraphicFramePr>
          <p:nvPr/>
        </p:nvGraphicFramePr>
        <p:xfrm>
          <a:off x="183108" y="1189199"/>
          <a:ext cx="6830434" cy="1818172"/>
        </p:xfrm>
        <a:graphic>
          <a:graphicData uri="http://schemas.openxmlformats.org/drawingml/2006/table">
            <a:tbl>
              <a:tblPr firstRow="1" bandRow="1">
                <a:tableStyleId>{E8B1032C-EA38-4F05-BA0D-38AFFFC7BED3}</a:tableStyleId>
              </a:tblPr>
              <a:tblGrid>
                <a:gridCol w="3663075">
                  <a:extLst>
                    <a:ext uri="{9D8B030D-6E8A-4147-A177-3AD203B41FA5}">
                      <a16:colId xmlns:a16="http://schemas.microsoft.com/office/drawing/2014/main" val="460105067"/>
                    </a:ext>
                  </a:extLst>
                </a:gridCol>
                <a:gridCol w="3167359">
                  <a:extLst>
                    <a:ext uri="{9D8B030D-6E8A-4147-A177-3AD203B41FA5}">
                      <a16:colId xmlns:a16="http://schemas.microsoft.com/office/drawing/2014/main" val="4029205917"/>
                    </a:ext>
                  </a:extLst>
                </a:gridCol>
              </a:tblGrid>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Customer Parties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mn-lt"/>
                          <a:ea typeface="+mn-ea"/>
                          <a:cs typeface="+mn-cs"/>
                        </a:rPr>
                        <a:t>Impacted parties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tx1"/>
                    </a:solidFill>
                  </a:tcPr>
                </a:tc>
                <a:extLst>
                  <a:ext uri="{0D108BD9-81ED-4DB2-BD59-A6C34878D82A}">
                    <a16:rowId xmlns:a16="http://schemas.microsoft.com/office/drawing/2014/main" val="2249441976"/>
                  </a:ext>
                </a:extLst>
              </a:tr>
              <a:tr h="248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880511865"/>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769579802"/>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National Gas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513173348"/>
                  </a:ext>
                </a:extLst>
              </a:tr>
              <a:tr h="31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latin typeface="+mn-lt"/>
                          <a:ea typeface="+mn-ea"/>
                          <a:cs typeface="+mn-cs"/>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735908724"/>
                  </a:ext>
                </a:extLst>
              </a:tr>
              <a:tr h="2380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latin typeface="+mn-lt"/>
                          <a:ea typeface="+mn-ea"/>
                          <a:cs typeface="+mn-cs"/>
                        </a:rPr>
                        <a:t>This vote is to approve the change into development </a:t>
                      </a:r>
                      <a:endParaRPr lang="en-GB" sz="1200" b="1" kern="1200" dirty="0">
                        <a:solidFill>
                          <a:srgbClr val="000000"/>
                        </a:solidFill>
                        <a:latin typeface="+mn-lt"/>
                        <a:ea typeface="+mn-ea"/>
                        <a:cs typeface="+mn-cs"/>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987585170"/>
                  </a:ext>
                </a:extLst>
              </a:tr>
            </a:tbl>
          </a:graphicData>
        </a:graphic>
      </p:graphicFrame>
      <p:graphicFrame>
        <p:nvGraphicFramePr>
          <p:cNvPr id="5" name="Table 15">
            <a:extLst>
              <a:ext uri="{FF2B5EF4-FFF2-40B4-BE49-F238E27FC236}">
                <a16:creationId xmlns:a16="http://schemas.microsoft.com/office/drawing/2014/main" id="{4DFBC2FD-DBDF-F495-4534-8C744A8C0B7A}"/>
              </a:ext>
            </a:extLst>
          </p:cNvPr>
          <p:cNvGraphicFramePr>
            <a:graphicFrameLocks noGrp="1"/>
          </p:cNvGraphicFramePr>
          <p:nvPr/>
        </p:nvGraphicFramePr>
        <p:xfrm>
          <a:off x="7716902" y="1189199"/>
          <a:ext cx="3698958" cy="1807308"/>
        </p:xfrm>
        <a:graphic>
          <a:graphicData uri="http://schemas.openxmlformats.org/drawingml/2006/table">
            <a:tbl>
              <a:tblPr>
                <a:tableStyleId>{616DA210-FB5B-4158-B5E0-FEB733F419BA}</a:tableStyleId>
              </a:tblPr>
              <a:tblGrid>
                <a:gridCol w="1741388">
                  <a:extLst>
                    <a:ext uri="{9D8B030D-6E8A-4147-A177-3AD203B41FA5}">
                      <a16:colId xmlns:a16="http://schemas.microsoft.com/office/drawing/2014/main" val="2998317924"/>
                    </a:ext>
                  </a:extLst>
                </a:gridCol>
                <a:gridCol w="1957570">
                  <a:extLst>
                    <a:ext uri="{9D8B030D-6E8A-4147-A177-3AD203B41FA5}">
                      <a16:colId xmlns:a16="http://schemas.microsoft.com/office/drawing/2014/main" val="2110112030"/>
                    </a:ext>
                  </a:extLst>
                </a:gridCol>
              </a:tblGrid>
              <a:tr h="443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solidFill>
                      <a:schemeClr val="tx1"/>
                    </a:solidFill>
                  </a:tcPr>
                </a:tc>
                <a:tc>
                  <a:txBody>
                    <a:bodyPr/>
                    <a:lstStyle/>
                    <a:p>
                      <a:pPr algn="l" rtl="0" fontAlgn="base">
                        <a:lnSpc>
                          <a:spcPts val="1125"/>
                        </a:lnSpc>
                        <a:buNone/>
                      </a:pPr>
                      <a:r>
                        <a:rPr lang="en-GB" sz="1200" b="0" i="0">
                          <a:solidFill>
                            <a:srgbClr val="000000"/>
                          </a:solidFill>
                          <a:effectLst/>
                          <a:latin typeface="Century Gothic" panose="020B0502020202020204" pitchFamily="34" charset="0"/>
                        </a:rPr>
                        <a:t>Non-Regulatory</a:t>
                      </a:r>
                      <a:r>
                        <a:rPr lang="en-GB" sz="1200" b="0" i="0">
                          <a:solidFill>
                            <a:srgbClr val="212133"/>
                          </a:solidFill>
                          <a:effectLst/>
                          <a:latin typeface="Century Gothic" panose="020B0502020202020204" pitchFamily="34" charset="0"/>
                        </a:rPr>
                        <a:t>​</a:t>
                      </a:r>
                      <a:endParaRPr lang="en-GB" b="0" i="0">
                        <a:solidFill>
                          <a:srgbClr val="212133"/>
                        </a:solidFill>
                        <a:effectLst/>
                      </a:endParaRPr>
                    </a:p>
                  </a:txBody>
                  <a:tcPr anchor="ctr"/>
                </a:tc>
                <a:extLst>
                  <a:ext uri="{0D108BD9-81ED-4DB2-BD59-A6C34878D82A}">
                    <a16:rowId xmlns:a16="http://schemas.microsoft.com/office/drawing/2014/main" val="1522058585"/>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a:t>
                      </a:r>
                    </a:p>
                  </a:txBody>
                  <a:tcPr marT="0" marB="0" anchor="ctr">
                    <a:solidFill>
                      <a:schemeClr val="tx1"/>
                    </a:solidFill>
                  </a:tcPr>
                </a:tc>
                <a:tc>
                  <a:txBody>
                    <a:bodyPr/>
                    <a:lstStyle/>
                    <a:p>
                      <a:pPr algn="l" rtl="0" fontAlgn="base">
                        <a:lnSpc>
                          <a:spcPts val="1125"/>
                        </a:lnSpc>
                        <a:buNone/>
                      </a:pPr>
                      <a:r>
                        <a:rPr lang="en-GB" sz="1200" b="0" i="0">
                          <a:solidFill>
                            <a:srgbClr val="000000"/>
                          </a:solidFill>
                          <a:effectLst/>
                          <a:latin typeface="Century Gothic" panose="020B0502020202020204" pitchFamily="34" charset="0"/>
                        </a:rPr>
                        <a:t>Medium</a:t>
                      </a:r>
                      <a:r>
                        <a:rPr lang="en-GB" sz="1200" b="0" i="0">
                          <a:solidFill>
                            <a:srgbClr val="212133"/>
                          </a:solidFill>
                          <a:effectLst/>
                          <a:latin typeface="Century Gothic" panose="020B0502020202020204" pitchFamily="34" charset="0"/>
                        </a:rPr>
                        <a:t>​</a:t>
                      </a:r>
                      <a:endParaRPr lang="en-GB" b="0" i="0">
                        <a:solidFill>
                          <a:srgbClr val="212133"/>
                        </a:solidFill>
                        <a:effectLst/>
                      </a:endParaRPr>
                    </a:p>
                  </a:txBody>
                  <a:tcPr anchor="ctr"/>
                </a:tc>
                <a:extLst>
                  <a:ext uri="{0D108BD9-81ED-4DB2-BD59-A6C34878D82A}">
                    <a16:rowId xmlns:a16="http://schemas.microsoft.com/office/drawing/2014/main" val="1504131133"/>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Proposer</a:t>
                      </a:r>
                    </a:p>
                  </a:txBody>
                  <a:tcPr marT="0" marB="0" anchor="ctr">
                    <a:solidFill>
                      <a:schemeClr val="tx1"/>
                    </a:solidFill>
                  </a:tcPr>
                </a:tc>
                <a:tc>
                  <a:txBody>
                    <a:bodyPr/>
                    <a:lstStyle/>
                    <a:p>
                      <a:pPr algn="l" rtl="0" fontAlgn="base">
                        <a:lnSpc>
                          <a:spcPts val="1125"/>
                        </a:lnSpc>
                        <a:buNone/>
                      </a:pPr>
                      <a:r>
                        <a:rPr lang="en-GB" sz="1200" b="0" i="0" dirty="0">
                          <a:solidFill>
                            <a:srgbClr val="000000"/>
                          </a:solidFill>
                          <a:effectLst/>
                          <a:latin typeface="Century Gothic" panose="020B0502020202020204" pitchFamily="34" charset="0"/>
                        </a:rPr>
                        <a:t>CDSP</a:t>
                      </a:r>
                      <a:r>
                        <a:rPr lang="en-GB" sz="1200" b="0" i="0" dirty="0">
                          <a:solidFill>
                            <a:srgbClr val="212133"/>
                          </a:solidFill>
                          <a:effectLst/>
                          <a:latin typeface="Century Gothic" panose="020B0502020202020204" pitchFamily="34" charset="0"/>
                        </a:rPr>
                        <a:t>​</a:t>
                      </a:r>
                      <a:endParaRPr lang="en-GB" b="0" i="0" dirty="0">
                        <a:solidFill>
                          <a:srgbClr val="212133"/>
                        </a:solidFill>
                        <a:effectLst/>
                      </a:endParaRPr>
                    </a:p>
                  </a:txBody>
                  <a:tcPr anchor="ctr"/>
                </a:tc>
                <a:extLst>
                  <a:ext uri="{0D108BD9-81ED-4DB2-BD59-A6C34878D82A}">
                    <a16:rowId xmlns:a16="http://schemas.microsoft.com/office/drawing/2014/main" val="226082518"/>
                  </a:ext>
                </a:extLst>
              </a:tr>
              <a:tr h="454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Proposal</a:t>
                      </a:r>
                    </a:p>
                  </a:txBody>
                  <a:tcPr marT="0" marB="0" anchor="ctr">
                    <a:solidFill>
                      <a:schemeClr val="tx1"/>
                    </a:solidFill>
                  </a:tcPr>
                </a:tc>
                <a:tc>
                  <a:txBody>
                    <a:bodyPr/>
                    <a:lstStyle/>
                    <a:p>
                      <a:r>
                        <a:rPr lang="en-GB" sz="1200" dirty="0">
                          <a:solidFill>
                            <a:srgbClr val="000000"/>
                          </a:solidFill>
                          <a:hlinkClick r:id="rId2"/>
                        </a:rPr>
                        <a:t>Link to CP</a:t>
                      </a:r>
                      <a:endParaRPr lang="en-GB" sz="1200" dirty="0">
                        <a:solidFill>
                          <a:srgbClr val="000000"/>
                        </a:solidFill>
                      </a:endParaRPr>
                    </a:p>
                  </a:txBody>
                  <a:tcPr anchor="ctr"/>
                </a:tc>
                <a:extLst>
                  <a:ext uri="{0D108BD9-81ED-4DB2-BD59-A6C34878D82A}">
                    <a16:rowId xmlns:a16="http://schemas.microsoft.com/office/drawing/2014/main" val="4142360913"/>
                  </a:ext>
                </a:extLst>
              </a:tr>
            </a:tbl>
          </a:graphicData>
        </a:graphic>
      </p:graphicFrame>
      <p:graphicFrame>
        <p:nvGraphicFramePr>
          <p:cNvPr id="6" name="Table 5">
            <a:extLst>
              <a:ext uri="{FF2B5EF4-FFF2-40B4-BE49-F238E27FC236}">
                <a16:creationId xmlns:a16="http://schemas.microsoft.com/office/drawing/2014/main" id="{58837F9A-C92C-BE9D-4C9E-7B7D5298FC2B}"/>
              </a:ext>
            </a:extLst>
          </p:cNvPr>
          <p:cNvGraphicFramePr>
            <a:graphicFrameLocks noGrp="1"/>
          </p:cNvGraphicFramePr>
          <p:nvPr/>
        </p:nvGraphicFramePr>
        <p:xfrm>
          <a:off x="168030" y="3091993"/>
          <a:ext cx="11561854" cy="2019269"/>
        </p:xfrm>
        <a:graphic>
          <a:graphicData uri="http://schemas.openxmlformats.org/drawingml/2006/table">
            <a:tbl>
              <a:tblPr firstRow="1" bandRow="1">
                <a:tableStyleId>{E8B1032C-EA38-4F05-BA0D-38AFFFC7BED3}</a:tableStyleId>
              </a:tblPr>
              <a:tblGrid>
                <a:gridCol w="11561854">
                  <a:extLst>
                    <a:ext uri="{9D8B030D-6E8A-4147-A177-3AD203B41FA5}">
                      <a16:colId xmlns:a16="http://schemas.microsoft.com/office/drawing/2014/main" val="20000"/>
                    </a:ext>
                  </a:extLst>
                </a:gridCol>
              </a:tblGrid>
              <a:tr h="353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a:t>
                      </a:r>
                      <a:r>
                        <a:rPr lang="en-GB" sz="1100" b="1" kern="1200" baseline="0" dirty="0">
                          <a:solidFill>
                            <a:schemeClr val="bg1"/>
                          </a:solidFill>
                          <a:latin typeface="+mn-lt"/>
                          <a:ea typeface="+mn-ea"/>
                          <a:cs typeface="+mn-cs"/>
                        </a:rPr>
                        <a:t> Description</a:t>
                      </a:r>
                      <a:endParaRPr lang="en-GB" sz="1100" b="1" u="sng"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665637">
                <a:tc>
                  <a:txBody>
                    <a:bodyPr/>
                    <a:lstStyle/>
                    <a:p>
                      <a:pPr fontAlgn="base"/>
                      <a:r>
                        <a:rPr lang="en-US" sz="1400" b="0" i="0" kern="1200" dirty="0">
                          <a:solidFill>
                            <a:schemeClr val="tx1"/>
                          </a:solidFill>
                          <a:effectLst/>
                          <a:latin typeface="+mn-lt"/>
                          <a:ea typeface="+mn-ea"/>
                          <a:cs typeface="+mn-cs"/>
                        </a:rPr>
                        <a:t>The request for this Change Proposal is to ensure that there is visibility to ChMC of the changes within scope of DDP Release 1 2026/27 – this aims to provide transparency so the rationale of the priority being applied to DDP scope can be clearly understood.</a:t>
                      </a:r>
                    </a:p>
                    <a:p>
                      <a:pPr fontAlgn="base"/>
                      <a:r>
                        <a:rPr lang="en-US" sz="1400" b="0" i="0" kern="1200" dirty="0">
                          <a:solidFill>
                            <a:schemeClr val="tx1"/>
                          </a:solidFill>
                          <a:effectLst/>
                          <a:latin typeface="+mn-lt"/>
                          <a:ea typeface="+mn-ea"/>
                          <a:cs typeface="+mn-cs"/>
                        </a:rPr>
                        <a:t>Release 1 will build on the analysis and design work in Release 6, and will begin development for multiple reports within the PARR which will be modified as described under these changes:</a:t>
                      </a:r>
                    </a:p>
                    <a:p>
                      <a:pPr fontAlgn="base"/>
                      <a:r>
                        <a:rPr lang="en-US" sz="1400" b="0" i="0" kern="1200" dirty="0">
                          <a:solidFill>
                            <a:schemeClr val="tx1"/>
                          </a:solidFill>
                          <a:effectLst/>
                          <a:latin typeface="+mn-lt"/>
                          <a:ea typeface="+mn-ea"/>
                          <a:cs typeface="+mn-cs"/>
                        </a:rPr>
                        <a:t>• XRN5923 – Updates to the PARR</a:t>
                      </a:r>
                      <a:br>
                        <a:rPr lang="en-US" sz="1400" b="0" i="0" kern="1200" dirty="0">
                          <a:solidFill>
                            <a:schemeClr val="tx1"/>
                          </a:solidFill>
                          <a:effectLst/>
                          <a:latin typeface="+mn-lt"/>
                          <a:ea typeface="+mn-ea"/>
                          <a:cs typeface="+mn-cs"/>
                        </a:rPr>
                      </a:br>
                      <a:r>
                        <a:rPr lang="en-US" sz="1400" b="0" i="0" kern="1200" dirty="0">
                          <a:solidFill>
                            <a:schemeClr val="tx1"/>
                          </a:solidFill>
                          <a:effectLst/>
                          <a:latin typeface="+mn-lt"/>
                          <a:ea typeface="+mn-ea"/>
                          <a:cs typeface="+mn-cs"/>
                        </a:rPr>
                        <a:t>• XRN5992 – HPM Report Changes</a:t>
                      </a:r>
                      <a:br>
                        <a:rPr lang="en-US" sz="1400" b="0" i="0" kern="1200" dirty="0">
                          <a:solidFill>
                            <a:schemeClr val="tx1"/>
                          </a:solidFill>
                          <a:effectLst/>
                          <a:latin typeface="+mn-lt"/>
                          <a:ea typeface="+mn-ea"/>
                          <a:cs typeface="+mn-cs"/>
                        </a:rPr>
                      </a:br>
                      <a:r>
                        <a:rPr lang="en-US" sz="1400" b="0" i="0" kern="1200" dirty="0">
                          <a:solidFill>
                            <a:schemeClr val="tx1"/>
                          </a:solidFill>
                          <a:effectLst/>
                          <a:latin typeface="+mn-lt"/>
                          <a:ea typeface="+mn-ea"/>
                          <a:cs typeface="+mn-cs"/>
                        </a:rPr>
                        <a:t>• UNC MOD0884</a:t>
                      </a:r>
                      <a:endParaRPr lang="en-US" sz="1800" b="0" i="0" kern="1200" dirty="0">
                        <a:solidFill>
                          <a:schemeClr val="tx1"/>
                        </a:solidFill>
                        <a:effectLst/>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05D0DD0A-E0F5-56F4-CDBE-9B8DF20915EE}"/>
              </a:ext>
            </a:extLst>
          </p:cNvPr>
          <p:cNvGraphicFramePr>
            <a:graphicFrameLocks noGrp="1"/>
          </p:cNvGraphicFramePr>
          <p:nvPr/>
        </p:nvGraphicFramePr>
        <p:xfrm>
          <a:off x="152400" y="5308600"/>
          <a:ext cx="11575456" cy="897463"/>
        </p:xfrm>
        <a:graphic>
          <a:graphicData uri="http://schemas.openxmlformats.org/drawingml/2006/table">
            <a:tbl>
              <a:tblPr firstRow="1" bandRow="1">
                <a:tableStyleId>{E8B1032C-EA38-4F05-BA0D-38AFFFC7BED3}</a:tableStyleId>
              </a:tblPr>
              <a:tblGrid>
                <a:gridCol w="4466356">
                  <a:extLst>
                    <a:ext uri="{9D8B030D-6E8A-4147-A177-3AD203B41FA5}">
                      <a16:colId xmlns:a16="http://schemas.microsoft.com/office/drawing/2014/main" val="20000"/>
                    </a:ext>
                  </a:extLst>
                </a:gridCol>
                <a:gridCol w="7109100">
                  <a:extLst>
                    <a:ext uri="{9D8B030D-6E8A-4147-A177-3AD203B41FA5}">
                      <a16:colId xmlns:a16="http://schemas.microsoft.com/office/drawing/2014/main" val="20001"/>
                    </a:ext>
                  </a:extLst>
                </a:gridCol>
              </a:tblGrid>
              <a:tr h="4822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 Associated Funding Split</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US" sz="1400" b="0" i="0" kern="1200" dirty="0">
                          <a:solidFill>
                            <a:schemeClr val="tx1"/>
                          </a:solidFill>
                          <a:effectLst/>
                          <a:latin typeface="+mn-lt"/>
                          <a:ea typeface="+mn-ea"/>
                          <a:cs typeface="+mn-cs"/>
                        </a:rPr>
                        <a:t>Funded via annual DSC DDP change delivery costs, which forms part of the General Change Investment within BP26​</a:t>
                      </a:r>
                      <a:r>
                        <a:rPr lang="en-US" sz="1400" b="1" i="0" kern="1200" dirty="0">
                          <a:solidFill>
                            <a:schemeClr val="tx1"/>
                          </a:solidFill>
                          <a:effectLst/>
                          <a:latin typeface="+mn-lt"/>
                          <a:ea typeface="+mn-ea"/>
                          <a:cs typeface="+mn-cs"/>
                        </a:rPr>
                        <a:t>​</a:t>
                      </a:r>
                      <a:endParaRPr lang="en-US" sz="1100" b="0" dirty="0"/>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79303">
                <a:tc>
                  <a:txBody>
                    <a:bodyPr/>
                    <a:lstStyle/>
                    <a:p>
                      <a:pPr marL="0" marR="0" lvl="0" indent="0" algn="l" rtl="0" eaLnBrk="1" fontAlgn="auto" latinLnBrk="0" hangingPunct="1">
                        <a:lnSpc>
                          <a:spcPct val="100000"/>
                        </a:lnSpc>
                        <a:spcBef>
                          <a:spcPts val="0"/>
                        </a:spcBef>
                        <a:spcAft>
                          <a:spcPts val="0"/>
                        </a:spcAft>
                        <a:buClrTx/>
                        <a:buSzTx/>
                        <a:buFontTx/>
                        <a:buNone/>
                      </a:pPr>
                      <a:r>
                        <a:rPr lang="en-GB" sz="1100" b="1" kern="1200" dirty="0">
                          <a:solidFill>
                            <a:schemeClr val="bg1"/>
                          </a:solidFill>
                          <a:latin typeface="+mn-lt"/>
                          <a:ea typeface="+mn-ea"/>
                          <a:cs typeface="+mn-cs"/>
                        </a:rPr>
                        <a:t>Proposed Funding split from Proposer</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1"/>
                    </a:solidFill>
                  </a:tcPr>
                </a:tc>
                <a:tc>
                  <a:txBody>
                    <a:bodyPr/>
                    <a:lstStyle/>
                    <a:p>
                      <a:pPr lvl="0" algn="l">
                        <a:lnSpc>
                          <a:spcPct val="100000"/>
                        </a:lnSpc>
                        <a:spcBef>
                          <a:spcPts val="0"/>
                        </a:spcBef>
                        <a:spcAft>
                          <a:spcPts val="0"/>
                        </a:spcAft>
                        <a:buNone/>
                      </a:pPr>
                      <a:r>
                        <a:rPr lang="en-US" sz="1200" b="0" dirty="0"/>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0297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7863A9-D44A-97CB-C974-FD895A3F1393}"/>
              </a:ext>
            </a:extLst>
          </p:cNvPr>
          <p:cNvSpPr>
            <a:spLocks noGrp="1"/>
          </p:cNvSpPr>
          <p:nvPr>
            <p:ph type="body" sz="quarter" idx="24"/>
          </p:nvPr>
        </p:nvSpPr>
        <p:spPr/>
        <p:txBody>
          <a:bodyPr/>
          <a:lstStyle/>
          <a:p>
            <a:r>
              <a:rPr lang="en-US" sz="2800" dirty="0"/>
              <a:t>2b. Undergoing Solution Options Impact Assessment Review</a:t>
            </a:r>
          </a:p>
          <a:p>
            <a:endParaRPr lang="en-GB" dirty="0"/>
          </a:p>
        </p:txBody>
      </p:sp>
      <p:sp>
        <p:nvSpPr>
          <p:cNvPr id="3" name="Text Placeholder 2">
            <a:extLst>
              <a:ext uri="{FF2B5EF4-FFF2-40B4-BE49-F238E27FC236}">
                <a16:creationId xmlns:a16="http://schemas.microsoft.com/office/drawing/2014/main" id="{47233FD9-8FB9-0A31-8A73-879BC6018508}"/>
              </a:ext>
            </a:extLst>
          </p:cNvPr>
          <p:cNvSpPr>
            <a:spLocks noGrp="1"/>
          </p:cNvSpPr>
          <p:nvPr>
            <p:ph type="body" sz="quarter" idx="14"/>
          </p:nvPr>
        </p:nvSpPr>
        <p:spPr>
          <a:xfrm>
            <a:off x="4488378" y="2684584"/>
            <a:ext cx="7234699" cy="3444909"/>
          </a:xfrm>
        </p:spPr>
        <p:txBody>
          <a:bodyPr/>
          <a:lstStyle/>
          <a:p>
            <a:r>
              <a:rPr lang="en-US" dirty="0">
                <a:solidFill>
                  <a:schemeClr val="tx1"/>
                </a:solidFill>
              </a:rPr>
              <a:t>2b.i XRN 5949 - New Priority Consumer Category related to Community Heating – </a:t>
            </a:r>
            <a:r>
              <a:rPr lang="en-US" dirty="0">
                <a:solidFill>
                  <a:schemeClr val="accent1"/>
                </a:solidFill>
                <a:hlinkClick r:id="rId2">
                  <a:extLst>
                    <a:ext uri="{A12FA001-AC4F-418D-AE19-62706E023703}">
                      <ahyp:hlinkClr xmlns:ahyp="http://schemas.microsoft.com/office/drawing/2018/hyperlinkcolor" val="tx"/>
                    </a:ext>
                  </a:extLst>
                </a:hlinkClick>
              </a:rPr>
              <a:t>Change Pack</a:t>
            </a:r>
            <a:endParaRPr lang="en-GB" dirty="0">
              <a:solidFill>
                <a:schemeClr val="accent1"/>
              </a:solidFill>
            </a:endParaRPr>
          </a:p>
          <a:p>
            <a:endParaRPr lang="en-GB" dirty="0"/>
          </a:p>
        </p:txBody>
      </p:sp>
    </p:spTree>
    <p:extLst>
      <p:ext uri="{BB962C8B-B14F-4D97-AF65-F5344CB8AC3E}">
        <p14:creationId xmlns:p14="http://schemas.microsoft.com/office/powerpoint/2010/main" val="3674233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0DB08-E591-24DA-5851-B4B291F7B9C3}"/>
              </a:ext>
            </a:extLst>
          </p:cNvPr>
          <p:cNvSpPr>
            <a:spLocks noGrp="1"/>
          </p:cNvSpPr>
          <p:nvPr>
            <p:ph type="ctrTitle"/>
          </p:nvPr>
        </p:nvSpPr>
        <p:spPr>
          <a:xfrm>
            <a:off x="1524000" y="3323461"/>
            <a:ext cx="9144000" cy="1235092"/>
          </a:xfrm>
        </p:spPr>
        <p:txBody>
          <a:bodyPr>
            <a:noAutofit/>
          </a:bodyPr>
          <a:lstStyle/>
          <a:p>
            <a:r>
              <a:rPr lang="en-US" dirty="0">
                <a:cs typeface="Arial"/>
              </a:rPr>
              <a:t>XRN5473 – Meter Asset Comparison Service</a:t>
            </a:r>
            <a:endParaRPr lang="en-IN" dirty="0"/>
          </a:p>
        </p:txBody>
      </p:sp>
      <p:sp>
        <p:nvSpPr>
          <p:cNvPr id="6" name="Subtitle 5">
            <a:extLst>
              <a:ext uri="{FF2B5EF4-FFF2-40B4-BE49-F238E27FC236}">
                <a16:creationId xmlns:a16="http://schemas.microsoft.com/office/drawing/2014/main" id="{ABA318BA-6620-D3A9-3753-45965CEF9CA6}"/>
              </a:ext>
            </a:extLst>
          </p:cNvPr>
          <p:cNvSpPr>
            <a:spLocks noGrp="1"/>
          </p:cNvSpPr>
          <p:nvPr>
            <p:ph type="subTitle" idx="1"/>
          </p:nvPr>
        </p:nvSpPr>
        <p:spPr>
          <a:xfrm>
            <a:off x="1524000" y="5079297"/>
            <a:ext cx="9144000" cy="449101"/>
          </a:xfrm>
        </p:spPr>
        <p:txBody>
          <a:bodyPr/>
          <a:lstStyle/>
          <a:p>
            <a:r>
              <a:rPr lang="en-US" dirty="0"/>
              <a:t>High Level Solution Options</a:t>
            </a:r>
            <a:endParaRPr lang="en-US" dirty="0">
              <a:solidFill>
                <a:srgbClr val="FF0000"/>
              </a:solidFill>
            </a:endParaRPr>
          </a:p>
        </p:txBody>
      </p:sp>
    </p:spTree>
    <p:extLst>
      <p:ext uri="{BB962C8B-B14F-4D97-AF65-F5344CB8AC3E}">
        <p14:creationId xmlns:p14="http://schemas.microsoft.com/office/powerpoint/2010/main" val="425789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427F7-9F4F-87F3-B239-C732742DD026}"/>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995CEB74-CC22-4537-E747-525D15D78DEC}"/>
              </a:ext>
            </a:extLst>
          </p:cNvPr>
          <p:cNvSpPr>
            <a:spLocks noGrp="1"/>
          </p:cNvSpPr>
          <p:nvPr>
            <p:ph type="body" sz="quarter" idx="25"/>
          </p:nvPr>
        </p:nvSpPr>
        <p:spPr>
          <a:ln>
            <a:noFill/>
          </a:ln>
        </p:spPr>
        <p:txBody>
          <a:bodyPr/>
          <a:lstStyle/>
          <a:p>
            <a:r>
              <a:rPr lang="en-IN" sz="13800" dirty="0"/>
              <a:t>1b</a:t>
            </a:r>
          </a:p>
        </p:txBody>
      </p:sp>
      <p:sp>
        <p:nvSpPr>
          <p:cNvPr id="10" name="Rectangle 9">
            <a:extLst>
              <a:ext uri="{FF2B5EF4-FFF2-40B4-BE49-F238E27FC236}">
                <a16:creationId xmlns:a16="http://schemas.microsoft.com/office/drawing/2014/main" id="{5F8DEA9B-AACF-9E5B-58A8-BC7A56766330}"/>
              </a:ext>
            </a:extLst>
          </p:cNvPr>
          <p:cNvSpPr/>
          <p:nvPr/>
        </p:nvSpPr>
        <p:spPr>
          <a:xfrm>
            <a:off x="6599451" y="3169431"/>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1E4A3136-8E7F-D174-B0FE-7E5CAFBC425A}"/>
              </a:ext>
            </a:extLst>
          </p:cNvPr>
          <p:cNvSpPr>
            <a:spLocks noGrp="1"/>
          </p:cNvSpPr>
          <p:nvPr>
            <p:ph type="body" sz="quarter" idx="28"/>
          </p:nvPr>
        </p:nvSpPr>
        <p:spPr/>
        <p:txBody>
          <a:bodyPr/>
          <a:lstStyle/>
          <a:p>
            <a:r>
              <a:rPr lang="en-IN" dirty="0">
                <a:solidFill>
                  <a:schemeClr val="bg1"/>
                </a:solidFill>
              </a:rPr>
              <a:t>1.1  Lorem ipsum</a:t>
            </a:r>
          </a:p>
        </p:txBody>
      </p:sp>
      <p:sp>
        <p:nvSpPr>
          <p:cNvPr id="6" name="Rectangle 5">
            <a:extLst>
              <a:ext uri="{FF2B5EF4-FFF2-40B4-BE49-F238E27FC236}">
                <a16:creationId xmlns:a16="http://schemas.microsoft.com/office/drawing/2014/main" id="{6FBD1A22-9FBA-FBB6-EE87-C208A9A71062}"/>
              </a:ext>
            </a:extLst>
          </p:cNvPr>
          <p:cNvSpPr/>
          <p:nvPr/>
        </p:nvSpPr>
        <p:spPr>
          <a:xfrm>
            <a:off x="6599449" y="3790543"/>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0DB151-ED6D-1949-0F81-0604561F075A}"/>
              </a:ext>
            </a:extLst>
          </p:cNvPr>
          <p:cNvSpPr/>
          <p:nvPr/>
        </p:nvSpPr>
        <p:spPr>
          <a:xfrm>
            <a:off x="6599451" y="4419060"/>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5C5EF95D-D624-40BA-8769-56029EA71D34}"/>
              </a:ext>
            </a:extLst>
          </p:cNvPr>
          <p:cNvSpPr>
            <a:spLocks noGrp="1"/>
          </p:cNvSpPr>
          <p:nvPr>
            <p:ph type="body" sz="quarter" idx="27"/>
          </p:nvPr>
        </p:nvSpPr>
        <p:spPr>
          <a:xfrm>
            <a:off x="6711985" y="3856707"/>
            <a:ext cx="3732914" cy="313744"/>
          </a:xfrm>
        </p:spPr>
        <p:txBody>
          <a:bodyPr/>
          <a:lstStyle/>
          <a:p>
            <a:r>
              <a:rPr lang="en-US" dirty="0">
                <a:solidFill>
                  <a:srgbClr val="FDFAFF"/>
                </a:solidFill>
              </a:rPr>
              <a:t>Action Updates</a:t>
            </a:r>
            <a:endParaRPr lang="en-IN" dirty="0">
              <a:solidFill>
                <a:srgbClr val="FDFAFF"/>
              </a:solidFill>
            </a:endParaRPr>
          </a:p>
        </p:txBody>
      </p:sp>
      <p:sp>
        <p:nvSpPr>
          <p:cNvPr id="9" name="Text Placeholder 15">
            <a:extLst>
              <a:ext uri="{FF2B5EF4-FFF2-40B4-BE49-F238E27FC236}">
                <a16:creationId xmlns:a16="http://schemas.microsoft.com/office/drawing/2014/main" id="{F66FA05C-964A-6CE2-9AC8-9BC85756D173}"/>
              </a:ext>
            </a:extLst>
          </p:cNvPr>
          <p:cNvSpPr txBox="1">
            <a:spLocks/>
          </p:cNvSpPr>
          <p:nvPr/>
        </p:nvSpPr>
        <p:spPr>
          <a:xfrm>
            <a:off x="6711985" y="4449564"/>
            <a:ext cx="1866792" cy="33707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solidFill>
                  <a:schemeClr val="bg1"/>
                </a:solidFill>
              </a:rPr>
              <a:t>REC Change</a:t>
            </a:r>
            <a:endParaRPr lang="en-US">
              <a:solidFill>
                <a:schemeClr val="bg1"/>
              </a:solidFill>
            </a:endParaRPr>
          </a:p>
        </p:txBody>
      </p:sp>
      <p:sp>
        <p:nvSpPr>
          <p:cNvPr id="11" name="Rectangle 10">
            <a:extLst>
              <a:ext uri="{FF2B5EF4-FFF2-40B4-BE49-F238E27FC236}">
                <a16:creationId xmlns:a16="http://schemas.microsoft.com/office/drawing/2014/main" id="{BCD40116-5251-4DE7-B44B-1D2F5EF0931A}"/>
              </a:ext>
            </a:extLst>
          </p:cNvPr>
          <p:cNvSpPr/>
          <p:nvPr/>
        </p:nvSpPr>
        <p:spPr>
          <a:xfrm>
            <a:off x="6599450" y="5085793"/>
            <a:ext cx="3675765" cy="421404"/>
          </a:xfrm>
          <a:prstGeom prst="rect">
            <a:avLst/>
          </a:prstGeom>
          <a:solidFill>
            <a:srgbClr val="668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5">
            <a:extLst>
              <a:ext uri="{FF2B5EF4-FFF2-40B4-BE49-F238E27FC236}">
                <a16:creationId xmlns:a16="http://schemas.microsoft.com/office/drawing/2014/main" id="{7D3CCE01-BB32-D226-232F-FE6993A0E55F}"/>
              </a:ext>
            </a:extLst>
          </p:cNvPr>
          <p:cNvSpPr txBox="1">
            <a:spLocks/>
          </p:cNvSpPr>
          <p:nvPr/>
        </p:nvSpPr>
        <p:spPr>
          <a:xfrm>
            <a:off x="6711985" y="5119080"/>
            <a:ext cx="3732914" cy="313744"/>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dirty="0">
                <a:solidFill>
                  <a:schemeClr val="bg1"/>
                </a:solidFill>
              </a:rPr>
              <a:t>NESO – Verbal Update</a:t>
            </a:r>
          </a:p>
        </p:txBody>
      </p:sp>
      <p:sp>
        <p:nvSpPr>
          <p:cNvPr id="13" name="Text Placeholder 12">
            <a:extLst>
              <a:ext uri="{FF2B5EF4-FFF2-40B4-BE49-F238E27FC236}">
                <a16:creationId xmlns:a16="http://schemas.microsoft.com/office/drawing/2014/main" id="{701F4AC7-36A2-4C3F-AADA-D37D356F080A}"/>
              </a:ext>
            </a:extLst>
          </p:cNvPr>
          <p:cNvSpPr>
            <a:spLocks noGrp="1"/>
          </p:cNvSpPr>
          <p:nvPr>
            <p:ph type="body" sz="quarter" idx="26"/>
          </p:nvPr>
        </p:nvSpPr>
        <p:spPr>
          <a:xfrm>
            <a:off x="6711985" y="3223261"/>
            <a:ext cx="3563230" cy="313744"/>
          </a:xfrm>
        </p:spPr>
        <p:txBody>
          <a:bodyPr/>
          <a:lstStyle/>
          <a:p>
            <a:r>
              <a:rPr lang="en-US" dirty="0">
                <a:solidFill>
                  <a:srgbClr val="FDFAFF"/>
                </a:solidFill>
              </a:rPr>
              <a:t>Previous DSG Meeting Minutes</a:t>
            </a:r>
            <a:endParaRPr lang="en-GB" dirty="0">
              <a:solidFill>
                <a:srgbClr val="FDFAFF"/>
              </a:solidFill>
            </a:endParaRPr>
          </a:p>
        </p:txBody>
      </p:sp>
      <p:pic>
        <p:nvPicPr>
          <p:cNvPr id="20" name="Picture 19">
            <a:extLst>
              <a:ext uri="{FF2B5EF4-FFF2-40B4-BE49-F238E27FC236}">
                <a16:creationId xmlns:a16="http://schemas.microsoft.com/office/drawing/2014/main" id="{3E521F45-E14B-456D-FDEA-9051A235E629}"/>
              </a:ext>
            </a:extLst>
          </p:cNvPr>
          <p:cNvPicPr>
            <a:picLocks noChangeAspect="1"/>
          </p:cNvPicPr>
          <p:nvPr/>
        </p:nvPicPr>
        <p:blipFill>
          <a:blip r:embed="rId2"/>
          <a:stretch>
            <a:fillRect/>
          </a:stretch>
        </p:blipFill>
        <p:spPr>
          <a:xfrm>
            <a:off x="4794525" y="4373606"/>
            <a:ext cx="5650374" cy="2125670"/>
          </a:xfrm>
          <a:prstGeom prst="rect">
            <a:avLst/>
          </a:prstGeom>
        </p:spPr>
      </p:pic>
      <p:sp>
        <p:nvSpPr>
          <p:cNvPr id="22" name="Text Placeholder 21">
            <a:extLst>
              <a:ext uri="{FF2B5EF4-FFF2-40B4-BE49-F238E27FC236}">
                <a16:creationId xmlns:a16="http://schemas.microsoft.com/office/drawing/2014/main" id="{EFE70072-AC94-86E8-D541-59ADBCA3B7F6}"/>
              </a:ext>
            </a:extLst>
          </p:cNvPr>
          <p:cNvSpPr>
            <a:spLocks noGrp="1"/>
          </p:cNvSpPr>
          <p:nvPr>
            <p:ph type="body" sz="quarter" idx="24"/>
          </p:nvPr>
        </p:nvSpPr>
        <p:spPr/>
        <p:txBody>
          <a:bodyPr/>
          <a:lstStyle/>
          <a:p>
            <a:r>
              <a:rPr lang="en-GB" dirty="0"/>
              <a:t>1. General Meeting Administration  </a:t>
            </a:r>
          </a:p>
        </p:txBody>
      </p:sp>
    </p:spTree>
    <p:extLst>
      <p:ext uri="{BB962C8B-B14F-4D97-AF65-F5344CB8AC3E}">
        <p14:creationId xmlns:p14="http://schemas.microsoft.com/office/powerpoint/2010/main" val="402110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dirty="0"/>
              <a:t>XRN5473 Change summary</a:t>
            </a:r>
            <a:endParaRPr lang="en-IN" sz="4000" dirty="0"/>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4" y="1223698"/>
            <a:ext cx="11380260" cy="4709249"/>
          </a:xfrm>
        </p:spPr>
        <p:txBody>
          <a:bodyPr>
            <a:normAutofit/>
          </a:bodyPr>
          <a:lstStyle/>
          <a:p>
            <a:endParaRPr lang="en-GB" sz="2000" b="1" dirty="0"/>
          </a:p>
          <a:p>
            <a:r>
              <a:rPr lang="en-GB" sz="2000" b="1" dirty="0"/>
              <a:t>Background</a:t>
            </a:r>
          </a:p>
          <a:p>
            <a:endParaRPr lang="en-GB" sz="2000" b="1" dirty="0"/>
          </a:p>
          <a:p>
            <a:r>
              <a:rPr lang="en-GB" sz="2000" dirty="0"/>
              <a:t>Following the implementation of XRN4780-C, Meter Asset Managers (MAMs) and Meter Equipment Managers (MEMS) were required to provide meter asset transaction data to the Central Data Service Provider (CDSP).</a:t>
            </a:r>
          </a:p>
          <a:p>
            <a:endParaRPr lang="en-GB" sz="2000" b="1" dirty="0"/>
          </a:p>
          <a:p>
            <a:pPr algn="just"/>
            <a:r>
              <a:rPr lang="en-GB" sz="2000" dirty="0">
                <a:effectLst/>
                <a:ea typeface="Calibri" panose="020F0502020204030204" pitchFamily="34" charset="0"/>
              </a:rPr>
              <a:t>XRN5473 has been raised to investigate, and develop, a comparison service to assess the asset data received from MAM/MEMs against those held on the Supply Point Register, received from the Shipper User. </a:t>
            </a:r>
          </a:p>
          <a:p>
            <a:pPr algn="just"/>
            <a:endParaRPr lang="en-GB" sz="2000" dirty="0">
              <a:ea typeface="Calibri" panose="020F0502020204030204" pitchFamily="34" charset="0"/>
            </a:endParaRPr>
          </a:p>
          <a:p>
            <a:pPr algn="just"/>
            <a:r>
              <a:rPr lang="en-GB" sz="2000" dirty="0">
                <a:effectLst/>
                <a:ea typeface="Calibri" panose="020F0502020204030204" pitchFamily="34" charset="0"/>
              </a:rPr>
              <a:t>The service aims to identify inconsistencies in meter asset data that could lead to </a:t>
            </a:r>
          </a:p>
          <a:p>
            <a:pPr algn="just"/>
            <a:r>
              <a:rPr lang="en-GB" sz="2000" dirty="0">
                <a:effectLst/>
                <a:ea typeface="Calibri" panose="020F0502020204030204" pitchFamily="34" charset="0"/>
              </a:rPr>
              <a:t>settlement issues, enabling customers to take proactive corrective action to improve </a:t>
            </a:r>
          </a:p>
          <a:p>
            <a:pPr algn="just"/>
            <a:r>
              <a:rPr lang="en-GB" sz="2000" dirty="0">
                <a:effectLst/>
                <a:ea typeface="Calibri" panose="020F0502020204030204" pitchFamily="34" charset="0"/>
              </a:rPr>
              <a:t>overall data quality.</a:t>
            </a:r>
          </a:p>
          <a:p>
            <a:pPr algn="just"/>
            <a:endParaRPr lang="en-GB" sz="2000" dirty="0">
              <a:ea typeface="Calibri" panose="020F0502020204030204" pitchFamily="34" charset="0"/>
            </a:endParaRPr>
          </a:p>
          <a:p>
            <a:pPr algn="just"/>
            <a:endParaRPr lang="en-GB" sz="2000" dirty="0">
              <a:effectLst/>
              <a:ea typeface="Calibri" panose="020F0502020204030204" pitchFamily="34" charset="0"/>
            </a:endParaRPr>
          </a:p>
          <a:p>
            <a:endParaRPr lang="en-GB" sz="2000" b="1" dirty="0"/>
          </a:p>
        </p:txBody>
      </p:sp>
    </p:spTree>
    <p:extLst>
      <p:ext uri="{BB962C8B-B14F-4D97-AF65-F5344CB8AC3E}">
        <p14:creationId xmlns:p14="http://schemas.microsoft.com/office/powerpoint/2010/main" val="270413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dirty="0"/>
              <a:t>XRN5473 Change summary</a:t>
            </a:r>
            <a:endParaRPr lang="en-IN" sz="4000" dirty="0"/>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4" y="985956"/>
            <a:ext cx="11380260" cy="5125477"/>
          </a:xfrm>
        </p:spPr>
        <p:txBody>
          <a:bodyPr>
            <a:noAutofit/>
          </a:bodyPr>
          <a:lstStyle/>
          <a:p>
            <a:pPr algn="just"/>
            <a:r>
              <a:rPr lang="en-GB" b="1" dirty="0"/>
              <a:t>As-Is:</a:t>
            </a:r>
          </a:p>
          <a:p>
            <a:pPr algn="just"/>
            <a:endParaRPr lang="en-GB" dirty="0"/>
          </a:p>
          <a:p>
            <a:pPr algn="just"/>
            <a:r>
              <a:rPr lang="en-GB" dirty="0"/>
              <a:t>MAM/MEM parties submit asset data to CDSP systems and this is stored in the “MAM Store”. Shipper parties submit asset / RGMA data to CDSP systems and this is stored in the “Supply Point Register”. Currently these data stores are not cross-referenced or compared. </a:t>
            </a:r>
          </a:p>
          <a:p>
            <a:pPr algn="just"/>
            <a:endParaRPr lang="en-GB" b="1" dirty="0"/>
          </a:p>
          <a:p>
            <a:pPr algn="just"/>
            <a:r>
              <a:rPr lang="en-GB" b="1" dirty="0"/>
              <a:t>To-Be:</a:t>
            </a:r>
          </a:p>
          <a:p>
            <a:pPr algn="just"/>
            <a:endParaRPr lang="en-GB" b="1" dirty="0"/>
          </a:p>
          <a:p>
            <a:pPr algn="just"/>
            <a:r>
              <a:rPr lang="en-GB" dirty="0"/>
              <a:t>The introduction of this service will enable the comparison of the data held in MAM Store and Supply Point Register, for the data items selected as part of the ‘MVP’. The data items and outcomes of the comparison service will be shared with consumers of the service (Shippers and IGTs). The data items defined as part of the MVP include:</a:t>
            </a:r>
          </a:p>
          <a:p>
            <a:pPr marL="285750" indent="-285750" algn="just">
              <a:buFont typeface="Arial" panose="020B0604020202020204" pitchFamily="34" charset="0"/>
              <a:buChar char="•"/>
            </a:pPr>
            <a:r>
              <a:rPr lang="en-GB" sz="1400" dirty="0"/>
              <a:t>Installed MSN</a:t>
            </a:r>
          </a:p>
          <a:p>
            <a:pPr marL="285750" indent="-285750" algn="just">
              <a:buFont typeface="Arial" panose="020B0604020202020204" pitchFamily="34" charset="0"/>
              <a:buChar char="•"/>
            </a:pPr>
            <a:r>
              <a:rPr lang="en-GB" sz="1400" dirty="0"/>
              <a:t>Multiplication Factor</a:t>
            </a:r>
          </a:p>
          <a:p>
            <a:pPr marL="285750" indent="-285750" algn="just">
              <a:buFont typeface="Arial" panose="020B0604020202020204" pitchFamily="34" charset="0"/>
              <a:buChar char="•"/>
            </a:pPr>
            <a:r>
              <a:rPr lang="en-GB" sz="1400" dirty="0"/>
              <a:t>Unit of Measure</a:t>
            </a:r>
          </a:p>
          <a:p>
            <a:pPr marL="285750" indent="-285750" algn="just">
              <a:buFont typeface="Arial" panose="020B0604020202020204" pitchFamily="34" charset="0"/>
              <a:buChar char="•"/>
            </a:pPr>
            <a:r>
              <a:rPr lang="en-GB" sz="1400" dirty="0"/>
              <a:t>Number of dials </a:t>
            </a:r>
          </a:p>
          <a:p>
            <a:pPr marL="285750" indent="-285750" algn="just">
              <a:buFont typeface="Arial" panose="020B0604020202020204" pitchFamily="34" charset="0"/>
              <a:buChar char="•"/>
            </a:pPr>
            <a:r>
              <a:rPr lang="en-GB" sz="1400" dirty="0"/>
              <a:t>Converter Correction Factor</a:t>
            </a:r>
          </a:p>
          <a:p>
            <a:pPr marL="285750" indent="-285750" algn="just">
              <a:buFont typeface="Arial" panose="020B0604020202020204" pitchFamily="34" charset="0"/>
              <a:buChar char="•"/>
            </a:pPr>
            <a:r>
              <a:rPr lang="en-GB" sz="1400" dirty="0"/>
              <a:t>Meter Mechanism Code</a:t>
            </a:r>
          </a:p>
          <a:p>
            <a:pPr marL="285750" indent="-285750" algn="just">
              <a:buFont typeface="Arial" panose="020B0604020202020204" pitchFamily="34" charset="0"/>
              <a:buChar char="•"/>
            </a:pPr>
            <a:r>
              <a:rPr lang="en-GB" sz="1400" dirty="0"/>
              <a:t>Payment Method Code</a:t>
            </a:r>
          </a:p>
          <a:p>
            <a:pPr marL="285750" indent="-285750" algn="just">
              <a:buFont typeface="Arial" panose="020B0604020202020204" pitchFamily="34" charset="0"/>
              <a:buChar char="•"/>
            </a:pPr>
            <a:r>
              <a:rPr lang="en-GB" sz="1400" dirty="0"/>
              <a:t>Asset Class Code</a:t>
            </a:r>
          </a:p>
          <a:p>
            <a:pPr marL="285750" indent="-285750" algn="just">
              <a:buFont typeface="Arial" panose="020B0604020202020204" pitchFamily="34" charset="0"/>
              <a:buChar char="•"/>
            </a:pPr>
            <a:r>
              <a:rPr lang="en-GB" sz="1400" dirty="0"/>
              <a:t>Converter Serial Number</a:t>
            </a:r>
          </a:p>
          <a:p>
            <a:pPr marL="285750" indent="-285750" algn="just">
              <a:buFont typeface="Arial" panose="020B0604020202020204" pitchFamily="34" charset="0"/>
              <a:buChar char="•"/>
            </a:pPr>
            <a:endParaRPr lang="en-GB" sz="1800" dirty="0">
              <a:highlight>
                <a:srgbClr val="FFFF00"/>
              </a:highlight>
            </a:endParaRPr>
          </a:p>
        </p:txBody>
      </p:sp>
    </p:spTree>
    <p:extLst>
      <p:ext uri="{BB962C8B-B14F-4D97-AF65-F5344CB8AC3E}">
        <p14:creationId xmlns:p14="http://schemas.microsoft.com/office/powerpoint/2010/main" val="3254821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095270" y="365125"/>
            <a:ext cx="10634614" cy="637765"/>
          </a:xfrm>
        </p:spPr>
        <p:txBody>
          <a:bodyPr>
            <a:noAutofit/>
          </a:bodyPr>
          <a:lstStyle/>
          <a:p>
            <a:r>
              <a:rPr lang="en-US" dirty="0"/>
              <a:t>XRN5473 High Level Solution Option 1</a:t>
            </a:r>
            <a:endParaRPr lang="en-IN" sz="4000" dirty="0"/>
          </a:p>
        </p:txBody>
      </p:sp>
      <p:sp>
        <p:nvSpPr>
          <p:cNvPr id="49" name="TextBox 48">
            <a:extLst>
              <a:ext uri="{FF2B5EF4-FFF2-40B4-BE49-F238E27FC236}">
                <a16:creationId xmlns:a16="http://schemas.microsoft.com/office/drawing/2014/main" id="{BA13A327-19AE-040F-50E6-24E6FEA2FE12}"/>
              </a:ext>
            </a:extLst>
          </p:cNvPr>
          <p:cNvSpPr txBox="1"/>
          <p:nvPr/>
        </p:nvSpPr>
        <p:spPr>
          <a:xfrm>
            <a:off x="112107" y="2495154"/>
            <a:ext cx="1288395" cy="276999"/>
          </a:xfrm>
          <a:prstGeom prst="rect">
            <a:avLst/>
          </a:prstGeom>
          <a:noFill/>
        </p:spPr>
        <p:txBody>
          <a:bodyPr wrap="square" rtlCol="0">
            <a:spAutoFit/>
          </a:bodyPr>
          <a:lstStyle/>
          <a:p>
            <a:pPr algn="ctr"/>
            <a:r>
              <a:rPr lang="en-GB" sz="1200" dirty="0"/>
              <a:t>MAM / Shipper</a:t>
            </a:r>
          </a:p>
        </p:txBody>
      </p:sp>
      <p:sp>
        <p:nvSpPr>
          <p:cNvPr id="50" name="TextBox 49">
            <a:extLst>
              <a:ext uri="{FF2B5EF4-FFF2-40B4-BE49-F238E27FC236}">
                <a16:creationId xmlns:a16="http://schemas.microsoft.com/office/drawing/2014/main" id="{0D6A7C87-C6CE-AE99-9207-4F0401E91F2E}"/>
              </a:ext>
            </a:extLst>
          </p:cNvPr>
          <p:cNvSpPr txBox="1"/>
          <p:nvPr/>
        </p:nvSpPr>
        <p:spPr>
          <a:xfrm>
            <a:off x="118431" y="1272661"/>
            <a:ext cx="1574408" cy="461665"/>
          </a:xfrm>
          <a:prstGeom prst="rect">
            <a:avLst/>
          </a:prstGeom>
          <a:noFill/>
          <a:ln>
            <a:noFill/>
          </a:ln>
        </p:spPr>
        <p:txBody>
          <a:bodyPr wrap="square" rtlCol="0">
            <a:spAutoFit/>
          </a:bodyPr>
          <a:lstStyle/>
          <a:p>
            <a:pPr defTabSz="685800">
              <a:defRPr/>
            </a:pPr>
            <a:r>
              <a:rPr lang="en-GB" sz="1200" i="1" kern="0" dirty="0">
                <a:solidFill>
                  <a:srgbClr val="4472C4"/>
                </a:solidFill>
              </a:rPr>
              <a:t>Asset and RGMA data flows</a:t>
            </a:r>
          </a:p>
        </p:txBody>
      </p:sp>
      <p:pic>
        <p:nvPicPr>
          <p:cNvPr id="51" name="Graphic 50" descr="Customer review outline">
            <a:extLst>
              <a:ext uri="{FF2B5EF4-FFF2-40B4-BE49-F238E27FC236}">
                <a16:creationId xmlns:a16="http://schemas.microsoft.com/office/drawing/2014/main" id="{7A00CA69-FF25-E4EF-1BDB-0822A5B159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597" y="1685028"/>
            <a:ext cx="791416" cy="840408"/>
          </a:xfrm>
          <a:prstGeom prst="rect">
            <a:avLst/>
          </a:prstGeom>
        </p:spPr>
      </p:pic>
      <p:cxnSp>
        <p:nvCxnSpPr>
          <p:cNvPr id="52" name="Straight Arrow Connector 51">
            <a:extLst>
              <a:ext uri="{FF2B5EF4-FFF2-40B4-BE49-F238E27FC236}">
                <a16:creationId xmlns:a16="http://schemas.microsoft.com/office/drawing/2014/main" id="{DA83C34D-7B8E-5509-8E95-8CDF53F42CFF}"/>
              </a:ext>
            </a:extLst>
          </p:cNvPr>
          <p:cNvCxnSpPr>
            <a:cxnSpLocks/>
          </p:cNvCxnSpPr>
          <p:nvPr/>
        </p:nvCxnSpPr>
        <p:spPr>
          <a:xfrm>
            <a:off x="1151126" y="2156291"/>
            <a:ext cx="540826" cy="0"/>
          </a:xfrm>
          <a:prstGeom prst="straightConnector1">
            <a:avLst/>
          </a:prstGeom>
          <a:noFill/>
          <a:ln w="6350" cap="flat" cmpd="sng" algn="ctr">
            <a:solidFill>
              <a:srgbClr val="4472C4"/>
            </a:solidFill>
            <a:prstDash val="solid"/>
            <a:miter lim="800000"/>
            <a:tailEnd type="triangle"/>
          </a:ln>
          <a:effectLst/>
        </p:spPr>
      </p:cxnSp>
      <p:sp>
        <p:nvSpPr>
          <p:cNvPr id="53" name="Rectangle: Rounded Corners 52">
            <a:extLst>
              <a:ext uri="{FF2B5EF4-FFF2-40B4-BE49-F238E27FC236}">
                <a16:creationId xmlns:a16="http://schemas.microsoft.com/office/drawing/2014/main" id="{B2B03C20-FF70-AE21-4B28-6E1A94A82DC2}"/>
              </a:ext>
            </a:extLst>
          </p:cNvPr>
          <p:cNvSpPr/>
          <p:nvPr/>
        </p:nvSpPr>
        <p:spPr>
          <a:xfrm>
            <a:off x="1691952" y="1479622"/>
            <a:ext cx="1545447" cy="1349353"/>
          </a:xfrm>
          <a:prstGeom prst="roundRect">
            <a:avLst/>
          </a:prstGeom>
          <a:solidFill>
            <a:srgbClr val="21223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t>UK Link</a:t>
            </a:r>
          </a:p>
          <a:p>
            <a:pPr algn="ctr"/>
            <a:r>
              <a:rPr lang="en-GB" sz="1000" dirty="0"/>
              <a:t>MAM and Shipper Data Stored</a:t>
            </a:r>
          </a:p>
        </p:txBody>
      </p:sp>
      <p:cxnSp>
        <p:nvCxnSpPr>
          <p:cNvPr id="54" name="Straight Arrow Connector 53">
            <a:extLst>
              <a:ext uri="{FF2B5EF4-FFF2-40B4-BE49-F238E27FC236}">
                <a16:creationId xmlns:a16="http://schemas.microsoft.com/office/drawing/2014/main" id="{9226F22D-16C8-A263-25C9-F10C569A2BC1}"/>
              </a:ext>
            </a:extLst>
          </p:cNvPr>
          <p:cNvCxnSpPr>
            <a:cxnSpLocks/>
          </p:cNvCxnSpPr>
          <p:nvPr/>
        </p:nvCxnSpPr>
        <p:spPr>
          <a:xfrm>
            <a:off x="3237399" y="2148081"/>
            <a:ext cx="506303" cy="0"/>
          </a:xfrm>
          <a:prstGeom prst="straightConnector1">
            <a:avLst/>
          </a:prstGeom>
          <a:noFill/>
          <a:ln w="6350" cap="flat" cmpd="sng" algn="ctr">
            <a:solidFill>
              <a:srgbClr val="4472C4"/>
            </a:solidFill>
            <a:prstDash val="solid"/>
            <a:miter lim="800000"/>
            <a:tailEnd type="triangle"/>
          </a:ln>
          <a:effectLst/>
        </p:spPr>
      </p:cxnSp>
      <p:cxnSp>
        <p:nvCxnSpPr>
          <p:cNvPr id="57" name="Straight Arrow Connector 56">
            <a:extLst>
              <a:ext uri="{FF2B5EF4-FFF2-40B4-BE49-F238E27FC236}">
                <a16:creationId xmlns:a16="http://schemas.microsoft.com/office/drawing/2014/main" id="{28A3B19A-69D1-1360-F00A-A36DE811C3F5}"/>
              </a:ext>
            </a:extLst>
          </p:cNvPr>
          <p:cNvCxnSpPr>
            <a:cxnSpLocks/>
          </p:cNvCxnSpPr>
          <p:nvPr/>
        </p:nvCxnSpPr>
        <p:spPr>
          <a:xfrm flipV="1">
            <a:off x="5561952" y="2132053"/>
            <a:ext cx="470510" cy="1990"/>
          </a:xfrm>
          <a:prstGeom prst="straightConnector1">
            <a:avLst/>
          </a:prstGeom>
          <a:noFill/>
          <a:ln w="6350" cap="flat" cmpd="sng" algn="ctr">
            <a:solidFill>
              <a:srgbClr val="4472C4"/>
            </a:solidFill>
            <a:prstDash val="solid"/>
            <a:miter lim="800000"/>
            <a:tailEnd type="triangle"/>
          </a:ln>
          <a:effectLst/>
        </p:spPr>
      </p:cxnSp>
      <p:cxnSp>
        <p:nvCxnSpPr>
          <p:cNvPr id="61" name="Straight Arrow Connector 60">
            <a:extLst>
              <a:ext uri="{FF2B5EF4-FFF2-40B4-BE49-F238E27FC236}">
                <a16:creationId xmlns:a16="http://schemas.microsoft.com/office/drawing/2014/main" id="{D9D0BA64-9CC2-D4D5-2CD7-F7AE979A5A0F}"/>
              </a:ext>
            </a:extLst>
          </p:cNvPr>
          <p:cNvCxnSpPr>
            <a:cxnSpLocks/>
            <a:stCxn id="11" idx="3"/>
            <a:endCxn id="32" idx="1"/>
          </p:cNvCxnSpPr>
          <p:nvPr/>
        </p:nvCxnSpPr>
        <p:spPr>
          <a:xfrm>
            <a:off x="7822248" y="2156292"/>
            <a:ext cx="455846" cy="0"/>
          </a:xfrm>
          <a:prstGeom prst="straightConnector1">
            <a:avLst/>
          </a:prstGeom>
          <a:noFill/>
          <a:ln w="6350" cap="flat" cmpd="sng" algn="ctr">
            <a:solidFill>
              <a:srgbClr val="4472C4"/>
            </a:solidFill>
            <a:prstDash val="solid"/>
            <a:miter lim="800000"/>
            <a:tailEnd type="triangle"/>
          </a:ln>
          <a:effectLst/>
        </p:spPr>
      </p:cxnSp>
      <p:graphicFrame>
        <p:nvGraphicFramePr>
          <p:cNvPr id="6" name="Table 5">
            <a:extLst>
              <a:ext uri="{FF2B5EF4-FFF2-40B4-BE49-F238E27FC236}">
                <a16:creationId xmlns:a16="http://schemas.microsoft.com/office/drawing/2014/main" id="{2CDD8F1A-3BD6-D1A6-5047-3013123EED2D}"/>
              </a:ext>
            </a:extLst>
          </p:cNvPr>
          <p:cNvGraphicFramePr>
            <a:graphicFrameLocks noGrp="1"/>
          </p:cNvGraphicFramePr>
          <p:nvPr/>
        </p:nvGraphicFramePr>
        <p:xfrm>
          <a:off x="196047" y="3018769"/>
          <a:ext cx="11672830" cy="2910840"/>
        </p:xfrm>
        <a:graphic>
          <a:graphicData uri="http://schemas.openxmlformats.org/drawingml/2006/table">
            <a:tbl>
              <a:tblPr firstRow="1" bandRow="1">
                <a:tableStyleId>{073A0DAA-6AF3-43AB-8588-CEC1D06C72B9}</a:tableStyleId>
              </a:tblPr>
              <a:tblGrid>
                <a:gridCol w="988084">
                  <a:extLst>
                    <a:ext uri="{9D8B030D-6E8A-4147-A177-3AD203B41FA5}">
                      <a16:colId xmlns:a16="http://schemas.microsoft.com/office/drawing/2014/main" val="2359585109"/>
                    </a:ext>
                  </a:extLst>
                </a:gridCol>
                <a:gridCol w="2419659">
                  <a:extLst>
                    <a:ext uri="{9D8B030D-6E8A-4147-A177-3AD203B41FA5}">
                      <a16:colId xmlns:a16="http://schemas.microsoft.com/office/drawing/2014/main" val="2289610239"/>
                    </a:ext>
                  </a:extLst>
                </a:gridCol>
                <a:gridCol w="6316452">
                  <a:extLst>
                    <a:ext uri="{9D8B030D-6E8A-4147-A177-3AD203B41FA5}">
                      <a16:colId xmlns:a16="http://schemas.microsoft.com/office/drawing/2014/main" val="3956091238"/>
                    </a:ext>
                  </a:extLst>
                </a:gridCol>
                <a:gridCol w="1948635">
                  <a:extLst>
                    <a:ext uri="{9D8B030D-6E8A-4147-A177-3AD203B41FA5}">
                      <a16:colId xmlns:a16="http://schemas.microsoft.com/office/drawing/2014/main" val="2039117369"/>
                    </a:ext>
                  </a:extLst>
                </a:gridCol>
              </a:tblGrid>
              <a:tr h="178993">
                <a:tc>
                  <a:txBody>
                    <a:bodyPr/>
                    <a:lstStyle/>
                    <a:p>
                      <a:pPr marL="0" algn="l" defTabSz="914400" rtl="0" eaLnBrk="1" latinLnBrk="0" hangingPunct="1"/>
                      <a:r>
                        <a:rPr lang="en-GB" sz="900" b="1" kern="1200" dirty="0">
                          <a:solidFill>
                            <a:schemeClr val="lt1"/>
                          </a:solidFill>
                          <a:latin typeface="+mn-lt"/>
                          <a:ea typeface="+mn-ea"/>
                          <a:cs typeface="+mn-cs"/>
                        </a:rPr>
                        <a:t>#</a:t>
                      </a:r>
                    </a:p>
                  </a:txBody>
                  <a:tcPr marL="45720" marR="45720"/>
                </a:tc>
                <a:tc>
                  <a:txBody>
                    <a:bodyPr/>
                    <a:lstStyle/>
                    <a:p>
                      <a:pPr marL="0" algn="l" defTabSz="914400" rtl="0" eaLnBrk="1" latinLnBrk="0" hangingPunct="1"/>
                      <a:r>
                        <a:rPr lang="en-GB" sz="900" b="1" kern="1200" dirty="0">
                          <a:solidFill>
                            <a:schemeClr val="lt1"/>
                          </a:solidFill>
                          <a:latin typeface="+mn-lt"/>
                          <a:ea typeface="+mn-ea"/>
                          <a:cs typeface="+mn-cs"/>
                        </a:rPr>
                        <a:t>Description</a:t>
                      </a:r>
                    </a:p>
                  </a:txBody>
                  <a:tcPr marL="45720" marR="45720"/>
                </a:tc>
                <a:tc>
                  <a:txBody>
                    <a:bodyPr/>
                    <a:lstStyle/>
                    <a:p>
                      <a:pPr marL="0" algn="l" defTabSz="914400" rtl="0" eaLnBrk="1" latinLnBrk="0" hangingPunct="1"/>
                      <a:r>
                        <a:rPr lang="en-GB" sz="900" b="1" kern="1200" dirty="0">
                          <a:solidFill>
                            <a:schemeClr val="lt1"/>
                          </a:solidFill>
                          <a:latin typeface="+mn-lt"/>
                          <a:ea typeface="+mn-ea"/>
                          <a:cs typeface="+mn-cs"/>
                        </a:rPr>
                        <a:t>Systems and process impacts</a:t>
                      </a:r>
                    </a:p>
                  </a:txBody>
                  <a:tcPr marL="45720" marR="45720"/>
                </a:tc>
                <a:tc>
                  <a:txBody>
                    <a:bodyPr/>
                    <a:lstStyle/>
                    <a:p>
                      <a:pPr marL="0" algn="l" defTabSz="914400" rtl="0" eaLnBrk="1" latinLnBrk="0" hangingPunct="1"/>
                      <a:r>
                        <a:rPr lang="en-GB" sz="900" b="1" kern="1200" dirty="0">
                          <a:solidFill>
                            <a:schemeClr val="lt1"/>
                          </a:solidFill>
                          <a:latin typeface="+mn-lt"/>
                          <a:ea typeface="+mn-ea"/>
                          <a:cs typeface="+mn-cs"/>
                        </a:rPr>
                        <a:t>Cost Estimate Range</a:t>
                      </a:r>
                    </a:p>
                  </a:txBody>
                  <a:tcPr marL="45720" marR="45720"/>
                </a:tc>
                <a:extLst>
                  <a:ext uri="{0D108BD9-81ED-4DB2-BD59-A6C34878D82A}">
                    <a16:rowId xmlns:a16="http://schemas.microsoft.com/office/drawing/2014/main" val="424716213"/>
                  </a:ext>
                </a:extLst>
              </a:tr>
              <a:tr h="2553633">
                <a:tc>
                  <a:txBody>
                    <a:bodyPr/>
                    <a:lstStyle/>
                    <a:p>
                      <a:r>
                        <a:rPr lang="en-GB" sz="1000" dirty="0"/>
                        <a:t>1</a:t>
                      </a:r>
                    </a:p>
                  </a:txBody>
                  <a:tcPr anchor="ctr">
                    <a:noFill/>
                  </a:tcPr>
                </a:tc>
                <a:tc>
                  <a:txBody>
                    <a:bodyPr/>
                    <a:lstStyle/>
                    <a:p>
                      <a:pPr marL="0" indent="0" algn="l" defTabSz="914400" rtl="0" eaLnBrk="1" latinLnBrk="0" hangingPunct="1">
                        <a:buFontTx/>
                        <a:buNone/>
                      </a:pPr>
                      <a:r>
                        <a:rPr lang="en-GB" sz="1000" b="1" kern="1200" dirty="0">
                          <a:solidFill>
                            <a:srgbClr val="212232"/>
                          </a:solidFill>
                          <a:latin typeface="+mn-lt"/>
                          <a:ea typeface="+mn-ea"/>
                          <a:cs typeface="+mn-cs"/>
                        </a:rPr>
                        <a:t>DDP</a:t>
                      </a:r>
                    </a:p>
                    <a:p>
                      <a:pPr marL="171450" indent="-171450" algn="l" defTabSz="914400" rtl="0" eaLnBrk="1" latinLnBrk="0" hangingPunct="1">
                        <a:buFontTx/>
                        <a:buChar char="-"/>
                      </a:pPr>
                      <a:r>
                        <a:rPr lang="en-GB" sz="1000" kern="1200" dirty="0">
                          <a:solidFill>
                            <a:srgbClr val="212232"/>
                          </a:solidFill>
                          <a:latin typeface="+mn-lt"/>
                          <a:ea typeface="+mn-ea"/>
                          <a:cs typeface="+mn-cs"/>
                        </a:rPr>
                        <a:t>Power BI / Birst Dashboards – reporting and visuals </a:t>
                      </a:r>
                    </a:p>
                    <a:p>
                      <a:pPr marL="171450" indent="-171450" algn="l" defTabSz="914400" rtl="0" eaLnBrk="1" latinLnBrk="0" hangingPunct="1">
                        <a:buFontTx/>
                        <a:buChar char="-"/>
                      </a:pPr>
                      <a:r>
                        <a:rPr lang="en-GB" sz="1000" kern="1200" dirty="0">
                          <a:solidFill>
                            <a:srgbClr val="212232"/>
                          </a:solidFill>
                          <a:latin typeface="+mn-lt"/>
                          <a:ea typeface="+mn-ea"/>
                          <a:cs typeface="+mn-cs"/>
                        </a:rPr>
                        <a:t>Data loaded and transformed inside DDP processing layer</a:t>
                      </a:r>
                    </a:p>
                    <a:p>
                      <a:pPr marL="171450" indent="-171450" algn="l" defTabSz="914400" rtl="0" eaLnBrk="1" latinLnBrk="0" hangingPunct="1">
                        <a:buFontTx/>
                        <a:buChar char="-"/>
                      </a:pPr>
                      <a:endParaRPr lang="en-GB" sz="1000" kern="1200" dirty="0">
                        <a:solidFill>
                          <a:srgbClr val="212232"/>
                        </a:solidFill>
                        <a:latin typeface="+mn-lt"/>
                        <a:ea typeface="+mn-ea"/>
                        <a:cs typeface="+mn-cs"/>
                      </a:endParaRPr>
                    </a:p>
                  </a:txBody>
                  <a:tcPr marL="45720" marR="4572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kern="1200" dirty="0">
                          <a:solidFill>
                            <a:srgbClr val="212232"/>
                          </a:solidFill>
                          <a:latin typeface="+mn-lt"/>
                          <a:ea typeface="+mn-ea"/>
                          <a:cs typeface="+mn-cs"/>
                        </a:rPr>
                        <a:t>DDP Replication Layer /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212232"/>
                          </a:solidFill>
                          <a:latin typeface="+mn-lt"/>
                          <a:ea typeface="+mn-ea"/>
                          <a:cs typeface="+mn-cs"/>
                        </a:rPr>
                        <a:t>Replication of MAM Store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212232"/>
                          </a:solidFill>
                          <a:latin typeface="+mn-lt"/>
                          <a:ea typeface="+mn-ea"/>
                          <a:cs typeface="+mn-cs"/>
                        </a:rPr>
                        <a:t>Comparison Programs of 9 ‘Must Have’ data items between MAM Store and Supply Point Register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rgbClr val="21223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kern="1200" dirty="0">
                          <a:solidFill>
                            <a:srgbClr val="212232"/>
                          </a:solidFill>
                          <a:latin typeface="+mn-lt"/>
                          <a:ea typeface="+mn-ea"/>
                          <a:cs typeface="+mn-cs"/>
                        </a:rPr>
                        <a:t>DDP Visualisation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212232"/>
                          </a:solidFill>
                          <a:latin typeface="+mn-lt"/>
                          <a:ea typeface="+mn-ea"/>
                          <a:cs typeface="+mn-cs"/>
                        </a:rPr>
                        <a:t>Hosted on a Fabric premium capacity / Birst database(s)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212232"/>
                          </a:solidFill>
                          <a:latin typeface="+mn-lt"/>
                          <a:ea typeface="+mn-ea"/>
                          <a:cs typeface="+mn-cs"/>
                        </a:rPr>
                        <a:t>DDP Dashboard featuring: Mismatch summary statistics and volume metrics, Interactive filtering by data field, mismatch type, and Shipper, Registered Shipper identification, Data freshness indicators with last update timestamps, Time gap calculation between MAM updates, Supply Point Register updates and Historical tracking of data synchronization patterns.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rgbClr val="21223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212232"/>
                          </a:solidFill>
                          <a:latin typeface="+mn-lt"/>
                          <a:ea typeface="+mn-ea"/>
                          <a:cs typeface="+mn-cs"/>
                        </a:rPr>
                        <a:t>Drill-down capabilities including: ▪ Side-by-side comparison view (MAM vs Supply Point Register) ▪ Field-level mismatch highlighting and identification ▪ Individual MPRN record analysis ▪ Temporal analysis showing update gaps and time periods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rgbClr val="21223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212232"/>
                          </a:solidFill>
                          <a:latin typeface="+mn-lt"/>
                          <a:ea typeface="+mn-ea"/>
                          <a:cs typeface="+mn-cs"/>
                        </a:rPr>
                        <a:t>Eligible with DDP subscription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rgbClr val="212232"/>
                        </a:solidFill>
                        <a:latin typeface="+mn-lt"/>
                        <a:ea typeface="+mn-ea"/>
                        <a:cs typeface="+mn-cs"/>
                      </a:endParaRPr>
                    </a:p>
                  </a:txBody>
                  <a:tcPr marL="45720" marR="45720" anchor="ctr">
                    <a:noFill/>
                  </a:tcPr>
                </a:tc>
                <a:tc>
                  <a:txBody>
                    <a:bodyPr/>
                    <a:lstStyle/>
                    <a:p>
                      <a:pPr marL="0" algn="l" defTabSz="914400" rtl="0" eaLnBrk="1" latinLnBrk="0" hangingPunct="1"/>
                      <a:r>
                        <a:rPr lang="en-GB" sz="1000" kern="1200" dirty="0">
                          <a:solidFill>
                            <a:schemeClr val="tx1"/>
                          </a:solidFill>
                          <a:latin typeface="+mn-lt"/>
                          <a:ea typeface="+mn-ea"/>
                          <a:cs typeface="+mn-cs"/>
                        </a:rPr>
                        <a:t>Delivery:</a:t>
                      </a:r>
                    </a:p>
                    <a:p>
                      <a:pPr marL="0" algn="l" defTabSz="914400" rtl="0" eaLnBrk="1" latinLnBrk="0" hangingPunct="1"/>
                      <a:endParaRPr lang="en-GB" sz="1000" kern="1200" dirty="0">
                        <a:solidFill>
                          <a:schemeClr val="tx1"/>
                        </a:solidFill>
                        <a:latin typeface="+mn-lt"/>
                        <a:ea typeface="+mn-ea"/>
                        <a:cs typeface="+mn-cs"/>
                      </a:endParaRPr>
                    </a:p>
                    <a:p>
                      <a:pPr marL="0" algn="l" defTabSz="914400" rtl="0" eaLnBrk="1" latinLnBrk="0" hangingPunct="1"/>
                      <a:r>
                        <a:rPr lang="en-GB" sz="1000" kern="1200" dirty="0">
                          <a:solidFill>
                            <a:schemeClr val="tx1"/>
                          </a:solidFill>
                          <a:latin typeface="+mn-lt"/>
                          <a:ea typeface="+mn-ea"/>
                          <a:cs typeface="+mn-cs"/>
                        </a:rPr>
                        <a:t>£21k to £36k</a:t>
                      </a:r>
                    </a:p>
                  </a:txBody>
                  <a:tcPr marL="45720" marR="45720" anchor="ctr">
                    <a:noFill/>
                  </a:tcPr>
                </a:tc>
                <a:extLst>
                  <a:ext uri="{0D108BD9-81ED-4DB2-BD59-A6C34878D82A}">
                    <a16:rowId xmlns:a16="http://schemas.microsoft.com/office/drawing/2014/main" val="1441444059"/>
                  </a:ext>
                </a:extLst>
              </a:tr>
            </a:tbl>
          </a:graphicData>
        </a:graphic>
      </p:graphicFrame>
      <p:sp>
        <p:nvSpPr>
          <p:cNvPr id="10" name="Rectangle: Rounded Corners 9">
            <a:extLst>
              <a:ext uri="{FF2B5EF4-FFF2-40B4-BE49-F238E27FC236}">
                <a16:creationId xmlns:a16="http://schemas.microsoft.com/office/drawing/2014/main" id="{6C0CBA9B-9EA2-BA95-E6EA-E20632341849}"/>
              </a:ext>
            </a:extLst>
          </p:cNvPr>
          <p:cNvSpPr/>
          <p:nvPr/>
        </p:nvSpPr>
        <p:spPr>
          <a:xfrm>
            <a:off x="3760996" y="1479623"/>
            <a:ext cx="1777053" cy="1349358"/>
          </a:xfrm>
          <a:prstGeom prst="roundRect">
            <a:avLst/>
          </a:prstGeom>
          <a:solidFill>
            <a:srgbClr val="21223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t>DDP Replication</a:t>
            </a:r>
          </a:p>
          <a:p>
            <a:pPr algn="ctr"/>
            <a:r>
              <a:rPr lang="en-GB" sz="1000" dirty="0"/>
              <a:t>MAM and Shipper Data Stored</a:t>
            </a:r>
          </a:p>
        </p:txBody>
      </p:sp>
      <p:sp>
        <p:nvSpPr>
          <p:cNvPr id="11" name="Rectangle: Rounded Corners 10">
            <a:extLst>
              <a:ext uri="{FF2B5EF4-FFF2-40B4-BE49-F238E27FC236}">
                <a16:creationId xmlns:a16="http://schemas.microsoft.com/office/drawing/2014/main" id="{19981C78-EBDC-D82A-98E6-6ACC8C9634A6}"/>
              </a:ext>
            </a:extLst>
          </p:cNvPr>
          <p:cNvSpPr/>
          <p:nvPr/>
        </p:nvSpPr>
        <p:spPr>
          <a:xfrm>
            <a:off x="6045195" y="1479623"/>
            <a:ext cx="1777053" cy="1353338"/>
          </a:xfrm>
          <a:prstGeom prst="roundRect">
            <a:avLst/>
          </a:prstGeom>
          <a:solidFill>
            <a:srgbClr val="21223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t>DDP Processing</a:t>
            </a:r>
          </a:p>
          <a:p>
            <a:pPr algn="ctr"/>
            <a:r>
              <a:rPr lang="en-GB" sz="1000" dirty="0"/>
              <a:t>Data Comparison Scripts</a:t>
            </a:r>
          </a:p>
        </p:txBody>
      </p:sp>
      <p:sp>
        <p:nvSpPr>
          <p:cNvPr id="12" name="TextBox 11">
            <a:extLst>
              <a:ext uri="{FF2B5EF4-FFF2-40B4-BE49-F238E27FC236}">
                <a16:creationId xmlns:a16="http://schemas.microsoft.com/office/drawing/2014/main" id="{8CECBF71-752E-E29C-2EAE-B56940A76ED9}"/>
              </a:ext>
            </a:extLst>
          </p:cNvPr>
          <p:cNvSpPr txBox="1"/>
          <p:nvPr/>
        </p:nvSpPr>
        <p:spPr>
          <a:xfrm>
            <a:off x="10737982" y="2524107"/>
            <a:ext cx="1288395" cy="276999"/>
          </a:xfrm>
          <a:prstGeom prst="rect">
            <a:avLst/>
          </a:prstGeom>
          <a:noFill/>
        </p:spPr>
        <p:txBody>
          <a:bodyPr wrap="square" rtlCol="0">
            <a:spAutoFit/>
          </a:bodyPr>
          <a:lstStyle/>
          <a:p>
            <a:pPr algn="ctr"/>
            <a:r>
              <a:rPr lang="en-GB" sz="1200" dirty="0"/>
              <a:t>Consumer</a:t>
            </a:r>
          </a:p>
        </p:txBody>
      </p:sp>
      <p:sp>
        <p:nvSpPr>
          <p:cNvPr id="13" name="TextBox 12">
            <a:extLst>
              <a:ext uri="{FF2B5EF4-FFF2-40B4-BE49-F238E27FC236}">
                <a16:creationId xmlns:a16="http://schemas.microsoft.com/office/drawing/2014/main" id="{B9F15668-DC14-2587-D477-FF041047F994}"/>
              </a:ext>
            </a:extLst>
          </p:cNvPr>
          <p:cNvSpPr txBox="1"/>
          <p:nvPr/>
        </p:nvSpPr>
        <p:spPr>
          <a:xfrm>
            <a:off x="10775089" y="1117167"/>
            <a:ext cx="1462064" cy="646331"/>
          </a:xfrm>
          <a:prstGeom prst="rect">
            <a:avLst/>
          </a:prstGeom>
          <a:noFill/>
          <a:ln>
            <a:noFill/>
          </a:ln>
        </p:spPr>
        <p:txBody>
          <a:bodyPr wrap="square" rtlCol="0">
            <a:spAutoFit/>
          </a:bodyPr>
          <a:lstStyle/>
          <a:p>
            <a:pPr defTabSz="685800">
              <a:defRPr/>
            </a:pPr>
            <a:r>
              <a:rPr lang="en-GB" sz="1200" i="1" kern="0" dirty="0">
                <a:solidFill>
                  <a:srgbClr val="4472C4"/>
                </a:solidFill>
              </a:rPr>
              <a:t>Access to dashboards and reporting</a:t>
            </a:r>
          </a:p>
        </p:txBody>
      </p:sp>
      <p:pic>
        <p:nvPicPr>
          <p:cNvPr id="14" name="Graphic 13" descr="Customer review outline">
            <a:extLst>
              <a:ext uri="{FF2B5EF4-FFF2-40B4-BE49-F238E27FC236}">
                <a16:creationId xmlns:a16="http://schemas.microsoft.com/office/drawing/2014/main" id="{18AA5982-5A43-5669-D7EE-DFF59A8A27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6472" y="1713981"/>
            <a:ext cx="791416" cy="840408"/>
          </a:xfrm>
          <a:prstGeom prst="rect">
            <a:avLst/>
          </a:prstGeom>
        </p:spPr>
      </p:pic>
      <p:sp>
        <p:nvSpPr>
          <p:cNvPr id="32" name="Rectangle: Rounded Corners 31">
            <a:extLst>
              <a:ext uri="{FF2B5EF4-FFF2-40B4-BE49-F238E27FC236}">
                <a16:creationId xmlns:a16="http://schemas.microsoft.com/office/drawing/2014/main" id="{533030E5-C4B5-7096-F51F-6F0A76E82C8F}"/>
              </a:ext>
            </a:extLst>
          </p:cNvPr>
          <p:cNvSpPr/>
          <p:nvPr/>
        </p:nvSpPr>
        <p:spPr>
          <a:xfrm>
            <a:off x="8278094" y="1479622"/>
            <a:ext cx="2004042" cy="1353339"/>
          </a:xfrm>
          <a:prstGeom prst="roundRect">
            <a:avLst/>
          </a:prstGeom>
          <a:solidFill>
            <a:srgbClr val="21223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t>DDP Visualisation</a:t>
            </a:r>
          </a:p>
          <a:p>
            <a:pPr algn="ctr"/>
            <a:r>
              <a:rPr lang="en-GB" sz="1000" dirty="0"/>
              <a:t>New dashboards highlighting comparison outcomes </a:t>
            </a:r>
          </a:p>
        </p:txBody>
      </p:sp>
      <p:cxnSp>
        <p:nvCxnSpPr>
          <p:cNvPr id="74" name="Straight Arrow Connector 73">
            <a:extLst>
              <a:ext uri="{FF2B5EF4-FFF2-40B4-BE49-F238E27FC236}">
                <a16:creationId xmlns:a16="http://schemas.microsoft.com/office/drawing/2014/main" id="{0A8ACB95-E650-A4FB-9B8F-1346C058F026}"/>
              </a:ext>
            </a:extLst>
          </p:cNvPr>
          <p:cNvCxnSpPr>
            <a:cxnSpLocks/>
          </p:cNvCxnSpPr>
          <p:nvPr/>
        </p:nvCxnSpPr>
        <p:spPr>
          <a:xfrm>
            <a:off x="10282136" y="2154298"/>
            <a:ext cx="540826" cy="0"/>
          </a:xfrm>
          <a:prstGeom prst="straightConnector1">
            <a:avLst/>
          </a:prstGeom>
          <a:noFill/>
          <a:ln w="635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1604575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US" dirty="0"/>
              <a:t>XRN5473 Option 1 Functionality</a:t>
            </a:r>
            <a:endParaRPr lang="en-IN" sz="4000" dirty="0"/>
          </a:p>
        </p:txBody>
      </p:sp>
      <p:sp>
        <p:nvSpPr>
          <p:cNvPr id="6" name="Text Placeholder 5">
            <a:extLst>
              <a:ext uri="{FF2B5EF4-FFF2-40B4-BE49-F238E27FC236}">
                <a16:creationId xmlns:a16="http://schemas.microsoft.com/office/drawing/2014/main" id="{AC68A9A4-7A0A-D954-5680-E3358622A339}"/>
              </a:ext>
            </a:extLst>
          </p:cNvPr>
          <p:cNvSpPr>
            <a:spLocks noGrp="1"/>
          </p:cNvSpPr>
          <p:nvPr>
            <p:ph type="body" sz="quarter" idx="14"/>
          </p:nvPr>
        </p:nvSpPr>
        <p:spPr>
          <a:xfrm>
            <a:off x="349624" y="1177046"/>
            <a:ext cx="11380260" cy="4503907"/>
          </a:xfrm>
        </p:spPr>
        <p:txBody>
          <a:bodyPr>
            <a:noAutofit/>
          </a:bodyPr>
          <a:lstStyle/>
          <a:p>
            <a:pPr algn="just"/>
            <a:r>
              <a:rPr lang="en-GB" sz="1800" b="1" dirty="0"/>
              <a:t>Functionality ‘Deeper Dive’:</a:t>
            </a:r>
          </a:p>
          <a:p>
            <a:pPr algn="just"/>
            <a:endParaRPr lang="en-GB" sz="1800" b="1" dirty="0"/>
          </a:p>
          <a:p>
            <a:pPr marL="285750" indent="-285750" algn="just">
              <a:buFont typeface="Arial" panose="020B0604020202020204" pitchFamily="34" charset="0"/>
              <a:buChar char="•"/>
            </a:pPr>
            <a:r>
              <a:rPr lang="en-GB" b="1" dirty="0"/>
              <a:t>Comparison Engine </a:t>
            </a:r>
          </a:p>
          <a:p>
            <a:pPr marL="742950" lvl="1" indent="-285750" algn="just">
              <a:buFont typeface="Arial" panose="020B0604020202020204" pitchFamily="34" charset="0"/>
              <a:buChar char="•"/>
            </a:pPr>
            <a:r>
              <a:rPr lang="en-GB" sz="1400" dirty="0"/>
              <a:t>Field specific validations</a:t>
            </a:r>
          </a:p>
          <a:p>
            <a:pPr marL="742950" lvl="1" indent="-285750" algn="just">
              <a:buFont typeface="Arial" panose="020B0604020202020204" pitchFamily="34" charset="0"/>
              <a:buChar char="•"/>
            </a:pPr>
            <a:r>
              <a:rPr lang="en-GB" sz="1400" dirty="0"/>
              <a:t>Exact match comparison algorithms</a:t>
            </a:r>
          </a:p>
          <a:p>
            <a:pPr marL="742950" lvl="1" indent="-285750" algn="just">
              <a:buFont typeface="Arial" panose="020B0604020202020204" pitchFamily="34" charset="0"/>
              <a:buChar char="•"/>
            </a:pPr>
            <a:r>
              <a:rPr lang="en-GB" sz="1400" dirty="0"/>
              <a:t>Missing data detection and classification</a:t>
            </a:r>
          </a:p>
          <a:p>
            <a:pPr lvl="1" algn="just"/>
            <a:endParaRPr lang="en-GB" sz="1400" b="1" dirty="0">
              <a:solidFill>
                <a:schemeClr val="accent2"/>
              </a:solidFill>
            </a:endParaRPr>
          </a:p>
          <a:p>
            <a:pPr marL="285750" indent="-285750" algn="just">
              <a:buFont typeface="Arial" panose="020B0604020202020204" pitchFamily="34" charset="0"/>
              <a:buChar char="•"/>
            </a:pPr>
            <a:r>
              <a:rPr lang="en-GB" b="1" dirty="0"/>
              <a:t>Reporting</a:t>
            </a:r>
          </a:p>
          <a:p>
            <a:pPr marL="742950" lvl="1" indent="-285750" algn="just">
              <a:buFont typeface="Arial" panose="020B0604020202020204" pitchFamily="34" charset="0"/>
              <a:buChar char="•"/>
            </a:pPr>
            <a:r>
              <a:rPr lang="en-GB" sz="1400" dirty="0"/>
              <a:t>Mismatch summaries statistics and volumes</a:t>
            </a:r>
          </a:p>
          <a:p>
            <a:pPr marL="742950" lvl="1" indent="-285750" algn="just">
              <a:buFont typeface="Arial" panose="020B0604020202020204" pitchFamily="34" charset="0"/>
              <a:buChar char="•"/>
            </a:pPr>
            <a:r>
              <a:rPr lang="en-GB" sz="1400" dirty="0"/>
              <a:t>Interactive filtering by Consumer, data field, mismatch type</a:t>
            </a:r>
          </a:p>
          <a:p>
            <a:pPr marL="742950" lvl="1" indent="-285750" algn="just">
              <a:buFont typeface="Arial" panose="020B0604020202020204" pitchFamily="34" charset="0"/>
              <a:buChar char="•"/>
            </a:pPr>
            <a:r>
              <a:rPr lang="en-GB" sz="1400" dirty="0"/>
              <a:t>Data ‘freshness’ indicators with timestamps</a:t>
            </a:r>
          </a:p>
          <a:p>
            <a:pPr lvl="1" algn="just"/>
            <a:endParaRPr lang="en-GB" sz="1400" b="1" dirty="0">
              <a:solidFill>
                <a:schemeClr val="accent2"/>
              </a:solidFill>
            </a:endParaRPr>
          </a:p>
          <a:p>
            <a:pPr marL="285750" indent="-285750" algn="just">
              <a:buFont typeface="Arial" panose="020B0604020202020204" pitchFamily="34" charset="0"/>
              <a:buChar char="•"/>
            </a:pPr>
            <a:r>
              <a:rPr lang="en-GB" b="1" dirty="0"/>
              <a:t>Drill-Down</a:t>
            </a:r>
            <a:endParaRPr lang="en-GB" sz="2400" b="1" dirty="0"/>
          </a:p>
          <a:p>
            <a:pPr marL="742950" lvl="1" indent="-285750" algn="just">
              <a:buFont typeface="Arial" panose="020B0604020202020204" pitchFamily="34" charset="0"/>
              <a:buChar char="•"/>
            </a:pPr>
            <a:r>
              <a:rPr lang="en-GB" sz="1400" dirty="0"/>
              <a:t>Side by side comparison views (MAM Store data to Supply Point Register data)</a:t>
            </a:r>
          </a:p>
          <a:p>
            <a:pPr marL="742950" lvl="1" indent="-285750" algn="just">
              <a:buFont typeface="Arial" panose="020B0604020202020204" pitchFamily="34" charset="0"/>
              <a:buChar char="•"/>
            </a:pPr>
            <a:r>
              <a:rPr lang="en-GB" sz="1400" dirty="0"/>
              <a:t>Field Level mismatch highlighting</a:t>
            </a:r>
          </a:p>
          <a:p>
            <a:pPr marL="742950" lvl="1" indent="-285750" algn="just">
              <a:buFont typeface="Arial" panose="020B0604020202020204" pitchFamily="34" charset="0"/>
              <a:buChar char="•"/>
            </a:pPr>
            <a:r>
              <a:rPr lang="en-GB" sz="1400" dirty="0"/>
              <a:t>Individual MPRN record analysis</a:t>
            </a:r>
          </a:p>
          <a:p>
            <a:pPr lvl="1" algn="just"/>
            <a:endParaRPr lang="en-GB" sz="1400" b="1" dirty="0">
              <a:solidFill>
                <a:schemeClr val="accent2"/>
              </a:solidFill>
            </a:endParaRPr>
          </a:p>
          <a:p>
            <a:pPr marL="285750" indent="-285750" algn="just">
              <a:buFont typeface="Arial" panose="020B0604020202020204" pitchFamily="34" charset="0"/>
              <a:buChar char="•"/>
            </a:pPr>
            <a:r>
              <a:rPr lang="en-GB" b="1" dirty="0"/>
              <a:t>Role based visibility and permissions</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endParaRPr lang="en-GB" sz="1800" dirty="0">
              <a:highlight>
                <a:srgbClr val="FFFF00"/>
              </a:highlight>
            </a:endParaRPr>
          </a:p>
        </p:txBody>
      </p:sp>
    </p:spTree>
    <p:extLst>
      <p:ext uri="{BB962C8B-B14F-4D97-AF65-F5344CB8AC3E}">
        <p14:creationId xmlns:p14="http://schemas.microsoft.com/office/powerpoint/2010/main" val="1802708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4AC4EC75-7002-E3BD-C8B8-35943F403889}"/>
              </a:ext>
            </a:extLst>
          </p:cNvPr>
          <p:cNvSpPr txBox="1">
            <a:spLocks/>
          </p:cNvSpPr>
          <p:nvPr/>
        </p:nvSpPr>
        <p:spPr>
          <a:xfrm>
            <a:off x="1173982" y="365125"/>
            <a:ext cx="10634614" cy="637765"/>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solidFill>
                  <a:srgbClr val="FDFAFF"/>
                </a:solidFill>
              </a:rPr>
              <a:t>XRN5473 – Proposed delivery timeline – Option 1</a:t>
            </a:r>
            <a:endParaRPr lang="en-IN" dirty="0">
              <a:solidFill>
                <a:srgbClr val="FDFAFF"/>
              </a:solidFill>
            </a:endParaRPr>
          </a:p>
        </p:txBody>
      </p:sp>
      <p:pic>
        <p:nvPicPr>
          <p:cNvPr id="2" name="Picture 1">
            <a:extLst>
              <a:ext uri="{FF2B5EF4-FFF2-40B4-BE49-F238E27FC236}">
                <a16:creationId xmlns:a16="http://schemas.microsoft.com/office/drawing/2014/main" id="{E3AC8589-0701-E6A5-9D9F-94955BC508D9}"/>
              </a:ext>
            </a:extLst>
          </p:cNvPr>
          <p:cNvPicPr>
            <a:picLocks noChangeAspect="1"/>
          </p:cNvPicPr>
          <p:nvPr/>
        </p:nvPicPr>
        <p:blipFill>
          <a:blip r:embed="rId2"/>
          <a:stretch>
            <a:fillRect/>
          </a:stretch>
        </p:blipFill>
        <p:spPr>
          <a:xfrm>
            <a:off x="2262645" y="2648181"/>
            <a:ext cx="7193775" cy="1561638"/>
          </a:xfrm>
          <a:prstGeom prst="rect">
            <a:avLst/>
          </a:prstGeom>
        </p:spPr>
      </p:pic>
    </p:spTree>
    <p:extLst>
      <p:ext uri="{BB962C8B-B14F-4D97-AF65-F5344CB8AC3E}">
        <p14:creationId xmlns:p14="http://schemas.microsoft.com/office/powerpoint/2010/main" val="1375887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49735-A48C-B6F1-77A7-60A7943E8EE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EA1F175-2B12-D632-B2FC-6E6F82D95A14}"/>
              </a:ext>
            </a:extLst>
          </p:cNvPr>
          <p:cNvSpPr>
            <a:spLocks noGrp="1"/>
          </p:cNvSpPr>
          <p:nvPr>
            <p:ph type="title"/>
          </p:nvPr>
        </p:nvSpPr>
        <p:spPr>
          <a:xfrm>
            <a:off x="1095270" y="365125"/>
            <a:ext cx="10634614" cy="637765"/>
          </a:xfrm>
        </p:spPr>
        <p:txBody>
          <a:bodyPr>
            <a:noAutofit/>
          </a:bodyPr>
          <a:lstStyle/>
          <a:p>
            <a:r>
              <a:rPr lang="en-US" dirty="0"/>
              <a:t>XRN5473 High Level Solution Option 2</a:t>
            </a:r>
            <a:endParaRPr lang="en-IN" sz="4000" dirty="0"/>
          </a:p>
        </p:txBody>
      </p:sp>
      <p:sp>
        <p:nvSpPr>
          <p:cNvPr id="49" name="TextBox 48">
            <a:extLst>
              <a:ext uri="{FF2B5EF4-FFF2-40B4-BE49-F238E27FC236}">
                <a16:creationId xmlns:a16="http://schemas.microsoft.com/office/drawing/2014/main" id="{E421A510-5D44-AC7E-1412-6A672B485174}"/>
              </a:ext>
            </a:extLst>
          </p:cNvPr>
          <p:cNvSpPr txBox="1"/>
          <p:nvPr/>
        </p:nvSpPr>
        <p:spPr>
          <a:xfrm>
            <a:off x="112107" y="2495154"/>
            <a:ext cx="1288395" cy="276999"/>
          </a:xfrm>
          <a:prstGeom prst="rect">
            <a:avLst/>
          </a:prstGeom>
          <a:noFill/>
        </p:spPr>
        <p:txBody>
          <a:bodyPr wrap="square" rtlCol="0">
            <a:spAutoFit/>
          </a:bodyPr>
          <a:lstStyle/>
          <a:p>
            <a:pPr algn="ctr"/>
            <a:r>
              <a:rPr lang="en-GB" sz="1200" dirty="0"/>
              <a:t>MAM / Shipper</a:t>
            </a:r>
          </a:p>
        </p:txBody>
      </p:sp>
      <p:sp>
        <p:nvSpPr>
          <p:cNvPr id="50" name="TextBox 49">
            <a:extLst>
              <a:ext uri="{FF2B5EF4-FFF2-40B4-BE49-F238E27FC236}">
                <a16:creationId xmlns:a16="http://schemas.microsoft.com/office/drawing/2014/main" id="{2854069B-B13F-5464-4441-0050849B18E5}"/>
              </a:ext>
            </a:extLst>
          </p:cNvPr>
          <p:cNvSpPr txBox="1"/>
          <p:nvPr/>
        </p:nvSpPr>
        <p:spPr>
          <a:xfrm>
            <a:off x="118431" y="1272661"/>
            <a:ext cx="1574408" cy="461665"/>
          </a:xfrm>
          <a:prstGeom prst="rect">
            <a:avLst/>
          </a:prstGeom>
          <a:noFill/>
          <a:ln>
            <a:noFill/>
          </a:ln>
        </p:spPr>
        <p:txBody>
          <a:bodyPr wrap="square" rtlCol="0">
            <a:spAutoFit/>
          </a:bodyPr>
          <a:lstStyle/>
          <a:p>
            <a:pPr defTabSz="685800">
              <a:defRPr/>
            </a:pPr>
            <a:r>
              <a:rPr lang="en-GB" sz="1200" i="1" kern="0" dirty="0">
                <a:solidFill>
                  <a:srgbClr val="4472C4"/>
                </a:solidFill>
              </a:rPr>
              <a:t>Asset and RGMA data flows</a:t>
            </a:r>
          </a:p>
        </p:txBody>
      </p:sp>
      <p:pic>
        <p:nvPicPr>
          <p:cNvPr id="51" name="Graphic 50" descr="Customer review outline">
            <a:extLst>
              <a:ext uri="{FF2B5EF4-FFF2-40B4-BE49-F238E27FC236}">
                <a16:creationId xmlns:a16="http://schemas.microsoft.com/office/drawing/2014/main" id="{42A13201-9A93-9FC5-EE28-BECFEBAFA9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597" y="1685028"/>
            <a:ext cx="791416" cy="840408"/>
          </a:xfrm>
          <a:prstGeom prst="rect">
            <a:avLst/>
          </a:prstGeom>
        </p:spPr>
      </p:pic>
      <p:cxnSp>
        <p:nvCxnSpPr>
          <p:cNvPr id="52" name="Straight Arrow Connector 51">
            <a:extLst>
              <a:ext uri="{FF2B5EF4-FFF2-40B4-BE49-F238E27FC236}">
                <a16:creationId xmlns:a16="http://schemas.microsoft.com/office/drawing/2014/main" id="{3412BF1A-A671-E720-1D99-FCE0BE9C055F}"/>
              </a:ext>
            </a:extLst>
          </p:cNvPr>
          <p:cNvCxnSpPr>
            <a:cxnSpLocks/>
          </p:cNvCxnSpPr>
          <p:nvPr/>
        </p:nvCxnSpPr>
        <p:spPr>
          <a:xfrm>
            <a:off x="1151126" y="2156291"/>
            <a:ext cx="540826" cy="0"/>
          </a:xfrm>
          <a:prstGeom prst="straightConnector1">
            <a:avLst/>
          </a:prstGeom>
          <a:noFill/>
          <a:ln w="6350" cap="flat" cmpd="sng" algn="ctr">
            <a:solidFill>
              <a:srgbClr val="4472C4"/>
            </a:solidFill>
            <a:prstDash val="solid"/>
            <a:miter lim="800000"/>
            <a:tailEnd type="triangle"/>
          </a:ln>
          <a:effectLst/>
        </p:spPr>
      </p:cxnSp>
      <p:sp>
        <p:nvSpPr>
          <p:cNvPr id="53" name="Rectangle: Rounded Corners 52">
            <a:extLst>
              <a:ext uri="{FF2B5EF4-FFF2-40B4-BE49-F238E27FC236}">
                <a16:creationId xmlns:a16="http://schemas.microsoft.com/office/drawing/2014/main" id="{49D24671-5B4B-BEB4-7D2D-EA73ADF5C54E}"/>
              </a:ext>
            </a:extLst>
          </p:cNvPr>
          <p:cNvSpPr/>
          <p:nvPr/>
        </p:nvSpPr>
        <p:spPr>
          <a:xfrm>
            <a:off x="1691952" y="1479622"/>
            <a:ext cx="1545447" cy="1349353"/>
          </a:xfrm>
          <a:prstGeom prst="roundRect">
            <a:avLst/>
          </a:prstGeom>
          <a:solidFill>
            <a:srgbClr val="21223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t>UK Link</a:t>
            </a:r>
          </a:p>
          <a:p>
            <a:pPr algn="ctr"/>
            <a:r>
              <a:rPr lang="en-GB" sz="1000" dirty="0"/>
              <a:t>MAM and Shipper Data Stored</a:t>
            </a:r>
          </a:p>
        </p:txBody>
      </p:sp>
      <p:cxnSp>
        <p:nvCxnSpPr>
          <p:cNvPr id="54" name="Straight Arrow Connector 53">
            <a:extLst>
              <a:ext uri="{FF2B5EF4-FFF2-40B4-BE49-F238E27FC236}">
                <a16:creationId xmlns:a16="http://schemas.microsoft.com/office/drawing/2014/main" id="{FB6EFB14-FD98-8B6C-7C78-B9557577AC9B}"/>
              </a:ext>
            </a:extLst>
          </p:cNvPr>
          <p:cNvCxnSpPr>
            <a:cxnSpLocks/>
          </p:cNvCxnSpPr>
          <p:nvPr/>
        </p:nvCxnSpPr>
        <p:spPr>
          <a:xfrm>
            <a:off x="3237399" y="2148081"/>
            <a:ext cx="506303" cy="0"/>
          </a:xfrm>
          <a:prstGeom prst="straightConnector1">
            <a:avLst/>
          </a:prstGeom>
          <a:noFill/>
          <a:ln w="6350" cap="flat" cmpd="sng" algn="ctr">
            <a:solidFill>
              <a:srgbClr val="4472C4"/>
            </a:solidFill>
            <a:prstDash val="solid"/>
            <a:miter lim="800000"/>
            <a:tailEnd type="triangle"/>
          </a:ln>
          <a:effectLst/>
        </p:spPr>
      </p:cxnSp>
      <p:cxnSp>
        <p:nvCxnSpPr>
          <p:cNvPr id="57" name="Straight Arrow Connector 56">
            <a:extLst>
              <a:ext uri="{FF2B5EF4-FFF2-40B4-BE49-F238E27FC236}">
                <a16:creationId xmlns:a16="http://schemas.microsoft.com/office/drawing/2014/main" id="{6FDE00F8-D3AE-0BF4-47A0-DAA501250CB7}"/>
              </a:ext>
            </a:extLst>
          </p:cNvPr>
          <p:cNvCxnSpPr>
            <a:cxnSpLocks/>
          </p:cNvCxnSpPr>
          <p:nvPr/>
        </p:nvCxnSpPr>
        <p:spPr>
          <a:xfrm flipV="1">
            <a:off x="5506536" y="2132053"/>
            <a:ext cx="470510" cy="1990"/>
          </a:xfrm>
          <a:prstGeom prst="straightConnector1">
            <a:avLst/>
          </a:prstGeom>
          <a:noFill/>
          <a:ln w="6350" cap="flat" cmpd="sng" algn="ctr">
            <a:solidFill>
              <a:srgbClr val="4472C4"/>
            </a:solidFill>
            <a:prstDash val="solid"/>
            <a:miter lim="800000"/>
            <a:tailEnd type="triangle"/>
          </a:ln>
          <a:effectLst/>
        </p:spPr>
      </p:cxnSp>
      <p:cxnSp>
        <p:nvCxnSpPr>
          <p:cNvPr id="61" name="Straight Arrow Connector 60">
            <a:extLst>
              <a:ext uri="{FF2B5EF4-FFF2-40B4-BE49-F238E27FC236}">
                <a16:creationId xmlns:a16="http://schemas.microsoft.com/office/drawing/2014/main" id="{D46045C7-E0F5-8086-2D7A-773AC02939AD}"/>
              </a:ext>
            </a:extLst>
          </p:cNvPr>
          <p:cNvCxnSpPr>
            <a:cxnSpLocks/>
            <a:stCxn id="11" idx="3"/>
            <a:endCxn id="32" idx="1"/>
          </p:cNvCxnSpPr>
          <p:nvPr/>
        </p:nvCxnSpPr>
        <p:spPr>
          <a:xfrm>
            <a:off x="7993375" y="2156292"/>
            <a:ext cx="284719" cy="0"/>
          </a:xfrm>
          <a:prstGeom prst="straightConnector1">
            <a:avLst/>
          </a:prstGeom>
          <a:noFill/>
          <a:ln w="6350" cap="flat" cmpd="sng" algn="ctr">
            <a:solidFill>
              <a:srgbClr val="4472C4"/>
            </a:solidFill>
            <a:prstDash val="solid"/>
            <a:miter lim="800000"/>
            <a:tailEnd type="triangle"/>
          </a:ln>
          <a:effectLst/>
        </p:spPr>
      </p:cxnSp>
      <p:graphicFrame>
        <p:nvGraphicFramePr>
          <p:cNvPr id="6" name="Table 5">
            <a:extLst>
              <a:ext uri="{FF2B5EF4-FFF2-40B4-BE49-F238E27FC236}">
                <a16:creationId xmlns:a16="http://schemas.microsoft.com/office/drawing/2014/main" id="{9700FB56-C281-D1EE-ECF5-7FFD28C36CD9}"/>
              </a:ext>
            </a:extLst>
          </p:cNvPr>
          <p:cNvGraphicFramePr>
            <a:graphicFrameLocks noGrp="1"/>
          </p:cNvGraphicFramePr>
          <p:nvPr/>
        </p:nvGraphicFramePr>
        <p:xfrm>
          <a:off x="260494" y="3216164"/>
          <a:ext cx="11672830" cy="2782233"/>
        </p:xfrm>
        <a:graphic>
          <a:graphicData uri="http://schemas.openxmlformats.org/drawingml/2006/table">
            <a:tbl>
              <a:tblPr firstRow="1" bandRow="1">
                <a:tableStyleId>{073A0DAA-6AF3-43AB-8588-CEC1D06C72B9}</a:tableStyleId>
              </a:tblPr>
              <a:tblGrid>
                <a:gridCol w="988084">
                  <a:extLst>
                    <a:ext uri="{9D8B030D-6E8A-4147-A177-3AD203B41FA5}">
                      <a16:colId xmlns:a16="http://schemas.microsoft.com/office/drawing/2014/main" val="2359585109"/>
                    </a:ext>
                  </a:extLst>
                </a:gridCol>
                <a:gridCol w="2419659">
                  <a:extLst>
                    <a:ext uri="{9D8B030D-6E8A-4147-A177-3AD203B41FA5}">
                      <a16:colId xmlns:a16="http://schemas.microsoft.com/office/drawing/2014/main" val="2289610239"/>
                    </a:ext>
                  </a:extLst>
                </a:gridCol>
                <a:gridCol w="6316452">
                  <a:extLst>
                    <a:ext uri="{9D8B030D-6E8A-4147-A177-3AD203B41FA5}">
                      <a16:colId xmlns:a16="http://schemas.microsoft.com/office/drawing/2014/main" val="3956091238"/>
                    </a:ext>
                  </a:extLst>
                </a:gridCol>
                <a:gridCol w="1948635">
                  <a:extLst>
                    <a:ext uri="{9D8B030D-6E8A-4147-A177-3AD203B41FA5}">
                      <a16:colId xmlns:a16="http://schemas.microsoft.com/office/drawing/2014/main" val="2039117369"/>
                    </a:ext>
                  </a:extLst>
                </a:gridCol>
              </a:tblGrid>
              <a:tr h="178993">
                <a:tc>
                  <a:txBody>
                    <a:bodyPr/>
                    <a:lstStyle/>
                    <a:p>
                      <a:pPr marL="0" algn="l" defTabSz="914400" rtl="0" eaLnBrk="1" latinLnBrk="0" hangingPunct="1"/>
                      <a:r>
                        <a:rPr lang="en-GB" sz="900" b="1" kern="1200" dirty="0">
                          <a:solidFill>
                            <a:schemeClr val="lt1"/>
                          </a:solidFill>
                          <a:latin typeface="+mn-lt"/>
                          <a:ea typeface="+mn-ea"/>
                          <a:cs typeface="+mn-cs"/>
                        </a:rPr>
                        <a:t>#</a:t>
                      </a:r>
                    </a:p>
                  </a:txBody>
                  <a:tcPr marL="45720" marR="45720"/>
                </a:tc>
                <a:tc>
                  <a:txBody>
                    <a:bodyPr/>
                    <a:lstStyle/>
                    <a:p>
                      <a:pPr marL="0" algn="l" defTabSz="914400" rtl="0" eaLnBrk="1" latinLnBrk="0" hangingPunct="1"/>
                      <a:r>
                        <a:rPr lang="en-GB" sz="900" b="1" kern="1200" dirty="0">
                          <a:solidFill>
                            <a:schemeClr val="lt1"/>
                          </a:solidFill>
                          <a:latin typeface="+mn-lt"/>
                          <a:ea typeface="+mn-ea"/>
                          <a:cs typeface="+mn-cs"/>
                        </a:rPr>
                        <a:t>Description</a:t>
                      </a:r>
                    </a:p>
                  </a:txBody>
                  <a:tcPr marL="45720" marR="45720"/>
                </a:tc>
                <a:tc>
                  <a:txBody>
                    <a:bodyPr/>
                    <a:lstStyle/>
                    <a:p>
                      <a:pPr marL="0" algn="l" defTabSz="914400" rtl="0" eaLnBrk="1" latinLnBrk="0" hangingPunct="1"/>
                      <a:r>
                        <a:rPr lang="en-GB" sz="900" b="1" kern="1200" dirty="0">
                          <a:solidFill>
                            <a:schemeClr val="lt1"/>
                          </a:solidFill>
                          <a:latin typeface="+mn-lt"/>
                          <a:ea typeface="+mn-ea"/>
                          <a:cs typeface="+mn-cs"/>
                        </a:rPr>
                        <a:t>Systems and process impacts</a:t>
                      </a:r>
                    </a:p>
                  </a:txBody>
                  <a:tcPr marL="45720" marR="45720"/>
                </a:tc>
                <a:tc>
                  <a:txBody>
                    <a:bodyPr/>
                    <a:lstStyle/>
                    <a:p>
                      <a:pPr marL="0" algn="l" defTabSz="914400" rtl="0" eaLnBrk="1" latinLnBrk="0" hangingPunct="1"/>
                      <a:r>
                        <a:rPr lang="en-GB" sz="900" b="1" kern="1200" dirty="0">
                          <a:solidFill>
                            <a:schemeClr val="lt1"/>
                          </a:solidFill>
                          <a:latin typeface="+mn-lt"/>
                          <a:ea typeface="+mn-ea"/>
                          <a:cs typeface="+mn-cs"/>
                        </a:rPr>
                        <a:t>Cost Estimate Range</a:t>
                      </a:r>
                    </a:p>
                  </a:txBody>
                  <a:tcPr marL="45720" marR="45720"/>
                </a:tc>
                <a:extLst>
                  <a:ext uri="{0D108BD9-81ED-4DB2-BD59-A6C34878D82A}">
                    <a16:rowId xmlns:a16="http://schemas.microsoft.com/office/drawing/2014/main" val="424716213"/>
                  </a:ext>
                </a:extLst>
              </a:tr>
              <a:tr h="2553633">
                <a:tc>
                  <a:txBody>
                    <a:bodyPr/>
                    <a:lstStyle/>
                    <a:p>
                      <a:r>
                        <a:rPr lang="en-GB" sz="1000" dirty="0"/>
                        <a:t>2</a:t>
                      </a:r>
                    </a:p>
                  </a:txBody>
                  <a:tcPr anchor="ctr">
                    <a:noFill/>
                  </a:tcPr>
                </a:tc>
                <a:tc>
                  <a:txBody>
                    <a:bodyPr/>
                    <a:lstStyle/>
                    <a:p>
                      <a:pPr marL="0" indent="0" algn="l" defTabSz="914400" rtl="0" eaLnBrk="1" latinLnBrk="0" hangingPunct="1">
                        <a:buFontTx/>
                        <a:buNone/>
                      </a:pPr>
                      <a:r>
                        <a:rPr lang="en-GB" sz="1000" b="1" kern="1200" dirty="0">
                          <a:solidFill>
                            <a:srgbClr val="212232"/>
                          </a:solidFill>
                          <a:latin typeface="+mn-lt"/>
                          <a:ea typeface="+mn-ea"/>
                          <a:cs typeface="+mn-cs"/>
                        </a:rPr>
                        <a:t>Standalone comparison service hosted on Azure with Power BI visualisations layered for customer consumption</a:t>
                      </a:r>
                      <a:endParaRPr lang="en-GB" sz="1000" kern="1200" dirty="0">
                        <a:solidFill>
                          <a:srgbClr val="212232"/>
                        </a:solidFill>
                        <a:highlight>
                          <a:srgbClr val="FF0000"/>
                        </a:highlight>
                        <a:latin typeface="+mn-lt"/>
                        <a:ea typeface="+mn-ea"/>
                        <a:cs typeface="+mn-cs"/>
                      </a:endParaRPr>
                    </a:p>
                  </a:txBody>
                  <a:tcPr marL="45720" marR="4572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kern="1200" dirty="0">
                          <a:solidFill>
                            <a:srgbClr val="212232"/>
                          </a:solidFill>
                          <a:latin typeface="+mn-lt"/>
                          <a:ea typeface="+mn-ea"/>
                          <a:cs typeface="+mn-cs"/>
                        </a:rPr>
                        <a:t>Azure hosted data lake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212232"/>
                          </a:solidFill>
                          <a:latin typeface="+mn-lt"/>
                          <a:ea typeface="+mn-ea"/>
                          <a:cs typeface="+mn-cs"/>
                        </a:rPr>
                        <a:t>Replication of UK Link data loaded at defined frequency required to enable comparison (suggest daily)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212232"/>
                          </a:solidFill>
                          <a:latin typeface="+mn-lt"/>
                          <a:ea typeface="+mn-ea"/>
                          <a:cs typeface="+mn-cs"/>
                        </a:rPr>
                        <a:t>ELT of asset data from Supply Point Register (6 tables) and MAM Store to enable comparisons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rgbClr val="212232"/>
                          </a:solidFill>
                          <a:latin typeface="+mn-lt"/>
                          <a:ea typeface="+mn-ea"/>
                          <a:cs typeface="+mn-cs"/>
                        </a:rPr>
                        <a:t>Scripts to run comparisons of MVP data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rgbClr val="212232"/>
                        </a:solidFill>
                        <a:highlight>
                          <a:srgbClr val="FF00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kern="1200" dirty="0">
                          <a:solidFill>
                            <a:srgbClr val="212232"/>
                          </a:solidFill>
                          <a:latin typeface="+mn-lt"/>
                          <a:ea typeface="+mn-ea"/>
                          <a:cs typeface="+mn-cs"/>
                        </a:rPr>
                        <a:t>Power BI visualisation:</a:t>
                      </a:r>
                      <a:br>
                        <a:rPr lang="en-GB" sz="1000" b="1" u="sng" kern="1200" dirty="0">
                          <a:solidFill>
                            <a:srgbClr val="212232"/>
                          </a:solidFill>
                          <a:latin typeface="+mn-lt"/>
                          <a:ea typeface="+mn-ea"/>
                          <a:cs typeface="+mn-cs"/>
                        </a:rPr>
                      </a:br>
                      <a:r>
                        <a:rPr lang="en-GB" sz="1000" b="0" i="0" u="none" kern="1200" dirty="0">
                          <a:solidFill>
                            <a:srgbClr val="212232"/>
                          </a:solidFill>
                          <a:latin typeface="+mn-lt"/>
                          <a:ea typeface="+mn-ea"/>
                          <a:cs typeface="+mn-cs"/>
                        </a:rPr>
                        <a:t>Dashboards hosted on Microsoft Fabric workspace to enable external consumption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kern="1200" dirty="0">
                          <a:solidFill>
                            <a:srgbClr val="212232"/>
                          </a:solidFill>
                          <a:latin typeface="+mn-lt"/>
                          <a:ea typeface="+mn-ea"/>
                          <a:cs typeface="+mn-cs"/>
                        </a:rPr>
                        <a:t>Role based access allows consumers to see only what they are allowed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kern="1200" dirty="0">
                          <a:solidFill>
                            <a:srgbClr val="212232"/>
                          </a:solidFill>
                          <a:latin typeface="+mn-lt"/>
                          <a:ea typeface="+mn-ea"/>
                          <a:cs typeface="+mn-cs"/>
                        </a:rPr>
                        <a:t>Visualisations of comparison and drill down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kern="1200" dirty="0">
                          <a:solidFill>
                            <a:srgbClr val="212232"/>
                          </a:solidFill>
                          <a:latin typeface="+mn-lt"/>
                          <a:ea typeface="+mn-ea"/>
                          <a:cs typeface="+mn-cs"/>
                        </a:rPr>
                        <a:t>Paginated reporting optional to allow download of data from dashboards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kern="1200" dirty="0">
                        <a:solidFill>
                          <a:srgbClr val="21223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kern="1200" dirty="0">
                        <a:solidFill>
                          <a:srgbClr val="21223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rgbClr val="212232"/>
                        </a:solidFill>
                        <a:highlight>
                          <a:srgbClr val="FF0000"/>
                        </a:highlight>
                        <a:latin typeface="+mn-lt"/>
                        <a:ea typeface="+mn-ea"/>
                        <a:cs typeface="+mn-cs"/>
                      </a:endParaRPr>
                    </a:p>
                  </a:txBody>
                  <a:tcPr marL="45720" marR="45720" anchor="ctr">
                    <a:noFill/>
                  </a:tcPr>
                </a:tc>
                <a:tc>
                  <a:txBody>
                    <a:bodyPr/>
                    <a:lstStyle/>
                    <a:p>
                      <a:pPr marL="0" algn="l" defTabSz="914400" rtl="0" eaLnBrk="1" latinLnBrk="0" hangingPunct="1"/>
                      <a:r>
                        <a:rPr lang="en-GB" sz="1000" kern="1200" dirty="0">
                          <a:solidFill>
                            <a:schemeClr val="tx1"/>
                          </a:solidFill>
                          <a:latin typeface="+mn-lt"/>
                          <a:ea typeface="+mn-ea"/>
                          <a:cs typeface="+mn-cs"/>
                        </a:rPr>
                        <a:t>Delivery:</a:t>
                      </a:r>
                    </a:p>
                    <a:p>
                      <a:pPr marL="0" algn="l" defTabSz="914400" rtl="0" eaLnBrk="1" latinLnBrk="0" hangingPunct="1"/>
                      <a:endParaRPr lang="en-GB" sz="1000" kern="1200" dirty="0">
                        <a:solidFill>
                          <a:schemeClr val="tx1"/>
                        </a:solidFill>
                        <a:latin typeface="+mn-lt"/>
                        <a:ea typeface="+mn-ea"/>
                        <a:cs typeface="+mn-cs"/>
                      </a:endParaRPr>
                    </a:p>
                    <a:p>
                      <a:pPr marL="0" algn="l" defTabSz="914400" rtl="0" eaLnBrk="1" latinLnBrk="0" hangingPunct="1"/>
                      <a:r>
                        <a:rPr lang="en-GB" sz="1000" i="1" kern="1200" dirty="0">
                          <a:solidFill>
                            <a:schemeClr val="tx1"/>
                          </a:solidFill>
                          <a:latin typeface="+mn-lt"/>
                          <a:ea typeface="+mn-ea"/>
                          <a:cs typeface="+mn-cs"/>
                        </a:rPr>
                        <a:t>£270,000 - £570,000</a:t>
                      </a:r>
                    </a:p>
                    <a:p>
                      <a:pPr marL="0" algn="l" defTabSz="914400" rtl="0" eaLnBrk="1" latinLnBrk="0" hangingPunct="1"/>
                      <a:endParaRPr lang="en-GB" sz="1000" kern="1200" dirty="0">
                        <a:solidFill>
                          <a:schemeClr val="tx1"/>
                        </a:solidFill>
                        <a:latin typeface="+mn-lt"/>
                        <a:ea typeface="+mn-ea"/>
                        <a:cs typeface="+mn-cs"/>
                      </a:endParaRPr>
                    </a:p>
                    <a:p>
                      <a:pPr marL="0" algn="l" defTabSz="914400" rtl="0" eaLnBrk="1" latinLnBrk="0" hangingPunct="1"/>
                      <a:r>
                        <a:rPr lang="en-GB" sz="1000" kern="1200" dirty="0">
                          <a:solidFill>
                            <a:schemeClr val="tx1"/>
                          </a:solidFill>
                          <a:latin typeface="+mn-lt"/>
                          <a:ea typeface="+mn-ea"/>
                          <a:cs typeface="+mn-cs"/>
                        </a:rPr>
                        <a:t>Ongoing:</a:t>
                      </a:r>
                    </a:p>
                    <a:p>
                      <a:pPr marL="0" algn="l" defTabSz="914400" rtl="0" eaLnBrk="1" latinLnBrk="0" hangingPunct="1"/>
                      <a:endParaRPr lang="en-GB" sz="1000" kern="1200" dirty="0">
                        <a:solidFill>
                          <a:schemeClr val="tx1"/>
                        </a:solidFill>
                        <a:latin typeface="+mn-lt"/>
                        <a:ea typeface="+mn-ea"/>
                        <a:cs typeface="+mn-cs"/>
                      </a:endParaRPr>
                    </a:p>
                    <a:p>
                      <a:pPr marL="0" algn="l" defTabSz="914400" rtl="0" eaLnBrk="1" latinLnBrk="0" hangingPunct="1"/>
                      <a:r>
                        <a:rPr lang="en-GB" sz="1000" i="0" kern="1200" dirty="0">
                          <a:solidFill>
                            <a:schemeClr val="tx1"/>
                          </a:solidFill>
                          <a:latin typeface="+mn-lt"/>
                          <a:ea typeface="+mn-ea"/>
                          <a:cs typeface="+mn-cs"/>
                        </a:rPr>
                        <a:t>c£5,000 - £10,000</a:t>
                      </a:r>
                      <a:r>
                        <a:rPr lang="en-GB" sz="1000" i="1" kern="1200" dirty="0">
                          <a:solidFill>
                            <a:schemeClr val="tx1"/>
                          </a:solidFill>
                          <a:latin typeface="+mn-lt"/>
                          <a:ea typeface="+mn-ea"/>
                          <a:cs typeface="+mn-cs"/>
                        </a:rPr>
                        <a:t> for Fabric capacity licences (Prod and Pre-Prod) per month</a:t>
                      </a:r>
                    </a:p>
                  </a:txBody>
                  <a:tcPr marL="45720" marR="45720" anchor="ctr">
                    <a:noFill/>
                  </a:tcPr>
                </a:tc>
                <a:extLst>
                  <a:ext uri="{0D108BD9-81ED-4DB2-BD59-A6C34878D82A}">
                    <a16:rowId xmlns:a16="http://schemas.microsoft.com/office/drawing/2014/main" val="1441444059"/>
                  </a:ext>
                </a:extLst>
              </a:tr>
            </a:tbl>
          </a:graphicData>
        </a:graphic>
      </p:graphicFrame>
      <p:sp>
        <p:nvSpPr>
          <p:cNvPr id="10" name="Rectangle: Rounded Corners 9">
            <a:extLst>
              <a:ext uri="{FF2B5EF4-FFF2-40B4-BE49-F238E27FC236}">
                <a16:creationId xmlns:a16="http://schemas.microsoft.com/office/drawing/2014/main" id="{1875A77C-6A2C-7280-C387-CD90EF34B98F}"/>
              </a:ext>
            </a:extLst>
          </p:cNvPr>
          <p:cNvSpPr/>
          <p:nvPr/>
        </p:nvSpPr>
        <p:spPr>
          <a:xfrm>
            <a:off x="3760996" y="1479623"/>
            <a:ext cx="1777053" cy="1349358"/>
          </a:xfrm>
          <a:prstGeom prst="roundRect">
            <a:avLst/>
          </a:prstGeom>
          <a:solidFill>
            <a:srgbClr val="21223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t>Data Lake</a:t>
            </a:r>
          </a:p>
          <a:p>
            <a:pPr algn="ctr"/>
            <a:r>
              <a:rPr lang="en-GB" sz="1050" dirty="0"/>
              <a:t>Azure hosted </a:t>
            </a:r>
            <a:endParaRPr lang="en-GB" sz="500" dirty="0"/>
          </a:p>
        </p:txBody>
      </p:sp>
      <p:sp>
        <p:nvSpPr>
          <p:cNvPr id="11" name="Rectangle: Rounded Corners 10">
            <a:extLst>
              <a:ext uri="{FF2B5EF4-FFF2-40B4-BE49-F238E27FC236}">
                <a16:creationId xmlns:a16="http://schemas.microsoft.com/office/drawing/2014/main" id="{5DAC61BB-EFEF-83A4-43E4-A6E0E9E14F2B}"/>
              </a:ext>
            </a:extLst>
          </p:cNvPr>
          <p:cNvSpPr/>
          <p:nvPr/>
        </p:nvSpPr>
        <p:spPr>
          <a:xfrm>
            <a:off x="5989334" y="1479623"/>
            <a:ext cx="2004041" cy="1353338"/>
          </a:xfrm>
          <a:prstGeom prst="roundRect">
            <a:avLst/>
          </a:prstGeom>
          <a:solidFill>
            <a:srgbClr val="21223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t>Transformation layer</a:t>
            </a:r>
          </a:p>
          <a:p>
            <a:pPr algn="ctr"/>
            <a:r>
              <a:rPr lang="en-GB" sz="1050" dirty="0"/>
              <a:t>Azure database processing</a:t>
            </a:r>
          </a:p>
        </p:txBody>
      </p:sp>
      <p:sp>
        <p:nvSpPr>
          <p:cNvPr id="12" name="TextBox 11">
            <a:extLst>
              <a:ext uri="{FF2B5EF4-FFF2-40B4-BE49-F238E27FC236}">
                <a16:creationId xmlns:a16="http://schemas.microsoft.com/office/drawing/2014/main" id="{D89E40C5-63AF-A07A-87C2-CB057E25DFDF}"/>
              </a:ext>
            </a:extLst>
          </p:cNvPr>
          <p:cNvSpPr txBox="1"/>
          <p:nvPr/>
        </p:nvSpPr>
        <p:spPr>
          <a:xfrm>
            <a:off x="10737982" y="2524107"/>
            <a:ext cx="1288395" cy="276999"/>
          </a:xfrm>
          <a:prstGeom prst="rect">
            <a:avLst/>
          </a:prstGeom>
          <a:noFill/>
        </p:spPr>
        <p:txBody>
          <a:bodyPr wrap="square" rtlCol="0">
            <a:spAutoFit/>
          </a:bodyPr>
          <a:lstStyle/>
          <a:p>
            <a:pPr algn="ctr"/>
            <a:r>
              <a:rPr lang="en-GB" sz="1200" dirty="0"/>
              <a:t>Consumer</a:t>
            </a:r>
          </a:p>
        </p:txBody>
      </p:sp>
      <p:sp>
        <p:nvSpPr>
          <p:cNvPr id="13" name="TextBox 12">
            <a:extLst>
              <a:ext uri="{FF2B5EF4-FFF2-40B4-BE49-F238E27FC236}">
                <a16:creationId xmlns:a16="http://schemas.microsoft.com/office/drawing/2014/main" id="{92E9A0A0-A823-9F6A-8A6C-7713E170CFE4}"/>
              </a:ext>
            </a:extLst>
          </p:cNvPr>
          <p:cNvSpPr txBox="1"/>
          <p:nvPr/>
        </p:nvSpPr>
        <p:spPr>
          <a:xfrm>
            <a:off x="10775089" y="1117167"/>
            <a:ext cx="1462064" cy="646331"/>
          </a:xfrm>
          <a:prstGeom prst="rect">
            <a:avLst/>
          </a:prstGeom>
          <a:noFill/>
          <a:ln>
            <a:noFill/>
          </a:ln>
        </p:spPr>
        <p:txBody>
          <a:bodyPr wrap="square" rtlCol="0">
            <a:spAutoFit/>
          </a:bodyPr>
          <a:lstStyle/>
          <a:p>
            <a:pPr defTabSz="685800">
              <a:defRPr/>
            </a:pPr>
            <a:r>
              <a:rPr lang="en-GB" sz="1200" i="1" kern="0" dirty="0">
                <a:solidFill>
                  <a:srgbClr val="4472C4"/>
                </a:solidFill>
              </a:rPr>
              <a:t>Access to dashboards and reporting</a:t>
            </a:r>
          </a:p>
        </p:txBody>
      </p:sp>
      <p:pic>
        <p:nvPicPr>
          <p:cNvPr id="14" name="Graphic 13" descr="Customer review outline">
            <a:extLst>
              <a:ext uri="{FF2B5EF4-FFF2-40B4-BE49-F238E27FC236}">
                <a16:creationId xmlns:a16="http://schemas.microsoft.com/office/drawing/2014/main" id="{86A9EA7B-F70E-CAF7-C53C-8381FE45AC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6472" y="1713981"/>
            <a:ext cx="791416" cy="840408"/>
          </a:xfrm>
          <a:prstGeom prst="rect">
            <a:avLst/>
          </a:prstGeom>
        </p:spPr>
      </p:pic>
      <p:sp>
        <p:nvSpPr>
          <p:cNvPr id="32" name="Rectangle: Rounded Corners 31">
            <a:extLst>
              <a:ext uri="{FF2B5EF4-FFF2-40B4-BE49-F238E27FC236}">
                <a16:creationId xmlns:a16="http://schemas.microsoft.com/office/drawing/2014/main" id="{79BE4DCA-F556-37A7-AD36-20EFBFA758B2}"/>
              </a:ext>
            </a:extLst>
          </p:cNvPr>
          <p:cNvSpPr/>
          <p:nvPr/>
        </p:nvSpPr>
        <p:spPr>
          <a:xfrm>
            <a:off x="8278094" y="1479622"/>
            <a:ext cx="2004042" cy="1353339"/>
          </a:xfrm>
          <a:prstGeom prst="roundRect">
            <a:avLst/>
          </a:prstGeom>
          <a:solidFill>
            <a:srgbClr val="21223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t>Power BI Visualisations</a:t>
            </a:r>
            <a:endParaRPr lang="en-GB" sz="1000" dirty="0"/>
          </a:p>
        </p:txBody>
      </p:sp>
      <p:cxnSp>
        <p:nvCxnSpPr>
          <p:cNvPr id="74" name="Straight Arrow Connector 73">
            <a:extLst>
              <a:ext uri="{FF2B5EF4-FFF2-40B4-BE49-F238E27FC236}">
                <a16:creationId xmlns:a16="http://schemas.microsoft.com/office/drawing/2014/main" id="{CF50BE1D-542E-787E-0F01-03695877DF41}"/>
              </a:ext>
            </a:extLst>
          </p:cNvPr>
          <p:cNvCxnSpPr>
            <a:cxnSpLocks/>
          </p:cNvCxnSpPr>
          <p:nvPr/>
        </p:nvCxnSpPr>
        <p:spPr>
          <a:xfrm>
            <a:off x="10282136" y="2154298"/>
            <a:ext cx="540826" cy="0"/>
          </a:xfrm>
          <a:prstGeom prst="straightConnector1">
            <a:avLst/>
          </a:prstGeom>
          <a:noFill/>
          <a:ln w="6350" cap="flat" cmpd="sng" algn="ctr">
            <a:solidFill>
              <a:srgbClr val="4472C4"/>
            </a:solidFill>
            <a:prstDash val="solid"/>
            <a:miter lim="800000"/>
            <a:tailEnd type="triangle"/>
          </a:ln>
          <a:effectLst/>
        </p:spPr>
      </p:cxnSp>
      <p:sp>
        <p:nvSpPr>
          <p:cNvPr id="9" name="Rectangle 8">
            <a:extLst>
              <a:ext uri="{FF2B5EF4-FFF2-40B4-BE49-F238E27FC236}">
                <a16:creationId xmlns:a16="http://schemas.microsoft.com/office/drawing/2014/main" id="{A0EA766A-C52C-F01C-621D-66F061B52648}"/>
              </a:ext>
            </a:extLst>
          </p:cNvPr>
          <p:cNvSpPr/>
          <p:nvPr/>
        </p:nvSpPr>
        <p:spPr>
          <a:xfrm>
            <a:off x="3620656" y="1386093"/>
            <a:ext cx="6779490" cy="156030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F4614F4-BA9A-4F01-63BE-DC0FDE1B3D3F}"/>
              </a:ext>
            </a:extLst>
          </p:cNvPr>
          <p:cNvSpPr txBox="1"/>
          <p:nvPr/>
        </p:nvSpPr>
        <p:spPr>
          <a:xfrm>
            <a:off x="3557745" y="1076989"/>
            <a:ext cx="2854832" cy="276999"/>
          </a:xfrm>
          <a:prstGeom prst="rect">
            <a:avLst/>
          </a:prstGeom>
          <a:noFill/>
          <a:ln>
            <a:noFill/>
          </a:ln>
        </p:spPr>
        <p:txBody>
          <a:bodyPr wrap="square" rtlCol="0">
            <a:spAutoFit/>
          </a:bodyPr>
          <a:lstStyle/>
          <a:p>
            <a:pPr defTabSz="685800">
              <a:defRPr/>
            </a:pPr>
            <a:r>
              <a:rPr lang="en-GB" sz="1200" b="1" i="1" kern="0" dirty="0">
                <a:solidFill>
                  <a:srgbClr val="FF0000"/>
                </a:solidFill>
              </a:rPr>
              <a:t>Standalone service</a:t>
            </a:r>
          </a:p>
        </p:txBody>
      </p:sp>
    </p:spTree>
    <p:extLst>
      <p:ext uri="{BB962C8B-B14F-4D97-AF65-F5344CB8AC3E}">
        <p14:creationId xmlns:p14="http://schemas.microsoft.com/office/powerpoint/2010/main" val="951302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095270" y="365125"/>
            <a:ext cx="10634614" cy="637765"/>
          </a:xfrm>
        </p:spPr>
        <p:txBody>
          <a:bodyPr>
            <a:noAutofit/>
          </a:bodyPr>
          <a:lstStyle/>
          <a:p>
            <a:r>
              <a:rPr lang="en-US" dirty="0"/>
              <a:t>XRN5473 – Option comparison</a:t>
            </a:r>
            <a:endParaRPr lang="en-IN" sz="4000" dirty="0"/>
          </a:p>
        </p:txBody>
      </p:sp>
      <p:graphicFrame>
        <p:nvGraphicFramePr>
          <p:cNvPr id="4" name="Table 3">
            <a:extLst>
              <a:ext uri="{FF2B5EF4-FFF2-40B4-BE49-F238E27FC236}">
                <a16:creationId xmlns:a16="http://schemas.microsoft.com/office/drawing/2014/main" id="{5C7750C1-ED8F-6C19-FAB2-406B51822BF9}"/>
              </a:ext>
            </a:extLst>
          </p:cNvPr>
          <p:cNvGraphicFramePr>
            <a:graphicFrameLocks noGrp="1"/>
          </p:cNvGraphicFramePr>
          <p:nvPr/>
        </p:nvGraphicFramePr>
        <p:xfrm>
          <a:off x="84666" y="1530416"/>
          <a:ext cx="12022668" cy="2786857"/>
        </p:xfrm>
        <a:graphic>
          <a:graphicData uri="http://schemas.openxmlformats.org/drawingml/2006/table">
            <a:tbl>
              <a:tblPr firstRow="1" bandRow="1">
                <a:tableStyleId>{073A0DAA-6AF3-43AB-8588-CEC1D06C72B9}</a:tableStyleId>
              </a:tblPr>
              <a:tblGrid>
                <a:gridCol w="482189">
                  <a:extLst>
                    <a:ext uri="{9D8B030D-6E8A-4147-A177-3AD203B41FA5}">
                      <a16:colId xmlns:a16="http://schemas.microsoft.com/office/drawing/2014/main" val="3857738812"/>
                    </a:ext>
                  </a:extLst>
                </a:gridCol>
                <a:gridCol w="1705985">
                  <a:extLst>
                    <a:ext uri="{9D8B030D-6E8A-4147-A177-3AD203B41FA5}">
                      <a16:colId xmlns:a16="http://schemas.microsoft.com/office/drawing/2014/main" val="2372414118"/>
                    </a:ext>
                  </a:extLst>
                </a:gridCol>
                <a:gridCol w="2590341">
                  <a:extLst>
                    <a:ext uri="{9D8B030D-6E8A-4147-A177-3AD203B41FA5}">
                      <a16:colId xmlns:a16="http://schemas.microsoft.com/office/drawing/2014/main" val="2742395635"/>
                    </a:ext>
                  </a:extLst>
                </a:gridCol>
                <a:gridCol w="1918617">
                  <a:extLst>
                    <a:ext uri="{9D8B030D-6E8A-4147-A177-3AD203B41FA5}">
                      <a16:colId xmlns:a16="http://schemas.microsoft.com/office/drawing/2014/main" val="118232676"/>
                    </a:ext>
                  </a:extLst>
                </a:gridCol>
                <a:gridCol w="2763418">
                  <a:extLst>
                    <a:ext uri="{9D8B030D-6E8A-4147-A177-3AD203B41FA5}">
                      <a16:colId xmlns:a16="http://schemas.microsoft.com/office/drawing/2014/main" val="2027032820"/>
                    </a:ext>
                  </a:extLst>
                </a:gridCol>
                <a:gridCol w="2562118">
                  <a:extLst>
                    <a:ext uri="{9D8B030D-6E8A-4147-A177-3AD203B41FA5}">
                      <a16:colId xmlns:a16="http://schemas.microsoft.com/office/drawing/2014/main" val="2808445000"/>
                    </a:ext>
                  </a:extLst>
                </a:gridCol>
              </a:tblGrid>
              <a:tr h="578111">
                <a:tc>
                  <a:txBody>
                    <a:bodyPr/>
                    <a:lstStyle/>
                    <a:p>
                      <a:pPr marL="0" algn="l" defTabSz="914400" rtl="0" eaLnBrk="1" latinLnBrk="0" hangingPunct="1"/>
                      <a:r>
                        <a:rPr lang="en-GB" sz="1100" b="1" kern="1200">
                          <a:solidFill>
                            <a:schemeClr val="lt1"/>
                          </a:solidFill>
                          <a:latin typeface="+mn-lt"/>
                          <a:ea typeface="+mn-ea"/>
                          <a:cs typeface="+mn-cs"/>
                        </a:rPr>
                        <a:t>#</a:t>
                      </a:r>
                    </a:p>
                  </a:txBody>
                  <a:tcPr marL="45720" marR="45720" anchor="ctr"/>
                </a:tc>
                <a:tc>
                  <a:txBody>
                    <a:bodyPr/>
                    <a:lstStyle/>
                    <a:p>
                      <a:pPr marL="0" algn="l" defTabSz="914400" rtl="0" eaLnBrk="1" latinLnBrk="0" hangingPunct="1"/>
                      <a:r>
                        <a:rPr lang="en-GB" sz="1100" b="1" kern="1200">
                          <a:solidFill>
                            <a:schemeClr val="lt1"/>
                          </a:solidFill>
                          <a:latin typeface="+mn-lt"/>
                          <a:ea typeface="+mn-ea"/>
                          <a:cs typeface="+mn-cs"/>
                        </a:rPr>
                        <a:t>Description</a:t>
                      </a:r>
                    </a:p>
                  </a:txBody>
                  <a:tcPr marL="45720" marR="45720" anchor="ctr"/>
                </a:tc>
                <a:tc>
                  <a:txBody>
                    <a:bodyPr/>
                    <a:lstStyle/>
                    <a:p>
                      <a:pPr marL="0" algn="l" defTabSz="914400" rtl="0" eaLnBrk="1" latinLnBrk="0" hangingPunct="1"/>
                      <a:r>
                        <a:rPr lang="en-GB" sz="1100" b="1" kern="1200">
                          <a:solidFill>
                            <a:schemeClr val="lt1"/>
                          </a:solidFill>
                          <a:latin typeface="+mn-lt"/>
                          <a:ea typeface="+mn-ea"/>
                          <a:cs typeface="+mn-cs"/>
                        </a:rPr>
                        <a:t>Systems and process impacts</a:t>
                      </a:r>
                    </a:p>
                  </a:txBody>
                  <a:tcPr marL="45720" marR="45720" anchor="ctr"/>
                </a:tc>
                <a:tc>
                  <a:txBody>
                    <a:bodyPr/>
                    <a:lstStyle/>
                    <a:p>
                      <a:pPr marL="0" algn="l" defTabSz="914400" rtl="0" eaLnBrk="1" latinLnBrk="0" hangingPunct="1"/>
                      <a:r>
                        <a:rPr lang="en-GB" sz="1100" b="1" kern="1200">
                          <a:solidFill>
                            <a:schemeClr val="lt1"/>
                          </a:solidFill>
                          <a:latin typeface="+mn-lt"/>
                          <a:ea typeface="+mn-ea"/>
                          <a:cs typeface="+mn-cs"/>
                        </a:rPr>
                        <a:t>Cost Estimate Ranges</a:t>
                      </a:r>
                    </a:p>
                  </a:txBody>
                  <a:tcPr marL="45720" marR="45720" anchor="ctr"/>
                </a:tc>
                <a:tc>
                  <a:txBody>
                    <a:bodyPr/>
                    <a:lstStyle/>
                    <a:p>
                      <a:pPr marL="0" algn="l" defTabSz="914400" rtl="0" eaLnBrk="1" latinLnBrk="0" hangingPunct="1"/>
                      <a:r>
                        <a:rPr lang="en-GB" sz="1100" b="1" kern="1200">
                          <a:solidFill>
                            <a:schemeClr val="lt1"/>
                          </a:solidFill>
                          <a:latin typeface="+mn-lt"/>
                          <a:ea typeface="+mn-ea"/>
                          <a:cs typeface="+mn-cs"/>
                        </a:rPr>
                        <a:t>Option Pros</a:t>
                      </a:r>
                    </a:p>
                  </a:txBody>
                  <a:tcPr marL="45720" marR="45720" anchor="ctr"/>
                </a:tc>
                <a:tc>
                  <a:txBody>
                    <a:bodyPr/>
                    <a:lstStyle/>
                    <a:p>
                      <a:pPr marL="0" algn="l" defTabSz="914400" rtl="0" eaLnBrk="1" latinLnBrk="0" hangingPunct="1"/>
                      <a:r>
                        <a:rPr lang="en-GB" sz="1100" b="1" kern="1200" dirty="0">
                          <a:solidFill>
                            <a:schemeClr val="lt1"/>
                          </a:solidFill>
                          <a:latin typeface="+mn-lt"/>
                          <a:ea typeface="+mn-ea"/>
                          <a:cs typeface="+mn-cs"/>
                        </a:rPr>
                        <a:t>Option Cons</a:t>
                      </a:r>
                    </a:p>
                  </a:txBody>
                  <a:tcPr marL="45720" marR="45720" anchor="ctr"/>
                </a:tc>
                <a:extLst>
                  <a:ext uri="{0D108BD9-81ED-4DB2-BD59-A6C34878D82A}">
                    <a16:rowId xmlns:a16="http://schemas.microsoft.com/office/drawing/2014/main" val="2601222081"/>
                  </a:ext>
                </a:extLst>
              </a:tr>
              <a:tr h="939012">
                <a:tc>
                  <a:txBody>
                    <a:bodyPr/>
                    <a:lstStyle/>
                    <a:p>
                      <a:r>
                        <a:rPr lang="en-GB" sz="900" dirty="0"/>
                        <a:t>1</a:t>
                      </a:r>
                    </a:p>
                  </a:txBody>
                  <a:tcPr anchor="ctr"/>
                </a:tc>
                <a:tc>
                  <a:txBody>
                    <a:bodyPr/>
                    <a:lstStyle/>
                    <a:p>
                      <a:pPr marL="0" algn="l" defTabSz="914400" rtl="0" eaLnBrk="1" latinLnBrk="0" hangingPunct="1"/>
                      <a:r>
                        <a:rPr lang="en-GB" sz="900" dirty="0">
                          <a:solidFill>
                            <a:schemeClr val="tx1"/>
                          </a:solidFill>
                        </a:rPr>
                        <a:t>DDP</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latin typeface="+mn-lt"/>
                          <a:ea typeface="+mn-ea"/>
                          <a:cs typeface="+mn-cs"/>
                        </a:rPr>
                        <a:t>DDP Replication Layer / Processing - </a:t>
                      </a:r>
                      <a:r>
                        <a:rPr lang="en-GB" sz="900" kern="1200" dirty="0">
                          <a:solidFill>
                            <a:srgbClr val="212232"/>
                          </a:solidFill>
                          <a:latin typeface="+mn-lt"/>
                          <a:ea typeface="+mn-ea"/>
                          <a:cs typeface="+mn-cs"/>
                        </a:rPr>
                        <a:t>Replication of MAM Store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rgbClr val="212232"/>
                          </a:solidFill>
                          <a:latin typeface="+mn-lt"/>
                          <a:ea typeface="+mn-ea"/>
                          <a:cs typeface="+mn-cs"/>
                        </a:rPr>
                        <a:t>Comparison Programs </a:t>
                      </a:r>
                      <a:endParaRPr lang="en-GB" sz="9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latin typeface="+mn-lt"/>
                          <a:ea typeface="+mn-ea"/>
                          <a:cs typeface="+mn-cs"/>
                        </a:rPr>
                        <a:t>DDP Visualisations – </a:t>
                      </a:r>
                      <a:r>
                        <a:rPr lang="en-GB" sz="900" b="0" kern="1200" dirty="0">
                          <a:solidFill>
                            <a:schemeClr val="tx1"/>
                          </a:solidFill>
                          <a:latin typeface="+mn-lt"/>
                          <a:ea typeface="+mn-ea"/>
                          <a:cs typeface="+mn-cs"/>
                        </a:rPr>
                        <a:t>DDP dashboards with comparison visualisations</a:t>
                      </a:r>
                    </a:p>
                  </a:txBody>
                  <a:tcPr marL="45720" marR="45720" anchor="ctr"/>
                </a:tc>
                <a:tc>
                  <a:txBody>
                    <a:bodyPr/>
                    <a:lstStyle/>
                    <a:p>
                      <a:pPr marL="0" algn="ctr" defTabSz="914400" rtl="0" eaLnBrk="1" latinLnBrk="0" hangingPunct="1"/>
                      <a:r>
                        <a:rPr lang="en-GB" sz="900" kern="1200" dirty="0">
                          <a:solidFill>
                            <a:schemeClr val="tx1"/>
                          </a:solidFill>
                          <a:latin typeface="+mn-lt"/>
                          <a:ea typeface="+mn-ea"/>
                          <a:cs typeface="+mn-cs"/>
                        </a:rPr>
                        <a:t>£21k to £36k</a:t>
                      </a:r>
                    </a:p>
                  </a:txBody>
                  <a:tcPr marL="45720" marR="45720" anchor="ctr"/>
                </a:tc>
                <a:tc>
                  <a:txBody>
                    <a:bodyPr/>
                    <a:lstStyle/>
                    <a:p>
                      <a:pPr marL="0" lvl="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Re-use of current DDP infrastructure and tooling  </a:t>
                      </a:r>
                    </a:p>
                    <a:p>
                      <a:pPr marL="0" lvl="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Inbuilt security, permission, and access controls</a:t>
                      </a:r>
                    </a:p>
                    <a:p>
                      <a:pPr marL="0" lvl="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Already native </a:t>
                      </a:r>
                      <a:r>
                        <a:rPr lang="en-GB" sz="900" kern="1200">
                          <a:solidFill>
                            <a:schemeClr val="tx1"/>
                          </a:solidFill>
                          <a:latin typeface="+mn-lt"/>
                          <a:ea typeface="+mn-ea"/>
                          <a:cs typeface="+mn-cs"/>
                        </a:rPr>
                        <a:t>to industry </a:t>
                      </a:r>
                      <a:r>
                        <a:rPr lang="en-GB" sz="900" kern="1200" dirty="0">
                          <a:solidFill>
                            <a:schemeClr val="tx1"/>
                          </a:solidFill>
                          <a:latin typeface="+mn-lt"/>
                          <a:ea typeface="+mn-ea"/>
                          <a:cs typeface="+mn-cs"/>
                        </a:rPr>
                        <a:t>users</a:t>
                      </a:r>
                    </a:p>
                  </a:txBody>
                  <a:tcPr marL="45720" marR="45720" anchor="ctr"/>
                </a:tc>
                <a:tc>
                  <a:txBody>
                    <a:bodyPr/>
                    <a:lstStyle/>
                    <a:p>
                      <a:pPr marL="0" lvl="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Delivery will need to fit around existing DDP delivery sprints</a:t>
                      </a:r>
                    </a:p>
                  </a:txBody>
                  <a:tcPr marL="45720" marR="45720" anchor="ctr"/>
                </a:tc>
                <a:extLst>
                  <a:ext uri="{0D108BD9-81ED-4DB2-BD59-A6C34878D82A}">
                    <a16:rowId xmlns:a16="http://schemas.microsoft.com/office/drawing/2014/main" val="372400883"/>
                  </a:ext>
                </a:extLst>
              </a:tr>
              <a:tr h="898086">
                <a:tc>
                  <a:txBody>
                    <a:bodyPr/>
                    <a:lstStyle/>
                    <a:p>
                      <a:r>
                        <a:rPr lang="en-GB" sz="900" dirty="0"/>
                        <a:t>2</a:t>
                      </a:r>
                    </a:p>
                  </a:txBody>
                  <a:tcPr anchor="ctr"/>
                </a:tc>
                <a:tc>
                  <a:txBody>
                    <a:bodyPr/>
                    <a:lstStyle/>
                    <a:p>
                      <a:pPr marL="0" algn="l" defTabSz="914400" rtl="0" eaLnBrk="1" latinLnBrk="0" hangingPunct="1"/>
                      <a:r>
                        <a:rPr lang="en-GB" sz="900" dirty="0">
                          <a:solidFill>
                            <a:schemeClr val="tx1"/>
                          </a:solidFill>
                        </a:rPr>
                        <a:t>Standalone comparison service</a:t>
                      </a: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latin typeface="+mn-lt"/>
                          <a:ea typeface="+mn-ea"/>
                          <a:cs typeface="+mn-cs"/>
                        </a:rPr>
                        <a:t>Azure Hosted Data lake - </a:t>
                      </a:r>
                      <a:r>
                        <a:rPr lang="en-GB" sz="900" b="0" kern="1200" dirty="0">
                          <a:solidFill>
                            <a:schemeClr val="tx1"/>
                          </a:solidFill>
                          <a:latin typeface="+mn-lt"/>
                          <a:ea typeface="+mn-ea"/>
                          <a:cs typeface="+mn-cs"/>
                        </a:rPr>
                        <a:t>Replication of UK Link data Scripts to run comparisons of MVP data items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kern="1200" dirty="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1"/>
                          </a:solidFill>
                          <a:latin typeface="+mn-lt"/>
                          <a:ea typeface="+mn-ea"/>
                          <a:cs typeface="+mn-cs"/>
                        </a:rPr>
                        <a:t>Power BI visualisation - </a:t>
                      </a:r>
                      <a:r>
                        <a:rPr lang="en-GB" sz="900" b="0" i="0" u="none" kern="1200" dirty="0">
                          <a:solidFill>
                            <a:schemeClr val="tx1"/>
                          </a:solidFill>
                          <a:latin typeface="+mn-lt"/>
                          <a:ea typeface="+mn-ea"/>
                          <a:cs typeface="+mn-cs"/>
                        </a:rPr>
                        <a:t>Dashboards </a:t>
                      </a:r>
                      <a:r>
                        <a:rPr lang="en-GB" sz="900" b="0" i="0" u="none" kern="1200" dirty="0">
                          <a:solidFill>
                            <a:srgbClr val="212232"/>
                          </a:solidFill>
                          <a:latin typeface="+mn-lt"/>
                          <a:ea typeface="+mn-ea"/>
                          <a:cs typeface="+mn-cs"/>
                        </a:rPr>
                        <a:t>hosted on Microsoft Fabric workspace</a:t>
                      </a:r>
                      <a:endParaRPr lang="en-GB" sz="900" b="1" kern="1200" dirty="0">
                        <a:solidFill>
                          <a:srgbClr val="FF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rgbClr val="FF0000"/>
                        </a:solidFill>
                        <a:latin typeface="+mn-lt"/>
                        <a:ea typeface="+mn-ea"/>
                        <a:cs typeface="+mn-cs"/>
                      </a:endParaRPr>
                    </a:p>
                  </a:txBody>
                  <a:tcPr marL="45720" marR="45720" anchor="ctr"/>
                </a:tc>
                <a:tc>
                  <a:txBody>
                    <a:bodyPr/>
                    <a:lstStyle/>
                    <a:p>
                      <a:pPr marL="0" algn="ctr" defTabSz="914400" rtl="0" eaLnBrk="1" latinLnBrk="0" hangingPunct="1"/>
                      <a:endParaRPr lang="en-GB" sz="900" kern="1200" dirty="0">
                        <a:solidFill>
                          <a:schemeClr val="tx1"/>
                        </a:solidFill>
                        <a:latin typeface="+mn-lt"/>
                        <a:ea typeface="+mn-ea"/>
                        <a:cs typeface="+mn-cs"/>
                      </a:endParaRPr>
                    </a:p>
                    <a:p>
                      <a:pPr marL="0" algn="ctr" defTabSz="914400" rtl="0" eaLnBrk="1" latinLnBrk="0" hangingPunct="1"/>
                      <a:r>
                        <a:rPr lang="en-GB" sz="900" kern="1200" dirty="0">
                          <a:solidFill>
                            <a:schemeClr val="tx1"/>
                          </a:solidFill>
                          <a:latin typeface="+mn-lt"/>
                          <a:ea typeface="+mn-ea"/>
                          <a:cs typeface="+mn-cs"/>
                        </a:rPr>
                        <a:t>£270k - £570k</a:t>
                      </a:r>
                    </a:p>
                    <a:p>
                      <a:pPr marL="0" algn="ctr" defTabSz="914400" rtl="0" eaLnBrk="1" latinLnBrk="0" hangingPunct="1"/>
                      <a:endParaRPr lang="en-GB" sz="900" kern="1200" dirty="0">
                        <a:solidFill>
                          <a:schemeClr val="tx1"/>
                        </a:solidFill>
                        <a:latin typeface="+mn-lt"/>
                        <a:ea typeface="+mn-ea"/>
                        <a:cs typeface="+mn-cs"/>
                      </a:endParaRPr>
                    </a:p>
                    <a:p>
                      <a:pPr marL="0" algn="ctr" defTabSz="914400" rtl="0" eaLnBrk="1" latinLnBrk="0" hangingPunct="1"/>
                      <a:r>
                        <a:rPr lang="en-GB" sz="900" kern="1200" dirty="0">
                          <a:solidFill>
                            <a:schemeClr val="tx1"/>
                          </a:solidFill>
                          <a:latin typeface="+mn-lt"/>
                          <a:ea typeface="+mn-ea"/>
                          <a:cs typeface="+mn-cs"/>
                        </a:rPr>
                        <a:t>c£5,000 - £10,000 monthly ongoing costs</a:t>
                      </a:r>
                    </a:p>
                  </a:txBody>
                  <a:tcPr marL="45720" marR="45720" anchor="ctr"/>
                </a:tc>
                <a:tc>
                  <a:txBody>
                    <a:bodyPr/>
                    <a:lstStyle/>
                    <a:p>
                      <a:pPr marL="0" lvl="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Greater flexibility in the future scope of tool with visualisations, customer interactivity and wider integrations not determined by DDP roadmap. </a:t>
                      </a:r>
                    </a:p>
                  </a:txBody>
                  <a:tcPr marL="45720" marR="45720" anchor="ctr"/>
                </a:tc>
                <a:tc>
                  <a:txBody>
                    <a:bodyPr/>
                    <a:lstStyle/>
                    <a:p>
                      <a:pPr marL="0" lvl="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Creation and ongoing maintenance of new access controls, security standards and BCM for new data service</a:t>
                      </a:r>
                    </a:p>
                    <a:p>
                      <a:pPr marL="0" lvl="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Further replication of UK Link data to another data store</a:t>
                      </a:r>
                    </a:p>
                    <a:p>
                      <a:pPr marL="0" lvl="0" indent="-171450" algn="l" defTabSz="914400" rtl="0" eaLnBrk="1" latinLnBrk="0" hangingPunct="1">
                        <a:buFont typeface="Arial" panose="020B0604020202020204" pitchFamily="34" charset="0"/>
                        <a:buChar char="•"/>
                      </a:pPr>
                      <a:r>
                        <a:rPr lang="en-GB" sz="900" kern="1200" dirty="0">
                          <a:solidFill>
                            <a:schemeClr val="tx1"/>
                          </a:solidFill>
                          <a:latin typeface="+mn-lt"/>
                          <a:ea typeface="+mn-ea"/>
                          <a:cs typeface="+mn-cs"/>
                        </a:rPr>
                        <a:t>Customer sign up, and training, required for new data service</a:t>
                      </a:r>
                    </a:p>
                  </a:txBody>
                  <a:tcPr marL="45720" marR="45720" anchor="ctr"/>
                </a:tc>
                <a:extLst>
                  <a:ext uri="{0D108BD9-81ED-4DB2-BD59-A6C34878D82A}">
                    <a16:rowId xmlns:a16="http://schemas.microsoft.com/office/drawing/2014/main" val="727652556"/>
                  </a:ext>
                </a:extLst>
              </a:tr>
              <a:tr h="218174">
                <a:tc gridSpan="6">
                  <a:txBody>
                    <a:bodyPr/>
                    <a:lstStyle/>
                    <a:p>
                      <a:endParaRPr lang="en-GB" sz="800" b="1" dirty="0">
                        <a:solidFill>
                          <a:schemeClr val="bg1"/>
                        </a:solidFill>
                      </a:endParaRPr>
                    </a:p>
                  </a:txBody>
                  <a:tcPr anchor="ctr">
                    <a:solidFill>
                      <a:schemeClr val="tx1"/>
                    </a:solidFill>
                  </a:tcPr>
                </a:tc>
                <a:tc hMerge="1">
                  <a:txBody>
                    <a:bodyPr/>
                    <a:lstStyle/>
                    <a:p>
                      <a:pPr marL="0" algn="l" defTabSz="914400" rtl="0" eaLnBrk="1" latinLnBrk="0" hangingPunct="1"/>
                      <a:endParaRPr lang="en-GB" sz="700" kern="1200">
                        <a:solidFill>
                          <a:srgbClr val="FF0000"/>
                        </a:solidFill>
                        <a:latin typeface="+mn-lt"/>
                        <a:ea typeface="+mn-ea"/>
                        <a:cs typeface="+mn-cs"/>
                      </a:endParaRPr>
                    </a:p>
                  </a:txBody>
                  <a:tcPr marL="45720" marR="4572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kern="1200">
                        <a:solidFill>
                          <a:srgbClr val="FF0000"/>
                        </a:solidFill>
                        <a:latin typeface="+mn-lt"/>
                        <a:ea typeface="+mn-ea"/>
                        <a:cs typeface="+mn-cs"/>
                      </a:endParaRPr>
                    </a:p>
                  </a:txBody>
                  <a:tcPr marL="45720" marR="45720" anchor="ctr"/>
                </a:tc>
                <a:tc hMerge="1">
                  <a:txBody>
                    <a:bodyPr/>
                    <a:lstStyle/>
                    <a:p>
                      <a:pPr marL="0" algn="l" defTabSz="914400" rtl="0" eaLnBrk="1" latinLnBrk="0" hangingPunct="1"/>
                      <a:endParaRPr lang="en-GB" sz="700" kern="1200">
                        <a:solidFill>
                          <a:srgbClr val="FF0000"/>
                        </a:solidFill>
                        <a:latin typeface="+mn-lt"/>
                        <a:ea typeface="+mn-ea"/>
                        <a:cs typeface="+mn-cs"/>
                      </a:endParaRPr>
                    </a:p>
                  </a:txBody>
                  <a:tcPr marL="45720" marR="45720" anchor="ctr"/>
                </a:tc>
                <a:tc hMerge="1">
                  <a:txBody>
                    <a:bodyPr/>
                    <a:lstStyle/>
                    <a:p>
                      <a:pPr marL="0" lvl="0" indent="-171450" algn="l" defTabSz="914400" rtl="0" eaLnBrk="1" latinLnBrk="0" hangingPunct="1">
                        <a:buFont typeface="Arial" panose="020B0604020202020204" pitchFamily="34" charset="0"/>
                        <a:buChar char="•"/>
                      </a:pPr>
                      <a:endParaRPr lang="en-GB" sz="700" kern="1200">
                        <a:solidFill>
                          <a:srgbClr val="FF0000"/>
                        </a:solidFill>
                        <a:latin typeface="+mn-lt"/>
                        <a:ea typeface="+mn-ea"/>
                        <a:cs typeface="+mn-cs"/>
                      </a:endParaRPr>
                    </a:p>
                  </a:txBody>
                  <a:tcPr marL="45720" marR="45720" anchor="ctr"/>
                </a:tc>
                <a:tc hMerge="1">
                  <a:txBody>
                    <a:bodyPr/>
                    <a:lstStyle/>
                    <a:p>
                      <a:pPr marL="0" lvl="0" indent="-171450" algn="l" defTabSz="914400" rtl="0" eaLnBrk="1" latinLnBrk="0" hangingPunct="1">
                        <a:buFont typeface="Arial" panose="020B0604020202020204" pitchFamily="34" charset="0"/>
                        <a:buChar char="•"/>
                      </a:pPr>
                      <a:endParaRPr lang="en-GB" sz="700" kern="1200">
                        <a:solidFill>
                          <a:srgbClr val="FF0000"/>
                        </a:solidFill>
                        <a:latin typeface="+mn-lt"/>
                        <a:ea typeface="+mn-ea"/>
                        <a:cs typeface="+mn-cs"/>
                      </a:endParaRPr>
                    </a:p>
                  </a:txBody>
                  <a:tcPr marL="45720" marR="45720" anchor="ctr"/>
                </a:tc>
                <a:extLst>
                  <a:ext uri="{0D108BD9-81ED-4DB2-BD59-A6C34878D82A}">
                    <a16:rowId xmlns:a16="http://schemas.microsoft.com/office/drawing/2014/main" val="497643459"/>
                  </a:ext>
                </a:extLst>
              </a:tr>
            </a:tbl>
          </a:graphicData>
        </a:graphic>
      </p:graphicFrame>
    </p:spTree>
    <p:extLst>
      <p:ext uri="{BB962C8B-B14F-4D97-AF65-F5344CB8AC3E}">
        <p14:creationId xmlns:p14="http://schemas.microsoft.com/office/powerpoint/2010/main" val="191231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095270" y="365125"/>
            <a:ext cx="10634614" cy="637765"/>
          </a:xfrm>
        </p:spPr>
        <p:txBody>
          <a:bodyPr>
            <a:noAutofit/>
          </a:bodyPr>
          <a:lstStyle/>
          <a:p>
            <a:r>
              <a:rPr lang="en-US" sz="3900" dirty="0"/>
              <a:t>XRN5473 Assumptions, Dependencies, Risks</a:t>
            </a:r>
            <a:endParaRPr lang="en-IN" sz="3900" dirty="0"/>
          </a:p>
        </p:txBody>
      </p:sp>
      <p:graphicFrame>
        <p:nvGraphicFramePr>
          <p:cNvPr id="11" name="Table Placeholder 3">
            <a:extLst>
              <a:ext uri="{FF2B5EF4-FFF2-40B4-BE49-F238E27FC236}">
                <a16:creationId xmlns:a16="http://schemas.microsoft.com/office/drawing/2014/main" id="{E47E1CFE-6A14-4A94-9AEC-BA6F6A69A48A}"/>
              </a:ext>
            </a:extLst>
          </p:cNvPr>
          <p:cNvGraphicFramePr>
            <a:graphicFrameLocks/>
          </p:cNvGraphicFramePr>
          <p:nvPr/>
        </p:nvGraphicFramePr>
        <p:xfrm>
          <a:off x="559394" y="1624134"/>
          <a:ext cx="10843060" cy="3214073"/>
        </p:xfrm>
        <a:graphic>
          <a:graphicData uri="http://schemas.openxmlformats.org/drawingml/2006/table">
            <a:tbl>
              <a:tblPr firstRow="1" bandRow="1">
                <a:tableStyleId>{7E9639D4-E3E2-4D34-9284-5A2195B3D0D7}</a:tableStyleId>
              </a:tblPr>
              <a:tblGrid>
                <a:gridCol w="2839524">
                  <a:extLst>
                    <a:ext uri="{9D8B030D-6E8A-4147-A177-3AD203B41FA5}">
                      <a16:colId xmlns:a16="http://schemas.microsoft.com/office/drawing/2014/main" val="130956065"/>
                    </a:ext>
                  </a:extLst>
                </a:gridCol>
                <a:gridCol w="8003536">
                  <a:extLst>
                    <a:ext uri="{9D8B030D-6E8A-4147-A177-3AD203B41FA5}">
                      <a16:colId xmlns:a16="http://schemas.microsoft.com/office/drawing/2014/main" val="2749965458"/>
                    </a:ext>
                  </a:extLst>
                </a:gridCol>
              </a:tblGrid>
              <a:tr h="445840">
                <a:tc>
                  <a:txBody>
                    <a:bodyPr/>
                    <a:lstStyle/>
                    <a:p>
                      <a:pPr algn="ctr"/>
                      <a:r>
                        <a:rPr lang="en-US" sz="1600" dirty="0">
                          <a:latin typeface="Quicksand" panose="02070303000000060000" pitchFamily="18" charset="77"/>
                        </a:rPr>
                        <a:t>Category</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latin typeface="Quicksand" panose="02070303000000060000" pitchFamily="18" charset="77"/>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1017008"/>
                  </a:ext>
                </a:extLst>
              </a:tr>
              <a:tr h="314480">
                <a:tc>
                  <a:txBody>
                    <a:bodyPr/>
                    <a:lstStyle/>
                    <a:p>
                      <a:pPr algn="ctr"/>
                      <a:r>
                        <a:rPr lang="en-US" sz="1600" dirty="0">
                          <a:solidFill>
                            <a:schemeClr val="tx1">
                              <a:lumMod val="75000"/>
                              <a:lumOff val="25000"/>
                            </a:schemeClr>
                          </a:solidFill>
                          <a:latin typeface="+mn-lt"/>
                        </a:rPr>
                        <a:t>Assumption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r>
                        <a:rPr lang="en-US" sz="1600" dirty="0">
                          <a:solidFill>
                            <a:schemeClr val="tx1">
                              <a:lumMod val="75000"/>
                              <a:lumOff val="25000"/>
                            </a:schemeClr>
                          </a:solidFill>
                          <a:latin typeface="+mn-lt"/>
                        </a:rPr>
                        <a:t>A daily data refresh should provide sufficient latency for customer to perform, and be updated on, data comparisons.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11888340"/>
                  </a:ext>
                </a:extLst>
              </a:tr>
              <a:tr h="5431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75000"/>
                              <a:lumOff val="25000"/>
                            </a:schemeClr>
                          </a:solidFill>
                          <a:latin typeface="+mn-lt"/>
                        </a:rPr>
                        <a:t>Assumption</a:t>
                      </a:r>
                    </a:p>
                  </a:txBody>
                  <a:tcPr anchor="ctr">
                    <a:lnR w="12700" cap="flat" cmpd="sng" algn="ctr">
                      <a:solidFill>
                        <a:schemeClr val="tx1"/>
                      </a:solidFill>
                      <a:prstDash val="solid"/>
                      <a:round/>
                      <a:headEnd type="none" w="med" len="med"/>
                      <a:tailEnd type="none" w="med" len="med"/>
                    </a:lnR>
                  </a:tcPr>
                </a:tc>
                <a:tc>
                  <a:txBody>
                    <a:bodyPr/>
                    <a:lstStyle/>
                    <a:p>
                      <a:pPr algn="l"/>
                      <a:r>
                        <a:rPr lang="en-GB" sz="1600" dirty="0">
                          <a:solidFill>
                            <a:schemeClr val="tx1">
                              <a:lumMod val="75000"/>
                              <a:lumOff val="25000"/>
                            </a:schemeClr>
                          </a:solidFill>
                          <a:latin typeface="+mn-lt"/>
                        </a:rPr>
                        <a:t>This iteration of this service will operate as ‘for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48896019"/>
                  </a:ext>
                </a:extLst>
              </a:tr>
              <a:tr h="543193">
                <a:tc>
                  <a:txBody>
                    <a:bodyPr/>
                    <a:lstStyle/>
                    <a:p>
                      <a:pPr algn="ctr"/>
                      <a:r>
                        <a:rPr lang="en-US" sz="1600" dirty="0">
                          <a:solidFill>
                            <a:schemeClr val="tx1">
                              <a:lumMod val="75000"/>
                              <a:lumOff val="25000"/>
                            </a:schemeClr>
                          </a:solidFill>
                          <a:latin typeface="+mn-lt"/>
                        </a:rPr>
                        <a:t>Risk</a:t>
                      </a: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lumMod val="75000"/>
                              <a:lumOff val="25000"/>
                            </a:schemeClr>
                          </a:solidFill>
                          <a:effectLst/>
                          <a:latin typeface="+mn-lt"/>
                          <a:ea typeface="+mn-ea"/>
                          <a:cs typeface="+mn-cs"/>
                        </a:rPr>
                        <a:t>There is an ongoing risk of data quality of the MAM Store as minimal validations occur on the data input and the timing of asset data submissions between MAMs and Shippers.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25066336"/>
                  </a:ext>
                </a:extLst>
              </a:tr>
              <a:tr h="543193">
                <a:tc>
                  <a:txBody>
                    <a:bodyPr/>
                    <a:lstStyle/>
                    <a:p>
                      <a:pPr algn="ctr"/>
                      <a:r>
                        <a:rPr lang="en-US" sz="1600" dirty="0">
                          <a:solidFill>
                            <a:schemeClr val="tx1">
                              <a:lumMod val="75000"/>
                              <a:lumOff val="25000"/>
                            </a:schemeClr>
                          </a:solidFill>
                          <a:latin typeface="+mn-lt"/>
                        </a:rPr>
                        <a:t>Risk</a:t>
                      </a: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75000"/>
                              <a:lumOff val="25000"/>
                            </a:schemeClr>
                          </a:solidFill>
                          <a:latin typeface="+mn-lt"/>
                        </a:rPr>
                        <a:t>If the service is built on the current DDP visualisation tool, there is a risk of additional technical debt and efforts required to rebuild the service post visualisation upgrade.</a:t>
                      </a:r>
                      <a:endParaRPr lang="en-US" sz="1600" dirty="0">
                        <a:solidFill>
                          <a:schemeClr val="tx1">
                            <a:lumMod val="75000"/>
                            <a:lumOff val="25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3075432"/>
                  </a:ext>
                </a:extLst>
              </a:tr>
            </a:tbl>
          </a:graphicData>
        </a:graphic>
      </p:graphicFrame>
      <p:sp>
        <p:nvSpPr>
          <p:cNvPr id="12" name="Text Placeholder 7">
            <a:extLst>
              <a:ext uri="{FF2B5EF4-FFF2-40B4-BE49-F238E27FC236}">
                <a16:creationId xmlns:a16="http://schemas.microsoft.com/office/drawing/2014/main" id="{144352DB-FA84-5880-3451-4071A9726565}"/>
              </a:ext>
            </a:extLst>
          </p:cNvPr>
          <p:cNvSpPr txBox="1">
            <a:spLocks/>
          </p:cNvSpPr>
          <p:nvPr/>
        </p:nvSpPr>
        <p:spPr>
          <a:xfrm>
            <a:off x="416952" y="1105319"/>
            <a:ext cx="11312931" cy="1476516"/>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1600" dirty="0"/>
          </a:p>
        </p:txBody>
      </p:sp>
    </p:spTree>
    <p:extLst>
      <p:ext uri="{BB962C8B-B14F-4D97-AF65-F5344CB8AC3E}">
        <p14:creationId xmlns:p14="http://schemas.microsoft.com/office/powerpoint/2010/main" val="1773080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166D1-408D-24C4-130D-67345D84838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06DCF6EC-C766-C942-B78C-74DE3FABB0C9}"/>
              </a:ext>
            </a:extLst>
          </p:cNvPr>
          <p:cNvSpPr>
            <a:spLocks noGrp="1"/>
          </p:cNvSpPr>
          <p:nvPr>
            <p:ph type="body" sz="quarter" idx="24"/>
          </p:nvPr>
        </p:nvSpPr>
        <p:spPr>
          <a:xfrm>
            <a:off x="1096249" y="2255888"/>
            <a:ext cx="5182003" cy="873837"/>
          </a:xfrm>
        </p:spPr>
        <p:txBody>
          <a:bodyPr/>
          <a:lstStyle/>
          <a:p>
            <a:r>
              <a:rPr lang="en-US" dirty="0"/>
              <a:t>SECTION 3: </a:t>
            </a:r>
          </a:p>
          <a:p>
            <a:r>
              <a:rPr lang="en-GB" dirty="0"/>
              <a:t>Detailed Design  </a:t>
            </a:r>
            <a:endParaRPr lang="en-IN" dirty="0"/>
          </a:p>
        </p:txBody>
      </p:sp>
      <p:sp>
        <p:nvSpPr>
          <p:cNvPr id="14" name="Text Placeholder 13">
            <a:extLst>
              <a:ext uri="{FF2B5EF4-FFF2-40B4-BE49-F238E27FC236}">
                <a16:creationId xmlns:a16="http://schemas.microsoft.com/office/drawing/2014/main" id="{36939933-E2AD-DD13-2F5E-68B10618F22B}"/>
              </a:ext>
            </a:extLst>
          </p:cNvPr>
          <p:cNvSpPr>
            <a:spLocks noGrp="1"/>
          </p:cNvSpPr>
          <p:nvPr>
            <p:ph type="body" sz="quarter" idx="25"/>
          </p:nvPr>
        </p:nvSpPr>
        <p:spPr/>
        <p:txBody>
          <a:bodyPr/>
          <a:lstStyle/>
          <a:p>
            <a:r>
              <a:rPr lang="en-IN" sz="13800" dirty="0"/>
              <a:t>03</a:t>
            </a:r>
          </a:p>
        </p:txBody>
      </p:sp>
      <p:sp>
        <p:nvSpPr>
          <p:cNvPr id="11" name="Text Placeholder 9">
            <a:extLst>
              <a:ext uri="{FF2B5EF4-FFF2-40B4-BE49-F238E27FC236}">
                <a16:creationId xmlns:a16="http://schemas.microsoft.com/office/drawing/2014/main" id="{AACF62D0-E583-C2DF-7EAE-F0B9E6A03DA9}"/>
              </a:ext>
            </a:extLst>
          </p:cNvPr>
          <p:cNvSpPr>
            <a:spLocks noGrp="1"/>
          </p:cNvSpPr>
          <p:nvPr>
            <p:ph type="body" sz="quarter" idx="26"/>
          </p:nvPr>
        </p:nvSpPr>
        <p:spPr>
          <a:xfrm>
            <a:off x="6570483" y="3122094"/>
            <a:ext cx="3733014" cy="480766"/>
          </a:xfrm>
          <a:solidFill>
            <a:schemeClr val="accent3"/>
          </a:solidFill>
        </p:spPr>
        <p:txBody>
          <a:bodyPr/>
          <a:lstStyle/>
          <a:p>
            <a:r>
              <a:rPr lang="en-GB" dirty="0">
                <a:solidFill>
                  <a:srgbClr val="FDFAFF"/>
                </a:solidFill>
              </a:rPr>
              <a:t>3a. Design Considerations</a:t>
            </a:r>
          </a:p>
        </p:txBody>
      </p:sp>
      <p:sp>
        <p:nvSpPr>
          <p:cNvPr id="12" name="Text Placeholder 9">
            <a:extLst>
              <a:ext uri="{FF2B5EF4-FFF2-40B4-BE49-F238E27FC236}">
                <a16:creationId xmlns:a16="http://schemas.microsoft.com/office/drawing/2014/main" id="{3BDD3E3F-59D1-FCF5-726B-DD88D9DC73B3}"/>
              </a:ext>
            </a:extLst>
          </p:cNvPr>
          <p:cNvSpPr txBox="1">
            <a:spLocks/>
          </p:cNvSpPr>
          <p:nvPr/>
        </p:nvSpPr>
        <p:spPr>
          <a:xfrm>
            <a:off x="6570483" y="3763887"/>
            <a:ext cx="3733014" cy="480766"/>
          </a:xfrm>
          <a:prstGeom prst="rect">
            <a:avLst/>
          </a:prstGeom>
          <a:solidFill>
            <a:schemeClr val="accent3"/>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FDFAFF"/>
                </a:solidFill>
              </a:rPr>
              <a:t>3b. Requirements Clarification</a:t>
            </a:r>
          </a:p>
        </p:txBody>
      </p:sp>
      <p:sp>
        <p:nvSpPr>
          <p:cNvPr id="13" name="Text Placeholder 9">
            <a:extLst>
              <a:ext uri="{FF2B5EF4-FFF2-40B4-BE49-F238E27FC236}">
                <a16:creationId xmlns:a16="http://schemas.microsoft.com/office/drawing/2014/main" id="{E03AB417-FE65-6710-D42C-8CEB54D627AB}"/>
              </a:ext>
            </a:extLst>
          </p:cNvPr>
          <p:cNvSpPr txBox="1">
            <a:spLocks/>
          </p:cNvSpPr>
          <p:nvPr/>
        </p:nvSpPr>
        <p:spPr>
          <a:xfrm>
            <a:off x="6570483" y="4370174"/>
            <a:ext cx="3733014" cy="480766"/>
          </a:xfrm>
          <a:prstGeom prst="rect">
            <a:avLst/>
          </a:prstGeom>
          <a:solidFill>
            <a:schemeClr val="accent3"/>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Project Updates</a:t>
            </a:r>
          </a:p>
        </p:txBody>
      </p:sp>
      <p:pic>
        <p:nvPicPr>
          <p:cNvPr id="5" name="Picture 4">
            <a:extLst>
              <a:ext uri="{FF2B5EF4-FFF2-40B4-BE49-F238E27FC236}">
                <a16:creationId xmlns:a16="http://schemas.microsoft.com/office/drawing/2014/main" id="{F1B1DE09-BE68-0D29-03EB-969800A84969}"/>
              </a:ext>
            </a:extLst>
          </p:cNvPr>
          <p:cNvPicPr>
            <a:picLocks noChangeAspect="1"/>
          </p:cNvPicPr>
          <p:nvPr/>
        </p:nvPicPr>
        <p:blipFill>
          <a:blip r:embed="rId2"/>
          <a:stretch>
            <a:fillRect/>
          </a:stretch>
        </p:blipFill>
        <p:spPr>
          <a:xfrm>
            <a:off x="4824743" y="4244653"/>
            <a:ext cx="5975062" cy="952549"/>
          </a:xfrm>
          <a:prstGeom prst="rect">
            <a:avLst/>
          </a:prstGeom>
        </p:spPr>
      </p:pic>
    </p:spTree>
    <p:extLst>
      <p:ext uri="{BB962C8B-B14F-4D97-AF65-F5344CB8AC3E}">
        <p14:creationId xmlns:p14="http://schemas.microsoft.com/office/powerpoint/2010/main" val="1906754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82161-28F9-C0B3-089D-046390871C07}"/>
              </a:ext>
            </a:extLst>
          </p:cNvPr>
          <p:cNvSpPr>
            <a:spLocks noGrp="1"/>
          </p:cNvSpPr>
          <p:nvPr>
            <p:ph type="body" sz="quarter" idx="24"/>
          </p:nvPr>
        </p:nvSpPr>
        <p:spPr/>
        <p:txBody>
          <a:bodyPr/>
          <a:lstStyle/>
          <a:p>
            <a:r>
              <a:rPr lang="en-US" dirty="0"/>
              <a:t>SECTION 3: </a:t>
            </a:r>
          </a:p>
          <a:p>
            <a:r>
              <a:rPr lang="en-GB" dirty="0"/>
              <a:t>Detailed Design  </a:t>
            </a:r>
            <a:endParaRPr lang="en-IN" dirty="0"/>
          </a:p>
          <a:p>
            <a:endParaRPr lang="en-GB" dirty="0"/>
          </a:p>
        </p:txBody>
      </p:sp>
      <p:sp>
        <p:nvSpPr>
          <p:cNvPr id="3" name="Text Placeholder 2">
            <a:extLst>
              <a:ext uri="{FF2B5EF4-FFF2-40B4-BE49-F238E27FC236}">
                <a16:creationId xmlns:a16="http://schemas.microsoft.com/office/drawing/2014/main" id="{1EC54C19-6198-BF86-8E0F-9B3EA133ED80}"/>
              </a:ext>
            </a:extLst>
          </p:cNvPr>
          <p:cNvSpPr>
            <a:spLocks noGrp="1"/>
          </p:cNvSpPr>
          <p:nvPr>
            <p:ph type="body" sz="quarter" idx="14"/>
          </p:nvPr>
        </p:nvSpPr>
        <p:spPr>
          <a:xfrm>
            <a:off x="4488378" y="1539321"/>
            <a:ext cx="7234699" cy="1244881"/>
          </a:xfrm>
        </p:spPr>
        <p:txBody>
          <a:bodyPr>
            <a:noAutofit/>
          </a:bodyPr>
          <a:lstStyle/>
          <a:p>
            <a:pPr marL="285750" indent="-285750">
              <a:buFont typeface="Arial" panose="020B0604020202020204" pitchFamily="34" charset="0"/>
              <a:buChar char="•"/>
            </a:pPr>
            <a:r>
              <a:rPr lang="en-US" sz="1800" dirty="0"/>
              <a:t>None for this meeting</a:t>
            </a:r>
          </a:p>
        </p:txBody>
      </p:sp>
      <p:sp>
        <p:nvSpPr>
          <p:cNvPr id="4" name="Text Placeholder 3">
            <a:extLst>
              <a:ext uri="{FF2B5EF4-FFF2-40B4-BE49-F238E27FC236}">
                <a16:creationId xmlns:a16="http://schemas.microsoft.com/office/drawing/2014/main" id="{566E0D82-5052-2668-C2A9-BA865E0B4CA8}"/>
              </a:ext>
            </a:extLst>
          </p:cNvPr>
          <p:cNvSpPr>
            <a:spLocks noGrp="1"/>
          </p:cNvSpPr>
          <p:nvPr>
            <p:ph type="body" sz="quarter" idx="25"/>
          </p:nvPr>
        </p:nvSpPr>
        <p:spPr/>
        <p:txBody>
          <a:bodyPr/>
          <a:lstStyle/>
          <a:p>
            <a:r>
              <a:rPr lang="en-GB" dirty="0"/>
              <a:t>3a. Design Considerations</a:t>
            </a:r>
          </a:p>
          <a:p>
            <a:endParaRPr lang="en-GB" dirty="0"/>
          </a:p>
        </p:txBody>
      </p:sp>
      <p:sp>
        <p:nvSpPr>
          <p:cNvPr id="11" name="Text Placeholder 3">
            <a:extLst>
              <a:ext uri="{FF2B5EF4-FFF2-40B4-BE49-F238E27FC236}">
                <a16:creationId xmlns:a16="http://schemas.microsoft.com/office/drawing/2014/main" id="{4B75262F-8C92-08DD-35E3-D7CB837B5972}"/>
              </a:ext>
            </a:extLst>
          </p:cNvPr>
          <p:cNvSpPr txBox="1">
            <a:spLocks/>
          </p:cNvSpPr>
          <p:nvPr/>
        </p:nvSpPr>
        <p:spPr>
          <a:xfrm>
            <a:off x="4488376" y="2946988"/>
            <a:ext cx="7234699" cy="482012"/>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57BAE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3b. Requirements Clarification</a:t>
            </a:r>
          </a:p>
          <a:p>
            <a:endParaRPr lang="en-GB" dirty="0"/>
          </a:p>
        </p:txBody>
      </p:sp>
      <p:sp>
        <p:nvSpPr>
          <p:cNvPr id="13" name="Text Placeholder 2">
            <a:extLst>
              <a:ext uri="{FF2B5EF4-FFF2-40B4-BE49-F238E27FC236}">
                <a16:creationId xmlns:a16="http://schemas.microsoft.com/office/drawing/2014/main" id="{13D79841-9CE2-23C2-35D7-97F30C88BD0C}"/>
              </a:ext>
            </a:extLst>
          </p:cNvPr>
          <p:cNvSpPr txBox="1">
            <a:spLocks/>
          </p:cNvSpPr>
          <p:nvPr/>
        </p:nvSpPr>
        <p:spPr>
          <a:xfrm>
            <a:off x="4488375" y="3736400"/>
            <a:ext cx="7234699" cy="460462"/>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dirty="0"/>
              <a:t>3b.i XRN 5805 - Alternative Solution to address instances where VBA macros are present in DN Templates - Design Clarification</a:t>
            </a:r>
            <a:endParaRPr lang="en-GB" sz="1800" dirty="0"/>
          </a:p>
        </p:txBody>
      </p:sp>
    </p:spTree>
    <p:extLst>
      <p:ext uri="{BB962C8B-B14F-4D97-AF65-F5344CB8AC3E}">
        <p14:creationId xmlns:p14="http://schemas.microsoft.com/office/powerpoint/2010/main" val="21272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37AE-6A06-8E63-2ED5-350FF49CD83D}"/>
              </a:ext>
            </a:extLst>
          </p:cNvPr>
          <p:cNvSpPr>
            <a:spLocks noGrp="1"/>
          </p:cNvSpPr>
          <p:nvPr>
            <p:ph type="title"/>
          </p:nvPr>
        </p:nvSpPr>
        <p:spPr/>
        <p:txBody>
          <a:bodyPr/>
          <a:lstStyle/>
          <a:p>
            <a:r>
              <a:rPr lang="en-GB" dirty="0"/>
              <a:t>1b</a:t>
            </a:r>
          </a:p>
        </p:txBody>
      </p:sp>
      <p:sp>
        <p:nvSpPr>
          <p:cNvPr id="4" name="TextBox 3">
            <a:extLst>
              <a:ext uri="{FF2B5EF4-FFF2-40B4-BE49-F238E27FC236}">
                <a16:creationId xmlns:a16="http://schemas.microsoft.com/office/drawing/2014/main" id="{6186635B-5F68-E3D6-1352-C424178E225D}"/>
              </a:ext>
            </a:extLst>
          </p:cNvPr>
          <p:cNvSpPr txBox="1"/>
          <p:nvPr/>
        </p:nvSpPr>
        <p:spPr>
          <a:xfrm>
            <a:off x="852616" y="2236573"/>
            <a:ext cx="10243752" cy="369332"/>
          </a:xfrm>
          <a:prstGeom prst="rect">
            <a:avLst/>
          </a:prstGeom>
          <a:noFill/>
        </p:spPr>
        <p:txBody>
          <a:bodyPr wrap="square" rtlCol="0">
            <a:spAutoFit/>
          </a:bodyPr>
          <a:lstStyle/>
          <a:p>
            <a:r>
              <a:rPr lang="en-US" dirty="0"/>
              <a:t>The DSG Actions Log will be published on the DSG pages of </a:t>
            </a:r>
            <a:r>
              <a:rPr lang="en-US" dirty="0">
                <a:hlinkClick r:id="rId2"/>
              </a:rPr>
              <a:t>Xoserve.com</a:t>
            </a:r>
            <a:endParaRPr lang="en-US" dirty="0"/>
          </a:p>
        </p:txBody>
      </p:sp>
    </p:spTree>
    <p:extLst>
      <p:ext uri="{BB962C8B-B14F-4D97-AF65-F5344CB8AC3E}">
        <p14:creationId xmlns:p14="http://schemas.microsoft.com/office/powerpoint/2010/main" val="1164696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A555F-21B6-E6F7-4492-3A69A45D2D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2467A5-1FDA-2C1D-3FFD-700E0C3A6B1E}"/>
              </a:ext>
            </a:extLst>
          </p:cNvPr>
          <p:cNvSpPr>
            <a:spLocks noGrp="1"/>
          </p:cNvSpPr>
          <p:nvPr>
            <p:ph type="ctrTitle"/>
          </p:nvPr>
        </p:nvSpPr>
        <p:spPr>
          <a:xfrm>
            <a:off x="1524000" y="3516408"/>
            <a:ext cx="9144000" cy="696898"/>
          </a:xfrm>
        </p:spPr>
        <p:txBody>
          <a:bodyPr>
            <a:noAutofit/>
          </a:bodyPr>
          <a:lstStyle/>
          <a:p>
            <a:r>
              <a:rPr lang="en-US" sz="3200" dirty="0"/>
              <a:t>XRN 5805 </a:t>
            </a:r>
            <a:r>
              <a:rPr lang="en-GB" sz="3200" dirty="0"/>
              <a:t>Alternative Solution to address instances where VBA macros are present in DN Templates</a:t>
            </a:r>
            <a:endParaRPr lang="en-IN" sz="3200" dirty="0"/>
          </a:p>
        </p:txBody>
      </p:sp>
      <p:sp>
        <p:nvSpPr>
          <p:cNvPr id="6" name="Subtitle 5">
            <a:extLst>
              <a:ext uri="{FF2B5EF4-FFF2-40B4-BE49-F238E27FC236}">
                <a16:creationId xmlns:a16="http://schemas.microsoft.com/office/drawing/2014/main" id="{73711F6C-ADE6-1CB1-1E2D-838C4047A6EE}"/>
              </a:ext>
            </a:extLst>
          </p:cNvPr>
          <p:cNvSpPr>
            <a:spLocks noGrp="1"/>
          </p:cNvSpPr>
          <p:nvPr>
            <p:ph type="subTitle" idx="1"/>
          </p:nvPr>
        </p:nvSpPr>
        <p:spPr>
          <a:xfrm>
            <a:off x="1524000" y="4806986"/>
            <a:ext cx="9144000" cy="449101"/>
          </a:xfrm>
        </p:spPr>
        <p:txBody>
          <a:bodyPr/>
          <a:lstStyle/>
          <a:p>
            <a:r>
              <a:rPr lang="en-US" dirty="0">
                <a:solidFill>
                  <a:srgbClr val="6680FF"/>
                </a:solidFill>
              </a:rPr>
              <a:t>Design Considerations</a:t>
            </a:r>
          </a:p>
        </p:txBody>
      </p:sp>
    </p:spTree>
    <p:extLst>
      <p:ext uri="{BB962C8B-B14F-4D97-AF65-F5344CB8AC3E}">
        <p14:creationId xmlns:p14="http://schemas.microsoft.com/office/powerpoint/2010/main" val="1573880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808E0-CC9A-EF84-744A-774FCE58A41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DCAFBC-7A85-FF56-50CA-7D2C2E9DE40C}"/>
              </a:ext>
            </a:extLst>
          </p:cNvPr>
          <p:cNvSpPr>
            <a:spLocks noGrp="1"/>
          </p:cNvSpPr>
          <p:nvPr>
            <p:ph type="title"/>
          </p:nvPr>
        </p:nvSpPr>
        <p:spPr/>
        <p:txBody>
          <a:bodyPr>
            <a:normAutofit fontScale="90000"/>
          </a:bodyPr>
          <a:lstStyle/>
          <a:p>
            <a:r>
              <a:rPr lang="en-GB" dirty="0"/>
              <a:t>Update to Design (File Size Limits) </a:t>
            </a:r>
          </a:p>
        </p:txBody>
      </p:sp>
      <p:graphicFrame>
        <p:nvGraphicFramePr>
          <p:cNvPr id="4" name="Table 3">
            <a:extLst>
              <a:ext uri="{FF2B5EF4-FFF2-40B4-BE49-F238E27FC236}">
                <a16:creationId xmlns:a16="http://schemas.microsoft.com/office/drawing/2014/main" id="{70592EBD-30D0-8671-A256-198CB8DBEEFD}"/>
              </a:ext>
            </a:extLst>
          </p:cNvPr>
          <p:cNvGraphicFramePr>
            <a:graphicFrameLocks noGrp="1"/>
          </p:cNvGraphicFramePr>
          <p:nvPr/>
        </p:nvGraphicFramePr>
        <p:xfrm>
          <a:off x="9418993" y="1908553"/>
          <a:ext cx="2712191" cy="3040893"/>
        </p:xfrm>
        <a:graphic>
          <a:graphicData uri="http://schemas.openxmlformats.org/drawingml/2006/table">
            <a:tbl>
              <a:tblPr>
                <a:tableStyleId>{BC89EF96-8CEA-46FF-86C4-4CE0E7609802}</a:tableStyleId>
              </a:tblPr>
              <a:tblGrid>
                <a:gridCol w="1347673">
                  <a:extLst>
                    <a:ext uri="{9D8B030D-6E8A-4147-A177-3AD203B41FA5}">
                      <a16:colId xmlns:a16="http://schemas.microsoft.com/office/drawing/2014/main" val="491919337"/>
                    </a:ext>
                  </a:extLst>
                </a:gridCol>
                <a:gridCol w="1364518">
                  <a:extLst>
                    <a:ext uri="{9D8B030D-6E8A-4147-A177-3AD203B41FA5}">
                      <a16:colId xmlns:a16="http://schemas.microsoft.com/office/drawing/2014/main" val="2385102166"/>
                    </a:ext>
                  </a:extLst>
                </a:gridCol>
              </a:tblGrid>
              <a:tr h="689350">
                <a:tc gridSpan="2">
                  <a:txBody>
                    <a:bodyPr/>
                    <a:lstStyle/>
                    <a:p>
                      <a:pPr algn="ctr" fontAlgn="base">
                        <a:lnSpc>
                          <a:spcPts val="1950"/>
                        </a:lnSpc>
                        <a:buNone/>
                      </a:pPr>
                      <a:r>
                        <a:rPr lang="en-GB" sz="1600" b="1" u="none" strike="noStrike" dirty="0">
                          <a:solidFill>
                            <a:schemeClr val="bg1"/>
                          </a:solidFill>
                          <a:effectLst/>
                        </a:rPr>
                        <a:t>Largest Output file received in production</a:t>
                      </a:r>
                      <a:r>
                        <a:rPr lang="en-GB" sz="1600" b="1" dirty="0">
                          <a:solidFill>
                            <a:schemeClr val="bg1"/>
                          </a:solidFill>
                          <a:effectLst/>
                        </a:rPr>
                        <a:t>​ over the last 2 years</a:t>
                      </a:r>
                      <a:endParaRPr lang="en-GB" b="1" dirty="0">
                        <a:solidFill>
                          <a:schemeClr val="bg1"/>
                        </a:solidFill>
                        <a:effectLst/>
                      </a:endParaRPr>
                    </a:p>
                    <a:p>
                      <a:pPr algn="ctr" fontAlgn="base">
                        <a:lnSpc>
                          <a:spcPts val="1950"/>
                        </a:lnSpc>
                        <a:buNone/>
                      </a:pPr>
                      <a:r>
                        <a:rPr lang="en-GB" sz="1600" b="0" dirty="0">
                          <a:solidFill>
                            <a:schemeClr val="bg1"/>
                          </a:solidFill>
                          <a:effectLst/>
                        </a:rPr>
                        <a:t>​</a:t>
                      </a:r>
                      <a:endParaRPr lang="en-GB" b="0" i="0" dirty="0">
                        <a:solidFill>
                          <a:schemeClr val="bg1"/>
                        </a:solidFill>
                        <a:effectLst/>
                      </a:endParaRPr>
                    </a:p>
                  </a:txBody>
                  <a:tcPr anchor="b">
                    <a:solidFill>
                      <a:schemeClr val="accent1"/>
                    </a:solidFill>
                  </a:tcPr>
                </a:tc>
                <a:tc hMerge="1">
                  <a:txBody>
                    <a:bodyPr/>
                    <a:lstStyle/>
                    <a:p>
                      <a:endParaRPr lang="en-GB"/>
                    </a:p>
                  </a:txBody>
                  <a:tcPr/>
                </a:tc>
                <a:extLst>
                  <a:ext uri="{0D108BD9-81ED-4DB2-BD59-A6C34878D82A}">
                    <a16:rowId xmlns:a16="http://schemas.microsoft.com/office/drawing/2014/main" val="1926569281"/>
                  </a:ext>
                </a:extLst>
              </a:tr>
              <a:tr h="390183">
                <a:tc>
                  <a:txBody>
                    <a:bodyPr/>
                    <a:lstStyle/>
                    <a:p>
                      <a:pPr algn="ctr" fontAlgn="base">
                        <a:lnSpc>
                          <a:spcPts val="1950"/>
                        </a:lnSpc>
                        <a:buNone/>
                      </a:pPr>
                      <a:r>
                        <a:rPr lang="en-IN" sz="1600" b="0" u="none" strike="noStrike">
                          <a:solidFill>
                            <a:srgbClr val="000000"/>
                          </a:solidFill>
                          <a:effectLst/>
                        </a:rPr>
                        <a:t>FSG</a:t>
                      </a:r>
                      <a:r>
                        <a:rPr lang="en-IN" sz="1600" b="0">
                          <a:solidFill>
                            <a:srgbClr val="000000"/>
                          </a:solidFill>
                          <a:effectLst/>
                        </a:rPr>
                        <a:t>​</a:t>
                      </a:r>
                      <a:endParaRPr lang="en-IN" b="0" i="0">
                        <a:solidFill>
                          <a:srgbClr val="000000"/>
                        </a:solidFill>
                        <a:effectLst/>
                      </a:endParaRPr>
                    </a:p>
                  </a:txBody>
                  <a:tcPr anchor="b"/>
                </a:tc>
                <a:tc>
                  <a:txBody>
                    <a:bodyPr/>
                    <a:lstStyle/>
                    <a:p>
                      <a:pPr algn="ctr" fontAlgn="base">
                        <a:lnSpc>
                          <a:spcPts val="1950"/>
                        </a:lnSpc>
                        <a:buNone/>
                      </a:pPr>
                      <a:r>
                        <a:rPr lang="en-IN" sz="1600" b="0" u="none" strike="noStrike" dirty="0">
                          <a:solidFill>
                            <a:srgbClr val="000000"/>
                          </a:solidFill>
                          <a:effectLst/>
                        </a:rPr>
                        <a:t>467 KB</a:t>
                      </a:r>
                      <a:r>
                        <a:rPr lang="en-IN" sz="1600" b="0" dirty="0">
                          <a:solidFill>
                            <a:srgbClr val="000000"/>
                          </a:solidFill>
                          <a:effectLst/>
                        </a:rPr>
                        <a:t>​</a:t>
                      </a:r>
                      <a:endParaRPr lang="en-IN" b="0" i="0" dirty="0">
                        <a:solidFill>
                          <a:srgbClr val="000000"/>
                        </a:solidFill>
                        <a:effectLst/>
                      </a:endParaRPr>
                    </a:p>
                  </a:txBody>
                  <a:tcPr anchor="b"/>
                </a:tc>
                <a:extLst>
                  <a:ext uri="{0D108BD9-81ED-4DB2-BD59-A6C34878D82A}">
                    <a16:rowId xmlns:a16="http://schemas.microsoft.com/office/drawing/2014/main" val="3182703221"/>
                  </a:ext>
                </a:extLst>
              </a:tr>
              <a:tr h="390183">
                <a:tc>
                  <a:txBody>
                    <a:bodyPr/>
                    <a:lstStyle/>
                    <a:p>
                      <a:pPr algn="ctr" fontAlgn="base">
                        <a:lnSpc>
                          <a:spcPts val="1950"/>
                        </a:lnSpc>
                        <a:buNone/>
                      </a:pPr>
                      <a:r>
                        <a:rPr lang="en-IN" sz="1600" b="0" u="none" strike="noStrike" dirty="0">
                          <a:solidFill>
                            <a:srgbClr val="000000"/>
                          </a:solidFill>
                          <a:effectLst/>
                        </a:rPr>
                        <a:t>RTB</a:t>
                      </a:r>
                      <a:r>
                        <a:rPr lang="en-IN" sz="1600" b="0" dirty="0">
                          <a:solidFill>
                            <a:srgbClr val="000000"/>
                          </a:solidFill>
                          <a:effectLst/>
                        </a:rPr>
                        <a:t>​</a:t>
                      </a:r>
                      <a:endParaRPr lang="en-IN" b="0" i="0" dirty="0">
                        <a:solidFill>
                          <a:srgbClr val="000000"/>
                        </a:solidFill>
                        <a:effectLst/>
                      </a:endParaRPr>
                    </a:p>
                  </a:txBody>
                  <a:tcPr anchor="b"/>
                </a:tc>
                <a:tc>
                  <a:txBody>
                    <a:bodyPr/>
                    <a:lstStyle/>
                    <a:p>
                      <a:pPr algn="ctr" fontAlgn="base">
                        <a:lnSpc>
                          <a:spcPts val="1950"/>
                        </a:lnSpc>
                        <a:buNone/>
                      </a:pPr>
                      <a:r>
                        <a:rPr lang="en-IN" sz="1600" b="0" u="none" strike="noStrike">
                          <a:solidFill>
                            <a:srgbClr val="000000"/>
                          </a:solidFill>
                          <a:effectLst/>
                        </a:rPr>
                        <a:t>148 KB</a:t>
                      </a:r>
                      <a:r>
                        <a:rPr lang="en-IN" sz="1600" b="0">
                          <a:solidFill>
                            <a:srgbClr val="000000"/>
                          </a:solidFill>
                          <a:effectLst/>
                        </a:rPr>
                        <a:t>​</a:t>
                      </a:r>
                      <a:endParaRPr lang="en-IN" b="0" i="0">
                        <a:solidFill>
                          <a:srgbClr val="000000"/>
                        </a:solidFill>
                        <a:effectLst/>
                      </a:endParaRPr>
                    </a:p>
                  </a:txBody>
                  <a:tcPr anchor="b"/>
                </a:tc>
                <a:extLst>
                  <a:ext uri="{0D108BD9-81ED-4DB2-BD59-A6C34878D82A}">
                    <a16:rowId xmlns:a16="http://schemas.microsoft.com/office/drawing/2014/main" val="3208161035"/>
                  </a:ext>
                </a:extLst>
              </a:tr>
              <a:tr h="390183">
                <a:tc>
                  <a:txBody>
                    <a:bodyPr/>
                    <a:lstStyle/>
                    <a:p>
                      <a:pPr algn="ctr" fontAlgn="base">
                        <a:lnSpc>
                          <a:spcPts val="1950"/>
                        </a:lnSpc>
                        <a:buNone/>
                      </a:pPr>
                      <a:r>
                        <a:rPr lang="en-IN" sz="1600" b="0" u="none" strike="noStrike">
                          <a:solidFill>
                            <a:srgbClr val="000000"/>
                          </a:solidFill>
                          <a:effectLst/>
                        </a:rPr>
                        <a:t>TSI</a:t>
                      </a:r>
                      <a:r>
                        <a:rPr lang="en-IN" sz="1600" b="0">
                          <a:solidFill>
                            <a:srgbClr val="000000"/>
                          </a:solidFill>
                          <a:effectLst/>
                        </a:rPr>
                        <a:t>​</a:t>
                      </a:r>
                      <a:endParaRPr lang="en-IN" b="0" i="0">
                        <a:solidFill>
                          <a:srgbClr val="000000"/>
                        </a:solidFill>
                        <a:effectLst/>
                      </a:endParaRPr>
                    </a:p>
                  </a:txBody>
                  <a:tcPr anchor="b"/>
                </a:tc>
                <a:tc>
                  <a:txBody>
                    <a:bodyPr/>
                    <a:lstStyle/>
                    <a:p>
                      <a:pPr algn="ctr" fontAlgn="base">
                        <a:lnSpc>
                          <a:spcPts val="1500"/>
                        </a:lnSpc>
                        <a:buNone/>
                      </a:pPr>
                      <a:r>
                        <a:rPr lang="en-IN" sz="1600" b="0" u="none" strike="noStrike">
                          <a:solidFill>
                            <a:srgbClr val="000000"/>
                          </a:solidFill>
                          <a:effectLst/>
                        </a:rPr>
                        <a:t>15 KB</a:t>
                      </a:r>
                      <a:r>
                        <a:rPr lang="en-IN" sz="1600" b="0">
                          <a:solidFill>
                            <a:srgbClr val="000000"/>
                          </a:solidFill>
                          <a:effectLst/>
                        </a:rPr>
                        <a:t>​</a:t>
                      </a:r>
                      <a:endParaRPr lang="en-IN" b="0" i="0">
                        <a:solidFill>
                          <a:srgbClr val="000000"/>
                        </a:solidFill>
                        <a:effectLst/>
                      </a:endParaRPr>
                    </a:p>
                  </a:txBody>
                  <a:tcPr anchor="b"/>
                </a:tc>
                <a:extLst>
                  <a:ext uri="{0D108BD9-81ED-4DB2-BD59-A6C34878D82A}">
                    <a16:rowId xmlns:a16="http://schemas.microsoft.com/office/drawing/2014/main" val="3893436947"/>
                  </a:ext>
                </a:extLst>
              </a:tr>
              <a:tr h="390183">
                <a:tc>
                  <a:txBody>
                    <a:bodyPr/>
                    <a:lstStyle/>
                    <a:p>
                      <a:pPr algn="ctr" fontAlgn="base">
                        <a:lnSpc>
                          <a:spcPts val="1950"/>
                        </a:lnSpc>
                        <a:buNone/>
                      </a:pPr>
                      <a:r>
                        <a:rPr lang="en-IN" sz="1600" b="0" u="none" strike="noStrike">
                          <a:solidFill>
                            <a:srgbClr val="000000"/>
                          </a:solidFill>
                          <a:effectLst/>
                        </a:rPr>
                        <a:t>ORD</a:t>
                      </a:r>
                      <a:r>
                        <a:rPr lang="en-IN" sz="1600" b="0">
                          <a:solidFill>
                            <a:srgbClr val="000000"/>
                          </a:solidFill>
                          <a:effectLst/>
                        </a:rPr>
                        <a:t>​</a:t>
                      </a:r>
                      <a:endParaRPr lang="en-IN" b="0" i="0">
                        <a:solidFill>
                          <a:srgbClr val="000000"/>
                        </a:solidFill>
                        <a:effectLst/>
                      </a:endParaRPr>
                    </a:p>
                  </a:txBody>
                  <a:tcPr anchor="b"/>
                </a:tc>
                <a:tc>
                  <a:txBody>
                    <a:bodyPr/>
                    <a:lstStyle/>
                    <a:p>
                      <a:pPr algn="ctr" fontAlgn="base">
                        <a:lnSpc>
                          <a:spcPts val="1500"/>
                        </a:lnSpc>
                        <a:buNone/>
                      </a:pPr>
                      <a:r>
                        <a:rPr lang="en-IN" sz="1600" b="0" u="none" strike="noStrike">
                          <a:solidFill>
                            <a:srgbClr val="000000"/>
                          </a:solidFill>
                          <a:effectLst/>
                        </a:rPr>
                        <a:t>3 KB</a:t>
                      </a:r>
                      <a:r>
                        <a:rPr lang="en-IN" sz="1600" b="0">
                          <a:solidFill>
                            <a:srgbClr val="000000"/>
                          </a:solidFill>
                          <a:effectLst/>
                        </a:rPr>
                        <a:t>​</a:t>
                      </a:r>
                      <a:endParaRPr lang="en-IN" b="0" i="0">
                        <a:solidFill>
                          <a:srgbClr val="000000"/>
                        </a:solidFill>
                        <a:effectLst/>
                      </a:endParaRPr>
                    </a:p>
                  </a:txBody>
                  <a:tcPr anchor="b"/>
                </a:tc>
                <a:extLst>
                  <a:ext uri="{0D108BD9-81ED-4DB2-BD59-A6C34878D82A}">
                    <a16:rowId xmlns:a16="http://schemas.microsoft.com/office/drawing/2014/main" val="390309694"/>
                  </a:ext>
                </a:extLst>
              </a:tr>
              <a:tr h="390183">
                <a:tc>
                  <a:txBody>
                    <a:bodyPr/>
                    <a:lstStyle/>
                    <a:p>
                      <a:pPr algn="ctr" fontAlgn="base">
                        <a:lnSpc>
                          <a:spcPts val="1950"/>
                        </a:lnSpc>
                        <a:buNone/>
                      </a:pPr>
                      <a:r>
                        <a:rPr lang="en-IN" sz="1600" b="0" u="none" strike="noStrike" dirty="0">
                          <a:solidFill>
                            <a:srgbClr val="000000"/>
                          </a:solidFill>
                          <a:effectLst/>
                        </a:rPr>
                        <a:t>BCL</a:t>
                      </a:r>
                      <a:r>
                        <a:rPr lang="en-IN" sz="1600" b="0" dirty="0">
                          <a:solidFill>
                            <a:srgbClr val="000000"/>
                          </a:solidFill>
                          <a:effectLst/>
                        </a:rPr>
                        <a:t>​</a:t>
                      </a:r>
                      <a:endParaRPr lang="en-IN" b="0" i="0" dirty="0">
                        <a:solidFill>
                          <a:srgbClr val="000000"/>
                        </a:solidFill>
                        <a:effectLst/>
                      </a:endParaRPr>
                    </a:p>
                  </a:txBody>
                  <a:tcPr anchor="b"/>
                </a:tc>
                <a:tc>
                  <a:txBody>
                    <a:bodyPr/>
                    <a:lstStyle/>
                    <a:p>
                      <a:pPr algn="ctr" fontAlgn="base">
                        <a:lnSpc>
                          <a:spcPts val="1950"/>
                        </a:lnSpc>
                        <a:buNone/>
                      </a:pPr>
                      <a:r>
                        <a:rPr lang="en-IN" sz="1600" b="0" u="none" strike="noStrike" dirty="0">
                          <a:solidFill>
                            <a:srgbClr val="000000"/>
                          </a:solidFill>
                          <a:effectLst/>
                        </a:rPr>
                        <a:t>1.72 MB</a:t>
                      </a:r>
                      <a:r>
                        <a:rPr lang="en-IN" sz="1600" b="0" dirty="0">
                          <a:solidFill>
                            <a:srgbClr val="000000"/>
                          </a:solidFill>
                          <a:effectLst/>
                        </a:rPr>
                        <a:t>​</a:t>
                      </a:r>
                      <a:endParaRPr lang="en-IN" b="0" i="0" dirty="0">
                        <a:solidFill>
                          <a:srgbClr val="000000"/>
                        </a:solidFill>
                        <a:effectLst/>
                      </a:endParaRPr>
                    </a:p>
                  </a:txBody>
                  <a:tcPr anchor="b"/>
                </a:tc>
                <a:extLst>
                  <a:ext uri="{0D108BD9-81ED-4DB2-BD59-A6C34878D82A}">
                    <a16:rowId xmlns:a16="http://schemas.microsoft.com/office/drawing/2014/main" val="4288391180"/>
                  </a:ext>
                </a:extLst>
              </a:tr>
            </a:tbl>
          </a:graphicData>
        </a:graphic>
      </p:graphicFrame>
      <p:sp>
        <p:nvSpPr>
          <p:cNvPr id="5" name="Rectangle 1">
            <a:extLst>
              <a:ext uri="{FF2B5EF4-FFF2-40B4-BE49-F238E27FC236}">
                <a16:creationId xmlns:a16="http://schemas.microsoft.com/office/drawing/2014/main" id="{38EA1586-82E2-BFC4-9CDA-F6BB1DA152C0}"/>
              </a:ext>
            </a:extLst>
          </p:cNvPr>
          <p:cNvSpPr>
            <a:spLocks noChangeArrowheads="1"/>
          </p:cNvSpPr>
          <p:nvPr/>
        </p:nvSpPr>
        <p:spPr bwMode="auto">
          <a:xfrm flipV="1">
            <a:off x="2508310" y="1645991"/>
            <a:ext cx="73880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01ABAEB7-2C40-4912-BC3A-80A943E37542}"/>
              </a:ext>
            </a:extLst>
          </p:cNvPr>
          <p:cNvSpPr txBox="1"/>
          <p:nvPr/>
        </p:nvSpPr>
        <p:spPr>
          <a:xfrm>
            <a:off x="601881" y="1229966"/>
            <a:ext cx="8817111" cy="5078313"/>
          </a:xfrm>
          <a:prstGeom prst="rect">
            <a:avLst/>
          </a:prstGeom>
          <a:noFill/>
        </p:spPr>
        <p:txBody>
          <a:bodyPr wrap="square" rtlCol="0">
            <a:spAutoFit/>
          </a:bodyPr>
          <a:lstStyle/>
          <a:p>
            <a:r>
              <a:rPr lang="en-GB" dirty="0"/>
              <a:t>We are seeking to update the XRN5805 design so that templates uploaded to the Portal can be no larger than </a:t>
            </a:r>
            <a:r>
              <a:rPr lang="en-GB" b="1" dirty="0"/>
              <a:t>4MB</a:t>
            </a:r>
            <a:r>
              <a:rPr lang="en-GB" dirty="0"/>
              <a:t> in size.</a:t>
            </a:r>
          </a:p>
          <a:p>
            <a:endParaRPr lang="en-GB" dirty="0"/>
          </a:p>
          <a:p>
            <a:r>
              <a:rPr lang="en-GB" dirty="0"/>
              <a:t>The initial design was to allow input templates up to </a:t>
            </a:r>
            <a:r>
              <a:rPr lang="en-GB" b="1" dirty="0"/>
              <a:t>15MB</a:t>
            </a:r>
            <a:r>
              <a:rPr lang="en-GB" dirty="0"/>
              <a:t> in size so that this was aligned with the maximum file size for CMS upload. However, this limit should have been the maximum </a:t>
            </a:r>
            <a:r>
              <a:rPr lang="en-GB" b="1" i="1" dirty="0"/>
              <a:t>output file size </a:t>
            </a:r>
            <a:r>
              <a:rPr lang="en-GB" dirty="0"/>
              <a:t>(Portal to CMS), not </a:t>
            </a:r>
            <a:r>
              <a:rPr lang="en-GB" b="1" i="1" dirty="0"/>
              <a:t>input template size </a:t>
            </a:r>
            <a:r>
              <a:rPr lang="en-GB" dirty="0"/>
              <a:t>(file submitted to Portal). Due to the optimisation of .xlsx files compared to .csv files, an input .xlsx template generated as a .csv file can triple in size.</a:t>
            </a:r>
          </a:p>
          <a:p>
            <a:endParaRPr lang="en-GB" dirty="0"/>
          </a:p>
          <a:p>
            <a:r>
              <a:rPr lang="en-GB" dirty="0"/>
              <a:t>Therefore, if the input template limit is not reduced the Portal may allow an output file to be generated that is larger than the CMS acceptable limit, or the acceptable limit for email attachment (30MB).</a:t>
            </a:r>
          </a:p>
          <a:p>
            <a:endParaRPr lang="en-GB" dirty="0"/>
          </a:p>
          <a:p>
            <a:r>
              <a:rPr lang="en-GB" dirty="0"/>
              <a:t>A 4MB limit should mean all input templates result in an output file generated below 15MB that will pass any further downstream validations. On the right is a Matrix displaying the largest output files received over the last 2 two years for selected templates.</a:t>
            </a:r>
            <a:endParaRPr lang="en-GB" dirty="0">
              <a:highlight>
                <a:srgbClr val="FFFF00"/>
              </a:highlight>
            </a:endParaRPr>
          </a:p>
        </p:txBody>
      </p:sp>
    </p:spTree>
    <p:extLst>
      <p:ext uri="{BB962C8B-B14F-4D97-AF65-F5344CB8AC3E}">
        <p14:creationId xmlns:p14="http://schemas.microsoft.com/office/powerpoint/2010/main" val="754840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9C9B9-19CF-4B54-6E9A-04D5ADA2552D}"/>
            </a:ext>
          </a:extLst>
        </p:cNvPr>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4FA99CC7-C43D-1E27-9862-FD4EC985689B}"/>
              </a:ext>
            </a:extLst>
          </p:cNvPr>
          <p:cNvSpPr/>
          <p:nvPr/>
        </p:nvSpPr>
        <p:spPr>
          <a:xfrm>
            <a:off x="277790" y="3704457"/>
            <a:ext cx="11695051" cy="2479039"/>
          </a:xfrm>
          <a:prstGeom prst="roundRect">
            <a:avLst/>
          </a:prstGeom>
          <a:solidFill>
            <a:srgbClr val="FFC000">
              <a:alpha val="1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41273E59-A213-6B82-BDEC-3F7379CFF83B}"/>
              </a:ext>
            </a:extLst>
          </p:cNvPr>
          <p:cNvSpPr/>
          <p:nvPr/>
        </p:nvSpPr>
        <p:spPr>
          <a:xfrm>
            <a:off x="277791" y="1145894"/>
            <a:ext cx="11695051" cy="2412126"/>
          </a:xfrm>
          <a:prstGeom prst="roundRect">
            <a:avLst/>
          </a:prstGeom>
          <a:solidFill>
            <a:srgbClr val="FFC000">
              <a:alpha val="19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05B27529-190D-9786-2A05-2049514BE633}"/>
              </a:ext>
            </a:extLst>
          </p:cNvPr>
          <p:cNvSpPr/>
          <p:nvPr/>
        </p:nvSpPr>
        <p:spPr>
          <a:xfrm>
            <a:off x="2867273" y="4148788"/>
            <a:ext cx="1713051" cy="7385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CC27432E-1E50-FDDC-C4BC-00EC8D4A9FC3}"/>
              </a:ext>
            </a:extLst>
          </p:cNvPr>
          <p:cNvSpPr/>
          <p:nvPr/>
        </p:nvSpPr>
        <p:spPr>
          <a:xfrm>
            <a:off x="2887882" y="1494302"/>
            <a:ext cx="1713051" cy="7385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A82A52F9-CB17-AC8F-9EF7-6784D6CFA4C9}"/>
              </a:ext>
            </a:extLst>
          </p:cNvPr>
          <p:cNvSpPr>
            <a:spLocks noGrp="1"/>
          </p:cNvSpPr>
          <p:nvPr>
            <p:ph type="title"/>
          </p:nvPr>
        </p:nvSpPr>
        <p:spPr/>
        <p:txBody>
          <a:bodyPr>
            <a:normAutofit fontScale="90000"/>
          </a:bodyPr>
          <a:lstStyle/>
          <a:p>
            <a:r>
              <a:rPr lang="en-GB" dirty="0"/>
              <a:t>Update to Design (File Size Limits As-Is, To-Be) </a:t>
            </a:r>
          </a:p>
        </p:txBody>
      </p:sp>
      <p:pic>
        <p:nvPicPr>
          <p:cNvPr id="8" name="Graphic 7" descr="Users outline">
            <a:extLst>
              <a:ext uri="{FF2B5EF4-FFF2-40B4-BE49-F238E27FC236}">
                <a16:creationId xmlns:a16="http://schemas.microsoft.com/office/drawing/2014/main" id="{3FDE1161-43A5-E921-1755-D54FF63404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0109" y="1389087"/>
            <a:ext cx="914400" cy="914400"/>
          </a:xfrm>
          <a:prstGeom prst="rect">
            <a:avLst/>
          </a:prstGeom>
        </p:spPr>
      </p:pic>
      <p:sp>
        <p:nvSpPr>
          <p:cNvPr id="10" name="TextBox 9">
            <a:extLst>
              <a:ext uri="{FF2B5EF4-FFF2-40B4-BE49-F238E27FC236}">
                <a16:creationId xmlns:a16="http://schemas.microsoft.com/office/drawing/2014/main" id="{DF034360-9E15-9C32-B2C7-A94D51390822}"/>
              </a:ext>
            </a:extLst>
          </p:cNvPr>
          <p:cNvSpPr txBox="1"/>
          <p:nvPr/>
        </p:nvSpPr>
        <p:spPr>
          <a:xfrm>
            <a:off x="1625278" y="1323067"/>
            <a:ext cx="1132390" cy="523220"/>
          </a:xfrm>
          <a:prstGeom prst="rect">
            <a:avLst/>
          </a:prstGeom>
          <a:noFill/>
        </p:spPr>
        <p:txBody>
          <a:bodyPr wrap="square" rtlCol="0">
            <a:spAutoFit/>
          </a:bodyPr>
          <a:lstStyle/>
          <a:p>
            <a:r>
              <a:rPr lang="en-GB" sz="1400" dirty="0"/>
              <a:t>Upload Template</a:t>
            </a:r>
          </a:p>
        </p:txBody>
      </p:sp>
      <p:sp>
        <p:nvSpPr>
          <p:cNvPr id="11" name="TextBox 10">
            <a:extLst>
              <a:ext uri="{FF2B5EF4-FFF2-40B4-BE49-F238E27FC236}">
                <a16:creationId xmlns:a16="http://schemas.microsoft.com/office/drawing/2014/main" id="{B8CBB57D-326B-3171-BDCA-D6C21DA0204B}"/>
              </a:ext>
            </a:extLst>
          </p:cNvPr>
          <p:cNvSpPr txBox="1"/>
          <p:nvPr/>
        </p:nvSpPr>
        <p:spPr>
          <a:xfrm>
            <a:off x="3113588" y="1676201"/>
            <a:ext cx="1713053" cy="369332"/>
          </a:xfrm>
          <a:prstGeom prst="rect">
            <a:avLst/>
          </a:prstGeom>
          <a:noFill/>
        </p:spPr>
        <p:txBody>
          <a:bodyPr wrap="square" rtlCol="0">
            <a:spAutoFit/>
          </a:bodyPr>
          <a:lstStyle/>
          <a:p>
            <a:r>
              <a:rPr lang="en-GB" b="1" dirty="0">
                <a:solidFill>
                  <a:schemeClr val="bg1"/>
                </a:solidFill>
              </a:rPr>
              <a:t>UKL Portal</a:t>
            </a:r>
          </a:p>
        </p:txBody>
      </p:sp>
      <p:sp>
        <p:nvSpPr>
          <p:cNvPr id="12" name="TextBox 11">
            <a:extLst>
              <a:ext uri="{FF2B5EF4-FFF2-40B4-BE49-F238E27FC236}">
                <a16:creationId xmlns:a16="http://schemas.microsoft.com/office/drawing/2014/main" id="{8A2337EC-3BAA-4FA8-993A-75D52F758FD7}"/>
              </a:ext>
            </a:extLst>
          </p:cNvPr>
          <p:cNvSpPr txBox="1"/>
          <p:nvPr/>
        </p:nvSpPr>
        <p:spPr>
          <a:xfrm>
            <a:off x="5887855" y="1420474"/>
            <a:ext cx="1713053" cy="738664"/>
          </a:xfrm>
          <a:prstGeom prst="rect">
            <a:avLst/>
          </a:prstGeom>
          <a:noFill/>
        </p:spPr>
        <p:txBody>
          <a:bodyPr wrap="square" rtlCol="0">
            <a:spAutoFit/>
          </a:bodyPr>
          <a:lstStyle/>
          <a:p>
            <a:r>
              <a:rPr lang="en-GB" sz="1400" dirty="0"/>
              <a:t>File Size Validation: Input File &lt;= </a:t>
            </a:r>
            <a:r>
              <a:rPr lang="en-GB" sz="1400" b="1" dirty="0"/>
              <a:t>15MB</a:t>
            </a:r>
          </a:p>
        </p:txBody>
      </p:sp>
      <p:sp>
        <p:nvSpPr>
          <p:cNvPr id="14" name="TextBox 13">
            <a:extLst>
              <a:ext uri="{FF2B5EF4-FFF2-40B4-BE49-F238E27FC236}">
                <a16:creationId xmlns:a16="http://schemas.microsoft.com/office/drawing/2014/main" id="{49987A9A-654A-088D-F104-728C15BACAF3}"/>
              </a:ext>
            </a:extLst>
          </p:cNvPr>
          <p:cNvSpPr txBox="1"/>
          <p:nvPr/>
        </p:nvSpPr>
        <p:spPr>
          <a:xfrm>
            <a:off x="5816678" y="2734645"/>
            <a:ext cx="1784228" cy="800219"/>
          </a:xfrm>
          <a:prstGeom prst="rect">
            <a:avLst/>
          </a:prstGeom>
          <a:noFill/>
        </p:spPr>
        <p:txBody>
          <a:bodyPr wrap="square" rtlCol="0">
            <a:spAutoFit/>
          </a:bodyPr>
          <a:lstStyle/>
          <a:p>
            <a:r>
              <a:rPr lang="en-GB" sz="1400" dirty="0"/>
              <a:t>Reject file and display rejection message</a:t>
            </a:r>
            <a:r>
              <a:rPr lang="en-GB" dirty="0"/>
              <a:t> </a:t>
            </a:r>
          </a:p>
        </p:txBody>
      </p:sp>
      <p:cxnSp>
        <p:nvCxnSpPr>
          <p:cNvPr id="17" name="Straight Arrow Connector 16">
            <a:extLst>
              <a:ext uri="{FF2B5EF4-FFF2-40B4-BE49-F238E27FC236}">
                <a16:creationId xmlns:a16="http://schemas.microsoft.com/office/drawing/2014/main" id="{3255AE72-16F6-D9CC-78DC-2EFA083F0DC5}"/>
              </a:ext>
            </a:extLst>
          </p:cNvPr>
          <p:cNvCxnSpPr/>
          <p:nvPr/>
        </p:nvCxnSpPr>
        <p:spPr>
          <a:xfrm flipV="1">
            <a:off x="1564509" y="1846287"/>
            <a:ext cx="1132391" cy="72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B68DEE91-077A-72B7-8985-5BF8D4512F6F}"/>
              </a:ext>
            </a:extLst>
          </p:cNvPr>
          <p:cNvSpPr txBox="1"/>
          <p:nvPr/>
        </p:nvSpPr>
        <p:spPr>
          <a:xfrm>
            <a:off x="814084" y="2159138"/>
            <a:ext cx="750425" cy="380758"/>
          </a:xfrm>
          <a:prstGeom prst="rect">
            <a:avLst/>
          </a:prstGeom>
          <a:noFill/>
        </p:spPr>
        <p:txBody>
          <a:bodyPr wrap="square" rtlCol="0">
            <a:spAutoFit/>
          </a:bodyPr>
          <a:lstStyle/>
          <a:p>
            <a:r>
              <a:rPr lang="en-GB" dirty="0"/>
              <a:t>DNs</a:t>
            </a:r>
          </a:p>
        </p:txBody>
      </p:sp>
      <p:cxnSp>
        <p:nvCxnSpPr>
          <p:cNvPr id="19" name="Straight Arrow Connector 18">
            <a:extLst>
              <a:ext uri="{FF2B5EF4-FFF2-40B4-BE49-F238E27FC236}">
                <a16:creationId xmlns:a16="http://schemas.microsoft.com/office/drawing/2014/main" id="{601481B5-51A9-9432-F880-B6F974A757A8}"/>
              </a:ext>
            </a:extLst>
          </p:cNvPr>
          <p:cNvCxnSpPr/>
          <p:nvPr/>
        </p:nvCxnSpPr>
        <p:spPr>
          <a:xfrm flipV="1">
            <a:off x="4755464" y="1839053"/>
            <a:ext cx="1132391" cy="72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2FCE5D9E-C96D-42D8-C1E2-5F1A620A80C8}"/>
              </a:ext>
            </a:extLst>
          </p:cNvPr>
          <p:cNvSpPr txBox="1"/>
          <p:nvPr/>
        </p:nvSpPr>
        <p:spPr>
          <a:xfrm>
            <a:off x="8705574" y="1361999"/>
            <a:ext cx="1419426" cy="954107"/>
          </a:xfrm>
          <a:prstGeom prst="rect">
            <a:avLst/>
          </a:prstGeom>
          <a:noFill/>
        </p:spPr>
        <p:txBody>
          <a:bodyPr wrap="square" rtlCol="0">
            <a:spAutoFit/>
          </a:bodyPr>
          <a:lstStyle/>
          <a:p>
            <a:r>
              <a:rPr lang="en-GB" sz="1400" dirty="0"/>
              <a:t>Create Output file </a:t>
            </a:r>
            <a:r>
              <a:rPr lang="en-GB" sz="1400" b="1" dirty="0"/>
              <a:t>(up to &gt; 50MB)*</a:t>
            </a:r>
          </a:p>
        </p:txBody>
      </p:sp>
      <p:cxnSp>
        <p:nvCxnSpPr>
          <p:cNvPr id="21" name="Straight Arrow Connector 20">
            <a:extLst>
              <a:ext uri="{FF2B5EF4-FFF2-40B4-BE49-F238E27FC236}">
                <a16:creationId xmlns:a16="http://schemas.microsoft.com/office/drawing/2014/main" id="{EC5549EF-0473-C958-CEBE-4AD0F02B39E6}"/>
              </a:ext>
            </a:extLst>
          </p:cNvPr>
          <p:cNvCxnSpPr/>
          <p:nvPr/>
        </p:nvCxnSpPr>
        <p:spPr>
          <a:xfrm flipV="1">
            <a:off x="7529731" y="1806749"/>
            <a:ext cx="1132391" cy="72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3449827-B2DD-DB5D-54A8-8B7C31896223}"/>
              </a:ext>
            </a:extLst>
          </p:cNvPr>
          <p:cNvCxnSpPr>
            <a:cxnSpLocks/>
          </p:cNvCxnSpPr>
          <p:nvPr/>
        </p:nvCxnSpPr>
        <p:spPr>
          <a:xfrm>
            <a:off x="6547812" y="2187740"/>
            <a:ext cx="0" cy="5469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5" name="Graphic 24" descr="Users outline">
            <a:extLst>
              <a:ext uri="{FF2B5EF4-FFF2-40B4-BE49-F238E27FC236}">
                <a16:creationId xmlns:a16="http://schemas.microsoft.com/office/drawing/2014/main" id="{BAF8B758-A94D-AA6C-AC0A-E60A7E1491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0109" y="4037719"/>
            <a:ext cx="914400" cy="914400"/>
          </a:xfrm>
          <a:prstGeom prst="rect">
            <a:avLst/>
          </a:prstGeom>
        </p:spPr>
      </p:pic>
      <p:sp>
        <p:nvSpPr>
          <p:cNvPr id="27" name="TextBox 26">
            <a:extLst>
              <a:ext uri="{FF2B5EF4-FFF2-40B4-BE49-F238E27FC236}">
                <a16:creationId xmlns:a16="http://schemas.microsoft.com/office/drawing/2014/main" id="{BBD8AD86-34E7-FB70-CD7C-830FF476D544}"/>
              </a:ext>
            </a:extLst>
          </p:cNvPr>
          <p:cNvSpPr txBox="1"/>
          <p:nvPr/>
        </p:nvSpPr>
        <p:spPr>
          <a:xfrm>
            <a:off x="1625278" y="3971699"/>
            <a:ext cx="1132390" cy="523220"/>
          </a:xfrm>
          <a:prstGeom prst="rect">
            <a:avLst/>
          </a:prstGeom>
          <a:noFill/>
        </p:spPr>
        <p:txBody>
          <a:bodyPr wrap="square" rtlCol="0">
            <a:spAutoFit/>
          </a:bodyPr>
          <a:lstStyle/>
          <a:p>
            <a:r>
              <a:rPr lang="en-GB" sz="1400" dirty="0"/>
              <a:t>Upload Template</a:t>
            </a:r>
          </a:p>
        </p:txBody>
      </p:sp>
      <p:sp>
        <p:nvSpPr>
          <p:cNvPr id="28" name="TextBox 27">
            <a:extLst>
              <a:ext uri="{FF2B5EF4-FFF2-40B4-BE49-F238E27FC236}">
                <a16:creationId xmlns:a16="http://schemas.microsoft.com/office/drawing/2014/main" id="{9DF6A605-C786-341A-15AE-544CB9BC9657}"/>
              </a:ext>
            </a:extLst>
          </p:cNvPr>
          <p:cNvSpPr txBox="1"/>
          <p:nvPr/>
        </p:nvSpPr>
        <p:spPr>
          <a:xfrm>
            <a:off x="3113588" y="4324833"/>
            <a:ext cx="1713053" cy="369332"/>
          </a:xfrm>
          <a:prstGeom prst="rect">
            <a:avLst/>
          </a:prstGeom>
          <a:noFill/>
        </p:spPr>
        <p:txBody>
          <a:bodyPr wrap="square" rtlCol="0">
            <a:spAutoFit/>
          </a:bodyPr>
          <a:lstStyle/>
          <a:p>
            <a:r>
              <a:rPr lang="en-GB" b="1" dirty="0">
                <a:solidFill>
                  <a:schemeClr val="bg1"/>
                </a:solidFill>
              </a:rPr>
              <a:t>UKL Portal</a:t>
            </a:r>
          </a:p>
        </p:txBody>
      </p:sp>
      <p:sp>
        <p:nvSpPr>
          <p:cNvPr id="29" name="TextBox 28">
            <a:extLst>
              <a:ext uri="{FF2B5EF4-FFF2-40B4-BE49-F238E27FC236}">
                <a16:creationId xmlns:a16="http://schemas.microsoft.com/office/drawing/2014/main" id="{28D71645-938E-DFD9-5AB6-D4AC703ADDB2}"/>
              </a:ext>
            </a:extLst>
          </p:cNvPr>
          <p:cNvSpPr txBox="1"/>
          <p:nvPr/>
        </p:nvSpPr>
        <p:spPr>
          <a:xfrm>
            <a:off x="5887855" y="4069106"/>
            <a:ext cx="1713053" cy="738664"/>
          </a:xfrm>
          <a:prstGeom prst="rect">
            <a:avLst/>
          </a:prstGeom>
          <a:noFill/>
        </p:spPr>
        <p:txBody>
          <a:bodyPr wrap="square" rtlCol="0">
            <a:spAutoFit/>
          </a:bodyPr>
          <a:lstStyle/>
          <a:p>
            <a:r>
              <a:rPr lang="en-GB" sz="1400" dirty="0"/>
              <a:t>File Size Validation: Input File &lt;= </a:t>
            </a:r>
            <a:r>
              <a:rPr lang="en-GB" sz="1400" b="1" dirty="0"/>
              <a:t>4MB</a:t>
            </a:r>
          </a:p>
        </p:txBody>
      </p:sp>
      <p:sp>
        <p:nvSpPr>
          <p:cNvPr id="30" name="TextBox 29">
            <a:extLst>
              <a:ext uri="{FF2B5EF4-FFF2-40B4-BE49-F238E27FC236}">
                <a16:creationId xmlns:a16="http://schemas.microsoft.com/office/drawing/2014/main" id="{1EDC8365-CD23-C5A4-E20A-E7643454588A}"/>
              </a:ext>
            </a:extLst>
          </p:cNvPr>
          <p:cNvSpPr txBox="1"/>
          <p:nvPr/>
        </p:nvSpPr>
        <p:spPr>
          <a:xfrm>
            <a:off x="5816678" y="5383277"/>
            <a:ext cx="1713053" cy="800219"/>
          </a:xfrm>
          <a:prstGeom prst="rect">
            <a:avLst/>
          </a:prstGeom>
          <a:noFill/>
        </p:spPr>
        <p:txBody>
          <a:bodyPr wrap="square" rtlCol="0">
            <a:spAutoFit/>
          </a:bodyPr>
          <a:lstStyle/>
          <a:p>
            <a:r>
              <a:rPr lang="en-GB" sz="1400" dirty="0"/>
              <a:t>Reject file and display rejection message</a:t>
            </a:r>
            <a:r>
              <a:rPr lang="en-GB" dirty="0"/>
              <a:t> </a:t>
            </a:r>
          </a:p>
        </p:txBody>
      </p:sp>
      <p:cxnSp>
        <p:nvCxnSpPr>
          <p:cNvPr id="31" name="Straight Arrow Connector 30">
            <a:extLst>
              <a:ext uri="{FF2B5EF4-FFF2-40B4-BE49-F238E27FC236}">
                <a16:creationId xmlns:a16="http://schemas.microsoft.com/office/drawing/2014/main" id="{C8BDB368-3849-49CB-13CC-5C4CBEC3A1E5}"/>
              </a:ext>
            </a:extLst>
          </p:cNvPr>
          <p:cNvCxnSpPr/>
          <p:nvPr/>
        </p:nvCxnSpPr>
        <p:spPr>
          <a:xfrm flipV="1">
            <a:off x="1564509" y="4494919"/>
            <a:ext cx="1132391" cy="72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8A235AD-7169-6A45-6CAC-6B004399D3D6}"/>
              </a:ext>
            </a:extLst>
          </p:cNvPr>
          <p:cNvSpPr txBox="1"/>
          <p:nvPr/>
        </p:nvSpPr>
        <p:spPr>
          <a:xfrm>
            <a:off x="814084" y="4807770"/>
            <a:ext cx="750425" cy="380758"/>
          </a:xfrm>
          <a:prstGeom prst="rect">
            <a:avLst/>
          </a:prstGeom>
          <a:noFill/>
        </p:spPr>
        <p:txBody>
          <a:bodyPr wrap="square" rtlCol="0">
            <a:spAutoFit/>
          </a:bodyPr>
          <a:lstStyle/>
          <a:p>
            <a:r>
              <a:rPr lang="en-GB" dirty="0"/>
              <a:t>DNs</a:t>
            </a:r>
          </a:p>
        </p:txBody>
      </p:sp>
      <p:cxnSp>
        <p:nvCxnSpPr>
          <p:cNvPr id="33" name="Straight Arrow Connector 32">
            <a:extLst>
              <a:ext uri="{FF2B5EF4-FFF2-40B4-BE49-F238E27FC236}">
                <a16:creationId xmlns:a16="http://schemas.microsoft.com/office/drawing/2014/main" id="{00271C37-F65A-208D-E6B7-4CC15F5969FD}"/>
              </a:ext>
            </a:extLst>
          </p:cNvPr>
          <p:cNvCxnSpPr/>
          <p:nvPr/>
        </p:nvCxnSpPr>
        <p:spPr>
          <a:xfrm flipV="1">
            <a:off x="4755464" y="4487685"/>
            <a:ext cx="1132391" cy="72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696CDBA1-6F85-1A2A-4DA1-179EEAD07C48}"/>
              </a:ext>
            </a:extLst>
          </p:cNvPr>
          <p:cNvSpPr txBox="1"/>
          <p:nvPr/>
        </p:nvSpPr>
        <p:spPr>
          <a:xfrm>
            <a:off x="8705574" y="4010631"/>
            <a:ext cx="1419426" cy="954107"/>
          </a:xfrm>
          <a:prstGeom prst="rect">
            <a:avLst/>
          </a:prstGeom>
          <a:noFill/>
        </p:spPr>
        <p:txBody>
          <a:bodyPr wrap="square" rtlCol="0">
            <a:spAutoFit/>
          </a:bodyPr>
          <a:lstStyle/>
          <a:p>
            <a:r>
              <a:rPr lang="en-GB" sz="1400" dirty="0"/>
              <a:t>Create Output file </a:t>
            </a:r>
            <a:r>
              <a:rPr lang="en-GB" sz="1400" b="1" dirty="0"/>
              <a:t>(up to &gt; 15MB)**</a:t>
            </a:r>
          </a:p>
        </p:txBody>
      </p:sp>
      <p:cxnSp>
        <p:nvCxnSpPr>
          <p:cNvPr id="35" name="Straight Arrow Connector 34">
            <a:extLst>
              <a:ext uri="{FF2B5EF4-FFF2-40B4-BE49-F238E27FC236}">
                <a16:creationId xmlns:a16="http://schemas.microsoft.com/office/drawing/2014/main" id="{3FE4F377-C1E5-8F24-F2CF-D6018B041045}"/>
              </a:ext>
            </a:extLst>
          </p:cNvPr>
          <p:cNvCxnSpPr/>
          <p:nvPr/>
        </p:nvCxnSpPr>
        <p:spPr>
          <a:xfrm flipV="1">
            <a:off x="7529731" y="4455381"/>
            <a:ext cx="1132391" cy="72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50D0EF74-F26A-FA13-0BEB-4100EA58CD4A}"/>
              </a:ext>
            </a:extLst>
          </p:cNvPr>
          <p:cNvCxnSpPr>
            <a:cxnSpLocks/>
          </p:cNvCxnSpPr>
          <p:nvPr/>
        </p:nvCxnSpPr>
        <p:spPr>
          <a:xfrm>
            <a:off x="6547812" y="4836372"/>
            <a:ext cx="0" cy="5469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8" name="Graphic 37" descr="Tick with solid fill">
            <a:extLst>
              <a:ext uri="{FF2B5EF4-FFF2-40B4-BE49-F238E27FC236}">
                <a16:creationId xmlns:a16="http://schemas.microsoft.com/office/drawing/2014/main" id="{A9D368B4-FDA9-170C-6B0B-B5C177D09B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6828" y="1481467"/>
            <a:ext cx="264289" cy="264289"/>
          </a:xfrm>
          <a:prstGeom prst="rect">
            <a:avLst/>
          </a:prstGeom>
        </p:spPr>
      </p:pic>
      <p:pic>
        <p:nvPicPr>
          <p:cNvPr id="39" name="Graphic 38" descr="Tick with solid fill">
            <a:extLst>
              <a:ext uri="{FF2B5EF4-FFF2-40B4-BE49-F238E27FC236}">
                <a16:creationId xmlns:a16="http://schemas.microsoft.com/office/drawing/2014/main" id="{09DF66B8-0B9C-3FC3-BB49-0B43C37327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0889" y="4167935"/>
            <a:ext cx="264289" cy="264289"/>
          </a:xfrm>
          <a:prstGeom prst="rect">
            <a:avLst/>
          </a:prstGeom>
        </p:spPr>
      </p:pic>
      <p:sp>
        <p:nvSpPr>
          <p:cNvPr id="40" name="TextBox 39">
            <a:extLst>
              <a:ext uri="{FF2B5EF4-FFF2-40B4-BE49-F238E27FC236}">
                <a16:creationId xmlns:a16="http://schemas.microsoft.com/office/drawing/2014/main" id="{B0D62BD6-E3AF-3652-390A-F26F9D2E996C}"/>
              </a:ext>
            </a:extLst>
          </p:cNvPr>
          <p:cNvSpPr txBox="1"/>
          <p:nvPr/>
        </p:nvSpPr>
        <p:spPr>
          <a:xfrm>
            <a:off x="6536238" y="4921210"/>
            <a:ext cx="450396" cy="338554"/>
          </a:xfrm>
          <a:prstGeom prst="rect">
            <a:avLst/>
          </a:prstGeom>
          <a:noFill/>
        </p:spPr>
        <p:txBody>
          <a:bodyPr wrap="square" rtlCol="0">
            <a:spAutoFit/>
          </a:bodyPr>
          <a:lstStyle/>
          <a:p>
            <a:r>
              <a:rPr lang="en-GB" sz="1600" b="1" dirty="0">
                <a:solidFill>
                  <a:srgbClr val="C00000"/>
                </a:solidFill>
              </a:rPr>
              <a:t>X</a:t>
            </a:r>
            <a:endParaRPr lang="en-GB" sz="2000" b="1" dirty="0">
              <a:solidFill>
                <a:srgbClr val="C00000"/>
              </a:solidFill>
            </a:endParaRPr>
          </a:p>
        </p:txBody>
      </p:sp>
      <p:sp>
        <p:nvSpPr>
          <p:cNvPr id="41" name="TextBox 40">
            <a:extLst>
              <a:ext uri="{FF2B5EF4-FFF2-40B4-BE49-F238E27FC236}">
                <a16:creationId xmlns:a16="http://schemas.microsoft.com/office/drawing/2014/main" id="{9F4E2B19-F2A6-D333-80DF-87921212D25A}"/>
              </a:ext>
            </a:extLst>
          </p:cNvPr>
          <p:cNvSpPr txBox="1"/>
          <p:nvPr/>
        </p:nvSpPr>
        <p:spPr>
          <a:xfrm>
            <a:off x="6547812" y="2272578"/>
            <a:ext cx="450396" cy="338554"/>
          </a:xfrm>
          <a:prstGeom prst="rect">
            <a:avLst/>
          </a:prstGeom>
          <a:noFill/>
        </p:spPr>
        <p:txBody>
          <a:bodyPr wrap="square" rtlCol="0">
            <a:spAutoFit/>
          </a:bodyPr>
          <a:lstStyle/>
          <a:p>
            <a:r>
              <a:rPr lang="en-GB" sz="1600" b="1" dirty="0">
                <a:solidFill>
                  <a:srgbClr val="C00000"/>
                </a:solidFill>
              </a:rPr>
              <a:t>X</a:t>
            </a:r>
            <a:endParaRPr lang="en-GB" sz="2000" b="1" dirty="0">
              <a:solidFill>
                <a:srgbClr val="C00000"/>
              </a:solidFill>
            </a:endParaRPr>
          </a:p>
        </p:txBody>
      </p:sp>
      <p:sp>
        <p:nvSpPr>
          <p:cNvPr id="48" name="TextBox 47">
            <a:extLst>
              <a:ext uri="{FF2B5EF4-FFF2-40B4-BE49-F238E27FC236}">
                <a16:creationId xmlns:a16="http://schemas.microsoft.com/office/drawing/2014/main" id="{1F7AC861-8B02-2E13-0950-C097EDD53368}"/>
              </a:ext>
            </a:extLst>
          </p:cNvPr>
          <p:cNvSpPr txBox="1"/>
          <p:nvPr/>
        </p:nvSpPr>
        <p:spPr>
          <a:xfrm>
            <a:off x="10125000" y="2404478"/>
            <a:ext cx="1615385" cy="954107"/>
          </a:xfrm>
          <a:prstGeom prst="rect">
            <a:avLst/>
          </a:prstGeom>
          <a:noFill/>
        </p:spPr>
        <p:txBody>
          <a:bodyPr wrap="square" rtlCol="0">
            <a:spAutoFit/>
          </a:bodyPr>
          <a:lstStyle/>
          <a:p>
            <a:r>
              <a:rPr lang="en-GB" sz="1400" dirty="0"/>
              <a:t>*May fail CMS upload, May fail email size limitations.</a:t>
            </a:r>
            <a:endParaRPr lang="en-GB" sz="1400" b="1" dirty="0"/>
          </a:p>
        </p:txBody>
      </p:sp>
      <p:sp>
        <p:nvSpPr>
          <p:cNvPr id="49" name="TextBox 48">
            <a:extLst>
              <a:ext uri="{FF2B5EF4-FFF2-40B4-BE49-F238E27FC236}">
                <a16:creationId xmlns:a16="http://schemas.microsoft.com/office/drawing/2014/main" id="{95C699CA-C277-D2E2-4849-25FE01161111}"/>
              </a:ext>
            </a:extLst>
          </p:cNvPr>
          <p:cNvSpPr txBox="1"/>
          <p:nvPr/>
        </p:nvSpPr>
        <p:spPr>
          <a:xfrm>
            <a:off x="10125001" y="5063465"/>
            <a:ext cx="1893378" cy="954107"/>
          </a:xfrm>
          <a:prstGeom prst="rect">
            <a:avLst/>
          </a:prstGeom>
          <a:noFill/>
        </p:spPr>
        <p:txBody>
          <a:bodyPr wrap="square" rtlCol="0">
            <a:spAutoFit/>
          </a:bodyPr>
          <a:lstStyle/>
          <a:p>
            <a:r>
              <a:rPr lang="en-GB" sz="1400" dirty="0"/>
              <a:t>**Will pass CMS upload, Will pass email size limitations.</a:t>
            </a:r>
            <a:endParaRPr lang="en-GB" sz="1400" b="1" dirty="0"/>
          </a:p>
        </p:txBody>
      </p:sp>
      <p:sp>
        <p:nvSpPr>
          <p:cNvPr id="52" name="TextBox 51">
            <a:extLst>
              <a:ext uri="{FF2B5EF4-FFF2-40B4-BE49-F238E27FC236}">
                <a16:creationId xmlns:a16="http://schemas.microsoft.com/office/drawing/2014/main" id="{B9F8F9F1-600A-8880-1028-F9BDB1FB356C}"/>
              </a:ext>
            </a:extLst>
          </p:cNvPr>
          <p:cNvSpPr txBox="1"/>
          <p:nvPr/>
        </p:nvSpPr>
        <p:spPr>
          <a:xfrm>
            <a:off x="7799902" y="1758791"/>
            <a:ext cx="551879" cy="307777"/>
          </a:xfrm>
          <a:prstGeom prst="rect">
            <a:avLst/>
          </a:prstGeom>
          <a:noFill/>
        </p:spPr>
        <p:txBody>
          <a:bodyPr wrap="square" rtlCol="0">
            <a:spAutoFit/>
          </a:bodyPr>
          <a:lstStyle/>
          <a:p>
            <a:r>
              <a:rPr lang="en-GB" sz="1400" dirty="0"/>
              <a:t>.csv</a:t>
            </a:r>
            <a:endParaRPr lang="en-GB" sz="1400" b="1" dirty="0"/>
          </a:p>
        </p:txBody>
      </p:sp>
      <p:sp>
        <p:nvSpPr>
          <p:cNvPr id="53" name="TextBox 52">
            <a:extLst>
              <a:ext uri="{FF2B5EF4-FFF2-40B4-BE49-F238E27FC236}">
                <a16:creationId xmlns:a16="http://schemas.microsoft.com/office/drawing/2014/main" id="{876AEE95-BF76-7F20-D2CB-2B9182B27749}"/>
              </a:ext>
            </a:extLst>
          </p:cNvPr>
          <p:cNvSpPr txBox="1"/>
          <p:nvPr/>
        </p:nvSpPr>
        <p:spPr>
          <a:xfrm>
            <a:off x="1783216" y="1818325"/>
            <a:ext cx="620659" cy="306780"/>
          </a:xfrm>
          <a:prstGeom prst="rect">
            <a:avLst/>
          </a:prstGeom>
          <a:noFill/>
        </p:spPr>
        <p:txBody>
          <a:bodyPr wrap="square" rtlCol="0">
            <a:spAutoFit/>
          </a:bodyPr>
          <a:lstStyle/>
          <a:p>
            <a:r>
              <a:rPr lang="en-GB" sz="1400" dirty="0"/>
              <a:t>.xlsx</a:t>
            </a:r>
            <a:endParaRPr lang="en-GB" sz="1400" b="1" dirty="0"/>
          </a:p>
        </p:txBody>
      </p:sp>
      <p:sp>
        <p:nvSpPr>
          <p:cNvPr id="54" name="TextBox 53">
            <a:extLst>
              <a:ext uri="{FF2B5EF4-FFF2-40B4-BE49-F238E27FC236}">
                <a16:creationId xmlns:a16="http://schemas.microsoft.com/office/drawing/2014/main" id="{A3D78A33-880D-8296-AB35-CFCFA24EA252}"/>
              </a:ext>
            </a:extLst>
          </p:cNvPr>
          <p:cNvSpPr txBox="1"/>
          <p:nvPr/>
        </p:nvSpPr>
        <p:spPr>
          <a:xfrm>
            <a:off x="7799902" y="4400151"/>
            <a:ext cx="551879" cy="307777"/>
          </a:xfrm>
          <a:prstGeom prst="rect">
            <a:avLst/>
          </a:prstGeom>
          <a:noFill/>
        </p:spPr>
        <p:txBody>
          <a:bodyPr wrap="square" rtlCol="0">
            <a:spAutoFit/>
          </a:bodyPr>
          <a:lstStyle/>
          <a:p>
            <a:r>
              <a:rPr lang="en-GB" sz="1400" dirty="0"/>
              <a:t>.csv</a:t>
            </a:r>
            <a:endParaRPr lang="en-GB" sz="1400" b="1" dirty="0"/>
          </a:p>
        </p:txBody>
      </p:sp>
      <p:sp>
        <p:nvSpPr>
          <p:cNvPr id="55" name="TextBox 54">
            <a:extLst>
              <a:ext uri="{FF2B5EF4-FFF2-40B4-BE49-F238E27FC236}">
                <a16:creationId xmlns:a16="http://schemas.microsoft.com/office/drawing/2014/main" id="{E1970DAC-40F0-7121-E101-76EF457C843E}"/>
              </a:ext>
            </a:extLst>
          </p:cNvPr>
          <p:cNvSpPr txBox="1"/>
          <p:nvPr/>
        </p:nvSpPr>
        <p:spPr>
          <a:xfrm>
            <a:off x="1783216" y="4459685"/>
            <a:ext cx="620659" cy="306780"/>
          </a:xfrm>
          <a:prstGeom prst="rect">
            <a:avLst/>
          </a:prstGeom>
          <a:noFill/>
        </p:spPr>
        <p:txBody>
          <a:bodyPr wrap="square" rtlCol="0">
            <a:spAutoFit/>
          </a:bodyPr>
          <a:lstStyle/>
          <a:p>
            <a:r>
              <a:rPr lang="en-GB" sz="1400" dirty="0"/>
              <a:t>.xlsx</a:t>
            </a:r>
            <a:endParaRPr lang="en-GB" sz="1400" b="1" dirty="0"/>
          </a:p>
        </p:txBody>
      </p:sp>
      <p:sp>
        <p:nvSpPr>
          <p:cNvPr id="56" name="TextBox 55">
            <a:extLst>
              <a:ext uri="{FF2B5EF4-FFF2-40B4-BE49-F238E27FC236}">
                <a16:creationId xmlns:a16="http://schemas.microsoft.com/office/drawing/2014/main" id="{D0BF8C7F-3BCA-A1E8-0F7C-343CE7197BF5}"/>
              </a:ext>
            </a:extLst>
          </p:cNvPr>
          <p:cNvSpPr txBox="1"/>
          <p:nvPr/>
        </p:nvSpPr>
        <p:spPr>
          <a:xfrm>
            <a:off x="5025193" y="1790058"/>
            <a:ext cx="620659" cy="306780"/>
          </a:xfrm>
          <a:prstGeom prst="rect">
            <a:avLst/>
          </a:prstGeom>
          <a:noFill/>
        </p:spPr>
        <p:txBody>
          <a:bodyPr wrap="square" rtlCol="0">
            <a:spAutoFit/>
          </a:bodyPr>
          <a:lstStyle/>
          <a:p>
            <a:r>
              <a:rPr lang="en-GB" sz="1400" dirty="0"/>
              <a:t>.xlsx</a:t>
            </a:r>
            <a:endParaRPr lang="en-GB" sz="1400" b="1" dirty="0"/>
          </a:p>
        </p:txBody>
      </p:sp>
      <p:sp>
        <p:nvSpPr>
          <p:cNvPr id="57" name="TextBox 56">
            <a:extLst>
              <a:ext uri="{FF2B5EF4-FFF2-40B4-BE49-F238E27FC236}">
                <a16:creationId xmlns:a16="http://schemas.microsoft.com/office/drawing/2014/main" id="{DF091EE2-02C8-28D1-F32C-46D06E01543E}"/>
              </a:ext>
            </a:extLst>
          </p:cNvPr>
          <p:cNvSpPr txBox="1"/>
          <p:nvPr/>
        </p:nvSpPr>
        <p:spPr>
          <a:xfrm>
            <a:off x="5017628" y="4431173"/>
            <a:ext cx="620659" cy="306780"/>
          </a:xfrm>
          <a:prstGeom prst="rect">
            <a:avLst/>
          </a:prstGeom>
          <a:noFill/>
        </p:spPr>
        <p:txBody>
          <a:bodyPr wrap="square" rtlCol="0">
            <a:spAutoFit/>
          </a:bodyPr>
          <a:lstStyle/>
          <a:p>
            <a:r>
              <a:rPr lang="en-GB" sz="1400" dirty="0"/>
              <a:t>.xlsx</a:t>
            </a:r>
            <a:endParaRPr lang="en-GB" sz="1400" b="1" dirty="0"/>
          </a:p>
        </p:txBody>
      </p:sp>
    </p:spTree>
    <p:extLst>
      <p:ext uri="{BB962C8B-B14F-4D97-AF65-F5344CB8AC3E}">
        <p14:creationId xmlns:p14="http://schemas.microsoft.com/office/powerpoint/2010/main" val="245159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766D9-2EF4-BA62-D491-E628FE28E9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60D673-F09A-E98A-140D-7EF7B5E41000}"/>
              </a:ext>
            </a:extLst>
          </p:cNvPr>
          <p:cNvSpPr>
            <a:spLocks noGrp="1"/>
          </p:cNvSpPr>
          <p:nvPr>
            <p:ph type="title"/>
          </p:nvPr>
        </p:nvSpPr>
        <p:spPr/>
        <p:txBody>
          <a:bodyPr>
            <a:normAutofit fontScale="90000"/>
          </a:bodyPr>
          <a:lstStyle/>
          <a:p>
            <a:r>
              <a:rPr lang="en-GB" dirty="0"/>
              <a:t>Actions and Next Steps</a:t>
            </a:r>
          </a:p>
        </p:txBody>
      </p:sp>
      <p:sp>
        <p:nvSpPr>
          <p:cNvPr id="5" name="Rectangle 1">
            <a:extLst>
              <a:ext uri="{FF2B5EF4-FFF2-40B4-BE49-F238E27FC236}">
                <a16:creationId xmlns:a16="http://schemas.microsoft.com/office/drawing/2014/main" id="{382AED5C-4B35-AFBB-7591-2A0DB0709B03}"/>
              </a:ext>
            </a:extLst>
          </p:cNvPr>
          <p:cNvSpPr>
            <a:spLocks noChangeArrowheads="1"/>
          </p:cNvSpPr>
          <p:nvPr/>
        </p:nvSpPr>
        <p:spPr bwMode="auto">
          <a:xfrm flipV="1">
            <a:off x="2508310" y="1645991"/>
            <a:ext cx="73880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24193BCC-2E2A-274F-1D7E-793F5F81F01F}"/>
              </a:ext>
            </a:extLst>
          </p:cNvPr>
          <p:cNvSpPr txBox="1"/>
          <p:nvPr/>
        </p:nvSpPr>
        <p:spPr>
          <a:xfrm>
            <a:off x="601882" y="1334141"/>
            <a:ext cx="10914928" cy="2308324"/>
          </a:xfrm>
          <a:prstGeom prst="rect">
            <a:avLst/>
          </a:prstGeom>
          <a:noFill/>
        </p:spPr>
        <p:txBody>
          <a:bodyPr wrap="square" rtlCol="0">
            <a:spAutoFit/>
          </a:bodyPr>
          <a:lstStyle/>
          <a:p>
            <a:pPr marL="285750" indent="-285750">
              <a:buFont typeface="Arial" panose="020B0604020202020204" pitchFamily="34" charset="0"/>
              <a:buChar char="•"/>
            </a:pPr>
            <a:r>
              <a:rPr lang="en-GB" dirty="0"/>
              <a:t>Relevant updates will be made to the internal Design documentation and training material.</a:t>
            </a:r>
          </a:p>
          <a:p>
            <a:endParaRPr lang="en-GB" dirty="0"/>
          </a:p>
          <a:p>
            <a:endParaRPr lang="en-GB" dirty="0"/>
          </a:p>
          <a:p>
            <a:pPr marL="285750" indent="-285750">
              <a:buFont typeface="Arial" panose="020B0604020202020204" pitchFamily="34" charset="0"/>
              <a:buChar char="•"/>
            </a:pPr>
            <a:r>
              <a:rPr lang="en-GB" dirty="0"/>
              <a:t>There is no additional cost or timeline changes.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For the avoidance of doubt, the detailed design change pack will not be reissued given the actions being take i.e. this DSG update and updated training material</a:t>
            </a:r>
          </a:p>
        </p:txBody>
      </p:sp>
    </p:spTree>
    <p:extLst>
      <p:ext uri="{BB962C8B-B14F-4D97-AF65-F5344CB8AC3E}">
        <p14:creationId xmlns:p14="http://schemas.microsoft.com/office/powerpoint/2010/main" val="3659568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C4D29-CA31-204D-ED17-9BE45FA5B408}"/>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A33327E-454E-22A5-BDA3-4D6B8406312D}"/>
              </a:ext>
            </a:extLst>
          </p:cNvPr>
          <p:cNvSpPr>
            <a:spLocks noGrp="1"/>
          </p:cNvSpPr>
          <p:nvPr>
            <p:ph type="body" sz="quarter" idx="24"/>
          </p:nvPr>
        </p:nvSpPr>
        <p:spPr>
          <a:xfrm>
            <a:off x="1096250" y="1395168"/>
            <a:ext cx="5182002" cy="2033832"/>
          </a:xfrm>
        </p:spPr>
        <p:txBody>
          <a:bodyPr/>
          <a:lstStyle/>
          <a:p>
            <a:r>
              <a:rPr lang="en-IN" dirty="0"/>
              <a:t>Section 4: </a:t>
            </a:r>
            <a:r>
              <a:rPr lang="en-GB" dirty="0"/>
              <a:t>Release/Project Updates</a:t>
            </a:r>
            <a:endParaRPr lang="en-IN" dirty="0"/>
          </a:p>
        </p:txBody>
      </p:sp>
      <p:sp>
        <p:nvSpPr>
          <p:cNvPr id="14" name="Text Placeholder 13">
            <a:extLst>
              <a:ext uri="{FF2B5EF4-FFF2-40B4-BE49-F238E27FC236}">
                <a16:creationId xmlns:a16="http://schemas.microsoft.com/office/drawing/2014/main" id="{961A7144-383B-3462-9EDA-2250D8832F85}"/>
              </a:ext>
            </a:extLst>
          </p:cNvPr>
          <p:cNvSpPr>
            <a:spLocks noGrp="1"/>
          </p:cNvSpPr>
          <p:nvPr>
            <p:ph type="body" sz="quarter" idx="25"/>
          </p:nvPr>
        </p:nvSpPr>
        <p:spPr/>
        <p:txBody>
          <a:bodyPr/>
          <a:lstStyle/>
          <a:p>
            <a:r>
              <a:rPr lang="en-IN" sz="13800" dirty="0">
                <a:solidFill>
                  <a:schemeClr val="accent1"/>
                </a:solidFill>
              </a:rPr>
              <a:t>04</a:t>
            </a:r>
          </a:p>
        </p:txBody>
      </p:sp>
      <p:sp>
        <p:nvSpPr>
          <p:cNvPr id="11" name="Text Placeholder 9">
            <a:extLst>
              <a:ext uri="{FF2B5EF4-FFF2-40B4-BE49-F238E27FC236}">
                <a16:creationId xmlns:a16="http://schemas.microsoft.com/office/drawing/2014/main" id="{ECAD568C-4438-3629-711C-6691AD02D445}"/>
              </a:ext>
            </a:extLst>
          </p:cNvPr>
          <p:cNvSpPr>
            <a:spLocks noGrp="1"/>
          </p:cNvSpPr>
          <p:nvPr>
            <p:ph type="body" sz="quarter" idx="26"/>
          </p:nvPr>
        </p:nvSpPr>
        <p:spPr>
          <a:xfrm>
            <a:off x="6570483" y="3124112"/>
            <a:ext cx="3733014" cy="480766"/>
          </a:xfrm>
          <a:solidFill>
            <a:schemeClr val="accent1"/>
          </a:solidFill>
        </p:spPr>
        <p:txBody>
          <a:bodyPr/>
          <a:lstStyle/>
          <a:p>
            <a:r>
              <a:rPr lang="en-US" dirty="0"/>
              <a:t>4a. </a:t>
            </a:r>
            <a:r>
              <a:rPr lang="en-GB" dirty="0"/>
              <a:t>Feb 26 Major Release </a:t>
            </a:r>
          </a:p>
        </p:txBody>
      </p:sp>
      <p:sp>
        <p:nvSpPr>
          <p:cNvPr id="12" name="Text Placeholder 9">
            <a:extLst>
              <a:ext uri="{FF2B5EF4-FFF2-40B4-BE49-F238E27FC236}">
                <a16:creationId xmlns:a16="http://schemas.microsoft.com/office/drawing/2014/main" id="{6A465BD0-DA6F-3739-022D-05CB42F79D0B}"/>
              </a:ext>
            </a:extLst>
          </p:cNvPr>
          <p:cNvSpPr txBox="1">
            <a:spLocks/>
          </p:cNvSpPr>
          <p:nvPr/>
        </p:nvSpPr>
        <p:spPr>
          <a:xfrm>
            <a:off x="6570483" y="4378570"/>
            <a:ext cx="3733014" cy="545679"/>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3" name="Text Placeholder 9">
            <a:extLst>
              <a:ext uri="{FF2B5EF4-FFF2-40B4-BE49-F238E27FC236}">
                <a16:creationId xmlns:a16="http://schemas.microsoft.com/office/drawing/2014/main" id="{AA00AC6F-A1D7-BE95-4FCB-A51FDC9CEB05}"/>
              </a:ext>
            </a:extLst>
          </p:cNvPr>
          <p:cNvSpPr txBox="1">
            <a:spLocks/>
          </p:cNvSpPr>
          <p:nvPr/>
        </p:nvSpPr>
        <p:spPr>
          <a:xfrm>
            <a:off x="6570483" y="5103168"/>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2" name="Text Placeholder 9">
            <a:extLst>
              <a:ext uri="{FF2B5EF4-FFF2-40B4-BE49-F238E27FC236}">
                <a16:creationId xmlns:a16="http://schemas.microsoft.com/office/drawing/2014/main" id="{D8524C09-F47A-DD8B-3DA4-004A9D2E9308}"/>
              </a:ext>
            </a:extLst>
          </p:cNvPr>
          <p:cNvSpPr txBox="1">
            <a:spLocks/>
          </p:cNvSpPr>
          <p:nvPr/>
        </p:nvSpPr>
        <p:spPr>
          <a:xfrm>
            <a:off x="6570483" y="3751341"/>
            <a:ext cx="3733014" cy="480766"/>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4b. </a:t>
            </a:r>
            <a:r>
              <a:rPr lang="en-GB" dirty="0"/>
              <a:t>June 26 Major Release</a:t>
            </a:r>
          </a:p>
        </p:txBody>
      </p:sp>
    </p:spTree>
    <p:extLst>
      <p:ext uri="{BB962C8B-B14F-4D97-AF65-F5344CB8AC3E}">
        <p14:creationId xmlns:p14="http://schemas.microsoft.com/office/powerpoint/2010/main" val="3570957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060980" y="365125"/>
            <a:ext cx="10634614" cy="637765"/>
          </a:xfrm>
        </p:spPr>
        <p:txBody>
          <a:bodyPr>
            <a:noAutofit/>
          </a:bodyPr>
          <a:lstStyle/>
          <a:p>
            <a:r>
              <a:rPr lang="en-GB" sz="2400" dirty="0"/>
              <a:t>XRN 5983 – February 26 Major release - Status Update</a:t>
            </a:r>
            <a:endParaRPr lang="en-IN" sz="2400" dirty="0"/>
          </a:p>
        </p:txBody>
      </p:sp>
      <p:graphicFrame>
        <p:nvGraphicFramePr>
          <p:cNvPr id="11" name="Table Placeholder 3">
            <a:extLst>
              <a:ext uri="{FF2B5EF4-FFF2-40B4-BE49-F238E27FC236}">
                <a16:creationId xmlns:a16="http://schemas.microsoft.com/office/drawing/2014/main" id="{E47E1CFE-6A14-4A94-9AEC-BA6F6A69A48A}"/>
              </a:ext>
            </a:extLst>
          </p:cNvPr>
          <p:cNvGraphicFramePr>
            <a:graphicFrameLocks/>
          </p:cNvGraphicFramePr>
          <p:nvPr/>
        </p:nvGraphicFramePr>
        <p:xfrm>
          <a:off x="371788" y="1002890"/>
          <a:ext cx="11469692" cy="5188238"/>
        </p:xfrm>
        <a:graphic>
          <a:graphicData uri="http://schemas.openxmlformats.org/drawingml/2006/table">
            <a:tbl>
              <a:tblPr firstRow="1" bandRow="1">
                <a:tableStyleId>{7E9639D4-E3E2-4D34-9284-5A2195B3D0D7}</a:tableStyleId>
              </a:tblPr>
              <a:tblGrid>
                <a:gridCol w="1559882">
                  <a:extLst>
                    <a:ext uri="{9D8B030D-6E8A-4147-A177-3AD203B41FA5}">
                      <a16:colId xmlns:a16="http://schemas.microsoft.com/office/drawing/2014/main" val="130956065"/>
                    </a:ext>
                  </a:extLst>
                </a:gridCol>
                <a:gridCol w="3371850">
                  <a:extLst>
                    <a:ext uri="{9D8B030D-6E8A-4147-A177-3AD203B41FA5}">
                      <a16:colId xmlns:a16="http://schemas.microsoft.com/office/drawing/2014/main" val="2749965458"/>
                    </a:ext>
                  </a:extLst>
                </a:gridCol>
                <a:gridCol w="3474720">
                  <a:extLst>
                    <a:ext uri="{9D8B030D-6E8A-4147-A177-3AD203B41FA5}">
                      <a16:colId xmlns:a16="http://schemas.microsoft.com/office/drawing/2014/main" val="1154779752"/>
                    </a:ext>
                  </a:extLst>
                </a:gridCol>
                <a:gridCol w="3063240">
                  <a:extLst>
                    <a:ext uri="{9D8B030D-6E8A-4147-A177-3AD203B41FA5}">
                      <a16:colId xmlns:a16="http://schemas.microsoft.com/office/drawing/2014/main" val="1186885001"/>
                    </a:ext>
                  </a:extLst>
                </a:gridCol>
              </a:tblGrid>
              <a:tr h="408149">
                <a:tc rowSpan="4">
                  <a:txBody>
                    <a:bodyPr/>
                    <a:lstStyle/>
                    <a:p>
                      <a:pPr algn="ctr"/>
                      <a:endParaRPr lang="en-US" sz="1400" b="1" kern="1200">
                        <a:solidFill>
                          <a:schemeClr val="bg1"/>
                        </a:solidFill>
                        <a:latin typeface="+mn-lt"/>
                        <a:ea typeface="+mn-ea"/>
                        <a:cs typeface="+mn-cs"/>
                      </a:endParaRPr>
                    </a:p>
                    <a:p>
                      <a:pPr algn="ctr"/>
                      <a:r>
                        <a:rPr lang="en-US" sz="1400" b="1" kern="1200">
                          <a:solidFill>
                            <a:schemeClr val="bg1"/>
                          </a:solidFill>
                          <a:latin typeface="+mn-lt"/>
                          <a:ea typeface="+mn-ea"/>
                          <a:cs typeface="+mn-cs"/>
                        </a:rPr>
                        <a:t>RAG Status</a:t>
                      </a: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gridSpan="3">
                  <a:txBody>
                    <a:bodyPr/>
                    <a:lstStyle/>
                    <a:p>
                      <a:pPr algn="ctr"/>
                      <a:r>
                        <a:rPr lang="en-US" sz="1400"/>
                        <a:t>Overall Project RAG status  </a:t>
                      </a:r>
                      <a:endParaRPr lang="en-US" sz="1400" i="1">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00B050"/>
                    </a:solidFill>
                  </a:tcPr>
                </a:tc>
                <a:tc hMerge="1">
                  <a:txBody>
                    <a:bodyPr/>
                    <a:lstStyle/>
                    <a:p>
                      <a:endParaRPr lang="en-GB"/>
                    </a:p>
                  </a:txBody>
                  <a:tcPr/>
                </a:tc>
                <a:tc hMerge="1">
                  <a:txBody>
                    <a:bodyPr/>
                    <a:lstStyle/>
                    <a:p>
                      <a:endParaRPr/>
                    </a:p>
                  </a:txBody>
                  <a:tcPr anchor="ctr"/>
                </a:tc>
                <a:extLst>
                  <a:ext uri="{0D108BD9-81ED-4DB2-BD59-A6C34878D82A}">
                    <a16:rowId xmlns:a16="http://schemas.microsoft.com/office/drawing/2014/main" val="3741017008"/>
                  </a:ext>
                </a:extLst>
              </a:tr>
              <a:tr h="377538">
                <a:tc vMerge="1">
                  <a:txBody>
                    <a:bodyPr/>
                    <a:lstStyle/>
                    <a:p>
                      <a:pPr algn="ctr"/>
                      <a:endParaRPr lang="en-US" sz="1600">
                        <a:latin typeface="Quicksand" panose="02070303000000060000" pitchFamily="18" charset="77"/>
                      </a:endParaRPr>
                    </a:p>
                  </a:txBody>
                  <a:tcPr anchor="ctr">
                    <a:lnR w="6350" cap="flat" cmpd="sng" algn="ctr">
                      <a:solidFill>
                        <a:schemeClr val="bg1"/>
                      </a:solidFill>
                      <a:prstDash val="solid"/>
                      <a:round/>
                      <a:headEnd type="none" w="med" len="med"/>
                      <a:tailEnd type="none" w="med" len="med"/>
                    </a:lnR>
                    <a:solidFill>
                      <a:schemeClr val="tx1"/>
                    </a:solidFill>
                  </a:tcPr>
                </a:tc>
                <a:tc>
                  <a:txBody>
                    <a:bodyPr/>
                    <a:lstStyle/>
                    <a:p>
                      <a:pPr algn="ctr"/>
                      <a:r>
                        <a:rPr lang="en-US" sz="1400" b="1" kern="1200">
                          <a:solidFill>
                            <a:schemeClr val="bg1"/>
                          </a:solidFill>
                          <a:latin typeface="+mn-lt"/>
                          <a:ea typeface="+mn-ea"/>
                          <a:cs typeface="+mn-cs"/>
                        </a:rPr>
                        <a:t>Schedule</a:t>
                      </a:r>
                      <a:r>
                        <a:rPr lang="en-US" sz="1600"/>
                        <a:t>0</a:t>
                      </a: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Risks and Issues</a:t>
                      </a:r>
                      <a:endParaRPr lang="en-US" sz="1600">
                        <a:latin typeface="Quicksand" panose="02070303000000060000" pitchFamily="18" charset="77"/>
                      </a:endParaRPr>
                    </a:p>
                  </a:txBody>
                  <a:tcPr anchor="ctr">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a:solidFill>
                            <a:schemeClr val="bg1"/>
                          </a:solidFill>
                          <a:latin typeface="+mn-lt"/>
                          <a:ea typeface="+mn-ea"/>
                          <a:cs typeface="+mn-cs"/>
                        </a:rPr>
                        <a:t>Costs</a:t>
                      </a:r>
                    </a:p>
                  </a:txBody>
                  <a:tcPr anchor="ctr">
                    <a:solidFill>
                      <a:schemeClr val="tx1"/>
                    </a:solidFill>
                  </a:tcPr>
                </a:tc>
                <a:extLst>
                  <a:ext uri="{0D108BD9-81ED-4DB2-BD59-A6C34878D82A}">
                    <a16:rowId xmlns:a16="http://schemas.microsoft.com/office/drawing/2014/main" val="511888340"/>
                  </a:ext>
                </a:extLst>
              </a:tr>
              <a:tr h="397945">
                <a:tc vMerge="1">
                  <a:txBody>
                    <a:bodyPr/>
                    <a:lstStyle/>
                    <a:p>
                      <a:endParaRPr/>
                    </a:p>
                  </a:txBody>
                  <a:tcPr anchor="ctr">
                    <a:solidFill>
                      <a:schemeClr val="tx1"/>
                    </a:solidFill>
                  </a:tcPr>
                </a:tc>
                <a:tc>
                  <a:txBody>
                    <a:bodyPr/>
                    <a:lstStyle/>
                    <a:p>
                      <a:pPr algn="ctr"/>
                      <a:endParaRPr lang="en-US" sz="160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solidFill>
                      <a:srgbClr val="00B050"/>
                    </a:solidFill>
                  </a:tcPr>
                </a:tc>
                <a:tc>
                  <a:txBody>
                    <a:bodyPr/>
                    <a:lstStyle/>
                    <a:p>
                      <a:pPr algn="ctr"/>
                      <a:endParaRPr lang="en-US" sz="1600">
                        <a:latin typeface="Quicksand" panose="02070303000000060000" pitchFamily="18" charset="77"/>
                      </a:endParaRPr>
                    </a:p>
                  </a:txBody>
                  <a:tcPr anchor="ctr">
                    <a:solidFill>
                      <a:srgbClr val="00B050"/>
                    </a:solidFill>
                  </a:tcPr>
                </a:tc>
                <a:tc>
                  <a:txBody>
                    <a:bodyPr/>
                    <a:lstStyle/>
                    <a:p>
                      <a:pPr algn="ctr"/>
                      <a:endParaRPr lang="en-US" sz="1600">
                        <a:latin typeface="Quicksand" panose="02070303000000060000" pitchFamily="18" charset="77"/>
                      </a:endParaRPr>
                    </a:p>
                  </a:txBody>
                  <a:tcPr anchor="ctr">
                    <a:solidFill>
                      <a:srgbClr val="00B050"/>
                    </a:solidFill>
                  </a:tcPr>
                </a:tc>
                <a:extLst>
                  <a:ext uri="{0D108BD9-81ED-4DB2-BD59-A6C34878D82A}">
                    <a16:rowId xmlns:a16="http://schemas.microsoft.com/office/drawing/2014/main" val="3937089168"/>
                  </a:ext>
                </a:extLst>
              </a:tr>
              <a:tr h="399610">
                <a:tc vMerge="1">
                  <a:txBody>
                    <a:bodyPr/>
                    <a:lstStyle/>
                    <a:p>
                      <a:pPr algn="ctr"/>
                      <a:endParaRPr lang="en-US" sz="1400" b="1" kern="1200">
                        <a:solidFill>
                          <a:schemeClr val="bg1"/>
                        </a:solidFill>
                        <a:latin typeface="+mn-lt"/>
                        <a:ea typeface="+mn-ea"/>
                        <a:cs typeface="+mn-cs"/>
                      </a:endParaRPr>
                    </a:p>
                  </a:txBody>
                  <a:tcPr anchor="ctr">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mn-lt"/>
                          <a:ea typeface="+mn-ea"/>
                          <a:cs typeface="+mn-cs"/>
                        </a:rPr>
                        <a:t>Status Justification</a:t>
                      </a:r>
                    </a:p>
                  </a:txBody>
                  <a:tcPr anchor="ctr">
                    <a:lnL w="6350" cap="flat" cmpd="sng" algn="ctr">
                      <a:solidFill>
                        <a:schemeClr val="bg1"/>
                      </a:solidFill>
                      <a:prstDash val="solid"/>
                      <a:round/>
                      <a:headEnd type="none" w="med" len="med"/>
                      <a:tailEnd type="none" w="med" len="med"/>
                    </a:lnL>
                    <a:solidFill>
                      <a:schemeClr val="tx1"/>
                    </a:solidFill>
                  </a:tcPr>
                </a:tc>
                <a:tc hMerge="1">
                  <a:txBody>
                    <a:bodyPr/>
                    <a:lstStyle/>
                    <a:p>
                      <a:endParaRPr lang="en-GB"/>
                    </a:p>
                  </a:txBody>
                  <a:tcPr/>
                </a:tc>
                <a:tc hMerge="1">
                  <a:txBody>
                    <a:bodyPr/>
                    <a:lstStyle/>
                    <a:p>
                      <a:pPr algn="ctr"/>
                      <a:endParaRPr lang="en-US" sz="1400" b="1" kern="1200">
                        <a:solidFill>
                          <a:schemeClr val="bg1"/>
                        </a:solidFill>
                        <a:latin typeface="+mn-lt"/>
                        <a:ea typeface="+mn-ea"/>
                        <a:cs typeface="+mn-cs"/>
                      </a:endParaRPr>
                    </a:p>
                  </a:txBody>
                  <a:tcPr anchor="ctr">
                    <a:solidFill>
                      <a:schemeClr val="tx1"/>
                    </a:solidFill>
                  </a:tcPr>
                </a:tc>
                <a:extLst>
                  <a:ext uri="{0D108BD9-81ED-4DB2-BD59-A6C34878D82A}">
                    <a16:rowId xmlns:a16="http://schemas.microsoft.com/office/drawing/2014/main" val="1031597798"/>
                  </a:ext>
                </a:extLst>
              </a:tr>
              <a:tr h="2234487">
                <a:tc>
                  <a:txBody>
                    <a:bodyPr/>
                    <a:lstStyle/>
                    <a:p>
                      <a:pPr algn="ctr"/>
                      <a:r>
                        <a:rPr lang="en-US" sz="1400" b="1" kern="1200">
                          <a:solidFill>
                            <a:schemeClr val="bg1"/>
                          </a:solidFill>
                          <a:latin typeface="+mn-lt"/>
                          <a:ea typeface="+mn-ea"/>
                          <a:cs typeface="+mn-cs"/>
                        </a:rPr>
                        <a:t>Schedule</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0" i="0" u="none" strike="noStrike" kern="0" cap="none" spc="0" normalizeH="0" baseline="0">
                          <a:ln>
                            <a:noFill/>
                          </a:ln>
                          <a:solidFill>
                            <a:srgbClr val="000000"/>
                          </a:solidFill>
                          <a:effectLst/>
                          <a:uLnTx/>
                          <a:uFillTx/>
                          <a:latin typeface="+mn-lt"/>
                          <a:ea typeface="+mn-ea"/>
                          <a:cs typeface="Poppins"/>
                        </a:rPr>
                        <a:t>The scope </a:t>
                      </a:r>
                      <a:r>
                        <a:rPr lang="en-GB" sz="800" b="0" i="0" u="none" strike="noStrike" kern="0" cap="none" spc="0" normalizeH="0" baseline="0">
                          <a:ln>
                            <a:noFill/>
                          </a:ln>
                          <a:solidFill>
                            <a:srgbClr val="000000"/>
                          </a:solidFill>
                          <a:effectLst/>
                          <a:uLnTx/>
                          <a:uFillTx/>
                          <a:latin typeface="+mn-lt"/>
                          <a:ea typeface="+mn-ea"/>
                          <a:cs typeface="Poppins"/>
                        </a:rPr>
                        <a:t>of</a:t>
                      </a:r>
                      <a:r>
                        <a:rPr kumimoji="0" lang="en-GB" sz="800" b="0" i="0" u="none" strike="noStrike" kern="0" cap="none" spc="0" normalizeH="0" baseline="0">
                          <a:ln>
                            <a:noFill/>
                          </a:ln>
                          <a:solidFill>
                            <a:srgbClr val="000000"/>
                          </a:solidFill>
                          <a:effectLst/>
                          <a:uLnTx/>
                          <a:uFillTx/>
                          <a:latin typeface="+mn-lt"/>
                          <a:ea typeface="+mn-ea"/>
                          <a:cs typeface="Poppins"/>
                        </a:rPr>
                        <a:t> February 26 Major </a:t>
                      </a:r>
                      <a:r>
                        <a:rPr lang="en-GB" sz="800" b="0" i="0" u="none" strike="noStrike" kern="0" cap="none" spc="0" normalizeH="0" baseline="0">
                          <a:ln>
                            <a:noFill/>
                          </a:ln>
                          <a:solidFill>
                            <a:srgbClr val="000000"/>
                          </a:solidFill>
                          <a:effectLst/>
                          <a:uLnTx/>
                          <a:uFillTx/>
                          <a:latin typeface="+mn-lt"/>
                          <a:ea typeface="+mn-ea"/>
                          <a:cs typeface="Poppins"/>
                        </a:rPr>
                        <a:t>Release</a:t>
                      </a:r>
                      <a:r>
                        <a:rPr kumimoji="0" lang="en-GB" sz="800" b="0" i="0" u="none" strike="noStrike" kern="0" cap="none" spc="0" normalizeH="0" baseline="0">
                          <a:ln>
                            <a:noFill/>
                          </a:ln>
                          <a:solidFill>
                            <a:srgbClr val="000000"/>
                          </a:solidFill>
                          <a:effectLst/>
                          <a:uLnTx/>
                          <a:uFillTx/>
                          <a:latin typeface="+mn-lt"/>
                          <a:ea typeface="+mn-ea"/>
                          <a:cs typeface="Poppins"/>
                        </a:rPr>
                        <a:t> was presented for approval </a:t>
                      </a:r>
                      <a:r>
                        <a:rPr lang="en-GB" sz="800" b="0" i="0" u="none" strike="noStrike" kern="0" cap="none" spc="0" normalizeH="0" baseline="0">
                          <a:ln>
                            <a:noFill/>
                          </a:ln>
                          <a:solidFill>
                            <a:srgbClr val="000000"/>
                          </a:solidFill>
                          <a:effectLst/>
                          <a:uLnTx/>
                          <a:uFillTx/>
                          <a:latin typeface="+mn-lt"/>
                          <a:ea typeface="+mn-ea"/>
                          <a:cs typeface="Poppins"/>
                        </a:rPr>
                        <a:t>at the </a:t>
                      </a:r>
                      <a:r>
                        <a:rPr lang="en-GB" sz="800" b="0" i="0" u="none" strike="noStrike" kern="0" cap="none" spc="0" normalizeH="0" baseline="0" err="1">
                          <a:ln>
                            <a:noFill/>
                          </a:ln>
                          <a:solidFill>
                            <a:srgbClr val="000000"/>
                          </a:solidFill>
                          <a:effectLst/>
                          <a:uLnTx/>
                          <a:uFillTx/>
                          <a:latin typeface="+mn-lt"/>
                          <a:ea typeface="+mn-ea"/>
                          <a:cs typeface="Poppins"/>
                        </a:rPr>
                        <a:t>ChMC</a:t>
                      </a:r>
                      <a:r>
                        <a:rPr lang="en-GB" sz="800" b="0" i="0" u="none" strike="noStrike" kern="0" cap="none" spc="0" normalizeH="0" baseline="0">
                          <a:ln>
                            <a:noFill/>
                          </a:ln>
                          <a:solidFill>
                            <a:srgbClr val="000000"/>
                          </a:solidFill>
                          <a:effectLst/>
                          <a:uLnTx/>
                          <a:uFillTx/>
                          <a:latin typeface="+mn-lt"/>
                          <a:ea typeface="+mn-ea"/>
                          <a:cs typeface="Poppins"/>
                        </a:rPr>
                        <a:t> meeting on 10/09/25.</a:t>
                      </a: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lang="en-US" sz="800" b="0" i="0" u="none" strike="noStrike" kern="0" cap="none" spc="0" normalizeH="0" baseline="0">
                          <a:ln>
                            <a:noFill/>
                          </a:ln>
                          <a:solidFill>
                            <a:srgbClr val="000000"/>
                          </a:solidFill>
                          <a:effectLst/>
                          <a:uLnTx/>
                          <a:uFillTx/>
                          <a:latin typeface="+mn-lt"/>
                          <a:ea typeface="+mn-ea"/>
                          <a:cs typeface="Poppins"/>
                        </a:rPr>
                        <a:t>Overall release is tracking to target. Project was</a:t>
                      </a:r>
                      <a:r>
                        <a:rPr kumimoji="0" lang="en-US" sz="800" b="0" i="0" u="none" strike="noStrike" kern="0" cap="none" spc="0" normalizeH="0" baseline="0">
                          <a:ln>
                            <a:noFill/>
                          </a:ln>
                          <a:solidFill>
                            <a:srgbClr val="000000"/>
                          </a:solidFill>
                          <a:effectLst/>
                          <a:uLnTx/>
                          <a:uFillTx/>
                          <a:latin typeface="+mn-lt"/>
                          <a:ea typeface="+mn-ea"/>
                          <a:cs typeface="Poppins"/>
                        </a:rPr>
                        <a:t> </a:t>
                      </a:r>
                      <a:r>
                        <a:rPr lang="en-US" sz="800" b="0" i="0" u="none" strike="noStrike" kern="0" cap="none" spc="0" normalizeH="0" baseline="0">
                          <a:ln>
                            <a:noFill/>
                          </a:ln>
                          <a:solidFill>
                            <a:srgbClr val="000000"/>
                          </a:solidFill>
                          <a:effectLst/>
                          <a:uLnTx/>
                          <a:uFillTx/>
                          <a:latin typeface="+mn-lt"/>
                          <a:ea typeface="+mn-ea"/>
                          <a:cs typeface="Poppins"/>
                        </a:rPr>
                        <a:t>successfully implemented, </a:t>
                      </a:r>
                      <a:r>
                        <a:rPr kumimoji="0" lang="en-US" sz="800" b="0" i="0" u="none" strike="noStrike" kern="0" cap="none" spc="0" normalizeH="0" baseline="0">
                          <a:ln>
                            <a:noFill/>
                          </a:ln>
                          <a:solidFill>
                            <a:srgbClr val="000000"/>
                          </a:solidFill>
                          <a:effectLst/>
                          <a:uLnTx/>
                          <a:uFillTx/>
                          <a:latin typeface="+mn-lt"/>
                          <a:ea typeface="+mn-ea"/>
                          <a:cs typeface="Poppins"/>
                        </a:rPr>
                        <a:t> 27/02/26, </a:t>
                      </a:r>
                      <a:r>
                        <a:rPr lang="en-US" sz="800" b="0" i="0" u="none" strike="noStrike" kern="0" cap="none" spc="0" normalizeH="0" baseline="0">
                          <a:ln>
                            <a:noFill/>
                          </a:ln>
                          <a:solidFill>
                            <a:srgbClr val="000000"/>
                          </a:solidFill>
                          <a:effectLst/>
                          <a:uLnTx/>
                          <a:uFillTx/>
                          <a:latin typeface="+mn-lt"/>
                          <a:ea typeface="+mn-ea"/>
                          <a:cs typeface="Poppins"/>
                        </a:rPr>
                        <a:t>Post Implementation</a:t>
                      </a:r>
                      <a:r>
                        <a:rPr kumimoji="0" lang="en-US" sz="800" b="0" i="0" u="none" strike="noStrike" kern="0" cap="none" spc="0" normalizeH="0" baseline="0">
                          <a:ln>
                            <a:noFill/>
                          </a:ln>
                          <a:solidFill>
                            <a:srgbClr val="000000"/>
                          </a:solidFill>
                          <a:effectLst/>
                          <a:uLnTx/>
                          <a:uFillTx/>
                          <a:latin typeface="+mn-lt"/>
                          <a:ea typeface="+mn-ea"/>
                          <a:cs typeface="Poppins"/>
                        </a:rPr>
                        <a:t> </a:t>
                      </a:r>
                      <a:r>
                        <a:rPr lang="en-US" sz="800" b="0" i="0" u="none" strike="noStrike" kern="0" cap="none" spc="0" normalizeH="0" baseline="0">
                          <a:ln>
                            <a:noFill/>
                          </a:ln>
                          <a:solidFill>
                            <a:srgbClr val="000000"/>
                          </a:solidFill>
                          <a:effectLst/>
                          <a:uLnTx/>
                          <a:uFillTx/>
                          <a:latin typeface="+mn-lt"/>
                          <a:ea typeface="+mn-ea"/>
                          <a:cs typeface="Poppins"/>
                        </a:rPr>
                        <a:t>Support</a:t>
                      </a:r>
                      <a:r>
                        <a:rPr kumimoji="0" lang="en-US" sz="800" b="0" i="0" u="none" strike="noStrike" kern="0" cap="none" spc="0" normalizeH="0" baseline="0">
                          <a:ln>
                            <a:noFill/>
                          </a:ln>
                          <a:solidFill>
                            <a:srgbClr val="000000"/>
                          </a:solidFill>
                          <a:effectLst/>
                          <a:uLnTx/>
                          <a:uFillTx/>
                          <a:latin typeface="+mn-lt"/>
                          <a:ea typeface="+mn-ea"/>
                          <a:cs typeface="Poppins"/>
                        </a:rPr>
                        <a:t> </a:t>
                      </a:r>
                      <a:r>
                        <a:rPr lang="en-US" sz="800" b="0" i="0" u="none" strike="noStrike" kern="0" cap="none" spc="0" normalizeH="0" baseline="0">
                          <a:ln>
                            <a:noFill/>
                          </a:ln>
                          <a:solidFill>
                            <a:srgbClr val="000000"/>
                          </a:solidFill>
                          <a:effectLst/>
                          <a:uLnTx/>
                          <a:uFillTx/>
                          <a:latin typeface="+mn-lt"/>
                          <a:ea typeface="+mn-ea"/>
                          <a:cs typeface="Poppins"/>
                        </a:rPr>
                        <a:t>expected to complete</a:t>
                      </a:r>
                      <a:r>
                        <a:rPr kumimoji="0" lang="en-US" sz="800" b="0" i="0" u="none" strike="noStrike" kern="0" cap="none" spc="0" normalizeH="0" baseline="0">
                          <a:ln>
                            <a:noFill/>
                          </a:ln>
                          <a:solidFill>
                            <a:srgbClr val="000000"/>
                          </a:solidFill>
                          <a:effectLst/>
                          <a:uLnTx/>
                          <a:uFillTx/>
                          <a:latin typeface="+mn-lt"/>
                          <a:ea typeface="+mn-ea"/>
                          <a:cs typeface="Poppins"/>
                        </a:rPr>
                        <a:t> 10/05/26</a:t>
                      </a:r>
                      <a:r>
                        <a:rPr lang="en-US" sz="800" b="0" i="0" u="none" strike="noStrike" kern="0" cap="none" spc="0" normalizeH="0" baseline="0">
                          <a:ln>
                            <a:noFill/>
                          </a:ln>
                          <a:solidFill>
                            <a:srgbClr val="000000"/>
                          </a:solidFill>
                          <a:effectLst/>
                          <a:uLnTx/>
                          <a:uFillTx/>
                          <a:latin typeface="+mn-lt"/>
                          <a:ea typeface="+mn-ea"/>
                          <a:cs typeface="Poppins"/>
                        </a:rPr>
                        <a:t>.</a:t>
                      </a:r>
                      <a:endParaRPr kumimoji="0" lang="en-US"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0" cap="none" spc="0" normalizeH="0" baseline="0">
                          <a:ln>
                            <a:noFill/>
                          </a:ln>
                          <a:solidFill>
                            <a:srgbClr val="000000"/>
                          </a:solidFill>
                          <a:effectLst/>
                          <a:uLnTx/>
                          <a:uFillTx/>
                          <a:latin typeface="+mn-lt"/>
                          <a:ea typeface="+mn-ea"/>
                          <a:cs typeface="Poppins"/>
                        </a:rPr>
                        <a:t>Progress Update:</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lang="en-GB" sz="800" b="1" i="0" u="none" strike="noStrike" kern="0" cap="none" spc="0" normalizeH="0" baseline="0">
                        <a:ln>
                          <a:noFill/>
                        </a:ln>
                        <a:solidFill>
                          <a:srgbClr val="000000"/>
                        </a:solidFill>
                        <a:effectLst/>
                        <a:uLnTx/>
                        <a:uFillTx/>
                        <a:latin typeface="+mn-lt"/>
                        <a:ea typeface="+mn-ea"/>
                        <a:cs typeface="Poppins"/>
                      </a:endParaRP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r>
                        <a:rPr kumimoji="0" lang="en-GB" sz="800" b="0" i="0" u="none" strike="noStrike" kern="0" cap="none" spc="0" normalizeH="0" baseline="0">
                          <a:ln>
                            <a:noFill/>
                          </a:ln>
                          <a:solidFill>
                            <a:srgbClr val="000000"/>
                          </a:solidFill>
                          <a:effectLst/>
                          <a:uLnTx/>
                          <a:uFillTx/>
                          <a:latin typeface="+mn-lt"/>
                          <a:ea typeface="+mn-ea"/>
                          <a:cs typeface="Poppins"/>
                        </a:rPr>
                        <a:t>XRN5906, 5872, 5914/5922 are in Post implementation support (PIS)</a:t>
                      </a: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r>
                        <a:rPr kumimoji="0" lang="en-GB" sz="800" b="0" i="0" u="none" strike="noStrike" kern="0" cap="none" spc="0" normalizeH="0" baseline="0">
                          <a:ln>
                            <a:noFill/>
                          </a:ln>
                          <a:solidFill>
                            <a:srgbClr val="000000"/>
                          </a:solidFill>
                          <a:effectLst/>
                          <a:uLnTx/>
                          <a:uFillTx/>
                          <a:latin typeface="+mn-lt"/>
                          <a:ea typeface="+mn-ea"/>
                          <a:cs typeface="Poppins"/>
                        </a:rPr>
                        <a:t>PIS has been extended to 10/05/26 to include the LIS shortening 01/04/26 and the new rolling LIS period 01/05/26.</a:t>
                      </a: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endParaRPr kumimoji="0" lang="en-GB" sz="800" b="1" i="0" u="none" strike="noStrike" kern="0" cap="none" spc="0" normalizeH="0" baseline="0">
                        <a:ln>
                          <a:noFill/>
                        </a:ln>
                        <a:solidFill>
                          <a:srgbClr val="000000"/>
                        </a:solidFill>
                        <a:effectLst/>
                        <a:uLnTx/>
                        <a:uFillTx/>
                        <a:latin typeface="+mn-lt"/>
                        <a:ea typeface="+mn-ea"/>
                        <a:cs typeface="Poppins"/>
                      </a:endParaRPr>
                    </a:p>
                  </a:txBody>
                  <a:tcPr anchor="ctr">
                    <a:lnR w="6350" cap="flat" cmpd="sng" algn="ctr">
                      <a:solidFill>
                        <a:schemeClr val="tx1"/>
                      </a:solidFill>
                      <a:prstDash val="solid"/>
                      <a:round/>
                      <a:headEnd type="none" w="med" len="med"/>
                      <a:tailEnd type="none" w="med" len="med"/>
                    </a:lnR>
                  </a:tcPr>
                </a:tc>
                <a:tc gridSpan="2">
                  <a:txBody>
                    <a:bodyPr/>
                    <a:lstStyle/>
                    <a:p>
                      <a:pPr algn="l"/>
                      <a:endParaRPr lang="en-US" sz="1200">
                        <a:latin typeface="+mn-lt"/>
                      </a:endParaRPr>
                    </a:p>
                    <a:p>
                      <a:pPr algn="l"/>
                      <a:endParaRPr lang="en-US" sz="1200">
                        <a:latin typeface="+mn-lt"/>
                      </a:endParaRPr>
                    </a:p>
                    <a:p>
                      <a:pPr algn="l"/>
                      <a:endParaRPr lang="en-US" sz="1200">
                        <a:latin typeface="+mn-lt"/>
                      </a:endParaRPr>
                    </a:p>
                    <a:p>
                      <a:pPr lvl="0" algn="l">
                        <a:lnSpc>
                          <a:spcPct val="100000"/>
                        </a:lnSpc>
                        <a:spcBef>
                          <a:spcPts val="0"/>
                        </a:spcBef>
                        <a:spcAft>
                          <a:spcPts val="0"/>
                        </a:spcAft>
                        <a:buNone/>
                      </a:pPr>
                      <a:endParaRPr lang="en-US" sz="800" b="0" i="0" u="none" strike="noStrike" noProof="0">
                        <a:solidFill>
                          <a:srgbClr val="444444"/>
                        </a:solidFill>
                        <a:latin typeface="Segoe UI"/>
                      </a:endParaRPr>
                    </a:p>
                    <a:p>
                      <a:pPr lvl="0" algn="l">
                        <a:buNone/>
                      </a:pPr>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endParaRPr lang="en-US" sz="1200">
                        <a:latin typeface="+mn-lt"/>
                      </a:endParaRPr>
                    </a:p>
                    <a:p>
                      <a:pPr algn="l"/>
                      <a:r>
                        <a:rPr lang="en-US" sz="800">
                          <a:latin typeface="+mn-lt"/>
                        </a:rPr>
                        <a:t>Implementation date 27th February, contingency date 6th March</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hMerge="1">
                  <a:txBody>
                    <a:bodyPr/>
                    <a:lstStyle/>
                    <a:p>
                      <a:endParaRPr/>
                    </a:p>
                  </a:txBody>
                  <a:tcPr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94376521"/>
                  </a:ext>
                </a:extLst>
              </a:tr>
              <a:tr h="431461">
                <a:tc>
                  <a:txBody>
                    <a:bodyPr/>
                    <a:lstStyle/>
                    <a:p>
                      <a:pPr algn="ctr"/>
                      <a:r>
                        <a:rPr lang="en-US" sz="1400" b="1" kern="1200">
                          <a:solidFill>
                            <a:schemeClr val="bg1"/>
                          </a:solidFill>
                          <a:latin typeface="+mn-lt"/>
                          <a:ea typeface="+mn-ea"/>
                          <a:cs typeface="+mn-cs"/>
                        </a:rPr>
                        <a:t>Risks and Issues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algn="l"/>
                      <a:r>
                        <a:rPr lang="en-US" sz="800">
                          <a:solidFill>
                            <a:schemeClr val="tx1">
                              <a:lumMod val="85000"/>
                              <a:lumOff val="15000"/>
                            </a:schemeClr>
                          </a:solidFill>
                          <a:latin typeface="Nunito Sans"/>
                        </a:rPr>
                        <a:t>N/a</a:t>
                      </a: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1918266800"/>
                  </a:ext>
                </a:extLst>
              </a:tr>
              <a:tr h="428556">
                <a:tc>
                  <a:txBody>
                    <a:bodyPr/>
                    <a:lstStyle/>
                    <a:p>
                      <a:pPr algn="ctr"/>
                      <a:r>
                        <a:rPr lang="en-US" sz="1400" b="1" kern="1200">
                          <a:solidFill>
                            <a:schemeClr val="bg1"/>
                          </a:solidFill>
                          <a:latin typeface="+mn-lt"/>
                          <a:ea typeface="+mn-ea"/>
                          <a:cs typeface="+mn-cs"/>
                        </a:rPr>
                        <a:t>Costs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l" rtl="0" eaLnBrk="1" fontAlgn="auto" latinLnBrk="0" hangingPunct="1">
                        <a:lnSpc>
                          <a:spcPct val="100000"/>
                        </a:lnSpc>
                        <a:spcBef>
                          <a:spcPts val="0"/>
                        </a:spcBef>
                        <a:spcAft>
                          <a:spcPts val="0"/>
                        </a:spcAft>
                        <a:buClrTx/>
                        <a:buSzTx/>
                        <a:buFontTx/>
                        <a:buNone/>
                      </a:pPr>
                      <a:r>
                        <a:rPr kumimoji="0" lang="en-US" sz="800">
                          <a:solidFill>
                            <a:srgbClr val="000000"/>
                          </a:solidFill>
                          <a:latin typeface="Nunito sans"/>
                        </a:rPr>
                        <a:t>Changes are currently delivering with projected costs.</a:t>
                      </a: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2035633486"/>
                  </a:ext>
                </a:extLst>
              </a:tr>
              <a:tr h="510492">
                <a:tc>
                  <a:txBody>
                    <a:bodyPr/>
                    <a:lstStyle/>
                    <a:p>
                      <a:pPr algn="ctr"/>
                      <a:r>
                        <a:rPr lang="en-US" sz="1400" b="1" kern="1200">
                          <a:solidFill>
                            <a:schemeClr val="bg1"/>
                          </a:solidFill>
                          <a:latin typeface="+mn-lt"/>
                          <a:ea typeface="+mn-ea"/>
                          <a:cs typeface="+mn-cs"/>
                        </a:rPr>
                        <a:t>Scope</a:t>
                      </a:r>
                    </a:p>
                  </a:txBody>
                  <a:tcPr anchor="ctr">
                    <a:lnT w="6350" cap="flat" cmpd="sng" algn="ctr">
                      <a:solidFill>
                        <a:schemeClr val="bg1"/>
                      </a:solidFill>
                      <a:prstDash val="solid"/>
                      <a:round/>
                      <a:headEnd type="none" w="med" len="med"/>
                      <a:tailEnd type="none" w="med" len="med"/>
                    </a:lnT>
                    <a:solidFill>
                      <a:schemeClr val="tx1"/>
                    </a:solidFill>
                  </a:tcPr>
                </a:tc>
                <a:tc gridSpan="3">
                  <a:txBody>
                    <a:bodyPr/>
                    <a:lstStyle/>
                    <a:p>
                      <a:pPr rtl="0" fontAlgn="base"/>
                      <a:r>
                        <a:rPr lang="en-GB" sz="800" b="0" i="0" u="none" strike="noStrike" kern="1200">
                          <a:solidFill>
                            <a:srgbClr val="000000"/>
                          </a:solidFill>
                          <a:effectLst/>
                          <a:latin typeface="+mn-lt"/>
                          <a:ea typeface="+mn-ea"/>
                          <a:cs typeface="+mn-cs"/>
                        </a:rPr>
                        <a:t>XRN5906 - Extending the PC4 Read Submission Window.</a:t>
                      </a:r>
                    </a:p>
                    <a:p>
                      <a:pPr rtl="0" fontAlgn="base"/>
                      <a:r>
                        <a:rPr lang="en-GB" sz="800" b="0" i="0" u="none" strike="noStrike" kern="1200">
                          <a:solidFill>
                            <a:srgbClr val="000000"/>
                          </a:solidFill>
                          <a:effectLst/>
                          <a:latin typeface="+mn-lt"/>
                          <a:ea typeface="+mn-ea"/>
                          <a:cs typeface="+mn-cs"/>
                        </a:rPr>
                        <a:t>XRN5872 - Updates to the AQ Amendments Process.</a:t>
                      </a:r>
                    </a:p>
                    <a:p>
                      <a:pPr rtl="0" fontAlgn="base"/>
                      <a:r>
                        <a:rPr lang="en-GB" sz="800" b="0" i="0" u="none" strike="noStrike" kern="1200">
                          <a:solidFill>
                            <a:srgbClr val="000000"/>
                          </a:solidFill>
                          <a:effectLst/>
                          <a:latin typeface="+mn-lt"/>
                          <a:ea typeface="+mn-ea"/>
                          <a:cs typeface="+mn-cs"/>
                        </a:rPr>
                        <a:t>XRN5914/XRN5922 - Shorten of the current LIS (Line in sand) date to 2-3 years &amp; amend the LIS to rolling Period.</a:t>
                      </a:r>
                    </a:p>
                  </a:txBody>
                  <a:tcPr anchor="ctr"/>
                </a:tc>
                <a:tc hMerge="1">
                  <a:txBody>
                    <a:bodyPr/>
                    <a:lstStyle/>
                    <a:p>
                      <a:endParaRPr lang="en-GB"/>
                    </a:p>
                  </a:txBody>
                  <a:tcPr/>
                </a:tc>
                <a:tc hMerge="1">
                  <a:txBody>
                    <a:bodyPr/>
                    <a:lstStyle/>
                    <a:p>
                      <a:pPr algn="ctr"/>
                      <a:endParaRPr lang="en-US" sz="160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3873012991"/>
                  </a:ext>
                </a:extLst>
              </a:tr>
            </a:tbl>
          </a:graphicData>
        </a:graphic>
      </p:graphicFrame>
      <p:grpSp>
        <p:nvGrpSpPr>
          <p:cNvPr id="4" name="Group 3">
            <a:extLst>
              <a:ext uri="{FF2B5EF4-FFF2-40B4-BE49-F238E27FC236}">
                <a16:creationId xmlns:a16="http://schemas.microsoft.com/office/drawing/2014/main" id="{CE1E32A8-FA28-B962-2C69-D1D06007B243}"/>
              </a:ext>
            </a:extLst>
          </p:cNvPr>
          <p:cNvGrpSpPr/>
          <p:nvPr/>
        </p:nvGrpSpPr>
        <p:grpSpPr>
          <a:xfrm>
            <a:off x="5593488" y="4325099"/>
            <a:ext cx="3811727" cy="215444"/>
            <a:chOff x="4309575" y="3486038"/>
            <a:chExt cx="2858795" cy="278125"/>
          </a:xfrm>
        </p:grpSpPr>
        <p:grpSp>
          <p:nvGrpSpPr>
            <p:cNvPr id="6" name="Group 5">
              <a:extLst>
                <a:ext uri="{FF2B5EF4-FFF2-40B4-BE49-F238E27FC236}">
                  <a16:creationId xmlns:a16="http://schemas.microsoft.com/office/drawing/2014/main" id="{C6C6EE5A-D417-F7F4-EC4B-862687E49EB8}"/>
                </a:ext>
              </a:extLst>
            </p:cNvPr>
            <p:cNvGrpSpPr/>
            <p:nvPr/>
          </p:nvGrpSpPr>
          <p:grpSpPr>
            <a:xfrm>
              <a:off x="4309575" y="3486038"/>
              <a:ext cx="756457" cy="278125"/>
              <a:chOff x="4089862" y="3445799"/>
              <a:chExt cx="756457" cy="278125"/>
            </a:xfrm>
          </p:grpSpPr>
          <p:sp>
            <p:nvSpPr>
              <p:cNvPr id="19" name="Oval 18">
                <a:extLst>
                  <a:ext uri="{FF2B5EF4-FFF2-40B4-BE49-F238E27FC236}">
                    <a16:creationId xmlns:a16="http://schemas.microsoft.com/office/drawing/2014/main" id="{A025B38C-2A3C-9212-EB47-136D79701C17}"/>
                  </a:ext>
                </a:extLst>
              </p:cNvPr>
              <p:cNvSpPr/>
              <p:nvPr/>
            </p:nvSpPr>
            <p:spPr>
              <a:xfrm>
                <a:off x="4089862" y="3562003"/>
                <a:ext cx="54033" cy="45719"/>
              </a:xfrm>
              <a:prstGeom prst="ellipse">
                <a:avLst/>
              </a:prstGeom>
              <a:solidFill>
                <a:srgbClr val="57BAE5"/>
              </a:solidFill>
              <a:ln w="25400" cap="flat" cmpd="sng" algn="ctr">
                <a:solidFill>
                  <a:srgbClr val="57BAE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20" name="TextBox 19">
                <a:extLst>
                  <a:ext uri="{FF2B5EF4-FFF2-40B4-BE49-F238E27FC236}">
                    <a16:creationId xmlns:a16="http://schemas.microsoft.com/office/drawing/2014/main" id="{047366BE-02B1-5F1A-4B4A-548764529B90}"/>
                  </a:ext>
                </a:extLst>
              </p:cNvPr>
              <p:cNvSpPr txBox="1"/>
              <p:nvPr/>
            </p:nvSpPr>
            <p:spPr>
              <a:xfrm>
                <a:off x="4131425"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Complete</a:t>
                </a:r>
              </a:p>
            </p:txBody>
          </p:sp>
        </p:grpSp>
        <p:grpSp>
          <p:nvGrpSpPr>
            <p:cNvPr id="8" name="Group 7">
              <a:extLst>
                <a:ext uri="{FF2B5EF4-FFF2-40B4-BE49-F238E27FC236}">
                  <a16:creationId xmlns:a16="http://schemas.microsoft.com/office/drawing/2014/main" id="{59E09A33-F4AF-BE19-568E-C3EAE407D089}"/>
                </a:ext>
              </a:extLst>
            </p:cNvPr>
            <p:cNvGrpSpPr/>
            <p:nvPr/>
          </p:nvGrpSpPr>
          <p:grpSpPr>
            <a:xfrm>
              <a:off x="5080579" y="3486038"/>
              <a:ext cx="741910" cy="278125"/>
              <a:chOff x="4089862" y="3445799"/>
              <a:chExt cx="741910" cy="278125"/>
            </a:xfrm>
          </p:grpSpPr>
          <p:sp>
            <p:nvSpPr>
              <p:cNvPr id="17" name="Oval 16">
                <a:extLst>
                  <a:ext uri="{FF2B5EF4-FFF2-40B4-BE49-F238E27FC236}">
                    <a16:creationId xmlns:a16="http://schemas.microsoft.com/office/drawing/2014/main" id="{5150144D-492B-E2A3-58BB-F49BDA55D333}"/>
                  </a:ext>
                </a:extLst>
              </p:cNvPr>
              <p:cNvSpPr/>
              <p:nvPr/>
            </p:nvSpPr>
            <p:spPr>
              <a:xfrm>
                <a:off x="4089862" y="3562003"/>
                <a:ext cx="54033" cy="45719"/>
              </a:xfrm>
              <a:prstGeom prst="ellipse">
                <a:avLst/>
              </a:prstGeom>
              <a:solidFill>
                <a:srgbClr val="00BF75"/>
              </a:solidFill>
              <a:ln w="25400" cap="flat" cmpd="sng" algn="ctr">
                <a:solidFill>
                  <a:srgbClr val="00BF7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8" name="TextBox 17">
                <a:extLst>
                  <a:ext uri="{FF2B5EF4-FFF2-40B4-BE49-F238E27FC236}">
                    <a16:creationId xmlns:a16="http://schemas.microsoft.com/office/drawing/2014/main" id="{C2725CAD-E1F1-7FD0-AAF0-5213129DC9CD}"/>
                  </a:ext>
                </a:extLst>
              </p:cNvPr>
              <p:cNvSpPr txBox="1"/>
              <p:nvPr/>
            </p:nvSpPr>
            <p:spPr>
              <a:xfrm>
                <a:off x="4116878"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On Track</a:t>
                </a:r>
              </a:p>
            </p:txBody>
          </p:sp>
        </p:grpSp>
        <p:grpSp>
          <p:nvGrpSpPr>
            <p:cNvPr id="9" name="Group 8">
              <a:extLst>
                <a:ext uri="{FF2B5EF4-FFF2-40B4-BE49-F238E27FC236}">
                  <a16:creationId xmlns:a16="http://schemas.microsoft.com/office/drawing/2014/main" id="{770A728B-F135-E1F8-6311-A2CE78694577}"/>
                </a:ext>
              </a:extLst>
            </p:cNvPr>
            <p:cNvGrpSpPr/>
            <p:nvPr/>
          </p:nvGrpSpPr>
          <p:grpSpPr>
            <a:xfrm>
              <a:off x="5795473" y="3486038"/>
              <a:ext cx="741910" cy="278125"/>
              <a:chOff x="4089862" y="3445799"/>
              <a:chExt cx="741910" cy="278125"/>
            </a:xfrm>
          </p:grpSpPr>
          <p:sp>
            <p:nvSpPr>
              <p:cNvPr id="15" name="Oval 14">
                <a:extLst>
                  <a:ext uri="{FF2B5EF4-FFF2-40B4-BE49-F238E27FC236}">
                    <a16:creationId xmlns:a16="http://schemas.microsoft.com/office/drawing/2014/main" id="{784FF7AE-BD67-2FCC-A250-5B5D748DF57B}"/>
                  </a:ext>
                </a:extLst>
              </p:cNvPr>
              <p:cNvSpPr/>
              <p:nvPr/>
            </p:nvSpPr>
            <p:spPr>
              <a:xfrm>
                <a:off x="4089862" y="3562003"/>
                <a:ext cx="54033" cy="45719"/>
              </a:xfrm>
              <a:prstGeom prst="ellipse">
                <a:avLst/>
              </a:prstGeom>
              <a:solidFill>
                <a:srgbClr val="FFC000"/>
              </a:solidFill>
              <a:ln w="25400" cap="flat" cmpd="sng" algn="ctr">
                <a:solidFill>
                  <a:srgbClr val="FFC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6" name="TextBox 15">
                <a:extLst>
                  <a:ext uri="{FF2B5EF4-FFF2-40B4-BE49-F238E27FC236}">
                    <a16:creationId xmlns:a16="http://schemas.microsoft.com/office/drawing/2014/main" id="{5219BF76-4870-D05A-D1A3-8B8BDDC9A1F7}"/>
                  </a:ext>
                </a:extLst>
              </p:cNvPr>
              <p:cNvSpPr txBox="1"/>
              <p:nvPr/>
            </p:nvSpPr>
            <p:spPr>
              <a:xfrm>
                <a:off x="4116878" y="3445799"/>
                <a:ext cx="714894" cy="278125"/>
              </a:xfrm>
              <a:prstGeom prst="rect">
                <a:avLst/>
              </a:prstGeom>
              <a:noFill/>
            </p:spPr>
            <p:txBody>
              <a:bodyPr wrap="square" rtlCol="0">
                <a:spAutoFit/>
              </a:bodyPr>
              <a:lstStyle>
                <a:defPPr>
                  <a:defRPr lang="en-US"/>
                </a:defPPr>
                <a:lvl1pPr defTabSz="1219170">
                  <a:defRPr sz="933" kern="0">
                    <a:solidFill>
                      <a:prstClr val="black"/>
                    </a:solidFill>
                    <a:latin typeface="Nunito Sans"/>
                  </a:defRPr>
                </a:lvl1pPr>
              </a:lstStyle>
              <a:p>
                <a:r>
                  <a:rPr lang="en-GB" sz="800">
                    <a:latin typeface="+mj-lt"/>
                  </a:rPr>
                  <a:t>At Risk</a:t>
                </a:r>
              </a:p>
            </p:txBody>
          </p:sp>
        </p:grpSp>
        <p:grpSp>
          <p:nvGrpSpPr>
            <p:cNvPr id="10" name="Group 9">
              <a:extLst>
                <a:ext uri="{FF2B5EF4-FFF2-40B4-BE49-F238E27FC236}">
                  <a16:creationId xmlns:a16="http://schemas.microsoft.com/office/drawing/2014/main" id="{DF66DD10-86ED-C3BE-5342-ED14BEC24E96}"/>
                </a:ext>
              </a:extLst>
            </p:cNvPr>
            <p:cNvGrpSpPr/>
            <p:nvPr/>
          </p:nvGrpSpPr>
          <p:grpSpPr>
            <a:xfrm>
              <a:off x="6429317" y="3486038"/>
              <a:ext cx="739053" cy="278125"/>
              <a:chOff x="4089862" y="3445799"/>
              <a:chExt cx="739053" cy="278125"/>
            </a:xfrm>
          </p:grpSpPr>
          <p:sp>
            <p:nvSpPr>
              <p:cNvPr id="13" name="Oval 12">
                <a:extLst>
                  <a:ext uri="{FF2B5EF4-FFF2-40B4-BE49-F238E27FC236}">
                    <a16:creationId xmlns:a16="http://schemas.microsoft.com/office/drawing/2014/main" id="{ECAB50AC-7A55-8208-1789-142B9134F95A}"/>
                  </a:ext>
                </a:extLst>
              </p:cNvPr>
              <p:cNvSpPr/>
              <p:nvPr/>
            </p:nvSpPr>
            <p:spPr>
              <a:xfrm>
                <a:off x="4089862" y="3562003"/>
                <a:ext cx="54033" cy="45719"/>
              </a:xfrm>
              <a:prstGeom prst="ellipse">
                <a:avLst/>
              </a:prstGeom>
              <a:solidFill>
                <a:srgbClr val="FF0000"/>
              </a:solidFill>
              <a:ln w="25400" cap="flat" cmpd="sng" algn="ctr">
                <a:solidFill>
                  <a:srgbClr val="FF0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4" name="TextBox 13">
                <a:extLst>
                  <a:ext uri="{FF2B5EF4-FFF2-40B4-BE49-F238E27FC236}">
                    <a16:creationId xmlns:a16="http://schemas.microsoft.com/office/drawing/2014/main" id="{D06D3C6C-ADD3-304D-246F-36CAE02191CD}"/>
                  </a:ext>
                </a:extLst>
              </p:cNvPr>
              <p:cNvSpPr txBox="1"/>
              <p:nvPr/>
            </p:nvSpPr>
            <p:spPr>
              <a:xfrm>
                <a:off x="4114021" y="3445799"/>
                <a:ext cx="714894" cy="278125"/>
              </a:xfrm>
              <a:prstGeom prst="rect">
                <a:avLst/>
              </a:prstGeom>
              <a:noFill/>
            </p:spPr>
            <p:txBody>
              <a:bodyPr wrap="square" rtlCol="0">
                <a:spAutoFit/>
              </a:bodyPr>
              <a:lstStyle/>
              <a:p>
                <a:pPr defTabSz="1219170">
                  <a:defRPr/>
                </a:pPr>
                <a:r>
                  <a:rPr lang="en-GB" sz="800" kern="0">
                    <a:solidFill>
                      <a:prstClr val="black"/>
                    </a:solidFill>
                    <a:latin typeface="+mj-lt"/>
                  </a:rPr>
                  <a:t>Overdue</a:t>
                </a:r>
              </a:p>
            </p:txBody>
          </p:sp>
        </p:grpSp>
      </p:grpSp>
      <p:pic>
        <p:nvPicPr>
          <p:cNvPr id="3" name="Picture 2">
            <a:extLst>
              <a:ext uri="{FF2B5EF4-FFF2-40B4-BE49-F238E27FC236}">
                <a16:creationId xmlns:a16="http://schemas.microsoft.com/office/drawing/2014/main" id="{9D7A251A-E758-3806-9710-9496C2065080}"/>
              </a:ext>
            </a:extLst>
          </p:cNvPr>
          <p:cNvPicPr>
            <a:picLocks noChangeAspect="1"/>
          </p:cNvPicPr>
          <p:nvPr/>
        </p:nvPicPr>
        <p:blipFill>
          <a:blip r:embed="rId2"/>
          <a:stretch>
            <a:fillRect/>
          </a:stretch>
        </p:blipFill>
        <p:spPr>
          <a:xfrm>
            <a:off x="5358018" y="2674514"/>
            <a:ext cx="6483462" cy="1009702"/>
          </a:xfrm>
          <a:prstGeom prst="rect">
            <a:avLst/>
          </a:prstGeom>
        </p:spPr>
      </p:pic>
    </p:spTree>
    <p:extLst>
      <p:ext uri="{BB962C8B-B14F-4D97-AF65-F5344CB8AC3E}">
        <p14:creationId xmlns:p14="http://schemas.microsoft.com/office/powerpoint/2010/main" val="477306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0B943A-9B19-3D27-F0A9-D2F9DACA7049}"/>
              </a:ext>
            </a:extLst>
          </p:cNvPr>
          <p:cNvSpPr>
            <a:spLocks noGrp="1"/>
          </p:cNvSpPr>
          <p:nvPr>
            <p:ph type="title"/>
          </p:nvPr>
        </p:nvSpPr>
        <p:spPr>
          <a:xfrm>
            <a:off x="1060980" y="365125"/>
            <a:ext cx="10634614" cy="637765"/>
          </a:xfrm>
        </p:spPr>
        <p:txBody>
          <a:bodyPr>
            <a:noAutofit/>
          </a:bodyPr>
          <a:lstStyle/>
          <a:p>
            <a:r>
              <a:rPr lang="en-GB" sz="2400" dirty="0"/>
              <a:t>XRN 6045 – June 26 Major Release - Status Update</a:t>
            </a:r>
            <a:endParaRPr lang="en-IN" sz="2400" dirty="0"/>
          </a:p>
        </p:txBody>
      </p:sp>
      <p:graphicFrame>
        <p:nvGraphicFramePr>
          <p:cNvPr id="11" name="Table Placeholder 3">
            <a:extLst>
              <a:ext uri="{FF2B5EF4-FFF2-40B4-BE49-F238E27FC236}">
                <a16:creationId xmlns:a16="http://schemas.microsoft.com/office/drawing/2014/main" id="{E47E1CFE-6A14-4A94-9AEC-BA6F6A69A48A}"/>
              </a:ext>
            </a:extLst>
          </p:cNvPr>
          <p:cNvGraphicFramePr>
            <a:graphicFrameLocks/>
          </p:cNvGraphicFramePr>
          <p:nvPr/>
        </p:nvGraphicFramePr>
        <p:xfrm>
          <a:off x="371788" y="1002890"/>
          <a:ext cx="11469692" cy="5188238"/>
        </p:xfrm>
        <a:graphic>
          <a:graphicData uri="http://schemas.openxmlformats.org/drawingml/2006/table">
            <a:tbl>
              <a:tblPr firstRow="1" bandRow="1">
                <a:tableStyleId>{7E9639D4-E3E2-4D34-9284-5A2195B3D0D7}</a:tableStyleId>
              </a:tblPr>
              <a:tblGrid>
                <a:gridCol w="1559882">
                  <a:extLst>
                    <a:ext uri="{9D8B030D-6E8A-4147-A177-3AD203B41FA5}">
                      <a16:colId xmlns:a16="http://schemas.microsoft.com/office/drawing/2014/main" val="130956065"/>
                    </a:ext>
                  </a:extLst>
                </a:gridCol>
                <a:gridCol w="3371850">
                  <a:extLst>
                    <a:ext uri="{9D8B030D-6E8A-4147-A177-3AD203B41FA5}">
                      <a16:colId xmlns:a16="http://schemas.microsoft.com/office/drawing/2014/main" val="2749965458"/>
                    </a:ext>
                  </a:extLst>
                </a:gridCol>
                <a:gridCol w="3474720">
                  <a:extLst>
                    <a:ext uri="{9D8B030D-6E8A-4147-A177-3AD203B41FA5}">
                      <a16:colId xmlns:a16="http://schemas.microsoft.com/office/drawing/2014/main" val="1154779752"/>
                    </a:ext>
                  </a:extLst>
                </a:gridCol>
                <a:gridCol w="3063240">
                  <a:extLst>
                    <a:ext uri="{9D8B030D-6E8A-4147-A177-3AD203B41FA5}">
                      <a16:colId xmlns:a16="http://schemas.microsoft.com/office/drawing/2014/main" val="1186885001"/>
                    </a:ext>
                  </a:extLst>
                </a:gridCol>
              </a:tblGrid>
              <a:tr h="408149">
                <a:tc rowSpan="4">
                  <a:txBody>
                    <a:bodyPr/>
                    <a:lstStyle/>
                    <a:p>
                      <a:pPr algn="ctr"/>
                      <a:endParaRPr lang="en-US" sz="1400" b="1" kern="1200" dirty="0">
                        <a:solidFill>
                          <a:schemeClr val="bg1"/>
                        </a:solidFill>
                        <a:latin typeface="+mn-lt"/>
                        <a:ea typeface="+mn-ea"/>
                        <a:cs typeface="+mn-cs"/>
                      </a:endParaRPr>
                    </a:p>
                    <a:p>
                      <a:pPr algn="ctr"/>
                      <a:r>
                        <a:rPr lang="en-US" sz="1400" b="1" kern="1200" dirty="0">
                          <a:solidFill>
                            <a:schemeClr val="bg1"/>
                          </a:solidFill>
                          <a:latin typeface="+mn-lt"/>
                          <a:ea typeface="+mn-ea"/>
                          <a:cs typeface="+mn-cs"/>
                        </a:rPr>
                        <a:t>RAG Status</a:t>
                      </a:r>
                    </a:p>
                  </a:txBody>
                  <a:tcPr anchor="ctr">
                    <a:lnR w="6350" cap="flat" cmpd="sng" algn="ctr">
                      <a:solidFill>
                        <a:schemeClr val="bg1"/>
                      </a:solidFill>
                      <a:prstDash val="solid"/>
                      <a:round/>
                      <a:headEnd type="none" w="med" len="med"/>
                      <a:tailEnd type="none" w="med" len="med"/>
                    </a:lnR>
                    <a:lnB w="6350" cap="flat" cmpd="sng" algn="ctr">
                      <a:solidFill>
                        <a:schemeClr val="bg1"/>
                      </a:solidFill>
                      <a:prstDash val="solid"/>
                      <a:round/>
                      <a:headEnd type="none" w="med" len="med"/>
                      <a:tailEnd type="none" w="med" len="med"/>
                    </a:lnB>
                  </a:tcPr>
                </a:tc>
                <a:tc gridSpan="3">
                  <a:txBody>
                    <a:bodyPr/>
                    <a:lstStyle/>
                    <a:p>
                      <a:pPr algn="ctr"/>
                      <a:r>
                        <a:rPr lang="en-US" sz="1400" dirty="0"/>
                        <a:t>Overall Project RAG status  </a:t>
                      </a:r>
                      <a:endParaRPr lang="en-US" sz="1400" i="1" dirty="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B w="6350" cap="flat" cmpd="sng" algn="ctr">
                      <a:solidFill>
                        <a:schemeClr val="bg1"/>
                      </a:solidFill>
                      <a:prstDash val="solid"/>
                      <a:round/>
                      <a:headEnd type="none" w="med" len="med"/>
                      <a:tailEnd type="none" w="med" len="med"/>
                    </a:lnB>
                    <a:solidFill>
                      <a:srgbClr val="00BF75"/>
                    </a:solidFill>
                  </a:tcPr>
                </a:tc>
                <a:tc hMerge="1">
                  <a:txBody>
                    <a:bodyPr/>
                    <a:lstStyle/>
                    <a:p>
                      <a:endParaRPr lang="en-GB"/>
                    </a:p>
                  </a:txBody>
                  <a:tcPr/>
                </a:tc>
                <a:tc hMerge="1">
                  <a:txBody>
                    <a:bodyPr/>
                    <a:lstStyle/>
                    <a:p>
                      <a:endParaRPr dirty="0"/>
                    </a:p>
                  </a:txBody>
                  <a:tcPr anchor="ctr"/>
                </a:tc>
                <a:extLst>
                  <a:ext uri="{0D108BD9-81ED-4DB2-BD59-A6C34878D82A}">
                    <a16:rowId xmlns:a16="http://schemas.microsoft.com/office/drawing/2014/main" val="3741017008"/>
                  </a:ext>
                </a:extLst>
              </a:tr>
              <a:tr h="377538">
                <a:tc vMerge="1">
                  <a:txBody>
                    <a:bodyPr/>
                    <a:lstStyle/>
                    <a:p>
                      <a:pPr algn="ctr"/>
                      <a:endParaRPr lang="en-US" sz="1600" dirty="0">
                        <a:latin typeface="Quicksand" panose="02070303000000060000" pitchFamily="18" charset="77"/>
                      </a:endParaRPr>
                    </a:p>
                  </a:txBody>
                  <a:tcPr anchor="ctr">
                    <a:lnR w="6350" cap="flat" cmpd="sng" algn="ctr">
                      <a:solidFill>
                        <a:schemeClr val="bg1"/>
                      </a:solidFill>
                      <a:prstDash val="solid"/>
                      <a:round/>
                      <a:headEnd type="none" w="med" len="med"/>
                      <a:tailEnd type="none" w="med" len="med"/>
                    </a:lnR>
                    <a:solidFill>
                      <a:schemeClr val="tx1"/>
                    </a:solidFill>
                  </a:tcPr>
                </a:tc>
                <a:tc>
                  <a:txBody>
                    <a:bodyPr/>
                    <a:lstStyle/>
                    <a:p>
                      <a:pPr algn="ctr"/>
                      <a:r>
                        <a:rPr lang="en-US" sz="1400" b="1" kern="1200" dirty="0">
                          <a:solidFill>
                            <a:schemeClr val="bg1"/>
                          </a:solidFill>
                          <a:latin typeface="+mn-lt"/>
                          <a:ea typeface="+mn-ea"/>
                          <a:cs typeface="+mn-cs"/>
                        </a:rPr>
                        <a:t>Schedule</a:t>
                      </a:r>
                      <a:r>
                        <a:rPr lang="en-US" sz="1600" dirty="0"/>
                        <a:t>0</a:t>
                      </a:r>
                      <a:endParaRPr lang="en-US" sz="1600" dirty="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dirty="0">
                          <a:solidFill>
                            <a:schemeClr val="bg1"/>
                          </a:solidFill>
                          <a:latin typeface="+mn-lt"/>
                          <a:ea typeface="+mn-ea"/>
                          <a:cs typeface="+mn-cs"/>
                        </a:rPr>
                        <a:t>Risks and Issues</a:t>
                      </a:r>
                      <a:endParaRPr lang="en-US" sz="1600" dirty="0">
                        <a:latin typeface="Quicksand" panose="02070303000000060000" pitchFamily="18" charset="77"/>
                      </a:endParaRPr>
                    </a:p>
                  </a:txBody>
                  <a:tcPr anchor="ctr">
                    <a:lnT w="6350" cap="flat" cmpd="sng" algn="ctr">
                      <a:solidFill>
                        <a:schemeClr val="bg1"/>
                      </a:solidFill>
                      <a:prstDash val="solid"/>
                      <a:round/>
                      <a:headEnd type="none" w="med" len="med"/>
                      <a:tailEnd type="none" w="med" len="med"/>
                    </a:lnT>
                    <a:solidFill>
                      <a:schemeClr val="tx1"/>
                    </a:solidFill>
                  </a:tcPr>
                </a:tc>
                <a:tc>
                  <a:txBody>
                    <a:bodyPr/>
                    <a:lstStyle/>
                    <a:p>
                      <a:pPr algn="ctr"/>
                      <a:r>
                        <a:rPr lang="en-US" sz="1400" b="1" kern="1200" dirty="0">
                          <a:solidFill>
                            <a:schemeClr val="bg1"/>
                          </a:solidFill>
                          <a:latin typeface="+mn-lt"/>
                          <a:ea typeface="+mn-ea"/>
                          <a:cs typeface="+mn-cs"/>
                        </a:rPr>
                        <a:t>Costs</a:t>
                      </a:r>
                    </a:p>
                  </a:txBody>
                  <a:tcPr anchor="ctr">
                    <a:solidFill>
                      <a:schemeClr val="tx1"/>
                    </a:solidFill>
                  </a:tcPr>
                </a:tc>
                <a:extLst>
                  <a:ext uri="{0D108BD9-81ED-4DB2-BD59-A6C34878D82A}">
                    <a16:rowId xmlns:a16="http://schemas.microsoft.com/office/drawing/2014/main" val="511888340"/>
                  </a:ext>
                </a:extLst>
              </a:tr>
              <a:tr h="397945">
                <a:tc vMerge="1">
                  <a:txBody>
                    <a:bodyPr/>
                    <a:lstStyle/>
                    <a:p>
                      <a:endParaRPr dirty="0"/>
                    </a:p>
                  </a:txBody>
                  <a:tcPr anchor="ctr">
                    <a:solidFill>
                      <a:schemeClr val="tx1"/>
                    </a:solidFill>
                  </a:tcPr>
                </a:tc>
                <a:tc>
                  <a:txBody>
                    <a:bodyPr/>
                    <a:lstStyle/>
                    <a:p>
                      <a:pPr algn="ctr"/>
                      <a:endParaRPr lang="en-US" sz="1600" dirty="0">
                        <a:latin typeface="Quicksand" panose="02070303000000060000" pitchFamily="18" charset="77"/>
                      </a:endParaRPr>
                    </a:p>
                  </a:txBody>
                  <a:tcPr anchor="ctr">
                    <a:lnL w="6350" cap="flat" cmpd="sng" algn="ctr">
                      <a:solidFill>
                        <a:schemeClr val="bg1"/>
                      </a:solidFill>
                      <a:prstDash val="solid"/>
                      <a:round/>
                      <a:headEnd type="none" w="med" len="med"/>
                      <a:tailEnd type="none" w="med" len="med"/>
                    </a:lnL>
                    <a:solidFill>
                      <a:srgbClr val="00BF75"/>
                    </a:solidFill>
                  </a:tcPr>
                </a:tc>
                <a:tc>
                  <a:txBody>
                    <a:bodyPr/>
                    <a:lstStyle/>
                    <a:p>
                      <a:pPr algn="ctr"/>
                      <a:endParaRPr lang="en-US" sz="1600" dirty="0">
                        <a:latin typeface="Quicksand" panose="02070303000000060000" pitchFamily="18" charset="77"/>
                      </a:endParaRPr>
                    </a:p>
                  </a:txBody>
                  <a:tcPr anchor="ctr">
                    <a:solidFill>
                      <a:srgbClr val="00BF75"/>
                    </a:solidFill>
                  </a:tcPr>
                </a:tc>
                <a:tc>
                  <a:txBody>
                    <a:bodyPr/>
                    <a:lstStyle/>
                    <a:p>
                      <a:pPr algn="ctr"/>
                      <a:endParaRPr lang="en-US" sz="1600" dirty="0">
                        <a:latin typeface="Quicksand" panose="02070303000000060000" pitchFamily="18" charset="77"/>
                      </a:endParaRPr>
                    </a:p>
                  </a:txBody>
                  <a:tcPr anchor="ctr">
                    <a:solidFill>
                      <a:srgbClr val="00BF75"/>
                    </a:solidFill>
                  </a:tcPr>
                </a:tc>
                <a:extLst>
                  <a:ext uri="{0D108BD9-81ED-4DB2-BD59-A6C34878D82A}">
                    <a16:rowId xmlns:a16="http://schemas.microsoft.com/office/drawing/2014/main" val="3937089168"/>
                  </a:ext>
                </a:extLst>
              </a:tr>
              <a:tr h="399610">
                <a:tc vMerge="1">
                  <a:txBody>
                    <a:bodyPr/>
                    <a:lstStyle/>
                    <a:p>
                      <a:pPr algn="ctr"/>
                      <a:endParaRPr lang="en-US" sz="1400" b="1" kern="1200" dirty="0">
                        <a:solidFill>
                          <a:schemeClr val="bg1"/>
                        </a:solidFill>
                        <a:latin typeface="+mn-lt"/>
                        <a:ea typeface="+mn-ea"/>
                        <a:cs typeface="+mn-cs"/>
                      </a:endParaRPr>
                    </a:p>
                  </a:txBody>
                  <a:tcPr anchor="ctr">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n-lt"/>
                          <a:ea typeface="+mn-ea"/>
                          <a:cs typeface="+mn-cs"/>
                        </a:rPr>
                        <a:t>Status Justification</a:t>
                      </a:r>
                    </a:p>
                  </a:txBody>
                  <a:tcPr anchor="ctr">
                    <a:lnL w="6350" cap="flat" cmpd="sng" algn="ctr">
                      <a:solidFill>
                        <a:schemeClr val="bg1"/>
                      </a:solidFill>
                      <a:prstDash val="solid"/>
                      <a:round/>
                      <a:headEnd type="none" w="med" len="med"/>
                      <a:tailEnd type="none" w="med" len="med"/>
                    </a:lnL>
                    <a:solidFill>
                      <a:schemeClr val="tx1"/>
                    </a:solidFill>
                  </a:tcPr>
                </a:tc>
                <a:tc hMerge="1">
                  <a:txBody>
                    <a:bodyPr/>
                    <a:lstStyle/>
                    <a:p>
                      <a:endParaRPr lang="en-GB"/>
                    </a:p>
                  </a:txBody>
                  <a:tcPr/>
                </a:tc>
                <a:tc hMerge="1">
                  <a:txBody>
                    <a:bodyPr/>
                    <a:lstStyle/>
                    <a:p>
                      <a:pPr algn="ctr"/>
                      <a:endParaRPr lang="en-US" sz="1400" b="1" kern="1200" dirty="0">
                        <a:solidFill>
                          <a:schemeClr val="bg1"/>
                        </a:solidFill>
                        <a:latin typeface="+mn-lt"/>
                        <a:ea typeface="+mn-ea"/>
                        <a:cs typeface="+mn-cs"/>
                      </a:endParaRPr>
                    </a:p>
                  </a:txBody>
                  <a:tcPr anchor="ctr">
                    <a:solidFill>
                      <a:schemeClr val="tx1"/>
                    </a:solidFill>
                  </a:tcPr>
                </a:tc>
                <a:extLst>
                  <a:ext uri="{0D108BD9-81ED-4DB2-BD59-A6C34878D82A}">
                    <a16:rowId xmlns:a16="http://schemas.microsoft.com/office/drawing/2014/main" val="1031597798"/>
                  </a:ext>
                </a:extLst>
              </a:tr>
              <a:tr h="2234487">
                <a:tc>
                  <a:txBody>
                    <a:bodyPr/>
                    <a:lstStyle/>
                    <a:p>
                      <a:pPr algn="ctr"/>
                      <a:r>
                        <a:rPr lang="en-US" sz="1400" b="1" kern="1200" dirty="0">
                          <a:solidFill>
                            <a:schemeClr val="bg1"/>
                          </a:solidFill>
                          <a:latin typeface="+mn-lt"/>
                          <a:ea typeface="+mn-ea"/>
                          <a:cs typeface="+mn-cs"/>
                        </a:rPr>
                        <a:t>Schedule</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0" i="0" u="none" strike="noStrike" kern="0" cap="none" spc="0" normalizeH="0" baseline="0" dirty="0">
                          <a:ln>
                            <a:noFill/>
                          </a:ln>
                          <a:solidFill>
                            <a:srgbClr val="000000"/>
                          </a:solidFill>
                          <a:effectLst/>
                          <a:uLnTx/>
                          <a:uFillTx/>
                          <a:latin typeface="+mn-lt"/>
                          <a:ea typeface="+mn-ea"/>
                          <a:cs typeface="Poppins"/>
                        </a:rPr>
                        <a:t>The scope </a:t>
                      </a:r>
                      <a:r>
                        <a:rPr lang="en-GB" sz="800" b="0" i="0" u="none" strike="noStrike" kern="0" cap="none" spc="0" normalizeH="0" baseline="0" dirty="0">
                          <a:ln>
                            <a:noFill/>
                          </a:ln>
                          <a:solidFill>
                            <a:srgbClr val="000000"/>
                          </a:solidFill>
                          <a:effectLst/>
                          <a:uLnTx/>
                          <a:uFillTx/>
                          <a:latin typeface="+mn-lt"/>
                          <a:ea typeface="+mn-ea"/>
                          <a:cs typeface="Poppins"/>
                        </a:rPr>
                        <a:t>of June 26 Major Release wa</a:t>
                      </a:r>
                      <a:r>
                        <a:rPr kumimoji="0" lang="en-GB" sz="800" b="0" i="0" u="none" strike="noStrike" kern="0" cap="none" spc="0" normalizeH="0" baseline="0" dirty="0">
                          <a:ln>
                            <a:noFill/>
                          </a:ln>
                          <a:solidFill>
                            <a:srgbClr val="000000"/>
                          </a:solidFill>
                          <a:effectLst/>
                          <a:uLnTx/>
                          <a:uFillTx/>
                          <a:latin typeface="+mn-lt"/>
                          <a:ea typeface="+mn-ea"/>
                          <a:cs typeface="Poppins"/>
                        </a:rPr>
                        <a:t>s presented for approval </a:t>
                      </a:r>
                      <a:r>
                        <a:rPr lang="en-GB" sz="800" b="0" i="0" u="none" strike="noStrike" kern="0" cap="none" spc="0" normalizeH="0" baseline="0" dirty="0">
                          <a:ln>
                            <a:noFill/>
                          </a:ln>
                          <a:solidFill>
                            <a:srgbClr val="000000"/>
                          </a:solidFill>
                          <a:effectLst/>
                          <a:uLnTx/>
                          <a:uFillTx/>
                          <a:latin typeface="+mn-lt"/>
                          <a:ea typeface="+mn-ea"/>
                          <a:cs typeface="Poppins"/>
                        </a:rPr>
                        <a:t>at the </a:t>
                      </a:r>
                      <a:r>
                        <a:rPr lang="en-GB" sz="800" b="0" i="0" u="none" strike="noStrike" kern="0" cap="none" spc="0" normalizeH="0" baseline="0" dirty="0" err="1">
                          <a:ln>
                            <a:noFill/>
                          </a:ln>
                          <a:solidFill>
                            <a:srgbClr val="000000"/>
                          </a:solidFill>
                          <a:effectLst/>
                          <a:uLnTx/>
                          <a:uFillTx/>
                          <a:latin typeface="+mn-lt"/>
                          <a:ea typeface="+mn-ea"/>
                          <a:cs typeface="Poppins"/>
                        </a:rPr>
                        <a:t>ChMC</a:t>
                      </a:r>
                      <a:r>
                        <a:rPr lang="en-GB" sz="800" b="0" i="0" u="none" strike="noStrike" kern="0" cap="none" spc="0" normalizeH="0" baseline="0" dirty="0">
                          <a:ln>
                            <a:noFill/>
                          </a:ln>
                          <a:solidFill>
                            <a:srgbClr val="000000"/>
                          </a:solidFill>
                          <a:effectLst/>
                          <a:uLnTx/>
                          <a:uFillTx/>
                          <a:latin typeface="+mn-lt"/>
                          <a:ea typeface="+mn-ea"/>
                          <a:cs typeface="Poppins"/>
                        </a:rPr>
                        <a:t> meeting on 11/02/2026.</a:t>
                      </a:r>
                      <a:endParaRPr kumimoji="0" lang="en-GB" sz="800" b="0" i="0" u="none" strike="noStrike" kern="0" cap="none" spc="0" normalizeH="0" baseline="0" dirty="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dirty="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US" sz="800" b="0" i="0" u="none" strike="noStrike" kern="0" cap="none" spc="0" normalizeH="0" baseline="0" dirty="0">
                          <a:ln>
                            <a:noFill/>
                          </a:ln>
                          <a:solidFill>
                            <a:srgbClr val="000000"/>
                          </a:solidFill>
                          <a:effectLst/>
                          <a:uLnTx/>
                          <a:uFillTx/>
                          <a:latin typeface="+mn-lt"/>
                          <a:ea typeface="+mn-ea"/>
                          <a:cs typeface="Poppins"/>
                        </a:rPr>
                        <a:t>Overall release is tracking </a:t>
                      </a:r>
                      <a:r>
                        <a:rPr lang="en-US" sz="800" b="0" i="0" u="none" strike="noStrike" kern="0" cap="none" spc="0" normalizeH="0" baseline="0" dirty="0">
                          <a:ln>
                            <a:noFill/>
                          </a:ln>
                          <a:solidFill>
                            <a:srgbClr val="000000"/>
                          </a:solidFill>
                          <a:effectLst/>
                          <a:uLnTx/>
                          <a:uFillTx/>
                          <a:latin typeface="+mn-lt"/>
                          <a:ea typeface="+mn-ea"/>
                          <a:cs typeface="Poppins"/>
                        </a:rPr>
                        <a:t>to target</a:t>
                      </a:r>
                      <a:r>
                        <a:rPr kumimoji="0" lang="en-US" sz="800" b="0" i="0" u="none" strike="noStrike" kern="0" cap="none" spc="0" normalizeH="0" baseline="0" dirty="0">
                          <a:ln>
                            <a:noFill/>
                          </a:ln>
                          <a:solidFill>
                            <a:srgbClr val="000000"/>
                          </a:solidFill>
                          <a:effectLst/>
                          <a:uLnTx/>
                          <a:uFillTx/>
                          <a:latin typeface="+mn-lt"/>
                          <a:ea typeface="+mn-ea"/>
                          <a:cs typeface="Poppins"/>
                        </a:rPr>
                        <a:t>; project is planned implement on 26/06/2026.</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0" i="0" u="none" strike="noStrike" kern="0" cap="none" spc="0" normalizeH="0" baseline="0" dirty="0">
                        <a:ln>
                          <a:noFill/>
                        </a:ln>
                        <a:solidFill>
                          <a:srgbClr val="000000"/>
                        </a:solidFill>
                        <a:effectLst/>
                        <a:uLnTx/>
                        <a:uFillTx/>
                        <a:latin typeface="+mn-lt"/>
                        <a:ea typeface="+mn-ea"/>
                        <a:cs typeface="Poppins"/>
                      </a:endParaRPr>
                    </a:p>
                    <a:p>
                      <a:pPr marL="0" marR="0" lvl="0" indent="0" eaLnBrk="1" fontAlgn="auto" latinLnBrk="0" hangingPunct="1">
                        <a:lnSpc>
                          <a:spcPct val="100000"/>
                        </a:lnSpc>
                        <a:spcBef>
                          <a:spcPts val="0"/>
                        </a:spcBef>
                        <a:spcAft>
                          <a:spcPts val="0"/>
                        </a:spcAft>
                        <a:buClrTx/>
                        <a:buSzTx/>
                        <a:buFont typeface="Arial" panose="020B0604020202020204" pitchFamily="34" charset="0"/>
                        <a:buNone/>
                      </a:pPr>
                      <a:r>
                        <a:rPr kumimoji="0" lang="en-GB" sz="800" b="1" i="0" u="none" strike="noStrike" kern="0" cap="none" spc="0" normalizeH="0" baseline="0" dirty="0">
                          <a:ln>
                            <a:noFill/>
                          </a:ln>
                          <a:solidFill>
                            <a:srgbClr val="000000"/>
                          </a:solidFill>
                          <a:effectLst/>
                          <a:uLnTx/>
                          <a:uFillTx/>
                          <a:latin typeface="+mn-lt"/>
                          <a:ea typeface="+mn-ea"/>
                          <a:cs typeface="Poppins"/>
                        </a:rPr>
                        <a:t>Progress Update:</a:t>
                      </a:r>
                    </a:p>
                    <a:p>
                      <a:pPr marL="0" marR="0" lvl="0" indent="0" eaLnBrk="1" fontAlgn="auto" latinLnBrk="0" hangingPunct="1">
                        <a:lnSpc>
                          <a:spcPct val="100000"/>
                        </a:lnSpc>
                        <a:spcBef>
                          <a:spcPts val="0"/>
                        </a:spcBef>
                        <a:spcAft>
                          <a:spcPts val="0"/>
                        </a:spcAft>
                        <a:buClrTx/>
                        <a:buSzTx/>
                        <a:buFont typeface="Arial" panose="020B0604020202020204" pitchFamily="34" charset="0"/>
                        <a:buNone/>
                      </a:pPr>
                      <a:endParaRPr kumimoji="0" lang="en-GB" sz="800" b="1" i="0" u="none" strike="noStrike" kern="0" cap="none" spc="0" normalizeH="0" baseline="0" dirty="0">
                        <a:ln>
                          <a:noFill/>
                        </a:ln>
                        <a:solidFill>
                          <a:srgbClr val="000000"/>
                        </a:solidFill>
                        <a:effectLst/>
                        <a:uLnTx/>
                        <a:uFillTx/>
                        <a:latin typeface="+mn-lt"/>
                        <a:ea typeface="+mn-ea"/>
                        <a:cs typeface="Poppins"/>
                      </a:endParaRP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r>
                        <a:rPr kumimoji="0" lang="en-GB" sz="800" b="0" i="0" u="none" strike="noStrike" kern="0" cap="none" spc="0" normalizeH="0" baseline="0" dirty="0">
                          <a:ln>
                            <a:noFill/>
                          </a:ln>
                          <a:solidFill>
                            <a:srgbClr val="000000"/>
                          </a:solidFill>
                          <a:effectLst/>
                          <a:uLnTx/>
                          <a:uFillTx/>
                          <a:latin typeface="+mn-lt"/>
                          <a:ea typeface="+mn-ea"/>
                          <a:cs typeface="Poppins"/>
                        </a:rPr>
                        <a:t>XRN5805 has exited Design and is due to start build on the 13/04/2026</a:t>
                      </a: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r>
                        <a:rPr kumimoji="0" lang="en-GB" sz="800" b="0" i="0" u="none" strike="noStrike" kern="0" cap="none" spc="0" normalizeH="0" baseline="0" dirty="0">
                          <a:ln>
                            <a:noFill/>
                          </a:ln>
                          <a:solidFill>
                            <a:srgbClr val="000000"/>
                          </a:solidFill>
                          <a:effectLst/>
                          <a:uLnTx/>
                          <a:uFillTx/>
                          <a:latin typeface="+mn-lt"/>
                          <a:ea typeface="+mn-ea"/>
                          <a:cs typeface="Poppins"/>
                        </a:rPr>
                        <a:t>XR5702 is currently working through closure of Design post a revalidation exercise and is due to close on the 27/03/2026</a:t>
                      </a:r>
                    </a:p>
                    <a:p>
                      <a:pPr marL="171450" marR="0" lvl="0" indent="-171450" eaLnBrk="1" fontAlgn="auto" latinLnBrk="0" hangingPunct="1">
                        <a:lnSpc>
                          <a:spcPct val="100000"/>
                        </a:lnSpc>
                        <a:spcBef>
                          <a:spcPts val="0"/>
                        </a:spcBef>
                        <a:spcAft>
                          <a:spcPts val="0"/>
                        </a:spcAft>
                        <a:buClrTx/>
                        <a:buSzTx/>
                        <a:buFont typeface="Arial" panose="020B0604020202020204" pitchFamily="34" charset="0"/>
                        <a:buChar char="•"/>
                      </a:pPr>
                      <a:endParaRPr kumimoji="0" lang="en-GB" sz="800" b="1" i="0" u="none" strike="noStrike" kern="0" cap="none" spc="0" normalizeH="0" baseline="0" dirty="0">
                        <a:ln>
                          <a:noFill/>
                        </a:ln>
                        <a:solidFill>
                          <a:srgbClr val="000000"/>
                        </a:solidFill>
                        <a:effectLst/>
                        <a:uLnTx/>
                        <a:uFillTx/>
                        <a:latin typeface="+mn-lt"/>
                        <a:ea typeface="+mn-ea"/>
                        <a:cs typeface="Poppins"/>
                      </a:endParaRPr>
                    </a:p>
                    <a:p>
                      <a:pPr marL="0" marR="0" lvl="0" indent="0" algn="l" defTabSz="914400">
                        <a:lnSpc>
                          <a:spcPct val="100000"/>
                        </a:lnSpc>
                        <a:spcBef>
                          <a:spcPts val="0"/>
                        </a:spcBef>
                        <a:spcAft>
                          <a:spcPts val="0"/>
                        </a:spcAft>
                        <a:buClrTx/>
                        <a:buSzTx/>
                        <a:buFont typeface="Arial" panose="020B0604020202020204" pitchFamily="34" charset="0"/>
                        <a:buNone/>
                        <a:tabLst/>
                        <a:defRPr/>
                      </a:pPr>
                      <a:endParaRPr kumimoji="0" lang="en-GB" sz="800" b="0" i="0" u="none" strike="noStrike" kern="0" cap="none" spc="0" normalizeH="0" baseline="0" dirty="0">
                        <a:ln>
                          <a:noFill/>
                        </a:ln>
                        <a:solidFill>
                          <a:srgbClr val="000000"/>
                        </a:solidFill>
                        <a:effectLst/>
                        <a:uLnTx/>
                        <a:uFillTx/>
                        <a:latin typeface="+mn-lt"/>
                        <a:ea typeface="+mn-ea"/>
                        <a:cs typeface="Poppins"/>
                      </a:endParaRPr>
                    </a:p>
                    <a:p>
                      <a:pPr marL="0" indent="0" algn="l">
                        <a:buNone/>
                      </a:pPr>
                      <a:r>
                        <a:rPr lang="en-GB" sz="800" b="1" i="0" u="none" strike="noStrike" kern="1200" cap="none" normalizeH="0" baseline="0" dirty="0">
                          <a:ln>
                            <a:noFill/>
                          </a:ln>
                          <a:solidFill>
                            <a:srgbClr val="000000"/>
                          </a:solidFill>
                          <a:effectLst/>
                          <a:latin typeface="Nunito sans"/>
                          <a:ea typeface="+mn-ea"/>
                          <a:cs typeface="+mn-cs"/>
                        </a:rPr>
                        <a:t>Decision in April </a:t>
                      </a:r>
                      <a:r>
                        <a:rPr lang="en-GB" sz="800" b="1" i="0" u="none" strike="noStrike" kern="1200" cap="none" normalizeH="0" baseline="0" dirty="0" err="1">
                          <a:ln>
                            <a:noFill/>
                          </a:ln>
                          <a:solidFill>
                            <a:srgbClr val="000000"/>
                          </a:solidFill>
                          <a:effectLst/>
                          <a:latin typeface="Nunito sans"/>
                          <a:ea typeface="+mn-ea"/>
                          <a:cs typeface="+mn-cs"/>
                        </a:rPr>
                        <a:t>ChMC</a:t>
                      </a:r>
                      <a:r>
                        <a:rPr lang="en-GB" sz="800" b="0" i="0" u="none" strike="noStrike" kern="1200" cap="none" normalizeH="0" baseline="0" dirty="0">
                          <a:ln>
                            <a:noFill/>
                          </a:ln>
                          <a:solidFill>
                            <a:srgbClr val="000000"/>
                          </a:solidFill>
                          <a:effectLst/>
                          <a:latin typeface="Nunito sans"/>
                          <a:ea typeface="+mn-ea"/>
                          <a:cs typeface="+mn-cs"/>
                        </a:rPr>
                        <a:t>: None</a:t>
                      </a:r>
                    </a:p>
                  </a:txBody>
                  <a:tcPr anchor="ctr">
                    <a:lnR w="6350" cap="flat" cmpd="sng" algn="ctr">
                      <a:solidFill>
                        <a:schemeClr val="tx1"/>
                      </a:solidFill>
                      <a:prstDash val="solid"/>
                      <a:round/>
                      <a:headEnd type="none" w="med" len="med"/>
                      <a:tailEnd type="none" w="med" len="med"/>
                    </a:lnR>
                  </a:tcPr>
                </a:tc>
                <a:tc gridSpan="2">
                  <a:txBody>
                    <a:bodyPr/>
                    <a:lstStyle/>
                    <a:p>
                      <a:pPr algn="l"/>
                      <a:endParaRPr lang="en-US" sz="1200" dirty="0">
                        <a:latin typeface="+mn-lt"/>
                      </a:endParaRPr>
                    </a:p>
                    <a:p>
                      <a:pPr algn="l"/>
                      <a:endParaRPr lang="en-US" sz="1200" dirty="0">
                        <a:latin typeface="+mn-lt"/>
                      </a:endParaRPr>
                    </a:p>
                    <a:p>
                      <a:pPr algn="l"/>
                      <a:endParaRPr lang="en-US" sz="1200" dirty="0">
                        <a:latin typeface="+mn-lt"/>
                      </a:endParaRPr>
                    </a:p>
                    <a:p>
                      <a:pPr algn="l"/>
                      <a:endParaRPr lang="en-US" sz="1200" dirty="0">
                        <a:latin typeface="+mn-lt"/>
                      </a:endParaRPr>
                    </a:p>
                    <a:p>
                      <a:pPr algn="l"/>
                      <a:endParaRPr lang="en-US" sz="1200" dirty="0">
                        <a:latin typeface="+mn-lt"/>
                      </a:endParaRPr>
                    </a:p>
                    <a:p>
                      <a:pPr algn="l"/>
                      <a:endParaRPr lang="en-US" sz="1200" dirty="0">
                        <a:latin typeface="+mn-lt"/>
                      </a:endParaRPr>
                    </a:p>
                    <a:p>
                      <a:pPr algn="l"/>
                      <a:endParaRPr lang="en-US" sz="1200" dirty="0">
                        <a:latin typeface="+mn-lt"/>
                      </a:endParaRPr>
                    </a:p>
                    <a:p>
                      <a:pPr algn="l"/>
                      <a:endParaRPr lang="en-US" sz="1200" dirty="0">
                        <a:latin typeface="+mn-lt"/>
                      </a:endParaRPr>
                    </a:p>
                    <a:p>
                      <a:pPr algn="l"/>
                      <a:endParaRPr lang="en-US" sz="1200" dirty="0">
                        <a:latin typeface="+mn-lt"/>
                      </a:endParaRPr>
                    </a:p>
                    <a:p>
                      <a:pPr algn="l"/>
                      <a:endParaRPr lang="en-US" sz="1200" dirty="0">
                        <a:latin typeface="+mn-lt"/>
                      </a:endParaRPr>
                    </a:p>
                    <a:p>
                      <a:pPr algn="l"/>
                      <a:r>
                        <a:rPr lang="en-US" sz="800" dirty="0">
                          <a:latin typeface="+mn-lt"/>
                        </a:rPr>
                        <a:t>Implementation date 26</a:t>
                      </a:r>
                      <a:r>
                        <a:rPr lang="en-US" sz="800" baseline="30000" dirty="0">
                          <a:latin typeface="+mn-lt"/>
                        </a:rPr>
                        <a:t>th</a:t>
                      </a:r>
                      <a:r>
                        <a:rPr lang="en-US" sz="800" dirty="0">
                          <a:latin typeface="+mn-lt"/>
                        </a:rPr>
                        <a:t> June 2026, contingency date 3</a:t>
                      </a:r>
                      <a:r>
                        <a:rPr lang="en-US" sz="800" baseline="30000" dirty="0">
                          <a:latin typeface="+mn-lt"/>
                        </a:rPr>
                        <a:t>rd</a:t>
                      </a:r>
                      <a:r>
                        <a:rPr lang="en-US" sz="800" dirty="0">
                          <a:latin typeface="+mn-lt"/>
                        </a:rPr>
                        <a:t> July 2026 </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tcPr>
                </a:tc>
                <a:tc hMerge="1">
                  <a:txBody>
                    <a:bodyPr/>
                    <a:lstStyle/>
                    <a:p>
                      <a:endParaRPr dirty="0"/>
                    </a:p>
                  </a:txBody>
                  <a:tcPr anchor="ctr">
                    <a:lnL w="63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94376521"/>
                  </a:ext>
                </a:extLst>
              </a:tr>
              <a:tr h="431461">
                <a:tc>
                  <a:txBody>
                    <a:bodyPr/>
                    <a:lstStyle/>
                    <a:p>
                      <a:pPr algn="ctr"/>
                      <a:r>
                        <a:rPr lang="en-US" sz="1400" b="1" kern="1200" dirty="0">
                          <a:solidFill>
                            <a:schemeClr val="bg1"/>
                          </a:solidFill>
                          <a:latin typeface="+mn-lt"/>
                          <a:ea typeface="+mn-ea"/>
                          <a:cs typeface="+mn-cs"/>
                        </a:rPr>
                        <a:t>Risks and Issues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algn="l"/>
                      <a:r>
                        <a:rPr lang="en-US" sz="800" dirty="0">
                          <a:solidFill>
                            <a:schemeClr val="tx1">
                              <a:lumMod val="85000"/>
                              <a:lumOff val="15000"/>
                            </a:schemeClr>
                          </a:solidFill>
                          <a:latin typeface="Nunito Sans" pitchFamily="2" charset="0"/>
                        </a:rPr>
                        <a:t>N/A</a:t>
                      </a:r>
                    </a:p>
                  </a:txBody>
                  <a:tcPr anchor="ctr"/>
                </a:tc>
                <a:tc hMerge="1">
                  <a:txBody>
                    <a:bodyPr/>
                    <a:lstStyle/>
                    <a:p>
                      <a:endParaRPr lang="en-GB"/>
                    </a:p>
                  </a:txBody>
                  <a:tcPr/>
                </a:tc>
                <a:tc hMerge="1">
                  <a:txBody>
                    <a:bodyPr/>
                    <a:lstStyle/>
                    <a:p>
                      <a:pPr algn="ctr"/>
                      <a:endParaRPr lang="en-US" sz="1600" dirty="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1918266800"/>
                  </a:ext>
                </a:extLst>
              </a:tr>
              <a:tr h="428556">
                <a:tc>
                  <a:txBody>
                    <a:bodyPr/>
                    <a:lstStyle/>
                    <a:p>
                      <a:pPr algn="ctr"/>
                      <a:r>
                        <a:rPr lang="en-US" sz="1400" b="1" kern="1200" dirty="0">
                          <a:solidFill>
                            <a:schemeClr val="bg1"/>
                          </a:solidFill>
                          <a:latin typeface="+mn-lt"/>
                          <a:ea typeface="+mn-ea"/>
                          <a:cs typeface="+mn-cs"/>
                        </a:rPr>
                        <a:t>Costs</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chemeClr val="tx1">
                              <a:lumMod val="85000"/>
                              <a:lumOff val="15000"/>
                            </a:schemeClr>
                          </a:solidFill>
                          <a:latin typeface="Nunito Sans" pitchFamily="2" charset="0"/>
                          <a:ea typeface="+mn-ea"/>
                          <a:cs typeface="+mn-cs"/>
                        </a:rPr>
                        <a:t>Forecast to complete delivery against approved BER </a:t>
                      </a:r>
                      <a:endParaRPr lang="en-US" sz="800" kern="1200" dirty="0">
                        <a:solidFill>
                          <a:schemeClr val="tx1">
                            <a:lumMod val="85000"/>
                            <a:lumOff val="15000"/>
                          </a:schemeClr>
                        </a:solidFill>
                        <a:latin typeface="Nunito Sans" pitchFamily="2" charset="0"/>
                        <a:ea typeface="+mn-ea"/>
                        <a:cs typeface="+mn-cs"/>
                      </a:endParaRPr>
                    </a:p>
                  </a:txBody>
                  <a:tcPr anchor="ctr"/>
                </a:tc>
                <a:tc hMerge="1">
                  <a:txBody>
                    <a:bodyPr/>
                    <a:lstStyle/>
                    <a:p>
                      <a:endParaRPr lang="en-GB"/>
                    </a:p>
                  </a:txBody>
                  <a:tcPr/>
                </a:tc>
                <a:tc hMerge="1">
                  <a:txBody>
                    <a:bodyPr/>
                    <a:lstStyle/>
                    <a:p>
                      <a:pPr algn="ctr"/>
                      <a:endParaRPr lang="en-US" sz="1600" dirty="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2035633486"/>
                  </a:ext>
                </a:extLst>
              </a:tr>
              <a:tr h="510492">
                <a:tc>
                  <a:txBody>
                    <a:bodyPr/>
                    <a:lstStyle/>
                    <a:p>
                      <a:pPr algn="ctr"/>
                      <a:r>
                        <a:rPr lang="en-US" sz="1400" b="1" kern="1200" dirty="0">
                          <a:solidFill>
                            <a:schemeClr val="bg1"/>
                          </a:solidFill>
                          <a:latin typeface="+mn-lt"/>
                          <a:ea typeface="+mn-ea"/>
                          <a:cs typeface="+mn-cs"/>
                        </a:rPr>
                        <a:t>Scope</a:t>
                      </a:r>
                    </a:p>
                  </a:txBody>
                  <a:tcPr anchor="ctr">
                    <a:lnT w="6350" cap="flat" cmpd="sng" algn="ctr">
                      <a:solidFill>
                        <a:schemeClr val="bg1"/>
                      </a:solidFill>
                      <a:prstDash val="solid"/>
                      <a:round/>
                      <a:headEnd type="none" w="med" len="med"/>
                      <a:tailEnd type="none" w="med" len="med"/>
                    </a:lnT>
                    <a:solidFill>
                      <a:schemeClr val="tx1"/>
                    </a:solidFill>
                  </a:tcPr>
                </a:tc>
                <a:tc gridSpan="3">
                  <a:txBody>
                    <a:bodyPr/>
                    <a:lstStyle/>
                    <a:p>
                      <a:pPr rtl="0" fontAlgn="base"/>
                      <a:r>
                        <a:rPr lang="en-GB" sz="800" b="0" i="0" u="none" strike="noStrike" kern="1200" dirty="0">
                          <a:solidFill>
                            <a:srgbClr val="000000"/>
                          </a:solidFill>
                          <a:effectLst/>
                          <a:latin typeface="+mn-lt"/>
                          <a:ea typeface="+mn-ea"/>
                          <a:cs typeface="+mn-cs"/>
                        </a:rPr>
                        <a:t>XRN5702 – Update to assess the replacement of Facsimile as a form of communication (Modification 0864S)</a:t>
                      </a:r>
                    </a:p>
                    <a:p>
                      <a:pPr rtl="0" fontAlgn="base"/>
                      <a:r>
                        <a:rPr lang="en-GB" sz="800" b="0" i="0" u="none" strike="noStrike" kern="1200" dirty="0">
                          <a:solidFill>
                            <a:srgbClr val="000000"/>
                          </a:solidFill>
                          <a:effectLst/>
                          <a:latin typeface="+mn-lt"/>
                          <a:ea typeface="+mn-ea"/>
                          <a:cs typeface="+mn-cs"/>
                        </a:rPr>
                        <a:t>XRN5805 - Alternative Solution to address instances where VBA macros are present in DN Templates</a:t>
                      </a:r>
                      <a:endParaRPr lang="en-US" sz="800" b="0" i="0" u="none" strike="noStrike" kern="1200" dirty="0">
                        <a:solidFill>
                          <a:srgbClr val="000000"/>
                        </a:solidFill>
                        <a:effectLst/>
                        <a:latin typeface="+mn-lt"/>
                        <a:ea typeface="+mn-ea"/>
                        <a:cs typeface="+mn-cs"/>
                      </a:endParaRPr>
                    </a:p>
                  </a:txBody>
                  <a:tcPr anchor="ctr"/>
                </a:tc>
                <a:tc hMerge="1">
                  <a:txBody>
                    <a:bodyPr/>
                    <a:lstStyle/>
                    <a:p>
                      <a:endParaRPr lang="en-GB"/>
                    </a:p>
                  </a:txBody>
                  <a:tcPr/>
                </a:tc>
                <a:tc hMerge="1">
                  <a:txBody>
                    <a:bodyPr/>
                    <a:lstStyle/>
                    <a:p>
                      <a:pPr algn="ctr"/>
                      <a:endParaRPr lang="en-US" sz="1600" dirty="0">
                        <a:solidFill>
                          <a:schemeClr val="tx1">
                            <a:lumMod val="85000"/>
                            <a:lumOff val="15000"/>
                          </a:schemeClr>
                        </a:solidFill>
                        <a:latin typeface="Quicksand" panose="02070303000000060000" pitchFamily="18" charset="77"/>
                      </a:endParaRPr>
                    </a:p>
                  </a:txBody>
                  <a:tcPr anchor="ctr"/>
                </a:tc>
                <a:extLst>
                  <a:ext uri="{0D108BD9-81ED-4DB2-BD59-A6C34878D82A}">
                    <a16:rowId xmlns:a16="http://schemas.microsoft.com/office/drawing/2014/main" val="3873012991"/>
                  </a:ext>
                </a:extLst>
              </a:tr>
            </a:tbl>
          </a:graphicData>
        </a:graphic>
      </p:graphicFrame>
      <p:grpSp>
        <p:nvGrpSpPr>
          <p:cNvPr id="4" name="Group 3">
            <a:extLst>
              <a:ext uri="{FF2B5EF4-FFF2-40B4-BE49-F238E27FC236}">
                <a16:creationId xmlns:a16="http://schemas.microsoft.com/office/drawing/2014/main" id="{CE1E32A8-FA28-B962-2C69-D1D06007B243}"/>
              </a:ext>
            </a:extLst>
          </p:cNvPr>
          <p:cNvGrpSpPr/>
          <p:nvPr/>
        </p:nvGrpSpPr>
        <p:grpSpPr>
          <a:xfrm>
            <a:off x="5593488" y="4325099"/>
            <a:ext cx="3811727" cy="215444"/>
            <a:chOff x="4309575" y="3486038"/>
            <a:chExt cx="2858795" cy="278125"/>
          </a:xfrm>
        </p:grpSpPr>
        <p:grpSp>
          <p:nvGrpSpPr>
            <p:cNvPr id="6" name="Group 5">
              <a:extLst>
                <a:ext uri="{FF2B5EF4-FFF2-40B4-BE49-F238E27FC236}">
                  <a16:creationId xmlns:a16="http://schemas.microsoft.com/office/drawing/2014/main" id="{C6C6EE5A-D417-F7F4-EC4B-862687E49EB8}"/>
                </a:ext>
              </a:extLst>
            </p:cNvPr>
            <p:cNvGrpSpPr/>
            <p:nvPr/>
          </p:nvGrpSpPr>
          <p:grpSpPr>
            <a:xfrm>
              <a:off x="4309575" y="3486038"/>
              <a:ext cx="756457" cy="278125"/>
              <a:chOff x="4089862" y="3445799"/>
              <a:chExt cx="756457" cy="278125"/>
            </a:xfrm>
          </p:grpSpPr>
          <p:sp>
            <p:nvSpPr>
              <p:cNvPr id="19" name="Oval 18">
                <a:extLst>
                  <a:ext uri="{FF2B5EF4-FFF2-40B4-BE49-F238E27FC236}">
                    <a16:creationId xmlns:a16="http://schemas.microsoft.com/office/drawing/2014/main" id="{A025B38C-2A3C-9212-EB47-136D79701C17}"/>
                  </a:ext>
                </a:extLst>
              </p:cNvPr>
              <p:cNvSpPr/>
              <p:nvPr/>
            </p:nvSpPr>
            <p:spPr>
              <a:xfrm>
                <a:off x="4089862" y="3562003"/>
                <a:ext cx="54033" cy="45719"/>
              </a:xfrm>
              <a:prstGeom prst="ellipse">
                <a:avLst/>
              </a:prstGeom>
              <a:solidFill>
                <a:srgbClr val="57BAE5"/>
              </a:solidFill>
              <a:ln w="25400" cap="flat" cmpd="sng" algn="ctr">
                <a:solidFill>
                  <a:srgbClr val="57BAE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20" name="TextBox 19">
                <a:extLst>
                  <a:ext uri="{FF2B5EF4-FFF2-40B4-BE49-F238E27FC236}">
                    <a16:creationId xmlns:a16="http://schemas.microsoft.com/office/drawing/2014/main" id="{047366BE-02B1-5F1A-4B4A-548764529B90}"/>
                  </a:ext>
                </a:extLst>
              </p:cNvPr>
              <p:cNvSpPr txBox="1"/>
              <p:nvPr/>
            </p:nvSpPr>
            <p:spPr>
              <a:xfrm>
                <a:off x="4131425" y="3445799"/>
                <a:ext cx="714894" cy="278125"/>
              </a:xfrm>
              <a:prstGeom prst="rect">
                <a:avLst/>
              </a:prstGeom>
              <a:noFill/>
            </p:spPr>
            <p:txBody>
              <a:bodyPr wrap="square" rtlCol="0">
                <a:spAutoFit/>
              </a:bodyPr>
              <a:lstStyle/>
              <a:p>
                <a:pPr defTabSz="1219170">
                  <a:defRPr/>
                </a:pPr>
                <a:r>
                  <a:rPr lang="en-GB" sz="800" kern="0" dirty="0">
                    <a:solidFill>
                      <a:prstClr val="black"/>
                    </a:solidFill>
                    <a:latin typeface="+mj-lt"/>
                  </a:rPr>
                  <a:t>Complete</a:t>
                </a:r>
              </a:p>
            </p:txBody>
          </p:sp>
        </p:grpSp>
        <p:grpSp>
          <p:nvGrpSpPr>
            <p:cNvPr id="8" name="Group 7">
              <a:extLst>
                <a:ext uri="{FF2B5EF4-FFF2-40B4-BE49-F238E27FC236}">
                  <a16:creationId xmlns:a16="http://schemas.microsoft.com/office/drawing/2014/main" id="{59E09A33-F4AF-BE19-568E-C3EAE407D089}"/>
                </a:ext>
              </a:extLst>
            </p:cNvPr>
            <p:cNvGrpSpPr/>
            <p:nvPr/>
          </p:nvGrpSpPr>
          <p:grpSpPr>
            <a:xfrm>
              <a:off x="5080579" y="3486038"/>
              <a:ext cx="741910" cy="278125"/>
              <a:chOff x="4089862" y="3445799"/>
              <a:chExt cx="741910" cy="278125"/>
            </a:xfrm>
          </p:grpSpPr>
          <p:sp>
            <p:nvSpPr>
              <p:cNvPr id="17" name="Oval 16">
                <a:extLst>
                  <a:ext uri="{FF2B5EF4-FFF2-40B4-BE49-F238E27FC236}">
                    <a16:creationId xmlns:a16="http://schemas.microsoft.com/office/drawing/2014/main" id="{5150144D-492B-E2A3-58BB-F49BDA55D333}"/>
                  </a:ext>
                </a:extLst>
              </p:cNvPr>
              <p:cNvSpPr/>
              <p:nvPr/>
            </p:nvSpPr>
            <p:spPr>
              <a:xfrm>
                <a:off x="4089862" y="3562003"/>
                <a:ext cx="54033" cy="45719"/>
              </a:xfrm>
              <a:prstGeom prst="ellipse">
                <a:avLst/>
              </a:prstGeom>
              <a:solidFill>
                <a:srgbClr val="00BF75"/>
              </a:solidFill>
              <a:ln w="25400" cap="flat" cmpd="sng" algn="ctr">
                <a:solidFill>
                  <a:srgbClr val="00BF75"/>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8" name="TextBox 17">
                <a:extLst>
                  <a:ext uri="{FF2B5EF4-FFF2-40B4-BE49-F238E27FC236}">
                    <a16:creationId xmlns:a16="http://schemas.microsoft.com/office/drawing/2014/main" id="{C2725CAD-E1F1-7FD0-AAF0-5213129DC9CD}"/>
                  </a:ext>
                </a:extLst>
              </p:cNvPr>
              <p:cNvSpPr txBox="1"/>
              <p:nvPr/>
            </p:nvSpPr>
            <p:spPr>
              <a:xfrm>
                <a:off x="4116878" y="3445799"/>
                <a:ext cx="714894" cy="278125"/>
              </a:xfrm>
              <a:prstGeom prst="rect">
                <a:avLst/>
              </a:prstGeom>
              <a:noFill/>
            </p:spPr>
            <p:txBody>
              <a:bodyPr wrap="square" rtlCol="0">
                <a:spAutoFit/>
              </a:bodyPr>
              <a:lstStyle/>
              <a:p>
                <a:pPr defTabSz="1219170">
                  <a:defRPr/>
                </a:pPr>
                <a:r>
                  <a:rPr lang="en-GB" sz="800" kern="0" dirty="0">
                    <a:solidFill>
                      <a:prstClr val="black"/>
                    </a:solidFill>
                    <a:latin typeface="+mj-lt"/>
                  </a:rPr>
                  <a:t>On Track</a:t>
                </a:r>
              </a:p>
            </p:txBody>
          </p:sp>
        </p:grpSp>
        <p:grpSp>
          <p:nvGrpSpPr>
            <p:cNvPr id="9" name="Group 8">
              <a:extLst>
                <a:ext uri="{FF2B5EF4-FFF2-40B4-BE49-F238E27FC236}">
                  <a16:creationId xmlns:a16="http://schemas.microsoft.com/office/drawing/2014/main" id="{770A728B-F135-E1F8-6311-A2CE78694577}"/>
                </a:ext>
              </a:extLst>
            </p:cNvPr>
            <p:cNvGrpSpPr/>
            <p:nvPr/>
          </p:nvGrpSpPr>
          <p:grpSpPr>
            <a:xfrm>
              <a:off x="5795473" y="3486038"/>
              <a:ext cx="741910" cy="278125"/>
              <a:chOff x="4089862" y="3445799"/>
              <a:chExt cx="741910" cy="278125"/>
            </a:xfrm>
          </p:grpSpPr>
          <p:sp>
            <p:nvSpPr>
              <p:cNvPr id="15" name="Oval 14">
                <a:extLst>
                  <a:ext uri="{FF2B5EF4-FFF2-40B4-BE49-F238E27FC236}">
                    <a16:creationId xmlns:a16="http://schemas.microsoft.com/office/drawing/2014/main" id="{784FF7AE-BD67-2FCC-A250-5B5D748DF57B}"/>
                  </a:ext>
                </a:extLst>
              </p:cNvPr>
              <p:cNvSpPr/>
              <p:nvPr/>
            </p:nvSpPr>
            <p:spPr>
              <a:xfrm>
                <a:off x="4089862" y="3562003"/>
                <a:ext cx="54033" cy="45719"/>
              </a:xfrm>
              <a:prstGeom prst="ellipse">
                <a:avLst/>
              </a:prstGeom>
              <a:solidFill>
                <a:srgbClr val="FFC000"/>
              </a:solidFill>
              <a:ln w="25400" cap="flat" cmpd="sng" algn="ctr">
                <a:solidFill>
                  <a:srgbClr val="FFC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6" name="TextBox 15">
                <a:extLst>
                  <a:ext uri="{FF2B5EF4-FFF2-40B4-BE49-F238E27FC236}">
                    <a16:creationId xmlns:a16="http://schemas.microsoft.com/office/drawing/2014/main" id="{5219BF76-4870-D05A-D1A3-8B8BDDC9A1F7}"/>
                  </a:ext>
                </a:extLst>
              </p:cNvPr>
              <p:cNvSpPr txBox="1"/>
              <p:nvPr/>
            </p:nvSpPr>
            <p:spPr>
              <a:xfrm>
                <a:off x="4116878" y="3445799"/>
                <a:ext cx="714894" cy="278125"/>
              </a:xfrm>
              <a:prstGeom prst="rect">
                <a:avLst/>
              </a:prstGeom>
              <a:noFill/>
            </p:spPr>
            <p:txBody>
              <a:bodyPr wrap="square" rtlCol="0">
                <a:spAutoFit/>
              </a:bodyPr>
              <a:lstStyle>
                <a:defPPr>
                  <a:defRPr lang="en-US"/>
                </a:defPPr>
                <a:lvl1pPr defTabSz="1219170">
                  <a:defRPr sz="933" kern="0">
                    <a:solidFill>
                      <a:prstClr val="black"/>
                    </a:solidFill>
                    <a:latin typeface="Nunito Sans"/>
                  </a:defRPr>
                </a:lvl1pPr>
              </a:lstStyle>
              <a:p>
                <a:r>
                  <a:rPr lang="en-GB" sz="800" dirty="0">
                    <a:latin typeface="+mj-lt"/>
                  </a:rPr>
                  <a:t>At Risk</a:t>
                </a:r>
              </a:p>
            </p:txBody>
          </p:sp>
        </p:grpSp>
        <p:grpSp>
          <p:nvGrpSpPr>
            <p:cNvPr id="10" name="Group 9">
              <a:extLst>
                <a:ext uri="{FF2B5EF4-FFF2-40B4-BE49-F238E27FC236}">
                  <a16:creationId xmlns:a16="http://schemas.microsoft.com/office/drawing/2014/main" id="{DF66DD10-86ED-C3BE-5342-ED14BEC24E96}"/>
                </a:ext>
              </a:extLst>
            </p:cNvPr>
            <p:cNvGrpSpPr/>
            <p:nvPr/>
          </p:nvGrpSpPr>
          <p:grpSpPr>
            <a:xfrm>
              <a:off x="6429317" y="3486038"/>
              <a:ext cx="739053" cy="278125"/>
              <a:chOff x="4089862" y="3445799"/>
              <a:chExt cx="739053" cy="278125"/>
            </a:xfrm>
          </p:grpSpPr>
          <p:sp>
            <p:nvSpPr>
              <p:cNvPr id="13" name="Oval 12">
                <a:extLst>
                  <a:ext uri="{FF2B5EF4-FFF2-40B4-BE49-F238E27FC236}">
                    <a16:creationId xmlns:a16="http://schemas.microsoft.com/office/drawing/2014/main" id="{ECAB50AC-7A55-8208-1789-142B9134F95A}"/>
                  </a:ext>
                </a:extLst>
              </p:cNvPr>
              <p:cNvSpPr/>
              <p:nvPr/>
            </p:nvSpPr>
            <p:spPr>
              <a:xfrm>
                <a:off x="4089862" y="3562003"/>
                <a:ext cx="54033" cy="45719"/>
              </a:xfrm>
              <a:prstGeom prst="ellipse">
                <a:avLst/>
              </a:prstGeom>
              <a:solidFill>
                <a:srgbClr val="FF0000"/>
              </a:solidFill>
              <a:ln w="25400" cap="flat" cmpd="sng" algn="ctr">
                <a:solidFill>
                  <a:srgbClr val="FF0000"/>
                </a:solidFill>
                <a:prstDash val="solid"/>
              </a:ln>
              <a:effectLst/>
            </p:spPr>
            <p:txBody>
              <a:bodyPr rtlCol="0" anchor="ctr"/>
              <a:lstStyle/>
              <a:p>
                <a:pPr algn="ctr" defTabSz="1219170">
                  <a:defRPr/>
                </a:pPr>
                <a:endParaRPr lang="en-GB" sz="2133" kern="0">
                  <a:solidFill>
                    <a:prstClr val="white"/>
                  </a:solidFill>
                  <a:latin typeface="Arial"/>
                </a:endParaRPr>
              </a:p>
            </p:txBody>
          </p:sp>
          <p:sp>
            <p:nvSpPr>
              <p:cNvPr id="14" name="TextBox 13">
                <a:extLst>
                  <a:ext uri="{FF2B5EF4-FFF2-40B4-BE49-F238E27FC236}">
                    <a16:creationId xmlns:a16="http://schemas.microsoft.com/office/drawing/2014/main" id="{D06D3C6C-ADD3-304D-246F-36CAE02191CD}"/>
                  </a:ext>
                </a:extLst>
              </p:cNvPr>
              <p:cNvSpPr txBox="1"/>
              <p:nvPr/>
            </p:nvSpPr>
            <p:spPr>
              <a:xfrm>
                <a:off x="4114021" y="3445799"/>
                <a:ext cx="714894" cy="278125"/>
              </a:xfrm>
              <a:prstGeom prst="rect">
                <a:avLst/>
              </a:prstGeom>
              <a:noFill/>
            </p:spPr>
            <p:txBody>
              <a:bodyPr wrap="square" rtlCol="0">
                <a:spAutoFit/>
              </a:bodyPr>
              <a:lstStyle/>
              <a:p>
                <a:pPr defTabSz="1219170">
                  <a:defRPr/>
                </a:pPr>
                <a:r>
                  <a:rPr lang="en-GB" sz="800" kern="0" dirty="0">
                    <a:solidFill>
                      <a:prstClr val="black"/>
                    </a:solidFill>
                    <a:latin typeface="+mj-lt"/>
                  </a:rPr>
                  <a:t>Overdue</a:t>
                </a:r>
              </a:p>
            </p:txBody>
          </p:sp>
        </p:grpSp>
      </p:grpSp>
      <p:pic>
        <p:nvPicPr>
          <p:cNvPr id="12" name="Picture 11">
            <a:extLst>
              <a:ext uri="{FF2B5EF4-FFF2-40B4-BE49-F238E27FC236}">
                <a16:creationId xmlns:a16="http://schemas.microsoft.com/office/drawing/2014/main" id="{4498227E-D4F1-0A72-C669-E20633475295}"/>
              </a:ext>
            </a:extLst>
          </p:cNvPr>
          <p:cNvPicPr>
            <a:picLocks noChangeAspect="1"/>
          </p:cNvPicPr>
          <p:nvPr/>
        </p:nvPicPr>
        <p:blipFill>
          <a:blip r:embed="rId2"/>
          <a:stretch>
            <a:fillRect/>
          </a:stretch>
        </p:blipFill>
        <p:spPr>
          <a:xfrm>
            <a:off x="5406408" y="2753196"/>
            <a:ext cx="6289186" cy="1343035"/>
          </a:xfrm>
          <a:prstGeom prst="rect">
            <a:avLst/>
          </a:prstGeom>
        </p:spPr>
      </p:pic>
    </p:spTree>
    <p:extLst>
      <p:ext uri="{BB962C8B-B14F-4D97-AF65-F5344CB8AC3E}">
        <p14:creationId xmlns:p14="http://schemas.microsoft.com/office/powerpoint/2010/main" val="3657600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41E9F-935A-E6FE-8F9F-81F5A048391D}"/>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519828FF-5114-87AC-6B2F-6AF872CB64F1}"/>
              </a:ext>
            </a:extLst>
          </p:cNvPr>
          <p:cNvSpPr>
            <a:spLocks noGrp="1"/>
          </p:cNvSpPr>
          <p:nvPr>
            <p:ph type="body" sz="quarter" idx="24"/>
          </p:nvPr>
        </p:nvSpPr>
        <p:spPr>
          <a:xfrm>
            <a:off x="1096250" y="1395168"/>
            <a:ext cx="5182002" cy="2033832"/>
          </a:xfrm>
        </p:spPr>
        <p:txBody>
          <a:bodyPr/>
          <a:lstStyle/>
          <a:p>
            <a:r>
              <a:rPr lang="en-IN" dirty="0">
                <a:solidFill>
                  <a:schemeClr val="accent4"/>
                </a:solidFill>
              </a:rPr>
              <a:t>Section 5: </a:t>
            </a:r>
          </a:p>
          <a:p>
            <a:r>
              <a:rPr lang="en-IN" dirty="0">
                <a:solidFill>
                  <a:schemeClr val="accent4"/>
                </a:solidFill>
              </a:rPr>
              <a:t>Change Pipeline </a:t>
            </a:r>
          </a:p>
        </p:txBody>
      </p:sp>
      <p:sp>
        <p:nvSpPr>
          <p:cNvPr id="14" name="Text Placeholder 13">
            <a:extLst>
              <a:ext uri="{FF2B5EF4-FFF2-40B4-BE49-F238E27FC236}">
                <a16:creationId xmlns:a16="http://schemas.microsoft.com/office/drawing/2014/main" id="{480AC759-B172-C41C-228F-62F3907EAD32}"/>
              </a:ext>
            </a:extLst>
          </p:cNvPr>
          <p:cNvSpPr>
            <a:spLocks noGrp="1"/>
          </p:cNvSpPr>
          <p:nvPr>
            <p:ph type="body" sz="quarter" idx="25"/>
          </p:nvPr>
        </p:nvSpPr>
        <p:spPr/>
        <p:txBody>
          <a:bodyPr/>
          <a:lstStyle/>
          <a:p>
            <a:r>
              <a:rPr lang="en-IN" sz="13800" dirty="0">
                <a:solidFill>
                  <a:schemeClr val="accent4"/>
                </a:solidFill>
              </a:rPr>
              <a:t>05</a:t>
            </a:r>
          </a:p>
        </p:txBody>
      </p:sp>
      <p:sp>
        <p:nvSpPr>
          <p:cNvPr id="11" name="Text Placeholder 9">
            <a:extLst>
              <a:ext uri="{FF2B5EF4-FFF2-40B4-BE49-F238E27FC236}">
                <a16:creationId xmlns:a16="http://schemas.microsoft.com/office/drawing/2014/main" id="{1165B089-F7DF-9BC0-76B9-008F78AAD882}"/>
              </a:ext>
            </a:extLst>
          </p:cNvPr>
          <p:cNvSpPr>
            <a:spLocks noGrp="1"/>
          </p:cNvSpPr>
          <p:nvPr>
            <p:ph type="body" sz="quarter" idx="26"/>
          </p:nvPr>
        </p:nvSpPr>
        <p:spPr>
          <a:xfrm>
            <a:off x="6570483" y="3125939"/>
            <a:ext cx="3733014" cy="480766"/>
          </a:xfrm>
          <a:solidFill>
            <a:schemeClr val="accent4"/>
          </a:solidFill>
        </p:spPr>
        <p:txBody>
          <a:bodyPr/>
          <a:lstStyle/>
          <a:p>
            <a:r>
              <a:rPr lang="en-IN" dirty="0">
                <a:solidFill>
                  <a:schemeClr val="tx1"/>
                </a:solidFill>
              </a:rPr>
              <a:t>Change Pipeline </a:t>
            </a:r>
            <a:endParaRPr lang="en-GB" dirty="0">
              <a:solidFill>
                <a:schemeClr val="tx1"/>
              </a:solidFill>
            </a:endParaRPr>
          </a:p>
        </p:txBody>
      </p:sp>
      <p:sp>
        <p:nvSpPr>
          <p:cNvPr id="12" name="Text Placeholder 9">
            <a:extLst>
              <a:ext uri="{FF2B5EF4-FFF2-40B4-BE49-F238E27FC236}">
                <a16:creationId xmlns:a16="http://schemas.microsoft.com/office/drawing/2014/main" id="{867DC265-9448-5002-D5D1-A23AB57C89C7}"/>
              </a:ext>
            </a:extLst>
          </p:cNvPr>
          <p:cNvSpPr txBox="1">
            <a:spLocks/>
          </p:cNvSpPr>
          <p:nvPr/>
        </p:nvSpPr>
        <p:spPr>
          <a:xfrm>
            <a:off x="6570483" y="3751341"/>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3" name="Text Placeholder 9">
            <a:extLst>
              <a:ext uri="{FF2B5EF4-FFF2-40B4-BE49-F238E27FC236}">
                <a16:creationId xmlns:a16="http://schemas.microsoft.com/office/drawing/2014/main" id="{668A45D0-E5EC-CE61-3133-ABFF910B4004}"/>
              </a:ext>
            </a:extLst>
          </p:cNvPr>
          <p:cNvSpPr txBox="1">
            <a:spLocks/>
          </p:cNvSpPr>
          <p:nvPr/>
        </p:nvSpPr>
        <p:spPr>
          <a:xfrm>
            <a:off x="6570483" y="4376743"/>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06787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6337F-2658-FA44-A88D-AA16EA5DB5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F2A5AD-6E29-CFE1-1CC0-DB3DA9A5D860}"/>
              </a:ext>
            </a:extLst>
          </p:cNvPr>
          <p:cNvSpPr>
            <a:spLocks noGrp="1"/>
          </p:cNvSpPr>
          <p:nvPr>
            <p:ph type="title"/>
          </p:nvPr>
        </p:nvSpPr>
        <p:spPr>
          <a:xfrm>
            <a:off x="979576" y="160155"/>
            <a:ext cx="10865999" cy="973481"/>
          </a:xfrm>
        </p:spPr>
        <p:txBody>
          <a:bodyPr/>
          <a:lstStyle/>
          <a:p>
            <a:r>
              <a:rPr lang="en-GB" sz="3200" dirty="0"/>
              <a:t>2026 Forward View - Change Delivery Plan</a:t>
            </a:r>
          </a:p>
        </p:txBody>
      </p:sp>
      <p:sp>
        <p:nvSpPr>
          <p:cNvPr id="3" name="Date Placeholder 2">
            <a:extLst>
              <a:ext uri="{FF2B5EF4-FFF2-40B4-BE49-F238E27FC236}">
                <a16:creationId xmlns:a16="http://schemas.microsoft.com/office/drawing/2014/main" id="{1D3D6F41-DE25-E94F-FC16-A81806DD0106}"/>
              </a:ext>
            </a:extLst>
          </p:cNvPr>
          <p:cNvSpPr>
            <a:spLocks noGrp="1"/>
          </p:cNvSpPr>
          <p:nvPr>
            <p:ph type="dt" sz="half" idx="10"/>
          </p:nvPr>
        </p:nvSpPr>
        <p:spPr>
          <a:xfrm>
            <a:off x="-127721" y="5994204"/>
            <a:ext cx="2588550" cy="233069"/>
          </a:xfrm>
        </p:spPr>
        <p:txBody>
          <a:bodyPr/>
          <a:lstStyle/>
          <a:p>
            <a:r>
              <a:rPr lang="en-GB" dirty="0">
                <a:solidFill>
                  <a:srgbClr val="212232"/>
                </a:solidFill>
              </a:rPr>
              <a:t>Slide produced 25 March 2026</a:t>
            </a:r>
            <a:endParaRPr lang="en-US" dirty="0">
              <a:solidFill>
                <a:srgbClr val="212232"/>
              </a:solidFill>
            </a:endParaRPr>
          </a:p>
        </p:txBody>
      </p:sp>
      <p:sp>
        <p:nvSpPr>
          <p:cNvPr id="5" name="Title 1">
            <a:extLst>
              <a:ext uri="{FF2B5EF4-FFF2-40B4-BE49-F238E27FC236}">
                <a16:creationId xmlns:a16="http://schemas.microsoft.com/office/drawing/2014/main" id="{803B0A5D-D800-85F1-94E4-A9109C79D5AA}"/>
              </a:ext>
            </a:extLst>
          </p:cNvPr>
          <p:cNvSpPr txBox="1">
            <a:spLocks/>
          </p:cNvSpPr>
          <p:nvPr/>
        </p:nvSpPr>
        <p:spPr>
          <a:xfrm>
            <a:off x="926425" y="745852"/>
            <a:ext cx="10634614" cy="637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sz="1800" dirty="0"/>
              <a:t>January 26 – December 2026</a:t>
            </a:r>
            <a:endParaRPr lang="en-GB" sz="1800" dirty="0">
              <a:latin typeface="+mn-lt"/>
            </a:endParaRPr>
          </a:p>
        </p:txBody>
      </p:sp>
      <p:grpSp>
        <p:nvGrpSpPr>
          <p:cNvPr id="27" name="Group 26">
            <a:extLst>
              <a:ext uri="{FF2B5EF4-FFF2-40B4-BE49-F238E27FC236}">
                <a16:creationId xmlns:a16="http://schemas.microsoft.com/office/drawing/2014/main" id="{D396077B-1E31-ADCC-5F52-F1BE67AF9428}"/>
              </a:ext>
            </a:extLst>
          </p:cNvPr>
          <p:cNvGrpSpPr/>
          <p:nvPr/>
        </p:nvGrpSpPr>
        <p:grpSpPr>
          <a:xfrm>
            <a:off x="-10835" y="1272456"/>
            <a:ext cx="12140909" cy="4751791"/>
            <a:chOff x="0" y="759894"/>
            <a:chExt cx="9067364" cy="3526345"/>
          </a:xfrm>
          <a:solidFill>
            <a:srgbClr val="DEDAFE"/>
          </a:solidFill>
        </p:grpSpPr>
        <p:sp>
          <p:nvSpPr>
            <p:cNvPr id="28" name="Rectangle 27">
              <a:extLst>
                <a:ext uri="{FF2B5EF4-FFF2-40B4-BE49-F238E27FC236}">
                  <a16:creationId xmlns:a16="http://schemas.microsoft.com/office/drawing/2014/main" id="{6EF6F6CE-E8F3-0F2B-069C-93154DB94F3D}"/>
                </a:ext>
              </a:extLst>
            </p:cNvPr>
            <p:cNvSpPr/>
            <p:nvPr/>
          </p:nvSpPr>
          <p:spPr>
            <a:xfrm>
              <a:off x="49067" y="1068400"/>
              <a:ext cx="9002173" cy="32178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cxnSp>
          <p:nvCxnSpPr>
            <p:cNvPr id="29" name="Straight Connector 28">
              <a:extLst>
                <a:ext uri="{FF2B5EF4-FFF2-40B4-BE49-F238E27FC236}">
                  <a16:creationId xmlns:a16="http://schemas.microsoft.com/office/drawing/2014/main" id="{0D11039A-DC9A-B4ED-C470-B42F4E0E6081}"/>
                </a:ext>
              </a:extLst>
            </p:cNvPr>
            <p:cNvCxnSpPr>
              <a:cxnSpLocks/>
            </p:cNvCxnSpPr>
            <p:nvPr/>
          </p:nvCxnSpPr>
          <p:spPr>
            <a:xfrm>
              <a:off x="85773" y="1056375"/>
              <a:ext cx="8981591" cy="12027"/>
            </a:xfrm>
            <a:prstGeom prst="line">
              <a:avLst/>
            </a:prstGeom>
            <a:grpFill/>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9E86D2E-CA5E-BEE4-760B-5841F9190F88}"/>
                </a:ext>
              </a:extLst>
            </p:cNvPr>
            <p:cNvSpPr txBox="1"/>
            <p:nvPr/>
          </p:nvSpPr>
          <p:spPr>
            <a:xfrm>
              <a:off x="0" y="764017"/>
              <a:ext cx="597639" cy="236065"/>
            </a:xfrm>
            <a:prstGeom prst="rect">
              <a:avLst/>
            </a:prstGeom>
            <a:noFill/>
          </p:spPr>
          <p:txBody>
            <a:bodyPr wrap="none" rtlCol="0">
              <a:spAutoFit/>
            </a:bodyPr>
            <a:lstStyle/>
            <a:p>
              <a:r>
                <a:rPr lang="en-GB" sz="1467" b="1" dirty="0">
                  <a:solidFill>
                    <a:schemeClr val="tx2"/>
                  </a:solidFill>
                </a:rPr>
                <a:t>Jan-26</a:t>
              </a:r>
            </a:p>
          </p:txBody>
        </p:sp>
        <p:sp>
          <p:nvSpPr>
            <p:cNvPr id="31" name="TextBox 30">
              <a:extLst>
                <a:ext uri="{FF2B5EF4-FFF2-40B4-BE49-F238E27FC236}">
                  <a16:creationId xmlns:a16="http://schemas.microsoft.com/office/drawing/2014/main" id="{AD5FD9D7-530F-4CC3-7C3F-E22729A8294F}"/>
                </a:ext>
              </a:extLst>
            </p:cNvPr>
            <p:cNvSpPr txBox="1"/>
            <p:nvPr/>
          </p:nvSpPr>
          <p:spPr>
            <a:xfrm>
              <a:off x="4119130" y="770146"/>
              <a:ext cx="679048" cy="236065"/>
            </a:xfrm>
            <a:prstGeom prst="rect">
              <a:avLst/>
            </a:prstGeom>
            <a:noFill/>
          </p:spPr>
          <p:txBody>
            <a:bodyPr wrap="none" rtlCol="0">
              <a:spAutoFit/>
            </a:bodyPr>
            <a:lstStyle/>
            <a:p>
              <a:r>
                <a:rPr lang="en-GB" sz="1467" b="1" dirty="0">
                  <a:solidFill>
                    <a:schemeClr val="tx2"/>
                  </a:solidFill>
                </a:rPr>
                <a:t>June-26</a:t>
              </a:r>
            </a:p>
          </p:txBody>
        </p:sp>
        <p:sp>
          <p:nvSpPr>
            <p:cNvPr id="32" name="Rectangle 31">
              <a:extLst>
                <a:ext uri="{FF2B5EF4-FFF2-40B4-BE49-F238E27FC236}">
                  <a16:creationId xmlns:a16="http://schemas.microsoft.com/office/drawing/2014/main" id="{819F1631-5099-B5C9-79B5-520A1979E02F}"/>
                </a:ext>
              </a:extLst>
            </p:cNvPr>
            <p:cNvSpPr/>
            <p:nvPr/>
          </p:nvSpPr>
          <p:spPr>
            <a:xfrm>
              <a:off x="85773" y="1111325"/>
              <a:ext cx="2818142" cy="343365"/>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DFAFF"/>
                  </a:solidFill>
                </a:rPr>
                <a:t>February 26 – Major Release (XRN5983)</a:t>
              </a:r>
            </a:p>
            <a:p>
              <a:pPr algn="ctr"/>
              <a:r>
                <a:rPr lang="en-GB" sz="1200" dirty="0">
                  <a:solidFill>
                    <a:srgbClr val="FDFAFF"/>
                  </a:solidFill>
                </a:rPr>
                <a:t>XRN5872 | XRN5906 | XRN5914 | XRN5922 </a:t>
              </a:r>
            </a:p>
          </p:txBody>
        </p:sp>
        <p:sp>
          <p:nvSpPr>
            <p:cNvPr id="33" name="TextBox 32">
              <a:extLst>
                <a:ext uri="{FF2B5EF4-FFF2-40B4-BE49-F238E27FC236}">
                  <a16:creationId xmlns:a16="http://schemas.microsoft.com/office/drawing/2014/main" id="{F3FDBA97-88C6-57E8-FA72-10A9D423046B}"/>
                </a:ext>
              </a:extLst>
            </p:cNvPr>
            <p:cNvSpPr txBox="1"/>
            <p:nvPr/>
          </p:nvSpPr>
          <p:spPr>
            <a:xfrm>
              <a:off x="1845947" y="767462"/>
              <a:ext cx="792782" cy="236065"/>
            </a:xfrm>
            <a:prstGeom prst="rect">
              <a:avLst/>
            </a:prstGeom>
            <a:noFill/>
          </p:spPr>
          <p:txBody>
            <a:bodyPr wrap="none" rtlCol="0">
              <a:spAutoFit/>
            </a:bodyPr>
            <a:lstStyle/>
            <a:p>
              <a:r>
                <a:rPr lang="en-GB" sz="1467" b="1" dirty="0">
                  <a:solidFill>
                    <a:schemeClr val="tx2"/>
                  </a:solidFill>
                </a:rPr>
                <a:t>March-26</a:t>
              </a:r>
            </a:p>
          </p:txBody>
        </p:sp>
        <p:sp>
          <p:nvSpPr>
            <p:cNvPr id="34" name="TextBox 33">
              <a:extLst>
                <a:ext uri="{FF2B5EF4-FFF2-40B4-BE49-F238E27FC236}">
                  <a16:creationId xmlns:a16="http://schemas.microsoft.com/office/drawing/2014/main" id="{17A42AD5-FD69-2964-E6CD-F1B595D4F744}"/>
                </a:ext>
              </a:extLst>
            </p:cNvPr>
            <p:cNvSpPr txBox="1"/>
            <p:nvPr/>
          </p:nvSpPr>
          <p:spPr>
            <a:xfrm>
              <a:off x="6295041" y="763131"/>
              <a:ext cx="609611" cy="236065"/>
            </a:xfrm>
            <a:prstGeom prst="rect">
              <a:avLst/>
            </a:prstGeom>
            <a:noFill/>
          </p:spPr>
          <p:txBody>
            <a:bodyPr wrap="none" rtlCol="0">
              <a:spAutoFit/>
            </a:bodyPr>
            <a:lstStyle/>
            <a:p>
              <a:r>
                <a:rPr lang="en-GB" sz="1467" b="1" dirty="0">
                  <a:solidFill>
                    <a:schemeClr val="tx2"/>
                  </a:solidFill>
                </a:rPr>
                <a:t>Sep-26</a:t>
              </a:r>
            </a:p>
          </p:txBody>
        </p:sp>
        <p:sp>
          <p:nvSpPr>
            <p:cNvPr id="35" name="TextBox 34">
              <a:extLst>
                <a:ext uri="{FF2B5EF4-FFF2-40B4-BE49-F238E27FC236}">
                  <a16:creationId xmlns:a16="http://schemas.microsoft.com/office/drawing/2014/main" id="{B7D1E4DE-9C35-0584-8314-BD5230925D99}"/>
                </a:ext>
              </a:extLst>
            </p:cNvPr>
            <p:cNvSpPr txBox="1"/>
            <p:nvPr/>
          </p:nvSpPr>
          <p:spPr>
            <a:xfrm>
              <a:off x="8316777" y="759894"/>
              <a:ext cx="632358" cy="236065"/>
            </a:xfrm>
            <a:prstGeom prst="rect">
              <a:avLst/>
            </a:prstGeom>
            <a:noFill/>
          </p:spPr>
          <p:txBody>
            <a:bodyPr wrap="none" rtlCol="0">
              <a:spAutoFit/>
            </a:bodyPr>
            <a:lstStyle/>
            <a:p>
              <a:r>
                <a:rPr lang="en-GB" sz="1467" b="1" dirty="0">
                  <a:solidFill>
                    <a:schemeClr val="tx2"/>
                  </a:solidFill>
                </a:rPr>
                <a:t>Dec-26</a:t>
              </a:r>
            </a:p>
          </p:txBody>
        </p:sp>
        <p:sp>
          <p:nvSpPr>
            <p:cNvPr id="36" name="Rectangle 35">
              <a:extLst>
                <a:ext uri="{FF2B5EF4-FFF2-40B4-BE49-F238E27FC236}">
                  <a16:creationId xmlns:a16="http://schemas.microsoft.com/office/drawing/2014/main" id="{B2987A3A-1564-059A-E267-2F39DC9BED5A}"/>
                </a:ext>
              </a:extLst>
            </p:cNvPr>
            <p:cNvSpPr/>
            <p:nvPr/>
          </p:nvSpPr>
          <p:spPr>
            <a:xfrm>
              <a:off x="85773" y="1950724"/>
              <a:ext cx="5605121" cy="341129"/>
            </a:xfrm>
            <a:prstGeom prst="rect">
              <a:avLst/>
            </a:prstGeom>
            <a:solidFill>
              <a:schemeClr val="bg1">
                <a:lumMod val="5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DFAFF"/>
                  </a:solidFill>
                </a:rPr>
                <a:t>June 26 – Major Release (XRN6045)</a:t>
              </a:r>
            </a:p>
            <a:p>
              <a:pPr algn="ctr"/>
              <a:r>
                <a:rPr lang="en-GB" sz="1400" dirty="0">
                  <a:solidFill>
                    <a:srgbClr val="FDFAFF"/>
                  </a:solidFill>
                </a:rPr>
                <a:t>XRN5702 |XRN5805</a:t>
              </a:r>
            </a:p>
          </p:txBody>
        </p:sp>
      </p:grpSp>
      <p:sp>
        <p:nvSpPr>
          <p:cNvPr id="43" name="TextBox 42">
            <a:extLst>
              <a:ext uri="{FF2B5EF4-FFF2-40B4-BE49-F238E27FC236}">
                <a16:creationId xmlns:a16="http://schemas.microsoft.com/office/drawing/2014/main" id="{283BA597-2FBE-14F9-1A93-AFF74B6CEE49}"/>
              </a:ext>
            </a:extLst>
          </p:cNvPr>
          <p:cNvSpPr txBox="1"/>
          <p:nvPr/>
        </p:nvSpPr>
        <p:spPr>
          <a:xfrm>
            <a:off x="372568" y="8713614"/>
            <a:ext cx="1895712" cy="266676"/>
          </a:xfrm>
          <a:prstGeom prst="rect">
            <a:avLst/>
          </a:prstGeom>
          <a:noFill/>
        </p:spPr>
        <p:txBody>
          <a:bodyPr wrap="none" lIns="121920" tIns="60960" rIns="121920" bIns="60960" rtlCol="0" anchor="t">
            <a:spAutoFit/>
          </a:bodyPr>
          <a:lstStyle/>
          <a:p>
            <a:r>
              <a:rPr lang="en-GB" sz="933" dirty="0"/>
              <a:t>Slide produced 29</a:t>
            </a:r>
            <a:r>
              <a:rPr lang="en-GB" sz="933" baseline="30000" dirty="0"/>
              <a:t>h</a:t>
            </a:r>
            <a:r>
              <a:rPr lang="en-GB" sz="933" dirty="0"/>
              <a:t> July 2025</a:t>
            </a:r>
            <a:endParaRPr lang="en-GB" sz="2400" dirty="0"/>
          </a:p>
        </p:txBody>
      </p:sp>
      <p:sp>
        <p:nvSpPr>
          <p:cNvPr id="7" name="TextBox 6">
            <a:extLst>
              <a:ext uri="{FF2B5EF4-FFF2-40B4-BE49-F238E27FC236}">
                <a16:creationId xmlns:a16="http://schemas.microsoft.com/office/drawing/2014/main" id="{502E6DE6-9E36-C07A-9A77-2F5F93472873}"/>
              </a:ext>
            </a:extLst>
          </p:cNvPr>
          <p:cNvSpPr txBox="1"/>
          <p:nvPr/>
        </p:nvSpPr>
        <p:spPr>
          <a:xfrm>
            <a:off x="-10835" y="5124359"/>
            <a:ext cx="8684074" cy="1061829"/>
          </a:xfrm>
          <a:prstGeom prst="rect">
            <a:avLst/>
          </a:prstGeom>
          <a:noFill/>
        </p:spPr>
        <p:txBody>
          <a:bodyPr wrap="square" rtlCol="0">
            <a:spAutoFit/>
          </a:bodyPr>
          <a:lstStyle/>
          <a:p>
            <a:endParaRPr lang="en-GB" sz="900" i="1" dirty="0">
              <a:solidFill>
                <a:schemeClr val="tx2"/>
              </a:solidFill>
            </a:endParaRPr>
          </a:p>
          <a:p>
            <a:r>
              <a:rPr lang="en-GB" sz="900" i="1" dirty="0">
                <a:solidFill>
                  <a:schemeClr val="tx2"/>
                </a:solidFill>
              </a:rPr>
              <a:t>               =  Firm Implementation Date – Funding Approved by ChMC and / or Non-Negotiable Industry Implementation Date in place              </a:t>
            </a:r>
          </a:p>
          <a:p>
            <a:r>
              <a:rPr lang="en-GB" sz="900" i="1" dirty="0">
                <a:solidFill>
                  <a:schemeClr val="tx2"/>
                </a:solidFill>
              </a:rPr>
              <a:t>              </a:t>
            </a:r>
          </a:p>
          <a:p>
            <a:r>
              <a:rPr lang="en-GB" sz="900" i="1" dirty="0">
                <a:solidFill>
                  <a:schemeClr val="tx2"/>
                </a:solidFill>
              </a:rPr>
              <a:t>               =  Indicative / Target Implementation Date – Changes are planned for delivery – Funding not yet approved by ChMC</a:t>
            </a:r>
          </a:p>
          <a:p>
            <a:r>
              <a:rPr lang="en-GB" sz="900" i="1" dirty="0">
                <a:solidFill>
                  <a:schemeClr val="tx2"/>
                </a:solidFill>
              </a:rPr>
              <a:t>                       </a:t>
            </a:r>
          </a:p>
          <a:p>
            <a:r>
              <a:rPr lang="en-GB" sz="900" i="1" dirty="0">
                <a:solidFill>
                  <a:schemeClr val="tx2"/>
                </a:solidFill>
              </a:rPr>
              <a:t>               = Implemented Change / Release           </a:t>
            </a:r>
          </a:p>
          <a:p>
            <a:endParaRPr lang="en-GB" sz="900" i="1" dirty="0">
              <a:solidFill>
                <a:schemeClr val="tx2"/>
              </a:solidFill>
            </a:endParaRPr>
          </a:p>
        </p:txBody>
      </p:sp>
      <p:pic>
        <p:nvPicPr>
          <p:cNvPr id="8" name="Picture 7">
            <a:extLst>
              <a:ext uri="{FF2B5EF4-FFF2-40B4-BE49-F238E27FC236}">
                <a16:creationId xmlns:a16="http://schemas.microsoft.com/office/drawing/2014/main" id="{4B10F5B6-223D-BB72-21F0-984CD2A55FCF}"/>
              </a:ext>
            </a:extLst>
          </p:cNvPr>
          <p:cNvPicPr>
            <a:picLocks noChangeAspect="1"/>
          </p:cNvPicPr>
          <p:nvPr/>
        </p:nvPicPr>
        <p:blipFill>
          <a:blip r:embed="rId2"/>
          <a:srcRect b="20249"/>
          <a:stretch>
            <a:fillRect/>
          </a:stretch>
        </p:blipFill>
        <p:spPr>
          <a:xfrm>
            <a:off x="-127721" y="5079017"/>
            <a:ext cx="2550796" cy="980977"/>
          </a:xfrm>
          <a:prstGeom prst="rect">
            <a:avLst/>
          </a:prstGeom>
        </p:spPr>
      </p:pic>
      <p:sp>
        <p:nvSpPr>
          <p:cNvPr id="9" name="Rectangle 8">
            <a:extLst>
              <a:ext uri="{FF2B5EF4-FFF2-40B4-BE49-F238E27FC236}">
                <a16:creationId xmlns:a16="http://schemas.microsoft.com/office/drawing/2014/main" id="{D188EB53-3F72-03E7-B090-314521412EEF}"/>
              </a:ext>
            </a:extLst>
          </p:cNvPr>
          <p:cNvSpPr/>
          <p:nvPr/>
        </p:nvSpPr>
        <p:spPr>
          <a:xfrm>
            <a:off x="4548912" y="3432365"/>
            <a:ext cx="7570367" cy="480680"/>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DFAFF"/>
                </a:solidFill>
              </a:rPr>
              <a:t>November 26 - Major Release</a:t>
            </a:r>
          </a:p>
          <a:p>
            <a:pPr algn="ctr"/>
            <a:r>
              <a:rPr lang="en-GB" sz="1400" dirty="0">
                <a:solidFill>
                  <a:srgbClr val="FDFAFF"/>
                </a:solidFill>
              </a:rPr>
              <a:t>XRN5940| </a:t>
            </a:r>
            <a:r>
              <a:rPr lang="en-GB" sz="1400" b="1" dirty="0">
                <a:solidFill>
                  <a:srgbClr val="FDFAFF"/>
                </a:solidFill>
              </a:rPr>
              <a:t>Meter Read Service Improvements</a:t>
            </a:r>
            <a:r>
              <a:rPr lang="en-GB" sz="1400" dirty="0">
                <a:solidFill>
                  <a:srgbClr val="FDFAFF"/>
                </a:solidFill>
              </a:rPr>
              <a:t> (Part C) </a:t>
            </a:r>
            <a:endParaRPr lang="en-GB" sz="1400" b="1" dirty="0">
              <a:solidFill>
                <a:srgbClr val="FDFAFF"/>
              </a:solidFill>
            </a:endParaRPr>
          </a:p>
        </p:txBody>
      </p:sp>
      <p:sp>
        <p:nvSpPr>
          <p:cNvPr id="12" name="Rectangle 11">
            <a:extLst>
              <a:ext uri="{FF2B5EF4-FFF2-40B4-BE49-F238E27FC236}">
                <a16:creationId xmlns:a16="http://schemas.microsoft.com/office/drawing/2014/main" id="{F73A881C-A19D-8AFC-01F5-A40C1016C6B4}"/>
              </a:ext>
            </a:extLst>
          </p:cNvPr>
          <p:cNvSpPr/>
          <p:nvPr/>
        </p:nvSpPr>
        <p:spPr>
          <a:xfrm>
            <a:off x="3835686" y="2337848"/>
            <a:ext cx="3773402" cy="468052"/>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DFAFF"/>
                </a:solidFill>
              </a:rPr>
              <a:t>XRN5994 - Emergency Contact Data Service</a:t>
            </a:r>
          </a:p>
        </p:txBody>
      </p:sp>
      <p:sp>
        <p:nvSpPr>
          <p:cNvPr id="18" name="Rectangle 17">
            <a:extLst>
              <a:ext uri="{FF2B5EF4-FFF2-40B4-BE49-F238E27FC236}">
                <a16:creationId xmlns:a16="http://schemas.microsoft.com/office/drawing/2014/main" id="{9A6A191C-DCCA-600B-7F11-DB90C8C84BAF}"/>
              </a:ext>
            </a:extLst>
          </p:cNvPr>
          <p:cNvSpPr/>
          <p:nvPr/>
        </p:nvSpPr>
        <p:spPr>
          <a:xfrm>
            <a:off x="136970" y="4039250"/>
            <a:ext cx="11976912" cy="454374"/>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DFAFF"/>
                </a:solidFill>
              </a:rPr>
              <a:t>Identifying Improvements to Meter Point Location Address Data Processes</a:t>
            </a:r>
          </a:p>
          <a:p>
            <a:pPr algn="ctr"/>
            <a:r>
              <a:rPr lang="en-GB" sz="1200" b="1" dirty="0">
                <a:solidFill>
                  <a:srgbClr val="FDFAFF"/>
                </a:solidFill>
              </a:rPr>
              <a:t>XRN5968 | XRN5546</a:t>
            </a:r>
          </a:p>
        </p:txBody>
      </p:sp>
      <p:sp>
        <p:nvSpPr>
          <p:cNvPr id="24" name="Rectangle 23">
            <a:extLst>
              <a:ext uri="{FF2B5EF4-FFF2-40B4-BE49-F238E27FC236}">
                <a16:creationId xmlns:a16="http://schemas.microsoft.com/office/drawing/2014/main" id="{62FE7895-0034-82E7-755F-DF92D77AAFFE}"/>
              </a:ext>
            </a:extLst>
          </p:cNvPr>
          <p:cNvSpPr/>
          <p:nvPr/>
        </p:nvSpPr>
        <p:spPr>
          <a:xfrm>
            <a:off x="11209866" y="1734845"/>
            <a:ext cx="904015" cy="462686"/>
          </a:xfrm>
          <a:prstGeom prst="rect">
            <a:avLst/>
          </a:prstGeom>
          <a:solidFill>
            <a:schemeClr val="accent3"/>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rgbClr val="FDFAFF"/>
                </a:solidFill>
              </a:rPr>
              <a:t>Minor Release 18</a:t>
            </a:r>
          </a:p>
        </p:txBody>
      </p:sp>
      <p:sp>
        <p:nvSpPr>
          <p:cNvPr id="25" name="Rectangle 24">
            <a:extLst>
              <a:ext uri="{FF2B5EF4-FFF2-40B4-BE49-F238E27FC236}">
                <a16:creationId xmlns:a16="http://schemas.microsoft.com/office/drawing/2014/main" id="{96FAF4A9-365B-CFFF-B701-E169F87129DC}"/>
              </a:ext>
            </a:extLst>
          </p:cNvPr>
          <p:cNvSpPr/>
          <p:nvPr/>
        </p:nvSpPr>
        <p:spPr>
          <a:xfrm>
            <a:off x="8033657" y="1734844"/>
            <a:ext cx="1166097" cy="462687"/>
          </a:xfrm>
          <a:prstGeom prst="rect">
            <a:avLst/>
          </a:prstGeom>
          <a:solidFill>
            <a:schemeClr val="accent3"/>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FDFAFF"/>
                </a:solidFill>
              </a:rPr>
              <a:t>MiR17 -  Service Improvements </a:t>
            </a:r>
            <a:r>
              <a:rPr lang="en-GB" sz="1000" dirty="0">
                <a:solidFill>
                  <a:srgbClr val="FDFAFF"/>
                </a:solidFill>
              </a:rPr>
              <a:t>Part B</a:t>
            </a:r>
          </a:p>
        </p:txBody>
      </p:sp>
      <p:sp>
        <p:nvSpPr>
          <p:cNvPr id="26" name="Rectangle 25">
            <a:extLst>
              <a:ext uri="{FF2B5EF4-FFF2-40B4-BE49-F238E27FC236}">
                <a16:creationId xmlns:a16="http://schemas.microsoft.com/office/drawing/2014/main" id="{191DB6EA-B9C3-B43A-8F07-1530431E1561}"/>
              </a:ext>
            </a:extLst>
          </p:cNvPr>
          <p:cNvSpPr/>
          <p:nvPr/>
        </p:nvSpPr>
        <p:spPr>
          <a:xfrm>
            <a:off x="4548912" y="1708126"/>
            <a:ext cx="1173475" cy="577768"/>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FDFAFF"/>
                </a:solidFill>
              </a:rPr>
              <a:t>MiR16 - Service Improvements </a:t>
            </a:r>
            <a:r>
              <a:rPr lang="en-GB" sz="1000" dirty="0">
                <a:solidFill>
                  <a:srgbClr val="FDFAFF"/>
                </a:solidFill>
              </a:rPr>
              <a:t>Part A</a:t>
            </a:r>
          </a:p>
        </p:txBody>
      </p:sp>
      <p:sp>
        <p:nvSpPr>
          <p:cNvPr id="4" name="Rectangle 3">
            <a:extLst>
              <a:ext uri="{FF2B5EF4-FFF2-40B4-BE49-F238E27FC236}">
                <a16:creationId xmlns:a16="http://schemas.microsoft.com/office/drawing/2014/main" id="{AD60B2D5-66E4-E74E-9FF4-C51F633B4C6C}"/>
              </a:ext>
            </a:extLst>
          </p:cNvPr>
          <p:cNvSpPr/>
          <p:nvPr/>
        </p:nvSpPr>
        <p:spPr>
          <a:xfrm>
            <a:off x="5959159" y="1708115"/>
            <a:ext cx="723163" cy="568850"/>
          </a:xfrm>
          <a:prstGeom prst="rect">
            <a:avLst/>
          </a:prstGeom>
          <a:solidFill>
            <a:schemeClr val="bg1">
              <a:lumMod val="5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FDFAFF"/>
                </a:solidFill>
              </a:rPr>
              <a:t>PIX </a:t>
            </a:r>
          </a:p>
          <a:p>
            <a:pPr algn="ctr"/>
            <a:r>
              <a:rPr lang="en-GB" sz="1000" b="1" dirty="0">
                <a:solidFill>
                  <a:srgbClr val="FDFAFF"/>
                </a:solidFill>
              </a:rPr>
              <a:t>5924</a:t>
            </a:r>
            <a:endParaRPr lang="en-GB" sz="1000" dirty="0">
              <a:solidFill>
                <a:srgbClr val="FDFAFF"/>
              </a:solidFill>
              <a:highlight>
                <a:srgbClr val="FFFF00"/>
              </a:highlight>
            </a:endParaRPr>
          </a:p>
        </p:txBody>
      </p:sp>
      <p:sp>
        <p:nvSpPr>
          <p:cNvPr id="6" name="Rectangle 5">
            <a:extLst>
              <a:ext uri="{FF2B5EF4-FFF2-40B4-BE49-F238E27FC236}">
                <a16:creationId xmlns:a16="http://schemas.microsoft.com/office/drawing/2014/main" id="{995F2848-444D-0980-6D52-897471CAC332}"/>
              </a:ext>
            </a:extLst>
          </p:cNvPr>
          <p:cNvSpPr/>
          <p:nvPr/>
        </p:nvSpPr>
        <p:spPr>
          <a:xfrm>
            <a:off x="138093" y="4569218"/>
            <a:ext cx="3149118" cy="489630"/>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DFAFF"/>
                </a:solidFill>
              </a:rPr>
              <a:t>XRN5941 – Performance Assurance Committee - Audit PAT</a:t>
            </a:r>
          </a:p>
        </p:txBody>
      </p:sp>
      <p:sp>
        <p:nvSpPr>
          <p:cNvPr id="11" name="Rectangle 10">
            <a:extLst>
              <a:ext uri="{FF2B5EF4-FFF2-40B4-BE49-F238E27FC236}">
                <a16:creationId xmlns:a16="http://schemas.microsoft.com/office/drawing/2014/main" id="{9D12F99A-95E2-B51B-054C-DE8A1421BC07}"/>
              </a:ext>
            </a:extLst>
          </p:cNvPr>
          <p:cNvSpPr/>
          <p:nvPr/>
        </p:nvSpPr>
        <p:spPr>
          <a:xfrm>
            <a:off x="9234273" y="2866694"/>
            <a:ext cx="2873224" cy="468052"/>
          </a:xfrm>
          <a:prstGeom prst="rect">
            <a:avLst/>
          </a:prstGeom>
          <a:solidFill>
            <a:srgbClr val="57BAE5"/>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FDFAFF"/>
                </a:solidFill>
              </a:rPr>
              <a:t>XRN6041 - CDSP Obligations required for the introduction of the Gas Shipper Obligation</a:t>
            </a:r>
          </a:p>
        </p:txBody>
      </p:sp>
    </p:spTree>
    <p:extLst>
      <p:ext uri="{BB962C8B-B14F-4D97-AF65-F5344CB8AC3E}">
        <p14:creationId xmlns:p14="http://schemas.microsoft.com/office/powerpoint/2010/main" val="3019785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CD627-24CA-BB4E-32F8-290881387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63467E-B4B2-7622-CFC0-28070430AB0B}"/>
              </a:ext>
            </a:extLst>
          </p:cNvPr>
          <p:cNvSpPr>
            <a:spLocks noGrp="1"/>
          </p:cNvSpPr>
          <p:nvPr>
            <p:ph type="title"/>
          </p:nvPr>
        </p:nvSpPr>
        <p:spPr>
          <a:xfrm>
            <a:off x="1132271" y="28130"/>
            <a:ext cx="10814579" cy="288394"/>
          </a:xfrm>
        </p:spPr>
        <p:txBody>
          <a:bodyPr/>
          <a:lstStyle/>
          <a:p>
            <a:r>
              <a:rPr lang="en-GB" sz="1800" dirty="0">
                <a:cs typeface="Arial"/>
              </a:rPr>
              <a:t>Change Delivery Plan – January 2026 – December 2026 </a:t>
            </a:r>
            <a:endParaRPr lang="en-GB" sz="1800" dirty="0"/>
          </a:p>
        </p:txBody>
      </p:sp>
      <p:graphicFrame>
        <p:nvGraphicFramePr>
          <p:cNvPr id="4" name="Table 3">
            <a:extLst>
              <a:ext uri="{FF2B5EF4-FFF2-40B4-BE49-F238E27FC236}">
                <a16:creationId xmlns:a16="http://schemas.microsoft.com/office/drawing/2014/main" id="{E0968D16-98CB-3CA9-AA91-A93FFF9079E4}"/>
              </a:ext>
            </a:extLst>
          </p:cNvPr>
          <p:cNvGraphicFramePr>
            <a:graphicFrameLocks noGrp="1"/>
          </p:cNvGraphicFramePr>
          <p:nvPr/>
        </p:nvGraphicFramePr>
        <p:xfrm>
          <a:off x="41709" y="294116"/>
          <a:ext cx="12108581" cy="6526015"/>
        </p:xfrm>
        <a:graphic>
          <a:graphicData uri="http://schemas.openxmlformats.org/drawingml/2006/table">
            <a:tbl>
              <a:tblPr firstRow="1" bandRow="1">
                <a:tableStyleId>{5C22544A-7EE6-4342-B048-85BDC9FD1C3A}</a:tableStyleId>
              </a:tblPr>
              <a:tblGrid>
                <a:gridCol w="642838">
                  <a:extLst>
                    <a:ext uri="{9D8B030D-6E8A-4147-A177-3AD203B41FA5}">
                      <a16:colId xmlns:a16="http://schemas.microsoft.com/office/drawing/2014/main" val="4236546890"/>
                    </a:ext>
                  </a:extLst>
                </a:gridCol>
                <a:gridCol w="3630750">
                  <a:extLst>
                    <a:ext uri="{9D8B030D-6E8A-4147-A177-3AD203B41FA5}">
                      <a16:colId xmlns:a16="http://schemas.microsoft.com/office/drawing/2014/main" val="324692026"/>
                    </a:ext>
                  </a:extLst>
                </a:gridCol>
                <a:gridCol w="967283">
                  <a:extLst>
                    <a:ext uri="{9D8B030D-6E8A-4147-A177-3AD203B41FA5}">
                      <a16:colId xmlns:a16="http://schemas.microsoft.com/office/drawing/2014/main" val="1901410971"/>
                    </a:ext>
                  </a:extLst>
                </a:gridCol>
                <a:gridCol w="1064011">
                  <a:extLst>
                    <a:ext uri="{9D8B030D-6E8A-4147-A177-3AD203B41FA5}">
                      <a16:colId xmlns:a16="http://schemas.microsoft.com/office/drawing/2014/main" val="4189950786"/>
                    </a:ext>
                  </a:extLst>
                </a:gridCol>
                <a:gridCol w="1064011">
                  <a:extLst>
                    <a:ext uri="{9D8B030D-6E8A-4147-A177-3AD203B41FA5}">
                      <a16:colId xmlns:a16="http://schemas.microsoft.com/office/drawing/2014/main" val="4137049686"/>
                    </a:ext>
                  </a:extLst>
                </a:gridCol>
                <a:gridCol w="967283">
                  <a:extLst>
                    <a:ext uri="{9D8B030D-6E8A-4147-A177-3AD203B41FA5}">
                      <a16:colId xmlns:a16="http://schemas.microsoft.com/office/drawing/2014/main" val="1519923765"/>
                    </a:ext>
                  </a:extLst>
                </a:gridCol>
                <a:gridCol w="1547653">
                  <a:extLst>
                    <a:ext uri="{9D8B030D-6E8A-4147-A177-3AD203B41FA5}">
                      <a16:colId xmlns:a16="http://schemas.microsoft.com/office/drawing/2014/main" val="3099399107"/>
                    </a:ext>
                  </a:extLst>
                </a:gridCol>
                <a:gridCol w="1102645">
                  <a:extLst>
                    <a:ext uri="{9D8B030D-6E8A-4147-A177-3AD203B41FA5}">
                      <a16:colId xmlns:a16="http://schemas.microsoft.com/office/drawing/2014/main" val="796015746"/>
                    </a:ext>
                  </a:extLst>
                </a:gridCol>
                <a:gridCol w="1122107">
                  <a:extLst>
                    <a:ext uri="{9D8B030D-6E8A-4147-A177-3AD203B41FA5}">
                      <a16:colId xmlns:a16="http://schemas.microsoft.com/office/drawing/2014/main" val="3560280781"/>
                    </a:ext>
                  </a:extLst>
                </a:gridCol>
              </a:tblGrid>
              <a:tr h="0">
                <a:tc>
                  <a:txBody>
                    <a:bodyPr/>
                    <a:lstStyle/>
                    <a:p>
                      <a:pPr algn="l"/>
                      <a:r>
                        <a:rPr lang="en-GB" sz="1000" dirty="0">
                          <a:latin typeface="+mj-lt"/>
                        </a:rPr>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dirty="0">
                          <a:latin typeface="+mj-lt"/>
                        </a:rPr>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dirty="0">
                          <a:latin typeface="+mj-lt"/>
                        </a:rPr>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dirty="0">
                          <a:latin typeface="+mj-lt"/>
                        </a:rPr>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dirty="0">
                          <a:latin typeface="+mj-lt"/>
                        </a:rPr>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dirty="0">
                          <a:latin typeface="+mj-lt"/>
                        </a:rPr>
                        <a:t>HLSO</a:t>
                      </a:r>
                    </a:p>
                    <a:p>
                      <a:pPr algn="l"/>
                      <a:r>
                        <a:rPr lang="en-GB" sz="1000" dirty="0">
                          <a:latin typeface="+mj-lt"/>
                        </a:rPr>
                        <a:t>Max Cost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dirty="0">
                          <a:latin typeface="+mj-lt"/>
                        </a:rPr>
                        <a:t>Target Delivery Date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dirty="0">
                          <a:latin typeface="+mj-lt"/>
                        </a:rPr>
                        <a:t>Release Type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000" dirty="0">
                          <a:latin typeface="+mj-lt"/>
                        </a:rPr>
                        <a:t>Firm / Indicative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9165185"/>
                  </a:ext>
                </a:extLst>
              </a:tr>
              <a:tr h="395695">
                <a:tc>
                  <a:txBody>
                    <a:bodyPr/>
                    <a:lstStyle/>
                    <a:p>
                      <a:pPr algn="ctr"/>
                      <a:r>
                        <a:rPr lang="en-GB" sz="1100" b="1" dirty="0">
                          <a:solidFill>
                            <a:srgbClr val="FFFFFF"/>
                          </a:solidFill>
                          <a:hlinkClick r:id="rId2">
                            <a:extLst>
                              <a:ext uri="{A12FA001-AC4F-418D-AE19-62706E023703}">
                                <ahyp:hlinkClr xmlns:ahyp="http://schemas.microsoft.com/office/drawing/2018/hyperlinkcolor" val="tx"/>
                              </a:ext>
                            </a:extLst>
                          </a:hlinkClick>
                        </a:rPr>
                        <a:t>5872</a:t>
                      </a:r>
                      <a:endParaRPr lang="en-GB" sz="1100" b="1" u="sng"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Mod0876S Updates to the Annual Quantity (AQ) amendment process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dirty="0">
                          <a:latin typeface="+mj-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dirty="0">
                          <a:latin typeface="+mj-lt"/>
                        </a:rPr>
                        <a:t>Shipper</a:t>
                      </a:r>
                    </a:p>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dirty="0">
                          <a:latin typeface="+mj-lt"/>
                        </a:rPr>
                        <a:t>Shipper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dirty="0">
                          <a:latin typeface="+mj-lt"/>
                        </a:rPr>
                        <a:t>£190k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27 February 2026 </a:t>
                      </a:r>
                      <a:endParaRPr kumimoji="0" lang="en-GB" sz="900" b="1" i="0" u="none" strike="noStrike" kern="1200" cap="none" spc="0" normalizeH="0" baseline="0" noProof="0" dirty="0">
                        <a:ln>
                          <a:noFill/>
                        </a:ln>
                        <a:solidFill>
                          <a:schemeClr val="tx1"/>
                        </a:solidFill>
                        <a:effectLst/>
                        <a:uLnTx/>
                        <a:uFillTx/>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Major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extLst>
                  <a:ext uri="{0D108BD9-81ED-4DB2-BD59-A6C34878D82A}">
                    <a16:rowId xmlns:a16="http://schemas.microsoft.com/office/drawing/2014/main" val="2334790875"/>
                  </a:ext>
                </a:extLst>
              </a:tr>
              <a:tr h="264906">
                <a:tc>
                  <a:txBody>
                    <a:bodyPr/>
                    <a:lstStyle/>
                    <a:p>
                      <a:pPr algn="ctr"/>
                      <a:r>
                        <a:rPr lang="en-GB" sz="1100" b="1" dirty="0">
                          <a:solidFill>
                            <a:srgbClr val="FFFFFF"/>
                          </a:solidFill>
                          <a:hlinkClick r:id="rId3">
                            <a:extLst>
                              <a:ext uri="{A12FA001-AC4F-418D-AE19-62706E023703}">
                                <ahyp:hlinkClr xmlns:ahyp="http://schemas.microsoft.com/office/drawing/2018/hyperlinkcolor" val="tx"/>
                              </a:ext>
                            </a:extLst>
                          </a:hlinkClick>
                        </a:rPr>
                        <a:t>5906</a:t>
                      </a:r>
                      <a:endParaRPr lang="en-GB" sz="1100" b="1"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Mod0884 – Extending the PC4 Read Submission Window</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dirty="0">
                          <a:latin typeface="+mj-lt"/>
                        </a:rPr>
                        <a:t>OVO</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dirty="0">
                          <a:latin typeface="+mj-lt"/>
                        </a:rPr>
                        <a:t>Shipper</a:t>
                      </a:r>
                    </a:p>
                    <a:p>
                      <a:r>
                        <a:rPr lang="en-GB" sz="900" b="1" dirty="0">
                          <a:latin typeface="+mj-lt"/>
                        </a:rPr>
                        <a:t>DN</a:t>
                      </a:r>
                    </a:p>
                    <a:p>
                      <a:r>
                        <a:rPr lang="en-GB" sz="900" b="1" dirty="0">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dirty="0">
                          <a:latin typeface="+mj-lt"/>
                        </a:rPr>
                        <a:t>Shipper</a:t>
                      </a:r>
                    </a:p>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kern="1200" dirty="0">
                          <a:solidFill>
                            <a:schemeClr val="dk1"/>
                          </a:solidFill>
                          <a:latin typeface="+mn-lt"/>
                          <a:ea typeface="+mn-ea"/>
                          <a:cs typeface="+mn-cs"/>
                        </a:rPr>
                        <a:t>£105k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27 February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extLst>
                  <a:ext uri="{0D108BD9-81ED-4DB2-BD59-A6C34878D82A}">
                    <a16:rowId xmlns:a16="http://schemas.microsoft.com/office/drawing/2014/main" val="1899735608"/>
                  </a:ext>
                </a:extLst>
              </a:tr>
              <a:tr h="426685">
                <a:tc>
                  <a:txBody>
                    <a:bodyPr/>
                    <a:lstStyle/>
                    <a:p>
                      <a:pPr algn="ctr"/>
                      <a:r>
                        <a:rPr lang="en-GB" sz="1100" b="1" dirty="0">
                          <a:solidFill>
                            <a:srgbClr val="FFFFFF"/>
                          </a:solidFill>
                          <a:hlinkClick r:id="rId4">
                            <a:extLst>
                              <a:ext uri="{A12FA001-AC4F-418D-AE19-62706E023703}">
                                <ahyp:hlinkClr xmlns:ahyp="http://schemas.microsoft.com/office/drawing/2018/hyperlinkcolor" val="tx"/>
                              </a:ext>
                            </a:extLst>
                          </a:hlinkClick>
                        </a:rPr>
                        <a:t>5914</a:t>
                      </a:r>
                      <a:endParaRPr lang="en-GB" sz="1100" b="1" dirty="0">
                        <a:solidFill>
                          <a:srgbClr val="FFFFFF"/>
                        </a:solidFill>
                        <a:latin typeface="+mj-lt"/>
                      </a:endParaRPr>
                    </a:p>
                    <a:p>
                      <a:pPr algn="ctr"/>
                      <a:r>
                        <a:rPr lang="en-GB" sz="1100" b="1" u="sng" dirty="0">
                          <a:solidFill>
                            <a:srgbClr val="FFFFFF"/>
                          </a:solidFill>
                          <a:latin typeface="+mj-lt"/>
                        </a:rPr>
                        <a:t>5922</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Mod0886 - Amend the Code Cut-Off Date to a Rolling Period Mod0896 – Reducing the current Code Cut-Off Date (Line in the Sand) from 3 to 4 years to 2 to 3 years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dirty="0">
                          <a:latin typeface="+mj-lt"/>
                        </a:rPr>
                        <a:t>SSE</a:t>
                      </a:r>
                    </a:p>
                    <a:p>
                      <a:endParaRPr lang="en-GB" sz="900" b="1" dirty="0">
                        <a:latin typeface="+mj-lt"/>
                      </a:endParaRPr>
                    </a:p>
                    <a:p>
                      <a:r>
                        <a:rPr lang="en-GB" sz="900" b="1" dirty="0">
                          <a:latin typeface="+mj-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kern="1200" dirty="0">
                          <a:solidFill>
                            <a:schemeClr val="dk1"/>
                          </a:solidFill>
                          <a:latin typeface="+mn-lt"/>
                          <a:ea typeface="+mn-ea"/>
                          <a:cs typeface="+mn-cs"/>
                        </a:rPr>
                        <a:t>Shipper</a:t>
                      </a:r>
                    </a:p>
                    <a:p>
                      <a:r>
                        <a:rPr lang="en-GB" sz="900" b="1" kern="1200" dirty="0">
                          <a:solidFill>
                            <a:schemeClr val="dk1"/>
                          </a:solidFill>
                          <a:latin typeface="+mn-lt"/>
                          <a:ea typeface="+mn-ea"/>
                          <a:cs typeface="+mn-cs"/>
                        </a:rPr>
                        <a:t>DN</a:t>
                      </a:r>
                    </a:p>
                    <a:p>
                      <a:r>
                        <a:rPr lang="en-GB" sz="900" b="1" kern="1200" dirty="0">
                          <a:solidFill>
                            <a:schemeClr val="dk1"/>
                          </a:solidFill>
                          <a:latin typeface="+mn-lt"/>
                          <a:ea typeface="+mn-ea"/>
                          <a:cs typeface="+mn-cs"/>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dirty="0">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r>
                        <a:rPr lang="en-GB" sz="900" b="1" kern="1200" dirty="0">
                          <a:solidFill>
                            <a:schemeClr val="dk1"/>
                          </a:solidFill>
                          <a:latin typeface="+mn-lt"/>
                          <a:ea typeface="+mn-ea"/>
                          <a:cs typeface="+mn-cs"/>
                        </a:rPr>
                        <a:t>£90k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27 February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Adhoc / 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D097"/>
                    </a:solidFill>
                  </a:tcPr>
                </a:tc>
                <a:extLst>
                  <a:ext uri="{0D108BD9-81ED-4DB2-BD59-A6C34878D82A}">
                    <a16:rowId xmlns:a16="http://schemas.microsoft.com/office/drawing/2014/main" val="1166721507"/>
                  </a:ext>
                </a:extLst>
              </a:tr>
              <a:tr h="363299">
                <a:tc>
                  <a:txBody>
                    <a:bodyPr/>
                    <a:lstStyle/>
                    <a:p>
                      <a:pPr algn="ctr"/>
                      <a:r>
                        <a:rPr lang="en-GB" sz="1100" b="1" dirty="0">
                          <a:solidFill>
                            <a:schemeClr val="bg1"/>
                          </a:solidFill>
                          <a:hlinkClick r:id="rId5">
                            <a:extLst>
                              <a:ext uri="{A12FA001-AC4F-418D-AE19-62706E023703}">
                                <ahyp:hlinkClr xmlns:ahyp="http://schemas.microsoft.com/office/drawing/2018/hyperlinkcolor" val="tx"/>
                              </a:ext>
                            </a:extLst>
                          </a:hlinkClick>
                        </a:rPr>
                        <a:t>5941</a:t>
                      </a:r>
                      <a:endParaRPr lang="en-GB" sz="1100" b="1" u="sng" dirty="0">
                        <a:solidFill>
                          <a:schemeClr val="bg1"/>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GB" sz="900" b="1" dirty="0">
                          <a:latin typeface="+mj-lt"/>
                        </a:rPr>
                        <a:t>Performance Assurance Committee – Audit PAT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Xoserve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800" b="1" dirty="0">
                          <a:latin typeface="+mj-lt"/>
                        </a:rPr>
                        <a:t>Shipper</a:t>
                      </a:r>
                    </a:p>
                    <a:p>
                      <a:r>
                        <a:rPr lang="en-GB" sz="800" b="1" dirty="0">
                          <a:latin typeface="+mj-lt"/>
                        </a:rPr>
                        <a:t>DN</a:t>
                      </a:r>
                    </a:p>
                    <a:p>
                      <a:r>
                        <a:rPr lang="en-GB" sz="800" b="1" dirty="0">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800" b="1" dirty="0">
                          <a:latin typeface="+mj-lt"/>
                        </a:rPr>
                        <a:t>Shipper</a:t>
                      </a:r>
                    </a:p>
                    <a:p>
                      <a:r>
                        <a:rPr lang="en-GB" sz="800" b="1" dirty="0">
                          <a:latin typeface="+mj-lt"/>
                        </a:rPr>
                        <a:t>DN</a:t>
                      </a:r>
                    </a:p>
                    <a:p>
                      <a:r>
                        <a:rPr lang="en-GB" sz="800" b="1" dirty="0">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£300K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Adhoc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66830584"/>
                  </a:ext>
                </a:extLst>
              </a:tr>
              <a:tr h="291905">
                <a:tc>
                  <a:txBody>
                    <a:bodyPr/>
                    <a:lstStyle/>
                    <a:p>
                      <a:pPr algn="ctr"/>
                      <a:r>
                        <a:rPr lang="en-GB" sz="1100" b="1" dirty="0">
                          <a:solidFill>
                            <a:srgbClr val="FDFAFF"/>
                          </a:solidFill>
                          <a:hlinkClick r:id="rId6">
                            <a:extLst>
                              <a:ext uri="{A12FA001-AC4F-418D-AE19-62706E023703}">
                                <ahyp:hlinkClr xmlns:ahyp="http://schemas.microsoft.com/office/drawing/2018/hyperlinkcolor" val="tx"/>
                              </a:ext>
                            </a:extLst>
                          </a:hlinkClick>
                        </a:rPr>
                        <a:t>5994</a:t>
                      </a:r>
                      <a:endParaRPr lang="en-GB" sz="1100" b="1" kern="1200" dirty="0">
                        <a:solidFill>
                          <a:srgbClr val="FDFAFF"/>
                        </a:solidFill>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US" sz="900" b="1" dirty="0">
                          <a:solidFill>
                            <a:schemeClr val="tx1"/>
                          </a:solidFill>
                          <a:effectLst/>
                          <a:latin typeface="+mj-lt"/>
                          <a:ea typeface="Times New Roman" panose="02020603050405020304" pitchFamily="18" charset="0"/>
                          <a:cs typeface="Times New Roman" panose="02020603050405020304" pitchFamily="18" charset="0"/>
                        </a:rPr>
                        <a:t>Emergency Contact Validation Service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Shipper </a:t>
                      </a:r>
                    </a:p>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dirty="0">
                          <a:solidFill>
                            <a:schemeClr val="dk1"/>
                          </a:solidFill>
                          <a:latin typeface="+mn-lt"/>
                          <a:ea typeface="+mn-ea"/>
                          <a:cs typeface="+mn-cs"/>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May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Adhoc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60456249"/>
                  </a:ext>
                </a:extLst>
              </a:tr>
              <a:tr h="269253">
                <a:tc>
                  <a:txBody>
                    <a:bodyPr/>
                    <a:lstStyle/>
                    <a:p>
                      <a:pPr algn="ctr"/>
                      <a:r>
                        <a:rPr lang="en-GB" sz="1100" b="1" kern="1200" dirty="0">
                          <a:solidFill>
                            <a:schemeClr val="bg2"/>
                          </a:solidFill>
                          <a:latin typeface="+mn-lt"/>
                          <a:ea typeface="+mn-ea"/>
                          <a:cs typeface="+mn-cs"/>
                          <a:hlinkClick r:id="rId7">
                            <a:extLst>
                              <a:ext uri="{A12FA001-AC4F-418D-AE19-62706E023703}">
                                <ahyp:hlinkClr xmlns:ahyp="http://schemas.microsoft.com/office/drawing/2018/hyperlinkcolor" val="tx"/>
                              </a:ext>
                            </a:extLst>
                          </a:hlinkClick>
                        </a:rPr>
                        <a:t>6065</a:t>
                      </a:r>
                      <a:endParaRPr lang="en-GB" sz="1100" b="1" kern="1200" dirty="0">
                        <a:solidFill>
                          <a:schemeClr val="bg2"/>
                        </a:solidFill>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US" sz="900" b="1" dirty="0">
                          <a:solidFill>
                            <a:schemeClr val="tx1"/>
                          </a:solidFill>
                          <a:effectLst/>
                          <a:latin typeface="+mj-lt"/>
                          <a:ea typeface="Times New Roman" panose="02020603050405020304" pitchFamily="18" charset="0"/>
                          <a:cs typeface="Times New Roman" panose="02020603050405020304" pitchFamily="18" charset="0"/>
                        </a:rPr>
                        <a:t>Meter Read Service Improvements Part A                                 </a:t>
                      </a:r>
                      <a:r>
                        <a:rPr lang="en-GB" sz="900" b="1" dirty="0">
                          <a:solidFill>
                            <a:schemeClr val="tx1"/>
                          </a:solidFill>
                          <a:effectLst/>
                          <a:latin typeface="+mj-lt"/>
                          <a:ea typeface="Times New Roman" panose="02020603050405020304" pitchFamily="18" charset="0"/>
                          <a:cs typeface="Times New Roman" panose="02020603050405020304" pitchFamily="18" charset="0"/>
                        </a:rPr>
                        <a:t>Fix Historic NDM Check to Check Reconciliation Periods - Tactical Solution </a:t>
                      </a:r>
                      <a:endParaRPr lang="en-US" sz="900" b="1" dirty="0">
                        <a:solidFill>
                          <a:schemeClr val="tx1"/>
                        </a:solidFill>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Xoserve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Shipper </a:t>
                      </a:r>
                    </a:p>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dirty="0">
                          <a:solidFill>
                            <a:schemeClr val="dk1"/>
                          </a:solidFill>
                          <a:latin typeface="+mn-lt"/>
                          <a:ea typeface="+mn-ea"/>
                          <a:cs typeface="+mn-cs"/>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900" b="1" i="0" u="none" strike="noStrike" kern="1200" cap="none" spc="0" normalizeH="0" baseline="0" noProof="0" dirty="0">
                          <a:ln>
                            <a:noFill/>
                          </a:ln>
                          <a:solidFill>
                            <a:schemeClr val="tx1"/>
                          </a:solidFill>
                          <a:effectLst/>
                          <a:uLnTx/>
                          <a:uFillTx/>
                          <a:latin typeface="+mj-lt"/>
                          <a:ea typeface="+mn-ea"/>
                          <a:cs typeface="+mn-cs"/>
                        </a:rPr>
                        <a:t>12 June 2026</a:t>
                      </a:r>
                      <a:endParaRPr kumimoji="0" lang="en-US" dirty="0"/>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Minor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81133748"/>
                  </a:ext>
                </a:extLst>
              </a:tr>
              <a:tr h="435429">
                <a:tc>
                  <a:txBody>
                    <a:bodyPr/>
                    <a:lstStyle/>
                    <a:p>
                      <a:pPr algn="ctr"/>
                      <a:r>
                        <a:rPr lang="en-GB" sz="1100" b="1" dirty="0">
                          <a:solidFill>
                            <a:srgbClr val="FFFFFF"/>
                          </a:solidFill>
                          <a:hlinkClick r:id="rId8">
                            <a:extLst>
                              <a:ext uri="{A12FA001-AC4F-418D-AE19-62706E023703}">
                                <ahyp:hlinkClr xmlns:ahyp="http://schemas.microsoft.com/office/drawing/2018/hyperlinkcolor" val="tx"/>
                              </a:ext>
                            </a:extLst>
                          </a:hlinkClick>
                        </a:rPr>
                        <a:t>5702</a:t>
                      </a:r>
                      <a:endParaRPr lang="en-GB" sz="1100" b="1" kern="1200" dirty="0">
                        <a:solidFill>
                          <a:srgbClr val="FFFFFF"/>
                        </a:solidFill>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US" sz="900" b="1" dirty="0">
                          <a:solidFill>
                            <a:schemeClr val="tx1"/>
                          </a:solidFill>
                          <a:effectLst/>
                          <a:latin typeface="+mj-lt"/>
                          <a:ea typeface="Times New Roman" panose="02020603050405020304" pitchFamily="18" charset="0"/>
                          <a:cs typeface="Times New Roman" panose="02020603050405020304" pitchFamily="18" charset="0"/>
                        </a:rPr>
                        <a:t>Mod0864S - Update to assess the replacement of Facsimile as a form of communication </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All DSC Customers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Shipper </a:t>
                      </a:r>
                    </a:p>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kern="1200" dirty="0">
                          <a:solidFill>
                            <a:schemeClr val="dk1"/>
                          </a:solidFill>
                          <a:latin typeface="+mn-lt"/>
                          <a:ea typeface="+mn-ea"/>
                          <a:cs typeface="+mn-cs"/>
                        </a:rPr>
                        <a:t>£158k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26 June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Major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Firm</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88562747"/>
                  </a:ext>
                </a:extLst>
              </a:tr>
              <a:tr h="301639">
                <a:tc>
                  <a:txBody>
                    <a:bodyPr/>
                    <a:lstStyle/>
                    <a:p>
                      <a:pPr algn="ctr"/>
                      <a:r>
                        <a:rPr lang="en-GB" sz="1100" b="1" dirty="0">
                          <a:solidFill>
                            <a:srgbClr val="FDFAFF"/>
                          </a:solidFill>
                          <a:hlinkClick r:id="rId9">
                            <a:extLst>
                              <a:ext uri="{A12FA001-AC4F-418D-AE19-62706E023703}">
                                <ahyp:hlinkClr xmlns:ahyp="http://schemas.microsoft.com/office/drawing/2018/hyperlinkcolor" val="tx"/>
                              </a:ext>
                            </a:extLst>
                          </a:hlinkClick>
                        </a:rPr>
                        <a:t>5805</a:t>
                      </a:r>
                      <a:endParaRPr lang="en-GB" sz="1100" b="1" dirty="0">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GB" sz="900" b="1" dirty="0">
                          <a:latin typeface="+mj-lt"/>
                        </a:rPr>
                        <a:t>Alternative Solution to address instances where VBA macros are present in DN Templates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WWU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£160k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26 June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Firm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2667864"/>
                  </a:ext>
                </a:extLst>
              </a:tr>
              <a:tr h="387129">
                <a:tc>
                  <a:txBody>
                    <a:bodyPr/>
                    <a:lstStyle/>
                    <a:p>
                      <a:pPr algn="ctr"/>
                      <a:r>
                        <a:rPr lang="en-GB" sz="1100" b="1" dirty="0">
                          <a:solidFill>
                            <a:srgbClr val="FFFFFF"/>
                          </a:solidFill>
                          <a:hlinkClick r:id="rId10">
                            <a:extLst>
                              <a:ext uri="{A12FA001-AC4F-418D-AE19-62706E023703}">
                                <ahyp:hlinkClr xmlns:ahyp="http://schemas.microsoft.com/office/drawing/2018/hyperlinkcolor" val="tx"/>
                              </a:ext>
                            </a:extLst>
                          </a:hlinkClick>
                        </a:rPr>
                        <a:t>5924</a:t>
                      </a:r>
                      <a:endParaRPr lang="en-GB" sz="1100" b="1" u="none"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r>
                        <a:rPr lang="en-GB" sz="900" b="1" dirty="0">
                          <a:latin typeface="+mj-lt"/>
                        </a:rPr>
                        <a:t>Physical Information Exchange (PIX) Ongoing Support Options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All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31 June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Adhoc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Firm</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0886636"/>
                  </a:ext>
                </a:extLst>
              </a:tr>
              <a:tr h="402772">
                <a:tc>
                  <a:txBody>
                    <a:bodyPr/>
                    <a:lstStyle/>
                    <a:p>
                      <a:pPr algn="ctr"/>
                      <a:r>
                        <a:rPr lang="en-GB" sz="1100" b="1" u="none" dirty="0">
                          <a:solidFill>
                            <a:srgbClr val="FFFFFF"/>
                          </a:solidFill>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Meter Read Service Improvements Part B              Reconciliation of Multiple Read Replacements – Historic Reporting and Tactical Solution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Shipper</a:t>
                      </a:r>
                    </a:p>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September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Minor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82562194"/>
                  </a:ext>
                </a:extLst>
              </a:tr>
              <a:tr h="402772">
                <a:tc>
                  <a:txBody>
                    <a:bodyPr/>
                    <a:lstStyle/>
                    <a:p>
                      <a:pPr algn="ctr"/>
                      <a:r>
                        <a:rPr lang="en-GB" sz="1100" b="1" u="none" dirty="0">
                          <a:solidFill>
                            <a:srgbClr val="FFFFFF"/>
                          </a:solidFill>
                          <a:hlinkClick r:id="rId11">
                            <a:extLst>
                              <a:ext uri="{A12FA001-AC4F-418D-AE19-62706E023703}">
                                <ahyp:hlinkClr xmlns:ahyp="http://schemas.microsoft.com/office/drawing/2018/hyperlinkcolor" val="tx"/>
                              </a:ext>
                            </a:extLst>
                          </a:hlinkClick>
                        </a:rPr>
                        <a:t>5949</a:t>
                      </a:r>
                      <a:endParaRPr lang="en-GB" sz="1100" b="1" u="none"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New Priority Consumer Category related to Community Heating (Phase 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All DSC Customers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September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chemeClr val="tx1"/>
                          </a:solidFill>
                          <a:effectLst/>
                          <a:uLnTx/>
                          <a:uFillTx/>
                          <a:latin typeface="+mj-lt"/>
                          <a:ea typeface="+mn-ea"/>
                          <a:cs typeface="+mn-cs"/>
                        </a:rPr>
                        <a:t>Adhoc</a:t>
                      </a:r>
                      <a:r>
                        <a:rPr kumimoji="0" lang="en-GB" sz="900" b="1" i="0" u="none" strike="noStrike" kern="1200" cap="none" spc="0" normalizeH="0" baseline="0" noProof="0" dirty="0">
                          <a:ln>
                            <a:noFill/>
                          </a:ln>
                          <a:solidFill>
                            <a:schemeClr val="tx1"/>
                          </a:solidFill>
                          <a:effectLst/>
                          <a:uLnTx/>
                          <a:uFillTx/>
                          <a:latin typeface="+mj-lt"/>
                          <a:ea typeface="+mn-ea"/>
                          <a:cs typeface="+mn-cs"/>
                        </a:rPr>
                        <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2107464"/>
                  </a:ext>
                </a:extLst>
              </a:tr>
              <a:tr h="402772">
                <a:tc>
                  <a:txBody>
                    <a:bodyPr/>
                    <a:lstStyle/>
                    <a:p>
                      <a:pPr algn="ctr"/>
                      <a:r>
                        <a:rPr lang="en-GB" sz="1100" b="1" dirty="0">
                          <a:solidFill>
                            <a:srgbClr val="FFFFFF"/>
                          </a:solidFill>
                          <a:hlinkClick r:id="rId12">
                            <a:extLst>
                              <a:ext uri="{A12FA001-AC4F-418D-AE19-62706E023703}">
                                <ahyp:hlinkClr xmlns:ahyp="http://schemas.microsoft.com/office/drawing/2018/hyperlinkcolor" val="tx"/>
                              </a:ext>
                            </a:extLst>
                          </a:hlinkClick>
                        </a:rPr>
                        <a:t>5940</a:t>
                      </a:r>
                      <a:endParaRPr lang="en-GB" sz="1100" b="1" u="sng"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kern="1200" dirty="0">
                          <a:solidFill>
                            <a:schemeClr val="dk1"/>
                          </a:solidFill>
                          <a:effectLst/>
                          <a:latin typeface="+mn-lt"/>
                          <a:ea typeface="Times New Roman" panose="02020603050405020304" pitchFamily="18" charset="0"/>
                          <a:cs typeface="Times New Roman" panose="02020603050405020304" pitchFamily="18" charset="0"/>
                        </a:rPr>
                        <a:t>Mod0890 – Addition of Consumption Adjustment and Updated Meter Readings to initiate an AQ Calculation</a:t>
                      </a:r>
                      <a:endParaRPr lang="en-GB" sz="900" b="1" dirty="0">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Centrica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Shipper </a:t>
                      </a:r>
                    </a:p>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£270k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6</a:t>
                      </a:r>
                      <a:r>
                        <a:rPr kumimoji="0" lang="en-GB" sz="900" b="1" i="0" u="none" strike="noStrike" kern="1200" cap="none" spc="0" normalizeH="0" baseline="30000" noProof="0" dirty="0">
                          <a:ln>
                            <a:noFill/>
                          </a:ln>
                          <a:solidFill>
                            <a:schemeClr val="tx1"/>
                          </a:solidFill>
                          <a:effectLst/>
                          <a:uLnTx/>
                          <a:uFillTx/>
                          <a:latin typeface="+mn-lt"/>
                          <a:ea typeface="+mn-ea"/>
                          <a:cs typeface="+mn-cs"/>
                        </a:rPr>
                        <a:t> </a:t>
                      </a:r>
                      <a:r>
                        <a:rPr kumimoji="0" lang="en-GB" sz="900" b="1" i="0" u="none" strike="noStrike" kern="1200" cap="none" spc="0" normalizeH="0" baseline="0" noProof="0" dirty="0">
                          <a:ln>
                            <a:noFill/>
                          </a:ln>
                          <a:solidFill>
                            <a:schemeClr val="tx1"/>
                          </a:solidFill>
                          <a:effectLst/>
                          <a:uLnTx/>
                          <a:uFillTx/>
                          <a:latin typeface="+mn-lt"/>
                          <a:ea typeface="+mn-ea"/>
                          <a:cs typeface="+mn-cs"/>
                        </a:rPr>
                        <a:t>November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Major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0058420"/>
                  </a:ext>
                </a:extLst>
              </a:tr>
              <a:tr h="400780">
                <a:tc>
                  <a:txBody>
                    <a:bodyPr/>
                    <a:lstStyle/>
                    <a:p>
                      <a:pPr algn="ctr"/>
                      <a:r>
                        <a:rPr lang="en-GB" sz="1100" b="1" dirty="0">
                          <a:solidFill>
                            <a:schemeClr val="bg1"/>
                          </a:solidFill>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Meter Read Service Improvements – Part C                          NDM Check to Check Reconciliation – Enduring Solution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Shipper</a:t>
                      </a:r>
                    </a:p>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Shipper</a:t>
                      </a:r>
                    </a:p>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£110K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12133"/>
                          </a:solidFill>
                          <a:effectLst/>
                          <a:uLnTx/>
                          <a:uFillTx/>
                          <a:latin typeface="Century Gothic"/>
                          <a:ea typeface="+mn-ea"/>
                          <a:cs typeface="+mn-cs"/>
                        </a:rPr>
                        <a:t>6</a:t>
                      </a:r>
                      <a:r>
                        <a:rPr kumimoji="0" lang="en-GB" sz="900" b="1" i="0" u="none" strike="noStrike" kern="1200" cap="none" spc="0" normalizeH="0" baseline="30000" noProof="0" dirty="0">
                          <a:ln>
                            <a:noFill/>
                          </a:ln>
                          <a:solidFill>
                            <a:srgbClr val="212133"/>
                          </a:solidFill>
                          <a:effectLst/>
                          <a:uLnTx/>
                          <a:uFillTx/>
                          <a:latin typeface="Century Gothic"/>
                          <a:ea typeface="+mn-ea"/>
                          <a:cs typeface="+mn-cs"/>
                        </a:rPr>
                        <a:t> </a:t>
                      </a:r>
                      <a:r>
                        <a:rPr kumimoji="0" lang="en-GB" sz="900" b="1" i="0" u="none" strike="noStrike" kern="1200" cap="none" spc="0" normalizeH="0" baseline="0" noProof="0" dirty="0">
                          <a:ln>
                            <a:noFill/>
                          </a:ln>
                          <a:solidFill>
                            <a:srgbClr val="212133"/>
                          </a:solidFill>
                          <a:effectLst/>
                          <a:uLnTx/>
                          <a:uFillTx/>
                          <a:latin typeface="Century Gothic"/>
                          <a:ea typeface="+mn-ea"/>
                          <a:cs typeface="+mn-cs"/>
                        </a:rPr>
                        <a:t>November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Major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Indicative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98459311"/>
                  </a:ext>
                </a:extLst>
              </a:tr>
              <a:tr h="400780">
                <a:tc>
                  <a:txBody>
                    <a:bodyPr/>
                    <a:lstStyle/>
                    <a:p>
                      <a:pPr algn="ctr"/>
                      <a:r>
                        <a:rPr lang="en-GB" sz="1100" b="1" dirty="0">
                          <a:solidFill>
                            <a:schemeClr val="bg1"/>
                          </a:solidFill>
                          <a:hlinkClick r:id="rId13">
                            <a:extLst>
                              <a:ext uri="{A12FA001-AC4F-418D-AE19-62706E023703}">
                                <ahyp:hlinkClr xmlns:ahyp="http://schemas.microsoft.com/office/drawing/2018/hyperlinkcolor" val="tx"/>
                              </a:ext>
                            </a:extLst>
                          </a:hlinkClick>
                        </a:rPr>
                        <a:t>6041</a:t>
                      </a:r>
                      <a:endParaRPr lang="en-GB" sz="1100" b="1" dirty="0">
                        <a:solidFill>
                          <a:schemeClr val="bg1"/>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UNC Modification 0922 (IGT UNC Modification 180) – CDSP Obligations required for the introduction of the GSO</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ALL DSC Parties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GB" sz="900" b="1" dirty="0">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212133"/>
                          </a:solidFill>
                          <a:effectLst/>
                          <a:uLnTx/>
                          <a:uFillTx/>
                          <a:latin typeface="Century Gothic"/>
                          <a:ea typeface="+mn-ea"/>
                          <a:cs typeface="+mn-cs"/>
                        </a:rPr>
                        <a:t>December 2026</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err="1">
                          <a:ln>
                            <a:noFill/>
                          </a:ln>
                          <a:solidFill>
                            <a:schemeClr val="tx1"/>
                          </a:solidFill>
                          <a:effectLst/>
                          <a:uLnTx/>
                          <a:uFillTx/>
                          <a:latin typeface="+mj-lt"/>
                          <a:ea typeface="+mn-ea"/>
                          <a:cs typeface="+mn-cs"/>
                        </a:rPr>
                        <a:t>Adhoc</a:t>
                      </a:r>
                      <a:endParaRPr kumimoji="0" lang="en-GB" sz="900" b="1" i="0" u="none" strike="noStrike" kern="1200" cap="none" spc="0" normalizeH="0" baseline="0" noProof="0" dirty="0">
                        <a:ln>
                          <a:noFill/>
                        </a:ln>
                        <a:solidFill>
                          <a:schemeClr val="tx1"/>
                        </a:solidFill>
                        <a:effectLst/>
                        <a:uLnTx/>
                        <a:uFillTx/>
                        <a:latin typeface="+mj-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Indicative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65725387"/>
                  </a:ext>
                </a:extLst>
              </a:tr>
            </a:tbl>
          </a:graphicData>
        </a:graphic>
      </p:graphicFrame>
    </p:spTree>
    <p:extLst>
      <p:ext uri="{BB962C8B-B14F-4D97-AF65-F5344CB8AC3E}">
        <p14:creationId xmlns:p14="http://schemas.microsoft.com/office/powerpoint/2010/main" val="4235678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2499-CA23-BF66-3EE4-EB9DDBA8D10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C907D0A9-8FEE-90F3-7BAB-3A094316380E}"/>
              </a:ext>
            </a:extLst>
          </p:cNvPr>
          <p:cNvSpPr>
            <a:spLocks noGrp="1"/>
          </p:cNvSpPr>
          <p:nvPr>
            <p:ph type="body" sz="quarter" idx="24"/>
          </p:nvPr>
        </p:nvSpPr>
        <p:spPr>
          <a:xfrm>
            <a:off x="926757" y="1602558"/>
            <a:ext cx="5301047" cy="1934448"/>
          </a:xfrm>
        </p:spPr>
        <p:txBody>
          <a:bodyPr/>
          <a:lstStyle/>
          <a:p>
            <a:r>
              <a:rPr lang="en-IN" dirty="0"/>
              <a:t>SECTION 2: </a:t>
            </a:r>
          </a:p>
          <a:p>
            <a:r>
              <a:rPr lang="en-GB" dirty="0"/>
              <a:t>Change Development  </a:t>
            </a:r>
            <a:endParaRPr lang="en-IN" dirty="0"/>
          </a:p>
        </p:txBody>
      </p:sp>
      <p:sp>
        <p:nvSpPr>
          <p:cNvPr id="14" name="Text Placeholder 13">
            <a:extLst>
              <a:ext uri="{FF2B5EF4-FFF2-40B4-BE49-F238E27FC236}">
                <a16:creationId xmlns:a16="http://schemas.microsoft.com/office/drawing/2014/main" id="{3A4DB0DD-ADAA-199C-054C-BE104E88A5DA}"/>
              </a:ext>
            </a:extLst>
          </p:cNvPr>
          <p:cNvSpPr>
            <a:spLocks noGrp="1"/>
          </p:cNvSpPr>
          <p:nvPr>
            <p:ph type="body" sz="quarter" idx="25"/>
          </p:nvPr>
        </p:nvSpPr>
        <p:spPr/>
        <p:txBody>
          <a:bodyPr/>
          <a:lstStyle/>
          <a:p>
            <a:r>
              <a:rPr lang="en-IN" sz="13800" dirty="0"/>
              <a:t>02</a:t>
            </a:r>
          </a:p>
        </p:txBody>
      </p:sp>
      <p:sp>
        <p:nvSpPr>
          <p:cNvPr id="10" name="Text Placeholder 9">
            <a:extLst>
              <a:ext uri="{FF2B5EF4-FFF2-40B4-BE49-F238E27FC236}">
                <a16:creationId xmlns:a16="http://schemas.microsoft.com/office/drawing/2014/main" id="{632579EE-574D-A426-854D-AA8A73B0077F}"/>
              </a:ext>
            </a:extLst>
          </p:cNvPr>
          <p:cNvSpPr>
            <a:spLocks noGrp="1"/>
          </p:cNvSpPr>
          <p:nvPr>
            <p:ph type="body" sz="quarter" idx="26"/>
          </p:nvPr>
        </p:nvSpPr>
        <p:spPr>
          <a:xfrm>
            <a:off x="6570483" y="3009282"/>
            <a:ext cx="3733014" cy="613814"/>
          </a:xfrm>
          <a:solidFill>
            <a:schemeClr val="accent5"/>
          </a:solidFill>
        </p:spPr>
        <p:txBody>
          <a:bodyPr/>
          <a:lstStyle/>
          <a:p>
            <a:r>
              <a:rPr lang="en-US" sz="1800" dirty="0">
                <a:solidFill>
                  <a:srgbClr val="FDFAFF"/>
                </a:solidFill>
              </a:rPr>
              <a:t>2a. New Change Proposals</a:t>
            </a:r>
            <a:endParaRPr lang="en-GB" sz="1800">
              <a:solidFill>
                <a:srgbClr val="FDFAFF"/>
              </a:solidFill>
            </a:endParaRPr>
          </a:p>
        </p:txBody>
      </p:sp>
      <p:sp>
        <p:nvSpPr>
          <p:cNvPr id="18" name="Text Placeholder 9">
            <a:extLst>
              <a:ext uri="{FF2B5EF4-FFF2-40B4-BE49-F238E27FC236}">
                <a16:creationId xmlns:a16="http://schemas.microsoft.com/office/drawing/2014/main" id="{3CC7B073-7D83-10CD-A5DB-2E66A34838E7}"/>
              </a:ext>
            </a:extLst>
          </p:cNvPr>
          <p:cNvSpPr txBox="1">
            <a:spLocks/>
          </p:cNvSpPr>
          <p:nvPr/>
        </p:nvSpPr>
        <p:spPr>
          <a:xfrm>
            <a:off x="6570482" y="3768803"/>
            <a:ext cx="3733014" cy="855717"/>
          </a:xfrm>
          <a:prstGeom prst="rect">
            <a:avLst/>
          </a:prstGeom>
          <a:solidFill>
            <a:schemeClr val="accent5"/>
          </a:solidFill>
          <a:ln>
            <a:solidFill>
              <a:schemeClr val="tx1"/>
            </a:solidFill>
          </a:ln>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FDFAFF"/>
                </a:solidFill>
              </a:rPr>
              <a:t>2b. Undergoing Solution Options Impact Assessment Review</a:t>
            </a:r>
            <a:endParaRPr lang="en-US" dirty="0"/>
          </a:p>
        </p:txBody>
      </p:sp>
      <p:sp>
        <p:nvSpPr>
          <p:cNvPr id="2" name="Text Placeholder 9">
            <a:extLst>
              <a:ext uri="{FF2B5EF4-FFF2-40B4-BE49-F238E27FC236}">
                <a16:creationId xmlns:a16="http://schemas.microsoft.com/office/drawing/2014/main" id="{80158553-37FF-0931-4C2B-8DD57D978975}"/>
              </a:ext>
            </a:extLst>
          </p:cNvPr>
          <p:cNvSpPr txBox="1">
            <a:spLocks/>
          </p:cNvSpPr>
          <p:nvPr/>
        </p:nvSpPr>
        <p:spPr>
          <a:xfrm>
            <a:off x="6570482" y="4624520"/>
            <a:ext cx="3733014" cy="662194"/>
          </a:xfrm>
          <a:prstGeom prst="rect">
            <a:avLst/>
          </a:prstGeom>
          <a:solidFill>
            <a:schemeClr val="tx2"/>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rgbClr val="222233"/>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rgbClr val="FDFAFF"/>
              </a:solidFill>
            </a:endParaRPr>
          </a:p>
        </p:txBody>
      </p:sp>
    </p:spTree>
    <p:extLst>
      <p:ext uri="{BB962C8B-B14F-4D97-AF65-F5344CB8AC3E}">
        <p14:creationId xmlns:p14="http://schemas.microsoft.com/office/powerpoint/2010/main" val="2486853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26F4D-4CC0-5483-143B-FE77AA7EF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24C40-C9A8-85CC-37A7-DE2309659D5E}"/>
              </a:ext>
            </a:extLst>
          </p:cNvPr>
          <p:cNvSpPr>
            <a:spLocks noGrp="1"/>
          </p:cNvSpPr>
          <p:nvPr>
            <p:ph type="title"/>
          </p:nvPr>
        </p:nvSpPr>
        <p:spPr>
          <a:xfrm>
            <a:off x="1462941" y="23778"/>
            <a:ext cx="8987346" cy="313679"/>
          </a:xfrm>
        </p:spPr>
        <p:txBody>
          <a:bodyPr/>
          <a:lstStyle/>
          <a:p>
            <a:r>
              <a:rPr lang="en-GB" sz="2800" dirty="0">
                <a:cs typeface="Arial"/>
              </a:rPr>
              <a:t>Change Backlog – ‘In Progress’ Details</a:t>
            </a:r>
            <a:endParaRPr lang="en-GB" sz="2800" dirty="0"/>
          </a:p>
        </p:txBody>
      </p:sp>
      <p:graphicFrame>
        <p:nvGraphicFramePr>
          <p:cNvPr id="5" name="Table 4">
            <a:extLst>
              <a:ext uri="{FF2B5EF4-FFF2-40B4-BE49-F238E27FC236}">
                <a16:creationId xmlns:a16="http://schemas.microsoft.com/office/drawing/2014/main" id="{570A4332-C54A-32F3-EC98-995F87B27D77}"/>
              </a:ext>
            </a:extLst>
          </p:cNvPr>
          <p:cNvGraphicFramePr>
            <a:graphicFrameLocks noGrp="1"/>
          </p:cNvGraphicFramePr>
          <p:nvPr/>
        </p:nvGraphicFramePr>
        <p:xfrm>
          <a:off x="101756" y="355810"/>
          <a:ext cx="11988488" cy="6478412"/>
        </p:xfrm>
        <a:graphic>
          <a:graphicData uri="http://schemas.openxmlformats.org/drawingml/2006/table">
            <a:tbl>
              <a:tblPr firstRow="1" bandRow="1">
                <a:tableStyleId>{5C22544A-7EE6-4342-B048-85BDC9FD1C3A}</a:tableStyleId>
              </a:tblPr>
              <a:tblGrid>
                <a:gridCol w="648532">
                  <a:extLst>
                    <a:ext uri="{9D8B030D-6E8A-4147-A177-3AD203B41FA5}">
                      <a16:colId xmlns:a16="http://schemas.microsoft.com/office/drawing/2014/main" val="4236546890"/>
                    </a:ext>
                  </a:extLst>
                </a:gridCol>
                <a:gridCol w="2634233">
                  <a:extLst>
                    <a:ext uri="{9D8B030D-6E8A-4147-A177-3AD203B41FA5}">
                      <a16:colId xmlns:a16="http://schemas.microsoft.com/office/drawing/2014/main" val="324692026"/>
                    </a:ext>
                  </a:extLst>
                </a:gridCol>
                <a:gridCol w="990455">
                  <a:extLst>
                    <a:ext uri="{9D8B030D-6E8A-4147-A177-3AD203B41FA5}">
                      <a16:colId xmlns:a16="http://schemas.microsoft.com/office/drawing/2014/main" val="1901410971"/>
                    </a:ext>
                  </a:extLst>
                </a:gridCol>
                <a:gridCol w="969393">
                  <a:extLst>
                    <a:ext uri="{9D8B030D-6E8A-4147-A177-3AD203B41FA5}">
                      <a16:colId xmlns:a16="http://schemas.microsoft.com/office/drawing/2014/main" val="4189950786"/>
                    </a:ext>
                  </a:extLst>
                </a:gridCol>
                <a:gridCol w="842951">
                  <a:extLst>
                    <a:ext uri="{9D8B030D-6E8A-4147-A177-3AD203B41FA5}">
                      <a16:colId xmlns:a16="http://schemas.microsoft.com/office/drawing/2014/main" val="4137049686"/>
                    </a:ext>
                  </a:extLst>
                </a:gridCol>
                <a:gridCol w="1043151">
                  <a:extLst>
                    <a:ext uri="{9D8B030D-6E8A-4147-A177-3AD203B41FA5}">
                      <a16:colId xmlns:a16="http://schemas.microsoft.com/office/drawing/2014/main" val="1373389145"/>
                    </a:ext>
                  </a:extLst>
                </a:gridCol>
                <a:gridCol w="4859773">
                  <a:extLst>
                    <a:ext uri="{9D8B030D-6E8A-4147-A177-3AD203B41FA5}">
                      <a16:colId xmlns:a16="http://schemas.microsoft.com/office/drawing/2014/main" val="796015746"/>
                    </a:ext>
                  </a:extLst>
                </a:gridCol>
              </a:tblGrid>
              <a:tr h="491005">
                <a:tc>
                  <a:txBody>
                    <a:bodyPr/>
                    <a:lstStyle/>
                    <a:p>
                      <a:pPr algn="ctr"/>
                      <a:r>
                        <a:rPr lang="en-GB" sz="1200" dirty="0">
                          <a:latin typeface="+mj-lt"/>
                        </a:rPr>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dirty="0">
                          <a:latin typeface="+mj-lt"/>
                        </a:rPr>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dirty="0">
                          <a:latin typeface="+mj-lt"/>
                        </a:rPr>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dirty="0">
                          <a:latin typeface="+mj-lt"/>
                        </a:rPr>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dirty="0">
                          <a:latin typeface="+mj-lt"/>
                        </a:rPr>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dirty="0">
                          <a:latin typeface="+mj-lt"/>
                        </a:rPr>
                        <a:t>Status</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dirty="0">
                          <a:latin typeface="+mj-lt"/>
                        </a:rPr>
                        <a:t>April 26 - ChMC Update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29165185"/>
                  </a:ext>
                </a:extLst>
              </a:tr>
              <a:tr h="521366">
                <a:tc>
                  <a:txBody>
                    <a:bodyPr/>
                    <a:lstStyle/>
                    <a:p>
                      <a:pPr algn="ctr"/>
                      <a:r>
                        <a:rPr lang="en-GB" sz="1100" b="1" dirty="0">
                          <a:solidFill>
                            <a:srgbClr val="FDFAFF"/>
                          </a:solidFill>
                          <a:hlinkClick r:id="rId2">
                            <a:extLst>
                              <a:ext uri="{A12FA001-AC4F-418D-AE19-62706E023703}">
                                <ahyp:hlinkClr xmlns:ahyp="http://schemas.microsoft.com/office/drawing/2018/hyperlinkcolor" val="tx"/>
                              </a:ext>
                            </a:extLst>
                          </a:hlinkClick>
                        </a:rPr>
                        <a:t>6001</a:t>
                      </a:r>
                      <a:endParaRPr lang="en-GB" sz="1100" b="1" dirty="0">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Modification 0909 - Refining the Class 2 Individual Valid Meter Reading Requirement Performance Measures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SEFE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Shipper</a:t>
                      </a:r>
                    </a:p>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Shipper </a:t>
                      </a:r>
                    </a:p>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Requirements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Change Proposal created to enable CDSP solution to be progressed in adherence to the related UNC Modification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0126428"/>
                  </a:ext>
                </a:extLst>
              </a:tr>
              <a:tr h="521366">
                <a:tc>
                  <a:txBody>
                    <a:bodyPr/>
                    <a:lstStyle/>
                    <a:p>
                      <a:pPr algn="ctr"/>
                      <a:r>
                        <a:rPr lang="en-GB" sz="1100" b="1" dirty="0">
                          <a:solidFill>
                            <a:srgbClr val="FDFAFF"/>
                          </a:solidFill>
                          <a:hlinkClick r:id="rId3">
                            <a:extLst>
                              <a:ext uri="{A12FA001-AC4F-418D-AE19-62706E023703}">
                                <ahyp:hlinkClr xmlns:ahyp="http://schemas.microsoft.com/office/drawing/2018/hyperlinkcolor" val="tx"/>
                              </a:ext>
                            </a:extLst>
                          </a:hlinkClick>
                        </a:rPr>
                        <a:t>6000</a:t>
                      </a:r>
                      <a:endParaRPr lang="en-GB" sz="1100" b="1" dirty="0">
                        <a:solidFill>
                          <a:srgbClr val="FDFA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dirty="0">
                          <a:latin typeface="+mj-lt"/>
                        </a:rPr>
                        <a:t>Modification 0908 – Removal of DNO meter reading obligations resulting from non-provision of a Valid Meter Reading by a 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WWU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Shipper </a:t>
                      </a:r>
                    </a:p>
                    <a:p>
                      <a:r>
                        <a:rPr lang="en-GB" sz="900" b="1" dirty="0">
                          <a:latin typeface="+mj-lt"/>
                        </a:rPr>
                        <a:t>DN</a:t>
                      </a:r>
                    </a:p>
                    <a:p>
                      <a:r>
                        <a:rPr lang="en-GB" sz="900" b="1" dirty="0">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Change Proposal created to enable CDSP solution to be progressed in adherence to the related UNC Modification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82372560"/>
                  </a:ext>
                </a:extLst>
              </a:tr>
              <a:tr h="521366">
                <a:tc>
                  <a:txBody>
                    <a:bodyPr/>
                    <a:lstStyle/>
                    <a:p>
                      <a:pPr algn="ctr"/>
                      <a:r>
                        <a:rPr lang="en-GB" sz="1100" b="1" dirty="0">
                          <a:solidFill>
                            <a:schemeClr val="bg1"/>
                          </a:solidFill>
                          <a:hlinkClick r:id="rId4">
                            <a:extLst>
                              <a:ext uri="{A12FA001-AC4F-418D-AE19-62706E023703}">
                                <ahyp:hlinkClr xmlns:ahyp="http://schemas.microsoft.com/office/drawing/2018/hyperlinkcolor" val="tx"/>
                              </a:ext>
                            </a:extLst>
                          </a:hlinkClick>
                        </a:rPr>
                        <a:t>5972</a:t>
                      </a:r>
                      <a:endParaRPr lang="en-GB" sz="1100" b="1" dirty="0">
                        <a:solidFill>
                          <a:schemeClr val="bg1"/>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CDSP provisions to support new Supplier Deed of Undertaking (</a:t>
                      </a:r>
                      <a:r>
                        <a:rPr lang="en-GB" sz="900" b="1" dirty="0" err="1">
                          <a:effectLst/>
                          <a:latin typeface="+mj-lt"/>
                          <a:ea typeface="Times New Roman" panose="02020603050405020304" pitchFamily="18" charset="0"/>
                          <a:cs typeface="Times New Roman" panose="02020603050405020304" pitchFamily="18" charset="0"/>
                        </a:rPr>
                        <a:t>DoU</a:t>
                      </a:r>
                      <a:r>
                        <a:rPr lang="en-GB" sz="900" b="1" dirty="0">
                          <a:effectLst/>
                          <a:latin typeface="+mj-lt"/>
                          <a:ea typeface="Times New Roman" panose="02020603050405020304" pitchFamily="18" charset="0"/>
                          <a:cs typeface="Times New Roman" panose="02020603050405020304" pitchFamily="18" charset="0"/>
                        </a:rPr>
                        <a:t>) Licence Condition (9a)</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p>
                      <a:r>
                        <a:rPr lang="en-GB" sz="900" b="1" dirty="0">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Change Proposal raised on behalf of DNs to ensure new Deed of Undertaking arrangements are put in place with Supplier organisations. Analysis on Invoicing processes (charge types) to be performed and validated with DNs.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48124393"/>
                  </a:ext>
                </a:extLst>
              </a:tr>
              <a:tr h="0">
                <a:tc>
                  <a:txBody>
                    <a:bodyPr/>
                    <a:lstStyle/>
                    <a:p>
                      <a:pPr algn="ctr"/>
                      <a:r>
                        <a:rPr lang="en-GB" sz="1100" b="1" dirty="0">
                          <a:solidFill>
                            <a:srgbClr val="FDFAFF"/>
                          </a:solidFill>
                          <a:hlinkClick r:id="rId5">
                            <a:extLst>
                              <a:ext uri="{A12FA001-AC4F-418D-AE19-62706E023703}">
                                <ahyp:hlinkClr xmlns:ahyp="http://schemas.microsoft.com/office/drawing/2018/hyperlinkcolor" val="tx"/>
                              </a:ext>
                            </a:extLst>
                          </a:hlinkClick>
                        </a:rPr>
                        <a:t>5987</a:t>
                      </a:r>
                      <a:endParaRPr lang="en-GB" sz="1100" b="1" dirty="0">
                        <a:solidFill>
                          <a:srgbClr val="FDFA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dirty="0">
                          <a:latin typeface="+mj-lt"/>
                        </a:rPr>
                        <a:t>Modification 0915 – Debt Relief Scheme Payment (DRSP)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NGN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Shipper</a:t>
                      </a:r>
                    </a:p>
                    <a:p>
                      <a:r>
                        <a:rPr lang="en-GB" sz="900" b="1" dirty="0">
                          <a:latin typeface="+mj-lt"/>
                        </a:rPr>
                        <a:t>DN</a:t>
                      </a:r>
                    </a:p>
                    <a:p>
                      <a:r>
                        <a:rPr lang="en-GB" sz="900" b="1" dirty="0">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NGT</a:t>
                      </a:r>
                    </a:p>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CDSP will be actively supporting Modification development over proceeding months ahead of baselining requirements.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82682254"/>
                  </a:ext>
                </a:extLst>
              </a:tr>
              <a:tr h="311561">
                <a:tc>
                  <a:txBody>
                    <a:bodyPr/>
                    <a:lstStyle/>
                    <a:p>
                      <a:pPr algn="ctr"/>
                      <a:r>
                        <a:rPr lang="en-GB" sz="1100" b="1" dirty="0">
                          <a:solidFill>
                            <a:srgbClr val="FFFFFF"/>
                          </a:solidFill>
                          <a:latin typeface="+mn-lt"/>
                          <a:hlinkClick r:id="rId6">
                            <a:extLst>
                              <a:ext uri="{A12FA001-AC4F-418D-AE19-62706E023703}">
                                <ahyp:hlinkClr xmlns:ahyp="http://schemas.microsoft.com/office/drawing/2018/hyperlinkcolor" val="tx"/>
                              </a:ext>
                            </a:extLst>
                          </a:hlinkClick>
                        </a:rPr>
                        <a:t>5473</a:t>
                      </a:r>
                      <a:endParaRPr lang="en-GB" sz="1100" b="1" dirty="0">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dirty="0">
                          <a:latin typeface="+mn-lt"/>
                        </a:rPr>
                        <a:t>Meter Asset Comparison Service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n-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n-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n-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Use cases, data items and research being undertaken by development team ahead of options being presented to DSC members – target Q2 2026 update for DSC customers at DSG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62013151"/>
                  </a:ext>
                </a:extLst>
              </a:tr>
              <a:tr h="0">
                <a:tc>
                  <a:txBody>
                    <a:bodyPr/>
                    <a:lstStyle/>
                    <a:p>
                      <a:pPr algn="ctr"/>
                      <a:r>
                        <a:rPr lang="en-GB" sz="1100" b="1" dirty="0">
                          <a:solidFill>
                            <a:srgbClr val="FFFFFF"/>
                          </a:solidFill>
                          <a:latin typeface="+mj-lt"/>
                          <a:hlinkClick r:id="rId7">
                            <a:extLst>
                              <a:ext uri="{A12FA001-AC4F-418D-AE19-62706E023703}">
                                <ahyp:hlinkClr xmlns:ahyp="http://schemas.microsoft.com/office/drawing/2018/hyperlinkcolor" val="tx"/>
                              </a:ext>
                            </a:extLst>
                          </a:hlinkClick>
                        </a:rPr>
                        <a:t>5569</a:t>
                      </a:r>
                      <a:endParaRPr lang="en-GB" sz="1100" b="1"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r>
                        <a:rPr lang="en-GB" sz="900" b="1" dirty="0">
                          <a:latin typeface="+mj-lt"/>
                        </a:rPr>
                        <a:t>Contact Data Provision for IGT Customers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BUUK</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Solution Assessment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Solution Option issued for consultation in May ‘25 Change Pack – next steps to be confirmed following change pack decision and agreement on how to progress.  </a:t>
                      </a:r>
                      <a:endParaRPr kumimoji="0" lang="en-GB" sz="900" b="1" i="0" u="none" strike="noStrike" kern="1200" cap="none" spc="0" normalizeH="0" baseline="0" noProof="0" dirty="0">
                        <a:ln>
                          <a:noFill/>
                        </a:ln>
                        <a:solidFill>
                          <a:schemeClr val="tx1"/>
                        </a:solidFill>
                        <a:effectLst/>
                        <a:uLnTx/>
                        <a:uFillTx/>
                        <a:latin typeface="+mj-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20760083"/>
                  </a:ext>
                </a:extLst>
              </a:tr>
              <a:tr h="387910">
                <a:tc>
                  <a:txBody>
                    <a:bodyPr/>
                    <a:lstStyle/>
                    <a:p>
                      <a:pPr algn="ctr"/>
                      <a:r>
                        <a:rPr lang="en-GB" sz="1100" b="1" dirty="0">
                          <a:solidFill>
                            <a:srgbClr val="FFFFFF"/>
                          </a:solidFill>
                          <a:hlinkClick r:id="rId8">
                            <a:extLst>
                              <a:ext uri="{A12FA001-AC4F-418D-AE19-62706E023703}">
                                <ahyp:hlinkClr xmlns:ahyp="http://schemas.microsoft.com/office/drawing/2018/hyperlinkcolor" val="tx"/>
                              </a:ext>
                            </a:extLst>
                          </a:hlinkClick>
                        </a:rPr>
                        <a:t>5810</a:t>
                      </a:r>
                      <a:endParaRPr lang="en-GB" sz="1100" b="1"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US" sz="900" b="1" dirty="0">
                          <a:effectLst/>
                          <a:latin typeface="+mj-lt"/>
                          <a:ea typeface="Times New Roman" panose="02020603050405020304" pitchFamily="18" charset="0"/>
                          <a:cs typeface="Times New Roman" panose="02020603050405020304" pitchFamily="18" charset="0"/>
                        </a:rPr>
                        <a:t>Theft of Gas (</a:t>
                      </a:r>
                      <a:r>
                        <a:rPr lang="en-US" sz="900" b="1" dirty="0" err="1">
                          <a:effectLst/>
                          <a:latin typeface="+mj-lt"/>
                          <a:ea typeface="Times New Roman" panose="02020603050405020304" pitchFamily="18" charset="0"/>
                          <a:cs typeface="Times New Roman" panose="02020603050405020304" pitchFamily="18" charset="0"/>
                        </a:rPr>
                        <a:t>ToG</a:t>
                      </a:r>
                      <a:r>
                        <a:rPr lang="en-US" sz="900" b="1" dirty="0">
                          <a:effectLst/>
                          <a:latin typeface="+mj-lt"/>
                          <a:ea typeface="Times New Roman" panose="02020603050405020304" pitchFamily="18" charset="0"/>
                          <a:cs typeface="Times New Roman" panose="02020603050405020304" pitchFamily="18" charset="0"/>
                        </a:rPr>
                        <a:t>) DN Calculation Tool</a:t>
                      </a:r>
                      <a:endParaRPr lang="en-GB" sz="900" b="1" dirty="0">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Solution Assessment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Protype solution being trialled with one DN party ahead of finalising functionality and sharing with all DN parties. Workshop arranged 3</a:t>
                      </a:r>
                      <a:r>
                        <a:rPr kumimoji="0" lang="en-GB" sz="900" b="1" i="0" u="none" strike="noStrike" kern="1200" cap="none" spc="0" normalizeH="0" baseline="30000" noProof="0" dirty="0">
                          <a:ln>
                            <a:noFill/>
                          </a:ln>
                          <a:solidFill>
                            <a:schemeClr val="tx1"/>
                          </a:solidFill>
                          <a:effectLst/>
                          <a:uLnTx/>
                          <a:uFillTx/>
                          <a:latin typeface="+mj-lt"/>
                          <a:ea typeface="+mn-ea"/>
                          <a:cs typeface="+mn-cs"/>
                        </a:rPr>
                        <a:t>rd</a:t>
                      </a:r>
                      <a:r>
                        <a:rPr kumimoji="0" lang="en-GB" sz="900" b="1" i="0" u="none" strike="noStrike" kern="1200" cap="none" spc="0" normalizeH="0" baseline="0" noProof="0" dirty="0">
                          <a:ln>
                            <a:noFill/>
                          </a:ln>
                          <a:solidFill>
                            <a:schemeClr val="tx1"/>
                          </a:solidFill>
                          <a:effectLst/>
                          <a:uLnTx/>
                          <a:uFillTx/>
                          <a:latin typeface="+mj-lt"/>
                          <a:ea typeface="+mn-ea"/>
                          <a:cs typeface="+mn-cs"/>
                        </a:rPr>
                        <a:t> October. Continue to monitor progress with DNs before reaching agreement that change can be closed.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346390825"/>
                  </a:ext>
                </a:extLst>
              </a:tr>
              <a:tr h="495042">
                <a:tc>
                  <a:txBody>
                    <a:bodyPr/>
                    <a:lstStyle/>
                    <a:p>
                      <a:pPr algn="ctr"/>
                      <a:r>
                        <a:rPr lang="en-GB" sz="1100" b="1" dirty="0">
                          <a:solidFill>
                            <a:srgbClr val="FFFFFF"/>
                          </a:solidFill>
                          <a:hlinkClick r:id="rId9">
                            <a:extLst>
                              <a:ext uri="{A12FA001-AC4F-418D-AE19-62706E023703}">
                                <ahyp:hlinkClr xmlns:ahyp="http://schemas.microsoft.com/office/drawing/2018/hyperlinkcolor" val="tx"/>
                              </a:ext>
                            </a:extLst>
                          </a:hlinkClick>
                        </a:rPr>
                        <a:t>5950</a:t>
                      </a:r>
                      <a:endParaRPr lang="en-GB" sz="1100" b="1"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DSC Invoice Number generation review</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Shipper </a:t>
                      </a:r>
                    </a:p>
                    <a:p>
                      <a:r>
                        <a:rPr lang="en-GB" sz="900" b="1" dirty="0">
                          <a:latin typeface="+mj-lt"/>
                        </a:rPr>
                        <a:t>DN</a:t>
                      </a:r>
                    </a:p>
                    <a:p>
                      <a:r>
                        <a:rPr lang="en-GB" sz="900" b="1" dirty="0">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Solution Assessment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Re-assigned to change backlog as change is not time critical and will require customer notification period prior to delivery. Solution Option Change Pack targeted in May.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40980871"/>
                  </a:ext>
                </a:extLst>
              </a:tr>
              <a:tr h="252569">
                <a:tc>
                  <a:txBody>
                    <a:bodyPr/>
                    <a:lstStyle/>
                    <a:p>
                      <a:pPr algn="ctr"/>
                      <a:r>
                        <a:rPr lang="en-GB" sz="1100" b="1" dirty="0">
                          <a:solidFill>
                            <a:srgbClr val="FFFFFF"/>
                          </a:solidFill>
                          <a:hlinkClick r:id="rId10">
                            <a:extLst>
                              <a:ext uri="{A12FA001-AC4F-418D-AE19-62706E023703}">
                                <ahyp:hlinkClr xmlns:ahyp="http://schemas.microsoft.com/office/drawing/2018/hyperlinkcolor" val="tx"/>
                              </a:ext>
                            </a:extLst>
                          </a:hlinkClick>
                        </a:rPr>
                        <a:t>5955</a:t>
                      </a:r>
                      <a:endParaRPr lang="en-GB" sz="1100" b="1"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Private networks duplicate MPRNs - options for long-term fix</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Cadent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Solution Assessment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Re-assigned to change backlog ahead of Solution Option Change Pack being published in May for consultation.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33662526"/>
                  </a:ext>
                </a:extLst>
              </a:tr>
              <a:tr h="0">
                <a:tc>
                  <a:txBody>
                    <a:bodyPr/>
                    <a:lstStyle/>
                    <a:p>
                      <a:pPr algn="ctr"/>
                      <a:r>
                        <a:rPr lang="en-GB" sz="1100" b="1" dirty="0">
                          <a:solidFill>
                            <a:schemeClr val="bg1"/>
                          </a:solidFill>
                          <a:hlinkClick r:id="rId11">
                            <a:extLst>
                              <a:ext uri="{A12FA001-AC4F-418D-AE19-62706E023703}">
                                <ahyp:hlinkClr xmlns:ahyp="http://schemas.microsoft.com/office/drawing/2018/hyperlinkcolor" val="tx"/>
                              </a:ext>
                            </a:extLst>
                          </a:hlinkClick>
                        </a:rPr>
                        <a:t>5968</a:t>
                      </a:r>
                      <a:endParaRPr lang="en-GB" sz="1100" b="1" dirty="0">
                        <a:solidFill>
                          <a:schemeClr val="bg1"/>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Identifying improvements to Meter Point Location Address Data processes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Analysis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Parent Change Proposal  raised to perform analysis and make recommendations on changes that can be implemented to the Address Amendment process.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79831338"/>
                  </a:ext>
                </a:extLst>
              </a:tr>
              <a:tr h="0">
                <a:tc>
                  <a:txBody>
                    <a:bodyPr/>
                    <a:lstStyle/>
                    <a:p>
                      <a:pPr algn="ctr"/>
                      <a:r>
                        <a:rPr lang="en-GB" sz="1100" b="1" u="sng" dirty="0">
                          <a:solidFill>
                            <a:srgbClr val="FDFAFF"/>
                          </a:solidFill>
                          <a:hlinkClick r:id="rId12">
                            <a:extLst>
                              <a:ext uri="{A12FA001-AC4F-418D-AE19-62706E023703}">
                                <ahyp:hlinkClr xmlns:ahyp="http://schemas.microsoft.com/office/drawing/2018/hyperlinkcolor" val="tx"/>
                              </a:ext>
                            </a:extLst>
                          </a:hlinkClick>
                        </a:rPr>
                        <a:t>6039</a:t>
                      </a:r>
                      <a:endParaRPr lang="en-GB" sz="1100" b="1" u="sng" dirty="0">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Provision of IGT SMP Data to DNs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NGN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p>
                      <a:r>
                        <a:rPr lang="en-GB" sz="900" b="1" dirty="0">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Change Proposal raised to progress solutions that enable DNs the ability to receive IGT SMP data.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23707462"/>
                  </a:ext>
                </a:extLst>
              </a:tr>
              <a:tr h="543521">
                <a:tc>
                  <a:txBody>
                    <a:bodyPr/>
                    <a:lstStyle/>
                    <a:p>
                      <a:pPr algn="ctr"/>
                      <a:r>
                        <a:rPr lang="en-GB" sz="1100" b="1" u="sng" dirty="0">
                          <a:solidFill>
                            <a:srgbClr val="FDFAFF"/>
                          </a:solidFill>
                          <a:hlinkClick r:id="rId13">
                            <a:extLst>
                              <a:ext uri="{A12FA001-AC4F-418D-AE19-62706E023703}">
                                <ahyp:hlinkClr xmlns:ahyp="http://schemas.microsoft.com/office/drawing/2018/hyperlinkcolor" val="tx"/>
                              </a:ext>
                            </a:extLst>
                          </a:hlinkClick>
                        </a:rPr>
                        <a:t>6056</a:t>
                      </a:r>
                      <a:endParaRPr lang="en-GB" sz="1100" b="1" u="sng" dirty="0">
                        <a:solidFill>
                          <a:srgbClr val="FDFA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947FC"/>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Times New Roman" panose="02020603050405020304" pitchFamily="18" charset="0"/>
                        </a:rPr>
                        <a:t>Introduction of new Supply Meter Point status of ‘IS’ (Isolation) - Cleanse and remove obsolete ‘CL’ (Clamped) status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Cadent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p>
                      <a:r>
                        <a:rPr lang="en-GB" sz="900" b="1" dirty="0">
                          <a:latin typeface="+mj-lt"/>
                        </a:rPr>
                        <a:t>IGT</a:t>
                      </a:r>
                    </a:p>
                    <a:p>
                      <a:r>
                        <a:rPr lang="en-GB" sz="900" b="1" dirty="0">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GB" sz="900" b="1" dirty="0">
                          <a:latin typeface="+mj-lt"/>
                        </a:rPr>
                        <a:t>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New Change Proposal raised to progress solution that enables DNs and other industry stakeholders the ability to acknowledge a Supply Meter Point Status of Isolation.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47488769"/>
                  </a:ext>
                </a:extLst>
              </a:tr>
            </a:tbl>
          </a:graphicData>
        </a:graphic>
      </p:graphicFrame>
    </p:spTree>
    <p:extLst>
      <p:ext uri="{BB962C8B-B14F-4D97-AF65-F5344CB8AC3E}">
        <p14:creationId xmlns:p14="http://schemas.microsoft.com/office/powerpoint/2010/main" val="2528775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D306E-9CB5-FEF5-A062-89B521019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44C37-3941-13B6-2B52-24C116119247}"/>
              </a:ext>
            </a:extLst>
          </p:cNvPr>
          <p:cNvSpPr>
            <a:spLocks noGrp="1"/>
          </p:cNvSpPr>
          <p:nvPr>
            <p:ph type="title"/>
          </p:nvPr>
        </p:nvSpPr>
        <p:spPr>
          <a:xfrm>
            <a:off x="1462941" y="23778"/>
            <a:ext cx="8987346" cy="313679"/>
          </a:xfrm>
        </p:spPr>
        <p:txBody>
          <a:bodyPr/>
          <a:lstStyle/>
          <a:p>
            <a:r>
              <a:rPr lang="en-GB" sz="3200" dirty="0">
                <a:cs typeface="Arial"/>
              </a:rPr>
              <a:t>Change Backlog – ‘On Hold’ Details</a:t>
            </a:r>
            <a:endParaRPr lang="en-GB" sz="3200" dirty="0"/>
          </a:p>
        </p:txBody>
      </p:sp>
      <p:graphicFrame>
        <p:nvGraphicFramePr>
          <p:cNvPr id="3" name="Content Placeholder 3">
            <a:extLst>
              <a:ext uri="{FF2B5EF4-FFF2-40B4-BE49-F238E27FC236}">
                <a16:creationId xmlns:a16="http://schemas.microsoft.com/office/drawing/2014/main" id="{6509655A-0EC1-6631-E7D5-CD90D2E8E725}"/>
              </a:ext>
            </a:extLst>
          </p:cNvPr>
          <p:cNvGraphicFramePr>
            <a:graphicFrameLocks/>
          </p:cNvGraphicFramePr>
          <p:nvPr/>
        </p:nvGraphicFramePr>
        <p:xfrm>
          <a:off x="223669" y="426375"/>
          <a:ext cx="11130131" cy="4043680"/>
        </p:xfrm>
        <a:graphic>
          <a:graphicData uri="http://schemas.openxmlformats.org/drawingml/2006/table">
            <a:tbl>
              <a:tblPr firstRow="1" bandRow="1">
                <a:tableStyleId>{5C22544A-7EE6-4342-B048-85BDC9FD1C3A}</a:tableStyleId>
              </a:tblPr>
              <a:tblGrid>
                <a:gridCol w="630739">
                  <a:extLst>
                    <a:ext uri="{9D8B030D-6E8A-4147-A177-3AD203B41FA5}">
                      <a16:colId xmlns:a16="http://schemas.microsoft.com/office/drawing/2014/main" val="2275419473"/>
                    </a:ext>
                  </a:extLst>
                </a:gridCol>
                <a:gridCol w="3334437">
                  <a:extLst>
                    <a:ext uri="{9D8B030D-6E8A-4147-A177-3AD203B41FA5}">
                      <a16:colId xmlns:a16="http://schemas.microsoft.com/office/drawing/2014/main" val="1591318838"/>
                    </a:ext>
                  </a:extLst>
                </a:gridCol>
                <a:gridCol w="1025980">
                  <a:extLst>
                    <a:ext uri="{9D8B030D-6E8A-4147-A177-3AD203B41FA5}">
                      <a16:colId xmlns:a16="http://schemas.microsoft.com/office/drawing/2014/main" val="1195572633"/>
                    </a:ext>
                  </a:extLst>
                </a:gridCol>
                <a:gridCol w="1025980">
                  <a:extLst>
                    <a:ext uri="{9D8B030D-6E8A-4147-A177-3AD203B41FA5}">
                      <a16:colId xmlns:a16="http://schemas.microsoft.com/office/drawing/2014/main" val="3980059432"/>
                    </a:ext>
                  </a:extLst>
                </a:gridCol>
                <a:gridCol w="995212">
                  <a:extLst>
                    <a:ext uri="{9D8B030D-6E8A-4147-A177-3AD203B41FA5}">
                      <a16:colId xmlns:a16="http://schemas.microsoft.com/office/drawing/2014/main" val="3979732778"/>
                    </a:ext>
                  </a:extLst>
                </a:gridCol>
                <a:gridCol w="995212">
                  <a:extLst>
                    <a:ext uri="{9D8B030D-6E8A-4147-A177-3AD203B41FA5}">
                      <a16:colId xmlns:a16="http://schemas.microsoft.com/office/drawing/2014/main" val="3134480581"/>
                    </a:ext>
                  </a:extLst>
                </a:gridCol>
                <a:gridCol w="3122571">
                  <a:extLst>
                    <a:ext uri="{9D8B030D-6E8A-4147-A177-3AD203B41FA5}">
                      <a16:colId xmlns:a16="http://schemas.microsoft.com/office/drawing/2014/main" val="3927855727"/>
                    </a:ext>
                  </a:extLst>
                </a:gridCol>
              </a:tblGrid>
              <a:tr h="609600">
                <a:tc>
                  <a:txBody>
                    <a:bodyPr/>
                    <a:lstStyle/>
                    <a:p>
                      <a:r>
                        <a:rPr lang="en-GB" sz="1200" dirty="0"/>
                        <a:t>XRN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dirty="0"/>
                        <a:t>Change Title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dirty="0"/>
                        <a:t>Proposer</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dirty="0"/>
                        <a:t>Benefit / Impact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dirty="0"/>
                        <a:t>Funding </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dirty="0"/>
                        <a:t>HLSO</a:t>
                      </a:r>
                    </a:p>
                    <a:p>
                      <a:r>
                        <a:rPr lang="en-GB" sz="1200" dirty="0"/>
                        <a:t>Max Cost</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GB" sz="1200" dirty="0"/>
                        <a:t>April 26 ChMC Update</a:t>
                      </a:r>
                    </a:p>
                  </a:txBody>
                  <a:tcPr marL="121920" marR="121920" marT="60960" marB="6096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775786245"/>
                  </a:ext>
                </a:extLst>
              </a:tr>
              <a:tr h="833120">
                <a:tc>
                  <a:txBody>
                    <a:bodyPr/>
                    <a:lstStyle/>
                    <a:p>
                      <a:pPr algn="ctr"/>
                      <a:r>
                        <a:rPr lang="en-GB" sz="1100" b="1" dirty="0">
                          <a:solidFill>
                            <a:srgbClr val="FFFFFF"/>
                          </a:solidFill>
                          <a:latin typeface="+mj-lt"/>
                          <a:hlinkClick r:id="rId2">
                            <a:extLst>
                              <a:ext uri="{A12FA001-AC4F-418D-AE19-62706E023703}">
                                <ahyp:hlinkClr xmlns:ahyp="http://schemas.microsoft.com/office/drawing/2018/hyperlinkcolor" val="tx"/>
                              </a:ext>
                            </a:extLst>
                          </a:hlinkClick>
                        </a:rPr>
                        <a:t>5616</a:t>
                      </a:r>
                      <a:endParaRPr lang="en-GB" sz="1100" b="1"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pPr>
                        <a:lnSpc>
                          <a:spcPct val="115000"/>
                        </a:lnSpc>
                        <a:spcAft>
                          <a:spcPts val="1000"/>
                        </a:spcAft>
                      </a:pPr>
                      <a:r>
                        <a:rPr lang="en-GB" sz="900" b="1" dirty="0">
                          <a:effectLst/>
                          <a:latin typeface="+mj-lt"/>
                          <a:ea typeface="Times New Roman" panose="02020603050405020304" pitchFamily="18" charset="0"/>
                          <a:cs typeface="Arial" panose="020B0604020202020204" pitchFamily="34" charset="0"/>
                        </a:rPr>
                        <a:t>CSEP Annual Quantity Capacity Management  </a:t>
                      </a:r>
                      <a:endParaRPr lang="en-GB" sz="900" b="1" dirty="0">
                        <a:effectLst/>
                        <a:latin typeface="+mj-lt"/>
                        <a:ea typeface="Times New Roman" panose="02020603050405020304" pitchFamily="18" charset="0"/>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j-lt"/>
                        </a:rPr>
                        <a:t>WWU</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j-lt"/>
                        </a:rPr>
                        <a:t>DN</a:t>
                      </a:r>
                    </a:p>
                    <a:p>
                      <a:r>
                        <a:rPr lang="en-GB" sz="900" b="1" dirty="0">
                          <a:latin typeface="+mj-lt"/>
                        </a:rPr>
                        <a:t>IGT</a:t>
                      </a:r>
                    </a:p>
                    <a:p>
                      <a:r>
                        <a:rPr lang="en-GB" sz="900" b="1" dirty="0">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j-lt"/>
                        </a:rPr>
                        <a:t>DN</a:t>
                      </a:r>
                    </a:p>
                    <a:p>
                      <a:r>
                        <a:rPr lang="en-GB" sz="900" b="1" dirty="0">
                          <a:latin typeface="+mj-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j-lt"/>
                        </a:rPr>
                        <a:t>*£260k revised following design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j-lt"/>
                          <a:ea typeface="+mn-ea"/>
                          <a:cs typeface="+mn-cs"/>
                        </a:rPr>
                        <a:t>Agreed following August bi-party CSEP meeting that change will remain on hold whilst data cleansing activities were progressed.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43487963"/>
                  </a:ext>
                </a:extLst>
              </a:tr>
              <a:tr h="690880">
                <a:tc>
                  <a:txBody>
                    <a:bodyPr/>
                    <a:lstStyle/>
                    <a:p>
                      <a:pPr algn="ctr"/>
                      <a:r>
                        <a:rPr lang="en-GB" sz="1100" b="1" dirty="0">
                          <a:solidFill>
                            <a:srgbClr val="FFFFFF"/>
                          </a:solidFill>
                          <a:latin typeface="+mj-lt"/>
                          <a:hlinkClick r:id="rId3">
                            <a:extLst>
                              <a:ext uri="{A12FA001-AC4F-418D-AE19-62706E023703}">
                                <ahyp:hlinkClr xmlns:ahyp="http://schemas.microsoft.com/office/drawing/2018/hyperlinkcolor" val="tx"/>
                              </a:ext>
                            </a:extLst>
                          </a:hlinkClick>
                        </a:rPr>
                        <a:t>5546</a:t>
                      </a:r>
                      <a:endParaRPr lang="en-GB" sz="1100" b="1"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US" sz="900" b="1" dirty="0">
                          <a:latin typeface="+mj-lt"/>
                        </a:rPr>
                        <a:t>Resolution of Address Interactions between DCC and CDSP</a:t>
                      </a:r>
                      <a:endParaRPr lang="en-GB" sz="900" b="1" dirty="0">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j-lt"/>
                        </a:rPr>
                        <a:t>Xoserve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j-lt"/>
                        </a:rPr>
                        <a:t>DN</a:t>
                      </a:r>
                    </a:p>
                    <a:p>
                      <a:r>
                        <a:rPr lang="en-GB" sz="900" b="1" dirty="0">
                          <a:latin typeface="+mj-lt"/>
                        </a:rPr>
                        <a:t>IGT</a:t>
                      </a:r>
                    </a:p>
                    <a:p>
                      <a:r>
                        <a:rPr lang="en-GB" sz="900" b="1" dirty="0">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j-lt"/>
                        </a:rPr>
                        <a:t>Shipper</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j-lt"/>
                        </a:rPr>
                        <a:t>N/A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N/A – performing analysis on data extracts provided by DCC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Next steps to be confirmed once analysis is concluded</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99493859"/>
                  </a:ext>
                </a:extLst>
              </a:tr>
              <a:tr h="548640">
                <a:tc>
                  <a:txBody>
                    <a:bodyPr/>
                    <a:lstStyle/>
                    <a:p>
                      <a:pPr algn="ctr"/>
                      <a:r>
                        <a:rPr lang="en-GB" sz="1100" b="1" dirty="0">
                          <a:solidFill>
                            <a:srgbClr val="FFFFFF"/>
                          </a:solidFill>
                          <a:latin typeface="+mn-lt"/>
                          <a:hlinkClick r:id="rId4">
                            <a:extLst>
                              <a:ext uri="{A12FA001-AC4F-418D-AE19-62706E023703}">
                                <ahyp:hlinkClr xmlns:ahyp="http://schemas.microsoft.com/office/drawing/2018/hyperlinkcolor" val="tx"/>
                              </a:ext>
                            </a:extLst>
                          </a:hlinkClick>
                        </a:rPr>
                        <a:t>5471</a:t>
                      </a:r>
                      <a:endParaRPr lang="en-GB" sz="1100" b="1" dirty="0">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GB" sz="900" b="1">
                          <a:latin typeface="+mn-lt"/>
                        </a:rPr>
                        <a:t>DSC Core Customer Access to Data</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CDSP</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p>
                      <a:r>
                        <a:rPr lang="en-GB" sz="900" b="1">
                          <a:latin typeface="+mn-lt"/>
                        </a:rPr>
                        <a:t>DN</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IGT</a:t>
                      </a:r>
                    </a:p>
                    <a:p>
                      <a:r>
                        <a:rPr lang="en-GB" sz="900" b="1">
                          <a:latin typeface="+mn-lt"/>
                        </a:rPr>
                        <a:t>Shipper</a:t>
                      </a:r>
                    </a:p>
                    <a:p>
                      <a:r>
                        <a:rPr lang="en-GB" sz="900" b="1">
                          <a:latin typeface="+mn-lt"/>
                        </a:rPr>
                        <a:t>DN</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Low Priority – CDSP raised Change Proposal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chemeClr val="tx1"/>
                        </a:solidFill>
                        <a:effectLst/>
                        <a:uLnTx/>
                        <a:uFillTx/>
                        <a:latin typeface="+mn-lt"/>
                        <a:ea typeface="+mn-ea"/>
                        <a:cs typeface="+mn-cs"/>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28929541"/>
                  </a:ext>
                </a:extLst>
              </a:tr>
              <a:tr h="690880">
                <a:tc>
                  <a:txBody>
                    <a:bodyPr/>
                    <a:lstStyle/>
                    <a:p>
                      <a:pPr algn="ctr"/>
                      <a:r>
                        <a:rPr lang="en-GB" sz="1100" b="1" dirty="0">
                          <a:solidFill>
                            <a:srgbClr val="FFFFFF"/>
                          </a:solidFill>
                          <a:hlinkClick r:id="rId5">
                            <a:extLst>
                              <a:ext uri="{A12FA001-AC4F-418D-AE19-62706E023703}">
                                <ahyp:hlinkClr xmlns:ahyp="http://schemas.microsoft.com/office/drawing/2018/hyperlinkcolor" val="tx"/>
                              </a:ext>
                            </a:extLst>
                          </a:hlinkClick>
                        </a:rPr>
                        <a:t>5701</a:t>
                      </a:r>
                      <a:endParaRPr lang="en-GB" sz="1100" b="1" dirty="0">
                        <a:solidFill>
                          <a:srgbClr val="FFFFFF"/>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US" sz="900" b="1">
                          <a:solidFill>
                            <a:schemeClr val="tx1"/>
                          </a:solidFill>
                          <a:latin typeface="+mn-lt"/>
                        </a:rPr>
                        <a:t>Establishing the Independent Shrinkage Charge and the Independent Shrinkage Expert (Modification 0843 / IGT 165)</a:t>
                      </a:r>
                      <a:endParaRPr lang="en-GB" sz="900" b="1">
                        <a:solidFill>
                          <a:schemeClr val="tx1"/>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OVO</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Shipper</a:t>
                      </a:r>
                    </a:p>
                    <a:p>
                      <a:r>
                        <a:rPr lang="en-GB" sz="900" b="1">
                          <a:latin typeface="+mn-lt"/>
                        </a:rPr>
                        <a:t>DN</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a:latin typeface="+mn-lt"/>
                        </a:rPr>
                        <a:t>DN </a:t>
                      </a:r>
                    </a:p>
                    <a:p>
                      <a:r>
                        <a:rPr lang="en-GB" sz="900" b="1">
                          <a:latin typeface="+mn-lt"/>
                        </a:rPr>
                        <a:t>IGT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Recommend that change remains on. No development activities will take place until Ofgem decision on Modification is received.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40517815"/>
                  </a:ext>
                </a:extLst>
              </a:tr>
              <a:tr h="548640">
                <a:tc>
                  <a:txBody>
                    <a:bodyPr/>
                    <a:lstStyle/>
                    <a:p>
                      <a:pPr algn="ctr"/>
                      <a:r>
                        <a:rPr lang="en-GB" sz="1100" b="1" dirty="0">
                          <a:solidFill>
                            <a:srgbClr val="FFFFFF"/>
                          </a:solidFill>
                          <a:hlinkClick r:id="rId6">
                            <a:extLst>
                              <a:ext uri="{A12FA001-AC4F-418D-AE19-62706E023703}">
                                <ahyp:hlinkClr xmlns:ahyp="http://schemas.microsoft.com/office/drawing/2018/hyperlinkcolor" val="tx"/>
                              </a:ext>
                            </a:extLst>
                          </a:hlinkClick>
                        </a:rPr>
                        <a:t>5806</a:t>
                      </a:r>
                      <a:endParaRPr lang="en-GB" sz="1100" b="1" dirty="0">
                        <a:solidFill>
                          <a:srgbClr val="FFFFFF"/>
                        </a:solidFill>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80FF"/>
                    </a:solidFill>
                  </a:tcPr>
                </a:tc>
                <a:tc>
                  <a:txBody>
                    <a:bodyPr/>
                    <a:lstStyle/>
                    <a:p>
                      <a:r>
                        <a:rPr lang="en-US" sz="900" b="1" dirty="0">
                          <a:latin typeface="+mj-lt"/>
                        </a:rPr>
                        <a:t>CDSP Solution to enable exit of application of User Premises Termination Notice (UPTN)</a:t>
                      </a:r>
                      <a:endParaRPr lang="en-GB" sz="900" b="1" dirty="0">
                        <a:latin typeface="+mj-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j-lt"/>
                        </a:rPr>
                        <a:t>NGT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j-lt"/>
                        </a:rPr>
                        <a:t>All DSC Customers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j-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mn-lt"/>
                        </a:rPr>
                        <a:t>TBC</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mn-lt"/>
                          <a:ea typeface="+mn-ea"/>
                          <a:cs typeface="+mn-cs"/>
                        </a:rPr>
                        <a:t>Change Proposal raised to analyse process and solution impacts that may be necessary to facilitate exit – analysis being planned in with relevant resource</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82612109"/>
                  </a:ext>
                </a:extLst>
              </a:tr>
            </a:tbl>
          </a:graphicData>
        </a:graphic>
      </p:graphicFrame>
    </p:spTree>
    <p:extLst>
      <p:ext uri="{BB962C8B-B14F-4D97-AF65-F5344CB8AC3E}">
        <p14:creationId xmlns:p14="http://schemas.microsoft.com/office/powerpoint/2010/main" val="3311604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65F3-ADE7-0035-75BF-AFC954320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0CB1C-B1CE-30B1-583E-6D818FB51807}"/>
              </a:ext>
            </a:extLst>
          </p:cNvPr>
          <p:cNvSpPr>
            <a:spLocks noGrp="1"/>
          </p:cNvSpPr>
          <p:nvPr>
            <p:ph type="title"/>
          </p:nvPr>
        </p:nvSpPr>
        <p:spPr>
          <a:xfrm>
            <a:off x="1022699" y="383904"/>
            <a:ext cx="11169301" cy="973481"/>
          </a:xfrm>
        </p:spPr>
        <p:txBody>
          <a:bodyPr/>
          <a:lstStyle/>
          <a:p>
            <a:r>
              <a:rPr lang="en-GB" sz="3200" dirty="0">
                <a:solidFill>
                  <a:schemeClr val="tx2"/>
                </a:solidFill>
                <a:cs typeface="Arial"/>
              </a:rPr>
              <a:t>DSC Change Pack Consultation Plan</a:t>
            </a:r>
            <a:br>
              <a:rPr lang="en-GB" sz="3200" dirty="0">
                <a:solidFill>
                  <a:schemeClr val="tx2"/>
                </a:solidFill>
                <a:cs typeface="Arial"/>
              </a:rPr>
            </a:br>
            <a:r>
              <a:rPr lang="en-GB" sz="2000" dirty="0">
                <a:solidFill>
                  <a:schemeClr val="tx2"/>
                </a:solidFill>
                <a:cs typeface="Arial"/>
              </a:rPr>
              <a:t>(two-month view)  </a:t>
            </a:r>
            <a:endParaRPr lang="en-GB" sz="1800" dirty="0"/>
          </a:p>
        </p:txBody>
      </p:sp>
      <p:sp>
        <p:nvSpPr>
          <p:cNvPr id="6" name="Date Placeholder 2">
            <a:extLst>
              <a:ext uri="{FF2B5EF4-FFF2-40B4-BE49-F238E27FC236}">
                <a16:creationId xmlns:a16="http://schemas.microsoft.com/office/drawing/2014/main" id="{467CEE5F-371A-DA78-ABDB-4B970825429F}"/>
              </a:ext>
            </a:extLst>
          </p:cNvPr>
          <p:cNvSpPr>
            <a:spLocks noGrp="1"/>
          </p:cNvSpPr>
          <p:nvPr>
            <p:ph type="dt" sz="half" idx="10"/>
          </p:nvPr>
        </p:nvSpPr>
        <p:spPr>
          <a:xfrm>
            <a:off x="312515" y="5870106"/>
            <a:ext cx="2499751" cy="276999"/>
          </a:xfrm>
        </p:spPr>
        <p:txBody>
          <a:bodyPr/>
          <a:lstStyle/>
          <a:p>
            <a:endParaRPr lang="en-GB" dirty="0"/>
          </a:p>
          <a:p>
            <a:r>
              <a:rPr lang="en-GB" dirty="0">
                <a:solidFill>
                  <a:srgbClr val="212232"/>
                </a:solidFill>
              </a:rPr>
              <a:t>Slide produced 25</a:t>
            </a:r>
            <a:r>
              <a:rPr lang="en-GB" baseline="30000" dirty="0">
                <a:solidFill>
                  <a:srgbClr val="212232"/>
                </a:solidFill>
              </a:rPr>
              <a:t> </a:t>
            </a:r>
            <a:r>
              <a:rPr lang="en-GB" dirty="0">
                <a:solidFill>
                  <a:srgbClr val="212232"/>
                </a:solidFill>
              </a:rPr>
              <a:t>Mar </a:t>
            </a:r>
            <a:r>
              <a:rPr lang="en-US" dirty="0">
                <a:solidFill>
                  <a:srgbClr val="212232"/>
                </a:solidFill>
              </a:rPr>
              <a:t>2026</a:t>
            </a:r>
          </a:p>
        </p:txBody>
      </p:sp>
      <p:grpSp>
        <p:nvGrpSpPr>
          <p:cNvPr id="4" name="Group 3">
            <a:extLst>
              <a:ext uri="{FF2B5EF4-FFF2-40B4-BE49-F238E27FC236}">
                <a16:creationId xmlns:a16="http://schemas.microsoft.com/office/drawing/2014/main" id="{9538DE2A-5082-C425-3F39-6AC99892B431}"/>
              </a:ext>
            </a:extLst>
          </p:cNvPr>
          <p:cNvGrpSpPr/>
          <p:nvPr/>
        </p:nvGrpSpPr>
        <p:grpSpPr>
          <a:xfrm>
            <a:off x="81751" y="1304198"/>
            <a:ext cx="11879517" cy="4681256"/>
            <a:chOff x="21207" y="962894"/>
            <a:chExt cx="9161914" cy="3405138"/>
          </a:xfrm>
        </p:grpSpPr>
        <p:sp>
          <p:nvSpPr>
            <p:cNvPr id="5" name="Rectangle 4">
              <a:extLst>
                <a:ext uri="{FF2B5EF4-FFF2-40B4-BE49-F238E27FC236}">
                  <a16:creationId xmlns:a16="http://schemas.microsoft.com/office/drawing/2014/main" id="{A8BCA87E-94D1-8622-4B43-1711B486476C}"/>
                </a:ext>
              </a:extLst>
            </p:cNvPr>
            <p:cNvSpPr/>
            <p:nvPr/>
          </p:nvSpPr>
          <p:spPr>
            <a:xfrm>
              <a:off x="21207" y="1249184"/>
              <a:ext cx="9161914" cy="3118848"/>
            </a:xfrm>
            <a:prstGeom prst="rect">
              <a:avLst/>
            </a:prstGeom>
            <a:solidFill>
              <a:srgbClr val="D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endParaRPr>
            </a:p>
          </p:txBody>
        </p:sp>
        <p:cxnSp>
          <p:nvCxnSpPr>
            <p:cNvPr id="7" name="Straight Connector 6">
              <a:extLst>
                <a:ext uri="{FF2B5EF4-FFF2-40B4-BE49-F238E27FC236}">
                  <a16:creationId xmlns:a16="http://schemas.microsoft.com/office/drawing/2014/main" id="{AF0CA203-A0EE-A44D-18E8-9E305F07F267}"/>
                </a:ext>
              </a:extLst>
            </p:cNvPr>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1422FD-67D5-BD2D-5D2C-F91976EA6BDC}"/>
                </a:ext>
              </a:extLst>
            </p:cNvPr>
            <p:cNvSpPr txBox="1"/>
            <p:nvPr/>
          </p:nvSpPr>
          <p:spPr>
            <a:xfrm>
              <a:off x="60669" y="966875"/>
              <a:ext cx="709881" cy="231385"/>
            </a:xfrm>
            <a:prstGeom prst="rect">
              <a:avLst/>
            </a:prstGeom>
            <a:noFill/>
          </p:spPr>
          <p:txBody>
            <a:bodyPr wrap="none" rtlCol="0">
              <a:spAutoFit/>
            </a:bodyPr>
            <a:lstStyle/>
            <a:p>
              <a:r>
                <a:rPr lang="en-GB" sz="1467" b="1" dirty="0">
                  <a:solidFill>
                    <a:schemeClr val="tx2"/>
                  </a:solidFill>
                </a:rPr>
                <a:t>Apr – 26</a:t>
              </a:r>
            </a:p>
          </p:txBody>
        </p:sp>
        <p:sp>
          <p:nvSpPr>
            <p:cNvPr id="9" name="TextBox 8">
              <a:extLst>
                <a:ext uri="{FF2B5EF4-FFF2-40B4-BE49-F238E27FC236}">
                  <a16:creationId xmlns:a16="http://schemas.microsoft.com/office/drawing/2014/main" id="{E966233D-7592-F8B7-EBEF-2279F625EFE9}"/>
                </a:ext>
              </a:extLst>
            </p:cNvPr>
            <p:cNvSpPr txBox="1"/>
            <p:nvPr/>
          </p:nvSpPr>
          <p:spPr>
            <a:xfrm>
              <a:off x="4229691" y="981922"/>
              <a:ext cx="758095" cy="231385"/>
            </a:xfrm>
            <a:prstGeom prst="rect">
              <a:avLst/>
            </a:prstGeom>
            <a:noFill/>
          </p:spPr>
          <p:txBody>
            <a:bodyPr wrap="none" rtlCol="0">
              <a:spAutoFit/>
            </a:bodyPr>
            <a:lstStyle/>
            <a:p>
              <a:r>
                <a:rPr lang="en-GB" sz="1467" b="1" dirty="0">
                  <a:solidFill>
                    <a:schemeClr val="tx2"/>
                  </a:solidFill>
                </a:rPr>
                <a:t>May - 26</a:t>
              </a:r>
            </a:p>
          </p:txBody>
        </p:sp>
        <p:sp>
          <p:nvSpPr>
            <p:cNvPr id="10" name="TextBox 9">
              <a:extLst>
                <a:ext uri="{FF2B5EF4-FFF2-40B4-BE49-F238E27FC236}">
                  <a16:creationId xmlns:a16="http://schemas.microsoft.com/office/drawing/2014/main" id="{07E776D5-39CF-F68C-DF29-7B6CCC08A027}"/>
                </a:ext>
              </a:extLst>
            </p:cNvPr>
            <p:cNvSpPr txBox="1"/>
            <p:nvPr/>
          </p:nvSpPr>
          <p:spPr>
            <a:xfrm>
              <a:off x="8388824" y="962894"/>
              <a:ext cx="702463" cy="231385"/>
            </a:xfrm>
            <a:prstGeom prst="rect">
              <a:avLst/>
            </a:prstGeom>
            <a:noFill/>
          </p:spPr>
          <p:txBody>
            <a:bodyPr wrap="none" rtlCol="0">
              <a:spAutoFit/>
            </a:bodyPr>
            <a:lstStyle/>
            <a:p>
              <a:r>
                <a:rPr lang="en-GB" sz="1467" b="1" dirty="0">
                  <a:solidFill>
                    <a:schemeClr val="tx2"/>
                  </a:solidFill>
                </a:rPr>
                <a:t>Jun – 26</a:t>
              </a:r>
            </a:p>
          </p:txBody>
        </p:sp>
      </p:grpSp>
      <p:sp>
        <p:nvSpPr>
          <p:cNvPr id="26" name="TextBox 25">
            <a:extLst>
              <a:ext uri="{FF2B5EF4-FFF2-40B4-BE49-F238E27FC236}">
                <a16:creationId xmlns:a16="http://schemas.microsoft.com/office/drawing/2014/main" id="{E2DFAD73-A56A-F795-8DBF-DE6D45B0206F}"/>
              </a:ext>
            </a:extLst>
          </p:cNvPr>
          <p:cNvSpPr txBox="1"/>
          <p:nvPr/>
        </p:nvSpPr>
        <p:spPr>
          <a:xfrm>
            <a:off x="6095998" y="3947263"/>
            <a:ext cx="5716527" cy="535006"/>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15000"/>
              </a:lnSpc>
              <a:spcAft>
                <a:spcPts val="1000"/>
              </a:spcAft>
            </a:pPr>
            <a:r>
              <a:rPr lang="en-GB" sz="1400" b="0" dirty="0">
                <a:ea typeface="Times New Roman" panose="02020603050405020304" pitchFamily="18" charset="0"/>
                <a:cs typeface="Times New Roman" panose="02020603050405020304" pitchFamily="18" charset="0"/>
              </a:rPr>
              <a:t>XRN5955 - Private networks duplicate MPRNs - options for long-term fix</a:t>
            </a:r>
          </a:p>
        </p:txBody>
      </p:sp>
      <p:sp>
        <p:nvSpPr>
          <p:cNvPr id="28" name="TextBox 27">
            <a:extLst>
              <a:ext uri="{FF2B5EF4-FFF2-40B4-BE49-F238E27FC236}">
                <a16:creationId xmlns:a16="http://schemas.microsoft.com/office/drawing/2014/main" id="{9E2B7664-7ACF-D9E5-E16A-14DD063EF052}"/>
              </a:ext>
            </a:extLst>
          </p:cNvPr>
          <p:cNvSpPr txBox="1"/>
          <p:nvPr/>
        </p:nvSpPr>
        <p:spPr>
          <a:xfrm>
            <a:off x="-143225" y="4904885"/>
            <a:ext cx="2592548" cy="276999"/>
          </a:xfrm>
          <a:prstGeom prst="rect">
            <a:avLst/>
          </a:prstGeom>
          <a:noFill/>
        </p:spPr>
        <p:txBody>
          <a:bodyPr wrap="square" rtlCol="0">
            <a:spAutoFit/>
          </a:bodyPr>
          <a:lstStyle/>
          <a:p>
            <a:pPr algn="ctr"/>
            <a:r>
              <a:rPr lang="en-GB" sz="1200" b="1" dirty="0">
                <a:solidFill>
                  <a:schemeClr val="tx2"/>
                </a:solidFill>
              </a:rPr>
              <a:t>Key</a:t>
            </a:r>
          </a:p>
        </p:txBody>
      </p:sp>
      <p:sp>
        <p:nvSpPr>
          <p:cNvPr id="29" name="TextBox 28">
            <a:extLst>
              <a:ext uri="{FF2B5EF4-FFF2-40B4-BE49-F238E27FC236}">
                <a16:creationId xmlns:a16="http://schemas.microsoft.com/office/drawing/2014/main" id="{0417C1D2-63D4-A144-30F0-384EEEBAB66C}"/>
              </a:ext>
            </a:extLst>
          </p:cNvPr>
          <p:cNvSpPr txBox="1"/>
          <p:nvPr/>
        </p:nvSpPr>
        <p:spPr>
          <a:xfrm>
            <a:off x="81751" y="5043384"/>
            <a:ext cx="3726413" cy="953723"/>
          </a:xfrm>
          <a:prstGeom prst="rect">
            <a:avLst/>
          </a:prstGeom>
          <a:noFill/>
        </p:spPr>
        <p:txBody>
          <a:bodyPr wrap="square" rtlCol="0">
            <a:spAutoFit/>
          </a:bodyPr>
          <a:lstStyle/>
          <a:p>
            <a:endParaRPr lang="en-GB" sz="933" i="1" dirty="0">
              <a:solidFill>
                <a:schemeClr val="tx2"/>
              </a:solidFill>
            </a:endParaRPr>
          </a:p>
          <a:p>
            <a:r>
              <a:rPr lang="en-GB" sz="933" i="1" dirty="0">
                <a:solidFill>
                  <a:schemeClr val="tx2"/>
                </a:solidFill>
              </a:rPr>
              <a:t>              =  Design Change Pack for Consultation              </a:t>
            </a:r>
          </a:p>
          <a:p>
            <a:r>
              <a:rPr lang="en-GB" sz="933" i="1" dirty="0">
                <a:solidFill>
                  <a:schemeClr val="tx2"/>
                </a:solidFill>
              </a:rPr>
              <a:t>             </a:t>
            </a:r>
          </a:p>
          <a:p>
            <a:r>
              <a:rPr lang="en-GB" sz="933" i="1" dirty="0">
                <a:solidFill>
                  <a:schemeClr val="tx2"/>
                </a:solidFill>
              </a:rPr>
              <a:t>              =  Solution Option Change Pack for Consultation </a:t>
            </a:r>
          </a:p>
          <a:p>
            <a:endParaRPr lang="en-GB" sz="933" i="1" dirty="0">
              <a:solidFill>
                <a:schemeClr val="tx2"/>
              </a:solidFill>
            </a:endParaRPr>
          </a:p>
          <a:p>
            <a:r>
              <a:rPr lang="en-GB" sz="933" i="1" dirty="0">
                <a:solidFill>
                  <a:schemeClr val="tx2"/>
                </a:solidFill>
              </a:rPr>
              <a:t>              =  For Information Change Pack </a:t>
            </a:r>
          </a:p>
        </p:txBody>
      </p:sp>
      <p:sp>
        <p:nvSpPr>
          <p:cNvPr id="30" name="Rectangle 29">
            <a:extLst>
              <a:ext uri="{FF2B5EF4-FFF2-40B4-BE49-F238E27FC236}">
                <a16:creationId xmlns:a16="http://schemas.microsoft.com/office/drawing/2014/main" id="{F9E3C61B-4BB1-4493-4847-EB38C00D1274}"/>
              </a:ext>
            </a:extLst>
          </p:cNvPr>
          <p:cNvSpPr/>
          <p:nvPr/>
        </p:nvSpPr>
        <p:spPr>
          <a:xfrm>
            <a:off x="215497" y="5229762"/>
            <a:ext cx="352688" cy="128087"/>
          </a:xfrm>
          <a:prstGeom prst="rect">
            <a:avLst/>
          </a:prstGeom>
          <a:solidFill>
            <a:srgbClr val="55B9E5"/>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b="1" dirty="0">
              <a:solidFill>
                <a:schemeClr val="tx1"/>
              </a:solidFill>
            </a:endParaRPr>
          </a:p>
        </p:txBody>
      </p:sp>
      <p:sp>
        <p:nvSpPr>
          <p:cNvPr id="31" name="Rectangle 30">
            <a:extLst>
              <a:ext uri="{FF2B5EF4-FFF2-40B4-BE49-F238E27FC236}">
                <a16:creationId xmlns:a16="http://schemas.microsoft.com/office/drawing/2014/main" id="{EE86A72C-A539-6464-4078-EC9AA0742FA0}"/>
              </a:ext>
            </a:extLst>
          </p:cNvPr>
          <p:cNvSpPr/>
          <p:nvPr/>
        </p:nvSpPr>
        <p:spPr>
          <a:xfrm>
            <a:off x="217468" y="5516234"/>
            <a:ext cx="352688" cy="128086"/>
          </a:xfrm>
          <a:prstGeom prst="rect">
            <a:avLst/>
          </a:prstGeom>
          <a:solidFill>
            <a:schemeClr val="bg1">
              <a:lumMod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b="1">
              <a:solidFill>
                <a:schemeClr val="tx1"/>
              </a:solidFill>
            </a:endParaRPr>
          </a:p>
        </p:txBody>
      </p:sp>
      <p:sp>
        <p:nvSpPr>
          <p:cNvPr id="32" name="Rectangle 31">
            <a:extLst>
              <a:ext uri="{FF2B5EF4-FFF2-40B4-BE49-F238E27FC236}">
                <a16:creationId xmlns:a16="http://schemas.microsoft.com/office/drawing/2014/main" id="{30A88E25-582C-EA3E-53C9-A555D1228962}"/>
              </a:ext>
            </a:extLst>
          </p:cNvPr>
          <p:cNvSpPr/>
          <p:nvPr/>
        </p:nvSpPr>
        <p:spPr>
          <a:xfrm>
            <a:off x="215497" y="5796905"/>
            <a:ext cx="352688" cy="128086"/>
          </a:xfrm>
          <a:prstGeom prst="rect">
            <a:avLst/>
          </a:prstGeom>
          <a:solidFill>
            <a:srgbClr val="00BF75"/>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67" b="1">
              <a:solidFill>
                <a:schemeClr val="tx1"/>
              </a:solidFill>
            </a:endParaRPr>
          </a:p>
        </p:txBody>
      </p:sp>
      <p:sp>
        <p:nvSpPr>
          <p:cNvPr id="11" name="TextBox 10">
            <a:extLst>
              <a:ext uri="{FF2B5EF4-FFF2-40B4-BE49-F238E27FC236}">
                <a16:creationId xmlns:a16="http://schemas.microsoft.com/office/drawing/2014/main" id="{3CEFA83B-A5F4-F264-DC32-E153FA48053D}"/>
              </a:ext>
            </a:extLst>
          </p:cNvPr>
          <p:cNvSpPr txBox="1"/>
          <p:nvPr/>
        </p:nvSpPr>
        <p:spPr>
          <a:xfrm>
            <a:off x="132918" y="1840591"/>
            <a:ext cx="5716527" cy="535006"/>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sz="1400" dirty="0">
              <a:solidFill>
                <a:srgbClr val="FDFAFF"/>
              </a:solidFill>
              <a:latin typeface="+mj-lt"/>
            </a:endParaRPr>
          </a:p>
          <a:p>
            <a:r>
              <a:rPr lang="en-GB" sz="1400" b="0" dirty="0">
                <a:solidFill>
                  <a:srgbClr val="FDFAFF"/>
                </a:solidFill>
                <a:latin typeface="+mj-lt"/>
              </a:rPr>
              <a:t>XRN5949 - New Priority Consumer Category related to Community Heating</a:t>
            </a:r>
          </a:p>
          <a:p>
            <a:endParaRPr lang="en-GB" sz="1067" dirty="0">
              <a:solidFill>
                <a:schemeClr val="tx1"/>
              </a:solidFill>
              <a:highlight>
                <a:srgbClr val="FFFF00"/>
              </a:highlight>
              <a:latin typeface="+mj-lt"/>
            </a:endParaRPr>
          </a:p>
        </p:txBody>
      </p:sp>
      <p:sp>
        <p:nvSpPr>
          <p:cNvPr id="12" name="TextBox 11">
            <a:extLst>
              <a:ext uri="{FF2B5EF4-FFF2-40B4-BE49-F238E27FC236}">
                <a16:creationId xmlns:a16="http://schemas.microsoft.com/office/drawing/2014/main" id="{B98E95D2-E1D1-E937-3D44-714E69C6A6D5}"/>
              </a:ext>
            </a:extLst>
          </p:cNvPr>
          <p:cNvSpPr txBox="1"/>
          <p:nvPr/>
        </p:nvSpPr>
        <p:spPr>
          <a:xfrm>
            <a:off x="6095998" y="3216930"/>
            <a:ext cx="5716527" cy="535006"/>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sz="1400" dirty="0">
              <a:solidFill>
                <a:srgbClr val="FDFAFF"/>
              </a:solidFill>
              <a:latin typeface="+mj-lt"/>
            </a:endParaRPr>
          </a:p>
          <a:p>
            <a:r>
              <a:rPr lang="en-GB" sz="1400" b="0" dirty="0">
                <a:solidFill>
                  <a:srgbClr val="FDFAFF"/>
                </a:solidFill>
                <a:latin typeface="+mj-lt"/>
              </a:rPr>
              <a:t>XRN5950 - DSC Invoice Number generation review</a:t>
            </a:r>
          </a:p>
          <a:p>
            <a:r>
              <a:rPr lang="en-GB" sz="1067" dirty="0">
                <a:solidFill>
                  <a:schemeClr val="tx1"/>
                </a:solidFill>
                <a:highlight>
                  <a:srgbClr val="FFFF00"/>
                </a:highlight>
                <a:latin typeface="+mj-lt"/>
              </a:rPr>
              <a:t> </a:t>
            </a:r>
          </a:p>
        </p:txBody>
      </p:sp>
      <p:sp>
        <p:nvSpPr>
          <p:cNvPr id="13" name="TextBox 12">
            <a:extLst>
              <a:ext uri="{FF2B5EF4-FFF2-40B4-BE49-F238E27FC236}">
                <a16:creationId xmlns:a16="http://schemas.microsoft.com/office/drawing/2014/main" id="{A27633A6-CE6E-4F55-2A7B-16524BE34079}"/>
              </a:ext>
            </a:extLst>
          </p:cNvPr>
          <p:cNvSpPr txBox="1"/>
          <p:nvPr/>
        </p:nvSpPr>
        <p:spPr>
          <a:xfrm>
            <a:off x="6096000" y="1835546"/>
            <a:ext cx="5716527" cy="537403"/>
          </a:xfrm>
          <a:prstGeom prst="rect">
            <a:avLst/>
          </a:prstGeom>
          <a:solidFill>
            <a:schemeClr val="accent3"/>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15000"/>
              </a:lnSpc>
              <a:spcAft>
                <a:spcPts val="1000"/>
              </a:spcAft>
            </a:pPr>
            <a:r>
              <a:rPr lang="en-GB" sz="1200" b="0" dirty="0">
                <a:ea typeface="Times New Roman" panose="02020603050405020304" pitchFamily="18" charset="0"/>
                <a:cs typeface="Times New Roman" panose="02020603050405020304" pitchFamily="18" charset="0"/>
              </a:rPr>
              <a:t>XRN5940 - Addition of Consumption Adjustment and Updated Meter Readings to initiate an AQ Calculation Month (Modification 0890)</a:t>
            </a:r>
          </a:p>
        </p:txBody>
      </p:sp>
      <p:sp>
        <p:nvSpPr>
          <p:cNvPr id="3" name="TextBox 2">
            <a:extLst>
              <a:ext uri="{FF2B5EF4-FFF2-40B4-BE49-F238E27FC236}">
                <a16:creationId xmlns:a16="http://schemas.microsoft.com/office/drawing/2014/main" id="{52472B99-85B4-BD33-D113-2ECECA2D06CA}"/>
              </a:ext>
            </a:extLst>
          </p:cNvPr>
          <p:cNvSpPr txBox="1"/>
          <p:nvPr/>
        </p:nvSpPr>
        <p:spPr>
          <a:xfrm>
            <a:off x="6095998" y="2542591"/>
            <a:ext cx="5716527" cy="537403"/>
          </a:xfrm>
          <a:prstGeom prst="rect">
            <a:avLst/>
          </a:prstGeom>
          <a:solidFill>
            <a:schemeClr val="accent3"/>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15000"/>
              </a:lnSpc>
              <a:spcAft>
                <a:spcPts val="1000"/>
              </a:spcAft>
            </a:pPr>
            <a:r>
              <a:rPr lang="en-GB" sz="1200" b="0" dirty="0">
                <a:ea typeface="Times New Roman" panose="02020603050405020304" pitchFamily="18" charset="0"/>
                <a:cs typeface="Times New Roman" panose="02020603050405020304" pitchFamily="18" charset="0"/>
              </a:rPr>
              <a:t>XRN5937.3 - Facilitating Bi-Directional Connections Between IGT pipelines and the NTS (Modification 0887)</a:t>
            </a:r>
          </a:p>
        </p:txBody>
      </p:sp>
      <p:sp>
        <p:nvSpPr>
          <p:cNvPr id="14" name="TextBox 13">
            <a:extLst>
              <a:ext uri="{FF2B5EF4-FFF2-40B4-BE49-F238E27FC236}">
                <a16:creationId xmlns:a16="http://schemas.microsoft.com/office/drawing/2014/main" id="{EFFE9049-2A58-D0D3-0160-2EDBFFD9637F}"/>
              </a:ext>
            </a:extLst>
          </p:cNvPr>
          <p:cNvSpPr txBox="1"/>
          <p:nvPr/>
        </p:nvSpPr>
        <p:spPr>
          <a:xfrm>
            <a:off x="132917" y="2498823"/>
            <a:ext cx="5716527" cy="535006"/>
          </a:xfrm>
          <a:prstGeom prst="rect">
            <a:avLst/>
          </a:prstGeom>
          <a:solidFill>
            <a:schemeClr val="accent1"/>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algn="ctr" fontAlgn="base">
              <a:defRPr sz="8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sz="1400" dirty="0">
              <a:solidFill>
                <a:srgbClr val="FDFAFF"/>
              </a:solidFill>
              <a:latin typeface="+mj-lt"/>
            </a:endParaRPr>
          </a:p>
          <a:p>
            <a:r>
              <a:rPr lang="en-GB" sz="1400" b="0" dirty="0">
                <a:solidFill>
                  <a:srgbClr val="FDFAFF"/>
                </a:solidFill>
                <a:latin typeface="+mj-lt"/>
              </a:rPr>
              <a:t>XRN5473 - </a:t>
            </a:r>
            <a:r>
              <a:rPr lang="en-GB" sz="1400" b="0" dirty="0"/>
              <a:t>Meter Asset Comparison Service </a:t>
            </a:r>
            <a:endParaRPr lang="en-GB" sz="1400" b="0" dirty="0">
              <a:solidFill>
                <a:srgbClr val="FDFAFF"/>
              </a:solidFill>
              <a:latin typeface="+mj-lt"/>
            </a:endParaRPr>
          </a:p>
          <a:p>
            <a:r>
              <a:rPr lang="en-GB" sz="1067" dirty="0">
                <a:solidFill>
                  <a:schemeClr val="tx1"/>
                </a:solidFill>
                <a:highlight>
                  <a:srgbClr val="FFFF00"/>
                </a:highlight>
                <a:latin typeface="+mj-lt"/>
              </a:rPr>
              <a:t> </a:t>
            </a:r>
          </a:p>
        </p:txBody>
      </p:sp>
    </p:spTree>
    <p:extLst>
      <p:ext uri="{BB962C8B-B14F-4D97-AF65-F5344CB8AC3E}">
        <p14:creationId xmlns:p14="http://schemas.microsoft.com/office/powerpoint/2010/main" val="22441475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E49B7-E31A-37A7-6A5F-7C22A11179FB}"/>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63A66590-56E0-DAE4-EBFF-40BC9F55322C}"/>
              </a:ext>
            </a:extLst>
          </p:cNvPr>
          <p:cNvSpPr>
            <a:spLocks noGrp="1"/>
          </p:cNvSpPr>
          <p:nvPr>
            <p:ph type="body" sz="quarter" idx="24"/>
          </p:nvPr>
        </p:nvSpPr>
        <p:spPr>
          <a:xfrm>
            <a:off x="1096250" y="1395168"/>
            <a:ext cx="5182002" cy="2033832"/>
          </a:xfrm>
        </p:spPr>
        <p:txBody>
          <a:bodyPr/>
          <a:lstStyle/>
          <a:p>
            <a:r>
              <a:rPr lang="en-IN" dirty="0">
                <a:solidFill>
                  <a:schemeClr val="accent6"/>
                </a:solidFill>
              </a:rPr>
              <a:t>Section6: </a:t>
            </a:r>
            <a:r>
              <a:rPr lang="en-IN" dirty="0">
                <a:solidFill>
                  <a:srgbClr val="00BF75"/>
                </a:solidFill>
              </a:rPr>
              <a:t>AOB</a:t>
            </a:r>
          </a:p>
        </p:txBody>
      </p:sp>
      <p:sp>
        <p:nvSpPr>
          <p:cNvPr id="14" name="Text Placeholder 13">
            <a:extLst>
              <a:ext uri="{FF2B5EF4-FFF2-40B4-BE49-F238E27FC236}">
                <a16:creationId xmlns:a16="http://schemas.microsoft.com/office/drawing/2014/main" id="{B90CD622-2DA2-799C-EB31-E6B7C2F1BF96}"/>
              </a:ext>
            </a:extLst>
          </p:cNvPr>
          <p:cNvSpPr>
            <a:spLocks noGrp="1"/>
          </p:cNvSpPr>
          <p:nvPr>
            <p:ph type="body" sz="quarter" idx="25"/>
          </p:nvPr>
        </p:nvSpPr>
        <p:spPr/>
        <p:txBody>
          <a:bodyPr/>
          <a:lstStyle/>
          <a:p>
            <a:r>
              <a:rPr lang="en-IN" sz="13800" dirty="0">
                <a:solidFill>
                  <a:schemeClr val="accent6"/>
                </a:solidFill>
              </a:rPr>
              <a:t>06</a:t>
            </a:r>
          </a:p>
        </p:txBody>
      </p:sp>
      <p:sp>
        <p:nvSpPr>
          <p:cNvPr id="11" name="Text Placeholder 9">
            <a:extLst>
              <a:ext uri="{FF2B5EF4-FFF2-40B4-BE49-F238E27FC236}">
                <a16:creationId xmlns:a16="http://schemas.microsoft.com/office/drawing/2014/main" id="{7EC13721-564F-4D95-E87F-69AAD41BC424}"/>
              </a:ext>
            </a:extLst>
          </p:cNvPr>
          <p:cNvSpPr>
            <a:spLocks noGrp="1"/>
          </p:cNvSpPr>
          <p:nvPr>
            <p:ph type="body" sz="quarter" idx="26"/>
          </p:nvPr>
        </p:nvSpPr>
        <p:spPr>
          <a:xfrm>
            <a:off x="6570483" y="3125939"/>
            <a:ext cx="3733014" cy="480766"/>
          </a:xfrm>
          <a:solidFill>
            <a:schemeClr val="accent6"/>
          </a:solidFill>
        </p:spPr>
        <p:txBody>
          <a:bodyPr/>
          <a:lstStyle/>
          <a:p>
            <a:r>
              <a:rPr lang="en-IN" dirty="0">
                <a:solidFill>
                  <a:schemeClr val="tx1"/>
                </a:solidFill>
              </a:rPr>
              <a:t>Any Other Business</a:t>
            </a:r>
            <a:endParaRPr lang="en-GB" dirty="0">
              <a:solidFill>
                <a:schemeClr val="tx1"/>
              </a:solidFill>
            </a:endParaRPr>
          </a:p>
        </p:txBody>
      </p:sp>
      <p:sp>
        <p:nvSpPr>
          <p:cNvPr id="12" name="Text Placeholder 9">
            <a:extLst>
              <a:ext uri="{FF2B5EF4-FFF2-40B4-BE49-F238E27FC236}">
                <a16:creationId xmlns:a16="http://schemas.microsoft.com/office/drawing/2014/main" id="{A60BACEF-95D8-AC8F-8995-2E0386554018}"/>
              </a:ext>
            </a:extLst>
          </p:cNvPr>
          <p:cNvSpPr txBox="1">
            <a:spLocks/>
          </p:cNvSpPr>
          <p:nvPr/>
        </p:nvSpPr>
        <p:spPr>
          <a:xfrm>
            <a:off x="6570483" y="3751341"/>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3" name="Text Placeholder 9">
            <a:extLst>
              <a:ext uri="{FF2B5EF4-FFF2-40B4-BE49-F238E27FC236}">
                <a16:creationId xmlns:a16="http://schemas.microsoft.com/office/drawing/2014/main" id="{BC0030D7-661E-4284-3D6B-DA08DAC7A2DA}"/>
              </a:ext>
            </a:extLst>
          </p:cNvPr>
          <p:cNvSpPr txBox="1">
            <a:spLocks/>
          </p:cNvSpPr>
          <p:nvPr/>
        </p:nvSpPr>
        <p:spPr>
          <a:xfrm>
            <a:off x="6570483" y="4376743"/>
            <a:ext cx="3733014" cy="480766"/>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404483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8220F-EFA2-096E-B379-A3644264B1DA}"/>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FAD10DC-B02B-24F2-1338-1D490669D7F9}"/>
              </a:ext>
            </a:extLst>
          </p:cNvPr>
          <p:cNvSpPr>
            <a:spLocks noGrp="1"/>
          </p:cNvSpPr>
          <p:nvPr>
            <p:ph type="body" sz="quarter" idx="24"/>
          </p:nvPr>
        </p:nvSpPr>
        <p:spPr>
          <a:xfrm>
            <a:off x="1096250" y="1395168"/>
            <a:ext cx="5182002" cy="2033832"/>
          </a:xfrm>
        </p:spPr>
        <p:txBody>
          <a:bodyPr/>
          <a:lstStyle/>
          <a:p>
            <a:r>
              <a:rPr lang="en-IN" dirty="0">
                <a:solidFill>
                  <a:srgbClr val="FDFAFF"/>
                </a:solidFill>
              </a:rPr>
              <a:t>Section 7:</a:t>
            </a:r>
          </a:p>
          <a:p>
            <a:r>
              <a:rPr lang="en-IN" dirty="0">
                <a:solidFill>
                  <a:srgbClr val="FDFAFF"/>
                </a:solidFill>
              </a:rPr>
              <a:t>Annex</a:t>
            </a:r>
          </a:p>
        </p:txBody>
      </p:sp>
      <p:sp>
        <p:nvSpPr>
          <p:cNvPr id="14" name="Text Placeholder 13">
            <a:extLst>
              <a:ext uri="{FF2B5EF4-FFF2-40B4-BE49-F238E27FC236}">
                <a16:creationId xmlns:a16="http://schemas.microsoft.com/office/drawing/2014/main" id="{56F0046E-C1F2-AC94-2187-5165B705E674}"/>
              </a:ext>
            </a:extLst>
          </p:cNvPr>
          <p:cNvSpPr>
            <a:spLocks noGrp="1"/>
          </p:cNvSpPr>
          <p:nvPr>
            <p:ph type="body" sz="quarter" idx="25"/>
          </p:nvPr>
        </p:nvSpPr>
        <p:spPr/>
        <p:txBody>
          <a:bodyPr/>
          <a:lstStyle/>
          <a:p>
            <a:r>
              <a:rPr lang="en-IN" sz="13800" dirty="0">
                <a:solidFill>
                  <a:srgbClr val="FDFAFF"/>
                </a:solidFill>
              </a:rPr>
              <a:t>07</a:t>
            </a:r>
          </a:p>
        </p:txBody>
      </p:sp>
      <p:sp>
        <p:nvSpPr>
          <p:cNvPr id="11" name="Text Placeholder 9">
            <a:extLst>
              <a:ext uri="{FF2B5EF4-FFF2-40B4-BE49-F238E27FC236}">
                <a16:creationId xmlns:a16="http://schemas.microsoft.com/office/drawing/2014/main" id="{AD14AF30-5C18-358B-3A11-ECD8BCB236A1}"/>
              </a:ext>
            </a:extLst>
          </p:cNvPr>
          <p:cNvSpPr>
            <a:spLocks noGrp="1"/>
          </p:cNvSpPr>
          <p:nvPr>
            <p:ph type="body" sz="quarter" idx="26"/>
          </p:nvPr>
        </p:nvSpPr>
        <p:spPr>
          <a:xfrm>
            <a:off x="6570483" y="3125939"/>
            <a:ext cx="3733014" cy="480766"/>
          </a:xfrm>
          <a:solidFill>
            <a:srgbClr val="FDFAFF"/>
          </a:solidFill>
        </p:spPr>
        <p:txBody>
          <a:bodyPr/>
          <a:lstStyle/>
          <a:p>
            <a:r>
              <a:rPr lang="en-GB" dirty="0">
                <a:solidFill>
                  <a:schemeClr val="tx1"/>
                </a:solidFill>
              </a:rPr>
              <a:t>7a. </a:t>
            </a:r>
            <a:r>
              <a:rPr lang="en-GB" dirty="0">
                <a:solidFill>
                  <a:schemeClr val="tx1"/>
                </a:solidFill>
                <a:hlinkClick r:id="rId2"/>
              </a:rPr>
              <a:t>ChMC Update</a:t>
            </a:r>
            <a:endParaRPr lang="en-GB" dirty="0">
              <a:solidFill>
                <a:schemeClr val="tx1"/>
              </a:solidFill>
            </a:endParaRPr>
          </a:p>
        </p:txBody>
      </p:sp>
      <p:sp>
        <p:nvSpPr>
          <p:cNvPr id="12" name="Text Placeholder 9">
            <a:extLst>
              <a:ext uri="{FF2B5EF4-FFF2-40B4-BE49-F238E27FC236}">
                <a16:creationId xmlns:a16="http://schemas.microsoft.com/office/drawing/2014/main" id="{8E04CBA1-7C6C-8B5F-9FA7-628D61BAF0AB}"/>
              </a:ext>
            </a:extLst>
          </p:cNvPr>
          <p:cNvSpPr txBox="1">
            <a:spLocks/>
          </p:cNvSpPr>
          <p:nvPr/>
        </p:nvSpPr>
        <p:spPr>
          <a:xfrm>
            <a:off x="6570483" y="3751341"/>
            <a:ext cx="3733014" cy="480766"/>
          </a:xfrm>
          <a:prstGeom prst="rect">
            <a:avLst/>
          </a:prstGeom>
          <a:solidFill>
            <a:srgbClr val="FDFAFF"/>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2"/>
                </a:solidFill>
              </a:rPr>
              <a:t>7b. </a:t>
            </a:r>
            <a:r>
              <a:rPr lang="en-GB" dirty="0">
                <a:solidFill>
                  <a:schemeClr val="tx2"/>
                </a:solidFill>
                <a:hlinkClick r:id="rId3"/>
              </a:rPr>
              <a:t>REC Update</a:t>
            </a:r>
            <a:endParaRPr lang="en-GB" dirty="0">
              <a:solidFill>
                <a:schemeClr val="tx2"/>
              </a:solidFill>
            </a:endParaRPr>
          </a:p>
        </p:txBody>
      </p:sp>
      <p:sp>
        <p:nvSpPr>
          <p:cNvPr id="13" name="Text Placeholder 9">
            <a:extLst>
              <a:ext uri="{FF2B5EF4-FFF2-40B4-BE49-F238E27FC236}">
                <a16:creationId xmlns:a16="http://schemas.microsoft.com/office/drawing/2014/main" id="{50705DFD-B233-5B29-61F1-F994D99BA15F}"/>
              </a:ext>
            </a:extLst>
          </p:cNvPr>
          <p:cNvSpPr txBox="1">
            <a:spLocks/>
          </p:cNvSpPr>
          <p:nvPr/>
        </p:nvSpPr>
        <p:spPr>
          <a:xfrm>
            <a:off x="6570483" y="4384759"/>
            <a:ext cx="3733014" cy="480766"/>
          </a:xfrm>
          <a:prstGeom prst="rect">
            <a:avLst/>
          </a:prstGeom>
          <a:solidFill>
            <a:srgbClr val="FDFAFF"/>
          </a:solidFill>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1600" b="0" kern="1200">
                <a:solidFill>
                  <a:schemeClr val="bg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2"/>
                </a:solidFill>
              </a:rPr>
              <a:t>7c. </a:t>
            </a:r>
            <a:r>
              <a:rPr lang="en-GB" dirty="0">
                <a:solidFill>
                  <a:schemeClr val="tx2"/>
                </a:solidFill>
                <a:hlinkClick r:id="rId4"/>
              </a:rPr>
              <a:t>POAP</a:t>
            </a:r>
            <a:endParaRPr lang="en-GB" dirty="0">
              <a:solidFill>
                <a:schemeClr val="tx2"/>
              </a:solidFill>
            </a:endParaRPr>
          </a:p>
        </p:txBody>
      </p:sp>
    </p:spTree>
    <p:extLst>
      <p:ext uri="{BB962C8B-B14F-4D97-AF65-F5344CB8AC3E}">
        <p14:creationId xmlns:p14="http://schemas.microsoft.com/office/powerpoint/2010/main" val="427732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D07B9-B47F-3C98-1547-3F3C9F786BD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3B1F642-4638-45CA-9772-4D5475657DF4}"/>
              </a:ext>
            </a:extLst>
          </p:cNvPr>
          <p:cNvSpPr>
            <a:spLocks noGrp="1"/>
          </p:cNvSpPr>
          <p:nvPr>
            <p:ph type="body" sz="quarter" idx="24"/>
          </p:nvPr>
        </p:nvSpPr>
        <p:spPr>
          <a:xfrm>
            <a:off x="221063" y="1999784"/>
            <a:ext cx="3700487" cy="3580884"/>
          </a:xfrm>
        </p:spPr>
        <p:txBody>
          <a:bodyPr/>
          <a:lstStyle/>
          <a:p>
            <a:r>
              <a:rPr lang="en-IN" dirty="0"/>
              <a:t>SECTION 2: </a:t>
            </a:r>
          </a:p>
          <a:p>
            <a:r>
              <a:rPr lang="en-GB" dirty="0"/>
              <a:t>Change Development  </a:t>
            </a:r>
            <a:endParaRPr lang="en-IN" dirty="0"/>
          </a:p>
        </p:txBody>
      </p:sp>
      <p:sp>
        <p:nvSpPr>
          <p:cNvPr id="6" name="TextBox 5">
            <a:extLst>
              <a:ext uri="{FF2B5EF4-FFF2-40B4-BE49-F238E27FC236}">
                <a16:creationId xmlns:a16="http://schemas.microsoft.com/office/drawing/2014/main" id="{384C2EBE-8480-E364-8C57-0AFD4C5F7D33}"/>
              </a:ext>
            </a:extLst>
          </p:cNvPr>
          <p:cNvSpPr txBox="1"/>
          <p:nvPr/>
        </p:nvSpPr>
        <p:spPr>
          <a:xfrm>
            <a:off x="4399473" y="362050"/>
            <a:ext cx="7234699" cy="400110"/>
          </a:xfrm>
          <a:prstGeom prst="rect">
            <a:avLst/>
          </a:prstGeom>
          <a:noFill/>
        </p:spPr>
        <p:txBody>
          <a:bodyPr wrap="square" lIns="91440" tIns="45720" rIns="91440" bIns="45720" rtlCol="0" anchor="t">
            <a:spAutoFit/>
          </a:bodyPr>
          <a:lstStyle/>
          <a:p>
            <a:r>
              <a:rPr lang="en-US" sz="2000" b="1" dirty="0">
                <a:solidFill>
                  <a:srgbClr val="EE45AC"/>
                </a:solidFill>
              </a:rPr>
              <a:t>2a. New Change Proposals</a:t>
            </a:r>
          </a:p>
        </p:txBody>
      </p:sp>
      <p:sp>
        <p:nvSpPr>
          <p:cNvPr id="7" name="TextBox 6">
            <a:extLst>
              <a:ext uri="{FF2B5EF4-FFF2-40B4-BE49-F238E27FC236}">
                <a16:creationId xmlns:a16="http://schemas.microsoft.com/office/drawing/2014/main" id="{6424478C-2A76-5F2B-2A8A-8F0CF4372BBF}"/>
              </a:ext>
            </a:extLst>
          </p:cNvPr>
          <p:cNvSpPr txBox="1"/>
          <p:nvPr/>
        </p:nvSpPr>
        <p:spPr>
          <a:xfrm>
            <a:off x="4488372" y="927904"/>
            <a:ext cx="7234699" cy="3323987"/>
          </a:xfrm>
          <a:prstGeom prst="rect">
            <a:avLst/>
          </a:prstGeom>
          <a:noFill/>
        </p:spPr>
        <p:txBody>
          <a:bodyPr wrap="square" rtlCol="0">
            <a:spAutoFit/>
          </a:bodyPr>
          <a:lstStyle/>
          <a:p>
            <a:pPr marL="285750" indent="-285750" fontAlgn="base">
              <a:buFont typeface="Arial" panose="020B0604020202020204" pitchFamily="34" charset="0"/>
              <a:buChar char="•"/>
            </a:pPr>
            <a:r>
              <a:rPr lang="en-GB" sz="1600" dirty="0">
                <a:solidFill>
                  <a:schemeClr val="bg1"/>
                </a:solidFill>
              </a:rPr>
              <a:t>2a.i Meter Read ​Service Improvements</a:t>
            </a:r>
          </a:p>
          <a:p>
            <a:pPr marL="285750" indent="-285750" fontAlgn="base">
              <a:buFont typeface="Arial" panose="020B0604020202020204" pitchFamily="34" charset="0"/>
              <a:buChar char="•"/>
            </a:pPr>
            <a:endParaRPr lang="en-US" sz="1600" dirty="0">
              <a:solidFill>
                <a:schemeClr val="bg1"/>
              </a:solidFill>
            </a:endParaRPr>
          </a:p>
          <a:p>
            <a:pPr marL="285750" indent="-285750" fontAlgn="base">
              <a:buFont typeface="Arial" panose="020B0604020202020204" pitchFamily="34" charset="0"/>
              <a:buChar char="•"/>
            </a:pPr>
            <a:r>
              <a:rPr lang="en-US" sz="1600" dirty="0">
                <a:solidFill>
                  <a:schemeClr val="bg1"/>
                </a:solidFill>
              </a:rPr>
              <a:t>2a.ii XRN 6065 – Minor Release 16 </a:t>
            </a:r>
          </a:p>
          <a:p>
            <a:pPr marL="285750" indent="-285750" fontAlgn="base">
              <a:buFont typeface="Arial" panose="020B0604020202020204" pitchFamily="34" charset="0"/>
              <a:buChar char="•"/>
            </a:pPr>
            <a:endParaRPr lang="en-US" sz="1600" dirty="0">
              <a:solidFill>
                <a:schemeClr val="bg1"/>
              </a:solidFill>
            </a:endParaRPr>
          </a:p>
          <a:p>
            <a:pPr marL="285750" indent="-285750" fontAlgn="base">
              <a:buFont typeface="Arial" panose="020B0604020202020204" pitchFamily="34" charset="0"/>
              <a:buChar char="•"/>
            </a:pPr>
            <a:r>
              <a:rPr lang="en-US" sz="1600" dirty="0">
                <a:solidFill>
                  <a:schemeClr val="bg1"/>
                </a:solidFill>
              </a:rPr>
              <a:t>2a.iii XRN 6066 - Facilitating Biomethane entry into the GDN by exporting methane from the GDN into the NTS via Compression (Modification 0894A) </a:t>
            </a:r>
          </a:p>
          <a:p>
            <a:pPr marL="285750" indent="-285750" fontAlgn="base">
              <a:buFont typeface="Arial" panose="020B0604020202020204" pitchFamily="34" charset="0"/>
              <a:buChar char="•"/>
            </a:pPr>
            <a:endParaRPr lang="en-US" sz="1600" dirty="0">
              <a:solidFill>
                <a:schemeClr val="bg1"/>
              </a:solidFill>
            </a:endParaRPr>
          </a:p>
          <a:p>
            <a:pPr marL="285750" indent="-285750" fontAlgn="base">
              <a:buFont typeface="Arial" panose="020B0604020202020204" pitchFamily="34" charset="0"/>
              <a:buChar char="•"/>
            </a:pPr>
            <a:r>
              <a:rPr lang="en-US" sz="1600" dirty="0">
                <a:solidFill>
                  <a:schemeClr val="bg1"/>
                </a:solidFill>
              </a:rPr>
              <a:t>2a.iv XRN 6067 - Facilitating Biomethane entry into the GDN by exporting methane from the GDN into the NTS via Compression (Modification 0894) </a:t>
            </a:r>
          </a:p>
          <a:p>
            <a:pPr marL="285750" indent="-285750" fontAlgn="base">
              <a:buFont typeface="Arial" panose="020B0604020202020204" pitchFamily="34" charset="0"/>
              <a:buChar char="•"/>
            </a:pPr>
            <a:endParaRPr lang="en-US" sz="1600" dirty="0">
              <a:solidFill>
                <a:schemeClr val="bg1"/>
              </a:solidFill>
            </a:endParaRPr>
          </a:p>
          <a:p>
            <a:pPr marL="285750" indent="-285750" fontAlgn="base">
              <a:buFont typeface="Arial" panose="020B0604020202020204" pitchFamily="34" charset="0"/>
              <a:buChar char="•"/>
            </a:pPr>
            <a:r>
              <a:rPr lang="en-US" sz="1600" dirty="0">
                <a:solidFill>
                  <a:schemeClr val="bg1"/>
                </a:solidFill>
              </a:rPr>
              <a:t>2a.v XRN 6070 DDP Release 1 2027/2028</a:t>
            </a:r>
          </a:p>
        </p:txBody>
      </p:sp>
      <p:sp>
        <p:nvSpPr>
          <p:cNvPr id="9" name="Text Placeholder 3">
            <a:extLst>
              <a:ext uri="{FF2B5EF4-FFF2-40B4-BE49-F238E27FC236}">
                <a16:creationId xmlns:a16="http://schemas.microsoft.com/office/drawing/2014/main" id="{1FE5D5ED-98D7-8DC4-93FC-8934DA77BFBF}"/>
              </a:ext>
            </a:extLst>
          </p:cNvPr>
          <p:cNvSpPr txBox="1">
            <a:spLocks/>
          </p:cNvSpPr>
          <p:nvPr/>
        </p:nvSpPr>
        <p:spPr>
          <a:xfrm>
            <a:off x="4399473" y="4311378"/>
            <a:ext cx="7234699" cy="482012"/>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EE45AC"/>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2b. Undergoing Solution Options Impact Assessment Review</a:t>
            </a:r>
          </a:p>
        </p:txBody>
      </p:sp>
      <p:sp>
        <p:nvSpPr>
          <p:cNvPr id="10" name="TextBox 9">
            <a:extLst>
              <a:ext uri="{FF2B5EF4-FFF2-40B4-BE49-F238E27FC236}">
                <a16:creationId xmlns:a16="http://schemas.microsoft.com/office/drawing/2014/main" id="{8E6EBFF5-75E0-0A9F-769E-CEF6FC2A2E22}"/>
              </a:ext>
            </a:extLst>
          </p:cNvPr>
          <p:cNvSpPr txBox="1"/>
          <p:nvPr/>
        </p:nvSpPr>
        <p:spPr>
          <a:xfrm>
            <a:off x="4488372" y="4852878"/>
            <a:ext cx="723469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2b.i XRN 5949 - New Priority Consumer Category related to Community Heating</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fr-FR" sz="1600" dirty="0">
                <a:solidFill>
                  <a:schemeClr val="bg1"/>
                </a:solidFill>
              </a:rPr>
              <a:t>2b.ii XRN 5473 - Meter Asset Comparison Service</a:t>
            </a:r>
            <a:endParaRPr lang="en-GB" sz="1600" dirty="0">
              <a:solidFill>
                <a:schemeClr val="bg1"/>
              </a:solidFill>
            </a:endParaRPr>
          </a:p>
        </p:txBody>
      </p:sp>
    </p:spTree>
    <p:extLst>
      <p:ext uri="{BB962C8B-B14F-4D97-AF65-F5344CB8AC3E}">
        <p14:creationId xmlns:p14="http://schemas.microsoft.com/office/powerpoint/2010/main" val="271591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0DB08-E591-24DA-5851-B4B291F7B9C3}"/>
              </a:ext>
            </a:extLst>
          </p:cNvPr>
          <p:cNvSpPr>
            <a:spLocks noGrp="1"/>
          </p:cNvSpPr>
          <p:nvPr>
            <p:ph type="ctrTitle"/>
          </p:nvPr>
        </p:nvSpPr>
        <p:spPr/>
        <p:txBody>
          <a:bodyPr>
            <a:noAutofit/>
          </a:bodyPr>
          <a:lstStyle/>
          <a:p>
            <a:r>
              <a:rPr lang="en-US" sz="3200"/>
              <a:t>Meter Read </a:t>
            </a:r>
            <a:br>
              <a:rPr lang="en-US" sz="3200"/>
            </a:br>
            <a:r>
              <a:rPr lang="en-US" sz="3200"/>
              <a:t>Service Improvements </a:t>
            </a:r>
          </a:p>
        </p:txBody>
      </p:sp>
      <p:sp>
        <p:nvSpPr>
          <p:cNvPr id="6" name="Subtitle 5">
            <a:extLst>
              <a:ext uri="{FF2B5EF4-FFF2-40B4-BE49-F238E27FC236}">
                <a16:creationId xmlns:a16="http://schemas.microsoft.com/office/drawing/2014/main" id="{ABA318BA-6620-D3A9-3753-45965CEF9CA6}"/>
              </a:ext>
            </a:extLst>
          </p:cNvPr>
          <p:cNvSpPr>
            <a:spLocks noGrp="1"/>
          </p:cNvSpPr>
          <p:nvPr>
            <p:ph type="subTitle" idx="1"/>
          </p:nvPr>
        </p:nvSpPr>
        <p:spPr>
          <a:xfrm>
            <a:off x="1524000" y="4487626"/>
            <a:ext cx="9144000" cy="449101"/>
          </a:xfrm>
        </p:spPr>
        <p:txBody>
          <a:bodyPr>
            <a:normAutofit/>
          </a:bodyPr>
          <a:lstStyle/>
          <a:p>
            <a:r>
              <a:rPr lang="en-US"/>
              <a:t>Information Update - </a:t>
            </a:r>
            <a:r>
              <a:rPr lang="en-US" err="1"/>
              <a:t>ChMC</a:t>
            </a:r>
            <a:endParaRPr lang="en-US"/>
          </a:p>
        </p:txBody>
      </p:sp>
    </p:spTree>
    <p:extLst>
      <p:ext uri="{BB962C8B-B14F-4D97-AF65-F5344CB8AC3E}">
        <p14:creationId xmlns:p14="http://schemas.microsoft.com/office/powerpoint/2010/main" val="1433822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IN" sz="3200"/>
              <a:t>Meter Read Service Improvements</a:t>
            </a:r>
          </a:p>
        </p:txBody>
      </p:sp>
      <p:graphicFrame>
        <p:nvGraphicFramePr>
          <p:cNvPr id="9" name="Table 8">
            <a:extLst>
              <a:ext uri="{FF2B5EF4-FFF2-40B4-BE49-F238E27FC236}">
                <a16:creationId xmlns:a16="http://schemas.microsoft.com/office/drawing/2014/main" id="{BDE81724-4559-1413-6203-CFBEDCF304F4}"/>
              </a:ext>
            </a:extLst>
          </p:cNvPr>
          <p:cNvGraphicFramePr>
            <a:graphicFrameLocks noGrp="1"/>
          </p:cNvGraphicFramePr>
          <p:nvPr/>
        </p:nvGraphicFramePr>
        <p:xfrm>
          <a:off x="85012" y="1921801"/>
          <a:ext cx="12044784" cy="1572818"/>
        </p:xfrm>
        <a:graphic>
          <a:graphicData uri="http://schemas.openxmlformats.org/drawingml/2006/table">
            <a:tbl>
              <a:tblPr firstRow="1" bandRow="1">
                <a:tableStyleId>{5C22544A-7EE6-4342-B048-85BDC9FD1C3A}</a:tableStyleId>
              </a:tblPr>
              <a:tblGrid>
                <a:gridCol w="672134">
                  <a:extLst>
                    <a:ext uri="{9D8B030D-6E8A-4147-A177-3AD203B41FA5}">
                      <a16:colId xmlns:a16="http://schemas.microsoft.com/office/drawing/2014/main" val="618901692"/>
                    </a:ext>
                  </a:extLst>
                </a:gridCol>
                <a:gridCol w="7629708">
                  <a:extLst>
                    <a:ext uri="{9D8B030D-6E8A-4147-A177-3AD203B41FA5}">
                      <a16:colId xmlns:a16="http://schemas.microsoft.com/office/drawing/2014/main" val="1890735499"/>
                    </a:ext>
                  </a:extLst>
                </a:gridCol>
                <a:gridCol w="2143307">
                  <a:extLst>
                    <a:ext uri="{9D8B030D-6E8A-4147-A177-3AD203B41FA5}">
                      <a16:colId xmlns:a16="http://schemas.microsoft.com/office/drawing/2014/main" val="3767629703"/>
                    </a:ext>
                  </a:extLst>
                </a:gridCol>
                <a:gridCol w="832861">
                  <a:extLst>
                    <a:ext uri="{9D8B030D-6E8A-4147-A177-3AD203B41FA5}">
                      <a16:colId xmlns:a16="http://schemas.microsoft.com/office/drawing/2014/main" val="1830260300"/>
                    </a:ext>
                  </a:extLst>
                </a:gridCol>
                <a:gridCol w="766774">
                  <a:extLst>
                    <a:ext uri="{9D8B030D-6E8A-4147-A177-3AD203B41FA5}">
                      <a16:colId xmlns:a16="http://schemas.microsoft.com/office/drawing/2014/main" val="1325933612"/>
                    </a:ext>
                  </a:extLst>
                </a:gridCol>
              </a:tblGrid>
              <a:tr h="460298">
                <a:tc>
                  <a:txBody>
                    <a:bodyPr/>
                    <a:lstStyle/>
                    <a:p>
                      <a:r>
                        <a:rPr lang="en-GB" sz="1500"/>
                        <a:t>Part</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1500"/>
                        <a:t>Title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1500"/>
                        <a:t>Delivery Approach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1500"/>
                        <a:t>DDCP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GB" sz="1500"/>
                        <a:t>BER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7840792"/>
                  </a:ext>
                </a:extLst>
              </a:tr>
              <a:tr h="370840">
                <a:tc>
                  <a:txBody>
                    <a:bodyPr/>
                    <a:lstStyle/>
                    <a:p>
                      <a:r>
                        <a:rPr lang="en-GB" sz="1200">
                          <a:latin typeface="+mj-lt"/>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dirty="0">
                          <a:latin typeface="+mj-lt"/>
                          <a:cs typeface="Poppins Medium"/>
                        </a:rPr>
                        <a:t>Fix Historic NDM Check to Check Reconciliation Periods - Tactical Solution </a:t>
                      </a:r>
                      <a:endParaRPr lang="en-GB" sz="1200" b="0" dirty="0">
                        <a:solidFill>
                          <a:schemeClr val="dk1"/>
                        </a:solidFill>
                        <a:latin typeface="+mj-lt"/>
                        <a:ea typeface="+mn-ea"/>
                        <a:cs typeface="Poppins Mediu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GB" sz="1200">
                          <a:latin typeface="+mj-lt"/>
                        </a:rPr>
                        <a:t>MiR16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GB" sz="1200">
                          <a:latin typeface="+mj-lt"/>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GB" sz="1200">
                          <a:latin typeface="+mj-lt"/>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75281158"/>
                  </a:ext>
                </a:extLst>
              </a:tr>
              <a:tr h="370840">
                <a:tc>
                  <a:txBody>
                    <a:bodyPr/>
                    <a:lstStyle/>
                    <a:p>
                      <a:r>
                        <a:rPr lang="en-GB" sz="1200">
                          <a:latin typeface="+mj-lt"/>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dirty="0">
                          <a:solidFill>
                            <a:schemeClr val="dk1"/>
                          </a:solidFill>
                          <a:latin typeface="+mj-lt"/>
                          <a:ea typeface="+mn-ea"/>
                          <a:cs typeface="Poppins Medium"/>
                        </a:rPr>
                        <a:t>Reconciliation of Multiple Read Replacements – Historic Reporting and Tactical Solution</a:t>
                      </a:r>
                      <a:endParaRPr lang="en-GB" sz="1200" b="0" dirty="0">
                        <a:solidFill>
                          <a:schemeClr val="dk1"/>
                        </a:solidFill>
                        <a:latin typeface="+mj-lt"/>
                        <a:ea typeface="+mn-ea"/>
                        <a:cs typeface="Poppins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r>
                        <a:rPr lang="en-GB" sz="1200">
                          <a:latin typeface="+mj-lt"/>
                        </a:rPr>
                        <a:t>MiR17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r>
                        <a:rPr lang="en-GB" sz="1200">
                          <a:latin typeface="+mj-lt"/>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r>
                        <a:rPr lang="en-GB" sz="1200" dirty="0">
                          <a:latin typeface="+mj-lt"/>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4070866513"/>
                  </a:ext>
                </a:extLst>
              </a:tr>
              <a:tr h="370840">
                <a:tc>
                  <a:txBody>
                    <a:bodyPr/>
                    <a:lstStyle/>
                    <a:p>
                      <a:r>
                        <a:rPr lang="en-GB" sz="1200">
                          <a:latin typeface="+mj-lt"/>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dirty="0">
                          <a:latin typeface="+mj-lt"/>
                          <a:cs typeface="Poppins Medium"/>
                        </a:rPr>
                        <a:t>NDM Check to Check Reconciliation – Enduring Solution </a:t>
                      </a:r>
                      <a:endParaRPr lang="en-GB" sz="1200" b="0" dirty="0">
                        <a:solidFill>
                          <a:schemeClr val="dk1"/>
                        </a:solidFill>
                        <a:latin typeface="+mj-lt"/>
                        <a:ea typeface="+mn-ea"/>
                        <a:cs typeface="Poppins Mediu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GB" sz="1200">
                          <a:latin typeface="+mj-lt"/>
                        </a:rPr>
                        <a:t>Nov 26 Major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GB" sz="1200">
                          <a:latin typeface="+mj-lt"/>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r>
                        <a:rPr lang="en-GB" sz="1200" dirty="0">
                          <a:latin typeface="+mj-lt"/>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380318840"/>
                  </a:ext>
                </a:extLst>
              </a:tr>
            </a:tbl>
          </a:graphicData>
        </a:graphic>
      </p:graphicFrame>
      <p:graphicFrame>
        <p:nvGraphicFramePr>
          <p:cNvPr id="3" name="Table 2">
            <a:extLst>
              <a:ext uri="{FF2B5EF4-FFF2-40B4-BE49-F238E27FC236}">
                <a16:creationId xmlns:a16="http://schemas.microsoft.com/office/drawing/2014/main" id="{EBC2C736-1346-5CDD-7AB9-07BA47380AED}"/>
              </a:ext>
            </a:extLst>
          </p:cNvPr>
          <p:cNvGraphicFramePr>
            <a:graphicFrameLocks noGrp="1"/>
          </p:cNvGraphicFramePr>
          <p:nvPr/>
        </p:nvGraphicFramePr>
        <p:xfrm>
          <a:off x="85012" y="3594318"/>
          <a:ext cx="12044784" cy="2595880"/>
        </p:xfrm>
        <a:graphic>
          <a:graphicData uri="http://schemas.openxmlformats.org/drawingml/2006/table">
            <a:tbl>
              <a:tblPr firstRow="1" bandRow="1">
                <a:tableStyleId>{5C22544A-7EE6-4342-B048-85BDC9FD1C3A}</a:tableStyleId>
              </a:tblPr>
              <a:tblGrid>
                <a:gridCol w="660486">
                  <a:extLst>
                    <a:ext uri="{9D8B030D-6E8A-4147-A177-3AD203B41FA5}">
                      <a16:colId xmlns:a16="http://schemas.microsoft.com/office/drawing/2014/main" val="618901692"/>
                    </a:ext>
                  </a:extLst>
                </a:gridCol>
                <a:gridCol w="7647180">
                  <a:extLst>
                    <a:ext uri="{9D8B030D-6E8A-4147-A177-3AD203B41FA5}">
                      <a16:colId xmlns:a16="http://schemas.microsoft.com/office/drawing/2014/main" val="1890735499"/>
                    </a:ext>
                  </a:extLst>
                </a:gridCol>
                <a:gridCol w="2154955">
                  <a:extLst>
                    <a:ext uri="{9D8B030D-6E8A-4147-A177-3AD203B41FA5}">
                      <a16:colId xmlns:a16="http://schemas.microsoft.com/office/drawing/2014/main" val="3767629703"/>
                    </a:ext>
                  </a:extLst>
                </a:gridCol>
                <a:gridCol w="821213">
                  <a:extLst>
                    <a:ext uri="{9D8B030D-6E8A-4147-A177-3AD203B41FA5}">
                      <a16:colId xmlns:a16="http://schemas.microsoft.com/office/drawing/2014/main" val="1830260300"/>
                    </a:ext>
                  </a:extLst>
                </a:gridCol>
                <a:gridCol w="760950">
                  <a:extLst>
                    <a:ext uri="{9D8B030D-6E8A-4147-A177-3AD203B41FA5}">
                      <a16:colId xmlns:a16="http://schemas.microsoft.com/office/drawing/2014/main" val="1325933612"/>
                    </a:ext>
                  </a:extLst>
                </a:gridCol>
              </a:tblGrid>
              <a:tr h="370840">
                <a:tc>
                  <a:txBody>
                    <a:bodyPr/>
                    <a:lstStyle/>
                    <a:p>
                      <a:r>
                        <a:rPr lang="en-GB" sz="1200" b="0">
                          <a:solidFill>
                            <a:schemeClr val="tx2"/>
                          </a:solidFill>
                          <a:latin typeface="+mn-lt"/>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b="0" kern="1200" dirty="0">
                          <a:solidFill>
                            <a:schemeClr val="dk1"/>
                          </a:solidFill>
                          <a:latin typeface="+mn-lt"/>
                          <a:ea typeface="+mn-ea"/>
                          <a:cs typeface="Poppins Medium"/>
                        </a:rPr>
                        <a:t>Reconciliation of Multiple Read Replacements – Enduring Solution </a:t>
                      </a:r>
                      <a:endParaRPr lang="en-GB" sz="1200" b="0" dirty="0">
                        <a:solidFill>
                          <a:schemeClr val="tx2"/>
                        </a:solidFill>
                        <a:latin typeface="+mn-lt"/>
                        <a:ea typeface="+mn-ea"/>
                        <a:cs typeface="Poppins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578647906"/>
                  </a:ext>
                </a:extLst>
              </a:tr>
              <a:tr h="370840">
                <a:tc>
                  <a:txBody>
                    <a:bodyPr/>
                    <a:lstStyle/>
                    <a:p>
                      <a:r>
                        <a:rPr lang="en-GB" sz="1200" b="0">
                          <a:solidFill>
                            <a:schemeClr val="tx2"/>
                          </a:solidFill>
                          <a:latin typeface="+mn-lt"/>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latin typeface="+mn-lt"/>
                          <a:cs typeface="Poppins Medium" panose="00000600000000000000" pitchFamily="2" charset="0"/>
                        </a:rPr>
                        <a:t>Read Inserted Prior Expected Class 4 Opening Read - Volume and Energy Calculation</a:t>
                      </a:r>
                      <a:endParaRPr lang="en-GB" sz="1200" b="0" dirty="0">
                        <a:solidFill>
                          <a:schemeClr val="tx2"/>
                        </a:solidFill>
                        <a:latin typeface="+mn-lt"/>
                        <a:ea typeface="+mn-ea"/>
                        <a:cs typeface="Poppins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r>
                        <a:rPr lang="en-GB" sz="1200" b="0">
                          <a:solidFill>
                            <a:schemeClr val="tx2"/>
                          </a:solidFill>
                          <a:latin typeface="+mn-lt"/>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2675281158"/>
                  </a:ext>
                </a:extLst>
              </a:tr>
              <a:tr h="370840">
                <a:tc>
                  <a:txBody>
                    <a:bodyPr/>
                    <a:lstStyle/>
                    <a:p>
                      <a:r>
                        <a:rPr lang="en-GB" sz="1200" b="0">
                          <a:solidFill>
                            <a:schemeClr val="tx2"/>
                          </a:solidFill>
                          <a:latin typeface="+mn-lt"/>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j-lt"/>
                          <a:cs typeface="Poppins Medium"/>
                        </a:rPr>
                        <a:t>Read Validation where no Actual Read Present in Previous Class Period</a:t>
                      </a:r>
                      <a:endParaRPr lang="en-GB" sz="1200" b="0" dirty="0">
                        <a:solidFill>
                          <a:schemeClr val="tx2"/>
                        </a:solidFill>
                        <a:latin typeface="+mj-lt"/>
                        <a:ea typeface="+mn-ea"/>
                        <a:cs typeface="Poppins Mediu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070866513"/>
                  </a:ext>
                </a:extLst>
              </a:tr>
              <a:tr h="370840">
                <a:tc>
                  <a:txBody>
                    <a:bodyPr/>
                    <a:lstStyle/>
                    <a:p>
                      <a:r>
                        <a:rPr lang="en-GB" sz="1200">
                          <a:solidFill>
                            <a:schemeClr val="tx2"/>
                          </a:solidFill>
                          <a:latin typeface="+mn-lt"/>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200" dirty="0">
                          <a:latin typeface="+mn-lt"/>
                          <a:cs typeface="Poppins Medium"/>
                        </a:rPr>
                        <a:t>Reconciliation of Class Change with subsequent Shipper Transfer and Class Change</a:t>
                      </a:r>
                      <a:endParaRPr lang="en-GB" sz="1200" b="0" dirty="0">
                        <a:solidFill>
                          <a:schemeClr val="tx2"/>
                        </a:solidFill>
                        <a:latin typeface="+mn-lt"/>
                        <a:ea typeface="+mn-ea"/>
                        <a:cs typeface="Poppins Mediu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3380318840"/>
                  </a:ext>
                </a:extLst>
              </a:tr>
              <a:tr h="370840">
                <a:tc>
                  <a:txBody>
                    <a:bodyPr/>
                    <a:lstStyle/>
                    <a:p>
                      <a:r>
                        <a:rPr lang="en-GB" sz="1200">
                          <a:solidFill>
                            <a:schemeClr val="tx2"/>
                          </a:solidFill>
                          <a:latin typeface="+mn-lt"/>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dk1"/>
                          </a:solidFill>
                          <a:latin typeface="+mj-lt"/>
                          <a:ea typeface="+mn-ea"/>
                          <a:cs typeface="Poppins Medium" panose="00000600000000000000" pitchFamily="2" charset="0"/>
                        </a:rPr>
                        <a:t>RGMA Read Validation where Site Flagged as AMR</a:t>
                      </a:r>
                      <a:endParaRPr lang="en-GB" sz="1200" b="0" dirty="0">
                        <a:solidFill>
                          <a:schemeClr val="tx2"/>
                        </a:solidFill>
                        <a:latin typeface="+mn-lt"/>
                        <a:ea typeface="+mn-ea"/>
                        <a:cs typeface="Poppins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856951053"/>
                  </a:ext>
                </a:extLst>
              </a:tr>
              <a:tr h="370840">
                <a:tc>
                  <a:txBody>
                    <a:bodyPr/>
                    <a:lstStyle/>
                    <a:p>
                      <a:r>
                        <a:rPr lang="en-GB" sz="1200">
                          <a:solidFill>
                            <a:schemeClr val="tx2"/>
                          </a:solidFill>
                          <a:latin typeface="+mn-lt"/>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dk1"/>
                          </a:solidFill>
                          <a:latin typeface="+mj-lt"/>
                          <a:ea typeface="+mn-ea"/>
                          <a:cs typeface="Poppins Medium" panose="00000600000000000000" pitchFamily="2" charset="0"/>
                        </a:rPr>
                        <a:t>NDM Opening Read Estimation Based on Read with a Positive Through The Zero Count</a:t>
                      </a:r>
                      <a:endParaRPr lang="en-GB" sz="1200" b="0" dirty="0">
                        <a:solidFill>
                          <a:schemeClr val="tx2"/>
                        </a:solidFill>
                        <a:latin typeface="+mj-lt"/>
                        <a:ea typeface="+mn-ea"/>
                        <a:cs typeface="Poppins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287723049"/>
                  </a:ext>
                </a:extLst>
              </a:tr>
              <a:tr h="370840">
                <a:tc>
                  <a:txBody>
                    <a:bodyPr/>
                    <a:lstStyle/>
                    <a:p>
                      <a:r>
                        <a:rPr lang="en-GB" sz="1200">
                          <a:solidFill>
                            <a:schemeClr val="tx2"/>
                          </a:solidFill>
                          <a:latin typeface="+mn-lt"/>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latin typeface="+mj-lt"/>
                          <a:ea typeface="+mn-ea"/>
                          <a:cs typeface="Poppins Medium" panose="00000600000000000000" pitchFamily="2" charset="0"/>
                        </a:rPr>
                        <a:t>Twin Stream Volume Aggregation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12133"/>
                          </a:solidFill>
                          <a:effectLst/>
                          <a:uLnTx/>
                          <a:uFillTx/>
                          <a:latin typeface="Century Gothic"/>
                          <a:ea typeface="+mn-ea"/>
                          <a:cs typeface="+mn-cs"/>
                        </a:rPr>
                        <a:t>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1786603467"/>
                  </a:ext>
                </a:extLst>
              </a:tr>
            </a:tbl>
          </a:graphicData>
        </a:graphic>
      </p:graphicFrame>
      <p:sp>
        <p:nvSpPr>
          <p:cNvPr id="4" name="TextBox 3">
            <a:extLst>
              <a:ext uri="{FF2B5EF4-FFF2-40B4-BE49-F238E27FC236}">
                <a16:creationId xmlns:a16="http://schemas.microsoft.com/office/drawing/2014/main" id="{4C36B3A3-10DF-7688-327D-80304641B423}"/>
              </a:ext>
            </a:extLst>
          </p:cNvPr>
          <p:cNvSpPr txBox="1"/>
          <p:nvPr/>
        </p:nvSpPr>
        <p:spPr>
          <a:xfrm>
            <a:off x="221320" y="1037272"/>
            <a:ext cx="11828958" cy="784830"/>
          </a:xfrm>
          <a:prstGeom prst="rect">
            <a:avLst/>
          </a:prstGeom>
          <a:noFill/>
        </p:spPr>
        <p:txBody>
          <a:bodyPr wrap="square" lIns="91440" tIns="45720" rIns="91440" bIns="45720" rtlCol="0" anchor="t">
            <a:spAutoFit/>
          </a:bodyPr>
          <a:lstStyle/>
          <a:p>
            <a:r>
              <a:rPr lang="en-GB" sz="1500"/>
              <a:t>Several Service Improvement changes have been identified within CDSP meter reading processes.  This update seeks to provide visibility of these changes, highlight the proposed delivery approach for each change &amp; to seek </a:t>
            </a:r>
            <a:r>
              <a:rPr lang="en-GB" sz="1500" err="1"/>
              <a:t>ChMC</a:t>
            </a:r>
            <a:r>
              <a:rPr lang="en-GB" sz="1500"/>
              <a:t> approval where it is found that changes would benefit from inclusion in a Major Release</a:t>
            </a:r>
          </a:p>
        </p:txBody>
      </p:sp>
    </p:spTree>
    <p:extLst>
      <p:ext uri="{BB962C8B-B14F-4D97-AF65-F5344CB8AC3E}">
        <p14:creationId xmlns:p14="http://schemas.microsoft.com/office/powerpoint/2010/main" val="342474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4AC3-A3CE-1B6B-CE9A-A8D7F3396B7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04848-E0BA-FA4E-4A87-5CBA2B25091B}"/>
              </a:ext>
            </a:extLst>
          </p:cNvPr>
          <p:cNvSpPr>
            <a:spLocks noGrp="1"/>
          </p:cNvSpPr>
          <p:nvPr>
            <p:ph type="title"/>
          </p:nvPr>
        </p:nvSpPr>
        <p:spPr/>
        <p:txBody>
          <a:bodyPr>
            <a:noAutofit/>
          </a:bodyPr>
          <a:lstStyle/>
          <a:p>
            <a:r>
              <a:rPr lang="en-IN" sz="3200"/>
              <a:t>Meter Read Service Improvements</a:t>
            </a:r>
          </a:p>
        </p:txBody>
      </p:sp>
      <p:graphicFrame>
        <p:nvGraphicFramePr>
          <p:cNvPr id="9" name="Table 8">
            <a:extLst>
              <a:ext uri="{FF2B5EF4-FFF2-40B4-BE49-F238E27FC236}">
                <a16:creationId xmlns:a16="http://schemas.microsoft.com/office/drawing/2014/main" id="{BDE81724-4559-1413-6203-CFBEDCF304F4}"/>
              </a:ext>
            </a:extLst>
          </p:cNvPr>
          <p:cNvGraphicFramePr>
            <a:graphicFrameLocks noGrp="1"/>
          </p:cNvGraphicFramePr>
          <p:nvPr/>
        </p:nvGraphicFramePr>
        <p:xfrm>
          <a:off x="70498" y="1068046"/>
          <a:ext cx="12059298" cy="320040"/>
        </p:xfrm>
        <a:graphic>
          <a:graphicData uri="http://schemas.openxmlformats.org/drawingml/2006/table">
            <a:tbl>
              <a:tblPr firstRow="1" bandRow="1">
                <a:tableStyleId>{5C22544A-7EE6-4342-B048-85BDC9FD1C3A}</a:tableStyleId>
              </a:tblPr>
              <a:tblGrid>
                <a:gridCol w="2562042">
                  <a:extLst>
                    <a:ext uri="{9D8B030D-6E8A-4147-A177-3AD203B41FA5}">
                      <a16:colId xmlns:a16="http://schemas.microsoft.com/office/drawing/2014/main" val="618901692"/>
                    </a:ext>
                  </a:extLst>
                </a:gridCol>
                <a:gridCol w="9497256">
                  <a:extLst>
                    <a:ext uri="{9D8B030D-6E8A-4147-A177-3AD203B41FA5}">
                      <a16:colId xmlns:a16="http://schemas.microsoft.com/office/drawing/2014/main" val="1890735499"/>
                    </a:ext>
                  </a:extLst>
                </a:gridCol>
              </a:tblGrid>
              <a:tr h="312290">
                <a:tc>
                  <a:txBody>
                    <a:bodyPr/>
                    <a:lstStyle/>
                    <a:p>
                      <a:pPr algn="ctr"/>
                      <a:r>
                        <a:rPr lang="en-GB" sz="1500" dirty="0"/>
                        <a:t>Service Improvements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500" dirty="0"/>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7840792"/>
                  </a:ext>
                </a:extLst>
              </a:tr>
            </a:tbl>
          </a:graphicData>
        </a:graphic>
      </p:graphicFrame>
      <p:graphicFrame>
        <p:nvGraphicFramePr>
          <p:cNvPr id="3" name="Table 2">
            <a:extLst>
              <a:ext uri="{FF2B5EF4-FFF2-40B4-BE49-F238E27FC236}">
                <a16:creationId xmlns:a16="http://schemas.microsoft.com/office/drawing/2014/main" id="{EBC2C736-1346-5CDD-7AB9-07BA47380AED}"/>
              </a:ext>
            </a:extLst>
          </p:cNvPr>
          <p:cNvGraphicFramePr>
            <a:graphicFrameLocks noGrp="1"/>
          </p:cNvGraphicFramePr>
          <p:nvPr/>
        </p:nvGraphicFramePr>
        <p:xfrm>
          <a:off x="66351" y="1442720"/>
          <a:ext cx="12059298" cy="1844266"/>
        </p:xfrm>
        <a:graphic>
          <a:graphicData uri="http://schemas.openxmlformats.org/drawingml/2006/table">
            <a:tbl>
              <a:tblPr firstRow="1" bandRow="1">
                <a:tableStyleId>{5C22544A-7EE6-4342-B048-85BDC9FD1C3A}</a:tableStyleId>
              </a:tblPr>
              <a:tblGrid>
                <a:gridCol w="2573691">
                  <a:extLst>
                    <a:ext uri="{9D8B030D-6E8A-4147-A177-3AD203B41FA5}">
                      <a16:colId xmlns:a16="http://schemas.microsoft.com/office/drawing/2014/main" val="618901692"/>
                    </a:ext>
                  </a:extLst>
                </a:gridCol>
                <a:gridCol w="9485607">
                  <a:extLst>
                    <a:ext uri="{9D8B030D-6E8A-4147-A177-3AD203B41FA5}">
                      <a16:colId xmlns:a16="http://schemas.microsoft.com/office/drawing/2014/main" val="1890735499"/>
                    </a:ext>
                  </a:extLst>
                </a:gridCol>
              </a:tblGrid>
              <a:tr h="228826">
                <a:tc>
                  <a:txBody>
                    <a:bodyPr/>
                    <a:lstStyle/>
                    <a:p>
                      <a:pPr algn="ctr"/>
                      <a:r>
                        <a:rPr lang="en-GB" sz="900" b="1" dirty="0">
                          <a:solidFill>
                            <a:schemeClr val="tx2"/>
                          </a:solidFill>
                          <a:latin typeface="Century Gothic (Headings)"/>
                        </a:rPr>
                        <a:t>Part A &amp; 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2"/>
                          </a:solidFill>
                          <a:latin typeface="+mn-lt"/>
                          <a:ea typeface="+mn-ea"/>
                          <a:cs typeface="Poppins Medium"/>
                        </a:rPr>
                        <a:t>Fix Historic NDM Check to Check Reconciliation Periods - Tactical Solution (A) / NDM Check to Check Reconciliation – Enduring Solution (C) </a:t>
                      </a:r>
                      <a:endParaRPr lang="en-GB" sz="900" b="1" dirty="0">
                        <a:solidFill>
                          <a:schemeClr val="tx2"/>
                        </a:solidFill>
                        <a:latin typeface="+mj-lt"/>
                        <a:ea typeface="+mn-ea"/>
                        <a:cs typeface="Poppins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2578647906"/>
                  </a:ext>
                </a:extLst>
              </a:tr>
              <a:tr h="370840">
                <a:tc>
                  <a:txBody>
                    <a:bodyPr/>
                    <a:lstStyle/>
                    <a:p>
                      <a:pPr algn="ctr"/>
                      <a:r>
                        <a:rPr lang="en-GB" sz="900" b="1" dirty="0">
                          <a:solidFill>
                            <a:schemeClr val="tx2"/>
                          </a:solidFill>
                          <a:latin typeface="Century Gothic (Headings)"/>
                        </a:rPr>
                        <a:t>Issue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GB" sz="900" b="0" dirty="0">
                          <a:solidFill>
                            <a:schemeClr val="dk1"/>
                          </a:solidFill>
                          <a:latin typeface="+mj-lt"/>
                          <a:ea typeface="+mn-ea"/>
                          <a:cs typeface="Poppins Medium" panose="00000600000000000000" pitchFamily="2" charset="0"/>
                        </a:rPr>
                        <a:t>For Class 3 and 4 sites with AMR equipment, the system should perform Check to Check (C2C) reconciliation when a site visit or RGMA actual read is received. This reconciliation must be based on the prevailing consumption which can be: Deemed allocated position (if no reads exist), or Actual consumption (if readings exist), or A combination of both (if partial readings exist). Current system logic always uses the deemed allocated volume/energy, ignoring actual readings.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75281158"/>
                  </a:ext>
                </a:extLst>
              </a:tr>
              <a:tr h="370840">
                <a:tc>
                  <a:txBody>
                    <a:bodyPr/>
                    <a:lstStyle/>
                    <a:p>
                      <a:pPr algn="ctr"/>
                      <a:r>
                        <a:rPr lang="en-GB" sz="900" b="1" dirty="0">
                          <a:solidFill>
                            <a:schemeClr val="tx2"/>
                          </a:solidFill>
                          <a:latin typeface="Century Gothic (Headings)"/>
                        </a:rPr>
                        <a:t>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schemeClr>
                    </a:solidFill>
                  </a:tcPr>
                </a:tc>
                <a:tc>
                  <a:txBody>
                    <a:bodyPr/>
                    <a:lstStyle/>
                    <a:p>
                      <a:pPr algn="l"/>
                      <a:r>
                        <a:rPr lang="en-GB" sz="900" b="0" dirty="0">
                          <a:latin typeface="+mj-lt"/>
                          <a:cs typeface="Poppins Medium" panose="00000600000000000000" pitchFamily="2" charset="0"/>
                        </a:rPr>
                        <a:t>The system to consider both deemed and actual consumption when performing C2C reconciliation and align with UNC Section E6.2, ensuring reconciliations are based on actual usage where data is available.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4070866513"/>
                  </a:ext>
                </a:extLst>
              </a:tr>
              <a:tr h="370840">
                <a:tc>
                  <a:txBody>
                    <a:bodyPr/>
                    <a:lstStyle/>
                    <a:p>
                      <a:pPr algn="ctr"/>
                      <a:r>
                        <a:rPr lang="en-GB" sz="900" b="1" dirty="0">
                          <a:solidFill>
                            <a:schemeClr val="tx2"/>
                          </a:solidFill>
                          <a:latin typeface="Century Gothic (Headings)"/>
                        </a:rPr>
                        <a:t>Impacts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a:r>
                        <a:rPr lang="en-GB" sz="900" b="0" dirty="0">
                          <a:latin typeface="+mj-lt"/>
                          <a:cs typeface="Poppins Medium" panose="00000600000000000000" pitchFamily="2" charset="0"/>
                        </a:rPr>
                        <a:t>The current process miscalculates reconciliations and causes incorrect energy volumes to flow into UIG (Unidentified Gas). Invoice charges do not reflect true consumption. The system logic is not aligned to UNC rules. Invoicing teams face growing volumes of queries and are manually correcting consumption via adjustments.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380318840"/>
                  </a:ext>
                </a:extLst>
              </a:tr>
              <a:tr h="370840">
                <a:tc>
                  <a:txBody>
                    <a:bodyPr/>
                    <a:lstStyle/>
                    <a:p>
                      <a:pPr algn="ctr"/>
                      <a:r>
                        <a:rPr lang="en-GB" sz="900" b="1" dirty="0">
                          <a:solidFill>
                            <a:schemeClr val="tx2"/>
                          </a:solidFill>
                          <a:latin typeface="Century Gothic (Headings)"/>
                        </a:rPr>
                        <a:t>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5000"/>
                        <a:lumOff val="75000"/>
                      </a:schemeClr>
                    </a:solidFill>
                  </a:tcPr>
                </a:tc>
                <a:tc>
                  <a:txBody>
                    <a:bodyPr/>
                    <a:lstStyle/>
                    <a:p>
                      <a:pPr algn="l"/>
                      <a:r>
                        <a:rPr lang="en-GB" sz="900" b="0" dirty="0">
                          <a:solidFill>
                            <a:schemeClr val="dk1"/>
                          </a:solidFill>
                          <a:latin typeface="+mj-lt"/>
                          <a:ea typeface="+mn-ea"/>
                          <a:cs typeface="Poppins Medium" panose="00000600000000000000" pitchFamily="2" charset="0"/>
                        </a:rPr>
                        <a:t>Accurate, first-time billing. Correct energy allocation into UIG. UNC compliance — reconciliations reflect prevailing consumption. Reduced Shipper queries and faster resolution. Reduced manual intervention for both CDSP and Shipper customers.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856951053"/>
                  </a:ext>
                </a:extLst>
              </a:tr>
            </a:tbl>
          </a:graphicData>
        </a:graphic>
      </p:graphicFrame>
      <p:graphicFrame>
        <p:nvGraphicFramePr>
          <p:cNvPr id="6" name="Table 5">
            <a:extLst>
              <a:ext uri="{FF2B5EF4-FFF2-40B4-BE49-F238E27FC236}">
                <a16:creationId xmlns:a16="http://schemas.microsoft.com/office/drawing/2014/main" id="{51086ACD-02F8-DFCC-F340-CBA1E87F00B7}"/>
              </a:ext>
            </a:extLst>
          </p:cNvPr>
          <p:cNvGraphicFramePr>
            <a:graphicFrameLocks noGrp="1"/>
          </p:cNvGraphicFramePr>
          <p:nvPr/>
        </p:nvGraphicFramePr>
        <p:xfrm>
          <a:off x="66351" y="3716294"/>
          <a:ext cx="12059298" cy="2245360"/>
        </p:xfrm>
        <a:graphic>
          <a:graphicData uri="http://schemas.openxmlformats.org/drawingml/2006/table">
            <a:tbl>
              <a:tblPr firstRow="1" bandRow="1">
                <a:tableStyleId>{5C22544A-7EE6-4342-B048-85BDC9FD1C3A}</a:tableStyleId>
              </a:tblPr>
              <a:tblGrid>
                <a:gridCol w="2573691">
                  <a:extLst>
                    <a:ext uri="{9D8B030D-6E8A-4147-A177-3AD203B41FA5}">
                      <a16:colId xmlns:a16="http://schemas.microsoft.com/office/drawing/2014/main" val="618901692"/>
                    </a:ext>
                  </a:extLst>
                </a:gridCol>
                <a:gridCol w="9485607">
                  <a:extLst>
                    <a:ext uri="{9D8B030D-6E8A-4147-A177-3AD203B41FA5}">
                      <a16:colId xmlns:a16="http://schemas.microsoft.com/office/drawing/2014/main" val="1890735499"/>
                    </a:ext>
                  </a:extLst>
                </a:gridCol>
              </a:tblGrid>
              <a:tr h="0">
                <a:tc>
                  <a:txBody>
                    <a:bodyPr/>
                    <a:lstStyle/>
                    <a:p>
                      <a:pPr algn="ctr"/>
                      <a:r>
                        <a:rPr lang="en-GB" sz="900" b="1" dirty="0">
                          <a:solidFill>
                            <a:schemeClr val="tx2"/>
                          </a:solidFill>
                          <a:latin typeface="+mn-lt"/>
                        </a:rPr>
                        <a:t>Part B &amp;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dk1"/>
                          </a:solidFill>
                          <a:latin typeface="+mn-lt"/>
                          <a:ea typeface="+mn-ea"/>
                          <a:cs typeface="Poppins Medium"/>
                        </a:rPr>
                        <a:t>Reconciliation of Multiple Read Replacements – Historic Reporting and Tactical Solution (B) / Reconciliation of Multiple Read Replacements – Enduring Solution </a:t>
                      </a:r>
                      <a:endParaRPr lang="en-GB" sz="900" b="1" dirty="0">
                        <a:solidFill>
                          <a:schemeClr val="tx2"/>
                        </a:solidFill>
                        <a:latin typeface="+mn-lt"/>
                        <a:ea typeface="+mn-ea"/>
                        <a:cs typeface="Poppins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2578647906"/>
                  </a:ext>
                </a:extLst>
              </a:tr>
              <a:tr h="370840">
                <a:tc>
                  <a:txBody>
                    <a:bodyPr/>
                    <a:lstStyle/>
                    <a:p>
                      <a:pPr algn="ctr"/>
                      <a:r>
                        <a:rPr lang="en-GB" sz="900" b="1" dirty="0">
                          <a:solidFill>
                            <a:schemeClr val="tx2"/>
                          </a:solidFill>
                          <a:latin typeface="+mn-lt"/>
                        </a:rPr>
                        <a:t>Issue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a:r>
                        <a:rPr lang="en-GB" sz="900" b="0" dirty="0">
                          <a:solidFill>
                            <a:schemeClr val="dk1"/>
                          </a:solidFill>
                          <a:latin typeface="+mn-lt"/>
                          <a:ea typeface="+mn-ea"/>
                          <a:cs typeface="Poppins Medium" panose="00000600000000000000" pitchFamily="2" charset="0"/>
                        </a:rPr>
                        <a:t>The reconciliation process is </a:t>
                      </a:r>
                      <a:r>
                        <a:rPr lang="en-GB" sz="900" b="0" dirty="0">
                          <a:solidFill>
                            <a:schemeClr val="tx1"/>
                          </a:solidFill>
                          <a:latin typeface="+mn-lt"/>
                          <a:ea typeface="+mn-ea"/>
                          <a:cs typeface="Poppins Medium" panose="00000600000000000000" pitchFamily="2" charset="0"/>
                        </a:rPr>
                        <a:t>incorrectly handling multiple shipper readings submitted on the same date, received via inbound read files (UMR/UBR/Must reads) and RGMA replacement read files (RRP) files. The system does not necessarily calculate based on the first read received, instead choosing a subsequent </a:t>
                      </a:r>
                      <a:r>
                        <a:rPr lang="en-GB" sz="900" b="0" dirty="0">
                          <a:solidFill>
                            <a:schemeClr val="dk1"/>
                          </a:solidFill>
                          <a:latin typeface="+mn-lt"/>
                          <a:ea typeface="+mn-ea"/>
                          <a:cs typeface="Poppins Medium" panose="00000600000000000000" pitchFamily="2" charset="0"/>
                        </a:rPr>
                        <a:t>or replacement reads submitted later that day. This results in incorrect consumption calculations, inaccurate reconciliations, and incorrect invoicing. The system does not correctly recognise or prioritise replacement reads submitted on the same date. Reconciliation runs before later reads are factored in, using outdated or invalid data.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75281158"/>
                  </a:ext>
                </a:extLst>
              </a:tr>
              <a:tr h="370840">
                <a:tc>
                  <a:txBody>
                    <a:bodyPr/>
                    <a:lstStyle/>
                    <a:p>
                      <a:pPr algn="ctr"/>
                      <a:r>
                        <a:rPr lang="en-GB" sz="900" b="1" dirty="0">
                          <a:solidFill>
                            <a:schemeClr val="tx2"/>
                          </a:solidFill>
                          <a:latin typeface="+mn-lt"/>
                        </a:rPr>
                        <a:t>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algn="l"/>
                      <a:r>
                        <a:rPr lang="en-GB" sz="900" b="0" dirty="0">
                          <a:latin typeface="+mn-lt"/>
                          <a:cs typeface="Poppins Medium" panose="00000600000000000000" pitchFamily="2" charset="0"/>
                        </a:rPr>
                        <a:t>Update reconciliation logic to correctly handle and prioritise multiple/replacement reads submitted on the same day.  Apply to all classes and read sequences. Profile issue extent, review batch job dependencies (UMR, RRP, REC), and quantify volumetric impact.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4070866513"/>
                  </a:ext>
                </a:extLst>
              </a:tr>
              <a:tr h="370840">
                <a:tc>
                  <a:txBody>
                    <a:bodyPr/>
                    <a:lstStyle/>
                    <a:p>
                      <a:pPr algn="ctr"/>
                      <a:r>
                        <a:rPr lang="en-GB" sz="900" b="1" dirty="0">
                          <a:solidFill>
                            <a:schemeClr val="tx2"/>
                          </a:solidFill>
                          <a:latin typeface="+mn-lt"/>
                        </a:rPr>
                        <a:t>Impacts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a:r>
                        <a:rPr lang="en-GB" sz="900" b="0" dirty="0">
                          <a:latin typeface="+mn-lt"/>
                          <a:cs typeface="Poppins Medium" panose="00000600000000000000" pitchFamily="2" charset="0"/>
                        </a:rPr>
                        <a:t>Customers receive incorrect invoices and inconsistent reconciliation data, triggering a high volume of queries and loss of confidence in billing accuracy. Manual workarounds by the reads team when raised by the customer, causing delays and inefficiency. Incorrect energy position fed into UIG reconciliation, affecting all market participants. Financial risk due to over- or under-reconciliation. Non-compliance of UNC E6.2.1B – as Reconciliation not based on the correct metered period or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380318840"/>
                  </a:ext>
                </a:extLst>
              </a:tr>
              <a:tr h="370840">
                <a:tc>
                  <a:txBody>
                    <a:bodyPr/>
                    <a:lstStyle/>
                    <a:p>
                      <a:pPr algn="ctr"/>
                      <a:r>
                        <a:rPr lang="en-GB" sz="900" b="1" dirty="0">
                          <a:solidFill>
                            <a:schemeClr val="tx2"/>
                          </a:solidFill>
                          <a:latin typeface="+mn-lt"/>
                        </a:rPr>
                        <a:t>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algn="l"/>
                      <a:r>
                        <a:rPr lang="en-GB" sz="900" b="0" dirty="0">
                          <a:solidFill>
                            <a:schemeClr val="dk1"/>
                          </a:solidFill>
                          <a:latin typeface="+mn-lt"/>
                          <a:ea typeface="+mn-ea"/>
                          <a:cs typeface="Poppins Medium" panose="00000600000000000000" pitchFamily="2" charset="0"/>
                        </a:rPr>
                        <a:t>Accurate reconciliations reflecting the latest valid reads. Fewer invoice and UIG errors. Reduced customer queries and restored confidence in system reliability. current system produces inaccurate reconciliations and invoices, directly impacting customers financially while being misaligned with rules (UNC E6.2.1B). Fixing ensures accurate billing, and system compliance, while removing the need for time-consuming manual workarounds.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856951053"/>
                  </a:ext>
                </a:extLst>
              </a:tr>
            </a:tbl>
          </a:graphicData>
        </a:graphic>
      </p:graphicFrame>
      <p:graphicFrame>
        <p:nvGraphicFramePr>
          <p:cNvPr id="8" name="Table 7">
            <a:extLst>
              <a:ext uri="{FF2B5EF4-FFF2-40B4-BE49-F238E27FC236}">
                <a16:creationId xmlns:a16="http://schemas.microsoft.com/office/drawing/2014/main" id="{669778D1-E515-07BD-8B95-7B98E4C32D95}"/>
              </a:ext>
            </a:extLst>
          </p:cNvPr>
          <p:cNvGraphicFramePr>
            <a:graphicFrameLocks noGrp="1"/>
          </p:cNvGraphicFramePr>
          <p:nvPr/>
        </p:nvGraphicFramePr>
        <p:xfrm>
          <a:off x="66351" y="3341620"/>
          <a:ext cx="12059298" cy="320040"/>
        </p:xfrm>
        <a:graphic>
          <a:graphicData uri="http://schemas.openxmlformats.org/drawingml/2006/table">
            <a:tbl>
              <a:tblPr firstRow="1" bandRow="1">
                <a:tableStyleId>{5C22544A-7EE6-4342-B048-85BDC9FD1C3A}</a:tableStyleId>
              </a:tblPr>
              <a:tblGrid>
                <a:gridCol w="2562042">
                  <a:extLst>
                    <a:ext uri="{9D8B030D-6E8A-4147-A177-3AD203B41FA5}">
                      <a16:colId xmlns:a16="http://schemas.microsoft.com/office/drawing/2014/main" val="618901692"/>
                    </a:ext>
                  </a:extLst>
                </a:gridCol>
                <a:gridCol w="9497256">
                  <a:extLst>
                    <a:ext uri="{9D8B030D-6E8A-4147-A177-3AD203B41FA5}">
                      <a16:colId xmlns:a16="http://schemas.microsoft.com/office/drawing/2014/main" val="1890735499"/>
                    </a:ext>
                  </a:extLst>
                </a:gridCol>
              </a:tblGrid>
              <a:tr h="312290">
                <a:tc>
                  <a:txBody>
                    <a:bodyPr/>
                    <a:lstStyle/>
                    <a:p>
                      <a:pPr algn="ctr"/>
                      <a:r>
                        <a:rPr lang="en-GB" sz="1500" dirty="0"/>
                        <a:t>Service Improvements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500" dirty="0"/>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7840792"/>
                  </a:ext>
                </a:extLst>
              </a:tr>
            </a:tbl>
          </a:graphicData>
        </a:graphic>
      </p:graphicFrame>
    </p:spTree>
    <p:extLst>
      <p:ext uri="{BB962C8B-B14F-4D97-AF65-F5344CB8AC3E}">
        <p14:creationId xmlns:p14="http://schemas.microsoft.com/office/powerpoint/2010/main" val="382922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B0A36-BE11-A27C-379F-7CD2034FECC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4A68063-0FA7-6150-1B25-EB61C9C0C980}"/>
              </a:ext>
            </a:extLst>
          </p:cNvPr>
          <p:cNvSpPr>
            <a:spLocks noGrp="1"/>
          </p:cNvSpPr>
          <p:nvPr>
            <p:ph type="title"/>
          </p:nvPr>
        </p:nvSpPr>
        <p:spPr/>
        <p:txBody>
          <a:bodyPr>
            <a:noAutofit/>
          </a:bodyPr>
          <a:lstStyle/>
          <a:p>
            <a:r>
              <a:rPr lang="en-IN" sz="3200"/>
              <a:t>Meter Read Service Improvements</a:t>
            </a:r>
          </a:p>
        </p:txBody>
      </p:sp>
      <p:graphicFrame>
        <p:nvGraphicFramePr>
          <p:cNvPr id="9" name="Table 8">
            <a:extLst>
              <a:ext uri="{FF2B5EF4-FFF2-40B4-BE49-F238E27FC236}">
                <a16:creationId xmlns:a16="http://schemas.microsoft.com/office/drawing/2014/main" id="{5563C795-C89E-DA5A-56D3-56766809D83F}"/>
              </a:ext>
            </a:extLst>
          </p:cNvPr>
          <p:cNvGraphicFramePr>
            <a:graphicFrameLocks noGrp="1"/>
          </p:cNvGraphicFramePr>
          <p:nvPr/>
        </p:nvGraphicFramePr>
        <p:xfrm>
          <a:off x="70498" y="1068046"/>
          <a:ext cx="12059298" cy="320040"/>
        </p:xfrm>
        <a:graphic>
          <a:graphicData uri="http://schemas.openxmlformats.org/drawingml/2006/table">
            <a:tbl>
              <a:tblPr firstRow="1" bandRow="1">
                <a:tableStyleId>{5C22544A-7EE6-4342-B048-85BDC9FD1C3A}</a:tableStyleId>
              </a:tblPr>
              <a:tblGrid>
                <a:gridCol w="2562042">
                  <a:extLst>
                    <a:ext uri="{9D8B030D-6E8A-4147-A177-3AD203B41FA5}">
                      <a16:colId xmlns:a16="http://schemas.microsoft.com/office/drawing/2014/main" val="618901692"/>
                    </a:ext>
                  </a:extLst>
                </a:gridCol>
                <a:gridCol w="9497256">
                  <a:extLst>
                    <a:ext uri="{9D8B030D-6E8A-4147-A177-3AD203B41FA5}">
                      <a16:colId xmlns:a16="http://schemas.microsoft.com/office/drawing/2014/main" val="1890735499"/>
                    </a:ext>
                  </a:extLst>
                </a:gridCol>
              </a:tblGrid>
              <a:tr h="312290">
                <a:tc>
                  <a:txBody>
                    <a:bodyPr/>
                    <a:lstStyle/>
                    <a:p>
                      <a:pPr algn="ctr"/>
                      <a:r>
                        <a:rPr lang="en-GB" sz="1500"/>
                        <a:t>Service Improvements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500"/>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7840792"/>
                  </a:ext>
                </a:extLst>
              </a:tr>
            </a:tbl>
          </a:graphicData>
        </a:graphic>
      </p:graphicFrame>
      <p:graphicFrame>
        <p:nvGraphicFramePr>
          <p:cNvPr id="3" name="Table 2">
            <a:extLst>
              <a:ext uri="{FF2B5EF4-FFF2-40B4-BE49-F238E27FC236}">
                <a16:creationId xmlns:a16="http://schemas.microsoft.com/office/drawing/2014/main" id="{646DD0DF-28B6-EECA-6309-5E80FB8DF0B8}"/>
              </a:ext>
            </a:extLst>
          </p:cNvPr>
          <p:cNvGraphicFramePr>
            <a:graphicFrameLocks noGrp="1"/>
          </p:cNvGraphicFramePr>
          <p:nvPr/>
        </p:nvGraphicFramePr>
        <p:xfrm>
          <a:off x="66351" y="1443213"/>
          <a:ext cx="12059298" cy="2250666"/>
        </p:xfrm>
        <a:graphic>
          <a:graphicData uri="http://schemas.openxmlformats.org/drawingml/2006/table">
            <a:tbl>
              <a:tblPr firstRow="1" bandRow="1">
                <a:tableStyleId>{5C22544A-7EE6-4342-B048-85BDC9FD1C3A}</a:tableStyleId>
              </a:tblPr>
              <a:tblGrid>
                <a:gridCol w="2573691">
                  <a:extLst>
                    <a:ext uri="{9D8B030D-6E8A-4147-A177-3AD203B41FA5}">
                      <a16:colId xmlns:a16="http://schemas.microsoft.com/office/drawing/2014/main" val="618901692"/>
                    </a:ext>
                  </a:extLst>
                </a:gridCol>
                <a:gridCol w="9485607">
                  <a:extLst>
                    <a:ext uri="{9D8B030D-6E8A-4147-A177-3AD203B41FA5}">
                      <a16:colId xmlns:a16="http://schemas.microsoft.com/office/drawing/2014/main" val="1890735499"/>
                    </a:ext>
                  </a:extLst>
                </a:gridCol>
              </a:tblGrid>
              <a:tr h="228826">
                <a:tc>
                  <a:txBody>
                    <a:bodyPr/>
                    <a:lstStyle/>
                    <a:p>
                      <a:pPr algn="ctr"/>
                      <a:r>
                        <a:rPr lang="en-GB" sz="900" b="1" dirty="0">
                          <a:solidFill>
                            <a:schemeClr val="tx2"/>
                          </a:solidFill>
                          <a:latin typeface="+mn-lt"/>
                        </a:rPr>
                        <a:t>Part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2"/>
                          </a:solidFill>
                          <a:latin typeface="+mn-lt"/>
                          <a:cs typeface="Poppins Medium" panose="00000600000000000000" pitchFamily="2" charset="0"/>
                        </a:rPr>
                        <a:t>Read Inserted Prior Expected Class 4 Opening Read - Volume and Energy Calculation</a:t>
                      </a:r>
                      <a:endParaRPr lang="en-GB" sz="900" b="1" dirty="0">
                        <a:solidFill>
                          <a:schemeClr val="tx2"/>
                        </a:solidFill>
                        <a:latin typeface="+mn-lt"/>
                        <a:ea typeface="+mn-ea"/>
                        <a:cs typeface="Poppins Medium" panose="00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2578647906"/>
                  </a:ext>
                </a:extLst>
              </a:tr>
              <a:tr h="370840">
                <a:tc>
                  <a:txBody>
                    <a:bodyPr/>
                    <a:lstStyle/>
                    <a:p>
                      <a:pPr algn="ctr"/>
                      <a:r>
                        <a:rPr lang="en-GB" sz="900" b="1" dirty="0">
                          <a:solidFill>
                            <a:schemeClr val="tx2"/>
                          </a:solidFill>
                          <a:latin typeface="+mn-lt"/>
                        </a:rPr>
                        <a:t>Issue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lvl="0" algn="l">
                        <a:buNone/>
                      </a:pPr>
                      <a:r>
                        <a:rPr lang="en-GB" sz="900" b="0" dirty="0">
                          <a:solidFill>
                            <a:schemeClr val="dk1"/>
                          </a:solidFill>
                          <a:latin typeface="+mj-lt"/>
                          <a:ea typeface="+mn-ea"/>
                          <a:cs typeface="Poppins Medium"/>
                        </a:rPr>
                        <a:t>When a read from the outgoing shipper is received for </a:t>
                      </a:r>
                      <a:r>
                        <a:rPr lang="en-GB" sz="900" b="0" dirty="0">
                          <a:solidFill>
                            <a:schemeClr val="tx1"/>
                          </a:solidFill>
                          <a:latin typeface="+mj-lt"/>
                          <a:ea typeface="+mn-ea"/>
                          <a:cs typeface="Poppins Medium"/>
                        </a:rPr>
                        <a:t>D-1 (class 4 shipper transfer or shipper transfer with a class change, leaving class 4) </a:t>
                      </a:r>
                      <a:r>
                        <a:rPr lang="en-GB" sz="900" b="0" strike="noStrike" baseline="0" dirty="0">
                          <a:solidFill>
                            <a:schemeClr val="tx1"/>
                          </a:solidFill>
                          <a:latin typeface="+mj-lt"/>
                          <a:ea typeface="+mn-ea"/>
                          <a:cs typeface="Poppins Medium"/>
                        </a:rPr>
                        <a:t>the read is </a:t>
                      </a:r>
                      <a:r>
                        <a:rPr lang="en-GB" sz="900" b="0" dirty="0">
                          <a:solidFill>
                            <a:schemeClr val="tx1"/>
                          </a:solidFill>
                          <a:latin typeface="+mj-lt"/>
                          <a:ea typeface="+mn-ea"/>
                          <a:cs typeface="Poppins Medium"/>
                        </a:rPr>
                        <a:t>marked </a:t>
                      </a:r>
                      <a:r>
                        <a:rPr lang="en-GB" sz="900" b="0" dirty="0">
                          <a:solidFill>
                            <a:schemeClr val="dk1"/>
                          </a:solidFill>
                          <a:latin typeface="+mj-lt"/>
                          <a:ea typeface="+mn-ea"/>
                          <a:cs typeface="Poppins Medium"/>
                        </a:rPr>
                        <a:t>inactive and not used in downstream processing. If another read (inserted or replaced) for a date before D-1 is later received </a:t>
                      </a:r>
                      <a:r>
                        <a:rPr lang="en-GB" sz="900" b="0" dirty="0">
                          <a:solidFill>
                            <a:schemeClr val="tx1"/>
                          </a:solidFill>
                          <a:latin typeface="+mj-lt"/>
                          <a:ea typeface="+mn-ea"/>
                          <a:cs typeface="Poppins Medium"/>
                        </a:rPr>
                        <a:t>before the transfer read is fulfilled (estimate or actual), t</a:t>
                      </a:r>
                      <a:r>
                        <a:rPr lang="en-GB" sz="900" b="0" dirty="0">
                          <a:solidFill>
                            <a:schemeClr val="dk1"/>
                          </a:solidFill>
                          <a:latin typeface="+mj-lt"/>
                          <a:ea typeface="+mn-ea"/>
                          <a:cs typeface="Poppins Medium"/>
                        </a:rPr>
                        <a:t>he system </a:t>
                      </a:r>
                      <a:r>
                        <a:rPr lang="en-GB" sz="900" b="0" strike="noStrike" baseline="0" dirty="0">
                          <a:solidFill>
                            <a:schemeClr val="dk1"/>
                          </a:solidFill>
                          <a:latin typeface="+mj-lt"/>
                          <a:ea typeface="+mn-ea"/>
                          <a:cs typeface="Poppins Medium"/>
                        </a:rPr>
                        <a:t>fails to </a:t>
                      </a:r>
                      <a:r>
                        <a:rPr lang="en-GB" sz="900" b="0" strike="noStrike" baseline="0" dirty="0">
                          <a:solidFill>
                            <a:schemeClr val="tx1"/>
                          </a:solidFill>
                          <a:latin typeface="+mj-lt"/>
                          <a:ea typeface="+mn-ea"/>
                          <a:cs typeface="Poppins Medium"/>
                        </a:rPr>
                        <a:t>update</a:t>
                      </a:r>
                      <a:r>
                        <a:rPr lang="en-GB" sz="900" b="0" dirty="0">
                          <a:solidFill>
                            <a:schemeClr val="tx1"/>
                          </a:solidFill>
                          <a:latin typeface="+mj-lt"/>
                          <a:ea typeface="+mn-ea"/>
                          <a:cs typeface="Poppins Medium"/>
                        </a:rPr>
                        <a:t> the next read date and next read volume against the inserted/replaced read (since the next read is an inactive read) nor is the volume revised against the inactive read. Consequently, when the transfer read is then estimated at the end of transfer window (i.e. D+11) or earlier due to receipt of another read within the transfer window, the estimated transfer read and volume calculated is incorrect. </a:t>
                      </a:r>
                      <a:endParaRPr lang="en-US" dirty="0">
                        <a:latin typeface="+mj-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75281158"/>
                  </a:ext>
                </a:extLst>
              </a:tr>
              <a:tr h="370840">
                <a:tc>
                  <a:txBody>
                    <a:bodyPr/>
                    <a:lstStyle/>
                    <a:p>
                      <a:pPr algn="ctr"/>
                      <a:r>
                        <a:rPr lang="en-GB" sz="900" b="1" dirty="0">
                          <a:solidFill>
                            <a:schemeClr val="tx2"/>
                          </a:solidFill>
                          <a:latin typeface="+mn-lt"/>
                        </a:rPr>
                        <a:t>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lvl="0" algn="l">
                        <a:buNone/>
                      </a:pPr>
                      <a:r>
                        <a:rPr lang="en-GB" sz="900" b="0" dirty="0">
                          <a:solidFill>
                            <a:schemeClr val="tx1"/>
                          </a:solidFill>
                          <a:latin typeface="+mj-lt"/>
                          <a:cs typeface="Poppins Medium"/>
                        </a:rPr>
                        <a:t>When a read is inserted or replaced before an inactive read, the system must revise the volume for the inactive read and correctly reflect the next read date and volume against the inserted/replacement read, so that the transfer read estimation </a:t>
                      </a:r>
                      <a:r>
                        <a:rPr lang="en-GB" sz="900" b="0" dirty="0">
                          <a:latin typeface="+mj-lt"/>
                          <a:cs typeface="Poppins Medium"/>
                        </a:rPr>
                        <a:t>uses the correct data.</a:t>
                      </a: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4070866513"/>
                  </a:ext>
                </a:extLst>
              </a:tr>
              <a:tr h="370840">
                <a:tc>
                  <a:txBody>
                    <a:bodyPr/>
                    <a:lstStyle/>
                    <a:p>
                      <a:pPr algn="ctr"/>
                      <a:r>
                        <a:rPr lang="en-GB" sz="900" b="1" dirty="0">
                          <a:solidFill>
                            <a:schemeClr val="tx2"/>
                          </a:solidFill>
                          <a:latin typeface="+mn-lt"/>
                        </a:rPr>
                        <a:t>Impacts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lvl="0" algn="l">
                        <a:buNone/>
                      </a:pPr>
                      <a:r>
                        <a:rPr lang="en-GB" sz="900" b="0" dirty="0">
                          <a:latin typeface="+mj-lt"/>
                          <a:cs typeface="Poppins Medium"/>
                        </a:rPr>
                        <a:t>Potential financial impact to the customer as incorrect transfer reads will be issued to the outgoing and incoming Shippers thereby potentially impacting processes such as incorrect reconciliation and inaccurate AQ Calculation. There is an ask on the customer to replace any estimate or incorrect actual read, which would turn the negative into a positive, meaning that the customers would be fixing this issue without our assistance.</a:t>
                      </a: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380318840"/>
                  </a:ext>
                </a:extLst>
              </a:tr>
              <a:tr h="370840">
                <a:tc>
                  <a:txBody>
                    <a:bodyPr/>
                    <a:lstStyle/>
                    <a:p>
                      <a:pPr algn="ctr"/>
                      <a:r>
                        <a:rPr lang="en-GB" sz="900" b="1" dirty="0">
                          <a:solidFill>
                            <a:schemeClr val="tx2"/>
                          </a:solidFill>
                          <a:latin typeface="+mn-lt"/>
                        </a:rPr>
                        <a:t>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lvl="0" algn="l">
                        <a:buNone/>
                      </a:pPr>
                      <a:r>
                        <a:rPr lang="en-GB" sz="900" b="0" dirty="0">
                          <a:solidFill>
                            <a:schemeClr val="dk1"/>
                          </a:solidFill>
                          <a:latin typeface="+mj-lt"/>
                          <a:ea typeface="+mn-ea"/>
                          <a:cs typeface="Poppins Medium"/>
                        </a:rPr>
                        <a:t>Correct reconciliation and billing for both shippers. Accurate AQ calculations. Correct transfer reads issued to outgoing and incoming shippers.</a:t>
                      </a:r>
                      <a:endParaRPr lang="en-US"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856951053"/>
                  </a:ext>
                </a:extLst>
              </a:tr>
            </a:tbl>
          </a:graphicData>
        </a:graphic>
      </p:graphicFrame>
      <p:graphicFrame>
        <p:nvGraphicFramePr>
          <p:cNvPr id="6" name="Table 5">
            <a:extLst>
              <a:ext uri="{FF2B5EF4-FFF2-40B4-BE49-F238E27FC236}">
                <a16:creationId xmlns:a16="http://schemas.microsoft.com/office/drawing/2014/main" id="{001885C1-7E9C-6EAD-1E14-18B9FF189BBC}"/>
              </a:ext>
            </a:extLst>
          </p:cNvPr>
          <p:cNvGraphicFramePr>
            <a:graphicFrameLocks noGrp="1"/>
          </p:cNvGraphicFramePr>
          <p:nvPr/>
        </p:nvGraphicFramePr>
        <p:xfrm>
          <a:off x="66351" y="4124173"/>
          <a:ext cx="12059298" cy="2253920"/>
        </p:xfrm>
        <a:graphic>
          <a:graphicData uri="http://schemas.openxmlformats.org/drawingml/2006/table">
            <a:tbl>
              <a:tblPr firstRow="1" bandRow="1">
                <a:tableStyleId>{5C22544A-7EE6-4342-B048-85BDC9FD1C3A}</a:tableStyleId>
              </a:tblPr>
              <a:tblGrid>
                <a:gridCol w="2573691">
                  <a:extLst>
                    <a:ext uri="{9D8B030D-6E8A-4147-A177-3AD203B41FA5}">
                      <a16:colId xmlns:a16="http://schemas.microsoft.com/office/drawing/2014/main" val="618901692"/>
                    </a:ext>
                  </a:extLst>
                </a:gridCol>
                <a:gridCol w="9485607">
                  <a:extLst>
                    <a:ext uri="{9D8B030D-6E8A-4147-A177-3AD203B41FA5}">
                      <a16:colId xmlns:a16="http://schemas.microsoft.com/office/drawing/2014/main" val="1890735499"/>
                    </a:ext>
                  </a:extLst>
                </a:gridCol>
              </a:tblGrid>
              <a:tr h="242240">
                <a:tc>
                  <a:txBody>
                    <a:bodyPr/>
                    <a:lstStyle/>
                    <a:p>
                      <a:pPr algn="ctr"/>
                      <a:r>
                        <a:rPr lang="en-GB" sz="900" b="1">
                          <a:solidFill>
                            <a:schemeClr val="tx2"/>
                          </a:solidFill>
                          <a:latin typeface="Century Gothic (Body)"/>
                        </a:rPr>
                        <a:t>Part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tx2"/>
                          </a:solidFill>
                          <a:latin typeface="+mn-lt"/>
                          <a:ea typeface="+mn-ea"/>
                          <a:cs typeface="Poppins Medium"/>
                        </a:rPr>
                        <a:t>Read Validation where no Actual Read Present in Previous Class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2578647906"/>
                  </a:ext>
                </a:extLst>
              </a:tr>
              <a:tr h="370840">
                <a:tc>
                  <a:txBody>
                    <a:bodyPr/>
                    <a:lstStyle/>
                    <a:p>
                      <a:pPr algn="ctr"/>
                      <a:r>
                        <a:rPr lang="en-GB" sz="900" b="1" dirty="0">
                          <a:solidFill>
                            <a:schemeClr val="tx2"/>
                          </a:solidFill>
                          <a:latin typeface="Century Gothic" panose="020B0502020202020204" pitchFamily="34" charset="0"/>
                        </a:rPr>
                        <a:t>Issue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a:r>
                        <a:rPr lang="en-GB" sz="900" b="0" dirty="0">
                          <a:solidFill>
                            <a:schemeClr val="dk1"/>
                          </a:solidFill>
                          <a:latin typeface="+mj-lt"/>
                          <a:ea typeface="+mn-ea"/>
                          <a:cs typeface="Poppins Medium" panose="00000600000000000000" pitchFamily="2" charset="0"/>
                        </a:rPr>
                        <a:t>When a new read is received after a class change (or when a class change estimated read is replaced) the system validates it only against the previous actual read from the immediate previous class. If no actual read exists in that class the read may be rejected with error MRE00430 – “The Meter Point has no previous read.”, or the estimated class change read may be incorrectly treated as an actual read for validation. This design limitation stems from the Nexus implementation, where DM sites became Class 1 and NDMs became Class 4, and validations were intentionally restricted to only one previous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675281158"/>
                  </a:ext>
                </a:extLst>
              </a:tr>
              <a:tr h="215610">
                <a:tc>
                  <a:txBody>
                    <a:bodyPr/>
                    <a:lstStyle/>
                    <a:p>
                      <a:pPr algn="ctr"/>
                      <a:r>
                        <a:rPr lang="en-GB" sz="900" b="1" dirty="0">
                          <a:solidFill>
                            <a:schemeClr val="tx2"/>
                          </a:solidFill>
                          <a:latin typeface="Century Gothic (Body)"/>
                        </a:rPr>
                        <a:t>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algn="l"/>
                      <a:r>
                        <a:rPr lang="en-GB" sz="900">
                          <a:latin typeface="+mj-lt"/>
                          <a:cs typeface="Poppins Medium" panose="00000600000000000000" pitchFamily="2" charset="0"/>
                        </a:rPr>
                        <a:t>Read Validation to look further back in the read history, to validate read submissions to actual readings, not estimated. There may be additional scenarios impacted.</a:t>
                      </a:r>
                      <a:endParaRPr lang="en-GB" sz="900" b="0">
                        <a:latin typeface="+mj-lt"/>
                        <a:cs typeface="Poppins Medium" panose="000006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4070866513"/>
                  </a:ext>
                </a:extLst>
              </a:tr>
              <a:tr h="370840">
                <a:tc>
                  <a:txBody>
                    <a:bodyPr/>
                    <a:lstStyle/>
                    <a:p>
                      <a:pPr algn="ctr"/>
                      <a:r>
                        <a:rPr lang="en-GB" sz="900" b="1" dirty="0">
                          <a:solidFill>
                            <a:schemeClr val="tx2"/>
                          </a:solidFill>
                          <a:latin typeface="Century Gothic (Body)"/>
                        </a:rPr>
                        <a:t>Impacts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l"/>
                      <a:r>
                        <a:rPr lang="en-GB" sz="900" b="0">
                          <a:latin typeface="+mj-lt"/>
                          <a:cs typeface="Poppins Medium" panose="00000600000000000000" pitchFamily="2" charset="0"/>
                        </a:rPr>
                        <a:t>As class changes (especially 4↔3) increased after MOD700 and with ongoing mass migrations and CSS, the issue became more prevalent. Common scenario - rapid class changes (e.g., Class 4 → 3 → 4 within two days) lead to high chance of no actual read in the previous class. Resulting in read rejections or incorrect validation. Read performance degradation, inaccurate AQ calculations, billing errors, UIG impacts, Increased Shipper Agreed Read rejections when class change coincides with shipper transfer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3380318840"/>
                  </a:ext>
                </a:extLst>
              </a:tr>
              <a:tr h="370840">
                <a:tc>
                  <a:txBody>
                    <a:bodyPr/>
                    <a:lstStyle/>
                    <a:p>
                      <a:pPr algn="ctr"/>
                      <a:r>
                        <a:rPr lang="en-GB" sz="900" b="1" dirty="0">
                          <a:solidFill>
                            <a:schemeClr val="tx2"/>
                          </a:solidFill>
                          <a:latin typeface="Century Gothic (Body)"/>
                        </a:rPr>
                        <a:t>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tc>
                  <a:txBody>
                    <a:bodyPr/>
                    <a:lstStyle/>
                    <a:p>
                      <a:pPr algn="l"/>
                      <a:r>
                        <a:rPr lang="en-GB" sz="900" b="0" dirty="0">
                          <a:solidFill>
                            <a:schemeClr val="dk1"/>
                          </a:solidFill>
                          <a:latin typeface="+mj-lt"/>
                          <a:ea typeface="+mn-ea"/>
                          <a:cs typeface="Poppins Medium" panose="00000600000000000000" pitchFamily="2" charset="0"/>
                        </a:rPr>
                        <a:t>Reduce the number of incorrectly rejected shipper reads. In addition, where reads are not rejected but validated against a Class Change estimate, we are in contradiction of the UNCVR rules. In this situation the Shipper will be validating the submitted read against a different read to the CDSP which could lead to different rejection.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5000"/>
                        <a:lumOff val="75000"/>
                      </a:schemeClr>
                    </a:solidFill>
                  </a:tcPr>
                </a:tc>
                <a:extLst>
                  <a:ext uri="{0D108BD9-81ED-4DB2-BD59-A6C34878D82A}">
                    <a16:rowId xmlns:a16="http://schemas.microsoft.com/office/drawing/2014/main" val="1856951053"/>
                  </a:ext>
                </a:extLst>
              </a:tr>
            </a:tbl>
          </a:graphicData>
        </a:graphic>
      </p:graphicFrame>
      <p:graphicFrame>
        <p:nvGraphicFramePr>
          <p:cNvPr id="8" name="Table 7">
            <a:extLst>
              <a:ext uri="{FF2B5EF4-FFF2-40B4-BE49-F238E27FC236}">
                <a16:creationId xmlns:a16="http://schemas.microsoft.com/office/drawing/2014/main" id="{14DE9915-245D-CD5A-00E2-38E98C97A095}"/>
              </a:ext>
            </a:extLst>
          </p:cNvPr>
          <p:cNvGraphicFramePr>
            <a:graphicFrameLocks noGrp="1"/>
          </p:cNvGraphicFramePr>
          <p:nvPr/>
        </p:nvGraphicFramePr>
        <p:xfrm>
          <a:off x="66351" y="3749006"/>
          <a:ext cx="12059298" cy="320040"/>
        </p:xfrm>
        <a:graphic>
          <a:graphicData uri="http://schemas.openxmlformats.org/drawingml/2006/table">
            <a:tbl>
              <a:tblPr firstRow="1" bandRow="1">
                <a:tableStyleId>{5C22544A-7EE6-4342-B048-85BDC9FD1C3A}</a:tableStyleId>
              </a:tblPr>
              <a:tblGrid>
                <a:gridCol w="2562042">
                  <a:extLst>
                    <a:ext uri="{9D8B030D-6E8A-4147-A177-3AD203B41FA5}">
                      <a16:colId xmlns:a16="http://schemas.microsoft.com/office/drawing/2014/main" val="618901692"/>
                    </a:ext>
                  </a:extLst>
                </a:gridCol>
                <a:gridCol w="9497256">
                  <a:extLst>
                    <a:ext uri="{9D8B030D-6E8A-4147-A177-3AD203B41FA5}">
                      <a16:colId xmlns:a16="http://schemas.microsoft.com/office/drawing/2014/main" val="1890735499"/>
                    </a:ext>
                  </a:extLst>
                </a:gridCol>
              </a:tblGrid>
              <a:tr h="312290">
                <a:tc>
                  <a:txBody>
                    <a:bodyPr/>
                    <a:lstStyle/>
                    <a:p>
                      <a:pPr algn="ctr"/>
                      <a:r>
                        <a:rPr lang="en-GB" sz="1500"/>
                        <a:t>Service Improvements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500" dirty="0"/>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287840792"/>
                  </a:ext>
                </a:extLst>
              </a:tr>
            </a:tbl>
          </a:graphicData>
        </a:graphic>
      </p:graphicFrame>
    </p:spTree>
    <p:extLst>
      <p:ext uri="{BB962C8B-B14F-4D97-AF65-F5344CB8AC3E}">
        <p14:creationId xmlns:p14="http://schemas.microsoft.com/office/powerpoint/2010/main" val="1423918399"/>
      </p:ext>
    </p:extLst>
  </p:cSld>
  <p:clrMapOvr>
    <a:masterClrMapping/>
  </p:clrMapOvr>
</p:sld>
</file>

<file path=ppt/theme/theme1.xml><?xml version="1.0" encoding="utf-8"?>
<a:theme xmlns:a="http://schemas.openxmlformats.org/drawingml/2006/main" name="Office Theme">
  <a:themeElements>
    <a:clrScheme name="Custom 1">
      <a:dk1>
        <a:srgbClr val="212133"/>
      </a:dk1>
      <a:lt1>
        <a:srgbClr val="F5F7FF"/>
      </a:lt1>
      <a:dk2>
        <a:srgbClr val="212133"/>
      </a:dk2>
      <a:lt2>
        <a:srgbClr val="F5F7FF"/>
      </a:lt2>
      <a:accent1>
        <a:srgbClr val="5947FC"/>
      </a:accent1>
      <a:accent2>
        <a:srgbClr val="6680FF"/>
      </a:accent2>
      <a:accent3>
        <a:srgbClr val="57BAE5"/>
      </a:accent3>
      <a:accent4>
        <a:srgbClr val="0F9ED5"/>
      </a:accent4>
      <a:accent5>
        <a:srgbClr val="ED45AB"/>
      </a:accent5>
      <a:accent6>
        <a:srgbClr val="00BF75"/>
      </a:accent6>
      <a:hlink>
        <a:srgbClr val="5947FC"/>
      </a:hlink>
      <a:folHlink>
        <a:srgbClr val="ED45AB"/>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B8233D5DF9DD4695A1650997F69565" ma:contentTypeVersion="10" ma:contentTypeDescription="Create a new document." ma:contentTypeScope="" ma:versionID="d5fb19b1d9aca754766392bb21ce9f47">
  <xsd:schema xmlns:xsd="http://www.w3.org/2001/XMLSchema" xmlns:xs="http://www.w3.org/2001/XMLSchema" xmlns:p="http://schemas.microsoft.com/office/2006/metadata/properties" xmlns:ns2="2aea91f8-6f9b-4cea-a9ea-2669ae9cb0b8" xmlns:ns3="103fba77-31dd-4780-83f9-c54f26c3a260" targetNamespace="http://schemas.microsoft.com/office/2006/metadata/properties" ma:root="true" ma:fieldsID="eb487e3e9ebf2212bb4e1260569648a8" ns2:_="" ns3:_="">
    <xsd:import namespace="2aea91f8-6f9b-4cea-a9ea-2669ae9cb0b8"/>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a91f8-6f9b-4cea-a9ea-2669ae9cb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03fba77-31dd-4780-83f9-c54f26c3a26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B1D161-8F42-480C-A632-F14940825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a91f8-6f9b-4cea-a9ea-2669ae9cb0b8"/>
    <ds:schemaRef ds:uri="103fba77-31dd-4780-83f9-c54f26c3a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1C5940-0BDF-405A-B53F-01BA76DE3B03}">
  <ds:schemaRefs>
    <ds:schemaRef ds:uri="http://purl.org/dc/elements/1.1/"/>
    <ds:schemaRef ds:uri="db817dfe-07cc-4a03-ae5b-944c94226984"/>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58053b3b-4e05-4880-979e-638edc1302c8"/>
    <ds:schemaRef ds:uri="http://purl.org/dc/terms/"/>
    <ds:schemaRef ds:uri="5844fa40-a696-4ac9-bd38-c0330d295109"/>
    <ds:schemaRef ds:uri="c78a4dae-5fc0-4ed3-ad80-da51122ab114"/>
    <ds:schemaRef ds:uri="103fba77-31dd-4780-83f9-c54f26c3a260"/>
  </ds:schemaRefs>
</ds:datastoreItem>
</file>

<file path=customXml/itemProps3.xml><?xml version="1.0" encoding="utf-8"?>
<ds:datastoreItem xmlns:ds="http://schemas.openxmlformats.org/officeDocument/2006/customXml" ds:itemID="{B178F251-6E49-48D4-8731-E9B725C580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5911</TotalTime>
  <Words>7002</Words>
  <Application>Microsoft Office PowerPoint</Application>
  <PresentationFormat>Widescreen</PresentationFormat>
  <Paragraphs>1054</Paragraphs>
  <Slides>44</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44</vt:i4>
      </vt:variant>
    </vt:vector>
  </HeadingPairs>
  <TitlesOfParts>
    <vt:vector size="58" baseType="lpstr">
      <vt:lpstr>Aptos</vt:lpstr>
      <vt:lpstr>Arial</vt:lpstr>
      <vt:lpstr>Calibri</vt:lpstr>
      <vt:lpstr>Century Gothic</vt:lpstr>
      <vt:lpstr>Century Gothic (Body)</vt:lpstr>
      <vt:lpstr>Century Gothic (Headings)</vt:lpstr>
      <vt:lpstr>Nunito Sans</vt:lpstr>
      <vt:lpstr>Nunito Sans</vt:lpstr>
      <vt:lpstr>Quicksand</vt:lpstr>
      <vt:lpstr>Quicksand Bold</vt:lpstr>
      <vt:lpstr>Quicksand Book</vt:lpstr>
      <vt:lpstr>Segoe UI</vt:lpstr>
      <vt:lpstr>Times New Roman</vt:lpstr>
      <vt:lpstr>Office Theme</vt:lpstr>
      <vt:lpstr>DSC Delivery Sub-Group</vt:lpstr>
      <vt:lpstr>PowerPoint Presentation</vt:lpstr>
      <vt:lpstr>1b</vt:lpstr>
      <vt:lpstr>PowerPoint Presentation</vt:lpstr>
      <vt:lpstr>PowerPoint Presentation</vt:lpstr>
      <vt:lpstr>Meter Read  Service Improvements </vt:lpstr>
      <vt:lpstr>Meter Read Service Improvements</vt:lpstr>
      <vt:lpstr>Meter Read Service Improvements</vt:lpstr>
      <vt:lpstr>Meter Read Service Improvements</vt:lpstr>
      <vt:lpstr>Meter Read Service Improvements</vt:lpstr>
      <vt:lpstr>Meter Read Service Improvements</vt:lpstr>
      <vt:lpstr>Meter Read Service Improvements</vt:lpstr>
      <vt:lpstr>Meter Read Service Improvements</vt:lpstr>
      <vt:lpstr>XRN 6065 – Minor Release 16</vt:lpstr>
      <vt:lpstr>XRN 6066 - Facilitating Biomethane entry into the GDN by exporting methane from the GDN into the NTS via Compression (Modification 0894A)</vt:lpstr>
      <vt:lpstr>XRN 6067 - Facilitating Biomethane entry into the GDN by exporting methane from the GDN into the NTS via Compression (Modification 0894)</vt:lpstr>
      <vt:lpstr>XRN 6070 DDP Release 1 2027/2028</vt:lpstr>
      <vt:lpstr>PowerPoint Presentation</vt:lpstr>
      <vt:lpstr>XRN5473 – Meter Asset Comparison Service</vt:lpstr>
      <vt:lpstr>XRN5473 Change summary</vt:lpstr>
      <vt:lpstr>XRN5473 Change summary</vt:lpstr>
      <vt:lpstr>XRN5473 High Level Solution Option 1</vt:lpstr>
      <vt:lpstr>XRN5473 Option 1 Functionality</vt:lpstr>
      <vt:lpstr>PowerPoint Presentation</vt:lpstr>
      <vt:lpstr>XRN5473 High Level Solution Option 2</vt:lpstr>
      <vt:lpstr>XRN5473 – Option comparison</vt:lpstr>
      <vt:lpstr>XRN5473 Assumptions, Dependencies, Risks</vt:lpstr>
      <vt:lpstr>PowerPoint Presentation</vt:lpstr>
      <vt:lpstr>PowerPoint Presentation</vt:lpstr>
      <vt:lpstr>XRN 5805 Alternative Solution to address instances where VBA macros are present in DN Templates</vt:lpstr>
      <vt:lpstr>Update to Design (File Size Limits) </vt:lpstr>
      <vt:lpstr>Update to Design (File Size Limits As-Is, To-Be) </vt:lpstr>
      <vt:lpstr>Actions and Next Steps</vt:lpstr>
      <vt:lpstr>PowerPoint Presentation</vt:lpstr>
      <vt:lpstr>XRN 5983 – February 26 Major release - Status Update</vt:lpstr>
      <vt:lpstr>XRN 6045 – June 26 Major Release - Status Update</vt:lpstr>
      <vt:lpstr>PowerPoint Presentation</vt:lpstr>
      <vt:lpstr>2026 Forward View - Change Delivery Plan</vt:lpstr>
      <vt:lpstr>Change Delivery Plan – January 2026 – December 2026 </vt:lpstr>
      <vt:lpstr>Change Backlog – ‘In Progress’ Details</vt:lpstr>
      <vt:lpstr>Change Backlog – ‘On Hold’ Details</vt:lpstr>
      <vt:lpstr>DSC Change Pack Consultation Plan (two-month view)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Milner</dc:creator>
  <cp:lastModifiedBy>Vikki Orsler</cp:lastModifiedBy>
  <cp:revision>31</cp:revision>
  <dcterms:created xsi:type="dcterms:W3CDTF">2025-04-09T09:46:56Z</dcterms:created>
  <dcterms:modified xsi:type="dcterms:W3CDTF">2026-04-13T10:38:59Z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0x01010026B8233D5DF9DD4695A1650997F69565</vt:lpwstr>
  </property>
  <property fmtid="{D5CDD505-2E9C-101B-9397-08002B2CF9AE}" pid="4" name="Order">
    <vt:r8>4623200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SIP_Label_f1ac90e1-b326-4d7e-8e6f-2cb2e2852482_Enabled">
    <vt:lpwstr>true</vt:lpwstr>
  </property>
  <property fmtid="{D5CDD505-2E9C-101B-9397-08002B2CF9AE}" pid="12" name="MSIP_Label_f1ac90e1-b326-4d7e-8e6f-2cb2e2852482_SetDate">
    <vt:lpwstr>2026-04-09T11:21:12Z</vt:lpwstr>
  </property>
  <property fmtid="{D5CDD505-2E9C-101B-9397-08002B2CF9AE}" pid="13" name="MSIP_Label_f1ac90e1-b326-4d7e-8e6f-2cb2e2852482_Method">
    <vt:lpwstr>Privileged</vt:lpwstr>
  </property>
  <property fmtid="{D5CDD505-2E9C-101B-9397-08002B2CF9AE}" pid="14" name="MSIP_Label_f1ac90e1-b326-4d7e-8e6f-2cb2e2852482_Name">
    <vt:lpwstr>Public</vt:lpwstr>
  </property>
  <property fmtid="{D5CDD505-2E9C-101B-9397-08002B2CF9AE}" pid="15" name="MSIP_Label_f1ac90e1-b326-4d7e-8e6f-2cb2e2852482_SiteId">
    <vt:lpwstr>12678707-5ebb-49cb-b71d-ee5825da3c74</vt:lpwstr>
  </property>
  <property fmtid="{D5CDD505-2E9C-101B-9397-08002B2CF9AE}" pid="16" name="MSIP_Label_f1ac90e1-b326-4d7e-8e6f-2cb2e2852482_ActionId">
    <vt:lpwstr>935384a1-cf4c-45f9-a91a-1e9ea4be839b</vt:lpwstr>
  </property>
  <property fmtid="{D5CDD505-2E9C-101B-9397-08002B2CF9AE}" pid="17" name="MSIP_Label_f1ac90e1-b326-4d7e-8e6f-2cb2e2852482_ContentBits">
    <vt:lpwstr>3</vt:lpwstr>
  </property>
  <property fmtid="{D5CDD505-2E9C-101B-9397-08002B2CF9AE}" pid="18" name="MSIP_Label_f1ac90e1-b326-4d7e-8e6f-2cb2e2852482_Tag">
    <vt:lpwstr>10, 0, 1, 1</vt:lpwstr>
  </property>
  <property fmtid="{D5CDD505-2E9C-101B-9397-08002B2CF9AE}" pid="19" name="ClassificationContentMarkingFooterLocations">
    <vt:lpwstr>Office Theme:7</vt:lpwstr>
  </property>
  <property fmtid="{D5CDD505-2E9C-101B-9397-08002B2CF9AE}" pid="20" name="ClassificationContentMarkingFooterText">
    <vt:lpwstr>Document Classification: Public</vt:lpwstr>
  </property>
</Properties>
</file>