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5"/>
  </p:sldMasterIdLst>
  <p:notesMasterIdLst>
    <p:notesMasterId r:id="rId83"/>
  </p:notesMasterIdLst>
  <p:handoutMasterIdLst>
    <p:handoutMasterId r:id="rId84"/>
  </p:handoutMasterIdLst>
  <p:sldIdLst>
    <p:sldId id="277" r:id="rId6"/>
    <p:sldId id="402" r:id="rId7"/>
    <p:sldId id="301" r:id="rId8"/>
    <p:sldId id="302" r:id="rId9"/>
    <p:sldId id="304" r:id="rId10"/>
    <p:sldId id="317" r:id="rId11"/>
    <p:sldId id="306" r:id="rId12"/>
    <p:sldId id="307" r:id="rId13"/>
    <p:sldId id="310" r:id="rId14"/>
    <p:sldId id="373" r:id="rId15"/>
    <p:sldId id="374" r:id="rId16"/>
    <p:sldId id="319" r:id="rId17"/>
    <p:sldId id="311" r:id="rId18"/>
    <p:sldId id="379" r:id="rId19"/>
    <p:sldId id="397" r:id="rId20"/>
    <p:sldId id="375" r:id="rId21"/>
    <p:sldId id="376" r:id="rId22"/>
    <p:sldId id="377" r:id="rId23"/>
    <p:sldId id="473" r:id="rId24"/>
    <p:sldId id="378" r:id="rId25"/>
    <p:sldId id="421" r:id="rId26"/>
    <p:sldId id="422" r:id="rId27"/>
    <p:sldId id="423" r:id="rId28"/>
    <p:sldId id="485" r:id="rId29"/>
    <p:sldId id="425" r:id="rId30"/>
    <p:sldId id="426" r:id="rId31"/>
    <p:sldId id="480" r:id="rId32"/>
    <p:sldId id="427" r:id="rId33"/>
    <p:sldId id="428" r:id="rId34"/>
    <p:sldId id="429" r:id="rId35"/>
    <p:sldId id="430" r:id="rId36"/>
    <p:sldId id="431" r:id="rId37"/>
    <p:sldId id="432" r:id="rId38"/>
    <p:sldId id="433" r:id="rId39"/>
    <p:sldId id="434" r:id="rId40"/>
    <p:sldId id="483" r:id="rId41"/>
    <p:sldId id="488" r:id="rId42"/>
    <p:sldId id="435" r:id="rId43"/>
    <p:sldId id="436" r:id="rId44"/>
    <p:sldId id="482" r:id="rId45"/>
    <p:sldId id="487" r:id="rId46"/>
    <p:sldId id="437" r:id="rId47"/>
    <p:sldId id="438" r:id="rId48"/>
    <p:sldId id="484" r:id="rId49"/>
    <p:sldId id="481" r:id="rId50"/>
    <p:sldId id="439" r:id="rId51"/>
    <p:sldId id="441" r:id="rId52"/>
    <p:sldId id="440" r:id="rId53"/>
    <p:sldId id="443" r:id="rId54"/>
    <p:sldId id="444" r:id="rId55"/>
    <p:sldId id="445" r:id="rId56"/>
    <p:sldId id="446" r:id="rId57"/>
    <p:sldId id="447" r:id="rId58"/>
    <p:sldId id="448" r:id="rId59"/>
    <p:sldId id="449" r:id="rId60"/>
    <p:sldId id="450" r:id="rId61"/>
    <p:sldId id="451" r:id="rId62"/>
    <p:sldId id="452" r:id="rId63"/>
    <p:sldId id="457" r:id="rId64"/>
    <p:sldId id="453" r:id="rId65"/>
    <p:sldId id="455" r:id="rId66"/>
    <p:sldId id="456" r:id="rId67"/>
    <p:sldId id="490" r:id="rId68"/>
    <p:sldId id="458" r:id="rId69"/>
    <p:sldId id="459" r:id="rId70"/>
    <p:sldId id="489" r:id="rId71"/>
    <p:sldId id="460" r:id="rId72"/>
    <p:sldId id="461" r:id="rId73"/>
    <p:sldId id="462" r:id="rId74"/>
    <p:sldId id="463" r:id="rId75"/>
    <p:sldId id="465" r:id="rId76"/>
    <p:sldId id="466" r:id="rId77"/>
    <p:sldId id="467" r:id="rId78"/>
    <p:sldId id="468" r:id="rId79"/>
    <p:sldId id="469" r:id="rId80"/>
    <p:sldId id="470" r:id="rId81"/>
    <p:sldId id="471" r:id="rId82"/>
  </p:sldIdLst>
  <p:sldSz cx="9144000" cy="5143500" type="screen16x9"/>
  <p:notesSz cx="6669088" cy="98679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Default Section" id="{F9483206-21C5-4053-A888-56AD90B64BDA}">
          <p14:sldIdLst>
            <p14:sldId id="277"/>
            <p14:sldId id="402"/>
          </p14:sldIdLst>
        </p14:section>
        <p14:section name="1. Introduction" id="{A6B9F834-F68B-45ED-8585-5ADE8EFDBBBD}">
          <p14:sldIdLst>
            <p14:sldId id="301"/>
            <p14:sldId id="302"/>
            <p14:sldId id="304"/>
            <p14:sldId id="317"/>
            <p14:sldId id="306"/>
            <p14:sldId id="307"/>
            <p14:sldId id="310"/>
          </p14:sldIdLst>
        </p14:section>
        <p14:section name="2. Invoice File Overview" id="{806C162C-EE75-4C1B-AB82-37FC353A72CB}">
          <p14:sldIdLst>
            <p14:sldId id="373"/>
            <p14:sldId id="374"/>
            <p14:sldId id="319"/>
            <p14:sldId id="311"/>
            <p14:sldId id="379"/>
            <p14:sldId id="397"/>
            <p14:sldId id="375"/>
            <p14:sldId id="376"/>
            <p14:sldId id="377"/>
            <p14:sldId id="473"/>
            <p14:sldId id="378"/>
          </p14:sldIdLst>
        </p14:section>
        <p14:section name="3. Overview of Invoices" id="{4EC1574C-954A-4E0E-B6FE-CDA6CE032EC6}">
          <p14:sldIdLst>
            <p14:sldId id="421"/>
            <p14:sldId id="422"/>
            <p14:sldId id="423"/>
            <p14:sldId id="485"/>
            <p14:sldId id="425"/>
            <p14:sldId id="426"/>
            <p14:sldId id="480"/>
            <p14:sldId id="427"/>
            <p14:sldId id="428"/>
            <p14:sldId id="429"/>
            <p14:sldId id="430"/>
            <p14:sldId id="431"/>
            <p14:sldId id="432"/>
            <p14:sldId id="433"/>
            <p14:sldId id="434"/>
            <p14:sldId id="483"/>
            <p14:sldId id="488"/>
            <p14:sldId id="435"/>
            <p14:sldId id="436"/>
            <p14:sldId id="482"/>
            <p14:sldId id="487"/>
            <p14:sldId id="437"/>
            <p14:sldId id="438"/>
            <p14:sldId id="484"/>
            <p14:sldId id="481"/>
            <p14:sldId id="439"/>
            <p14:sldId id="441"/>
            <p14:sldId id="440"/>
            <p14:sldId id="443"/>
            <p14:sldId id="444"/>
            <p14:sldId id="445"/>
            <p14:sldId id="446"/>
            <p14:sldId id="447"/>
            <p14:sldId id="448"/>
            <p14:sldId id="449"/>
            <p14:sldId id="450"/>
            <p14:sldId id="451"/>
            <p14:sldId id="452"/>
            <p14:sldId id="457"/>
            <p14:sldId id="453"/>
            <p14:sldId id="455"/>
            <p14:sldId id="456"/>
            <p14:sldId id="490"/>
            <p14:sldId id="458"/>
            <p14:sldId id="459"/>
            <p14:sldId id="489"/>
            <p14:sldId id="460"/>
            <p14:sldId id="461"/>
            <p14:sldId id="462"/>
            <p14:sldId id="463"/>
            <p14:sldId id="465"/>
            <p14:sldId id="466"/>
          </p14:sldIdLst>
        </p14:section>
        <p14:section name="Appendix" id="{B8F9ECEF-3EE8-4282-AC6C-60DA5ADFB2F4}">
          <p14:sldIdLst>
            <p14:sldId id="467"/>
            <p14:sldId id="468"/>
            <p14:sldId id="469"/>
            <p14:sldId id="470"/>
            <p14:sldId id="4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1D3E61"/>
    <a:srgbClr val="CC0000"/>
    <a:srgbClr val="66FF33"/>
    <a:srgbClr val="006666"/>
    <a:srgbClr val="CCFF99"/>
    <a:srgbClr val="00FF00"/>
    <a:srgbClr val="FFC000"/>
    <a:srgbClr val="A20000"/>
    <a:srgbClr val="D22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8" autoAdjust="0"/>
    <p:restoredTop sz="96270" autoAdjust="0"/>
  </p:normalViewPr>
  <p:slideViewPr>
    <p:cSldViewPr snapToObjects="1">
      <p:cViewPr varScale="1">
        <p:scale>
          <a:sx n="88" d="100"/>
          <a:sy n="88" d="100"/>
        </p:scale>
        <p:origin x="-102" y="-4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Objects="1">
      <p:cViewPr varScale="1">
        <p:scale>
          <a:sx n="65" d="100"/>
          <a:sy n="65" d="100"/>
        </p:scale>
        <p:origin x="-2856" y="-120"/>
      </p:cViewPr>
      <p:guideLst>
        <p:guide orient="horz" pos="3108"/>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2" y="2"/>
            <a:ext cx="2890665" cy="49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403" tIns="45199" rIns="90403" bIns="45199"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76866" y="2"/>
            <a:ext cx="2890665" cy="49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403" tIns="45199" rIns="90403" bIns="45199"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09/04/2018</a:t>
            </a:fld>
            <a:endParaRPr lang="en-GB"/>
          </a:p>
        </p:txBody>
      </p:sp>
      <p:sp>
        <p:nvSpPr>
          <p:cNvPr id="65540" name="Rectangle 4"/>
          <p:cNvSpPr>
            <a:spLocks noGrp="1" noChangeArrowheads="1"/>
          </p:cNvSpPr>
          <p:nvPr>
            <p:ph type="ftr" sz="quarter" idx="2"/>
          </p:nvPr>
        </p:nvSpPr>
        <p:spPr bwMode="auto">
          <a:xfrm>
            <a:off x="2" y="9372456"/>
            <a:ext cx="2890665" cy="49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403" tIns="45199" rIns="90403" bIns="45199"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76866" y="9372456"/>
            <a:ext cx="2890665" cy="49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403" tIns="45199" rIns="90403" bIns="45199"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890665" cy="493869"/>
          </a:xfrm>
          <a:prstGeom prst="rect">
            <a:avLst/>
          </a:prstGeom>
        </p:spPr>
        <p:txBody>
          <a:bodyPr vert="horz" lIns="90403" tIns="45199" rIns="90403" bIns="45199" rtlCol="0"/>
          <a:lstStyle>
            <a:lvl1pPr algn="l">
              <a:defRPr sz="1200"/>
            </a:lvl1pPr>
          </a:lstStyle>
          <a:p>
            <a:endParaRPr lang="en-GB"/>
          </a:p>
        </p:txBody>
      </p:sp>
      <p:sp>
        <p:nvSpPr>
          <p:cNvPr id="3" name="Date Placeholder 2"/>
          <p:cNvSpPr>
            <a:spLocks noGrp="1"/>
          </p:cNvSpPr>
          <p:nvPr>
            <p:ph type="dt" idx="1"/>
          </p:nvPr>
        </p:nvSpPr>
        <p:spPr>
          <a:xfrm>
            <a:off x="3776866" y="2"/>
            <a:ext cx="2890665" cy="493869"/>
          </a:xfrm>
          <a:prstGeom prst="rect">
            <a:avLst/>
          </a:prstGeom>
        </p:spPr>
        <p:txBody>
          <a:bodyPr vert="horz" lIns="90403" tIns="45199" rIns="90403" bIns="45199" rtlCol="0"/>
          <a:lstStyle>
            <a:lvl1pPr algn="r">
              <a:defRPr sz="1200"/>
            </a:lvl1pPr>
          </a:lstStyle>
          <a:p>
            <a:fld id="{AE8FEBE4-8829-4F01-AA12-B8439DC7B3F6}" type="datetimeFigureOut">
              <a:rPr lang="en-GB" smtClean="0"/>
              <a:t>09/04/2018</a:t>
            </a:fld>
            <a:endParaRPr lang="en-GB"/>
          </a:p>
        </p:txBody>
      </p:sp>
      <p:sp>
        <p:nvSpPr>
          <p:cNvPr id="4" name="Slide Image Placeholder 3"/>
          <p:cNvSpPr>
            <a:spLocks noGrp="1" noRot="1" noChangeAspect="1"/>
          </p:cNvSpPr>
          <p:nvPr>
            <p:ph type="sldImg" idx="2"/>
          </p:nvPr>
        </p:nvSpPr>
        <p:spPr>
          <a:xfrm>
            <a:off x="46038" y="739775"/>
            <a:ext cx="6577012" cy="3700463"/>
          </a:xfrm>
          <a:prstGeom prst="rect">
            <a:avLst/>
          </a:prstGeom>
          <a:noFill/>
          <a:ln w="12700">
            <a:solidFill>
              <a:prstClr val="black"/>
            </a:solidFill>
          </a:ln>
        </p:spPr>
        <p:txBody>
          <a:bodyPr vert="horz" lIns="90403" tIns="45199" rIns="90403" bIns="45199" rtlCol="0" anchor="ctr"/>
          <a:lstStyle/>
          <a:p>
            <a:endParaRPr lang="en-GB"/>
          </a:p>
        </p:txBody>
      </p:sp>
      <p:sp>
        <p:nvSpPr>
          <p:cNvPr id="5" name="Notes Placeholder 4"/>
          <p:cNvSpPr>
            <a:spLocks noGrp="1"/>
          </p:cNvSpPr>
          <p:nvPr>
            <p:ph type="body" sz="quarter" idx="3"/>
          </p:nvPr>
        </p:nvSpPr>
        <p:spPr>
          <a:xfrm>
            <a:off x="666600" y="4687808"/>
            <a:ext cx="5335893" cy="4440082"/>
          </a:xfrm>
          <a:prstGeom prst="rect">
            <a:avLst/>
          </a:prstGeom>
        </p:spPr>
        <p:txBody>
          <a:bodyPr vert="horz" lIns="90403" tIns="45199" rIns="90403" bIns="4519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372456"/>
            <a:ext cx="2890665" cy="493869"/>
          </a:xfrm>
          <a:prstGeom prst="rect">
            <a:avLst/>
          </a:prstGeom>
        </p:spPr>
        <p:txBody>
          <a:bodyPr vert="horz" lIns="90403" tIns="45199" rIns="90403" bIns="45199" rtlCol="0" anchor="b"/>
          <a:lstStyle>
            <a:lvl1pPr algn="l">
              <a:defRPr sz="1200"/>
            </a:lvl1pPr>
          </a:lstStyle>
          <a:p>
            <a:endParaRPr lang="en-GB"/>
          </a:p>
        </p:txBody>
      </p:sp>
      <p:sp>
        <p:nvSpPr>
          <p:cNvPr id="7" name="Slide Number Placeholder 6"/>
          <p:cNvSpPr>
            <a:spLocks noGrp="1"/>
          </p:cNvSpPr>
          <p:nvPr>
            <p:ph type="sldNum" sz="quarter" idx="5"/>
          </p:nvPr>
        </p:nvSpPr>
        <p:spPr>
          <a:xfrm>
            <a:off x="3776866" y="9372456"/>
            <a:ext cx="2890665" cy="493869"/>
          </a:xfrm>
          <a:prstGeom prst="rect">
            <a:avLst/>
          </a:prstGeom>
        </p:spPr>
        <p:txBody>
          <a:bodyPr vert="horz" lIns="90403" tIns="45199" rIns="90403" bIns="45199" rtlCol="0" anchor="b"/>
          <a:lstStyle>
            <a:lvl1pPr algn="r">
              <a:defRPr sz="1200"/>
            </a:lvl1pPr>
          </a:lstStyle>
          <a:p>
            <a:fld id="{5044CB1A-8461-46EA-B2BE-088CD4C455A8}" type="slidenum">
              <a:rPr lang="en-GB" smtClean="0"/>
              <a:t>‹#›</a:t>
            </a:fld>
            <a:endParaRPr lang="en-GB"/>
          </a:p>
        </p:txBody>
      </p:sp>
    </p:spTree>
    <p:extLst>
      <p:ext uri="{BB962C8B-B14F-4D97-AF65-F5344CB8AC3E}">
        <p14:creationId xmlns:p14="http://schemas.microsoft.com/office/powerpoint/2010/main" val="3245567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asgovernance.co.u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4CB1A-8461-46EA-B2BE-088CD4C455A8}" type="slidenum">
              <a:rPr lang="en-GB" smtClean="0"/>
              <a:t>6</a:t>
            </a:fld>
            <a:endParaRPr lang="en-GB"/>
          </a:p>
        </p:txBody>
      </p:sp>
    </p:spTree>
    <p:extLst>
      <p:ext uri="{BB962C8B-B14F-4D97-AF65-F5344CB8AC3E}">
        <p14:creationId xmlns:p14="http://schemas.microsoft.com/office/powerpoint/2010/main" val="645328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1"/>
                </a:solidFill>
                <a:hlinkClick r:id="rId3"/>
              </a:rPr>
              <a:t>www.gasgovernance.co.uk</a:t>
            </a:r>
            <a:r>
              <a:rPr lang="en-GB" dirty="0">
                <a:solidFill>
                  <a:schemeClr val="accent1"/>
                </a:solidFill>
              </a:rPr>
              <a:t> is the </a:t>
            </a:r>
            <a:r>
              <a:rPr lang="en-GB" dirty="0" smtClean="0"/>
              <a:t>Joint Office of Gas Transporters website</a:t>
            </a:r>
            <a:endParaRPr lang="en-GB" dirty="0"/>
          </a:p>
        </p:txBody>
      </p:sp>
      <p:sp>
        <p:nvSpPr>
          <p:cNvPr id="4" name="Slide Number Placeholder 3"/>
          <p:cNvSpPr>
            <a:spLocks noGrp="1"/>
          </p:cNvSpPr>
          <p:nvPr>
            <p:ph type="sldNum" sz="quarter" idx="10"/>
          </p:nvPr>
        </p:nvSpPr>
        <p:spPr/>
        <p:txBody>
          <a:bodyPr/>
          <a:lstStyle/>
          <a:p>
            <a:fld id="{5044CB1A-8461-46EA-B2BE-088CD4C455A8}" type="slidenum">
              <a:rPr lang="en-GB" smtClean="0"/>
              <a:t>9</a:t>
            </a:fld>
            <a:endParaRPr lang="en-GB"/>
          </a:p>
        </p:txBody>
      </p:sp>
    </p:spTree>
    <p:extLst>
      <p:ext uri="{BB962C8B-B14F-4D97-AF65-F5344CB8AC3E}">
        <p14:creationId xmlns:p14="http://schemas.microsoft.com/office/powerpoint/2010/main" val="332661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Invoice and Supporting Information within</a:t>
            </a:r>
            <a:r>
              <a:rPr lang="en-GB" baseline="0" dirty="0" smtClean="0"/>
              <a:t> s</a:t>
            </a:r>
            <a:r>
              <a:rPr lang="en-GB" dirty="0" smtClean="0"/>
              <a:t>ame</a:t>
            </a:r>
            <a:r>
              <a:rPr lang="en-GB" baseline="0" dirty="0" smtClean="0"/>
              <a:t> file – ECO / NTE / NXC / IDB (BAL)</a:t>
            </a:r>
          </a:p>
          <a:p>
            <a:r>
              <a:rPr lang="en-GB" baseline="0" dirty="0" smtClean="0"/>
              <a:t>Path detailed within I57 record on the invoice – ADE</a:t>
            </a:r>
          </a:p>
          <a:p>
            <a:r>
              <a:rPr lang="en-GB" baseline="0" dirty="0" smtClean="0"/>
              <a:t>RTB invoices from SAP so different supporting info file – OWG (OSG) and CPN (NSC)</a:t>
            </a:r>
            <a:endParaRPr lang="en-GB" dirty="0"/>
          </a:p>
        </p:txBody>
      </p:sp>
      <p:sp>
        <p:nvSpPr>
          <p:cNvPr id="4" name="Slide Number Placeholder 3"/>
          <p:cNvSpPr>
            <a:spLocks noGrp="1"/>
          </p:cNvSpPr>
          <p:nvPr>
            <p:ph type="sldNum" sz="quarter" idx="10"/>
          </p:nvPr>
        </p:nvSpPr>
        <p:spPr/>
        <p:txBody>
          <a:bodyPr/>
          <a:lstStyle/>
          <a:p>
            <a:fld id="{5044CB1A-8461-46EA-B2BE-088CD4C455A8}" type="slidenum">
              <a:rPr lang="en-GB" smtClean="0"/>
              <a:t>15</a:t>
            </a:fld>
            <a:endParaRPr lang="en-GB"/>
          </a:p>
        </p:txBody>
      </p:sp>
    </p:spTree>
    <p:extLst>
      <p:ext uri="{BB962C8B-B14F-4D97-AF65-F5344CB8AC3E}">
        <p14:creationId xmlns:p14="http://schemas.microsoft.com/office/powerpoint/2010/main" val="611503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4CB1A-8461-46EA-B2BE-088CD4C455A8}" type="slidenum">
              <a:rPr lang="en-GB" smtClean="0"/>
              <a:t>49</a:t>
            </a:fld>
            <a:endParaRPr lang="en-GB"/>
          </a:p>
        </p:txBody>
      </p:sp>
    </p:spTree>
    <p:extLst>
      <p:ext uri="{BB962C8B-B14F-4D97-AF65-F5344CB8AC3E}">
        <p14:creationId xmlns:p14="http://schemas.microsoft.com/office/powerpoint/2010/main" val="645328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737981"/>
              </a:solidFill>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210913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737981"/>
              </a:solidFill>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384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rgbClr val="737981"/>
              </a:solidFill>
            </a:endParaRPr>
          </a:p>
        </p:txBody>
      </p:sp>
      <p:sp>
        <p:nvSpPr>
          <p:cNvPr id="4" name="Slide Number Placeholder 3"/>
          <p:cNvSpPr>
            <a:spLocks noGrp="1"/>
          </p:cNvSpPr>
          <p:nvPr>
            <p:ph type="sldNum" sz="quarter" idx="10"/>
          </p:nvPr>
        </p:nvSpPr>
        <p:spPr/>
        <p:txBody>
          <a:bodyPr/>
          <a:lstStyle/>
          <a:p>
            <a:fld id="{7FEF617D-7401-419D-85AB-5AB2644003F7}"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1111384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dirty="0" smtClean="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dirty="0" smtClean="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4"/>
            <a:ext cx="7772400" cy="670322"/>
          </a:xfrm>
        </p:spPr>
        <p:txBody>
          <a:bodyPr/>
          <a:lstStyle>
            <a:lvl1pPr algn="ctr">
              <a:defRPr sz="3600">
                <a:solidFill>
                  <a:srgbClr val="68AEE0"/>
                </a:solidFill>
              </a:defRPr>
            </a:lvl1pPr>
          </a:lstStyle>
          <a:p>
            <a:pPr lvl="0"/>
            <a:r>
              <a:rPr lang="en-GB" noProof="0" dirty="0" smtClean="0"/>
              <a:t>Click to edit Master title style</a:t>
            </a:r>
          </a:p>
        </p:txBody>
      </p:sp>
      <p:sp>
        <p:nvSpPr>
          <p:cNvPr id="102407" name="Rectangle 7"/>
          <p:cNvSpPr>
            <a:spLocks noGrp="1" noChangeArrowheads="1"/>
          </p:cNvSpPr>
          <p:nvPr>
            <p:ph type="subTitle" sz="quarter" idx="1"/>
          </p:nvPr>
        </p:nvSpPr>
        <p:spPr>
          <a:xfrm>
            <a:off x="1411560" y="2517744"/>
            <a:ext cx="6400800" cy="594122"/>
          </a:xfrm>
        </p:spPr>
        <p:txBody>
          <a:bodyPr/>
          <a:lstStyle>
            <a:lvl1pPr marL="0" indent="0" algn="ctr">
              <a:buFontTx/>
              <a:buNone/>
              <a:defRPr/>
            </a:lvl1pPr>
          </a:lstStyle>
          <a:p>
            <a:pPr lvl="0"/>
            <a:r>
              <a:rPr lang="en-GB" noProof="0" dirty="0" smtClean="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42360"/>
            <a:ext cx="8688388" cy="723900"/>
          </a:xfrm>
        </p:spPr>
        <p:txBody>
          <a:bodyPr/>
          <a:lstStyle>
            <a:lvl1pPr algn="l">
              <a:defRPr sz="3000">
                <a:solidFill>
                  <a:srgbClr val="1D3E6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681540"/>
            <a:ext cx="8686800" cy="345638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sz="3000">
                <a:solidFill>
                  <a:srgbClr val="68AEE0"/>
                </a:solidFill>
              </a:defRPr>
            </a:lvl1pPr>
          </a:lstStyle>
          <a:p>
            <a:r>
              <a:rPr lang="en-US" dirty="0" smtClean="0"/>
              <a:t>Click to edit Master title style</a:t>
            </a:r>
            <a:endParaRPr lang="en-GB" dirty="0"/>
          </a:p>
        </p:txBody>
      </p:sp>
      <p:sp>
        <p:nvSpPr>
          <p:cNvPr id="3" name="Rectangle 15"/>
          <p:cNvSpPr>
            <a:spLocks noGrp="1" noChangeArrowheads="1"/>
          </p:cNvSpPr>
          <p:nvPr>
            <p:ph type="ftr" sz="quarter" idx="10"/>
          </p:nvPr>
        </p:nvSpPr>
        <p:spPr>
          <a:xfrm>
            <a:off x="2565401" y="4731544"/>
            <a:ext cx="4200525" cy="130969"/>
          </a:xfrm>
        </p:spPr>
        <p:txBody>
          <a:bodyPr/>
          <a:lstStyle>
            <a:lvl1pPr>
              <a:defRPr/>
            </a:lvl1pPr>
          </a:lstStyle>
          <a:p>
            <a:pPr>
              <a:defRPr/>
            </a:pPr>
            <a:fld id="{E502D9C5-17AE-4038-9F2D-B14BAC7D8A12}" type="slidenum">
              <a:rPr lang="en-GB"/>
              <a:pPr>
                <a:defRPr/>
              </a:pPr>
              <a:t>‹#›</a:t>
            </a:fld>
            <a:endParaRPr lang="en-GB" dirty="0"/>
          </a:p>
        </p:txBody>
      </p:sp>
      <p:sp>
        <p:nvSpPr>
          <p:cNvPr id="4" name="Rectangle 21"/>
          <p:cNvSpPr>
            <a:spLocks noGrp="1" noChangeArrowheads="1"/>
          </p:cNvSpPr>
          <p:nvPr>
            <p:ph type="dt" sz="quarter" idx="11"/>
          </p:nvPr>
        </p:nvSpPr>
        <p:spPr>
          <a:xfrm>
            <a:off x="1331913" y="4675585"/>
            <a:ext cx="762000" cy="228600"/>
          </a:xfrm>
        </p:spPr>
        <p:txBody>
          <a:bodyPr/>
          <a:lstStyle>
            <a:lvl1pPr>
              <a:defRPr/>
            </a:lvl1pPr>
          </a:lstStyle>
          <a:p>
            <a:pPr>
              <a:defRPr/>
            </a:pPr>
            <a:endParaRPr lang="en-GB"/>
          </a:p>
        </p:txBody>
      </p:sp>
    </p:spTree>
    <p:extLst>
      <p:ext uri="{BB962C8B-B14F-4D97-AF65-F5344CB8AC3E}">
        <p14:creationId xmlns:p14="http://schemas.microsoft.com/office/powerpoint/2010/main" val="2181941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7" name="Rectangle 9"/>
          <p:cNvSpPr>
            <a:spLocks noGrp="1" noChangeArrowheads="1"/>
          </p:cNvSpPr>
          <p:nvPr>
            <p:ph type="body" idx="1"/>
          </p:nvPr>
        </p:nvSpPr>
        <p:spPr bwMode="auto">
          <a:xfrm>
            <a:off x="228600" y="681038"/>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375" name="Rectangle 15"/>
          <p:cNvSpPr>
            <a:spLocks noGrp="1" noChangeArrowheads="1"/>
          </p:cNvSpPr>
          <p:nvPr>
            <p:ph type="ftr" sz="quarter" idx="3"/>
          </p:nvPr>
        </p:nvSpPr>
        <p:spPr bwMode="auto">
          <a:xfrm>
            <a:off x="2565401" y="4731544"/>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dirty="0"/>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 id="2147484063" r:id="rId4"/>
  </p:sldLayoutIdLst>
  <p:timing>
    <p:tnLst>
      <p:par>
        <p:cTn id="1" dur="indefinite" restart="never" nodeType="tmRoot"/>
      </p:par>
    </p:tnLst>
  </p:timing>
  <p:hf hd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commercial.enquiries@xoserve.com" TargetMode="External"/><Relationship Id="rId2" Type="http://schemas.openxmlformats.org/officeDocument/2006/relationships/hyperlink" Target="http://www.xoserve.com/wp-content/uploads/Request-for-additional-Supporting-info.pdf" TargetMode="Externa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xoserve.sharepoint.com/:f:/r/sites/UKLink/Shared%20Documents/3.%20UK%20Link%20Interface%20Documents/3b.%20System%20Interface%20Documents/Gemini/Gemini%20File%20Formats?csf=1&amp;e=vls4d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xoserve.com/index.php/about-us/secure-site-access-for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xoserve.sharepoint.com/sites/UKLink/Shared%20Documents/3.%20UK%20Link%20Interface%20Documents/3b.%20User%20Interface%20Documents/Shipper/File%20Formats/INV_Generic_Invoice%20V1.6L.docx?d=wd71ac8889b684a8d8da3a2b0f209c868&amp;csf=1&amp;e=fdacd64ee020447d92b09a32176aeae7" TargetMode="External"/><Relationship Id="rId2" Type="http://schemas.openxmlformats.org/officeDocument/2006/relationships/hyperlink" Target="https://xoserve.sharepoint.com/sites/UKLink/Shared%20Documents/3.%20UK%20Link%20Interface%20Documents/3b.%20User%20Interface%20Documents/Shipper/File%20Hierarchies/INV%20File%20Hierarchy%20V1.4L.xlsx?d=w9747ff7e0c184197a9c529ac1fd314dc&amp;csf=1&amp;e=960d20aaf84447fba2b586a2aacb13cf" TargetMode="Externa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xoserve.sharepoint.com/:f:/r/sites/UKLink/Shared%20Documents/3.%20UK%20Link%20Interface%20Documents/3b.%20System%20Interface%20Documents/Shipper/File%20Formats?csf=1&amp;e=wWBHNX" TargetMode="External"/><Relationship Id="rId2" Type="http://schemas.openxmlformats.org/officeDocument/2006/relationships/hyperlink" Target="https://xoserve.sharepoint.com/:f:/r/sites/UKLink/Shared%20Documents/3.%20UK%20Link%20Interface%20Documents/3b.%20System%20Interface%20Documents/Shipper/File%20Hierarchies?csf=1&amp;e=ArHc9d" TargetMode="Externa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xoserve.com/index.php/our-services/operations/"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www.nationalgrid.com/uk/gas/market-operations-and-data/calorific-value-cv"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asgovernance.co.uk/"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xoserve.sharepoint.com/:x:/r/sites/UKLink/_layouts/15/WopiFrame.aspx?sourcedoc=%7b1DA17EC6-566D-4BA1-9EC9-8784E175FB6F%7d&amp;file=Comprehensive%20Invoices%20Charge%20Types.xlsx&amp;action=default&amp;IsList=1&amp;ListId=%7b9F079E91-A478-40B3-8E5B-066326824A34%7d&amp;ListItemId=2125"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mailto:ebi.billing@xoserve.com" TargetMode="External"/><Relationship Id="rId3" Type="http://schemas.openxmlformats.org/officeDocument/2006/relationships/hyperlink" Target="mailto:ric.fsgcompensation@xoserve.com" TargetMode="External"/><Relationship Id="rId7" Type="http://schemas.openxmlformats.org/officeDocument/2006/relationships/hyperlink" Target="mailto:copyinvoice.billingoperations@xoserve.com" TargetMode="External"/><Relationship Id="rId2" Type="http://schemas.openxmlformats.org/officeDocument/2006/relationships/hyperlink" Target="mailto:capcom@xoserve.com" TargetMode="External"/><Relationship Id="rId1" Type="http://schemas.openxmlformats.org/officeDocument/2006/relationships/slideLayout" Target="../slideLayouts/slideLayout3.xml"/><Relationship Id="rId6" Type="http://schemas.openxmlformats.org/officeDocument/2006/relationships/hyperlink" Target="mailto:primesubs.pgt.cpm@xoserve.com" TargetMode="External"/><Relationship Id="rId5" Type="http://schemas.openxmlformats.org/officeDocument/2006/relationships/hyperlink" Target="mailto:recandrbd.billing@xoserve.com" TargetMode="External"/><Relationship Id="rId10" Type="http://schemas.openxmlformats.org/officeDocument/2006/relationships/hyperlink" Target="mailto:adhoc.billing@xoserve.com" TargetMode="External"/><Relationship Id="rId4" Type="http://schemas.openxmlformats.org/officeDocument/2006/relationships/hyperlink" Target="mailto:xoserve.invoicing@xoserve.com" TargetMode="External"/><Relationship Id="rId9" Type="http://schemas.openxmlformats.org/officeDocument/2006/relationships/hyperlink" Target="mailto:rgtainvoicing.im@xoserve.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package" Target="../embeddings/Microsoft_Excel_Worksheet2.xlsx"/><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7.wmf"/><Relationship Id="rId5" Type="http://schemas.openxmlformats.org/officeDocument/2006/relationships/image" Target="../media/image15.wmf"/><Relationship Id="rId10" Type="http://schemas.openxmlformats.org/officeDocument/2006/relationships/package" Target="../embeddings/Microsoft_Excel_Worksheet3.xlsx"/><Relationship Id="rId4" Type="http://schemas.openxmlformats.org/officeDocument/2006/relationships/package" Target="../embeddings/Microsoft_Excel_Macro-Enabled_Worksheet1.xlsm"/><Relationship Id="rId9"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nationalgrid.com/uk/about-grid/our-role-industry/about-gas"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https://www.google.co.uk/imgres?imgurl=https://c1.staticflickr.com/1/459/18733329014_4724f6f414_z.jpg&amp;imgrefurl=http://www.rcheliaddict.co.uk/off-topic/115504-photography-14.html&amp;docid=XlZgpUUpRpw8RM&amp;tbnid=rxoFh4qCXWh8dM:&amp;vet=10ahUKEwiQwZ_0jfXXAhUhDMAKHRSQBRcQMwiiASgBMAE..i&amp;w=500&amp;h=317&amp;bih=638&amp;biw=1242&amp;q=lots%20of%20lorries&amp;ved=0ahUKEwiQwZ_0jfXXAhUhDMAKHRSQBRcQMwiiASgBMAE&amp;iact=mrc&amp;uact=8"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https://www.google.co.uk/imgres?imgurl=https://c1.staticflickr.com/1/459/18733329014_4724f6f414_z.jpg&amp;imgrefurl=http://www.rcheliaddict.co.uk/off-topic/115504-photography-14.html&amp;docid=XlZgpUUpRpw8RM&amp;tbnid=rxoFh4qCXWh8dM:&amp;vet=10ahUKEwiQwZ_0jfXXAhUhDMAKHRSQBRcQMwiiASgBMAE..i&amp;w=500&amp;h=317&amp;bih=638&amp;biw=1242&amp;q=lots%20of%20lorries&amp;ved=0ahUKEwiQwZ_0jfXXAhUhDMAKHRSQBRcQMwiiASgBMAE&amp;iact=mrc&amp;uact=8"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hyperlink" Target="https://www.google.co.uk/imgres?imgurl=https://c1.staticflickr.com/1/459/18733329014_4724f6f414_z.jpg&amp;imgrefurl=http://www.rcheliaddict.co.uk/off-topic/115504-photography-14.html&amp;docid=XlZgpUUpRpw8RM&amp;tbnid=rxoFh4qCXWh8dM:&amp;vet=10ahUKEwiQwZ_0jfXXAhUhDMAKHRSQBRcQMwiiASgBMAE..i&amp;w=500&amp;h=317&amp;bih=638&amp;biw=1242&amp;q=lots%20of%20lorries&amp;ved=0ahUKEwiQwZ_0jfXXAhUhDMAKHRSQBRcQMwiiASgBMAE&amp;iact=mrc&amp;uact=8"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www.google.co.uk/imgres?imgurl=https://c1.staticflickr.com/1/459/18733329014_4724f6f414_z.jpg&amp;imgrefurl=http://www.rcheliaddict.co.uk/off-topic/115504-photography-14.html&amp;docid=XlZgpUUpRpw8RM&amp;tbnid=rxoFh4qCXWh8dM:&amp;vet=10ahUKEwiQwZ_0jfXXAhUhDMAKHRSQBRcQMwiiASgBMAE..i&amp;w=500&amp;h=317&amp;bih=638&amp;biw=1242&amp;q=lots%20of%20lorries&amp;ved=0ahUKEwiQwZ_0jfXXAhUhDMAKHRSQBRcQMwiiASgBMAE&amp;iact=mrc&amp;uact=8"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hyperlink" Target="https://www.google.co.uk/imgres?imgurl=https://c1.staticflickr.com/1/459/18733329014_4724f6f414_z.jpg&amp;imgrefurl=http://www.rcheliaddict.co.uk/off-topic/115504-photography-14.html&amp;docid=XlZgpUUpRpw8RM&amp;tbnid=rxoFh4qCXWh8dM:&amp;vet=10ahUKEwiQwZ_0jfXXAhUhDMAKHRSQBRcQMwiiASgBMAE..i&amp;w=500&amp;h=317&amp;bih=638&amp;biw=1242&amp;q=lots%20of%20lorries&amp;ved=0ahUKEwiQwZ_0jfXXAhUhDMAKHRSQBRcQMwiiASgBMAE&amp;iact=mrc&amp;uact=8"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64.xml.rels><?xml version="1.0" encoding="UTF-8" standalone="yes"?>
<Relationships xmlns="http://schemas.openxmlformats.org/package/2006/relationships"><Relationship Id="rId2" Type="http://schemas.openxmlformats.org/officeDocument/2006/relationships/hyperlink" Target="https://www.google.co.uk/imgres?imgurl=https://c1.staticflickr.com/1/459/18733329014_4724f6f414_z.jpg&amp;imgrefurl=http://www.rcheliaddict.co.uk/off-topic/115504-photography-14.html&amp;docid=XlZgpUUpRpw8RM&amp;tbnid=rxoFh4qCXWh8dM:&amp;vet=10ahUKEwiQwZ_0jfXXAhUhDMAKHRSQBRcQMwiiASgBMAE..i&amp;w=500&amp;h=317&amp;bih=638&amp;biw=1242&amp;q=lots%20of%20lorries&amp;ved=0ahUKEwiQwZ_0jfXXAhUhDMAKHRSQBRcQMwiiASgBMAE&amp;iact=mrc&amp;uact=8" TargetMode="Externa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hyperlink" Target="https://www.google.co.uk/imgres?imgurl=https://c1.staticflickr.com/1/459/18733329014_4724f6f414_z.jpg&amp;imgrefurl=http://www.rcheliaddict.co.uk/off-topic/115504-photography-14.html&amp;docid=XlZgpUUpRpw8RM&amp;tbnid=rxoFh4qCXWh8dM:&amp;vet=10ahUKEwiQwZ_0jfXXAhUhDMAKHRSQBRcQMwiiASgBMAE..i&amp;w=500&amp;h=317&amp;bih=638&amp;biw=1242&amp;q=lots%20of%20lorries&amp;ved=0ahUKEwiQwZ_0jfXXAhUhDMAKHRSQBRcQMwiiASgBMAE&amp;iact=mrc&amp;uact=8" TargetMode="Externa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5.bin"/><Relationship Id="rId7" Type="http://schemas.openxmlformats.org/officeDocument/2006/relationships/package" Target="../embeddings/Microsoft_Excel_Macro-Enabled_Worksheet5.xlsm"/><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0.wmf"/><Relationship Id="rId4" Type="http://schemas.openxmlformats.org/officeDocument/2006/relationships/package" Target="../embeddings/Microsoft_Excel_Worksheet4.xlsx"/></Relationships>
</file>

<file path=ppt/slides/_rels/slide67.xml.rels><?xml version="1.0" encoding="UTF-8" standalone="yes"?>
<Relationships xmlns="http://schemas.openxmlformats.org/package/2006/relationships"><Relationship Id="rId2" Type="http://schemas.openxmlformats.org/officeDocument/2006/relationships/hyperlink" Target="https://www.google.co.uk/imgres?imgurl=https://c1.staticflickr.com/1/459/18733329014_4724f6f414_z.jpg&amp;imgrefurl=http://www.rcheliaddict.co.uk/off-topic/115504-photography-14.html&amp;docid=XlZgpUUpRpw8RM&amp;tbnid=rxoFh4qCXWh8dM:&amp;vet=10ahUKEwiQwZ_0jfXXAhUhDMAKHRSQBRcQMwiiASgBMAE..i&amp;w=500&amp;h=317&amp;bih=638&amp;biw=1242&amp;q=lots%20of%20lorries&amp;ved=0ahUKEwiQwZ_0jfXXAhUhDMAKHRSQBRcQMwiiASgBMAE&amp;iact=mrc&amp;uact=8" TargetMode="Externa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hyperlink" Target="https://www.google.co.uk/imgres?imgurl=https://c1.staticflickr.com/1/459/18733329014_4724f6f414_z.jpg&amp;imgrefurl=http://www.rcheliaddict.co.uk/off-topic/115504-photography-14.html&amp;docid=XlZgpUUpRpw8RM&amp;tbnid=rxoFh4qCXWh8dM:&amp;vet=10ahUKEwiQwZ_0jfXXAhUhDMAKHRSQBRcQMwiiASgBMAE..i&amp;w=500&amp;h=317&amp;bih=638&amp;biw=1242&amp;q=lots%20of%20lorries&amp;ved=0ahUKEwiQwZ_0jfXXAhUhDMAKHRSQBRcQMwiiASgBMAE&amp;iact=mrc&amp;uact=8" TargetMode="Externa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hyperlink" Target="https://www.google.co.uk/imgres?imgurl=https://c1.staticflickr.com/1/459/18733329014_4724f6f414_z.jpg&amp;imgrefurl=http://www.rcheliaddict.co.uk/off-topic/115504-photography-14.html&amp;docid=XlZgpUUpRpw8RM&amp;tbnid=rxoFh4qCXWh8dM:&amp;vet=10ahUKEwiQwZ_0jfXXAhUhDMAKHRSQBRcQMwiiASgBMAE..i&amp;w=500&amp;h=317&amp;bih=638&amp;biw=1242&amp;q=lots%20of%20lorries&amp;ved=0ahUKEwiQwZ_0jfXXAhUhDMAKHRSQBRcQMwiiASgBMAE&amp;iact=mrc&amp;uact=8"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hyperlink" Target="https://www.google.co.uk/imgres?imgurl=https://c1.staticflickr.com/1/459/18733329014_4724f6f414_z.jpg&amp;imgrefurl=http://www.rcheliaddict.co.uk/off-topic/115504-photography-14.html&amp;docid=XlZgpUUpRpw8RM&amp;tbnid=rxoFh4qCXWh8dM:&amp;vet=10ahUKEwiQwZ_0jfXXAhUhDMAKHRSQBRcQMwiiASgBMAE..i&amp;w=500&amp;h=317&amp;bih=638&amp;biw=1242&amp;q=lots%20of%20lorries&amp;ved=0ahUKEwiQwZ_0jfXXAhUhDMAKHRSQBRcQMwiiASgBMAE&amp;iact=mrc&amp;uact=8" TargetMode="Externa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https://www.google.co.uk/imgres?imgurl=https://c1.staticflickr.com/1/459/18733329014_4724f6f414_z.jpg&amp;imgrefurl=http://www.rcheliaddict.co.uk/off-topic/115504-photography-14.html&amp;docid=XlZgpUUpRpw8RM&amp;tbnid=rxoFh4qCXWh8dM:&amp;vet=10ahUKEwiQwZ_0jfXXAhUhDMAKHRSQBRcQMwiiASgBMAE..i&amp;w=500&amp;h=317&amp;bih=638&amp;biw=1242&amp;q=lots%20of%20lorries&amp;ved=0ahUKEwiQwZ_0jfXXAhUhDMAKHRSQBRcQMwiiASgBMAE&amp;iact=mrc&amp;uact=8" TargetMode="External"/><Relationship Id="rId2" Type="http://schemas.openxmlformats.org/officeDocument/2006/relationships/hyperlink" Target="https://xoserve.sharepoint.com/sites/UKLink/Shared%20Documents/3.%20UK%20Link%20Interface%20Documents/3b.%20User%20Interface%20Documents/Shipper/Supporting%20Documents?csf=1&amp;e=aaa72ffed6f44a658a43da1e1ef034b5" TargetMode="Externa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hyperlink" Target="https://www.google.co.uk/imgres?imgurl=https://c1.staticflickr.com/1/459/18733329014_4724f6f414_z.jpg&amp;imgrefurl=http://www.rcheliaddict.co.uk/off-topic/115504-photography-14.html&amp;docid=XlZgpUUpRpw8RM&amp;tbnid=rxoFh4qCXWh8dM:&amp;vet=10ahUKEwiQwZ_0jfXXAhUhDMAKHRSQBRcQMwiiASgBMAE..i&amp;w=500&amp;h=317&amp;bih=638&amp;biw=1242&amp;q=lots%20of%20lorries&amp;ved=0ahUKEwiQwZ_0jfXXAhUhDMAKHRSQBRcQMwiiASgBMAE&amp;iact=mrc&amp;uact=8" TargetMode="Externa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gasgovernance.co.uk/sites/default/files/ggf/book/2018-01/5.2.2%20XRN4454%20-%20National%20Grid%20and%20Cadent%20Enduring%20Invoicing%20Arrangements.docx" TargetMode="External"/><Relationship Id="rId7" Type="http://schemas.openxmlformats.org/officeDocument/2006/relationships/hyperlink" Target="https://www.gasgovernance.co.uk/DSC-Change/100118" TargetMode="External"/><Relationship Id="rId2" Type="http://schemas.openxmlformats.org/officeDocument/2006/relationships/hyperlink" Target="http://www.gasgovernance.co.uk/sites/default/files/ggf/Introduction%20to%20Modification%200606_0.pdf" TargetMode="External"/><Relationship Id="rId1" Type="http://schemas.openxmlformats.org/officeDocument/2006/relationships/slideLayout" Target="../slideLayouts/slideLayout3.xml"/><Relationship Id="rId6" Type="http://schemas.openxmlformats.org/officeDocument/2006/relationships/hyperlink" Target="https://www.gasgovernance.co.uk/DSC-Change/131217" TargetMode="External"/><Relationship Id="rId5" Type="http://schemas.openxmlformats.org/officeDocument/2006/relationships/hyperlink" Target="https://www.gasgovernance.co.uk/DSC-Change/271117" TargetMode="External"/><Relationship Id="rId4" Type="http://schemas.openxmlformats.org/officeDocument/2006/relationships/hyperlink" Target="https://www.gasgovernance.co.uk/sites/default/files/ggf/book/2017-11/xrn4361%20ChMC%20R2%20Business%20Benefit%20Secondary%20Scope%20Recommendation%20V1.pdf"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xoserve.sharepoint.com/:x:/r/sites/UKLink/_layouts/15/WopiFrame.aspx?sourcedoc=%7b1DA17EC6-566D-4BA1-9EC9-8784E175FB6F%7d&amp;file=Comprehensive%20Invoices%20Charge%20Types.xlsx&amp;action=default&amp;IsList=1&amp;ListId=%7b9F079E91-A478-40B3-8E5B-066326824A34%7d&amp;ListItemId=2125"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emf"/><Relationship Id="rId4" Type="http://schemas.openxmlformats.org/officeDocument/2006/relationships/hyperlink" Target="http://www.gasgovernanc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sz="quarter"/>
          </p:nvPr>
        </p:nvSpPr>
        <p:spPr>
          <a:xfrm>
            <a:off x="0" y="2680320"/>
            <a:ext cx="9144000" cy="971550"/>
          </a:xfrm>
        </p:spPr>
        <p:txBody>
          <a:bodyPr/>
          <a:lstStyle/>
          <a:p>
            <a:r>
              <a:rPr lang="en-GB" dirty="0" smtClean="0">
                <a:solidFill>
                  <a:srgbClr val="3E5AA8"/>
                </a:solidFill>
              </a:rPr>
              <a:t>Invoicing Overview for Shippers</a:t>
            </a:r>
          </a:p>
        </p:txBody>
      </p:sp>
      <p:sp>
        <p:nvSpPr>
          <p:cNvPr id="4099" name="Subtitle 2"/>
          <p:cNvSpPr>
            <a:spLocks noGrp="1"/>
          </p:cNvSpPr>
          <p:nvPr>
            <p:ph type="subTitle" sz="quarter" idx="1"/>
          </p:nvPr>
        </p:nvSpPr>
        <p:spPr>
          <a:xfrm>
            <a:off x="0" y="4009330"/>
            <a:ext cx="9144000" cy="578644"/>
          </a:xfrm>
        </p:spPr>
        <p:txBody>
          <a:bodyPr/>
          <a:lstStyle/>
          <a:p>
            <a:endParaRPr lang="en-GB" dirty="0" smtClean="0">
              <a:solidFill>
                <a:srgbClr val="3E5AA8"/>
              </a:solidFill>
            </a:endParaRPr>
          </a:p>
        </p:txBody>
      </p:sp>
      <p:sp>
        <p:nvSpPr>
          <p:cNvPr id="2" name="Footer Placeholder 1"/>
          <p:cNvSpPr>
            <a:spLocks noGrp="1"/>
          </p:cNvSpPr>
          <p:nvPr>
            <p:ph type="ftr" sz="quarter" idx="10"/>
          </p:nvPr>
        </p:nvSpPr>
        <p:spPr/>
        <p:txBody>
          <a:bodyPr/>
          <a:lstStyle/>
          <a:p>
            <a:pPr>
              <a:defRPr/>
            </a:pPr>
            <a:fld id="{E502D9C5-17AE-4038-9F2D-B14BAC7D8A12}" type="slidenum">
              <a:rPr lang="en-GB" smtClean="0"/>
              <a:pPr>
                <a:defRPr/>
              </a:pPr>
              <a:t>1</a:t>
            </a:fld>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GB" dirty="0" smtClean="0"/>
              <a:t>2. Invoice File Overview</a:t>
            </a:r>
            <a:endParaRPr lang="en-GB" dirty="0"/>
          </a:p>
        </p:txBody>
      </p:sp>
      <p:sp>
        <p:nvSpPr>
          <p:cNvPr id="5" name="Subtitle 4"/>
          <p:cNvSpPr>
            <a:spLocks noGrp="1"/>
          </p:cNvSpPr>
          <p:nvPr>
            <p:ph type="subTitle" sz="quarter" idx="1"/>
          </p:nvPr>
        </p:nvSpPr>
        <p:spPr/>
        <p:txBody>
          <a:bodyPr/>
          <a:lstStyle/>
          <a:p>
            <a:endParaRPr lang="en-GB"/>
          </a:p>
        </p:txBody>
      </p:sp>
      <p:sp>
        <p:nvSpPr>
          <p:cNvPr id="2" name="Footer Placeholder 1"/>
          <p:cNvSpPr>
            <a:spLocks noGrp="1"/>
          </p:cNvSpPr>
          <p:nvPr>
            <p:ph type="ftr" sz="quarter" idx="10"/>
          </p:nvPr>
        </p:nvSpPr>
        <p:spPr/>
        <p:txBody>
          <a:bodyPr/>
          <a:lstStyle/>
          <a:p>
            <a:pPr>
              <a:defRPr/>
            </a:pPr>
            <a:fld id="{10AA87E4-1071-4181-ADC0-8B22760010CB}" type="slidenum">
              <a:rPr lang="en-GB" smtClean="0"/>
              <a:pPr>
                <a:defRPr/>
              </a:pPr>
              <a:t>10</a:t>
            </a:fld>
            <a:endParaRPr lang="en-GB" dirty="0"/>
          </a:p>
        </p:txBody>
      </p:sp>
    </p:spTree>
    <p:extLst>
      <p:ext uri="{BB962C8B-B14F-4D97-AF65-F5344CB8AC3E}">
        <p14:creationId xmlns:p14="http://schemas.microsoft.com/office/powerpoint/2010/main" val="3706362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204092"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2. Invoice File Overview </a:t>
            </a:r>
            <a:r>
              <a:rPr lang="en-GB" sz="2000" kern="0" dirty="0" smtClean="0"/>
              <a:t/>
            </a:r>
            <a:br>
              <a:rPr lang="en-GB" sz="2000" kern="0" dirty="0" smtClean="0"/>
            </a:br>
            <a:r>
              <a:rPr lang="en-GB" sz="2000" kern="0" dirty="0" smtClean="0">
                <a:solidFill>
                  <a:schemeClr val="accent6"/>
                </a:solidFill>
              </a:rPr>
              <a:t>2.1 Introduction</a:t>
            </a:r>
            <a:endParaRPr lang="en-GB" sz="2000" kern="0" dirty="0">
              <a:solidFill>
                <a:schemeClr val="accent6"/>
              </a:solidFill>
            </a:endParaRPr>
          </a:p>
        </p:txBody>
      </p:sp>
      <p:sp>
        <p:nvSpPr>
          <p:cNvPr id="2" name="Content Placeholder 1"/>
          <p:cNvSpPr>
            <a:spLocks noGrp="1"/>
          </p:cNvSpPr>
          <p:nvPr>
            <p:ph idx="1"/>
          </p:nvPr>
        </p:nvSpPr>
        <p:spPr/>
        <p:txBody>
          <a:bodyPr/>
          <a:lstStyle/>
          <a:p>
            <a:r>
              <a:rPr lang="en-GB" sz="1800" dirty="0"/>
              <a:t>Invoices are issued to Shippers as electronic files over the IX network. The files are formatted as comma separated values (CSV) using industry agreed formats.</a:t>
            </a:r>
          </a:p>
          <a:p>
            <a:r>
              <a:rPr lang="en-GB" sz="1800" dirty="0"/>
              <a:t>Additional files </a:t>
            </a:r>
            <a:r>
              <a:rPr lang="en-GB" sz="1800" dirty="0" smtClean="0"/>
              <a:t>containing lower level detail are </a:t>
            </a:r>
            <a:r>
              <a:rPr lang="en-GB" sz="1800" dirty="0"/>
              <a:t>also provided to support the invoices. </a:t>
            </a:r>
            <a:r>
              <a:rPr lang="en-GB" sz="1800" dirty="0" smtClean="0"/>
              <a:t>These are known as </a:t>
            </a:r>
            <a:r>
              <a:rPr lang="en-GB" sz="1800" dirty="0"/>
              <a:t>supporting information </a:t>
            </a:r>
            <a:r>
              <a:rPr lang="en-GB" sz="1800" dirty="0" smtClean="0"/>
              <a:t>files.</a:t>
            </a:r>
          </a:p>
          <a:p>
            <a:r>
              <a:rPr lang="en-GB" sz="1800" dirty="0" smtClean="0">
                <a:solidFill>
                  <a:schemeClr val="accent1"/>
                </a:solidFill>
              </a:rPr>
              <a:t>Each invoice and supporting </a:t>
            </a:r>
            <a:r>
              <a:rPr lang="en-GB" sz="1800" dirty="0">
                <a:solidFill>
                  <a:schemeClr val="accent1"/>
                </a:solidFill>
              </a:rPr>
              <a:t>i</a:t>
            </a:r>
            <a:r>
              <a:rPr lang="en-GB" sz="1800" dirty="0" smtClean="0">
                <a:solidFill>
                  <a:schemeClr val="accent1"/>
                </a:solidFill>
              </a:rPr>
              <a:t>nformation </a:t>
            </a:r>
            <a:r>
              <a:rPr lang="en-GB" sz="1800" dirty="0">
                <a:solidFill>
                  <a:schemeClr val="accent1"/>
                </a:solidFill>
              </a:rPr>
              <a:t>f</a:t>
            </a:r>
            <a:r>
              <a:rPr lang="en-GB" sz="1800" dirty="0" smtClean="0">
                <a:solidFill>
                  <a:schemeClr val="accent1"/>
                </a:solidFill>
              </a:rPr>
              <a:t>ile follows an agreed file hierarchy, with specific file records which align to an agreed file format.</a:t>
            </a:r>
          </a:p>
          <a:p>
            <a:r>
              <a:rPr lang="en-US" sz="1800" dirty="0" smtClean="0">
                <a:solidFill>
                  <a:schemeClr val="accent1"/>
                </a:solidFill>
              </a:rPr>
              <a:t>The Xoserve </a:t>
            </a:r>
            <a:r>
              <a:rPr lang="en-US" sz="1800" dirty="0">
                <a:solidFill>
                  <a:schemeClr val="accent1"/>
                </a:solidFill>
              </a:rPr>
              <a:t>Comprehensive Invoices and Charge Types </a:t>
            </a:r>
            <a:r>
              <a:rPr lang="en-US" sz="1800" dirty="0" smtClean="0">
                <a:solidFill>
                  <a:schemeClr val="accent1"/>
                </a:solidFill>
              </a:rPr>
              <a:t>document defines </a:t>
            </a:r>
            <a:r>
              <a:rPr lang="en-US" sz="1800" dirty="0">
                <a:solidFill>
                  <a:schemeClr val="accent1"/>
                </a:solidFill>
              </a:rPr>
              <a:t>which Supporting Information files are available against each Invoice </a:t>
            </a:r>
            <a:r>
              <a:rPr lang="en-US" sz="1800" dirty="0" smtClean="0">
                <a:solidFill>
                  <a:schemeClr val="accent1"/>
                </a:solidFill>
              </a:rPr>
              <a:t>Type.</a:t>
            </a:r>
          </a:p>
          <a:p>
            <a:r>
              <a:rPr lang="en-US" sz="1800" dirty="0" smtClean="0">
                <a:solidFill>
                  <a:schemeClr val="accent1"/>
                </a:solidFill>
              </a:rPr>
              <a:t>The following section outlines the invoice and supporting information files in further detail.</a:t>
            </a:r>
            <a:endParaRPr lang="en-GB" sz="1800" dirty="0" smtClean="0">
              <a:solidFill>
                <a:schemeClr val="accent1"/>
              </a:solidFill>
            </a:endParaRPr>
          </a:p>
          <a:p>
            <a:endParaRPr lang="en-GB" sz="1800" dirty="0"/>
          </a:p>
        </p:txBody>
      </p:sp>
      <p:sp>
        <p:nvSpPr>
          <p:cNvPr id="3" name="Footer Placeholder 2"/>
          <p:cNvSpPr>
            <a:spLocks noGrp="1"/>
          </p:cNvSpPr>
          <p:nvPr>
            <p:ph type="ftr" sz="quarter" idx="10"/>
          </p:nvPr>
        </p:nvSpPr>
        <p:spPr/>
        <p:txBody>
          <a:bodyPr/>
          <a:lstStyle/>
          <a:p>
            <a:pPr>
              <a:defRPr/>
            </a:pPr>
            <a:fld id="{D86480B0-6847-4D27-B3EC-F99462D2DA11}" type="slidenum">
              <a:rPr lang="en-GB" smtClean="0"/>
              <a:pPr>
                <a:defRPr/>
              </a:pPr>
              <a:t>11</a:t>
            </a:fld>
            <a:endParaRPr lang="en-GB" dirty="0"/>
          </a:p>
        </p:txBody>
      </p:sp>
    </p:spTree>
    <p:extLst>
      <p:ext uri="{BB962C8B-B14F-4D97-AF65-F5344CB8AC3E}">
        <p14:creationId xmlns:p14="http://schemas.microsoft.com/office/powerpoint/2010/main" val="1970075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9912" y="3579862"/>
            <a:ext cx="4951735" cy="738664"/>
          </a:xfrm>
        </p:spPr>
        <p:txBody>
          <a:bodyPr wrap="square">
            <a:spAutoFit/>
          </a:bodyPr>
          <a:lstStyle/>
          <a:p>
            <a:pPr marL="285750" indent="-285750" defTabSz="457200">
              <a:spcBef>
                <a:spcPct val="0"/>
              </a:spcBef>
              <a:buFont typeface="Arial" panose="020B0604020202020204" pitchFamily="34" charset="0"/>
              <a:buChar char="•"/>
            </a:pPr>
            <a:r>
              <a:rPr lang="en-US" sz="1600" kern="1200" dirty="0">
                <a:solidFill>
                  <a:schemeClr val="accent1"/>
                </a:solidFill>
                <a:latin typeface="Arial" charset="0"/>
                <a:ea typeface="ＭＳ Ｐゴシック" pitchFamily="34" charset="-128"/>
              </a:rPr>
              <a:t>Only applicable to Core </a:t>
            </a:r>
            <a:r>
              <a:rPr lang="en-US" sz="1600" kern="1200" dirty="0" smtClean="0">
                <a:solidFill>
                  <a:schemeClr val="accent1"/>
                </a:solidFill>
                <a:latin typeface="Arial" charset="0"/>
                <a:ea typeface="ＭＳ Ｐゴシック" pitchFamily="34" charset="-128"/>
              </a:rPr>
              <a:t>invoices</a:t>
            </a:r>
            <a:endParaRPr lang="en-US" sz="1600" kern="1200" dirty="0">
              <a:solidFill>
                <a:schemeClr val="accent1"/>
              </a:solidFill>
              <a:latin typeface="Arial" charset="0"/>
              <a:ea typeface="ＭＳ Ｐゴシック" pitchFamily="34" charset="-128"/>
            </a:endParaRPr>
          </a:p>
          <a:p>
            <a:pPr marL="285750" indent="-285750" defTabSz="457200">
              <a:spcBef>
                <a:spcPct val="0"/>
              </a:spcBef>
              <a:buFont typeface="Arial" panose="020B0604020202020204" pitchFamily="34" charset="0"/>
              <a:buChar char="•"/>
            </a:pPr>
            <a:r>
              <a:rPr lang="en-US" sz="1600" kern="1200" dirty="0">
                <a:solidFill>
                  <a:schemeClr val="accent1"/>
                </a:solidFill>
                <a:latin typeface="Arial" charset="0"/>
                <a:ea typeface="ＭＳ Ｐゴシック" pitchFamily="34" charset="-128"/>
              </a:rPr>
              <a:t>Additional Supporting Information providing charge information at SMP level for Class 3 &amp; 4 </a:t>
            </a:r>
            <a:r>
              <a:rPr lang="en-US" sz="1600" kern="1200" dirty="0" smtClean="0">
                <a:solidFill>
                  <a:schemeClr val="accent1"/>
                </a:solidFill>
                <a:latin typeface="Arial" charset="0"/>
                <a:ea typeface="ＭＳ Ｐゴシック" pitchFamily="34" charset="-128"/>
              </a:rPr>
              <a:t>sites</a:t>
            </a:r>
          </a:p>
        </p:txBody>
      </p:sp>
      <p:sp>
        <p:nvSpPr>
          <p:cNvPr id="4" name="Flowchart: Document 3"/>
          <p:cNvSpPr/>
          <p:nvPr/>
        </p:nvSpPr>
        <p:spPr bwMode="auto">
          <a:xfrm>
            <a:off x="107504" y="2063631"/>
            <a:ext cx="1656184" cy="1081281"/>
          </a:xfrm>
          <a:prstGeom prst="flowChartDocumen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charset="0"/>
              </a:rPr>
              <a:t>Transportation Invoice</a:t>
            </a:r>
          </a:p>
        </p:txBody>
      </p:sp>
      <p:sp>
        <p:nvSpPr>
          <p:cNvPr id="5" name="Flowchart: Document 4"/>
          <p:cNvSpPr/>
          <p:nvPr/>
        </p:nvSpPr>
        <p:spPr bwMode="auto">
          <a:xfrm>
            <a:off x="2237474" y="3536657"/>
            <a:ext cx="1326414" cy="950506"/>
          </a:xfrm>
          <a:prstGeom prst="flowChartDocument">
            <a:avLst/>
          </a:prstGeom>
          <a:ln>
            <a:prstDash val="sysDash"/>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ctr" anchorCtr="0" compatLnSpc="1">
            <a:prstTxWarp prst="textNoShape">
              <a:avLst/>
            </a:prstTxWarp>
          </a:bodyPr>
          <a:lstStyle/>
          <a:p>
            <a:pPr algn="ctr" defTabSz="914400"/>
            <a:r>
              <a:rPr lang="en-GB" sz="1600" dirty="0">
                <a:solidFill>
                  <a:schemeClr val="tx1"/>
                </a:solidFill>
                <a:latin typeface="Arial" charset="0"/>
              </a:rPr>
              <a:t>Supporting Information </a:t>
            </a:r>
            <a:r>
              <a:rPr lang="en-GB" sz="1600" dirty="0" smtClean="0">
                <a:solidFill>
                  <a:schemeClr val="tx1"/>
                </a:solidFill>
                <a:latin typeface="Arial" charset="0"/>
              </a:rPr>
              <a:t>(2</a:t>
            </a:r>
            <a:r>
              <a:rPr lang="en-GB" sz="1600" baseline="30000" dirty="0" smtClean="0">
                <a:solidFill>
                  <a:schemeClr val="tx1"/>
                </a:solidFill>
                <a:latin typeface="Arial" charset="0"/>
              </a:rPr>
              <a:t>nd</a:t>
            </a:r>
            <a:r>
              <a:rPr lang="en-GB" sz="1600" dirty="0" smtClean="0">
                <a:solidFill>
                  <a:schemeClr val="tx1"/>
                </a:solidFill>
                <a:latin typeface="Arial" charset="0"/>
              </a:rPr>
              <a:t> level)</a:t>
            </a:r>
            <a:endParaRPr lang="en-GB" sz="1600" dirty="0">
              <a:solidFill>
                <a:schemeClr val="tx1"/>
              </a:solidFill>
              <a:latin typeface="Arial" charset="0"/>
            </a:endParaRPr>
          </a:p>
        </p:txBody>
      </p:sp>
      <p:sp>
        <p:nvSpPr>
          <p:cNvPr id="6" name="Flowchart: Document 5"/>
          <p:cNvSpPr/>
          <p:nvPr/>
        </p:nvSpPr>
        <p:spPr bwMode="auto">
          <a:xfrm>
            <a:off x="2237474" y="2125300"/>
            <a:ext cx="1326414" cy="950506"/>
          </a:xfrm>
          <a:prstGeom prst="flowChartDocumen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solidFill>
                  <a:schemeClr val="tx1"/>
                </a:solidFill>
                <a:latin typeface="Arial" charset="0"/>
              </a:rPr>
              <a:t>Supporting Information (1</a:t>
            </a:r>
            <a:r>
              <a:rPr lang="en-GB" sz="1600" baseline="30000" dirty="0" smtClean="0">
                <a:solidFill>
                  <a:schemeClr val="tx1"/>
                </a:solidFill>
                <a:latin typeface="Arial" charset="0"/>
              </a:rPr>
              <a:t>st</a:t>
            </a:r>
            <a:r>
              <a:rPr lang="en-GB" sz="1600" dirty="0" smtClean="0">
                <a:solidFill>
                  <a:schemeClr val="tx1"/>
                </a:solidFill>
                <a:latin typeface="Arial" charset="0"/>
              </a:rPr>
              <a:t> level)</a:t>
            </a:r>
            <a:endParaRPr kumimoji="0" lang="en-GB" sz="1600" b="0" i="0" u="none" strike="noStrike" cap="none" normalizeH="0" baseline="0" dirty="0" smtClean="0">
              <a:ln>
                <a:noFill/>
              </a:ln>
              <a:solidFill>
                <a:schemeClr val="tx1"/>
              </a:solidFill>
              <a:effectLst/>
              <a:latin typeface="Arial" charset="0"/>
            </a:endParaRPr>
          </a:p>
        </p:txBody>
      </p:sp>
      <p:sp>
        <p:nvSpPr>
          <p:cNvPr id="7" name="Flowchart: Document 6"/>
          <p:cNvSpPr/>
          <p:nvPr/>
        </p:nvSpPr>
        <p:spPr bwMode="auto">
          <a:xfrm>
            <a:off x="2237474" y="800353"/>
            <a:ext cx="1326414" cy="950506"/>
          </a:xfrm>
          <a:prstGeom prst="flowChartDocumen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charset="0"/>
              </a:rPr>
              <a:t>.INV</a:t>
            </a:r>
          </a:p>
        </p:txBody>
      </p:sp>
      <p:sp>
        <p:nvSpPr>
          <p:cNvPr id="8" name="Rectangle 7"/>
          <p:cNvSpPr/>
          <p:nvPr/>
        </p:nvSpPr>
        <p:spPr>
          <a:xfrm>
            <a:off x="3707904" y="804649"/>
            <a:ext cx="5205909" cy="830997"/>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schemeClr val="accent1"/>
                </a:solidFill>
              </a:rPr>
              <a:t>The invoice file contains charge types and charge values</a:t>
            </a:r>
          </a:p>
          <a:p>
            <a:pPr marL="285750" indent="-285750">
              <a:buFont typeface="Arial" panose="020B0604020202020204" pitchFamily="34" charset="0"/>
              <a:buChar char="•"/>
            </a:pPr>
            <a:r>
              <a:rPr lang="en-US" sz="1600" dirty="0" smtClean="0">
                <a:solidFill>
                  <a:schemeClr val="accent1"/>
                </a:solidFill>
              </a:rPr>
              <a:t>Generic </a:t>
            </a:r>
            <a:r>
              <a:rPr lang="en-US" sz="1600" dirty="0">
                <a:solidFill>
                  <a:schemeClr val="accent1"/>
                </a:solidFill>
              </a:rPr>
              <a:t>Invoice file </a:t>
            </a:r>
            <a:r>
              <a:rPr lang="en-US" sz="1600" dirty="0" smtClean="0">
                <a:solidFill>
                  <a:schemeClr val="accent1"/>
                </a:solidFill>
              </a:rPr>
              <a:t>.INV for all invoice types</a:t>
            </a:r>
          </a:p>
        </p:txBody>
      </p:sp>
      <p:sp>
        <p:nvSpPr>
          <p:cNvPr id="9" name="Rectangle 8"/>
          <p:cNvSpPr/>
          <p:nvPr/>
        </p:nvSpPr>
        <p:spPr>
          <a:xfrm>
            <a:off x="3711316" y="2067694"/>
            <a:ext cx="5327830" cy="1077218"/>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schemeClr val="accent1"/>
                </a:solidFill>
              </a:rPr>
              <a:t>Supporting </a:t>
            </a:r>
            <a:r>
              <a:rPr lang="en-US" sz="1600" dirty="0">
                <a:solidFill>
                  <a:schemeClr val="accent1"/>
                </a:solidFill>
              </a:rPr>
              <a:t>Information file </a:t>
            </a:r>
            <a:r>
              <a:rPr lang="en-US" sz="1600" dirty="0" smtClean="0">
                <a:solidFill>
                  <a:schemeClr val="accent1"/>
                </a:solidFill>
              </a:rPr>
              <a:t>accompanying the .INV </a:t>
            </a:r>
          </a:p>
          <a:p>
            <a:pPr marL="285750" indent="-285750">
              <a:buFont typeface="Arial" panose="020B0604020202020204" pitchFamily="34" charset="0"/>
              <a:buChar char="•"/>
            </a:pPr>
            <a:r>
              <a:rPr lang="en-US" sz="1600" dirty="0" smtClean="0">
                <a:solidFill>
                  <a:schemeClr val="accent1"/>
                </a:solidFill>
              </a:rPr>
              <a:t>Charge information at SMP level for Class 1 &amp; 2 sites</a:t>
            </a:r>
          </a:p>
          <a:p>
            <a:pPr marL="285750" indent="-285750">
              <a:buFont typeface="Arial" panose="020B0604020202020204" pitchFamily="34" charset="0"/>
              <a:buChar char="•"/>
            </a:pPr>
            <a:r>
              <a:rPr lang="en-US" sz="1600" dirty="0">
                <a:solidFill>
                  <a:schemeClr val="accent1"/>
                </a:solidFill>
              </a:rPr>
              <a:t>Charge information </a:t>
            </a:r>
            <a:r>
              <a:rPr lang="en-US" sz="1600" dirty="0" smtClean="0">
                <a:solidFill>
                  <a:schemeClr val="accent1"/>
                </a:solidFill>
              </a:rPr>
              <a:t>for </a:t>
            </a:r>
            <a:r>
              <a:rPr lang="en-US" sz="1600" dirty="0">
                <a:solidFill>
                  <a:schemeClr val="accent1"/>
                </a:solidFill>
              </a:rPr>
              <a:t>Class </a:t>
            </a:r>
            <a:r>
              <a:rPr lang="en-US" sz="1600" dirty="0" smtClean="0">
                <a:solidFill>
                  <a:schemeClr val="accent1"/>
                </a:solidFill>
              </a:rPr>
              <a:t>3 </a:t>
            </a:r>
            <a:r>
              <a:rPr lang="en-US" sz="1600" dirty="0">
                <a:solidFill>
                  <a:schemeClr val="accent1"/>
                </a:solidFill>
              </a:rPr>
              <a:t>&amp; </a:t>
            </a:r>
            <a:r>
              <a:rPr lang="en-US" sz="1600" dirty="0" smtClean="0">
                <a:solidFill>
                  <a:schemeClr val="accent1"/>
                </a:solidFill>
              </a:rPr>
              <a:t>4 sites at aggregated level </a:t>
            </a:r>
            <a:r>
              <a:rPr lang="en-US" sz="1600" dirty="0">
                <a:solidFill>
                  <a:schemeClr val="accent1"/>
                </a:solidFill>
              </a:rPr>
              <a:t>(Core </a:t>
            </a:r>
            <a:r>
              <a:rPr lang="en-US" sz="1600" dirty="0" smtClean="0">
                <a:solidFill>
                  <a:schemeClr val="accent1"/>
                </a:solidFill>
              </a:rPr>
              <a:t>invoices only</a:t>
            </a:r>
            <a:r>
              <a:rPr lang="en-US" sz="1600" dirty="0">
                <a:solidFill>
                  <a:schemeClr val="accent1"/>
                </a:solidFill>
              </a:rPr>
              <a:t>) </a:t>
            </a:r>
            <a:endParaRPr lang="en-US" sz="1600" dirty="0" smtClean="0">
              <a:solidFill>
                <a:schemeClr val="accent1"/>
              </a:solidFill>
            </a:endParaRPr>
          </a:p>
        </p:txBody>
      </p:sp>
      <p:cxnSp>
        <p:nvCxnSpPr>
          <p:cNvPr id="11" name="Straight Arrow Connector 10"/>
          <p:cNvCxnSpPr/>
          <p:nvPr/>
        </p:nvCxnSpPr>
        <p:spPr bwMode="auto">
          <a:xfrm flipV="1">
            <a:off x="1763688" y="1700521"/>
            <a:ext cx="432048" cy="583197"/>
          </a:xfrm>
          <a:prstGeom prst="straightConnector1">
            <a:avLst/>
          </a:prstGeom>
          <a:solidFill>
            <a:schemeClr val="accent1">
              <a:alpha val="50000"/>
            </a:schemeClr>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4" idx="3"/>
            <a:endCxn id="6" idx="1"/>
          </p:cNvCxnSpPr>
          <p:nvPr/>
        </p:nvCxnSpPr>
        <p:spPr bwMode="auto">
          <a:xfrm flipV="1">
            <a:off x="1763688" y="2600553"/>
            <a:ext cx="473786" cy="3719"/>
          </a:xfrm>
          <a:prstGeom prst="straightConnector1">
            <a:avLst/>
          </a:prstGeom>
          <a:solidFill>
            <a:schemeClr val="accent1">
              <a:alpha val="50000"/>
            </a:schemeClr>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a:off x="1763688" y="2787774"/>
            <a:ext cx="432048" cy="748883"/>
          </a:xfrm>
          <a:prstGeom prst="straightConnector1">
            <a:avLst/>
          </a:prstGeom>
          <a:solidFill>
            <a:schemeClr val="accent1">
              <a:alpha val="50000"/>
            </a:schemeClr>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itle 1"/>
          <p:cNvSpPr txBox="1">
            <a:spLocks/>
          </p:cNvSpPr>
          <p:nvPr/>
        </p:nvSpPr>
        <p:spPr bwMode="auto">
          <a:xfrm>
            <a:off x="204092"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2. Invoice File Overview </a:t>
            </a:r>
            <a:r>
              <a:rPr lang="en-GB" sz="2000" kern="0" dirty="0" smtClean="0"/>
              <a:t/>
            </a:r>
            <a:br>
              <a:rPr lang="en-GB" sz="2000" kern="0" dirty="0" smtClean="0"/>
            </a:br>
            <a:r>
              <a:rPr lang="en-GB" sz="2000" kern="0" dirty="0" smtClean="0">
                <a:solidFill>
                  <a:schemeClr val="accent6"/>
                </a:solidFill>
              </a:rPr>
              <a:t>2.2 File Format Principles – Transportation Invoices</a:t>
            </a:r>
            <a:endParaRPr lang="en-GB" sz="2000" kern="0" dirty="0">
              <a:solidFill>
                <a:schemeClr val="accent6"/>
              </a:solidFill>
            </a:endParaRPr>
          </a:p>
        </p:txBody>
      </p:sp>
      <p:sp>
        <p:nvSpPr>
          <p:cNvPr id="2" name="Footer Placeholder 1"/>
          <p:cNvSpPr>
            <a:spLocks noGrp="1"/>
          </p:cNvSpPr>
          <p:nvPr>
            <p:ph type="ftr" sz="quarter" idx="10"/>
          </p:nvPr>
        </p:nvSpPr>
        <p:spPr/>
        <p:txBody>
          <a:bodyPr/>
          <a:lstStyle/>
          <a:p>
            <a:pPr>
              <a:defRPr/>
            </a:pPr>
            <a:fld id="{D86480B0-6847-4D27-B3EC-F99462D2DA11}" type="slidenum">
              <a:rPr lang="en-GB" smtClean="0"/>
              <a:pPr>
                <a:defRPr/>
              </a:pPr>
              <a:t>12</a:t>
            </a:fld>
            <a:endParaRPr lang="en-GB" dirty="0"/>
          </a:p>
        </p:txBody>
      </p:sp>
    </p:spTree>
    <p:extLst>
      <p:ext uri="{BB962C8B-B14F-4D97-AF65-F5344CB8AC3E}">
        <p14:creationId xmlns:p14="http://schemas.microsoft.com/office/powerpoint/2010/main" val="2747120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681540"/>
            <a:ext cx="6703632" cy="3618402"/>
          </a:xfrm>
        </p:spPr>
        <p:txBody>
          <a:bodyPr/>
          <a:lstStyle/>
          <a:p>
            <a:pPr marL="0" indent="0" algn="just">
              <a:buNone/>
            </a:pPr>
            <a:r>
              <a:rPr lang="en-GB" sz="1600" b="1" dirty="0" smtClean="0">
                <a:solidFill>
                  <a:schemeClr val="accent1"/>
                </a:solidFill>
              </a:rPr>
              <a:t>Thin </a:t>
            </a:r>
            <a:r>
              <a:rPr lang="en-GB" sz="1600" b="1" dirty="0">
                <a:solidFill>
                  <a:schemeClr val="accent1"/>
                </a:solidFill>
              </a:rPr>
              <a:t>F</a:t>
            </a:r>
            <a:r>
              <a:rPr lang="en-GB" sz="1600" b="1" dirty="0" smtClean="0">
                <a:solidFill>
                  <a:schemeClr val="accent1"/>
                </a:solidFill>
              </a:rPr>
              <a:t>iles </a:t>
            </a:r>
            <a:r>
              <a:rPr lang="en-GB" sz="1600" dirty="0" smtClean="0">
                <a:solidFill>
                  <a:schemeClr val="accent1"/>
                </a:solidFill>
              </a:rPr>
              <a:t>are the 1</a:t>
            </a:r>
            <a:r>
              <a:rPr lang="en-GB" sz="1600" baseline="30000" dirty="0" smtClean="0">
                <a:solidFill>
                  <a:schemeClr val="accent1"/>
                </a:solidFill>
              </a:rPr>
              <a:t>st</a:t>
            </a:r>
            <a:r>
              <a:rPr lang="en-GB" sz="1600" dirty="0" smtClean="0">
                <a:solidFill>
                  <a:schemeClr val="accent1"/>
                </a:solidFill>
              </a:rPr>
              <a:t> level of Supporting Information</a:t>
            </a:r>
          </a:p>
          <a:p>
            <a:pPr lvl="1" algn="just"/>
            <a:r>
              <a:rPr lang="en-GB" sz="1400" dirty="0" smtClean="0">
                <a:solidFill>
                  <a:schemeClr val="accent1"/>
                </a:solidFill>
              </a:rPr>
              <a:t>Mandatory to accompany Core </a:t>
            </a:r>
            <a:r>
              <a:rPr lang="en-GB" sz="1400" dirty="0">
                <a:solidFill>
                  <a:schemeClr val="accent1"/>
                </a:solidFill>
              </a:rPr>
              <a:t>Invoices (CAZ, COM and AMS</a:t>
            </a:r>
            <a:r>
              <a:rPr lang="en-GB" sz="1400" dirty="0" smtClean="0">
                <a:solidFill>
                  <a:schemeClr val="accent1"/>
                </a:solidFill>
              </a:rPr>
              <a:t>) </a:t>
            </a:r>
          </a:p>
          <a:p>
            <a:pPr lvl="1" algn="just"/>
            <a:r>
              <a:rPr lang="en-GB" sz="1400" dirty="0" smtClean="0">
                <a:solidFill>
                  <a:schemeClr val="accent1"/>
                </a:solidFill>
              </a:rPr>
              <a:t>Sent with some Ancillary Invoices </a:t>
            </a:r>
            <a:endParaRPr lang="en-GB" sz="1400" dirty="0" smtClean="0">
              <a:solidFill>
                <a:srgbClr val="FF0000"/>
              </a:solidFill>
            </a:endParaRPr>
          </a:p>
          <a:p>
            <a:pPr lvl="1" algn="just"/>
            <a:r>
              <a:rPr lang="en-GB" sz="1400" dirty="0" smtClean="0">
                <a:solidFill>
                  <a:schemeClr val="accent1"/>
                </a:solidFill>
              </a:rPr>
              <a:t>Automatically sent </a:t>
            </a:r>
            <a:r>
              <a:rPr lang="en-GB" sz="1400" dirty="0">
                <a:solidFill>
                  <a:schemeClr val="accent1"/>
                </a:solidFill>
              </a:rPr>
              <a:t>in a separate </a:t>
            </a:r>
            <a:r>
              <a:rPr lang="en-GB" sz="1400" dirty="0" smtClean="0">
                <a:solidFill>
                  <a:schemeClr val="accent1"/>
                </a:solidFill>
              </a:rPr>
              <a:t>file and on same day as the .INV </a:t>
            </a:r>
          </a:p>
          <a:p>
            <a:pPr lvl="1" algn="just"/>
            <a:r>
              <a:rPr lang="en-GB" sz="1400" dirty="0" smtClean="0">
                <a:solidFill>
                  <a:schemeClr val="accent1"/>
                </a:solidFill>
              </a:rPr>
              <a:t>Delivered via the IX</a:t>
            </a:r>
          </a:p>
          <a:p>
            <a:pPr marL="0" indent="0" algn="just">
              <a:buNone/>
            </a:pPr>
            <a:endParaRPr lang="en-GB" sz="1600" b="1" dirty="0" smtClean="0">
              <a:solidFill>
                <a:schemeClr val="accent1"/>
              </a:solidFill>
            </a:endParaRPr>
          </a:p>
          <a:p>
            <a:pPr marL="0" indent="0" algn="just">
              <a:buNone/>
            </a:pPr>
            <a:r>
              <a:rPr lang="en-GB" sz="1600" b="1" dirty="0" smtClean="0">
                <a:solidFill>
                  <a:schemeClr val="accent1"/>
                </a:solidFill>
              </a:rPr>
              <a:t>Thick Files </a:t>
            </a:r>
            <a:r>
              <a:rPr lang="en-GB" sz="1600" dirty="0" smtClean="0">
                <a:solidFill>
                  <a:schemeClr val="accent1"/>
                </a:solidFill>
              </a:rPr>
              <a:t>are the 2</a:t>
            </a:r>
            <a:r>
              <a:rPr lang="en-GB" sz="1600" baseline="30000" dirty="0" smtClean="0">
                <a:solidFill>
                  <a:schemeClr val="accent1"/>
                </a:solidFill>
              </a:rPr>
              <a:t>nd</a:t>
            </a:r>
            <a:r>
              <a:rPr lang="en-GB" sz="1600" dirty="0" smtClean="0">
                <a:solidFill>
                  <a:schemeClr val="accent1"/>
                </a:solidFill>
              </a:rPr>
              <a:t> level of </a:t>
            </a:r>
            <a:r>
              <a:rPr lang="en-GB" sz="1600" dirty="0">
                <a:solidFill>
                  <a:schemeClr val="accent1"/>
                </a:solidFill>
              </a:rPr>
              <a:t>Supporting </a:t>
            </a:r>
            <a:r>
              <a:rPr lang="en-GB" sz="1600" dirty="0" smtClean="0">
                <a:solidFill>
                  <a:schemeClr val="accent1"/>
                </a:solidFill>
              </a:rPr>
              <a:t>Information</a:t>
            </a:r>
          </a:p>
          <a:p>
            <a:pPr lvl="1" algn="just"/>
            <a:r>
              <a:rPr lang="en-GB" sz="1400" dirty="0">
                <a:solidFill>
                  <a:schemeClr val="accent1"/>
                </a:solidFill>
              </a:rPr>
              <a:t>Not mandatory </a:t>
            </a:r>
            <a:r>
              <a:rPr lang="en-GB" sz="1400" dirty="0" smtClean="0">
                <a:solidFill>
                  <a:schemeClr val="accent1"/>
                </a:solidFill>
              </a:rPr>
              <a:t>and </a:t>
            </a:r>
            <a:r>
              <a:rPr lang="en-GB" sz="1400" u="sng" dirty="0" smtClean="0">
                <a:solidFill>
                  <a:schemeClr val="accent1"/>
                </a:solidFill>
              </a:rPr>
              <a:t>only</a:t>
            </a:r>
            <a:r>
              <a:rPr lang="en-GB" sz="1400" dirty="0" smtClean="0">
                <a:solidFill>
                  <a:schemeClr val="accent1"/>
                </a:solidFill>
              </a:rPr>
              <a:t> available for Core Invoices (CAZ, COM and AMS)</a:t>
            </a:r>
          </a:p>
          <a:p>
            <a:pPr lvl="1" algn="just"/>
            <a:r>
              <a:rPr lang="en-GB" sz="1400" dirty="0">
                <a:solidFill>
                  <a:schemeClr val="accent1"/>
                </a:solidFill>
              </a:rPr>
              <a:t>Thick Files are delivered via the IX at a later date following invoice generation within agreed timescales</a:t>
            </a:r>
          </a:p>
          <a:p>
            <a:pPr lvl="1" algn="just"/>
            <a:r>
              <a:rPr lang="en-GB" sz="1400" dirty="0" smtClean="0">
                <a:solidFill>
                  <a:schemeClr val="accent1"/>
                </a:solidFill>
              </a:rPr>
              <a:t>Available on Shipper request by completing the </a:t>
            </a:r>
            <a:r>
              <a:rPr lang="en-GB" sz="1400" dirty="0" smtClean="0">
                <a:solidFill>
                  <a:schemeClr val="accent1"/>
                </a:solidFill>
                <a:hlinkClick r:id="rId2"/>
              </a:rPr>
              <a:t>Request for Additional Supporting Information Template</a:t>
            </a:r>
            <a:r>
              <a:rPr lang="en-GB" sz="1400" dirty="0" smtClean="0">
                <a:solidFill>
                  <a:schemeClr val="accent1"/>
                </a:solidFill>
              </a:rPr>
              <a:t> and files will be sent for future dates.  </a:t>
            </a:r>
            <a:r>
              <a:rPr lang="en-US" sz="1400" dirty="0" smtClean="0"/>
              <a:t>Please </a:t>
            </a:r>
            <a:r>
              <a:rPr lang="en-US" sz="1400" dirty="0"/>
              <a:t>note, retrospective requests for data is not </a:t>
            </a:r>
            <a:r>
              <a:rPr lang="en-US" sz="1400" dirty="0" smtClean="0"/>
              <a:t>available as standard.</a:t>
            </a:r>
            <a:endParaRPr lang="en-GB" sz="1400" dirty="0" smtClean="0">
              <a:solidFill>
                <a:schemeClr val="accent1"/>
              </a:solidFill>
            </a:endParaRPr>
          </a:p>
          <a:p>
            <a:pPr lvl="1" algn="just"/>
            <a:r>
              <a:rPr lang="en-GB" sz="1400" dirty="0" smtClean="0">
                <a:solidFill>
                  <a:schemeClr val="accent1"/>
                </a:solidFill>
              </a:rPr>
              <a:t>Exceptional request may be discussed with the Xoserve Commercial Team via </a:t>
            </a:r>
            <a:r>
              <a:rPr lang="en-GB" sz="1400" dirty="0" smtClean="0">
                <a:solidFill>
                  <a:schemeClr val="accent1"/>
                </a:solidFill>
                <a:hlinkClick r:id="rId3"/>
              </a:rPr>
              <a:t>commercial.enquiries@xoserve.com</a:t>
            </a:r>
            <a:r>
              <a:rPr lang="en-GB" sz="1400" dirty="0">
                <a:solidFill>
                  <a:schemeClr val="accent1"/>
                </a:solidFill>
              </a:rPr>
              <a:t> </a:t>
            </a:r>
            <a:r>
              <a:rPr lang="en-GB" sz="1400" dirty="0" smtClean="0">
                <a:solidFill>
                  <a:schemeClr val="accent1"/>
                </a:solidFill>
              </a:rPr>
              <a:t>(please include exact details of information required)</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136" y="681540"/>
            <a:ext cx="1328208" cy="151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991" y="1226453"/>
            <a:ext cx="579261" cy="41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7308304" y="2655883"/>
            <a:ext cx="1322644" cy="1500043"/>
            <a:chOff x="7524328" y="2571750"/>
            <a:chExt cx="1322644" cy="1500043"/>
          </a:xfrm>
        </p:grpSpPr>
        <p:pic>
          <p:nvPicPr>
            <p:cNvPr id="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2571750"/>
              <a:ext cx="1312457" cy="150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4408" y="3641445"/>
              <a:ext cx="602564" cy="426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itle 1"/>
          <p:cNvSpPr txBox="1">
            <a:spLocks/>
          </p:cNvSpPr>
          <p:nvPr/>
        </p:nvSpPr>
        <p:spPr bwMode="auto">
          <a:xfrm>
            <a:off x="204092"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solidFill>
                  <a:schemeClr val="tx2"/>
                </a:solidFill>
              </a:rPr>
              <a:t>2.2 </a:t>
            </a:r>
            <a:r>
              <a:rPr lang="en-GB" sz="1800" kern="0" dirty="0">
                <a:solidFill>
                  <a:schemeClr val="tx2"/>
                </a:solidFill>
              </a:rPr>
              <a:t>File Format Principles – </a:t>
            </a:r>
            <a:r>
              <a:rPr lang="en-GB" sz="1800" kern="0" dirty="0" smtClean="0">
                <a:solidFill>
                  <a:schemeClr val="tx2"/>
                </a:solidFill>
              </a:rPr>
              <a:t>Transportation Invoices</a:t>
            </a:r>
            <a:r>
              <a:rPr lang="en-GB" sz="2000" kern="0" dirty="0" smtClean="0"/>
              <a:t/>
            </a:r>
            <a:br>
              <a:rPr lang="en-GB" sz="2000" kern="0" dirty="0" smtClean="0"/>
            </a:br>
            <a:r>
              <a:rPr lang="en-GB" sz="2000" kern="0" dirty="0" smtClean="0">
                <a:solidFill>
                  <a:schemeClr val="accent6"/>
                </a:solidFill>
              </a:rPr>
              <a:t>2.2.1 Supporting Information Files</a:t>
            </a:r>
            <a:endParaRPr lang="en-GB" sz="2000" kern="0" dirty="0">
              <a:solidFill>
                <a:schemeClr val="accent6"/>
              </a:solidFill>
            </a:endParaRPr>
          </a:p>
        </p:txBody>
      </p:sp>
      <p:sp>
        <p:nvSpPr>
          <p:cNvPr id="2" name="Footer Placeholder 1"/>
          <p:cNvSpPr>
            <a:spLocks noGrp="1"/>
          </p:cNvSpPr>
          <p:nvPr>
            <p:ph type="ftr" sz="quarter" idx="10"/>
          </p:nvPr>
        </p:nvSpPr>
        <p:spPr/>
        <p:txBody>
          <a:bodyPr/>
          <a:lstStyle/>
          <a:p>
            <a:pPr>
              <a:defRPr/>
            </a:pPr>
            <a:fld id="{D86480B0-6847-4D27-B3EC-F99462D2DA11}" type="slidenum">
              <a:rPr lang="en-GB" smtClean="0"/>
              <a:pPr>
                <a:defRPr/>
              </a:pPr>
              <a:t>13</a:t>
            </a:fld>
            <a:endParaRPr lang="en-GB" dirty="0"/>
          </a:p>
        </p:txBody>
      </p:sp>
    </p:spTree>
    <p:extLst>
      <p:ext uri="{BB962C8B-B14F-4D97-AF65-F5344CB8AC3E}">
        <p14:creationId xmlns:p14="http://schemas.microsoft.com/office/powerpoint/2010/main" val="363915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000" dirty="0" smtClean="0"/>
              <a:t>The </a:t>
            </a:r>
            <a:r>
              <a:rPr lang="en-GB" sz="2000" dirty="0"/>
              <a:t>table below maps </a:t>
            </a:r>
            <a:r>
              <a:rPr lang="en-GB" sz="2000" dirty="0" smtClean="0"/>
              <a:t>the Supporting Information level 1 and level 2 to the  core Transportation Invoices;</a:t>
            </a:r>
          </a:p>
          <a:p>
            <a:endParaRPr lang="en-GB" sz="2000" dirty="0"/>
          </a:p>
        </p:txBody>
      </p:sp>
      <p:sp>
        <p:nvSpPr>
          <p:cNvPr id="4" name="Title 1"/>
          <p:cNvSpPr txBox="1">
            <a:spLocks/>
          </p:cNvSpPr>
          <p:nvPr/>
        </p:nvSpPr>
        <p:spPr bwMode="auto">
          <a:xfrm>
            <a:off x="204092"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2.2 </a:t>
            </a:r>
            <a:r>
              <a:rPr lang="en-GB" sz="1800" kern="0" dirty="0">
                <a:solidFill>
                  <a:schemeClr val="tx2"/>
                </a:solidFill>
              </a:rPr>
              <a:t>File Format Principles – </a:t>
            </a:r>
            <a:r>
              <a:rPr lang="en-GB" sz="1800" kern="0" dirty="0" smtClean="0">
                <a:solidFill>
                  <a:schemeClr val="tx2"/>
                </a:solidFill>
              </a:rPr>
              <a:t>Transportation </a:t>
            </a:r>
            <a:r>
              <a:rPr lang="en-GB" sz="1800" kern="0" dirty="0">
                <a:solidFill>
                  <a:schemeClr val="tx2"/>
                </a:solidFill>
              </a:rPr>
              <a:t>Invoices</a:t>
            </a:r>
            <a:r>
              <a:rPr lang="en-GB" sz="2000" kern="0" dirty="0" smtClean="0"/>
              <a:t/>
            </a:r>
            <a:br>
              <a:rPr lang="en-GB" sz="2000" kern="0" dirty="0" smtClean="0"/>
            </a:br>
            <a:r>
              <a:rPr lang="en-GB" sz="2000" kern="0" dirty="0" smtClean="0">
                <a:solidFill>
                  <a:schemeClr val="accent6"/>
                </a:solidFill>
              </a:rPr>
              <a:t>2.2.2 Supporting Information Level 1 and 2</a:t>
            </a:r>
            <a:endParaRPr lang="en-GB" sz="2000" kern="0" dirty="0">
              <a:solidFill>
                <a:schemeClr val="accent6"/>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69213837"/>
              </p:ext>
            </p:extLst>
          </p:nvPr>
        </p:nvGraphicFramePr>
        <p:xfrm>
          <a:off x="1187624" y="1635646"/>
          <a:ext cx="6095998" cy="1844040"/>
        </p:xfrm>
        <a:graphic>
          <a:graphicData uri="http://schemas.openxmlformats.org/drawingml/2006/table">
            <a:tbl>
              <a:tblPr firstRow="1" bandRow="1">
                <a:tableStyleId>{93296810-A885-4BE3-A3E7-6D5BEEA58F35}</a:tableStyleId>
              </a:tblPr>
              <a:tblGrid>
                <a:gridCol w="1276012"/>
                <a:gridCol w="1595014"/>
                <a:gridCol w="1595014"/>
                <a:gridCol w="1629958"/>
              </a:tblGrid>
              <a:tr h="370840">
                <a:tc>
                  <a:txBody>
                    <a:bodyPr/>
                    <a:lstStyle/>
                    <a:p>
                      <a:pPr algn="ctr"/>
                      <a:r>
                        <a:rPr lang="en-GB" sz="1400" dirty="0" smtClean="0"/>
                        <a:t>Core Invoice</a:t>
                      </a:r>
                      <a:endParaRPr lang="en-GB" sz="1400" dirty="0"/>
                    </a:p>
                  </a:txBody>
                  <a:tcPr anchor="ctr"/>
                </a:tc>
                <a:tc>
                  <a:txBody>
                    <a:bodyPr/>
                    <a:lstStyle/>
                    <a:p>
                      <a:pPr algn="ctr"/>
                      <a:r>
                        <a:rPr lang="en-GB" sz="1400" dirty="0" smtClean="0"/>
                        <a:t>Invoice </a:t>
                      </a:r>
                      <a:endParaRPr lang="en-GB" sz="1400" dirty="0"/>
                    </a:p>
                  </a:txBody>
                  <a:tcPr anchor="ctr"/>
                </a:tc>
                <a:tc>
                  <a:txBody>
                    <a:bodyPr/>
                    <a:lstStyle/>
                    <a:p>
                      <a:pPr algn="ctr"/>
                      <a:r>
                        <a:rPr lang="en-GB" sz="1400" dirty="0" smtClean="0"/>
                        <a:t>Supporting Information 1</a:t>
                      </a:r>
                      <a:r>
                        <a:rPr lang="en-GB" sz="1400" baseline="30000" dirty="0" smtClean="0"/>
                        <a:t>st</a:t>
                      </a:r>
                      <a:r>
                        <a:rPr lang="en-GB" sz="1400" dirty="0" smtClean="0"/>
                        <a:t> Level</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Supporting Information 2</a:t>
                      </a:r>
                      <a:r>
                        <a:rPr lang="en-GB" sz="1400" baseline="30000" dirty="0" smtClean="0"/>
                        <a:t>nd</a:t>
                      </a:r>
                      <a:r>
                        <a:rPr lang="en-GB" sz="1400" baseline="0" dirty="0" smtClean="0"/>
                        <a:t> L</a:t>
                      </a:r>
                      <a:r>
                        <a:rPr lang="en-GB" sz="1400" dirty="0" smtClean="0"/>
                        <a:t>evel</a:t>
                      </a:r>
                    </a:p>
                  </a:txBody>
                  <a:tcPr/>
                </a:tc>
              </a:tr>
              <a:tr h="370840">
                <a:tc>
                  <a:txBody>
                    <a:bodyPr/>
                    <a:lstStyle/>
                    <a:p>
                      <a:pPr algn="ctr"/>
                      <a:r>
                        <a:rPr lang="en-GB" sz="1400" b="1" dirty="0" smtClean="0">
                          <a:solidFill>
                            <a:schemeClr val="accent1"/>
                          </a:solidFill>
                        </a:rPr>
                        <a:t>COM</a:t>
                      </a:r>
                      <a:endParaRPr lang="en-GB" sz="1400" b="1" dirty="0">
                        <a:solidFill>
                          <a:schemeClr val="accent1"/>
                        </a:solidFill>
                      </a:endParaRPr>
                    </a:p>
                  </a:txBody>
                  <a:tcPr/>
                </a:tc>
                <a:tc>
                  <a:txBody>
                    <a:bodyPr/>
                    <a:lstStyle/>
                    <a:p>
                      <a:pPr algn="l"/>
                      <a:r>
                        <a:rPr lang="en-GB" sz="1400" b="1" dirty="0" smtClean="0">
                          <a:solidFill>
                            <a:schemeClr val="accent1"/>
                          </a:solidFill>
                        </a:rPr>
                        <a:t>Commodity</a:t>
                      </a:r>
                      <a:endParaRPr lang="en-GB" sz="1400" b="1" dirty="0">
                        <a:solidFill>
                          <a:schemeClr val="accent1"/>
                        </a:solidFill>
                      </a:endParaRPr>
                    </a:p>
                  </a:txBody>
                  <a:tcPr/>
                </a:tc>
                <a:tc>
                  <a:txBody>
                    <a:bodyPr/>
                    <a:lstStyle/>
                    <a:p>
                      <a:pPr algn="ctr"/>
                      <a:r>
                        <a:rPr lang="en-GB" sz="1400" b="1" dirty="0" smtClean="0">
                          <a:solidFill>
                            <a:schemeClr val="accent1"/>
                          </a:solidFill>
                        </a:rPr>
                        <a:t>COM</a:t>
                      </a:r>
                      <a:endParaRPr lang="en-GB" sz="1400" b="1" dirty="0">
                        <a:solidFill>
                          <a:schemeClr val="accent1"/>
                        </a:solidFill>
                      </a:endParaRPr>
                    </a:p>
                  </a:txBody>
                  <a:tcPr/>
                </a:tc>
                <a:tc>
                  <a:txBody>
                    <a:bodyPr/>
                    <a:lstStyle/>
                    <a:p>
                      <a:pPr algn="ctr"/>
                      <a:r>
                        <a:rPr lang="en-GB" sz="1400" b="1" dirty="0" smtClean="0">
                          <a:solidFill>
                            <a:schemeClr val="accent1"/>
                          </a:solidFill>
                        </a:rPr>
                        <a:t>COI</a:t>
                      </a:r>
                      <a:endParaRPr lang="en-GB" sz="1400" b="1" dirty="0">
                        <a:solidFill>
                          <a:schemeClr val="accent1"/>
                        </a:solidFill>
                      </a:endParaRPr>
                    </a:p>
                  </a:txBody>
                  <a:tcPr/>
                </a:tc>
              </a:tr>
              <a:tr h="370840">
                <a:tc>
                  <a:txBody>
                    <a:bodyPr/>
                    <a:lstStyle/>
                    <a:p>
                      <a:pPr algn="ctr"/>
                      <a:r>
                        <a:rPr lang="en-GB" sz="1400" b="1" dirty="0" smtClean="0">
                          <a:solidFill>
                            <a:schemeClr val="accent1"/>
                          </a:solidFill>
                        </a:rPr>
                        <a:t>CAZ</a:t>
                      </a:r>
                      <a:endParaRPr lang="en-GB" sz="1400" b="1" dirty="0">
                        <a:solidFill>
                          <a:schemeClr val="accent1"/>
                        </a:solidFill>
                      </a:endParaRPr>
                    </a:p>
                  </a:txBody>
                  <a:tcPr/>
                </a:tc>
                <a:tc>
                  <a:txBody>
                    <a:bodyPr/>
                    <a:lstStyle/>
                    <a:p>
                      <a:pPr algn="l"/>
                      <a:r>
                        <a:rPr lang="en-GB" sz="1400" b="1" dirty="0" smtClean="0">
                          <a:solidFill>
                            <a:schemeClr val="accent1"/>
                          </a:solidFill>
                        </a:rPr>
                        <a:t>Capacity</a:t>
                      </a:r>
                      <a:endParaRPr lang="en-GB" sz="1400" b="1" dirty="0">
                        <a:solidFill>
                          <a:schemeClr val="accent1"/>
                        </a:solidFill>
                      </a:endParaRPr>
                    </a:p>
                  </a:txBody>
                  <a:tcPr/>
                </a:tc>
                <a:tc>
                  <a:txBody>
                    <a:bodyPr/>
                    <a:lstStyle/>
                    <a:p>
                      <a:pPr algn="ctr"/>
                      <a:r>
                        <a:rPr lang="en-GB" sz="1400" b="1" dirty="0" smtClean="0">
                          <a:solidFill>
                            <a:schemeClr val="accent1"/>
                          </a:solidFill>
                        </a:rPr>
                        <a:t>ZCS</a:t>
                      </a:r>
                      <a:endParaRPr lang="en-GB" sz="1400" b="1" dirty="0">
                        <a:solidFill>
                          <a:schemeClr val="accent1"/>
                        </a:solidFill>
                      </a:endParaRPr>
                    </a:p>
                  </a:txBody>
                  <a:tcPr/>
                </a:tc>
                <a:tc>
                  <a:txBody>
                    <a:bodyPr/>
                    <a:lstStyle/>
                    <a:p>
                      <a:pPr algn="ctr"/>
                      <a:r>
                        <a:rPr lang="en-GB" sz="1400" b="1" dirty="0" smtClean="0">
                          <a:solidFill>
                            <a:schemeClr val="accent1"/>
                          </a:solidFill>
                        </a:rPr>
                        <a:t>CZI</a:t>
                      </a:r>
                      <a:endParaRPr lang="en-GB" sz="1400" b="1" dirty="0">
                        <a:solidFill>
                          <a:schemeClr val="accent1"/>
                        </a:solidFill>
                      </a:endParaRPr>
                    </a:p>
                  </a:txBody>
                  <a:tcPr/>
                </a:tc>
              </a:tr>
              <a:tr h="370840">
                <a:tc>
                  <a:txBody>
                    <a:bodyPr/>
                    <a:lstStyle/>
                    <a:p>
                      <a:pPr algn="ctr"/>
                      <a:r>
                        <a:rPr lang="en-GB" sz="1400" b="1" dirty="0" smtClean="0">
                          <a:solidFill>
                            <a:schemeClr val="accent1"/>
                          </a:solidFill>
                        </a:rPr>
                        <a:t>AMS</a:t>
                      </a:r>
                      <a:endParaRPr lang="en-GB" sz="1400" b="1" dirty="0">
                        <a:solidFill>
                          <a:schemeClr val="accent1"/>
                        </a:solidFill>
                      </a:endParaRPr>
                    </a:p>
                  </a:txBody>
                  <a:tcPr/>
                </a:tc>
                <a:tc>
                  <a:txBody>
                    <a:bodyPr/>
                    <a:lstStyle/>
                    <a:p>
                      <a:pPr algn="l"/>
                      <a:r>
                        <a:rPr lang="en-GB" sz="1400" b="1" dirty="0" smtClean="0">
                          <a:solidFill>
                            <a:schemeClr val="accent1"/>
                          </a:solidFill>
                        </a:rPr>
                        <a:t>Amendment</a:t>
                      </a:r>
                      <a:endParaRPr lang="en-GB" sz="1400" b="1" dirty="0">
                        <a:solidFill>
                          <a:schemeClr val="accent1"/>
                        </a:solidFill>
                      </a:endParaRPr>
                    </a:p>
                  </a:txBody>
                  <a:tcPr/>
                </a:tc>
                <a:tc>
                  <a:txBody>
                    <a:bodyPr/>
                    <a:lstStyle/>
                    <a:p>
                      <a:pPr algn="ctr"/>
                      <a:r>
                        <a:rPr lang="en-GB" sz="1400" b="1" dirty="0" smtClean="0">
                          <a:solidFill>
                            <a:schemeClr val="accent1"/>
                          </a:solidFill>
                        </a:rPr>
                        <a:t>ASP</a:t>
                      </a:r>
                      <a:endParaRPr lang="en-GB" sz="1400" b="1" dirty="0">
                        <a:solidFill>
                          <a:schemeClr val="accent1"/>
                        </a:solidFill>
                      </a:endParaRPr>
                    </a:p>
                  </a:txBody>
                  <a:tcPr/>
                </a:tc>
                <a:tc>
                  <a:txBody>
                    <a:bodyPr/>
                    <a:lstStyle/>
                    <a:p>
                      <a:pPr algn="ctr"/>
                      <a:r>
                        <a:rPr lang="en-GB" sz="1400" b="1" dirty="0" smtClean="0">
                          <a:solidFill>
                            <a:schemeClr val="accent1"/>
                          </a:solidFill>
                        </a:rPr>
                        <a:t>AML</a:t>
                      </a:r>
                      <a:endParaRPr lang="en-GB" sz="1400" b="1" dirty="0">
                        <a:solidFill>
                          <a:schemeClr val="accent1"/>
                        </a:solidFill>
                      </a:endParaRPr>
                    </a:p>
                  </a:txBody>
                  <a:tcPr/>
                </a:tc>
              </a:tr>
            </a:tbl>
          </a:graphicData>
        </a:graphic>
      </p:graphicFrame>
      <p:sp>
        <p:nvSpPr>
          <p:cNvPr id="2" name="Footer Placeholder 1"/>
          <p:cNvSpPr>
            <a:spLocks noGrp="1"/>
          </p:cNvSpPr>
          <p:nvPr>
            <p:ph type="ftr" sz="quarter" idx="10"/>
          </p:nvPr>
        </p:nvSpPr>
        <p:spPr/>
        <p:txBody>
          <a:bodyPr/>
          <a:lstStyle/>
          <a:p>
            <a:pPr>
              <a:defRPr/>
            </a:pPr>
            <a:fld id="{D86480B0-6847-4D27-B3EC-F99462D2DA11}" type="slidenum">
              <a:rPr lang="en-GB" smtClean="0"/>
              <a:pPr>
                <a:defRPr/>
              </a:pPr>
              <a:t>14</a:t>
            </a:fld>
            <a:endParaRPr lang="en-GB" dirty="0"/>
          </a:p>
        </p:txBody>
      </p:sp>
    </p:spTree>
    <p:extLst>
      <p:ext uri="{BB962C8B-B14F-4D97-AF65-F5344CB8AC3E}">
        <p14:creationId xmlns:p14="http://schemas.microsoft.com/office/powerpoint/2010/main" val="2470070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GB" sz="1600" dirty="0" smtClean="0"/>
              <a:t>Gemini invoices do not follow a generic invoice file format as the  Transportation Invoices do</a:t>
            </a:r>
          </a:p>
          <a:p>
            <a:pPr algn="just"/>
            <a:r>
              <a:rPr lang="en-GB" sz="1600" dirty="0" smtClean="0"/>
              <a:t>Each Gemini invoice has their own industry agreed file format and hierarchy</a:t>
            </a:r>
          </a:p>
          <a:p>
            <a:pPr algn="just"/>
            <a:r>
              <a:rPr lang="en-GB" sz="1600" dirty="0" smtClean="0"/>
              <a:t>Supporting </a:t>
            </a:r>
            <a:r>
              <a:rPr lang="en-GB" sz="1600" dirty="0"/>
              <a:t>I</a:t>
            </a:r>
            <a:r>
              <a:rPr lang="en-GB" sz="1600" dirty="0" smtClean="0"/>
              <a:t>nformation is embedded into the invoice file, so there is not a separate supporting information file</a:t>
            </a:r>
          </a:p>
          <a:p>
            <a:pPr algn="just"/>
            <a:r>
              <a:rPr lang="en-GB" sz="1600" dirty="0" smtClean="0"/>
              <a:t>For example, the Energy Balancing Invoice (.IDB) includes the Supporting Information within the same CSV invoice file</a:t>
            </a:r>
            <a:endParaRPr lang="en-GB" sz="1600" dirty="0"/>
          </a:p>
          <a:p>
            <a:pPr algn="just"/>
            <a:endParaRPr lang="en-GB" sz="1000" dirty="0" smtClean="0"/>
          </a:p>
          <a:p>
            <a:pPr algn="just"/>
            <a:r>
              <a:rPr lang="en-GB" sz="1600" dirty="0" smtClean="0"/>
              <a:t>Gemini File Formats </a:t>
            </a:r>
            <a:r>
              <a:rPr lang="en-GB" sz="1600" dirty="0"/>
              <a:t>can be found </a:t>
            </a:r>
            <a:r>
              <a:rPr lang="en-GB" sz="1600" dirty="0">
                <a:hlinkClick r:id="rId3"/>
              </a:rPr>
              <a:t>here</a:t>
            </a:r>
            <a:endParaRPr lang="en-GB" sz="1600" dirty="0"/>
          </a:p>
          <a:p>
            <a:pPr marL="400050" lvl="1" indent="0">
              <a:buNone/>
            </a:pPr>
            <a:r>
              <a:rPr lang="en-GB" sz="1100" dirty="0" smtClean="0"/>
              <a:t>UK </a:t>
            </a:r>
            <a:r>
              <a:rPr lang="en-GB" sz="1100" dirty="0"/>
              <a:t>Link Documentation Library &gt; UK Link Interface Documents &gt; 3b. User Interface Documents &gt; </a:t>
            </a:r>
            <a:r>
              <a:rPr lang="en-GB" sz="1100" dirty="0" smtClean="0"/>
              <a:t>Gemini &gt; Gemini File Formats</a:t>
            </a:r>
          </a:p>
        </p:txBody>
      </p:sp>
      <p:sp>
        <p:nvSpPr>
          <p:cNvPr id="4" name="Footer Placeholder 3"/>
          <p:cNvSpPr>
            <a:spLocks noGrp="1"/>
          </p:cNvSpPr>
          <p:nvPr>
            <p:ph type="ftr" sz="quarter" idx="10"/>
          </p:nvPr>
        </p:nvSpPr>
        <p:spPr/>
        <p:txBody>
          <a:bodyPr/>
          <a:lstStyle/>
          <a:p>
            <a:pPr>
              <a:defRPr/>
            </a:pPr>
            <a:fld id="{D86480B0-6847-4D27-B3EC-F99462D2DA11}" type="slidenum">
              <a:rPr lang="en-GB" smtClean="0"/>
              <a:pPr>
                <a:defRPr/>
              </a:pPr>
              <a:t>15</a:t>
            </a:fld>
            <a:endParaRPr lang="en-GB" dirty="0"/>
          </a:p>
        </p:txBody>
      </p:sp>
      <p:sp>
        <p:nvSpPr>
          <p:cNvPr id="5" name="Title 1"/>
          <p:cNvSpPr txBox="1">
            <a:spLocks/>
          </p:cNvSpPr>
          <p:nvPr/>
        </p:nvSpPr>
        <p:spPr bwMode="auto">
          <a:xfrm>
            <a:off x="204092"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2. Invoice File Overview </a:t>
            </a:r>
            <a:r>
              <a:rPr lang="en-GB" sz="2000" kern="0" dirty="0" smtClean="0"/>
              <a:t/>
            </a:r>
            <a:br>
              <a:rPr lang="en-GB" sz="2000" kern="0" dirty="0" smtClean="0"/>
            </a:br>
            <a:r>
              <a:rPr lang="en-GB" sz="2000" kern="0" dirty="0" smtClean="0">
                <a:solidFill>
                  <a:schemeClr val="accent6"/>
                </a:solidFill>
              </a:rPr>
              <a:t>2.3 </a:t>
            </a:r>
            <a:r>
              <a:rPr lang="en-GB" sz="2000" kern="0" dirty="0">
                <a:solidFill>
                  <a:schemeClr val="accent6"/>
                </a:solidFill>
              </a:rPr>
              <a:t>File Format Principles – NTS </a:t>
            </a:r>
            <a:r>
              <a:rPr lang="en-GB" sz="2000" kern="0" dirty="0" smtClean="0">
                <a:solidFill>
                  <a:schemeClr val="accent6"/>
                </a:solidFill>
              </a:rPr>
              <a:t>Gemini Invoices </a:t>
            </a:r>
            <a:endParaRPr lang="en-GB" sz="2000" kern="0" dirty="0">
              <a:solidFill>
                <a:schemeClr val="accent6"/>
              </a:solidFill>
            </a:endParaRPr>
          </a:p>
        </p:txBody>
      </p:sp>
      <p:sp>
        <p:nvSpPr>
          <p:cNvPr id="2" name="Rounded Rectangle 1"/>
          <p:cNvSpPr/>
          <p:nvPr/>
        </p:nvSpPr>
        <p:spPr bwMode="auto">
          <a:xfrm>
            <a:off x="395536" y="3291830"/>
            <a:ext cx="8352928" cy="792088"/>
          </a:xfrm>
          <a:prstGeom prst="round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2075" tIns="46038" rIns="92075" bIns="46038" numCol="1" rtlCol="0" anchor="ctr" anchorCtr="0" compatLnSpc="1">
            <a:prstTxWarp prst="textNoShape">
              <a:avLst/>
            </a:prstTxWarp>
          </a:bodyPr>
          <a:lstStyle/>
          <a:p>
            <a:pPr algn="ctr" defTabSz="914400"/>
            <a:r>
              <a:rPr lang="en-US" sz="1400" dirty="0" smtClean="0"/>
              <a:t>To </a:t>
            </a:r>
            <a:r>
              <a:rPr lang="en-US" sz="1400" dirty="0"/>
              <a:t>gain </a:t>
            </a:r>
            <a:r>
              <a:rPr lang="en-US" sz="1400" dirty="0" smtClean="0"/>
              <a:t>access to the Xoserve site where the file formats are held, </a:t>
            </a:r>
            <a:r>
              <a:rPr lang="en-US" sz="1400" dirty="0"/>
              <a:t>please complete and submit a </a:t>
            </a:r>
            <a:r>
              <a:rPr lang="en-US" sz="1400" dirty="0">
                <a:hlinkClick r:id="rId4"/>
              </a:rPr>
              <a:t>Secure Site Access Request </a:t>
            </a:r>
            <a:r>
              <a:rPr lang="en-US" sz="1400" dirty="0" smtClean="0">
                <a:hlinkClick r:id="rId4"/>
              </a:rPr>
              <a:t>Form</a:t>
            </a:r>
            <a:r>
              <a:rPr lang="en-US" sz="1400" dirty="0" smtClean="0"/>
              <a:t>.  You will need an Office 365 account as documents are stored on SharePoint Online. </a:t>
            </a:r>
          </a:p>
        </p:txBody>
      </p:sp>
    </p:spTree>
    <p:extLst>
      <p:ext uri="{BB962C8B-B14F-4D97-AF65-F5344CB8AC3E}">
        <p14:creationId xmlns:p14="http://schemas.microsoft.com/office/powerpoint/2010/main" val="3201661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25143" y="2661932"/>
            <a:ext cx="846457" cy="531004"/>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1"/>
                </a:solidFill>
                <a:effectLst/>
                <a:latin typeface="Arial" charset="0"/>
              </a:rPr>
              <a:t>Generic Invoice</a:t>
            </a:r>
          </a:p>
        </p:txBody>
      </p:sp>
      <p:sp>
        <p:nvSpPr>
          <p:cNvPr id="7" name="Rectangle 6"/>
          <p:cNvSpPr/>
          <p:nvPr/>
        </p:nvSpPr>
        <p:spPr bwMode="auto">
          <a:xfrm>
            <a:off x="1259632" y="3633636"/>
            <a:ext cx="2160240" cy="378274"/>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TR_Z99_STANDARD_TRAILER</a:t>
            </a:r>
          </a:p>
        </p:txBody>
      </p:sp>
      <p:sp>
        <p:nvSpPr>
          <p:cNvPr id="8" name="Rectangle 7"/>
          <p:cNvSpPr/>
          <p:nvPr/>
        </p:nvSpPr>
        <p:spPr bwMode="auto">
          <a:xfrm>
            <a:off x="1331640" y="2742085"/>
            <a:ext cx="1944216" cy="367035"/>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RT_I56_INVOICE_DETAIL</a:t>
            </a:r>
          </a:p>
        </p:txBody>
      </p:sp>
      <p:sp>
        <p:nvSpPr>
          <p:cNvPr id="9" name="Rectangle 8"/>
          <p:cNvSpPr/>
          <p:nvPr/>
        </p:nvSpPr>
        <p:spPr bwMode="auto">
          <a:xfrm>
            <a:off x="1259632" y="1851670"/>
            <a:ext cx="2160240" cy="378274"/>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HD_A00_STANDARD_HEADER</a:t>
            </a:r>
          </a:p>
        </p:txBody>
      </p:sp>
      <p:sp>
        <p:nvSpPr>
          <p:cNvPr id="10" name="Rectangle 9"/>
          <p:cNvSpPr/>
          <p:nvPr/>
        </p:nvSpPr>
        <p:spPr bwMode="auto">
          <a:xfrm>
            <a:off x="3923928" y="2738297"/>
            <a:ext cx="1963855" cy="378274"/>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RT_I05_INVOICE_CLAUSE</a:t>
            </a:r>
          </a:p>
        </p:txBody>
      </p:sp>
      <p:sp>
        <p:nvSpPr>
          <p:cNvPr id="11" name="Rectangle 10"/>
          <p:cNvSpPr/>
          <p:nvPr/>
        </p:nvSpPr>
        <p:spPr bwMode="auto">
          <a:xfrm>
            <a:off x="6372200" y="1851670"/>
            <a:ext cx="2520280" cy="378274"/>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0" tIns="46038" rIns="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RT_I57_ANCILLARY_INV_SUPP_INFO</a:t>
            </a:r>
          </a:p>
        </p:txBody>
      </p:sp>
      <p:sp>
        <p:nvSpPr>
          <p:cNvPr id="12" name="Rectangle 11"/>
          <p:cNvSpPr/>
          <p:nvPr/>
        </p:nvSpPr>
        <p:spPr bwMode="auto">
          <a:xfrm>
            <a:off x="3851920" y="1851670"/>
            <a:ext cx="2232248" cy="378274"/>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dirty="0" smtClean="0">
                <a:solidFill>
                  <a:schemeClr val="bg1"/>
                </a:solidFill>
              </a:rPr>
              <a:t>RT_I59_INVOICE_ITEM_DETAIL</a:t>
            </a:r>
            <a:endParaRPr kumimoji="0" lang="en-GB" sz="1100" b="0" i="0" u="none" strike="noStrike" cap="none" normalizeH="0" baseline="0" dirty="0" smtClean="0">
              <a:ln>
                <a:noFill/>
              </a:ln>
              <a:solidFill>
                <a:schemeClr val="bg1"/>
              </a:solidFill>
              <a:effectLst/>
            </a:endParaRPr>
          </a:p>
        </p:txBody>
      </p:sp>
      <p:sp>
        <p:nvSpPr>
          <p:cNvPr id="13" name="Rectangle 12"/>
          <p:cNvSpPr/>
          <p:nvPr/>
        </p:nvSpPr>
        <p:spPr bwMode="auto">
          <a:xfrm>
            <a:off x="6444208" y="3651870"/>
            <a:ext cx="2290787" cy="378274"/>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RT_I60_INVOICE_REMIT_DETAIL</a:t>
            </a:r>
          </a:p>
        </p:txBody>
      </p:sp>
      <p:sp>
        <p:nvSpPr>
          <p:cNvPr id="14" name="Rectangle 13"/>
          <p:cNvSpPr/>
          <p:nvPr/>
        </p:nvSpPr>
        <p:spPr bwMode="auto">
          <a:xfrm>
            <a:off x="3851920" y="3651870"/>
            <a:ext cx="2232248" cy="378274"/>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RT_I58_INVOICE_REMITTANCE</a:t>
            </a:r>
          </a:p>
        </p:txBody>
      </p:sp>
      <p:cxnSp>
        <p:nvCxnSpPr>
          <p:cNvPr id="2077" name="Elbow Connector 2076"/>
          <p:cNvCxnSpPr>
            <a:stCxn id="5" idx="3"/>
            <a:endCxn id="7" idx="1"/>
          </p:cNvCxnSpPr>
          <p:nvPr/>
        </p:nvCxnSpPr>
        <p:spPr bwMode="auto">
          <a:xfrm>
            <a:off x="971600" y="2927434"/>
            <a:ext cx="288032" cy="895339"/>
          </a:xfrm>
          <a:prstGeom prst="bentConnector3">
            <a:avLst>
              <a:gd name="adj1" fmla="val 50000"/>
            </a:avLst>
          </a:prstGeom>
          <a:ln>
            <a:headEnd type="none" w="med" len="med"/>
            <a:tailEnd type="arrow"/>
          </a:ln>
          <a:extLst/>
        </p:spPr>
        <p:style>
          <a:lnRef idx="1">
            <a:schemeClr val="accent2"/>
          </a:lnRef>
          <a:fillRef idx="3">
            <a:schemeClr val="accent2"/>
          </a:fillRef>
          <a:effectRef idx="2">
            <a:schemeClr val="accent2"/>
          </a:effectRef>
          <a:fontRef idx="minor">
            <a:schemeClr val="lt1"/>
          </a:fontRef>
        </p:style>
      </p:cxnSp>
      <p:cxnSp>
        <p:nvCxnSpPr>
          <p:cNvPr id="2080" name="Elbow Connector 2079"/>
          <p:cNvCxnSpPr>
            <a:stCxn id="5" idx="3"/>
            <a:endCxn id="9" idx="1"/>
          </p:cNvCxnSpPr>
          <p:nvPr/>
        </p:nvCxnSpPr>
        <p:spPr bwMode="auto">
          <a:xfrm flipV="1">
            <a:off x="971600" y="2040807"/>
            <a:ext cx="288032" cy="886627"/>
          </a:xfrm>
          <a:prstGeom prst="bentConnector3">
            <a:avLst>
              <a:gd name="adj1" fmla="val 50000"/>
            </a:avLst>
          </a:prstGeom>
          <a:ln>
            <a:headEnd type="none" w="med" len="med"/>
            <a:tailEnd type="arrow"/>
          </a:ln>
          <a:extLst/>
        </p:spPr>
        <p:style>
          <a:lnRef idx="1">
            <a:schemeClr val="accent2"/>
          </a:lnRef>
          <a:fillRef idx="3">
            <a:schemeClr val="accent2"/>
          </a:fillRef>
          <a:effectRef idx="2">
            <a:schemeClr val="accent2"/>
          </a:effectRef>
          <a:fontRef idx="minor">
            <a:schemeClr val="lt1"/>
          </a:fontRef>
        </p:style>
      </p:cxnSp>
      <p:cxnSp>
        <p:nvCxnSpPr>
          <p:cNvPr id="2083" name="Elbow Connector 2082"/>
          <p:cNvCxnSpPr>
            <a:stCxn id="5" idx="3"/>
            <a:endCxn id="8" idx="1"/>
          </p:cNvCxnSpPr>
          <p:nvPr/>
        </p:nvCxnSpPr>
        <p:spPr bwMode="auto">
          <a:xfrm flipV="1">
            <a:off x="971600" y="2925603"/>
            <a:ext cx="360040" cy="1831"/>
          </a:xfrm>
          <a:prstGeom prst="bentConnector3">
            <a:avLst>
              <a:gd name="adj1" fmla="val 50000"/>
            </a:avLst>
          </a:prstGeom>
          <a:ln>
            <a:headEnd type="none" w="med" len="med"/>
            <a:tailEnd type="arrow"/>
          </a:ln>
          <a:extLst/>
        </p:spPr>
        <p:style>
          <a:lnRef idx="1">
            <a:schemeClr val="accent2"/>
          </a:lnRef>
          <a:fillRef idx="3">
            <a:schemeClr val="accent2"/>
          </a:fillRef>
          <a:effectRef idx="2">
            <a:schemeClr val="accent2"/>
          </a:effectRef>
          <a:fontRef idx="minor">
            <a:schemeClr val="lt1"/>
          </a:fontRef>
        </p:style>
      </p:cxnSp>
      <p:cxnSp>
        <p:nvCxnSpPr>
          <p:cNvPr id="2113" name="Straight Arrow Connector 2112"/>
          <p:cNvCxnSpPr>
            <a:stCxn id="8" idx="3"/>
            <a:endCxn id="10" idx="1"/>
          </p:cNvCxnSpPr>
          <p:nvPr/>
        </p:nvCxnSpPr>
        <p:spPr bwMode="auto">
          <a:xfrm>
            <a:off x="3275856" y="2925603"/>
            <a:ext cx="648072" cy="1831"/>
          </a:xfrm>
          <a:prstGeom prst="straightConnector1">
            <a:avLst/>
          </a:prstGeom>
          <a:ln>
            <a:headEnd type="none" w="med" len="med"/>
            <a:tailEnd type="arrow"/>
          </a:ln>
          <a:extLst/>
        </p:spPr>
        <p:style>
          <a:lnRef idx="1">
            <a:schemeClr val="accent2"/>
          </a:lnRef>
          <a:fillRef idx="3">
            <a:schemeClr val="accent2"/>
          </a:fillRef>
          <a:effectRef idx="2">
            <a:schemeClr val="accent2"/>
          </a:effectRef>
          <a:fontRef idx="minor">
            <a:schemeClr val="lt1"/>
          </a:fontRef>
        </p:style>
      </p:cxnSp>
      <p:cxnSp>
        <p:nvCxnSpPr>
          <p:cNvPr id="2116" name="Elbow Connector 2115"/>
          <p:cNvCxnSpPr>
            <a:stCxn id="8" idx="3"/>
            <a:endCxn id="12" idx="1"/>
          </p:cNvCxnSpPr>
          <p:nvPr/>
        </p:nvCxnSpPr>
        <p:spPr bwMode="auto">
          <a:xfrm flipV="1">
            <a:off x="3275856" y="2040807"/>
            <a:ext cx="576064" cy="884796"/>
          </a:xfrm>
          <a:prstGeom prst="bentConnector3">
            <a:avLst/>
          </a:prstGeom>
          <a:ln>
            <a:headEnd type="none" w="med" len="med"/>
            <a:tailEnd type="arrow"/>
          </a:ln>
          <a:extLst/>
        </p:spPr>
        <p:style>
          <a:lnRef idx="1">
            <a:schemeClr val="accent2"/>
          </a:lnRef>
          <a:fillRef idx="3">
            <a:schemeClr val="accent2"/>
          </a:fillRef>
          <a:effectRef idx="2">
            <a:schemeClr val="accent2"/>
          </a:effectRef>
          <a:fontRef idx="minor">
            <a:schemeClr val="lt1"/>
          </a:fontRef>
        </p:style>
      </p:cxnSp>
      <p:cxnSp>
        <p:nvCxnSpPr>
          <p:cNvPr id="102" name="Elbow Connector 101"/>
          <p:cNvCxnSpPr>
            <a:stCxn id="8" idx="3"/>
            <a:endCxn id="14" idx="1"/>
          </p:cNvCxnSpPr>
          <p:nvPr/>
        </p:nvCxnSpPr>
        <p:spPr bwMode="auto">
          <a:xfrm>
            <a:off x="3275856" y="2925603"/>
            <a:ext cx="576064" cy="915404"/>
          </a:xfrm>
          <a:prstGeom prst="bentConnector3">
            <a:avLst/>
          </a:prstGeom>
          <a:ln>
            <a:headEnd type="none" w="med" len="med"/>
            <a:tailEnd type="arrow"/>
          </a:ln>
          <a:extLst/>
        </p:spPr>
        <p:style>
          <a:lnRef idx="1">
            <a:schemeClr val="accent2"/>
          </a:lnRef>
          <a:fillRef idx="3">
            <a:schemeClr val="accent2"/>
          </a:fillRef>
          <a:effectRef idx="2">
            <a:schemeClr val="accent2"/>
          </a:effectRef>
          <a:fontRef idx="minor">
            <a:schemeClr val="lt1"/>
          </a:fontRef>
        </p:style>
      </p:cxnSp>
      <p:cxnSp>
        <p:nvCxnSpPr>
          <p:cNvPr id="111" name="Straight Arrow Connector 110"/>
          <p:cNvCxnSpPr>
            <a:stCxn id="12" idx="3"/>
            <a:endCxn id="11" idx="1"/>
          </p:cNvCxnSpPr>
          <p:nvPr/>
        </p:nvCxnSpPr>
        <p:spPr bwMode="auto">
          <a:xfrm>
            <a:off x="6084168" y="2040807"/>
            <a:ext cx="288032" cy="0"/>
          </a:xfrm>
          <a:prstGeom prst="straightConnector1">
            <a:avLst/>
          </a:prstGeom>
          <a:ln>
            <a:headEnd type="none" w="med" len="med"/>
            <a:tailEnd type="arrow"/>
          </a:ln>
          <a:extLst/>
        </p:spPr>
        <p:style>
          <a:lnRef idx="1">
            <a:schemeClr val="accent2"/>
          </a:lnRef>
          <a:fillRef idx="3">
            <a:schemeClr val="accent2"/>
          </a:fillRef>
          <a:effectRef idx="2">
            <a:schemeClr val="accent2"/>
          </a:effectRef>
          <a:fontRef idx="minor">
            <a:schemeClr val="lt1"/>
          </a:fontRef>
        </p:style>
      </p:cxnSp>
      <p:cxnSp>
        <p:nvCxnSpPr>
          <p:cNvPr id="145" name="Straight Arrow Connector 144"/>
          <p:cNvCxnSpPr>
            <a:stCxn id="14" idx="3"/>
            <a:endCxn id="13" idx="1"/>
          </p:cNvCxnSpPr>
          <p:nvPr/>
        </p:nvCxnSpPr>
        <p:spPr bwMode="auto">
          <a:xfrm>
            <a:off x="6084168" y="3841007"/>
            <a:ext cx="360040" cy="0"/>
          </a:xfrm>
          <a:prstGeom prst="straightConnector1">
            <a:avLst/>
          </a:prstGeom>
          <a:ln>
            <a:headEnd type="none" w="med" len="med"/>
            <a:tailEnd type="arrow"/>
          </a:ln>
          <a:extLst/>
        </p:spPr>
        <p:style>
          <a:lnRef idx="1">
            <a:schemeClr val="accent2"/>
          </a:lnRef>
          <a:fillRef idx="3">
            <a:schemeClr val="accent2"/>
          </a:fillRef>
          <a:effectRef idx="2">
            <a:schemeClr val="accent2"/>
          </a:effectRef>
          <a:fontRef idx="minor">
            <a:schemeClr val="lt1"/>
          </a:fontRef>
        </p:style>
      </p:cxnSp>
      <p:sp>
        <p:nvSpPr>
          <p:cNvPr id="20" name="TextBox 19"/>
          <p:cNvSpPr txBox="1"/>
          <p:nvPr/>
        </p:nvSpPr>
        <p:spPr>
          <a:xfrm>
            <a:off x="225425" y="649136"/>
            <a:ext cx="8581578" cy="77048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oAutofit/>
          </a:bodyPr>
          <a:lstStyle/>
          <a:p>
            <a:pPr algn="just"/>
            <a:r>
              <a:rPr lang="en-GB" sz="1400" dirty="0" smtClean="0">
                <a:solidFill>
                  <a:schemeClr val="bg1"/>
                </a:solidFill>
              </a:rPr>
              <a:t>The hierarchy is formatted into three levels.  Each invoice file is made up of 7 mandatory records and 1 optional record.  For support with reading the files, please refer to the </a:t>
            </a:r>
            <a:r>
              <a:rPr lang="en-GB" sz="1400" dirty="0" err="1">
                <a:solidFill>
                  <a:schemeClr val="bg1"/>
                </a:solidFill>
              </a:rPr>
              <a:t>INV_Generic_Invoice</a:t>
            </a:r>
            <a:r>
              <a:rPr lang="en-GB" sz="1400" dirty="0">
                <a:solidFill>
                  <a:schemeClr val="bg1"/>
                </a:solidFill>
              </a:rPr>
              <a:t> </a:t>
            </a:r>
            <a:r>
              <a:rPr lang="en-GB" sz="1400" dirty="0" smtClean="0">
                <a:solidFill>
                  <a:schemeClr val="bg1"/>
                </a:solidFill>
              </a:rPr>
              <a:t>File Format document (see </a:t>
            </a:r>
            <a:r>
              <a:rPr lang="en-GB" sz="1400" dirty="0">
                <a:solidFill>
                  <a:schemeClr val="bg1"/>
                </a:solidFill>
              </a:rPr>
              <a:t>next slide for location on Xoserve.com).</a:t>
            </a:r>
          </a:p>
        </p:txBody>
      </p:sp>
      <p:sp>
        <p:nvSpPr>
          <p:cNvPr id="15" name="Line Callout 1 (Accent Bar) 14"/>
          <p:cNvSpPr/>
          <p:nvPr/>
        </p:nvSpPr>
        <p:spPr bwMode="auto">
          <a:xfrm>
            <a:off x="7589601" y="2446403"/>
            <a:ext cx="1230872" cy="504056"/>
          </a:xfrm>
          <a:prstGeom prst="accentCallout1">
            <a:avLst>
              <a:gd name="adj1" fmla="val 18750"/>
              <a:gd name="adj2" fmla="val -8333"/>
              <a:gd name="adj3" fmla="val -42550"/>
              <a:gd name="adj4" fmla="val -37655"/>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50" b="0" i="0" u="none" strike="noStrike" cap="none" normalizeH="0" baseline="0" dirty="0" smtClean="0">
                <a:ln>
                  <a:noFill/>
                </a:ln>
                <a:solidFill>
                  <a:schemeClr val="tx2"/>
                </a:solidFill>
                <a:effectLst/>
                <a:latin typeface="Arial" charset="0"/>
              </a:rPr>
              <a:t>This record is optional (all others are mandatory</a:t>
            </a:r>
          </a:p>
        </p:txBody>
      </p:sp>
      <p:sp>
        <p:nvSpPr>
          <p:cNvPr id="22" name="Title 1"/>
          <p:cNvSpPr txBox="1">
            <a:spLocks/>
          </p:cNvSpPr>
          <p:nvPr/>
        </p:nvSpPr>
        <p:spPr bwMode="auto">
          <a:xfrm>
            <a:off x="204092"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2. Invoice File Overview </a:t>
            </a:r>
            <a:r>
              <a:rPr lang="en-GB" sz="2000" kern="0" dirty="0" smtClean="0"/>
              <a:t/>
            </a:r>
            <a:br>
              <a:rPr lang="en-GB" sz="2000" kern="0" dirty="0" smtClean="0"/>
            </a:br>
            <a:r>
              <a:rPr lang="en-GB" sz="2000" kern="0" dirty="0" smtClean="0">
                <a:solidFill>
                  <a:schemeClr val="accent6"/>
                </a:solidFill>
              </a:rPr>
              <a:t>2.4 </a:t>
            </a:r>
            <a:r>
              <a:rPr lang="en-GB" sz="2000" dirty="0">
                <a:solidFill>
                  <a:schemeClr val="accent6"/>
                </a:solidFill>
              </a:rPr>
              <a:t>Generic Invoice File (.INV) Hierarchy</a:t>
            </a:r>
            <a:endParaRPr lang="en-GB" sz="2000" kern="0" dirty="0">
              <a:solidFill>
                <a:schemeClr val="accent6"/>
              </a:solidFill>
            </a:endParaRPr>
          </a:p>
        </p:txBody>
      </p:sp>
      <p:sp>
        <p:nvSpPr>
          <p:cNvPr id="4" name="Footer Placeholder 3"/>
          <p:cNvSpPr>
            <a:spLocks noGrp="1"/>
          </p:cNvSpPr>
          <p:nvPr>
            <p:ph type="ftr" sz="quarter" idx="10"/>
          </p:nvPr>
        </p:nvSpPr>
        <p:spPr/>
        <p:txBody>
          <a:bodyPr/>
          <a:lstStyle/>
          <a:p>
            <a:pPr>
              <a:defRPr/>
            </a:pPr>
            <a:fld id="{D86480B0-6847-4D27-B3EC-F99462D2DA11}" type="slidenum">
              <a:rPr lang="en-GB" smtClean="0"/>
              <a:pPr>
                <a:defRPr/>
              </a:pPr>
              <a:t>16</a:t>
            </a:fld>
            <a:endParaRPr lang="en-GB" dirty="0"/>
          </a:p>
        </p:txBody>
      </p:sp>
    </p:spTree>
    <p:extLst>
      <p:ext uri="{BB962C8B-B14F-4D97-AF65-F5344CB8AC3E}">
        <p14:creationId xmlns:p14="http://schemas.microsoft.com/office/powerpoint/2010/main" val="3014573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71550"/>
            <a:ext cx="3767336" cy="3456384"/>
          </a:xfrm>
        </p:spPr>
        <p:txBody>
          <a:bodyPr/>
          <a:lstStyle/>
          <a:p>
            <a:pPr marL="0" indent="0">
              <a:buNone/>
            </a:pPr>
            <a:r>
              <a:rPr lang="en-GB" sz="1800" dirty="0" smtClean="0"/>
              <a:t>The UK Link Documentation Library on Xoserve.com provides the .INV file format hierarchy and file format </a:t>
            </a:r>
          </a:p>
          <a:p>
            <a:pPr marL="0" indent="0">
              <a:buNone/>
            </a:pPr>
            <a:endParaRPr lang="en-GB" sz="1800" dirty="0"/>
          </a:p>
          <a:p>
            <a:pPr marL="0" indent="0">
              <a:buNone/>
            </a:pPr>
            <a:r>
              <a:rPr lang="en-GB" sz="1800" dirty="0" smtClean="0"/>
              <a:t>File </a:t>
            </a:r>
            <a:r>
              <a:rPr lang="en-GB" sz="1800" dirty="0"/>
              <a:t>Hierarchy can be found </a:t>
            </a:r>
            <a:r>
              <a:rPr lang="en-GB" sz="1800" dirty="0">
                <a:hlinkClick r:id="rId2"/>
              </a:rPr>
              <a:t>here</a:t>
            </a:r>
            <a:endParaRPr lang="en-GB" sz="1800" dirty="0"/>
          </a:p>
          <a:p>
            <a:pPr marL="0" indent="0">
              <a:buNone/>
            </a:pPr>
            <a:r>
              <a:rPr lang="en-GB" sz="1200" dirty="0"/>
              <a:t>UK Link Documentation Library &gt; UK Link Interface Documents &gt; 3b. User Interface Documents &gt; Shipper &gt; File Hierarchies &gt; </a:t>
            </a:r>
            <a:r>
              <a:rPr lang="en-GB" sz="1200" b="1" dirty="0"/>
              <a:t>INV File Hierarchy</a:t>
            </a:r>
          </a:p>
          <a:p>
            <a:pPr marL="0" indent="0">
              <a:buNone/>
            </a:pPr>
            <a:endParaRPr lang="en-GB" sz="1050" dirty="0"/>
          </a:p>
          <a:p>
            <a:pPr marL="0" indent="0">
              <a:buNone/>
            </a:pPr>
            <a:r>
              <a:rPr lang="en-GB" sz="1800" dirty="0" smtClean="0"/>
              <a:t>File Format can be found </a:t>
            </a:r>
            <a:r>
              <a:rPr lang="en-GB" sz="1800" dirty="0" smtClean="0">
                <a:hlinkClick r:id="rId3"/>
              </a:rPr>
              <a:t>here</a:t>
            </a:r>
            <a:endParaRPr lang="en-GB" sz="1800" dirty="0" smtClean="0"/>
          </a:p>
          <a:p>
            <a:pPr marL="0" indent="0">
              <a:buNone/>
            </a:pPr>
            <a:r>
              <a:rPr lang="en-GB" sz="1200" dirty="0" smtClean="0"/>
              <a:t>UK Link Documentation Library &gt; UK Link Interface Documents &gt; 3b. User Interface Documents &gt; Shipper &gt; File Formats &gt; </a:t>
            </a:r>
            <a:r>
              <a:rPr lang="en-GB" sz="1200" b="1" dirty="0" err="1" smtClean="0"/>
              <a:t>INV_Generic_Invoice</a:t>
            </a:r>
            <a:r>
              <a:rPr lang="en-GB" sz="1200" b="1" dirty="0" smtClean="0"/>
              <a:t> </a:t>
            </a:r>
            <a:endParaRPr lang="en-GB" sz="1800" b="1" dirty="0" smtClean="0"/>
          </a:p>
          <a:p>
            <a:pPr marL="0" indent="0">
              <a:buNone/>
            </a:pPr>
            <a:endParaRPr lang="en-GB" sz="800" dirty="0" smtClean="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864661"/>
            <a:ext cx="4818558" cy="24271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bwMode="auto">
          <a:xfrm>
            <a:off x="204092"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2.4 </a:t>
            </a:r>
            <a:r>
              <a:rPr lang="en-GB" sz="1800" dirty="0" smtClean="0">
                <a:solidFill>
                  <a:schemeClr val="tx2"/>
                </a:solidFill>
              </a:rPr>
              <a:t>Generic </a:t>
            </a:r>
            <a:r>
              <a:rPr lang="en-GB" sz="1800" dirty="0">
                <a:solidFill>
                  <a:schemeClr val="tx2"/>
                </a:solidFill>
              </a:rPr>
              <a:t>Invoice File (.INV) </a:t>
            </a:r>
            <a:r>
              <a:rPr lang="en-GB" sz="1800" dirty="0" smtClean="0">
                <a:solidFill>
                  <a:schemeClr val="tx2"/>
                </a:solidFill>
              </a:rPr>
              <a:t>Hierarchy</a:t>
            </a:r>
            <a:r>
              <a:rPr lang="en-GB" sz="1800" kern="0" dirty="0" smtClean="0">
                <a:solidFill>
                  <a:schemeClr val="tx2"/>
                </a:solidFill>
              </a:rPr>
              <a:t> </a:t>
            </a:r>
            <a:r>
              <a:rPr lang="en-GB" sz="2000" kern="0" dirty="0" smtClean="0"/>
              <a:t/>
            </a:r>
            <a:br>
              <a:rPr lang="en-GB" sz="2000" kern="0" dirty="0" smtClean="0"/>
            </a:br>
            <a:r>
              <a:rPr lang="en-GB" sz="2000" kern="0" dirty="0" smtClean="0">
                <a:solidFill>
                  <a:schemeClr val="accent6"/>
                </a:solidFill>
              </a:rPr>
              <a:t>2.4.1 </a:t>
            </a:r>
            <a:r>
              <a:rPr lang="en-GB" sz="2000" dirty="0">
                <a:solidFill>
                  <a:schemeClr val="accent6"/>
                </a:solidFill>
              </a:rPr>
              <a:t>.INV File Hierarchy and File Format</a:t>
            </a:r>
            <a:endParaRPr lang="en-GB" sz="2000" kern="0" dirty="0">
              <a:solidFill>
                <a:schemeClr val="accent6"/>
              </a:solidFill>
            </a:endParaRPr>
          </a:p>
        </p:txBody>
      </p:sp>
      <p:sp>
        <p:nvSpPr>
          <p:cNvPr id="4" name="Footer Placeholder 3"/>
          <p:cNvSpPr>
            <a:spLocks noGrp="1"/>
          </p:cNvSpPr>
          <p:nvPr>
            <p:ph type="ftr" sz="quarter" idx="10"/>
          </p:nvPr>
        </p:nvSpPr>
        <p:spPr/>
        <p:txBody>
          <a:bodyPr/>
          <a:lstStyle/>
          <a:p>
            <a:pPr>
              <a:defRPr/>
            </a:pPr>
            <a:fld id="{D86480B0-6847-4D27-B3EC-F99462D2DA11}" type="slidenum">
              <a:rPr lang="en-GB" smtClean="0"/>
              <a:pPr>
                <a:defRPr/>
              </a:pPr>
              <a:t>17</a:t>
            </a:fld>
            <a:endParaRPr lang="en-GB" dirty="0"/>
          </a:p>
        </p:txBody>
      </p:sp>
    </p:spTree>
    <p:extLst>
      <p:ext uri="{BB962C8B-B14F-4D97-AF65-F5344CB8AC3E}">
        <p14:creationId xmlns:p14="http://schemas.microsoft.com/office/powerpoint/2010/main" val="3559353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9512" y="2861335"/>
            <a:ext cx="891452" cy="923749"/>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Core Commodity Invoice</a:t>
            </a:r>
            <a:r>
              <a:rPr kumimoji="0" lang="en-GB" sz="1100" b="0" i="0" u="none" strike="noStrike" cap="none" normalizeH="0" dirty="0" smtClean="0">
                <a:ln>
                  <a:noFill/>
                </a:ln>
                <a:solidFill>
                  <a:schemeClr val="bg1"/>
                </a:solidFill>
                <a:effectLst/>
                <a:latin typeface="Arial" charset="0"/>
              </a:rPr>
              <a:t> Supporting Information</a:t>
            </a:r>
            <a:endParaRPr kumimoji="0" lang="en-GB" sz="1100" b="0" i="0" u="none" strike="noStrike" cap="none" normalizeH="0" baseline="0" dirty="0" smtClean="0">
              <a:ln>
                <a:noFill/>
              </a:ln>
              <a:solidFill>
                <a:schemeClr val="bg1"/>
              </a:solidFill>
              <a:effectLst/>
              <a:latin typeface="Arial" charset="0"/>
            </a:endParaRPr>
          </a:p>
        </p:txBody>
      </p:sp>
      <p:sp>
        <p:nvSpPr>
          <p:cNvPr id="7" name="Rectangle 6"/>
          <p:cNvSpPr/>
          <p:nvPr/>
        </p:nvSpPr>
        <p:spPr bwMode="auto">
          <a:xfrm>
            <a:off x="1331640" y="3914239"/>
            <a:ext cx="2160240" cy="378274"/>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TR_Z99_STANDARD_TRAILER</a:t>
            </a:r>
          </a:p>
        </p:txBody>
      </p:sp>
      <p:sp>
        <p:nvSpPr>
          <p:cNvPr id="8" name="Rectangle 7"/>
          <p:cNvSpPr/>
          <p:nvPr/>
        </p:nvSpPr>
        <p:spPr bwMode="auto">
          <a:xfrm>
            <a:off x="1403648" y="3118605"/>
            <a:ext cx="2106452" cy="415973"/>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RT_Q28_STANDARD_INVOICE_SUMMARY</a:t>
            </a:r>
          </a:p>
        </p:txBody>
      </p:sp>
      <p:sp>
        <p:nvSpPr>
          <p:cNvPr id="9" name="Rectangle 8"/>
          <p:cNvSpPr/>
          <p:nvPr/>
        </p:nvSpPr>
        <p:spPr bwMode="auto">
          <a:xfrm>
            <a:off x="1331640" y="2311829"/>
            <a:ext cx="2160240" cy="378274"/>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HD_A00_STANDARD_HEADER</a:t>
            </a:r>
          </a:p>
        </p:txBody>
      </p:sp>
      <p:sp>
        <p:nvSpPr>
          <p:cNvPr id="10" name="Rectangle 9"/>
          <p:cNvSpPr/>
          <p:nvPr/>
        </p:nvSpPr>
        <p:spPr bwMode="auto">
          <a:xfrm>
            <a:off x="3779912" y="3087195"/>
            <a:ext cx="1983494" cy="476297"/>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RT_K42_STANDARD_CORE_INVOICE_ITEM_SUMMARY</a:t>
            </a:r>
          </a:p>
        </p:txBody>
      </p:sp>
      <p:sp>
        <p:nvSpPr>
          <p:cNvPr id="12" name="Rectangle 11"/>
          <p:cNvSpPr/>
          <p:nvPr/>
        </p:nvSpPr>
        <p:spPr bwMode="auto">
          <a:xfrm>
            <a:off x="6157829" y="2304400"/>
            <a:ext cx="2362795" cy="457711"/>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dirty="0" smtClean="0">
                <a:solidFill>
                  <a:schemeClr val="bg1"/>
                </a:solidFill>
              </a:rPr>
              <a:t>RT_K78_COMM_INVOICE_DETAIL_CLASS_1_AND_2</a:t>
            </a:r>
            <a:endParaRPr kumimoji="0" lang="en-GB" sz="1100" b="0" i="0" u="none" strike="noStrike" cap="none" normalizeH="0" baseline="0" dirty="0" smtClean="0">
              <a:ln>
                <a:noFill/>
              </a:ln>
              <a:solidFill>
                <a:schemeClr val="bg1"/>
              </a:solidFill>
              <a:effectLst/>
            </a:endParaRPr>
          </a:p>
        </p:txBody>
      </p:sp>
      <p:sp>
        <p:nvSpPr>
          <p:cNvPr id="13" name="Rectangle 12"/>
          <p:cNvSpPr/>
          <p:nvPr/>
        </p:nvSpPr>
        <p:spPr bwMode="auto">
          <a:xfrm>
            <a:off x="6146017" y="3096488"/>
            <a:ext cx="2386423" cy="457711"/>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RT_K79_COMM_INV_AGGREGATE_DETAIL_CLASS_3_AND_4</a:t>
            </a:r>
          </a:p>
        </p:txBody>
      </p:sp>
      <p:sp>
        <p:nvSpPr>
          <p:cNvPr id="14" name="Rectangle 13"/>
          <p:cNvSpPr/>
          <p:nvPr/>
        </p:nvSpPr>
        <p:spPr bwMode="auto">
          <a:xfrm>
            <a:off x="6157830" y="3914239"/>
            <a:ext cx="2362795" cy="457711"/>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36000" tIns="46038" rIns="36000" bIns="46038" numCol="1" rtlCol="0" anchor="ctr" anchorCtr="0" compatLnSpc="1">
            <a:prstTxWarp prst="textNoShape">
              <a:avLst/>
            </a:prstTxWarp>
          </a:bodyPr>
          <a:lstStyle/>
          <a:p>
            <a:pPr algn="ctr" defTabSz="914400"/>
            <a:r>
              <a:rPr lang="en-GB" sz="1100" dirty="0">
                <a:solidFill>
                  <a:schemeClr val="bg1"/>
                </a:solidFill>
              </a:rPr>
              <a:t>RT_R15_DAILY_LDZ_ENTRY</a:t>
            </a:r>
            <a:r>
              <a:rPr lang="en-GB" sz="1100" dirty="0" smtClean="0">
                <a:solidFill>
                  <a:schemeClr val="bg1"/>
                </a:solidFill>
              </a:rPr>
              <a:t>_ COMM_CHARGE</a:t>
            </a:r>
            <a:endParaRPr lang="en-GB" sz="1100" dirty="0">
              <a:solidFill>
                <a:schemeClr val="bg1"/>
              </a:solidFill>
            </a:endParaRPr>
          </a:p>
        </p:txBody>
      </p:sp>
      <p:cxnSp>
        <p:nvCxnSpPr>
          <p:cNvPr id="2077" name="Elbow Connector 2076"/>
          <p:cNvCxnSpPr>
            <a:stCxn id="5" idx="3"/>
            <a:endCxn id="7" idx="1"/>
          </p:cNvCxnSpPr>
          <p:nvPr/>
        </p:nvCxnSpPr>
        <p:spPr bwMode="auto">
          <a:xfrm>
            <a:off x="1070964" y="3323210"/>
            <a:ext cx="260676" cy="780166"/>
          </a:xfrm>
          <a:prstGeom prst="bentConnector3">
            <a:avLst>
              <a:gd name="adj1" fmla="val 50000"/>
            </a:avLst>
          </a:prstGeom>
          <a:ln>
            <a:headEnd type="none" w="med" len="med"/>
            <a:tailEnd type="arrow"/>
          </a:ln>
          <a:extLst/>
        </p:spPr>
        <p:style>
          <a:lnRef idx="1">
            <a:schemeClr val="accent2"/>
          </a:lnRef>
          <a:fillRef idx="3">
            <a:schemeClr val="accent2"/>
          </a:fillRef>
          <a:effectRef idx="2">
            <a:schemeClr val="accent2"/>
          </a:effectRef>
          <a:fontRef idx="minor">
            <a:schemeClr val="lt1"/>
          </a:fontRef>
        </p:style>
      </p:cxnSp>
      <p:cxnSp>
        <p:nvCxnSpPr>
          <p:cNvPr id="2080" name="Elbow Connector 2079"/>
          <p:cNvCxnSpPr>
            <a:stCxn id="5" idx="3"/>
            <a:endCxn id="9" idx="1"/>
          </p:cNvCxnSpPr>
          <p:nvPr/>
        </p:nvCxnSpPr>
        <p:spPr bwMode="auto">
          <a:xfrm flipV="1">
            <a:off x="1070964" y="2500966"/>
            <a:ext cx="260676" cy="822244"/>
          </a:xfrm>
          <a:prstGeom prst="bentConnector3">
            <a:avLst>
              <a:gd name="adj1" fmla="val 50000"/>
            </a:avLst>
          </a:prstGeom>
          <a:ln>
            <a:headEnd type="none" w="med" len="med"/>
            <a:tailEnd type="arrow"/>
          </a:ln>
          <a:extLst/>
        </p:spPr>
        <p:style>
          <a:lnRef idx="1">
            <a:schemeClr val="accent2"/>
          </a:lnRef>
          <a:fillRef idx="3">
            <a:schemeClr val="accent2"/>
          </a:fillRef>
          <a:effectRef idx="2">
            <a:schemeClr val="accent2"/>
          </a:effectRef>
          <a:fontRef idx="minor">
            <a:schemeClr val="lt1"/>
          </a:fontRef>
        </p:style>
      </p:cxnSp>
      <p:cxnSp>
        <p:nvCxnSpPr>
          <p:cNvPr id="2083" name="Elbow Connector 2082"/>
          <p:cNvCxnSpPr>
            <a:stCxn id="5" idx="3"/>
            <a:endCxn id="8" idx="1"/>
          </p:cNvCxnSpPr>
          <p:nvPr/>
        </p:nvCxnSpPr>
        <p:spPr bwMode="auto">
          <a:xfrm>
            <a:off x="1070964" y="3323210"/>
            <a:ext cx="332684" cy="3382"/>
          </a:xfrm>
          <a:prstGeom prst="bentConnector3">
            <a:avLst>
              <a:gd name="adj1" fmla="val 50000"/>
            </a:avLst>
          </a:prstGeom>
          <a:ln>
            <a:headEnd type="none" w="med" len="med"/>
            <a:tailEnd type="arrow"/>
          </a:ln>
          <a:extLst/>
        </p:spPr>
        <p:style>
          <a:lnRef idx="1">
            <a:schemeClr val="accent2"/>
          </a:lnRef>
          <a:fillRef idx="3">
            <a:schemeClr val="accent2"/>
          </a:fillRef>
          <a:effectRef idx="2">
            <a:schemeClr val="accent2"/>
          </a:effectRef>
          <a:fontRef idx="minor">
            <a:schemeClr val="lt1"/>
          </a:fontRef>
        </p:style>
      </p:cxnSp>
      <p:cxnSp>
        <p:nvCxnSpPr>
          <p:cNvPr id="2113" name="Straight Arrow Connector 2112"/>
          <p:cNvCxnSpPr>
            <a:stCxn id="8" idx="3"/>
            <a:endCxn id="10" idx="1"/>
          </p:cNvCxnSpPr>
          <p:nvPr/>
        </p:nvCxnSpPr>
        <p:spPr bwMode="auto">
          <a:xfrm flipV="1">
            <a:off x="3510100" y="3325344"/>
            <a:ext cx="269812" cy="1248"/>
          </a:xfrm>
          <a:prstGeom prst="straightConnector1">
            <a:avLst/>
          </a:prstGeom>
          <a:ln>
            <a:headEnd type="none" w="med" len="med"/>
            <a:tailEnd type="arrow"/>
          </a:ln>
          <a:extLst/>
        </p:spPr>
        <p:style>
          <a:lnRef idx="1">
            <a:schemeClr val="accent2"/>
          </a:lnRef>
          <a:fillRef idx="3">
            <a:schemeClr val="accent2"/>
          </a:fillRef>
          <a:effectRef idx="2">
            <a:schemeClr val="accent2"/>
          </a:effectRef>
          <a:fontRef idx="minor">
            <a:schemeClr val="lt1"/>
          </a:fontRef>
        </p:style>
      </p:cxnSp>
      <p:cxnSp>
        <p:nvCxnSpPr>
          <p:cNvPr id="2116" name="Elbow Connector 2115"/>
          <p:cNvCxnSpPr>
            <a:stCxn id="10" idx="3"/>
            <a:endCxn id="12" idx="1"/>
          </p:cNvCxnSpPr>
          <p:nvPr/>
        </p:nvCxnSpPr>
        <p:spPr bwMode="auto">
          <a:xfrm flipV="1">
            <a:off x="5763406" y="2533256"/>
            <a:ext cx="394423" cy="792088"/>
          </a:xfrm>
          <a:prstGeom prst="bentConnector3">
            <a:avLst>
              <a:gd name="adj1" fmla="val 50000"/>
            </a:avLst>
          </a:prstGeom>
          <a:ln>
            <a:headEnd type="none" w="med" len="med"/>
            <a:tailEnd type="arrow"/>
          </a:ln>
          <a:extLst/>
        </p:spPr>
        <p:style>
          <a:lnRef idx="1">
            <a:schemeClr val="accent2"/>
          </a:lnRef>
          <a:fillRef idx="0">
            <a:schemeClr val="accent2"/>
          </a:fillRef>
          <a:effectRef idx="0">
            <a:schemeClr val="accent2"/>
          </a:effectRef>
          <a:fontRef idx="minor">
            <a:schemeClr val="tx1"/>
          </a:fontRef>
        </p:style>
      </p:cxnSp>
      <p:cxnSp>
        <p:nvCxnSpPr>
          <p:cNvPr id="102" name="Elbow Connector 101"/>
          <p:cNvCxnSpPr>
            <a:stCxn id="10" idx="3"/>
            <a:endCxn id="14" idx="1"/>
          </p:cNvCxnSpPr>
          <p:nvPr/>
        </p:nvCxnSpPr>
        <p:spPr bwMode="auto">
          <a:xfrm>
            <a:off x="5763406" y="3325344"/>
            <a:ext cx="394424" cy="817751"/>
          </a:xfrm>
          <a:prstGeom prst="bentConnector3">
            <a:avLst>
              <a:gd name="adj1" fmla="val 50000"/>
            </a:avLst>
          </a:prstGeom>
          <a:ln>
            <a:headEnd type="none" w="med" len="med"/>
            <a:tailEnd type="arrow"/>
          </a:ln>
          <a:extLst/>
        </p:spPr>
        <p:style>
          <a:lnRef idx="1">
            <a:schemeClr val="accent2"/>
          </a:lnRef>
          <a:fillRef idx="0">
            <a:schemeClr val="accent2"/>
          </a:fillRef>
          <a:effectRef idx="0">
            <a:schemeClr val="accent2"/>
          </a:effectRef>
          <a:fontRef idx="minor">
            <a:schemeClr val="tx1"/>
          </a:fontRef>
        </p:style>
      </p:cxnSp>
      <p:cxnSp>
        <p:nvCxnSpPr>
          <p:cNvPr id="145" name="Straight Arrow Connector 144"/>
          <p:cNvCxnSpPr>
            <a:stCxn id="10" idx="3"/>
            <a:endCxn id="13" idx="1"/>
          </p:cNvCxnSpPr>
          <p:nvPr/>
        </p:nvCxnSpPr>
        <p:spPr bwMode="auto">
          <a:xfrm>
            <a:off x="5763406" y="3325344"/>
            <a:ext cx="382611" cy="0"/>
          </a:xfrm>
          <a:prstGeom prst="straightConnector1">
            <a:avLst/>
          </a:prstGeom>
          <a:ln>
            <a:headEnd type="none" w="med" len="med"/>
            <a:tailEnd type="arrow"/>
          </a:ln>
          <a:extLst/>
        </p:spPr>
        <p:style>
          <a:lnRef idx="1">
            <a:schemeClr val="accent2"/>
          </a:lnRef>
          <a:fillRef idx="0">
            <a:schemeClr val="accent2"/>
          </a:fillRef>
          <a:effectRef idx="0">
            <a:schemeClr val="accent2"/>
          </a:effectRef>
          <a:fontRef idx="minor">
            <a:schemeClr val="tx1"/>
          </a:fontRef>
        </p:style>
      </p:cxnSp>
      <p:sp>
        <p:nvSpPr>
          <p:cNvPr id="20" name="TextBox 19"/>
          <p:cNvSpPr txBox="1"/>
          <p:nvPr/>
        </p:nvSpPr>
        <p:spPr>
          <a:xfrm>
            <a:off x="107504" y="627534"/>
            <a:ext cx="8856983" cy="79208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oAutofit/>
          </a:bodyPr>
          <a:lstStyle/>
          <a:p>
            <a:pPr algn="just"/>
            <a:r>
              <a:rPr lang="en-GB" sz="1400" dirty="0" smtClean="0">
                <a:solidFill>
                  <a:schemeClr val="bg1"/>
                </a:solidFill>
              </a:rPr>
              <a:t>As per the .INV file, supporting information files follow a hierarchy.  As an example, the Core Commodity Invoice Supporting Information (.COM) is shown below and is formatted into 4 levels</a:t>
            </a:r>
            <a:r>
              <a:rPr lang="en-GB" sz="1400" dirty="0">
                <a:solidFill>
                  <a:schemeClr val="bg1"/>
                </a:solidFill>
              </a:rPr>
              <a:t>. For support with reading the files, please refer to the </a:t>
            </a:r>
            <a:r>
              <a:rPr lang="en-GB" sz="1400" dirty="0" smtClean="0">
                <a:solidFill>
                  <a:schemeClr val="bg1"/>
                </a:solidFill>
              </a:rPr>
              <a:t>relevant </a:t>
            </a:r>
            <a:r>
              <a:rPr lang="en-GB" sz="1400" dirty="0">
                <a:solidFill>
                  <a:schemeClr val="bg1"/>
                </a:solidFill>
              </a:rPr>
              <a:t>File Format document (see next slide for location on Xoserve.com).</a:t>
            </a:r>
          </a:p>
          <a:p>
            <a:pPr algn="just"/>
            <a:endParaRPr lang="en-GB" sz="1400" dirty="0">
              <a:solidFill>
                <a:schemeClr val="bg1"/>
              </a:solidFill>
            </a:endParaRPr>
          </a:p>
        </p:txBody>
      </p:sp>
      <p:sp>
        <p:nvSpPr>
          <p:cNvPr id="61" name="Rectangle 60"/>
          <p:cNvSpPr/>
          <p:nvPr/>
        </p:nvSpPr>
        <p:spPr bwMode="auto">
          <a:xfrm>
            <a:off x="6732239" y="1609983"/>
            <a:ext cx="2088233" cy="457711"/>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dirty="0" smtClean="0">
                <a:solidFill>
                  <a:schemeClr val="bg1"/>
                </a:solidFill>
              </a:rPr>
              <a:t>RT_J30_ENERGY_SUMMARY_DETAIL_CLASS1</a:t>
            </a:r>
            <a:endParaRPr kumimoji="0" lang="en-GB" sz="1100" b="0" i="0" u="none" strike="noStrike" cap="none" normalizeH="0" baseline="0" dirty="0" smtClean="0">
              <a:ln>
                <a:noFill/>
              </a:ln>
              <a:solidFill>
                <a:schemeClr val="bg1"/>
              </a:solidFill>
              <a:effectLst/>
            </a:endParaRPr>
          </a:p>
        </p:txBody>
      </p:sp>
      <p:cxnSp>
        <p:nvCxnSpPr>
          <p:cNvPr id="2072" name="Elbow Connector 2071"/>
          <p:cNvCxnSpPr>
            <a:stCxn id="12" idx="0"/>
            <a:endCxn id="61" idx="2"/>
          </p:cNvCxnSpPr>
          <p:nvPr/>
        </p:nvCxnSpPr>
        <p:spPr bwMode="auto">
          <a:xfrm rot="5400000" flipH="1" flipV="1">
            <a:off x="7439438" y="1967483"/>
            <a:ext cx="236706" cy="437129"/>
          </a:xfrm>
          <a:prstGeom prst="bentConnector3">
            <a:avLst>
              <a:gd name="adj1" fmla="val 50000"/>
            </a:avLst>
          </a:prstGeom>
          <a:ln>
            <a:headEnd type="none" w="med" len="med"/>
            <a:tailEnd type="arrow"/>
          </a:ln>
          <a:extLst/>
        </p:spPr>
        <p:style>
          <a:lnRef idx="1">
            <a:schemeClr val="accent3"/>
          </a:lnRef>
          <a:fillRef idx="0">
            <a:schemeClr val="accent3"/>
          </a:fillRef>
          <a:effectRef idx="0">
            <a:schemeClr val="accent3"/>
          </a:effectRef>
          <a:fontRef idx="minor">
            <a:schemeClr val="tx1"/>
          </a:fontRef>
        </p:style>
      </p:cxnSp>
      <p:sp>
        <p:nvSpPr>
          <p:cNvPr id="68" name="Line Callout 1 (Accent Bar) 67"/>
          <p:cNvSpPr/>
          <p:nvPr/>
        </p:nvSpPr>
        <p:spPr bwMode="auto">
          <a:xfrm flipH="1">
            <a:off x="4644008" y="1609983"/>
            <a:ext cx="1284342" cy="504056"/>
          </a:xfrm>
          <a:prstGeom prst="accentCallout1">
            <a:avLst>
              <a:gd name="adj1" fmla="val 18750"/>
              <a:gd name="adj2" fmla="val -8333"/>
              <a:gd name="adj3" fmla="val 85317"/>
              <a:gd name="adj4" fmla="val -28319"/>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50" b="0" i="0" u="none" strike="noStrike" cap="none" normalizeH="0" baseline="0" dirty="0" smtClean="0">
                <a:ln>
                  <a:noFill/>
                </a:ln>
                <a:solidFill>
                  <a:schemeClr val="tx2"/>
                </a:solidFill>
                <a:effectLst/>
                <a:latin typeface="Arial" charset="0"/>
              </a:rPr>
              <a:t>These records are optional (all others are mandatory</a:t>
            </a:r>
          </a:p>
        </p:txBody>
      </p:sp>
      <p:sp>
        <p:nvSpPr>
          <p:cNvPr id="23" name="Title 1"/>
          <p:cNvSpPr txBox="1">
            <a:spLocks/>
          </p:cNvSpPr>
          <p:nvPr/>
        </p:nvSpPr>
        <p:spPr bwMode="auto">
          <a:xfrm>
            <a:off x="204092"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2. Invoice File Overview </a:t>
            </a:r>
            <a:r>
              <a:rPr lang="en-GB" sz="2000" kern="0" dirty="0" smtClean="0"/>
              <a:t/>
            </a:r>
            <a:br>
              <a:rPr lang="en-GB" sz="2000" kern="0" dirty="0" smtClean="0"/>
            </a:br>
            <a:r>
              <a:rPr lang="en-GB" sz="2000" kern="0" dirty="0" smtClean="0">
                <a:solidFill>
                  <a:schemeClr val="accent6"/>
                </a:solidFill>
              </a:rPr>
              <a:t>2.5 Supporting Information File</a:t>
            </a:r>
            <a:r>
              <a:rPr lang="en-GB" sz="2000" dirty="0" smtClean="0">
                <a:solidFill>
                  <a:schemeClr val="accent6"/>
                </a:solidFill>
              </a:rPr>
              <a:t> Hierarchy (COM)</a:t>
            </a:r>
            <a:endParaRPr lang="en-GB" sz="2000" kern="0" dirty="0">
              <a:solidFill>
                <a:schemeClr val="accent6"/>
              </a:solidFill>
            </a:endParaRPr>
          </a:p>
        </p:txBody>
      </p:sp>
      <p:sp>
        <p:nvSpPr>
          <p:cNvPr id="4" name="Footer Placeholder 3"/>
          <p:cNvSpPr>
            <a:spLocks noGrp="1"/>
          </p:cNvSpPr>
          <p:nvPr>
            <p:ph type="ftr" sz="quarter" idx="10"/>
          </p:nvPr>
        </p:nvSpPr>
        <p:spPr/>
        <p:txBody>
          <a:bodyPr/>
          <a:lstStyle/>
          <a:p>
            <a:pPr>
              <a:defRPr/>
            </a:pPr>
            <a:fld id="{D86480B0-6847-4D27-B3EC-F99462D2DA11}" type="slidenum">
              <a:rPr lang="en-GB" smtClean="0"/>
              <a:pPr>
                <a:defRPr/>
              </a:pPr>
              <a:t>18</a:t>
            </a:fld>
            <a:endParaRPr lang="en-GB" dirty="0"/>
          </a:p>
        </p:txBody>
      </p:sp>
    </p:spTree>
    <p:extLst>
      <p:ext uri="{BB962C8B-B14F-4D97-AF65-F5344CB8AC3E}">
        <p14:creationId xmlns:p14="http://schemas.microsoft.com/office/powerpoint/2010/main" val="3572532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9512" y="2624165"/>
            <a:ext cx="891452" cy="923749"/>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Core Capacity Invoice</a:t>
            </a:r>
            <a:r>
              <a:rPr kumimoji="0" lang="en-GB" sz="1100" b="0" i="0" u="none" strike="noStrike" cap="none" normalizeH="0" dirty="0" smtClean="0">
                <a:ln>
                  <a:noFill/>
                </a:ln>
                <a:solidFill>
                  <a:schemeClr val="bg1"/>
                </a:solidFill>
                <a:effectLst/>
                <a:latin typeface="Arial" charset="0"/>
              </a:rPr>
              <a:t> Supporting Information</a:t>
            </a:r>
            <a:endParaRPr kumimoji="0" lang="en-GB" sz="1100" b="0" i="0" u="none" strike="noStrike" cap="none" normalizeH="0" baseline="0" dirty="0" smtClean="0">
              <a:ln>
                <a:noFill/>
              </a:ln>
              <a:solidFill>
                <a:schemeClr val="bg1"/>
              </a:solidFill>
              <a:effectLst/>
              <a:latin typeface="Arial" charset="0"/>
            </a:endParaRPr>
          </a:p>
        </p:txBody>
      </p:sp>
      <p:sp>
        <p:nvSpPr>
          <p:cNvPr id="7" name="Rectangle 6"/>
          <p:cNvSpPr/>
          <p:nvPr/>
        </p:nvSpPr>
        <p:spPr bwMode="auto">
          <a:xfrm>
            <a:off x="1331640" y="3677069"/>
            <a:ext cx="2160240" cy="378274"/>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TR_Z99_STANDARD_TRAILER</a:t>
            </a:r>
          </a:p>
        </p:txBody>
      </p:sp>
      <p:sp>
        <p:nvSpPr>
          <p:cNvPr id="8" name="Rectangle 7"/>
          <p:cNvSpPr/>
          <p:nvPr/>
        </p:nvSpPr>
        <p:spPr bwMode="auto">
          <a:xfrm>
            <a:off x="1403648" y="2881435"/>
            <a:ext cx="2106452" cy="415973"/>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RT_Q28_STANDARD_INVOICE_SUMMARY</a:t>
            </a:r>
          </a:p>
        </p:txBody>
      </p:sp>
      <p:sp>
        <p:nvSpPr>
          <p:cNvPr id="9" name="Rectangle 8"/>
          <p:cNvSpPr/>
          <p:nvPr/>
        </p:nvSpPr>
        <p:spPr bwMode="auto">
          <a:xfrm>
            <a:off x="1331640" y="2074659"/>
            <a:ext cx="2160240" cy="378274"/>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HD_A00_STANDARD_HEADER</a:t>
            </a:r>
          </a:p>
        </p:txBody>
      </p:sp>
      <p:sp>
        <p:nvSpPr>
          <p:cNvPr id="10" name="Rectangle 9"/>
          <p:cNvSpPr/>
          <p:nvPr/>
        </p:nvSpPr>
        <p:spPr bwMode="auto">
          <a:xfrm>
            <a:off x="3779912" y="2850025"/>
            <a:ext cx="1983494" cy="476297"/>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RT_K42_STANDARD_CORE_INVOICE_ITEM_SUMMARY</a:t>
            </a:r>
          </a:p>
        </p:txBody>
      </p:sp>
      <p:sp>
        <p:nvSpPr>
          <p:cNvPr id="12" name="Rectangle 11"/>
          <p:cNvSpPr/>
          <p:nvPr/>
        </p:nvSpPr>
        <p:spPr bwMode="auto">
          <a:xfrm>
            <a:off x="6157829" y="2211710"/>
            <a:ext cx="2576681" cy="457711"/>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36000" tIns="46038" rIns="36000" bIns="46038" numCol="1" rtlCol="0" anchor="ctr" anchorCtr="0" compatLnSpc="1">
            <a:prstTxWarp prst="textNoShape">
              <a:avLst/>
            </a:prstTxWarp>
          </a:bodyPr>
          <a:lstStyle/>
          <a:p>
            <a:pPr algn="ctr"/>
            <a:r>
              <a:rPr lang="en-GB" sz="1100" dirty="0">
                <a:solidFill>
                  <a:schemeClr val="bg1"/>
                </a:solidFill>
                <a:latin typeface="Arial" pitchFamily="34" charset="0"/>
                <a:cs typeface="Arial" pitchFamily="34" charset="0"/>
              </a:rPr>
              <a:t>RT_K81_CAP_INV_AGGREGATE</a:t>
            </a:r>
            <a:r>
              <a:rPr lang="en-GB" sz="1100" dirty="0" smtClean="0">
                <a:solidFill>
                  <a:schemeClr val="bg1"/>
                </a:solidFill>
                <a:latin typeface="Arial" pitchFamily="34" charset="0"/>
                <a:cs typeface="Arial" pitchFamily="34" charset="0"/>
              </a:rPr>
              <a:t>_</a:t>
            </a:r>
          </a:p>
          <a:p>
            <a:pPr algn="ctr"/>
            <a:r>
              <a:rPr lang="en-GB" sz="1100" dirty="0" smtClean="0">
                <a:solidFill>
                  <a:schemeClr val="bg1"/>
                </a:solidFill>
                <a:latin typeface="Arial" pitchFamily="34" charset="0"/>
                <a:cs typeface="Arial" pitchFamily="34" charset="0"/>
              </a:rPr>
              <a:t>DETAIL_CLASS_3_AND_4</a:t>
            </a:r>
            <a:endParaRPr lang="en-GB" sz="1100" dirty="0">
              <a:solidFill>
                <a:schemeClr val="bg1"/>
              </a:solidFill>
              <a:latin typeface="Arial" pitchFamily="34" charset="0"/>
              <a:cs typeface="Arial" pitchFamily="34" charset="0"/>
            </a:endParaRPr>
          </a:p>
        </p:txBody>
      </p:sp>
      <p:sp>
        <p:nvSpPr>
          <p:cNvPr id="13" name="Rectangle 12"/>
          <p:cNvSpPr/>
          <p:nvPr/>
        </p:nvSpPr>
        <p:spPr bwMode="auto">
          <a:xfrm>
            <a:off x="6146017" y="2859782"/>
            <a:ext cx="2602447" cy="457711"/>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36000" tIns="46038" rIns="36000" bIns="46038" numCol="1" rtlCol="0" anchor="ctr" anchorCtr="0" compatLnSpc="1">
            <a:prstTxWarp prst="textNoShape">
              <a:avLst/>
            </a:prstTxWarp>
          </a:bodyPr>
          <a:lstStyle/>
          <a:p>
            <a:pPr algn="ctr" defTabSz="914400"/>
            <a:r>
              <a:rPr lang="en-GB" sz="1100" dirty="0">
                <a:solidFill>
                  <a:schemeClr val="bg1"/>
                </a:solidFill>
                <a:latin typeface="Arial" pitchFamily="34" charset="0"/>
                <a:cs typeface="Arial" pitchFamily="34" charset="0"/>
              </a:rPr>
              <a:t>RT_I09_CAP_RATCHET_CHARGE</a:t>
            </a:r>
            <a:r>
              <a:rPr lang="en-GB" sz="1100" dirty="0" smtClean="0">
                <a:solidFill>
                  <a:schemeClr val="bg1"/>
                </a:solidFill>
                <a:latin typeface="Arial" pitchFamily="34" charset="0"/>
                <a:cs typeface="Arial" pitchFamily="34" charset="0"/>
              </a:rPr>
              <a:t>_</a:t>
            </a:r>
          </a:p>
          <a:p>
            <a:pPr algn="ctr" defTabSz="914400"/>
            <a:r>
              <a:rPr lang="en-GB" sz="1100" dirty="0" smtClean="0">
                <a:solidFill>
                  <a:schemeClr val="bg1"/>
                </a:solidFill>
                <a:latin typeface="Arial" pitchFamily="34" charset="0"/>
                <a:cs typeface="Arial" pitchFamily="34" charset="0"/>
              </a:rPr>
              <a:t>DETAIL</a:t>
            </a:r>
            <a:endParaRPr kumimoji="0" lang="en-GB" sz="1100" i="0" u="none" strike="noStrike" cap="none" normalizeH="0" baseline="0" dirty="0" smtClean="0">
              <a:ln>
                <a:noFill/>
              </a:ln>
              <a:solidFill>
                <a:schemeClr val="bg1"/>
              </a:solidFill>
              <a:effectLst/>
              <a:latin typeface="Arial" charset="0"/>
            </a:endParaRPr>
          </a:p>
        </p:txBody>
      </p:sp>
      <p:sp>
        <p:nvSpPr>
          <p:cNvPr id="14" name="Rectangle 13"/>
          <p:cNvSpPr/>
          <p:nvPr/>
        </p:nvSpPr>
        <p:spPr bwMode="auto">
          <a:xfrm>
            <a:off x="6157830" y="3507854"/>
            <a:ext cx="2576681" cy="457711"/>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36000" tIns="46038" rIns="36000" bIns="46038" numCol="1" rtlCol="0" anchor="ctr" anchorCtr="0" compatLnSpc="1">
            <a:prstTxWarp prst="textNoShape">
              <a:avLst/>
            </a:prstTxWarp>
          </a:bodyPr>
          <a:lstStyle/>
          <a:p>
            <a:pPr algn="ctr" defTabSz="914400"/>
            <a:r>
              <a:rPr lang="en-GB" sz="1100" dirty="0">
                <a:solidFill>
                  <a:schemeClr val="bg1"/>
                </a:solidFill>
                <a:latin typeface="Arial" pitchFamily="34" charset="0"/>
                <a:cs typeface="Arial" pitchFamily="34" charset="0"/>
              </a:rPr>
              <a:t>RT_K71_CAP_SEASONAL_CAPACITY_FAILURE_CHARGE</a:t>
            </a:r>
            <a:endParaRPr lang="en-GB" sz="1100" dirty="0">
              <a:solidFill>
                <a:schemeClr val="bg1"/>
              </a:solidFill>
            </a:endParaRPr>
          </a:p>
        </p:txBody>
      </p:sp>
      <p:cxnSp>
        <p:nvCxnSpPr>
          <p:cNvPr id="2077" name="Elbow Connector 2076"/>
          <p:cNvCxnSpPr>
            <a:stCxn id="5" idx="3"/>
            <a:endCxn id="7" idx="1"/>
          </p:cNvCxnSpPr>
          <p:nvPr/>
        </p:nvCxnSpPr>
        <p:spPr bwMode="auto">
          <a:xfrm>
            <a:off x="1070964" y="3086040"/>
            <a:ext cx="260676" cy="780166"/>
          </a:xfrm>
          <a:prstGeom prst="bentConnector3">
            <a:avLst>
              <a:gd name="adj1" fmla="val 50000"/>
            </a:avLst>
          </a:prstGeom>
          <a:ln>
            <a:headEnd type="none" w="med" len="med"/>
            <a:tailEnd type="arrow"/>
          </a:ln>
          <a:extLst/>
        </p:spPr>
        <p:style>
          <a:lnRef idx="1">
            <a:schemeClr val="accent2"/>
          </a:lnRef>
          <a:fillRef idx="3">
            <a:schemeClr val="accent2"/>
          </a:fillRef>
          <a:effectRef idx="2">
            <a:schemeClr val="accent2"/>
          </a:effectRef>
          <a:fontRef idx="minor">
            <a:schemeClr val="lt1"/>
          </a:fontRef>
        </p:style>
      </p:cxnSp>
      <p:cxnSp>
        <p:nvCxnSpPr>
          <p:cNvPr id="2080" name="Elbow Connector 2079"/>
          <p:cNvCxnSpPr>
            <a:stCxn id="5" idx="3"/>
            <a:endCxn id="9" idx="1"/>
          </p:cNvCxnSpPr>
          <p:nvPr/>
        </p:nvCxnSpPr>
        <p:spPr bwMode="auto">
          <a:xfrm flipV="1">
            <a:off x="1070964" y="2263796"/>
            <a:ext cx="260676" cy="822244"/>
          </a:xfrm>
          <a:prstGeom prst="bentConnector3">
            <a:avLst>
              <a:gd name="adj1" fmla="val 50000"/>
            </a:avLst>
          </a:prstGeom>
          <a:ln>
            <a:headEnd type="none" w="med" len="med"/>
            <a:tailEnd type="arrow"/>
          </a:ln>
          <a:extLst/>
        </p:spPr>
        <p:style>
          <a:lnRef idx="1">
            <a:schemeClr val="accent2"/>
          </a:lnRef>
          <a:fillRef idx="3">
            <a:schemeClr val="accent2"/>
          </a:fillRef>
          <a:effectRef idx="2">
            <a:schemeClr val="accent2"/>
          </a:effectRef>
          <a:fontRef idx="minor">
            <a:schemeClr val="lt1"/>
          </a:fontRef>
        </p:style>
      </p:cxnSp>
      <p:cxnSp>
        <p:nvCxnSpPr>
          <p:cNvPr id="2083" name="Elbow Connector 2082"/>
          <p:cNvCxnSpPr>
            <a:stCxn id="5" idx="3"/>
            <a:endCxn id="8" idx="1"/>
          </p:cNvCxnSpPr>
          <p:nvPr/>
        </p:nvCxnSpPr>
        <p:spPr bwMode="auto">
          <a:xfrm>
            <a:off x="1070964" y="3086040"/>
            <a:ext cx="332684" cy="3382"/>
          </a:xfrm>
          <a:prstGeom prst="bentConnector3">
            <a:avLst>
              <a:gd name="adj1" fmla="val 50000"/>
            </a:avLst>
          </a:prstGeom>
          <a:ln>
            <a:headEnd type="none" w="med" len="med"/>
            <a:tailEnd type="arrow"/>
          </a:ln>
          <a:extLst/>
        </p:spPr>
        <p:style>
          <a:lnRef idx="1">
            <a:schemeClr val="accent2"/>
          </a:lnRef>
          <a:fillRef idx="3">
            <a:schemeClr val="accent2"/>
          </a:fillRef>
          <a:effectRef idx="2">
            <a:schemeClr val="accent2"/>
          </a:effectRef>
          <a:fontRef idx="minor">
            <a:schemeClr val="lt1"/>
          </a:fontRef>
        </p:style>
      </p:cxnSp>
      <p:cxnSp>
        <p:nvCxnSpPr>
          <p:cNvPr id="2113" name="Straight Arrow Connector 2112"/>
          <p:cNvCxnSpPr>
            <a:stCxn id="8" idx="3"/>
            <a:endCxn id="10" idx="1"/>
          </p:cNvCxnSpPr>
          <p:nvPr/>
        </p:nvCxnSpPr>
        <p:spPr bwMode="auto">
          <a:xfrm flipV="1">
            <a:off x="3510100" y="3088174"/>
            <a:ext cx="269812" cy="1248"/>
          </a:xfrm>
          <a:prstGeom prst="straightConnector1">
            <a:avLst/>
          </a:prstGeom>
          <a:ln>
            <a:headEnd type="none" w="med" len="med"/>
            <a:tailEnd type="arrow"/>
          </a:ln>
          <a:extLst/>
        </p:spPr>
        <p:style>
          <a:lnRef idx="1">
            <a:schemeClr val="accent2"/>
          </a:lnRef>
          <a:fillRef idx="3">
            <a:schemeClr val="accent2"/>
          </a:fillRef>
          <a:effectRef idx="2">
            <a:schemeClr val="accent2"/>
          </a:effectRef>
          <a:fontRef idx="minor">
            <a:schemeClr val="lt1"/>
          </a:fontRef>
        </p:style>
      </p:cxnSp>
      <p:cxnSp>
        <p:nvCxnSpPr>
          <p:cNvPr id="2116" name="Elbow Connector 2115"/>
          <p:cNvCxnSpPr>
            <a:stCxn id="10" idx="3"/>
            <a:endCxn id="12" idx="1"/>
          </p:cNvCxnSpPr>
          <p:nvPr/>
        </p:nvCxnSpPr>
        <p:spPr bwMode="auto">
          <a:xfrm flipV="1">
            <a:off x="5763406" y="2440566"/>
            <a:ext cx="394423" cy="647608"/>
          </a:xfrm>
          <a:prstGeom prst="bentConnector3">
            <a:avLst>
              <a:gd name="adj1" fmla="val 50000"/>
            </a:avLst>
          </a:prstGeom>
          <a:ln>
            <a:headEnd type="none" w="med" len="med"/>
            <a:tailEnd type="arrow"/>
          </a:ln>
          <a:extLst/>
        </p:spPr>
        <p:style>
          <a:lnRef idx="1">
            <a:schemeClr val="accent3"/>
          </a:lnRef>
          <a:fillRef idx="0">
            <a:schemeClr val="accent3"/>
          </a:fillRef>
          <a:effectRef idx="0">
            <a:schemeClr val="accent3"/>
          </a:effectRef>
          <a:fontRef idx="minor">
            <a:schemeClr val="tx1"/>
          </a:fontRef>
        </p:style>
      </p:cxnSp>
      <p:cxnSp>
        <p:nvCxnSpPr>
          <p:cNvPr id="102" name="Elbow Connector 101"/>
          <p:cNvCxnSpPr>
            <a:stCxn id="10" idx="3"/>
            <a:endCxn id="14" idx="1"/>
          </p:cNvCxnSpPr>
          <p:nvPr/>
        </p:nvCxnSpPr>
        <p:spPr bwMode="auto">
          <a:xfrm>
            <a:off x="5763406" y="3088174"/>
            <a:ext cx="394424" cy="648536"/>
          </a:xfrm>
          <a:prstGeom prst="bentConnector3">
            <a:avLst>
              <a:gd name="adj1" fmla="val 50000"/>
            </a:avLst>
          </a:prstGeom>
          <a:ln>
            <a:headEnd type="none" w="med" len="med"/>
            <a:tailEnd type="arrow"/>
          </a:ln>
          <a:extLst/>
        </p:spPr>
        <p:style>
          <a:lnRef idx="1">
            <a:schemeClr val="accent3"/>
          </a:lnRef>
          <a:fillRef idx="0">
            <a:schemeClr val="accent3"/>
          </a:fillRef>
          <a:effectRef idx="0">
            <a:schemeClr val="accent3"/>
          </a:effectRef>
          <a:fontRef idx="minor">
            <a:schemeClr val="tx1"/>
          </a:fontRef>
        </p:style>
      </p:cxnSp>
      <p:sp>
        <p:nvSpPr>
          <p:cNvPr id="20" name="TextBox 19"/>
          <p:cNvSpPr txBox="1"/>
          <p:nvPr/>
        </p:nvSpPr>
        <p:spPr>
          <a:xfrm>
            <a:off x="225425" y="627534"/>
            <a:ext cx="8581578" cy="79208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oAutofit/>
          </a:bodyPr>
          <a:lstStyle/>
          <a:p>
            <a:pPr algn="just"/>
            <a:r>
              <a:rPr lang="en-GB" sz="1400" dirty="0">
                <a:solidFill>
                  <a:schemeClr val="bg1"/>
                </a:solidFill>
              </a:rPr>
              <a:t>As per the .INV file, supporting information files follow a hierarchy.  As an example, the </a:t>
            </a:r>
            <a:r>
              <a:rPr lang="en-GB" sz="1400" dirty="0" smtClean="0">
                <a:solidFill>
                  <a:schemeClr val="bg1"/>
                </a:solidFill>
              </a:rPr>
              <a:t>Capacity </a:t>
            </a:r>
            <a:r>
              <a:rPr lang="en-GB" sz="1400" dirty="0">
                <a:solidFill>
                  <a:schemeClr val="bg1"/>
                </a:solidFill>
              </a:rPr>
              <a:t>Invoice Supporting Information (.</a:t>
            </a:r>
            <a:r>
              <a:rPr lang="en-GB" sz="1400" dirty="0" smtClean="0">
                <a:solidFill>
                  <a:schemeClr val="bg1"/>
                </a:solidFill>
              </a:rPr>
              <a:t>CAZ) </a:t>
            </a:r>
            <a:r>
              <a:rPr lang="en-GB" sz="1400" dirty="0">
                <a:solidFill>
                  <a:schemeClr val="bg1"/>
                </a:solidFill>
              </a:rPr>
              <a:t>is shown below and is formatted into </a:t>
            </a:r>
            <a:r>
              <a:rPr lang="en-GB" sz="1400" dirty="0" smtClean="0">
                <a:solidFill>
                  <a:schemeClr val="bg1"/>
                </a:solidFill>
              </a:rPr>
              <a:t>3 </a:t>
            </a:r>
            <a:r>
              <a:rPr lang="en-GB" sz="1400" dirty="0">
                <a:solidFill>
                  <a:schemeClr val="bg1"/>
                </a:solidFill>
              </a:rPr>
              <a:t>levels. For support with reading the files, please refer to the relevant File Format document (see next slide for location on Xoserve.com).</a:t>
            </a:r>
          </a:p>
          <a:p>
            <a:pPr algn="just"/>
            <a:endParaRPr lang="en-GB" sz="1400" dirty="0">
              <a:solidFill>
                <a:schemeClr val="bg1"/>
              </a:solidFill>
            </a:endParaRPr>
          </a:p>
        </p:txBody>
      </p:sp>
      <p:sp>
        <p:nvSpPr>
          <p:cNvPr id="61" name="Rectangle 60"/>
          <p:cNvSpPr/>
          <p:nvPr/>
        </p:nvSpPr>
        <p:spPr bwMode="auto">
          <a:xfrm>
            <a:off x="6156175" y="1563638"/>
            <a:ext cx="2591369" cy="457711"/>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36000" tIns="46038" rIns="36000" bIns="46038" numCol="1" rtlCol="0" anchor="ctr" anchorCtr="0" compatLnSpc="1">
            <a:prstTxWarp prst="textNoShape">
              <a:avLst/>
            </a:prstTxWarp>
          </a:bodyPr>
          <a:lstStyle/>
          <a:p>
            <a:pPr algn="ctr" defTabSz="914400"/>
            <a:r>
              <a:rPr lang="en-GB" sz="1100" dirty="0" smtClean="0">
                <a:solidFill>
                  <a:schemeClr val="bg1"/>
                </a:solidFill>
                <a:latin typeface="Arial" pitchFamily="34" charset="0"/>
                <a:cs typeface="Arial" pitchFamily="34" charset="0"/>
              </a:rPr>
              <a:t>RT_K80_CAP_INV_DETAIL_CLASS_1</a:t>
            </a:r>
          </a:p>
          <a:p>
            <a:pPr algn="ctr" defTabSz="914400"/>
            <a:r>
              <a:rPr lang="en-GB" sz="1100" dirty="0" smtClean="0">
                <a:solidFill>
                  <a:schemeClr val="bg1"/>
                </a:solidFill>
                <a:latin typeface="Arial" pitchFamily="34" charset="0"/>
                <a:cs typeface="Arial" pitchFamily="34" charset="0"/>
              </a:rPr>
              <a:t>_</a:t>
            </a:r>
            <a:r>
              <a:rPr lang="en-GB" sz="1100" dirty="0">
                <a:solidFill>
                  <a:schemeClr val="bg1"/>
                </a:solidFill>
                <a:latin typeface="Arial" pitchFamily="34" charset="0"/>
                <a:cs typeface="Arial" pitchFamily="34" charset="0"/>
              </a:rPr>
              <a:t>AND_2</a:t>
            </a:r>
            <a:endParaRPr kumimoji="0" lang="en-GB" sz="1100" i="0" u="none" strike="noStrike" cap="none" normalizeH="0" baseline="0" dirty="0" smtClean="0">
              <a:ln>
                <a:noFill/>
              </a:ln>
              <a:solidFill>
                <a:schemeClr val="bg1"/>
              </a:solidFill>
              <a:effectLst/>
            </a:endParaRPr>
          </a:p>
        </p:txBody>
      </p:sp>
      <p:cxnSp>
        <p:nvCxnSpPr>
          <p:cNvPr id="2072" name="Elbow Connector 2071"/>
          <p:cNvCxnSpPr>
            <a:stCxn id="10" idx="3"/>
            <a:endCxn id="61" idx="1"/>
          </p:cNvCxnSpPr>
          <p:nvPr/>
        </p:nvCxnSpPr>
        <p:spPr bwMode="auto">
          <a:xfrm flipV="1">
            <a:off x="5763406" y="1792494"/>
            <a:ext cx="392769" cy="1295680"/>
          </a:xfrm>
          <a:prstGeom prst="bentConnector3">
            <a:avLst>
              <a:gd name="adj1" fmla="val 50000"/>
            </a:avLst>
          </a:prstGeom>
          <a:ln>
            <a:headEnd type="none" w="med" len="med"/>
            <a:tailEnd type="arrow"/>
          </a:ln>
          <a:extLst/>
        </p:spPr>
        <p:style>
          <a:lnRef idx="1">
            <a:schemeClr val="accent3"/>
          </a:lnRef>
          <a:fillRef idx="0">
            <a:schemeClr val="accent3"/>
          </a:fillRef>
          <a:effectRef idx="0">
            <a:schemeClr val="accent3"/>
          </a:effectRef>
          <a:fontRef idx="minor">
            <a:schemeClr val="tx1"/>
          </a:fontRef>
        </p:style>
      </p:cxnSp>
      <p:sp>
        <p:nvSpPr>
          <p:cNvPr id="68" name="Line Callout 1 (Accent Bar) 67"/>
          <p:cNvSpPr/>
          <p:nvPr/>
        </p:nvSpPr>
        <p:spPr bwMode="auto">
          <a:xfrm flipH="1">
            <a:off x="4129488" y="1698828"/>
            <a:ext cx="1284342" cy="504056"/>
          </a:xfrm>
          <a:prstGeom prst="accentCallout1">
            <a:avLst>
              <a:gd name="adj1" fmla="val 18750"/>
              <a:gd name="adj2" fmla="val -8333"/>
              <a:gd name="adj3" fmla="val 111773"/>
              <a:gd name="adj4" fmla="val -35735"/>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36000" tIns="46038" rIns="36000"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50" b="0" i="0" u="none" strike="noStrike" cap="none" normalizeH="0" baseline="0" dirty="0" smtClean="0">
                <a:ln>
                  <a:noFill/>
                </a:ln>
                <a:solidFill>
                  <a:schemeClr val="tx2"/>
                </a:solidFill>
                <a:effectLst/>
                <a:latin typeface="Arial" charset="0"/>
              </a:rPr>
              <a:t>These records are optional (all others are mandatory</a:t>
            </a:r>
          </a:p>
        </p:txBody>
      </p:sp>
      <p:sp>
        <p:nvSpPr>
          <p:cNvPr id="23" name="Title 1"/>
          <p:cNvSpPr txBox="1">
            <a:spLocks/>
          </p:cNvSpPr>
          <p:nvPr/>
        </p:nvSpPr>
        <p:spPr bwMode="auto">
          <a:xfrm>
            <a:off x="204092"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2. Invoice File Overview </a:t>
            </a:r>
            <a:r>
              <a:rPr lang="en-GB" sz="2000" kern="0" dirty="0" smtClean="0"/>
              <a:t/>
            </a:r>
            <a:br>
              <a:rPr lang="en-GB" sz="2000" kern="0" dirty="0" smtClean="0"/>
            </a:br>
            <a:r>
              <a:rPr lang="en-GB" sz="2000" kern="0" dirty="0" smtClean="0">
                <a:solidFill>
                  <a:schemeClr val="accent6"/>
                </a:solidFill>
              </a:rPr>
              <a:t>2.5 Supporting Information File</a:t>
            </a:r>
            <a:r>
              <a:rPr lang="en-GB" sz="2000" dirty="0" smtClean="0">
                <a:solidFill>
                  <a:schemeClr val="accent6"/>
                </a:solidFill>
              </a:rPr>
              <a:t> Hierarchy (CAZ)</a:t>
            </a:r>
            <a:endParaRPr lang="en-GB" sz="2000" kern="0" dirty="0">
              <a:solidFill>
                <a:schemeClr val="accent6"/>
              </a:solidFill>
            </a:endParaRPr>
          </a:p>
        </p:txBody>
      </p:sp>
      <p:sp>
        <p:nvSpPr>
          <p:cNvPr id="4" name="Footer Placeholder 3"/>
          <p:cNvSpPr>
            <a:spLocks noGrp="1"/>
          </p:cNvSpPr>
          <p:nvPr>
            <p:ph type="ftr" sz="quarter" idx="10"/>
          </p:nvPr>
        </p:nvSpPr>
        <p:spPr/>
        <p:txBody>
          <a:bodyPr/>
          <a:lstStyle/>
          <a:p>
            <a:pPr>
              <a:defRPr/>
            </a:pPr>
            <a:fld id="{D86480B0-6847-4D27-B3EC-F99462D2DA11}" type="slidenum">
              <a:rPr lang="en-GB" smtClean="0"/>
              <a:pPr>
                <a:defRPr/>
              </a:pPr>
              <a:t>19</a:t>
            </a:fld>
            <a:endParaRPr lang="en-GB" dirty="0"/>
          </a:p>
        </p:txBody>
      </p:sp>
      <p:sp>
        <p:nvSpPr>
          <p:cNvPr id="26" name="Rectangle 25"/>
          <p:cNvSpPr/>
          <p:nvPr/>
        </p:nvSpPr>
        <p:spPr bwMode="auto">
          <a:xfrm>
            <a:off x="6169645" y="4130263"/>
            <a:ext cx="2576681" cy="457711"/>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36000" tIns="46038" rIns="36000" bIns="46038" numCol="1" rtlCol="0" anchor="ctr" anchorCtr="0" compatLnSpc="1">
            <a:prstTxWarp prst="textNoShape">
              <a:avLst/>
            </a:prstTxWarp>
          </a:bodyPr>
          <a:lstStyle/>
          <a:p>
            <a:pPr algn="ctr"/>
            <a:r>
              <a:rPr lang="en-GB" sz="1100" dirty="0">
                <a:solidFill>
                  <a:schemeClr val="bg1"/>
                </a:solidFill>
                <a:latin typeface="Arial" pitchFamily="34" charset="0"/>
                <a:cs typeface="Arial" pitchFamily="34" charset="0"/>
              </a:rPr>
              <a:t>RT_K54_CAP_ADMIN_CHARGE</a:t>
            </a:r>
            <a:r>
              <a:rPr lang="en-GB" sz="1100" dirty="0" smtClean="0">
                <a:solidFill>
                  <a:schemeClr val="bg1"/>
                </a:solidFill>
                <a:latin typeface="Arial" pitchFamily="34" charset="0"/>
                <a:cs typeface="Arial" pitchFamily="34" charset="0"/>
              </a:rPr>
              <a:t>_</a:t>
            </a:r>
          </a:p>
          <a:p>
            <a:pPr algn="ctr"/>
            <a:r>
              <a:rPr lang="en-GB" sz="1100" dirty="0" smtClean="0">
                <a:solidFill>
                  <a:schemeClr val="bg1"/>
                </a:solidFill>
                <a:latin typeface="Arial" pitchFamily="34" charset="0"/>
                <a:cs typeface="Arial" pitchFamily="34" charset="0"/>
              </a:rPr>
              <a:t>DETAIL</a:t>
            </a:r>
            <a:endParaRPr lang="en-GB" sz="1100" dirty="0">
              <a:solidFill>
                <a:schemeClr val="bg1"/>
              </a:solidFill>
              <a:latin typeface="Arial" pitchFamily="34" charset="0"/>
              <a:cs typeface="Arial" pitchFamily="34" charset="0"/>
            </a:endParaRPr>
          </a:p>
        </p:txBody>
      </p:sp>
      <p:cxnSp>
        <p:nvCxnSpPr>
          <p:cNvPr id="27" name="Elbow Connector 26"/>
          <p:cNvCxnSpPr>
            <a:stCxn id="10" idx="3"/>
            <a:endCxn id="26" idx="1"/>
          </p:cNvCxnSpPr>
          <p:nvPr/>
        </p:nvCxnSpPr>
        <p:spPr bwMode="auto">
          <a:xfrm>
            <a:off x="5763406" y="3088174"/>
            <a:ext cx="406239" cy="1270945"/>
          </a:xfrm>
          <a:prstGeom prst="bentConnector3">
            <a:avLst>
              <a:gd name="adj1" fmla="val 50000"/>
            </a:avLst>
          </a:prstGeom>
          <a:ln>
            <a:headEnd type="none" w="med" len="med"/>
            <a:tailEnd type="arrow"/>
          </a:ln>
          <a:extLst/>
        </p:spPr>
        <p:style>
          <a:lnRef idx="1">
            <a:schemeClr val="accent3"/>
          </a:lnRef>
          <a:fillRef idx="0">
            <a:schemeClr val="accent3"/>
          </a:fillRef>
          <a:effectRef idx="0">
            <a:schemeClr val="accent3"/>
          </a:effectRef>
          <a:fontRef idx="minor">
            <a:schemeClr val="tx1"/>
          </a:fontRef>
        </p:style>
      </p:cxnSp>
      <p:cxnSp>
        <p:nvCxnSpPr>
          <p:cNvPr id="30" name="Elbow Connector 29"/>
          <p:cNvCxnSpPr>
            <a:stCxn id="10" idx="3"/>
            <a:endCxn id="13" idx="1"/>
          </p:cNvCxnSpPr>
          <p:nvPr/>
        </p:nvCxnSpPr>
        <p:spPr bwMode="auto">
          <a:xfrm>
            <a:off x="5763406" y="3088174"/>
            <a:ext cx="382611" cy="464"/>
          </a:xfrm>
          <a:prstGeom prst="bentConnector3">
            <a:avLst>
              <a:gd name="adj1" fmla="val 50000"/>
            </a:avLst>
          </a:prstGeom>
          <a:ln>
            <a:headEnd type="none" w="med" len="med"/>
            <a:tailEnd type="arrow"/>
          </a:ln>
          <a:extLst/>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85740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179512" y="681986"/>
            <a:ext cx="4752528" cy="4122012"/>
          </a:xfrm>
        </p:spPr>
        <p:txBody>
          <a:bodyPr/>
          <a:lstStyle/>
          <a:p>
            <a:pPr marL="0" indent="0">
              <a:buNone/>
            </a:pPr>
            <a:r>
              <a:rPr lang="en-GB" sz="1600" dirty="0" smtClean="0"/>
              <a:t>1. Introduction to Invoicing</a:t>
            </a:r>
          </a:p>
          <a:p>
            <a:pPr marL="400050" lvl="1" indent="0">
              <a:buNone/>
            </a:pPr>
            <a:r>
              <a:rPr lang="en-GB" sz="1400" dirty="0" smtClean="0"/>
              <a:t>1.1 Introduction and Purpose of Document</a:t>
            </a:r>
          </a:p>
          <a:p>
            <a:pPr marL="400050" lvl="1" indent="0">
              <a:buNone/>
            </a:pPr>
            <a:r>
              <a:rPr lang="en-GB" sz="1400" dirty="0" smtClean="0"/>
              <a:t>1.2 Transportation: National Transmission System</a:t>
            </a:r>
          </a:p>
          <a:p>
            <a:pPr marL="400050" lvl="1" indent="0">
              <a:buNone/>
            </a:pPr>
            <a:r>
              <a:rPr lang="en-GB" sz="1400" dirty="0" smtClean="0"/>
              <a:t>1.3 Infrastructure Map</a:t>
            </a:r>
          </a:p>
          <a:p>
            <a:pPr marL="400050" lvl="1" indent="0">
              <a:buNone/>
            </a:pPr>
            <a:r>
              <a:rPr lang="en-GB" sz="1400" dirty="0" smtClean="0"/>
              <a:t>1.4 Invoicing Principles</a:t>
            </a:r>
          </a:p>
          <a:p>
            <a:pPr marL="400050" lvl="1" indent="0">
              <a:buNone/>
            </a:pPr>
            <a:r>
              <a:rPr lang="en-GB" sz="1400" dirty="0" smtClean="0"/>
              <a:t>1.5 Introduction to Charges and Invoices</a:t>
            </a:r>
          </a:p>
          <a:p>
            <a:pPr marL="400050" lvl="1" indent="0">
              <a:buNone/>
            </a:pPr>
            <a:r>
              <a:rPr lang="en-GB" sz="1400" dirty="0" smtClean="0"/>
              <a:t>1.6 Charge Concepts</a:t>
            </a:r>
          </a:p>
          <a:p>
            <a:pPr marL="0" indent="0">
              <a:buNone/>
            </a:pPr>
            <a:endParaRPr lang="en-GB" sz="400" dirty="0" smtClean="0"/>
          </a:p>
          <a:p>
            <a:pPr marL="0" indent="0">
              <a:buNone/>
            </a:pPr>
            <a:r>
              <a:rPr lang="en-GB" sz="1600" dirty="0" smtClean="0"/>
              <a:t>2. Invoice Files Overview</a:t>
            </a:r>
            <a:endParaRPr lang="en-GB" sz="1600" dirty="0"/>
          </a:p>
          <a:p>
            <a:pPr marL="400050" lvl="1" indent="0">
              <a:buNone/>
            </a:pPr>
            <a:r>
              <a:rPr lang="en-GB" sz="1400" dirty="0" smtClean="0"/>
              <a:t>2.1 Introduction</a:t>
            </a:r>
          </a:p>
          <a:p>
            <a:pPr marL="400050" lvl="1" indent="0">
              <a:buNone/>
            </a:pPr>
            <a:r>
              <a:rPr lang="en-GB" sz="1400" dirty="0" smtClean="0"/>
              <a:t>2.2 File Format Principles: Transportation Invoices</a:t>
            </a:r>
          </a:p>
          <a:p>
            <a:pPr marL="400050" lvl="1" indent="0">
              <a:buNone/>
            </a:pPr>
            <a:r>
              <a:rPr lang="en-GB" sz="1400" dirty="0" smtClean="0"/>
              <a:t>2.3 </a:t>
            </a:r>
            <a:r>
              <a:rPr lang="en-GB" sz="1400" dirty="0"/>
              <a:t>File Format Principles: NTS </a:t>
            </a:r>
            <a:r>
              <a:rPr lang="en-GB" sz="1400" dirty="0" smtClean="0"/>
              <a:t>Gemini Invoices</a:t>
            </a:r>
          </a:p>
          <a:p>
            <a:pPr marL="400050" lvl="1" indent="0">
              <a:buNone/>
            </a:pPr>
            <a:r>
              <a:rPr lang="en-GB" sz="1400" dirty="0" smtClean="0"/>
              <a:t>2.4 Generic Invoice File (.INV) Hierarchy</a:t>
            </a:r>
          </a:p>
          <a:p>
            <a:pPr marL="400050" lvl="1" indent="0">
              <a:buNone/>
            </a:pPr>
            <a:r>
              <a:rPr lang="en-GB" sz="1400" dirty="0" smtClean="0"/>
              <a:t>2.5 Supporting Information File Hierarchy</a:t>
            </a:r>
          </a:p>
        </p:txBody>
      </p:sp>
      <p:sp>
        <p:nvSpPr>
          <p:cNvPr id="4" name="Content Placeholder 2"/>
          <p:cNvSpPr txBox="1">
            <a:spLocks/>
          </p:cNvSpPr>
          <p:nvPr/>
        </p:nvSpPr>
        <p:spPr bwMode="auto">
          <a:xfrm>
            <a:off x="5292080" y="753548"/>
            <a:ext cx="3631704" cy="376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a:buFont typeface="Wingdings" pitchFamily="2" charset="2"/>
              <a:buNone/>
            </a:pPr>
            <a:r>
              <a:rPr lang="en-GB" sz="1600" kern="0" dirty="0" smtClean="0"/>
              <a:t>3. Invoices and Charges</a:t>
            </a:r>
          </a:p>
          <a:p>
            <a:pPr marL="400050" lvl="1" indent="0">
              <a:buFont typeface="Wingdings" pitchFamily="2" charset="2"/>
              <a:buNone/>
            </a:pPr>
            <a:r>
              <a:rPr lang="en-GB" sz="1400" kern="0" dirty="0" smtClean="0">
                <a:ea typeface="ＭＳ Ｐゴシック" pitchFamily="34" charset="-128"/>
              </a:rPr>
              <a:t>3.1 Introduction</a:t>
            </a:r>
          </a:p>
          <a:p>
            <a:pPr marL="400050" lvl="1" indent="0">
              <a:buFont typeface="Wingdings" pitchFamily="2" charset="2"/>
              <a:buNone/>
            </a:pPr>
            <a:r>
              <a:rPr lang="en-GB" sz="1400" kern="0" dirty="0" smtClean="0">
                <a:ea typeface="ＭＳ Ｐゴシック" pitchFamily="34" charset="-128"/>
              </a:rPr>
              <a:t>3.2 Overview of Invoices and Charges</a:t>
            </a:r>
          </a:p>
          <a:p>
            <a:pPr marL="400050" lvl="1" indent="0">
              <a:buFont typeface="Wingdings" pitchFamily="2" charset="2"/>
              <a:buNone/>
            </a:pPr>
            <a:r>
              <a:rPr lang="en-GB" sz="1400" kern="0" dirty="0" smtClean="0">
                <a:ea typeface="ＭＳ Ｐゴシック" pitchFamily="34" charset="-128"/>
              </a:rPr>
              <a:t>3.3 Summary of Invoice Types</a:t>
            </a:r>
          </a:p>
          <a:p>
            <a:pPr marL="400050" lvl="1" indent="0">
              <a:buFont typeface="Wingdings" pitchFamily="2" charset="2"/>
              <a:buNone/>
            </a:pPr>
            <a:r>
              <a:rPr lang="en-GB" sz="1400" kern="0" dirty="0" smtClean="0">
                <a:ea typeface="ＭＳ Ｐゴシック" pitchFamily="34" charset="-128"/>
              </a:rPr>
              <a:t>3.4 Core Invoices</a:t>
            </a:r>
          </a:p>
          <a:p>
            <a:pPr marL="400050" lvl="1" indent="0">
              <a:buFont typeface="Wingdings" pitchFamily="2" charset="2"/>
              <a:buNone/>
            </a:pPr>
            <a:r>
              <a:rPr lang="en-GB" sz="1400" kern="0" dirty="0" smtClean="0">
                <a:ea typeface="ＭＳ Ｐゴシック" pitchFamily="34" charset="-128"/>
              </a:rPr>
              <a:t>3.5 Scheduled Ancillary Invoices</a:t>
            </a:r>
          </a:p>
          <a:p>
            <a:pPr marL="400050" lvl="1" indent="0">
              <a:buFont typeface="Wingdings" pitchFamily="2" charset="2"/>
              <a:buNone/>
            </a:pPr>
            <a:r>
              <a:rPr lang="en-GB" sz="1400" kern="0" dirty="0" smtClean="0">
                <a:ea typeface="ＭＳ Ｐゴシック" pitchFamily="34" charset="-128"/>
              </a:rPr>
              <a:t>3.6 Unscheduled Ancillary Invoices</a:t>
            </a:r>
          </a:p>
          <a:p>
            <a:pPr marL="400050" lvl="1" indent="0">
              <a:buFont typeface="Wingdings" pitchFamily="2" charset="2"/>
              <a:buNone/>
            </a:pPr>
            <a:endParaRPr lang="en-GB" sz="400" kern="0" dirty="0" smtClean="0">
              <a:ea typeface="ＭＳ Ｐゴシック" pitchFamily="34" charset="-128"/>
            </a:endParaRPr>
          </a:p>
          <a:p>
            <a:pPr marL="400050" lvl="1" indent="0">
              <a:buFont typeface="Wingdings" pitchFamily="2" charset="2"/>
              <a:buNone/>
            </a:pPr>
            <a:endParaRPr lang="en-GB" sz="400" kern="0" dirty="0">
              <a:ea typeface="ＭＳ Ｐゴシック" pitchFamily="34" charset="-128"/>
            </a:endParaRPr>
          </a:p>
          <a:p>
            <a:pPr marL="0" indent="0">
              <a:buFont typeface="Wingdings" pitchFamily="2" charset="2"/>
              <a:buNone/>
            </a:pPr>
            <a:endParaRPr lang="en-GB" sz="400" kern="0" dirty="0"/>
          </a:p>
          <a:p>
            <a:pPr marL="0" indent="0">
              <a:buFont typeface="Wingdings" pitchFamily="2" charset="2"/>
              <a:buNone/>
            </a:pPr>
            <a:r>
              <a:rPr lang="en-GB" sz="1600" kern="0" dirty="0"/>
              <a:t>4</a:t>
            </a:r>
            <a:r>
              <a:rPr lang="en-GB" sz="1600" kern="0" dirty="0" smtClean="0"/>
              <a:t>. Appendix</a:t>
            </a:r>
          </a:p>
        </p:txBody>
      </p:sp>
      <p:sp>
        <p:nvSpPr>
          <p:cNvPr id="5" name="Footer Placeholder 4"/>
          <p:cNvSpPr>
            <a:spLocks noGrp="1"/>
          </p:cNvSpPr>
          <p:nvPr>
            <p:ph type="ftr" sz="quarter" idx="10"/>
          </p:nvPr>
        </p:nvSpPr>
        <p:spPr/>
        <p:txBody>
          <a:bodyPr/>
          <a:lstStyle/>
          <a:p>
            <a:pPr>
              <a:defRPr/>
            </a:pPr>
            <a:fld id="{D86480B0-6847-4D27-B3EC-F99462D2DA11}" type="slidenum">
              <a:rPr lang="en-GB" smtClean="0"/>
              <a:pPr>
                <a:defRPr/>
              </a:pPr>
              <a:t>2</a:t>
            </a:fld>
            <a:endParaRPr lang="en-GB" dirty="0"/>
          </a:p>
        </p:txBody>
      </p:sp>
    </p:spTree>
    <p:extLst>
      <p:ext uri="{BB962C8B-B14F-4D97-AF65-F5344CB8AC3E}">
        <p14:creationId xmlns:p14="http://schemas.microsoft.com/office/powerpoint/2010/main" val="1356549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99542"/>
            <a:ext cx="3801331" cy="3456384"/>
          </a:xfrm>
        </p:spPr>
        <p:txBody>
          <a:bodyPr/>
          <a:lstStyle/>
          <a:p>
            <a:pPr marL="0" indent="0" algn="just">
              <a:buNone/>
            </a:pPr>
            <a:r>
              <a:rPr lang="en-GB" sz="1800" dirty="0" smtClean="0"/>
              <a:t>The UK Link Documentation Library on Xoserve.com provides the file format hierarchies and file formats for each type of Supporting Information</a:t>
            </a:r>
          </a:p>
          <a:p>
            <a:pPr marL="0" indent="0" algn="just">
              <a:buNone/>
            </a:pPr>
            <a:endParaRPr lang="en-GB" sz="1400" dirty="0"/>
          </a:p>
          <a:p>
            <a:pPr marL="0" indent="0" algn="just">
              <a:buNone/>
            </a:pPr>
            <a:r>
              <a:rPr lang="en-GB" sz="1800" dirty="0" smtClean="0"/>
              <a:t>File Hierarchies </a:t>
            </a:r>
            <a:r>
              <a:rPr lang="en-GB" sz="1800" dirty="0"/>
              <a:t>can be found </a:t>
            </a:r>
            <a:r>
              <a:rPr lang="en-GB" sz="1800" dirty="0">
                <a:hlinkClick r:id="rId2"/>
              </a:rPr>
              <a:t>here</a:t>
            </a:r>
            <a:endParaRPr lang="en-GB" sz="1800" dirty="0"/>
          </a:p>
          <a:p>
            <a:pPr marL="0" indent="0" algn="just">
              <a:buNone/>
            </a:pPr>
            <a:r>
              <a:rPr lang="en-GB" sz="1200" dirty="0"/>
              <a:t>UK Link Documentation Library &gt; UK Link Interface Documents &gt; 3b. User Interface Documents &gt; Shipper &gt; File Hierarchies </a:t>
            </a:r>
            <a:r>
              <a:rPr lang="en-GB" sz="1200" i="1" dirty="0" smtClean="0"/>
              <a:t>(then look for the relevant Supporting Information File)</a:t>
            </a:r>
            <a:endParaRPr lang="en-GB" sz="1400" i="1" dirty="0"/>
          </a:p>
          <a:p>
            <a:pPr marL="0" indent="0" algn="just">
              <a:buNone/>
            </a:pPr>
            <a:endParaRPr lang="en-GB" sz="1100" dirty="0" smtClean="0"/>
          </a:p>
          <a:p>
            <a:pPr marL="0" indent="0" algn="just">
              <a:buNone/>
            </a:pPr>
            <a:r>
              <a:rPr lang="en-GB" sz="1800" dirty="0" smtClean="0"/>
              <a:t>File Formats can be found </a:t>
            </a:r>
            <a:r>
              <a:rPr lang="en-GB" sz="1800" dirty="0" smtClean="0">
                <a:hlinkClick r:id="rId3"/>
              </a:rPr>
              <a:t>here</a:t>
            </a:r>
            <a:endParaRPr lang="en-GB" sz="1800" dirty="0" smtClean="0"/>
          </a:p>
          <a:p>
            <a:pPr marL="0" indent="0" algn="just">
              <a:buNone/>
            </a:pPr>
            <a:r>
              <a:rPr lang="en-GB" sz="1200" dirty="0" smtClean="0"/>
              <a:t>UK Link Documentation Library &gt; UK Link Interface Documents &gt; 3b. User Interface Documents &gt; Shipper &gt; File Formats </a:t>
            </a:r>
            <a:r>
              <a:rPr lang="en-GB" sz="1200" i="1" dirty="0"/>
              <a:t>(then look for the relevant Supporting Information File)</a:t>
            </a:r>
            <a:endParaRPr lang="en-GB" sz="1400" i="1" dirty="0"/>
          </a:p>
          <a:p>
            <a:pPr marL="0" indent="0" algn="just">
              <a:buNone/>
            </a:pPr>
            <a:endParaRPr lang="en-GB" sz="1000" dirty="0" smtClean="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7938" y="720645"/>
            <a:ext cx="4818558" cy="24271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bwMode="auto">
          <a:xfrm>
            <a:off x="204092"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2.5 </a:t>
            </a:r>
            <a:r>
              <a:rPr lang="en-GB" sz="1800" dirty="0" smtClean="0">
                <a:solidFill>
                  <a:schemeClr val="tx2"/>
                </a:solidFill>
              </a:rPr>
              <a:t>Supporting Information File Hierarchy</a:t>
            </a:r>
            <a:r>
              <a:rPr lang="en-GB" sz="1800" kern="0" dirty="0" smtClean="0">
                <a:solidFill>
                  <a:schemeClr val="tx2"/>
                </a:solidFill>
              </a:rPr>
              <a:t> </a:t>
            </a:r>
            <a:r>
              <a:rPr lang="en-GB" sz="2000" kern="0" dirty="0" smtClean="0"/>
              <a:t/>
            </a:r>
            <a:br>
              <a:rPr lang="en-GB" sz="2000" kern="0" dirty="0" smtClean="0"/>
            </a:br>
            <a:r>
              <a:rPr lang="en-GB" sz="2000" kern="0" dirty="0" smtClean="0">
                <a:solidFill>
                  <a:schemeClr val="accent6"/>
                </a:solidFill>
              </a:rPr>
              <a:t>2.5.1 </a:t>
            </a:r>
            <a:r>
              <a:rPr lang="en-GB" sz="2000" dirty="0" smtClean="0">
                <a:solidFill>
                  <a:schemeClr val="accent6"/>
                </a:solidFill>
              </a:rPr>
              <a:t>Supporting Information </a:t>
            </a:r>
            <a:r>
              <a:rPr lang="en-GB" sz="2000" dirty="0">
                <a:solidFill>
                  <a:schemeClr val="accent6"/>
                </a:solidFill>
              </a:rPr>
              <a:t>File </a:t>
            </a:r>
            <a:r>
              <a:rPr lang="en-GB" sz="2000" dirty="0" smtClean="0">
                <a:solidFill>
                  <a:schemeClr val="accent6"/>
                </a:solidFill>
              </a:rPr>
              <a:t>Hierarchies </a:t>
            </a:r>
            <a:r>
              <a:rPr lang="en-GB" sz="2000" dirty="0">
                <a:solidFill>
                  <a:schemeClr val="accent6"/>
                </a:solidFill>
              </a:rPr>
              <a:t>and File </a:t>
            </a:r>
            <a:r>
              <a:rPr lang="en-GB" sz="2000" dirty="0" smtClean="0">
                <a:solidFill>
                  <a:schemeClr val="accent6"/>
                </a:solidFill>
              </a:rPr>
              <a:t>Formats</a:t>
            </a:r>
            <a:endParaRPr lang="en-GB" sz="2000" kern="0" dirty="0">
              <a:solidFill>
                <a:schemeClr val="accent6"/>
              </a:solidFill>
            </a:endParaRPr>
          </a:p>
        </p:txBody>
      </p:sp>
      <p:sp>
        <p:nvSpPr>
          <p:cNvPr id="6" name="Footer Placeholder 5"/>
          <p:cNvSpPr>
            <a:spLocks noGrp="1"/>
          </p:cNvSpPr>
          <p:nvPr>
            <p:ph type="ftr" sz="quarter" idx="10"/>
          </p:nvPr>
        </p:nvSpPr>
        <p:spPr/>
        <p:txBody>
          <a:bodyPr/>
          <a:lstStyle/>
          <a:p>
            <a:pPr>
              <a:defRPr/>
            </a:pPr>
            <a:fld id="{D86480B0-6847-4D27-B3EC-F99462D2DA11}" type="slidenum">
              <a:rPr lang="en-GB" smtClean="0"/>
              <a:pPr>
                <a:defRPr/>
              </a:pPr>
              <a:t>20</a:t>
            </a:fld>
            <a:endParaRPr lang="en-GB" dirty="0"/>
          </a:p>
        </p:txBody>
      </p:sp>
    </p:spTree>
    <p:extLst>
      <p:ext uri="{BB962C8B-B14F-4D97-AF65-F5344CB8AC3E}">
        <p14:creationId xmlns:p14="http://schemas.microsoft.com/office/powerpoint/2010/main" val="3170571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GB" dirty="0"/>
              <a:t>3</a:t>
            </a:r>
            <a:r>
              <a:rPr lang="en-GB" dirty="0" smtClean="0"/>
              <a:t>. Invoices and Charges</a:t>
            </a:r>
            <a:endParaRPr lang="en-GB" dirty="0"/>
          </a:p>
        </p:txBody>
      </p:sp>
      <p:sp>
        <p:nvSpPr>
          <p:cNvPr id="5" name="Subtitle 4"/>
          <p:cNvSpPr>
            <a:spLocks noGrp="1"/>
          </p:cNvSpPr>
          <p:nvPr>
            <p:ph type="subTitle" sz="quarter" idx="1"/>
          </p:nvPr>
        </p:nvSpPr>
        <p:spPr>
          <a:xfrm>
            <a:off x="1411560" y="2787774"/>
            <a:ext cx="6400800" cy="594122"/>
          </a:xfrm>
        </p:spPr>
        <p:txBody>
          <a:bodyPr/>
          <a:lstStyle/>
          <a:p>
            <a:endParaRPr lang="en-GB"/>
          </a:p>
        </p:txBody>
      </p:sp>
      <p:sp>
        <p:nvSpPr>
          <p:cNvPr id="2" name="Footer Placeholder 1"/>
          <p:cNvSpPr>
            <a:spLocks noGrp="1"/>
          </p:cNvSpPr>
          <p:nvPr>
            <p:ph type="ftr" sz="quarter" idx="10"/>
          </p:nvPr>
        </p:nvSpPr>
        <p:spPr/>
        <p:txBody>
          <a:bodyPr/>
          <a:lstStyle/>
          <a:p>
            <a:pPr>
              <a:defRPr/>
            </a:pPr>
            <a:fld id="{10AA87E4-1071-4181-ADC0-8B22760010CB}" type="slidenum">
              <a:rPr lang="en-GB" smtClean="0"/>
              <a:pPr>
                <a:defRPr/>
              </a:pPr>
              <a:t>21</a:t>
            </a:fld>
            <a:endParaRPr lang="en-GB" dirty="0"/>
          </a:p>
        </p:txBody>
      </p:sp>
    </p:spTree>
    <p:extLst>
      <p:ext uri="{BB962C8B-B14F-4D97-AF65-F5344CB8AC3E}">
        <p14:creationId xmlns:p14="http://schemas.microsoft.com/office/powerpoint/2010/main" val="2755219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92546"/>
            <a:ext cx="8688388" cy="723900"/>
          </a:xfrm>
        </p:spPr>
        <p:txBody>
          <a:bodyPr/>
          <a:lstStyle/>
          <a:p>
            <a:r>
              <a:rPr lang="en-GB" sz="1800" dirty="0"/>
              <a:t>3</a:t>
            </a:r>
            <a:r>
              <a:rPr lang="en-GB" sz="1800" dirty="0" smtClean="0"/>
              <a:t>. Invoices and Charges </a:t>
            </a:r>
            <a:r>
              <a:rPr lang="en-GB" dirty="0" smtClean="0"/>
              <a:t/>
            </a:r>
            <a:br>
              <a:rPr lang="en-GB" dirty="0" smtClean="0"/>
            </a:br>
            <a:r>
              <a:rPr lang="en-GB" sz="2000" dirty="0">
                <a:solidFill>
                  <a:schemeClr val="accent6"/>
                </a:solidFill>
              </a:rPr>
              <a:t>3</a:t>
            </a:r>
            <a:r>
              <a:rPr lang="en-GB" sz="2000" dirty="0" smtClean="0">
                <a:solidFill>
                  <a:schemeClr val="accent6"/>
                </a:solidFill>
              </a:rPr>
              <a:t>.1 Introduction </a:t>
            </a:r>
            <a:endParaRPr lang="en-GB" dirty="0">
              <a:solidFill>
                <a:schemeClr val="accent6"/>
              </a:solidFill>
            </a:endParaRPr>
          </a:p>
        </p:txBody>
      </p:sp>
      <p:sp>
        <p:nvSpPr>
          <p:cNvPr id="3" name="Content Placeholder 2"/>
          <p:cNvSpPr>
            <a:spLocks noGrp="1"/>
          </p:cNvSpPr>
          <p:nvPr>
            <p:ph idx="1"/>
          </p:nvPr>
        </p:nvSpPr>
        <p:spPr>
          <a:xfrm>
            <a:off x="228599" y="681540"/>
            <a:ext cx="8159825" cy="3456384"/>
          </a:xfrm>
        </p:spPr>
        <p:txBody>
          <a:bodyPr/>
          <a:lstStyle/>
          <a:p>
            <a:pPr algn="just"/>
            <a:r>
              <a:rPr lang="en-GB" sz="2000" dirty="0" smtClean="0"/>
              <a:t>As previously stated Invoices can be separated into 3 categories; Core, Ancillary Scheduled and Ancillary Unscheduled.</a:t>
            </a:r>
          </a:p>
          <a:p>
            <a:pPr algn="just"/>
            <a:r>
              <a:rPr lang="en-GB" sz="2000" dirty="0" smtClean="0"/>
              <a:t>The majority of charges are VAT applicable, some are VAT exempt and others have VAT applied at 0%.  As a general rule, the prevailing VAT rate is charged for Transportation Charges (TPN) and at 0% for Energy Charges (ENG).</a:t>
            </a:r>
          </a:p>
          <a:p>
            <a:pPr algn="just"/>
            <a:r>
              <a:rPr lang="en-GB" sz="2000" dirty="0" smtClean="0"/>
              <a:t>Whilst the charges are VAT applicable some shippers are not registered in the UK and therefore will pay the relevant taxes appropriate to their country of registration </a:t>
            </a:r>
          </a:p>
          <a:p>
            <a:pPr algn="just"/>
            <a:r>
              <a:rPr lang="en-US" sz="2000" dirty="0"/>
              <a:t>The majority of the Invoices are scheduled </a:t>
            </a:r>
            <a:r>
              <a:rPr lang="en-US" sz="2000" dirty="0" smtClean="0"/>
              <a:t>and released </a:t>
            </a:r>
            <a:r>
              <a:rPr lang="en-US" sz="2000" dirty="0"/>
              <a:t>in line with Section S of Uniform Network Code in a controlled and predictable </a:t>
            </a:r>
            <a:r>
              <a:rPr lang="en-US" sz="2000" dirty="0" smtClean="0"/>
              <a:t>manner. </a:t>
            </a:r>
          </a:p>
          <a:p>
            <a:pPr algn="just"/>
            <a:endParaRPr lang="en-US" sz="2000" dirty="0" smtClean="0"/>
          </a:p>
          <a:p>
            <a:pPr algn="just"/>
            <a:endParaRPr lang="en-US" sz="2000" dirty="0" smtClean="0"/>
          </a:p>
        </p:txBody>
      </p:sp>
      <p:sp>
        <p:nvSpPr>
          <p:cNvPr id="4" name="Footer Placeholder 3"/>
          <p:cNvSpPr>
            <a:spLocks noGrp="1"/>
          </p:cNvSpPr>
          <p:nvPr>
            <p:ph type="ftr" sz="quarter" idx="10"/>
          </p:nvPr>
        </p:nvSpPr>
        <p:spPr/>
        <p:txBody>
          <a:bodyPr/>
          <a:lstStyle/>
          <a:p>
            <a:pPr>
              <a:defRPr/>
            </a:pPr>
            <a:fld id="{D86480B0-6847-4D27-B3EC-F99462D2DA11}" type="slidenum">
              <a:rPr lang="en-GB" smtClean="0"/>
              <a:pPr>
                <a:defRPr/>
              </a:pPr>
              <a:t>22</a:t>
            </a:fld>
            <a:endParaRPr lang="en-GB" dirty="0"/>
          </a:p>
        </p:txBody>
      </p:sp>
    </p:spTree>
    <p:extLst>
      <p:ext uri="{BB962C8B-B14F-4D97-AF65-F5344CB8AC3E}">
        <p14:creationId xmlns:p14="http://schemas.microsoft.com/office/powerpoint/2010/main" val="65849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681540"/>
            <a:ext cx="4055367" cy="3456384"/>
          </a:xfrm>
        </p:spPr>
        <p:txBody>
          <a:bodyPr/>
          <a:lstStyle/>
          <a:p>
            <a:pPr algn="just"/>
            <a:r>
              <a:rPr lang="en-US" sz="1800" dirty="0" smtClean="0"/>
              <a:t>The Invoice Schedule is shared with the industry on a published billing calendar</a:t>
            </a:r>
          </a:p>
          <a:p>
            <a:pPr algn="just"/>
            <a:r>
              <a:rPr lang="en-US" sz="1800" dirty="0" smtClean="0"/>
              <a:t>The calendar details the invoices due to be issued within the month, along with the payment due date</a:t>
            </a:r>
          </a:p>
          <a:p>
            <a:pPr algn="just"/>
            <a:r>
              <a:rPr lang="en-GB" sz="1800" dirty="0" smtClean="0"/>
              <a:t>Invoices </a:t>
            </a:r>
            <a:r>
              <a:rPr lang="en-GB" sz="1800" dirty="0"/>
              <a:t>are scheduled on a specific calendar or business day. </a:t>
            </a:r>
            <a:endParaRPr lang="en-GB" sz="1800" dirty="0" smtClean="0"/>
          </a:p>
          <a:p>
            <a:pPr algn="just"/>
            <a:r>
              <a:rPr lang="en-US" sz="1800" dirty="0" smtClean="0"/>
              <a:t>A </a:t>
            </a:r>
            <a:r>
              <a:rPr lang="en-US" sz="1800" dirty="0">
                <a:hlinkClick r:id="rId2"/>
              </a:rPr>
              <a:t>link</a:t>
            </a:r>
            <a:r>
              <a:rPr lang="en-US" sz="1800" dirty="0"/>
              <a:t> to the Xoserve Billing Calendar is available from the Our Services &gt; Operations page on  </a:t>
            </a:r>
            <a:r>
              <a:rPr lang="en-US" sz="1800" dirty="0" smtClean="0"/>
              <a:t>Xoserve.com</a:t>
            </a:r>
            <a:endParaRPr lang="en-US" sz="1800" dirty="0"/>
          </a:p>
        </p:txBody>
      </p:sp>
      <p:sp>
        <p:nvSpPr>
          <p:cNvPr id="6"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3.1 Introduction</a:t>
            </a:r>
            <a:r>
              <a:rPr lang="en-GB" kern="0" dirty="0" smtClean="0"/>
              <a:t/>
            </a:r>
            <a:br>
              <a:rPr lang="en-GB" kern="0" dirty="0" smtClean="0"/>
            </a:br>
            <a:r>
              <a:rPr lang="en-GB" sz="2000" kern="0" dirty="0" smtClean="0">
                <a:solidFill>
                  <a:schemeClr val="accent6"/>
                </a:solidFill>
              </a:rPr>
              <a:t>3.1.1 Xoserve Billing Calendar</a:t>
            </a:r>
            <a:endParaRPr lang="en-GB" kern="0" dirty="0">
              <a:solidFill>
                <a:schemeClr val="accent6"/>
              </a:solidFill>
            </a:endParaRPr>
          </a:p>
        </p:txBody>
      </p:sp>
      <p:sp>
        <p:nvSpPr>
          <p:cNvPr id="2" name="Footer Placeholder 1"/>
          <p:cNvSpPr>
            <a:spLocks noGrp="1"/>
          </p:cNvSpPr>
          <p:nvPr>
            <p:ph type="ftr" sz="quarter" idx="10"/>
          </p:nvPr>
        </p:nvSpPr>
        <p:spPr/>
        <p:txBody>
          <a:bodyPr/>
          <a:lstStyle/>
          <a:p>
            <a:pPr>
              <a:defRPr/>
            </a:pPr>
            <a:fld id="{D86480B0-6847-4D27-B3EC-F99462D2DA11}" type="slidenum">
              <a:rPr lang="en-GB" smtClean="0"/>
              <a:pPr>
                <a:defRPr/>
              </a:pPr>
              <a:t>23</a:t>
            </a:fld>
            <a:endParaRPr lang="en-GB"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5550">
            <a:off x="4607989" y="913953"/>
            <a:ext cx="4315874" cy="24046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37607">
            <a:off x="4942649" y="2250979"/>
            <a:ext cx="4028761" cy="23602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20034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92546"/>
            <a:ext cx="8688388" cy="723900"/>
          </a:xfrm>
        </p:spPr>
        <p:txBody>
          <a:bodyPr/>
          <a:lstStyle/>
          <a:p>
            <a:r>
              <a:rPr lang="en-GB" sz="1800" dirty="0" smtClean="0"/>
              <a:t>3.1 Introduction</a:t>
            </a:r>
            <a:r>
              <a:rPr lang="en-GB" sz="2000" dirty="0" smtClean="0"/>
              <a:t/>
            </a:r>
            <a:br>
              <a:rPr lang="en-GB" sz="2000" dirty="0" smtClean="0"/>
            </a:br>
            <a:r>
              <a:rPr lang="en-GB" sz="2000" dirty="0" smtClean="0">
                <a:solidFill>
                  <a:schemeClr val="accent6"/>
                </a:solidFill>
              </a:rPr>
              <a:t>3.1.2 Invoicing Timeline</a:t>
            </a:r>
            <a:endParaRPr lang="en-GB" sz="2000" dirty="0">
              <a:solidFill>
                <a:schemeClr val="accent6"/>
              </a:solidFill>
            </a:endParaRPr>
          </a:p>
        </p:txBody>
      </p:sp>
      <p:sp>
        <p:nvSpPr>
          <p:cNvPr id="4" name="Footer Placeholder 3"/>
          <p:cNvSpPr>
            <a:spLocks noGrp="1"/>
          </p:cNvSpPr>
          <p:nvPr>
            <p:ph type="ftr" sz="quarter" idx="10"/>
          </p:nvPr>
        </p:nvSpPr>
        <p:spPr>
          <a:xfrm>
            <a:off x="2565401" y="4745037"/>
            <a:ext cx="4200525" cy="130969"/>
          </a:xfrm>
        </p:spPr>
        <p:txBody>
          <a:bodyPr/>
          <a:lstStyle/>
          <a:p>
            <a:pPr>
              <a:defRPr/>
            </a:pPr>
            <a:fld id="{D86480B0-6847-4D27-B3EC-F99462D2DA11}" type="slidenum">
              <a:rPr lang="en-GB" smtClean="0"/>
              <a:pPr>
                <a:defRPr/>
              </a:pPr>
              <a:t>24</a:t>
            </a:fld>
            <a:endParaRPr lang="en-GB" dirty="0"/>
          </a:p>
        </p:txBody>
      </p:sp>
      <p:cxnSp>
        <p:nvCxnSpPr>
          <p:cNvPr id="7" name="Straight Connector 6"/>
          <p:cNvCxnSpPr/>
          <p:nvPr/>
        </p:nvCxnSpPr>
        <p:spPr bwMode="auto">
          <a:xfrm>
            <a:off x="228600" y="2499742"/>
            <a:ext cx="8686800" cy="0"/>
          </a:xfrm>
          <a:prstGeom prst="line">
            <a:avLst/>
          </a:prstGeom>
          <a:solidFill>
            <a:schemeClr val="accent1">
              <a:alpha val="50000"/>
            </a:schemeClr>
          </a:solidFill>
          <a:ln w="31750" cap="flat" cmpd="sng" algn="ctr">
            <a:solidFill>
              <a:schemeClr val="accent4">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4572000" y="2504551"/>
            <a:ext cx="0" cy="206313"/>
          </a:xfrm>
          <a:prstGeom prst="line">
            <a:avLst/>
          </a:prstGeom>
          <a:solidFill>
            <a:schemeClr val="accent1">
              <a:alpha val="50000"/>
            </a:schemeClr>
          </a:solidFill>
          <a:ln w="31750" cap="flat" cmpd="sng" algn="ctr">
            <a:solidFill>
              <a:schemeClr val="accent4">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6012160" y="2509394"/>
            <a:ext cx="0" cy="201470"/>
          </a:xfrm>
          <a:prstGeom prst="line">
            <a:avLst/>
          </a:prstGeom>
          <a:solidFill>
            <a:schemeClr val="accent1">
              <a:alpha val="50000"/>
            </a:schemeClr>
          </a:solidFill>
          <a:ln w="31750" cap="flat" cmpd="sng" algn="ctr">
            <a:solidFill>
              <a:schemeClr val="accent4">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Content Placeholder 1"/>
          <p:cNvSpPr>
            <a:spLocks noGrp="1"/>
          </p:cNvSpPr>
          <p:nvPr>
            <p:ph idx="1"/>
          </p:nvPr>
        </p:nvSpPr>
        <p:spPr>
          <a:xfrm>
            <a:off x="228600" y="681540"/>
            <a:ext cx="8686800" cy="666074"/>
          </a:xfrm>
        </p:spPr>
        <p:style>
          <a:lnRef idx="1">
            <a:schemeClr val="accent6"/>
          </a:lnRef>
          <a:fillRef idx="3">
            <a:schemeClr val="accent6"/>
          </a:fillRef>
          <a:effectRef idx="2">
            <a:schemeClr val="accent6"/>
          </a:effectRef>
          <a:fontRef idx="minor">
            <a:schemeClr val="lt1"/>
          </a:fontRef>
        </p:style>
        <p:txBody>
          <a:bodyPr lIns="72000" anchor="ctr"/>
          <a:lstStyle/>
          <a:p>
            <a:pPr marL="0" indent="0">
              <a:buNone/>
            </a:pPr>
            <a:r>
              <a:rPr lang="en-GB" sz="1800" dirty="0" smtClean="0"/>
              <a:t>The timeline below indicates which Calendar Day (CD) or Business Day (BD) the scheduled invoices are issued. </a:t>
            </a:r>
            <a:r>
              <a:rPr lang="en-GB" sz="1800" dirty="0"/>
              <a:t>This pattern is repeated </a:t>
            </a:r>
            <a:r>
              <a:rPr lang="en-GB" sz="1800" dirty="0" smtClean="0"/>
              <a:t>monthly.</a:t>
            </a:r>
          </a:p>
        </p:txBody>
      </p:sp>
      <p:sp>
        <p:nvSpPr>
          <p:cNvPr id="21" name="Content Placeholder 1"/>
          <p:cNvSpPr txBox="1">
            <a:spLocks/>
          </p:cNvSpPr>
          <p:nvPr/>
        </p:nvSpPr>
        <p:spPr bwMode="auto">
          <a:xfrm>
            <a:off x="107504" y="2211710"/>
            <a:ext cx="408223"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400" b="1" kern="0" dirty="0" smtClean="0">
                <a:solidFill>
                  <a:srgbClr val="FF0000"/>
                </a:solidFill>
              </a:rPr>
              <a:t>CD</a:t>
            </a:r>
            <a:endParaRPr lang="en-GB" sz="1400" b="1" kern="0" dirty="0">
              <a:solidFill>
                <a:srgbClr val="FF0000"/>
              </a:solidFill>
            </a:endParaRPr>
          </a:p>
        </p:txBody>
      </p:sp>
      <p:sp>
        <p:nvSpPr>
          <p:cNvPr id="22" name="Content Placeholder 1"/>
          <p:cNvSpPr txBox="1">
            <a:spLocks/>
          </p:cNvSpPr>
          <p:nvPr/>
        </p:nvSpPr>
        <p:spPr bwMode="auto">
          <a:xfrm>
            <a:off x="107504" y="2589752"/>
            <a:ext cx="450912"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400" b="1" kern="0" dirty="0" smtClean="0">
                <a:solidFill>
                  <a:srgbClr val="FF0000"/>
                </a:solidFill>
              </a:rPr>
              <a:t>BD</a:t>
            </a:r>
            <a:endParaRPr lang="en-GB" sz="1400" b="1" kern="0" dirty="0">
              <a:solidFill>
                <a:srgbClr val="FF0000"/>
              </a:solidFill>
            </a:endParaRPr>
          </a:p>
        </p:txBody>
      </p:sp>
      <p:sp>
        <p:nvSpPr>
          <p:cNvPr id="24" name="Content Placeholder 1"/>
          <p:cNvSpPr txBox="1">
            <a:spLocks/>
          </p:cNvSpPr>
          <p:nvPr/>
        </p:nvSpPr>
        <p:spPr bwMode="auto">
          <a:xfrm>
            <a:off x="4427984" y="2710864"/>
            <a:ext cx="350614"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600" kern="0" dirty="0" smtClean="0"/>
              <a:t>15</a:t>
            </a:r>
            <a:endParaRPr lang="en-GB" sz="1600" kern="0" dirty="0"/>
          </a:p>
        </p:txBody>
      </p:sp>
      <p:sp>
        <p:nvSpPr>
          <p:cNvPr id="26" name="Content Placeholder 1"/>
          <p:cNvSpPr txBox="1">
            <a:spLocks/>
          </p:cNvSpPr>
          <p:nvPr/>
        </p:nvSpPr>
        <p:spPr bwMode="auto">
          <a:xfrm>
            <a:off x="5877570" y="2715766"/>
            <a:ext cx="350614"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600" kern="0" dirty="0" smtClean="0"/>
              <a:t>20</a:t>
            </a:r>
          </a:p>
        </p:txBody>
      </p:sp>
      <p:cxnSp>
        <p:nvCxnSpPr>
          <p:cNvPr id="30" name="Straight Connector 29"/>
          <p:cNvCxnSpPr/>
          <p:nvPr/>
        </p:nvCxnSpPr>
        <p:spPr bwMode="auto">
          <a:xfrm>
            <a:off x="7998197" y="2308957"/>
            <a:ext cx="0" cy="193213"/>
          </a:xfrm>
          <a:prstGeom prst="line">
            <a:avLst/>
          </a:prstGeom>
          <a:solidFill>
            <a:schemeClr val="accent1">
              <a:alpha val="50000"/>
            </a:schemeClr>
          </a:solidFill>
          <a:ln w="31750" cap="flat" cmpd="sng" algn="ctr">
            <a:solidFill>
              <a:schemeClr val="accent4">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flipH="1">
            <a:off x="6876256" y="2504551"/>
            <a:ext cx="4015" cy="215931"/>
          </a:xfrm>
          <a:prstGeom prst="line">
            <a:avLst/>
          </a:prstGeom>
          <a:solidFill>
            <a:schemeClr val="accent1">
              <a:alpha val="50000"/>
            </a:schemeClr>
          </a:solidFill>
          <a:ln w="31750" cap="flat" cmpd="sng" algn="ctr">
            <a:solidFill>
              <a:schemeClr val="accent4">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flipH="1">
            <a:off x="5436096" y="2504551"/>
            <a:ext cx="1" cy="193120"/>
          </a:xfrm>
          <a:prstGeom prst="line">
            <a:avLst/>
          </a:prstGeom>
          <a:solidFill>
            <a:schemeClr val="accent1">
              <a:alpha val="50000"/>
            </a:schemeClr>
          </a:solidFill>
          <a:ln w="31750" cap="flat" cmpd="sng" algn="ctr">
            <a:solidFill>
              <a:schemeClr val="accent4">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3419872" y="2504551"/>
            <a:ext cx="0" cy="211215"/>
          </a:xfrm>
          <a:prstGeom prst="line">
            <a:avLst/>
          </a:prstGeom>
          <a:solidFill>
            <a:schemeClr val="accent1">
              <a:alpha val="50000"/>
            </a:schemeClr>
          </a:solidFill>
          <a:ln w="31750" cap="flat" cmpd="sng" algn="ctr">
            <a:solidFill>
              <a:schemeClr val="accent4">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a:off x="3707904" y="2311338"/>
            <a:ext cx="0" cy="422430"/>
          </a:xfrm>
          <a:prstGeom prst="line">
            <a:avLst/>
          </a:prstGeom>
          <a:solidFill>
            <a:schemeClr val="accent1">
              <a:alpha val="50000"/>
            </a:schemeClr>
          </a:solidFill>
          <a:ln w="31750" cap="flat" cmpd="sng" algn="ctr">
            <a:solidFill>
              <a:schemeClr val="accent4">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a:off x="2273796" y="2499742"/>
            <a:ext cx="0" cy="220867"/>
          </a:xfrm>
          <a:prstGeom prst="line">
            <a:avLst/>
          </a:prstGeom>
          <a:solidFill>
            <a:schemeClr val="accent1">
              <a:alpha val="50000"/>
            </a:schemeClr>
          </a:solidFill>
          <a:ln w="31750" cap="flat" cmpd="sng" algn="ctr">
            <a:solidFill>
              <a:schemeClr val="accent4">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a:off x="2561828" y="2504551"/>
            <a:ext cx="0" cy="202772"/>
          </a:xfrm>
          <a:prstGeom prst="line">
            <a:avLst/>
          </a:prstGeom>
          <a:solidFill>
            <a:schemeClr val="accent1">
              <a:alpha val="50000"/>
            </a:schemeClr>
          </a:solidFill>
          <a:ln w="31750" cap="flat" cmpd="sng" algn="ctr">
            <a:solidFill>
              <a:schemeClr val="accent4">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a:off x="539553" y="2275241"/>
            <a:ext cx="0" cy="211215"/>
          </a:xfrm>
          <a:prstGeom prst="line">
            <a:avLst/>
          </a:prstGeom>
          <a:solidFill>
            <a:schemeClr val="accent1">
              <a:alpha val="50000"/>
            </a:schemeClr>
          </a:solidFill>
          <a:ln w="31750" cap="flat" cmpd="sng" algn="ctr">
            <a:solidFill>
              <a:schemeClr val="accent4">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a:off x="827584" y="2293243"/>
            <a:ext cx="0" cy="206499"/>
          </a:xfrm>
          <a:prstGeom prst="line">
            <a:avLst/>
          </a:prstGeom>
          <a:solidFill>
            <a:schemeClr val="accent1">
              <a:alpha val="50000"/>
            </a:schemeClr>
          </a:solidFill>
          <a:ln w="31750" cap="flat" cmpd="sng" algn="ctr">
            <a:solidFill>
              <a:schemeClr val="accent4">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a:off x="1115616" y="2279957"/>
            <a:ext cx="0" cy="229437"/>
          </a:xfrm>
          <a:prstGeom prst="line">
            <a:avLst/>
          </a:prstGeom>
          <a:solidFill>
            <a:schemeClr val="accent1">
              <a:alpha val="50000"/>
            </a:schemeClr>
          </a:solidFill>
          <a:ln w="31750" cap="flat" cmpd="sng" algn="ctr">
            <a:solidFill>
              <a:schemeClr val="accent4">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1403648" y="2504551"/>
            <a:ext cx="0" cy="201504"/>
          </a:xfrm>
          <a:prstGeom prst="line">
            <a:avLst/>
          </a:prstGeom>
          <a:solidFill>
            <a:schemeClr val="accent1">
              <a:alpha val="50000"/>
            </a:schemeClr>
          </a:solidFill>
          <a:ln w="31750" cap="flat" cmpd="sng" algn="ctr">
            <a:solidFill>
              <a:schemeClr val="accent4">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p:nvPr/>
        </p:nvCxnSpPr>
        <p:spPr bwMode="auto">
          <a:xfrm>
            <a:off x="1403648" y="2980159"/>
            <a:ext cx="0" cy="422430"/>
          </a:xfrm>
          <a:prstGeom prst="line">
            <a:avLst/>
          </a:prstGeom>
          <a:solidFill>
            <a:schemeClr val="accent1">
              <a:alpha val="50000"/>
            </a:schemeClr>
          </a:solidFill>
          <a:ln w="47625" cap="flat" cmpd="dbl"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Content Placeholder 1"/>
          <p:cNvSpPr txBox="1">
            <a:spLocks/>
          </p:cNvSpPr>
          <p:nvPr/>
        </p:nvSpPr>
        <p:spPr bwMode="auto">
          <a:xfrm>
            <a:off x="1331640" y="2705355"/>
            <a:ext cx="175307" cy="24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600" kern="0" dirty="0" smtClean="0"/>
              <a:t>4</a:t>
            </a:r>
            <a:endParaRPr lang="en-GB" sz="1600" kern="0" dirty="0"/>
          </a:p>
        </p:txBody>
      </p:sp>
      <p:sp>
        <p:nvSpPr>
          <p:cNvPr id="56" name="Content Placeholder 1"/>
          <p:cNvSpPr txBox="1">
            <a:spLocks/>
          </p:cNvSpPr>
          <p:nvPr/>
        </p:nvSpPr>
        <p:spPr bwMode="auto">
          <a:xfrm>
            <a:off x="1187624" y="3402589"/>
            <a:ext cx="676362"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400" kern="0" dirty="0" smtClean="0"/>
              <a:t>CAZ</a:t>
            </a:r>
          </a:p>
          <a:p>
            <a:pPr marL="0" indent="0" defTabSz="914400">
              <a:buNone/>
            </a:pPr>
            <a:r>
              <a:rPr lang="en-GB" sz="1400" kern="0" dirty="0" smtClean="0"/>
              <a:t>NXC</a:t>
            </a:r>
          </a:p>
          <a:p>
            <a:pPr marL="0" indent="0" defTabSz="914400">
              <a:buNone/>
            </a:pPr>
            <a:r>
              <a:rPr lang="en-GB" sz="1400" kern="0" dirty="0" smtClean="0"/>
              <a:t>NTE</a:t>
            </a:r>
            <a:endParaRPr lang="en-GB" sz="1400" kern="0" dirty="0"/>
          </a:p>
        </p:txBody>
      </p:sp>
      <p:cxnSp>
        <p:nvCxnSpPr>
          <p:cNvPr id="58" name="Straight Connector 57"/>
          <p:cNvCxnSpPr/>
          <p:nvPr/>
        </p:nvCxnSpPr>
        <p:spPr bwMode="auto">
          <a:xfrm>
            <a:off x="2536062" y="2989684"/>
            <a:ext cx="0" cy="662186"/>
          </a:xfrm>
          <a:prstGeom prst="line">
            <a:avLst/>
          </a:prstGeom>
          <a:solidFill>
            <a:schemeClr val="accent1">
              <a:alpha val="50000"/>
            </a:schemeClr>
          </a:solidFill>
          <a:ln w="47625" cap="flat" cmpd="dbl"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Content Placeholder 1"/>
          <p:cNvSpPr txBox="1">
            <a:spLocks/>
          </p:cNvSpPr>
          <p:nvPr/>
        </p:nvSpPr>
        <p:spPr bwMode="auto">
          <a:xfrm>
            <a:off x="2481789" y="2736515"/>
            <a:ext cx="175307" cy="24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600" kern="0" dirty="0" smtClean="0"/>
              <a:t>8</a:t>
            </a:r>
            <a:endParaRPr lang="en-GB" sz="1600" kern="0" dirty="0"/>
          </a:p>
        </p:txBody>
      </p:sp>
      <p:sp>
        <p:nvSpPr>
          <p:cNvPr id="60" name="Content Placeholder 1"/>
          <p:cNvSpPr txBox="1">
            <a:spLocks/>
          </p:cNvSpPr>
          <p:nvPr/>
        </p:nvSpPr>
        <p:spPr bwMode="auto">
          <a:xfrm>
            <a:off x="2339752" y="3651870"/>
            <a:ext cx="676362"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400" kern="0" dirty="0" smtClean="0"/>
              <a:t>COM</a:t>
            </a:r>
          </a:p>
          <a:p>
            <a:pPr marL="0" indent="0" defTabSz="914400">
              <a:buNone/>
            </a:pPr>
            <a:r>
              <a:rPr lang="en-GB" sz="1400" kern="0" dirty="0" smtClean="0"/>
              <a:t>OWG</a:t>
            </a:r>
            <a:endParaRPr lang="en-GB" sz="1400" kern="0" dirty="0"/>
          </a:p>
        </p:txBody>
      </p:sp>
      <p:cxnSp>
        <p:nvCxnSpPr>
          <p:cNvPr id="61" name="Straight Connector 60"/>
          <p:cNvCxnSpPr/>
          <p:nvPr/>
        </p:nvCxnSpPr>
        <p:spPr bwMode="auto">
          <a:xfrm>
            <a:off x="6850490" y="2999209"/>
            <a:ext cx="0" cy="422430"/>
          </a:xfrm>
          <a:prstGeom prst="line">
            <a:avLst/>
          </a:prstGeom>
          <a:solidFill>
            <a:schemeClr val="accent1">
              <a:alpha val="50000"/>
            </a:schemeClr>
          </a:solidFill>
          <a:ln w="47625" cap="flat" cmpd="dbl"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Content Placeholder 1"/>
          <p:cNvSpPr txBox="1">
            <a:spLocks/>
          </p:cNvSpPr>
          <p:nvPr/>
        </p:nvSpPr>
        <p:spPr bwMode="auto">
          <a:xfrm>
            <a:off x="6732240" y="2731520"/>
            <a:ext cx="296063" cy="24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600" kern="0" dirty="0" smtClean="0"/>
              <a:t>23</a:t>
            </a:r>
            <a:endParaRPr lang="en-GB" sz="1600" kern="0" dirty="0"/>
          </a:p>
        </p:txBody>
      </p:sp>
      <p:sp>
        <p:nvSpPr>
          <p:cNvPr id="63" name="Content Placeholder 1"/>
          <p:cNvSpPr txBox="1">
            <a:spLocks/>
          </p:cNvSpPr>
          <p:nvPr/>
        </p:nvSpPr>
        <p:spPr bwMode="auto">
          <a:xfrm>
            <a:off x="6631942" y="3412114"/>
            <a:ext cx="676362"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400" kern="0" dirty="0" smtClean="0"/>
              <a:t>ADE</a:t>
            </a:r>
          </a:p>
          <a:p>
            <a:pPr marL="0" indent="0" defTabSz="914400">
              <a:buNone/>
            </a:pPr>
            <a:r>
              <a:rPr lang="en-GB" sz="1400" kern="0" dirty="0" smtClean="0"/>
              <a:t>BAL</a:t>
            </a:r>
            <a:endParaRPr lang="en-GB" sz="1400" kern="0" dirty="0"/>
          </a:p>
        </p:txBody>
      </p:sp>
      <p:cxnSp>
        <p:nvCxnSpPr>
          <p:cNvPr id="64" name="Straight Connector 63"/>
          <p:cNvCxnSpPr/>
          <p:nvPr/>
        </p:nvCxnSpPr>
        <p:spPr bwMode="auto">
          <a:xfrm>
            <a:off x="5410330" y="2968935"/>
            <a:ext cx="0" cy="422430"/>
          </a:xfrm>
          <a:prstGeom prst="line">
            <a:avLst/>
          </a:prstGeom>
          <a:solidFill>
            <a:schemeClr val="accent1">
              <a:alpha val="50000"/>
            </a:schemeClr>
          </a:solidFill>
          <a:ln w="47625" cap="flat" cmpd="dbl"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Content Placeholder 1"/>
          <p:cNvSpPr txBox="1">
            <a:spLocks/>
          </p:cNvSpPr>
          <p:nvPr/>
        </p:nvSpPr>
        <p:spPr bwMode="auto">
          <a:xfrm>
            <a:off x="5292081" y="2715766"/>
            <a:ext cx="288032" cy="24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600" kern="0" dirty="0" smtClean="0"/>
              <a:t>18</a:t>
            </a:r>
            <a:endParaRPr lang="en-GB" sz="1600" kern="0" dirty="0"/>
          </a:p>
        </p:txBody>
      </p:sp>
      <p:sp>
        <p:nvSpPr>
          <p:cNvPr id="66" name="Content Placeholder 1"/>
          <p:cNvSpPr txBox="1">
            <a:spLocks/>
          </p:cNvSpPr>
          <p:nvPr/>
        </p:nvSpPr>
        <p:spPr bwMode="auto">
          <a:xfrm>
            <a:off x="5191782" y="3381840"/>
            <a:ext cx="676362"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400" kern="0" dirty="0" smtClean="0"/>
              <a:t>AMS</a:t>
            </a:r>
          </a:p>
          <a:p>
            <a:pPr marL="0" indent="0" defTabSz="914400">
              <a:buNone/>
            </a:pPr>
            <a:r>
              <a:rPr lang="en-GB" sz="1400" kern="0" dirty="0" smtClean="0"/>
              <a:t>ECO</a:t>
            </a:r>
            <a:endParaRPr lang="en-GB" sz="1400" kern="0" dirty="0"/>
          </a:p>
        </p:txBody>
      </p:sp>
      <p:cxnSp>
        <p:nvCxnSpPr>
          <p:cNvPr id="67" name="Straight Connector 66"/>
          <p:cNvCxnSpPr/>
          <p:nvPr/>
        </p:nvCxnSpPr>
        <p:spPr bwMode="auto">
          <a:xfrm>
            <a:off x="4568093" y="3008734"/>
            <a:ext cx="0" cy="182640"/>
          </a:xfrm>
          <a:prstGeom prst="line">
            <a:avLst/>
          </a:prstGeom>
          <a:solidFill>
            <a:schemeClr val="accent1">
              <a:alpha val="50000"/>
            </a:schemeClr>
          </a:solidFill>
          <a:ln w="47625" cap="flat" cmpd="dbl"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Content Placeholder 1"/>
          <p:cNvSpPr txBox="1">
            <a:spLocks/>
          </p:cNvSpPr>
          <p:nvPr/>
        </p:nvSpPr>
        <p:spPr bwMode="auto">
          <a:xfrm>
            <a:off x="4399694" y="3219822"/>
            <a:ext cx="676362"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400" kern="0" dirty="0" smtClean="0"/>
              <a:t>ADI</a:t>
            </a:r>
            <a:endParaRPr lang="en-GB" sz="1400" kern="0" dirty="0"/>
          </a:p>
        </p:txBody>
      </p:sp>
      <p:sp>
        <p:nvSpPr>
          <p:cNvPr id="69" name="Content Placeholder 1"/>
          <p:cNvSpPr txBox="1">
            <a:spLocks/>
          </p:cNvSpPr>
          <p:nvPr/>
        </p:nvSpPr>
        <p:spPr bwMode="auto">
          <a:xfrm>
            <a:off x="3554456" y="2733768"/>
            <a:ext cx="350614"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600" kern="0" dirty="0" smtClean="0"/>
              <a:t>12</a:t>
            </a:r>
            <a:endParaRPr lang="en-GB" sz="1600" kern="0" dirty="0"/>
          </a:p>
        </p:txBody>
      </p:sp>
      <p:cxnSp>
        <p:nvCxnSpPr>
          <p:cNvPr id="70" name="Straight Connector 69"/>
          <p:cNvCxnSpPr/>
          <p:nvPr/>
        </p:nvCxnSpPr>
        <p:spPr bwMode="auto">
          <a:xfrm>
            <a:off x="3703997" y="2992270"/>
            <a:ext cx="1953" cy="187880"/>
          </a:xfrm>
          <a:prstGeom prst="line">
            <a:avLst/>
          </a:prstGeom>
          <a:solidFill>
            <a:schemeClr val="accent1">
              <a:alpha val="50000"/>
            </a:schemeClr>
          </a:solidFill>
          <a:ln w="47625" cap="flat" cmpd="dbl"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Content Placeholder 1"/>
          <p:cNvSpPr txBox="1">
            <a:spLocks/>
          </p:cNvSpPr>
          <p:nvPr/>
        </p:nvSpPr>
        <p:spPr bwMode="auto">
          <a:xfrm>
            <a:off x="3535598" y="3165816"/>
            <a:ext cx="676362"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400" kern="0" dirty="0" smtClean="0"/>
              <a:t>ADP</a:t>
            </a:r>
          </a:p>
          <a:p>
            <a:pPr marL="0" indent="0" defTabSz="914400">
              <a:buNone/>
            </a:pPr>
            <a:r>
              <a:rPr lang="en-GB" sz="1400" kern="0" dirty="0" smtClean="0"/>
              <a:t>MAS</a:t>
            </a:r>
            <a:endParaRPr lang="en-GB" sz="1400" kern="0" dirty="0"/>
          </a:p>
        </p:txBody>
      </p:sp>
      <p:cxnSp>
        <p:nvCxnSpPr>
          <p:cNvPr id="72" name="Straight Connector 71"/>
          <p:cNvCxnSpPr/>
          <p:nvPr/>
        </p:nvCxnSpPr>
        <p:spPr bwMode="auto">
          <a:xfrm>
            <a:off x="5986394" y="2959410"/>
            <a:ext cx="0" cy="168864"/>
          </a:xfrm>
          <a:prstGeom prst="line">
            <a:avLst/>
          </a:prstGeom>
          <a:solidFill>
            <a:schemeClr val="accent1">
              <a:alpha val="50000"/>
            </a:schemeClr>
          </a:solidFill>
          <a:ln w="47625" cap="flat" cmpd="dbl"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Content Placeholder 1"/>
          <p:cNvSpPr txBox="1">
            <a:spLocks/>
          </p:cNvSpPr>
          <p:nvPr/>
        </p:nvSpPr>
        <p:spPr bwMode="auto">
          <a:xfrm>
            <a:off x="5796136" y="3147814"/>
            <a:ext cx="676362"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400" kern="0" dirty="0" smtClean="0"/>
              <a:t>CPN</a:t>
            </a:r>
            <a:endParaRPr lang="en-GB" sz="1400" kern="0" dirty="0"/>
          </a:p>
        </p:txBody>
      </p:sp>
      <p:sp>
        <p:nvSpPr>
          <p:cNvPr id="75" name="Content Placeholder 1"/>
          <p:cNvSpPr txBox="1">
            <a:spLocks/>
          </p:cNvSpPr>
          <p:nvPr/>
        </p:nvSpPr>
        <p:spPr bwMode="auto">
          <a:xfrm>
            <a:off x="3275856" y="2733768"/>
            <a:ext cx="350614"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600" kern="0" dirty="0" smtClean="0"/>
              <a:t>11</a:t>
            </a:r>
          </a:p>
        </p:txBody>
      </p:sp>
      <p:cxnSp>
        <p:nvCxnSpPr>
          <p:cNvPr id="76" name="Straight Connector 75"/>
          <p:cNvCxnSpPr/>
          <p:nvPr/>
        </p:nvCxnSpPr>
        <p:spPr bwMode="auto">
          <a:xfrm>
            <a:off x="3419872" y="2977387"/>
            <a:ext cx="0" cy="908509"/>
          </a:xfrm>
          <a:prstGeom prst="line">
            <a:avLst/>
          </a:prstGeom>
          <a:solidFill>
            <a:schemeClr val="accent1">
              <a:alpha val="50000"/>
            </a:schemeClr>
          </a:solidFill>
          <a:ln w="47625" cap="flat" cmpd="dbl"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Content Placeholder 1"/>
          <p:cNvSpPr txBox="1">
            <a:spLocks/>
          </p:cNvSpPr>
          <p:nvPr/>
        </p:nvSpPr>
        <p:spPr bwMode="auto">
          <a:xfrm>
            <a:off x="3247566" y="3885896"/>
            <a:ext cx="676362"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400" kern="0" dirty="0" smtClean="0"/>
              <a:t>PNS</a:t>
            </a:r>
          </a:p>
          <a:p>
            <a:pPr marL="0" indent="0" defTabSz="914400">
              <a:buNone/>
            </a:pPr>
            <a:r>
              <a:rPr lang="en-GB" sz="1400" kern="0" dirty="0" smtClean="0"/>
              <a:t>UPI</a:t>
            </a:r>
            <a:endParaRPr lang="en-GB" sz="1400" kern="0" dirty="0"/>
          </a:p>
        </p:txBody>
      </p:sp>
      <p:sp>
        <p:nvSpPr>
          <p:cNvPr id="83" name="Content Placeholder 1"/>
          <p:cNvSpPr txBox="1">
            <a:spLocks/>
          </p:cNvSpPr>
          <p:nvPr/>
        </p:nvSpPr>
        <p:spPr bwMode="auto">
          <a:xfrm>
            <a:off x="2205162" y="2739849"/>
            <a:ext cx="350614"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600" kern="0" dirty="0" smtClean="0"/>
              <a:t>7</a:t>
            </a:r>
          </a:p>
        </p:txBody>
      </p:sp>
      <p:cxnSp>
        <p:nvCxnSpPr>
          <p:cNvPr id="84" name="Straight Connector 83"/>
          <p:cNvCxnSpPr/>
          <p:nvPr/>
        </p:nvCxnSpPr>
        <p:spPr bwMode="auto">
          <a:xfrm>
            <a:off x="2267744" y="2993454"/>
            <a:ext cx="0" cy="186696"/>
          </a:xfrm>
          <a:prstGeom prst="line">
            <a:avLst/>
          </a:prstGeom>
          <a:solidFill>
            <a:schemeClr val="accent1">
              <a:alpha val="50000"/>
            </a:schemeClr>
          </a:solidFill>
          <a:ln w="47625" cap="flat" cmpd="dbl"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Content Placeholder 1"/>
          <p:cNvSpPr txBox="1">
            <a:spLocks/>
          </p:cNvSpPr>
          <p:nvPr/>
        </p:nvSpPr>
        <p:spPr bwMode="auto">
          <a:xfrm>
            <a:off x="2095438" y="3165816"/>
            <a:ext cx="676362"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400" kern="0" dirty="0" smtClean="0"/>
              <a:t>EOI</a:t>
            </a:r>
            <a:endParaRPr lang="en-GB" sz="1400" kern="0" dirty="0"/>
          </a:p>
        </p:txBody>
      </p:sp>
      <p:cxnSp>
        <p:nvCxnSpPr>
          <p:cNvPr id="87" name="Straight Connector 86"/>
          <p:cNvCxnSpPr/>
          <p:nvPr/>
        </p:nvCxnSpPr>
        <p:spPr bwMode="auto">
          <a:xfrm>
            <a:off x="3703997" y="1846861"/>
            <a:ext cx="3907" cy="211215"/>
          </a:xfrm>
          <a:prstGeom prst="line">
            <a:avLst/>
          </a:prstGeom>
          <a:solidFill>
            <a:schemeClr val="accent1">
              <a:alpha val="50000"/>
            </a:schemeClr>
          </a:solidFill>
          <a:ln w="47625" cap="flat" cmpd="dbl"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Content Placeholder 1"/>
          <p:cNvSpPr txBox="1">
            <a:spLocks/>
          </p:cNvSpPr>
          <p:nvPr/>
        </p:nvSpPr>
        <p:spPr bwMode="auto">
          <a:xfrm>
            <a:off x="3491880" y="1635646"/>
            <a:ext cx="676362"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400" kern="0" dirty="0" smtClean="0"/>
              <a:t>FSG</a:t>
            </a:r>
            <a:endParaRPr lang="en-GB" sz="1400" kern="0" dirty="0"/>
          </a:p>
        </p:txBody>
      </p:sp>
      <p:sp>
        <p:nvSpPr>
          <p:cNvPr id="90" name="Content Placeholder 1"/>
          <p:cNvSpPr txBox="1">
            <a:spLocks/>
          </p:cNvSpPr>
          <p:nvPr/>
        </p:nvSpPr>
        <p:spPr bwMode="auto">
          <a:xfrm>
            <a:off x="3573314" y="2067694"/>
            <a:ext cx="350614"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600" kern="0" dirty="0" smtClean="0"/>
              <a:t>12</a:t>
            </a:r>
            <a:endParaRPr lang="en-GB" sz="1600" kern="0" dirty="0"/>
          </a:p>
        </p:txBody>
      </p:sp>
      <p:cxnSp>
        <p:nvCxnSpPr>
          <p:cNvPr id="91" name="Straight Connector 90"/>
          <p:cNvCxnSpPr/>
          <p:nvPr/>
        </p:nvCxnSpPr>
        <p:spPr bwMode="auto">
          <a:xfrm>
            <a:off x="8028384" y="1833668"/>
            <a:ext cx="0" cy="224408"/>
          </a:xfrm>
          <a:prstGeom prst="line">
            <a:avLst/>
          </a:prstGeom>
          <a:solidFill>
            <a:schemeClr val="accent1">
              <a:alpha val="50000"/>
            </a:schemeClr>
          </a:solidFill>
          <a:ln w="47625" cap="flat" cmpd="dbl"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Content Placeholder 1"/>
          <p:cNvSpPr txBox="1">
            <a:spLocks/>
          </p:cNvSpPr>
          <p:nvPr/>
        </p:nvSpPr>
        <p:spPr bwMode="auto">
          <a:xfrm>
            <a:off x="7812360" y="1635646"/>
            <a:ext cx="676362"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400" kern="0" dirty="0" smtClean="0"/>
              <a:t>FSG</a:t>
            </a:r>
            <a:endParaRPr lang="en-GB" sz="1400" kern="0" dirty="0"/>
          </a:p>
        </p:txBody>
      </p:sp>
      <p:sp>
        <p:nvSpPr>
          <p:cNvPr id="93" name="Content Placeholder 1"/>
          <p:cNvSpPr txBox="1">
            <a:spLocks/>
          </p:cNvSpPr>
          <p:nvPr/>
        </p:nvSpPr>
        <p:spPr bwMode="auto">
          <a:xfrm>
            <a:off x="7893794" y="2067694"/>
            <a:ext cx="350614"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600" kern="0" dirty="0" smtClean="0"/>
              <a:t>27</a:t>
            </a:r>
            <a:endParaRPr lang="en-GB" sz="1600" kern="0" dirty="0"/>
          </a:p>
        </p:txBody>
      </p:sp>
      <p:cxnSp>
        <p:nvCxnSpPr>
          <p:cNvPr id="94" name="Straight Connector 93"/>
          <p:cNvCxnSpPr/>
          <p:nvPr/>
        </p:nvCxnSpPr>
        <p:spPr bwMode="auto">
          <a:xfrm>
            <a:off x="827584" y="1846861"/>
            <a:ext cx="0" cy="211215"/>
          </a:xfrm>
          <a:prstGeom prst="line">
            <a:avLst/>
          </a:prstGeom>
          <a:solidFill>
            <a:schemeClr val="accent1">
              <a:alpha val="50000"/>
            </a:schemeClr>
          </a:solidFill>
          <a:ln w="47625" cap="flat" cmpd="dbl"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Content Placeholder 1"/>
          <p:cNvSpPr txBox="1">
            <a:spLocks/>
          </p:cNvSpPr>
          <p:nvPr/>
        </p:nvSpPr>
        <p:spPr bwMode="auto">
          <a:xfrm>
            <a:off x="655278" y="1635646"/>
            <a:ext cx="676362"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400" kern="0" dirty="0" smtClean="0"/>
              <a:t>LIA</a:t>
            </a:r>
            <a:endParaRPr lang="en-GB" sz="1400" kern="0" dirty="0"/>
          </a:p>
        </p:txBody>
      </p:sp>
      <p:sp>
        <p:nvSpPr>
          <p:cNvPr id="96" name="Content Placeholder 1"/>
          <p:cNvSpPr txBox="1">
            <a:spLocks/>
          </p:cNvSpPr>
          <p:nvPr/>
        </p:nvSpPr>
        <p:spPr bwMode="auto">
          <a:xfrm>
            <a:off x="467544" y="2049692"/>
            <a:ext cx="748370"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600" kern="0" dirty="0" smtClean="0"/>
              <a:t>1, 2 or 3</a:t>
            </a:r>
            <a:endParaRPr lang="en-GB" sz="1600" kern="0" dirty="0"/>
          </a:p>
        </p:txBody>
      </p:sp>
      <p:sp>
        <p:nvSpPr>
          <p:cNvPr id="118" name="Content Placeholder 1"/>
          <p:cNvSpPr txBox="1">
            <a:spLocks/>
          </p:cNvSpPr>
          <p:nvPr/>
        </p:nvSpPr>
        <p:spPr bwMode="auto">
          <a:xfrm>
            <a:off x="7596337" y="2715766"/>
            <a:ext cx="1296144" cy="94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400" kern="0" dirty="0" smtClean="0"/>
              <a:t>INT - 3</a:t>
            </a:r>
            <a:r>
              <a:rPr lang="en-GB" sz="1400" kern="0" baseline="30000" dirty="0" smtClean="0"/>
              <a:t>rd</a:t>
            </a:r>
            <a:r>
              <a:rPr lang="en-GB" sz="1400" kern="0" dirty="0" smtClean="0"/>
              <a:t> to last BD of the month</a:t>
            </a:r>
            <a:endParaRPr lang="en-GB" sz="1400" kern="0" dirty="0"/>
          </a:p>
        </p:txBody>
      </p:sp>
      <p:sp>
        <p:nvSpPr>
          <p:cNvPr id="74" name="Content Placeholder 1"/>
          <p:cNvSpPr txBox="1">
            <a:spLocks/>
          </p:cNvSpPr>
          <p:nvPr/>
        </p:nvSpPr>
        <p:spPr bwMode="auto">
          <a:xfrm>
            <a:off x="5292081" y="4227934"/>
            <a:ext cx="3652936" cy="26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200" i="1" kern="0" dirty="0" smtClean="0"/>
              <a:t>Refer to section 3.2 for </a:t>
            </a:r>
            <a:r>
              <a:rPr lang="en-GB" sz="1200" i="1" kern="0" dirty="0"/>
              <a:t>i</a:t>
            </a:r>
            <a:r>
              <a:rPr lang="en-GB" sz="1200" i="1" kern="0" dirty="0" smtClean="0"/>
              <a:t>nvoice short codes definitions </a:t>
            </a:r>
            <a:endParaRPr lang="en-GB" sz="1200" i="1" kern="0" dirty="0"/>
          </a:p>
        </p:txBody>
      </p:sp>
      <p:cxnSp>
        <p:nvCxnSpPr>
          <p:cNvPr id="78" name="Straight Connector 77"/>
          <p:cNvCxnSpPr/>
          <p:nvPr/>
        </p:nvCxnSpPr>
        <p:spPr bwMode="auto">
          <a:xfrm flipH="1">
            <a:off x="8087004" y="2479213"/>
            <a:ext cx="4015" cy="215931"/>
          </a:xfrm>
          <a:prstGeom prst="line">
            <a:avLst/>
          </a:prstGeom>
          <a:solidFill>
            <a:schemeClr val="accent1">
              <a:alpha val="50000"/>
            </a:schemeClr>
          </a:solidFill>
          <a:ln w="31750" cap="flat" cmpd="sng" algn="ctr">
            <a:solidFill>
              <a:schemeClr val="accent4">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p:cNvCxnSpPr/>
          <p:nvPr/>
        </p:nvCxnSpPr>
        <p:spPr bwMode="auto">
          <a:xfrm flipH="1">
            <a:off x="5724127" y="2499742"/>
            <a:ext cx="1" cy="193120"/>
          </a:xfrm>
          <a:prstGeom prst="line">
            <a:avLst/>
          </a:prstGeom>
          <a:solidFill>
            <a:schemeClr val="accent1">
              <a:alpha val="50000"/>
            </a:schemeClr>
          </a:solidFill>
          <a:ln w="31750" cap="flat" cmpd="sng" algn="ctr">
            <a:solidFill>
              <a:schemeClr val="accent4">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p:nvPr/>
        </p:nvCxnSpPr>
        <p:spPr bwMode="auto">
          <a:xfrm flipH="1">
            <a:off x="5724128" y="2968935"/>
            <a:ext cx="1" cy="811696"/>
          </a:xfrm>
          <a:prstGeom prst="line">
            <a:avLst/>
          </a:prstGeom>
          <a:solidFill>
            <a:schemeClr val="accent1">
              <a:alpha val="50000"/>
            </a:schemeClr>
          </a:solidFill>
          <a:ln w="47625" cap="flat" cmpd="dbl"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Content Placeholder 1"/>
          <p:cNvSpPr txBox="1">
            <a:spLocks/>
          </p:cNvSpPr>
          <p:nvPr/>
        </p:nvSpPr>
        <p:spPr bwMode="auto">
          <a:xfrm>
            <a:off x="5605879" y="2715766"/>
            <a:ext cx="288032" cy="24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600" kern="0" dirty="0" smtClean="0"/>
              <a:t>19</a:t>
            </a:r>
            <a:endParaRPr lang="en-GB" sz="1600" kern="0" dirty="0"/>
          </a:p>
        </p:txBody>
      </p:sp>
      <p:sp>
        <p:nvSpPr>
          <p:cNvPr id="82" name="Content Placeholder 1"/>
          <p:cNvSpPr txBox="1">
            <a:spLocks/>
          </p:cNvSpPr>
          <p:nvPr/>
        </p:nvSpPr>
        <p:spPr bwMode="auto">
          <a:xfrm>
            <a:off x="5505580" y="3795886"/>
            <a:ext cx="676362"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400" kern="0" dirty="0" smtClean="0"/>
              <a:t>OTA</a:t>
            </a:r>
            <a:endParaRPr lang="en-GB" sz="1400" kern="0" dirty="0"/>
          </a:p>
        </p:txBody>
      </p:sp>
    </p:spTree>
    <p:extLst>
      <p:ext uri="{BB962C8B-B14F-4D97-AF65-F5344CB8AC3E}">
        <p14:creationId xmlns:p14="http://schemas.microsoft.com/office/powerpoint/2010/main" val="3815498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881"/>
          <a:stretch/>
        </p:blipFill>
        <p:spPr bwMode="auto">
          <a:xfrm>
            <a:off x="179512" y="608806"/>
            <a:ext cx="3881806" cy="4267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4283968" y="681540"/>
            <a:ext cx="4631431" cy="3906434"/>
          </a:xfrm>
        </p:spPr>
        <p:txBody>
          <a:bodyPr/>
          <a:lstStyle/>
          <a:p>
            <a:r>
              <a:rPr lang="en-GB" sz="1600" dirty="0" smtClean="0"/>
              <a:t>Core Invoices along with others are created at Shipper/Network level and potentially each </a:t>
            </a:r>
            <a:r>
              <a:rPr lang="en-GB" sz="1600" dirty="0"/>
              <a:t>S</a:t>
            </a:r>
            <a:r>
              <a:rPr lang="en-GB" sz="1600" dirty="0" smtClean="0"/>
              <a:t>hipper could receive multiple each invoice type each month</a:t>
            </a:r>
          </a:p>
          <a:p>
            <a:r>
              <a:rPr lang="en-GB" sz="1600" dirty="0" smtClean="0"/>
              <a:t>The map shows the different geographical Network locations, along with an example of potential sites for 3 Shippers</a:t>
            </a:r>
          </a:p>
          <a:p>
            <a:r>
              <a:rPr lang="en-GB" sz="1600" dirty="0" smtClean="0"/>
              <a:t>A shipper would only receive a core invoice if they had a portfolio with sites in a specific network.  </a:t>
            </a:r>
            <a:endParaRPr lang="en-GB" sz="1200" dirty="0" smtClean="0"/>
          </a:p>
          <a:p>
            <a:pPr marL="0" indent="0">
              <a:buNone/>
            </a:pPr>
            <a:endParaRPr lang="en-GB" sz="1600" dirty="0"/>
          </a:p>
        </p:txBody>
      </p:sp>
      <p:sp>
        <p:nvSpPr>
          <p:cNvPr id="9" name="Isosceles Triangle 8"/>
          <p:cNvSpPr/>
          <p:nvPr/>
        </p:nvSpPr>
        <p:spPr bwMode="auto">
          <a:xfrm>
            <a:off x="2801199" y="3332834"/>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0" name="Isosceles Triangle 9"/>
          <p:cNvSpPr/>
          <p:nvPr/>
        </p:nvSpPr>
        <p:spPr bwMode="auto">
          <a:xfrm>
            <a:off x="2373664" y="3148039"/>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1" name="Isosceles Triangle 10"/>
          <p:cNvSpPr/>
          <p:nvPr/>
        </p:nvSpPr>
        <p:spPr bwMode="auto">
          <a:xfrm>
            <a:off x="2424911" y="3624127"/>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2" name="Isosceles Triangle 11"/>
          <p:cNvSpPr/>
          <p:nvPr/>
        </p:nvSpPr>
        <p:spPr bwMode="auto">
          <a:xfrm>
            <a:off x="1891917" y="2507916"/>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3" name="Isosceles Triangle 12"/>
          <p:cNvSpPr/>
          <p:nvPr/>
        </p:nvSpPr>
        <p:spPr bwMode="auto">
          <a:xfrm>
            <a:off x="1275696" y="2674155"/>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4" name="Isosceles Triangle 13"/>
          <p:cNvSpPr/>
          <p:nvPr/>
        </p:nvSpPr>
        <p:spPr bwMode="auto">
          <a:xfrm>
            <a:off x="2324297" y="2984996"/>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5" name="Isosceles Triangle 14"/>
          <p:cNvSpPr/>
          <p:nvPr/>
        </p:nvSpPr>
        <p:spPr bwMode="auto">
          <a:xfrm>
            <a:off x="593581" y="3740050"/>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6" name="Isosceles Triangle 15"/>
          <p:cNvSpPr/>
          <p:nvPr/>
        </p:nvSpPr>
        <p:spPr bwMode="auto">
          <a:xfrm>
            <a:off x="2485085" y="3923867"/>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7" name="Isosceles Triangle 16"/>
          <p:cNvSpPr/>
          <p:nvPr/>
        </p:nvSpPr>
        <p:spPr bwMode="auto">
          <a:xfrm>
            <a:off x="950111" y="2139702"/>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grpSp>
        <p:nvGrpSpPr>
          <p:cNvPr id="18" name="Group 17"/>
          <p:cNvGrpSpPr/>
          <p:nvPr/>
        </p:nvGrpSpPr>
        <p:grpSpPr>
          <a:xfrm>
            <a:off x="1881208" y="699542"/>
            <a:ext cx="2042720" cy="1215717"/>
            <a:chOff x="2508694" y="2603969"/>
            <a:chExt cx="2042720" cy="1215717"/>
          </a:xfrm>
        </p:grpSpPr>
        <p:sp>
          <p:nvSpPr>
            <p:cNvPr id="19" name="TextBox 18"/>
            <p:cNvSpPr txBox="1"/>
            <p:nvPr/>
          </p:nvSpPr>
          <p:spPr>
            <a:xfrm>
              <a:off x="2508694" y="2603969"/>
              <a:ext cx="2042720" cy="1215717"/>
            </a:xfrm>
            <a:prstGeom prst="rect">
              <a:avLst/>
            </a:prstGeom>
            <a:solidFill>
              <a:schemeClr val="bg1"/>
            </a:solidFill>
            <a:ln>
              <a:solidFill>
                <a:schemeClr val="accent1">
                  <a:lumMod val="75000"/>
                </a:schemeClr>
              </a:solidFill>
            </a:ln>
          </p:spPr>
          <p:txBody>
            <a:bodyPr wrap="square" lIns="36000" rIns="0" rtlCol="0">
              <a:spAutoFit/>
            </a:bodyPr>
            <a:lstStyle/>
            <a:p>
              <a:pPr>
                <a:spcAft>
                  <a:spcPts val="600"/>
                </a:spcAft>
              </a:pPr>
              <a:r>
                <a:rPr lang="en-GB" sz="800" b="1" u="sng" dirty="0" smtClean="0"/>
                <a:t>Distribution Network Operators</a:t>
              </a:r>
            </a:p>
            <a:p>
              <a:pPr indent="269875">
                <a:spcAft>
                  <a:spcPts val="600"/>
                </a:spcAft>
              </a:pPr>
              <a:r>
                <a:rPr lang="en-GB" sz="800" dirty="0" smtClean="0"/>
                <a:t>Wales &amp; West Utilities GT5</a:t>
              </a:r>
            </a:p>
            <a:p>
              <a:pPr indent="269875">
                <a:spcAft>
                  <a:spcPts val="600"/>
                </a:spcAft>
              </a:pPr>
              <a:r>
                <a:rPr lang="en-GB" sz="800" dirty="0" smtClean="0"/>
                <a:t>Southern Gas Networks GT4</a:t>
              </a:r>
            </a:p>
            <a:p>
              <a:pPr indent="269875">
                <a:spcAft>
                  <a:spcPts val="600"/>
                </a:spcAft>
              </a:pPr>
              <a:r>
                <a:rPr lang="en-GB" sz="800" dirty="0" smtClean="0"/>
                <a:t>Cadent (Formally National Grid) TGT</a:t>
              </a:r>
            </a:p>
            <a:p>
              <a:pPr indent="269875">
                <a:spcAft>
                  <a:spcPts val="600"/>
                </a:spcAft>
              </a:pPr>
              <a:r>
                <a:rPr lang="en-GB" sz="800" dirty="0" smtClean="0"/>
                <a:t>Northern Gas Networks GT3</a:t>
              </a:r>
            </a:p>
            <a:p>
              <a:pPr indent="269875">
                <a:spcAft>
                  <a:spcPts val="600"/>
                </a:spcAft>
              </a:pPr>
              <a:r>
                <a:rPr lang="en-GB" sz="800" dirty="0" smtClean="0"/>
                <a:t>Scotland Gas Networks  GT2</a:t>
              </a:r>
            </a:p>
          </p:txBody>
        </p:sp>
        <p:sp>
          <p:nvSpPr>
            <p:cNvPr id="21" name="Rectangle 20"/>
            <p:cNvSpPr/>
            <p:nvPr/>
          </p:nvSpPr>
          <p:spPr bwMode="auto">
            <a:xfrm>
              <a:off x="2574279" y="2883639"/>
              <a:ext cx="187913" cy="72008"/>
            </a:xfrm>
            <a:prstGeom prst="rect">
              <a:avLst/>
            </a:prstGeom>
            <a:solidFill>
              <a:srgbClr val="00FF99"/>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2587405" y="3063847"/>
              <a:ext cx="187913" cy="72008"/>
            </a:xfrm>
            <a:prstGeom prst="rect">
              <a:avLst/>
            </a:prstGeom>
            <a:solidFill>
              <a:srgbClr val="00FF00"/>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2593755" y="3264545"/>
              <a:ext cx="187913" cy="72008"/>
            </a:xfrm>
            <a:prstGeom prst="rect">
              <a:avLst/>
            </a:prstGeom>
            <a:solidFill>
              <a:srgbClr val="CCFF99"/>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2586575" y="3473235"/>
              <a:ext cx="187913" cy="72008"/>
            </a:xfrm>
            <a:prstGeom prst="rect">
              <a:avLst/>
            </a:prstGeom>
            <a:solidFill>
              <a:srgbClr val="006666"/>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2586574" y="3673710"/>
              <a:ext cx="187913" cy="72008"/>
            </a:xfrm>
            <a:prstGeom prst="rect">
              <a:avLst/>
            </a:prstGeom>
            <a:solidFill>
              <a:srgbClr val="66FF33"/>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grpSp>
      <p:sp>
        <p:nvSpPr>
          <p:cNvPr id="27" name="Isosceles Triangle 26"/>
          <p:cNvSpPr/>
          <p:nvPr/>
        </p:nvSpPr>
        <p:spPr bwMode="auto">
          <a:xfrm>
            <a:off x="1130232" y="3407382"/>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8" name="Isosceles Triangle 27"/>
          <p:cNvSpPr/>
          <p:nvPr/>
        </p:nvSpPr>
        <p:spPr bwMode="auto">
          <a:xfrm>
            <a:off x="1688553" y="3244092"/>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9" name="Isosceles Triangle 28"/>
          <p:cNvSpPr/>
          <p:nvPr/>
        </p:nvSpPr>
        <p:spPr bwMode="auto">
          <a:xfrm>
            <a:off x="1771053" y="3428887"/>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30" name="Isosceles Triangle 29"/>
          <p:cNvSpPr/>
          <p:nvPr/>
        </p:nvSpPr>
        <p:spPr bwMode="auto">
          <a:xfrm>
            <a:off x="2027147" y="3379698"/>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31" name="Isosceles Triangle 30"/>
          <p:cNvSpPr/>
          <p:nvPr/>
        </p:nvSpPr>
        <p:spPr bwMode="auto">
          <a:xfrm>
            <a:off x="1971437" y="3254982"/>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32" name="Isosceles Triangle 31"/>
          <p:cNvSpPr/>
          <p:nvPr/>
        </p:nvSpPr>
        <p:spPr bwMode="auto">
          <a:xfrm>
            <a:off x="1823874" y="3292119"/>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33" name="Isosceles Triangle 32"/>
          <p:cNvSpPr/>
          <p:nvPr/>
        </p:nvSpPr>
        <p:spPr bwMode="auto">
          <a:xfrm>
            <a:off x="1904315" y="3503435"/>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34" name="Isosceles Triangle 33"/>
          <p:cNvSpPr/>
          <p:nvPr/>
        </p:nvSpPr>
        <p:spPr bwMode="auto">
          <a:xfrm>
            <a:off x="2173579" y="3672154"/>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35" name="Isosceles Triangle 34"/>
          <p:cNvSpPr/>
          <p:nvPr/>
        </p:nvSpPr>
        <p:spPr bwMode="auto">
          <a:xfrm>
            <a:off x="2117869" y="3827814"/>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36" name="Isosceles Triangle 35"/>
          <p:cNvSpPr/>
          <p:nvPr/>
        </p:nvSpPr>
        <p:spPr bwMode="auto">
          <a:xfrm>
            <a:off x="2209115" y="3987928"/>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37" name="Isosceles Triangle 36"/>
          <p:cNvSpPr/>
          <p:nvPr/>
        </p:nvSpPr>
        <p:spPr bwMode="auto">
          <a:xfrm>
            <a:off x="2219244" y="4113034"/>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38" name="Isosceles Triangle 37"/>
          <p:cNvSpPr/>
          <p:nvPr/>
        </p:nvSpPr>
        <p:spPr bwMode="auto">
          <a:xfrm>
            <a:off x="2330665" y="4089897"/>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39" name="Isosceles Triangle 38"/>
          <p:cNvSpPr/>
          <p:nvPr/>
        </p:nvSpPr>
        <p:spPr bwMode="auto">
          <a:xfrm>
            <a:off x="2082175" y="4065008"/>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40" name="Isosceles Triangle 39"/>
          <p:cNvSpPr/>
          <p:nvPr/>
        </p:nvSpPr>
        <p:spPr bwMode="auto">
          <a:xfrm>
            <a:off x="1231839" y="3551461"/>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41" name="Isosceles Triangle 40"/>
          <p:cNvSpPr/>
          <p:nvPr/>
        </p:nvSpPr>
        <p:spPr bwMode="auto">
          <a:xfrm>
            <a:off x="1241653" y="3712182"/>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42" name="Isosceles Triangle 41"/>
          <p:cNvSpPr/>
          <p:nvPr/>
        </p:nvSpPr>
        <p:spPr bwMode="auto">
          <a:xfrm>
            <a:off x="1061532" y="3616129"/>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43" name="Isosceles Triangle 42"/>
          <p:cNvSpPr/>
          <p:nvPr/>
        </p:nvSpPr>
        <p:spPr bwMode="auto">
          <a:xfrm>
            <a:off x="781804" y="4224689"/>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44" name="Isosceles Triangle 43"/>
          <p:cNvSpPr/>
          <p:nvPr/>
        </p:nvSpPr>
        <p:spPr bwMode="auto">
          <a:xfrm>
            <a:off x="2029902" y="3692022"/>
            <a:ext cx="111421" cy="96053"/>
          </a:xfrm>
          <a:prstGeom prst="triangle">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45" name="Isosceles Triangle 44"/>
          <p:cNvSpPr/>
          <p:nvPr/>
        </p:nvSpPr>
        <p:spPr bwMode="auto">
          <a:xfrm>
            <a:off x="1282632" y="3559782"/>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46" name="Isosceles Triangle 45"/>
          <p:cNvSpPr/>
          <p:nvPr/>
        </p:nvSpPr>
        <p:spPr bwMode="auto">
          <a:xfrm>
            <a:off x="1034397" y="4120392"/>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47" name="Isosceles Triangle 46"/>
          <p:cNvSpPr/>
          <p:nvPr/>
        </p:nvSpPr>
        <p:spPr bwMode="auto">
          <a:xfrm>
            <a:off x="1117242" y="3206955"/>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48" name="Isosceles Triangle 47"/>
          <p:cNvSpPr/>
          <p:nvPr/>
        </p:nvSpPr>
        <p:spPr bwMode="auto">
          <a:xfrm>
            <a:off x="1366332" y="2139700"/>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49" name="Isosceles Triangle 48"/>
          <p:cNvSpPr/>
          <p:nvPr/>
        </p:nvSpPr>
        <p:spPr bwMode="auto">
          <a:xfrm>
            <a:off x="1254911" y="2235755"/>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50" name="Isosceles Triangle 49"/>
          <p:cNvSpPr/>
          <p:nvPr/>
        </p:nvSpPr>
        <p:spPr bwMode="auto">
          <a:xfrm>
            <a:off x="1114632" y="2139701"/>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51" name="Isosceles Triangle 50"/>
          <p:cNvSpPr/>
          <p:nvPr/>
        </p:nvSpPr>
        <p:spPr bwMode="auto">
          <a:xfrm>
            <a:off x="1220268" y="2043649"/>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52" name="Isosceles Triangle 51"/>
          <p:cNvSpPr/>
          <p:nvPr/>
        </p:nvSpPr>
        <p:spPr bwMode="auto">
          <a:xfrm>
            <a:off x="1840953" y="3396492"/>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53" name="Isosceles Triangle 52"/>
          <p:cNvSpPr/>
          <p:nvPr/>
        </p:nvSpPr>
        <p:spPr bwMode="auto">
          <a:xfrm>
            <a:off x="1738289" y="2743803"/>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54" name="Isosceles Triangle 53"/>
          <p:cNvSpPr/>
          <p:nvPr/>
        </p:nvSpPr>
        <p:spPr bwMode="auto">
          <a:xfrm>
            <a:off x="1860016" y="2743802"/>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55" name="Isosceles Triangle 54"/>
          <p:cNvSpPr/>
          <p:nvPr/>
        </p:nvSpPr>
        <p:spPr bwMode="auto">
          <a:xfrm>
            <a:off x="2261475" y="3788076"/>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56" name="Isosceles Triangle 55"/>
          <p:cNvSpPr/>
          <p:nvPr/>
        </p:nvSpPr>
        <p:spPr bwMode="auto">
          <a:xfrm>
            <a:off x="2313490" y="3492545"/>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57" name="Isosceles Triangle 56"/>
          <p:cNvSpPr/>
          <p:nvPr/>
        </p:nvSpPr>
        <p:spPr bwMode="auto">
          <a:xfrm>
            <a:off x="2596506" y="3551429"/>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58" name="Isosceles Triangle 57"/>
          <p:cNvSpPr/>
          <p:nvPr/>
        </p:nvSpPr>
        <p:spPr bwMode="auto">
          <a:xfrm>
            <a:off x="1659632" y="3463729"/>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59" name="Isosceles Triangle 58"/>
          <p:cNvSpPr/>
          <p:nvPr/>
        </p:nvSpPr>
        <p:spPr bwMode="auto">
          <a:xfrm>
            <a:off x="2577311" y="3776527"/>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60" name="Isosceles Triangle 59"/>
          <p:cNvSpPr/>
          <p:nvPr/>
        </p:nvSpPr>
        <p:spPr bwMode="auto">
          <a:xfrm>
            <a:off x="2107823" y="3492545"/>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61" name="Isosceles Triangle 60"/>
          <p:cNvSpPr/>
          <p:nvPr/>
        </p:nvSpPr>
        <p:spPr bwMode="auto">
          <a:xfrm>
            <a:off x="2192586" y="3359800"/>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62" name="Isosceles Triangle 61"/>
          <p:cNvSpPr/>
          <p:nvPr/>
        </p:nvSpPr>
        <p:spPr bwMode="auto">
          <a:xfrm>
            <a:off x="2435718" y="4028240"/>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63" name="Isosceles Triangle 62"/>
          <p:cNvSpPr/>
          <p:nvPr/>
        </p:nvSpPr>
        <p:spPr bwMode="auto">
          <a:xfrm>
            <a:off x="2577311" y="4016713"/>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64" name="Isosceles Triangle 63"/>
          <p:cNvSpPr/>
          <p:nvPr/>
        </p:nvSpPr>
        <p:spPr bwMode="auto">
          <a:xfrm>
            <a:off x="1771052" y="3788075"/>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65" name="Isosceles Triangle 64"/>
          <p:cNvSpPr/>
          <p:nvPr/>
        </p:nvSpPr>
        <p:spPr bwMode="auto">
          <a:xfrm>
            <a:off x="726093" y="3695499"/>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66" name="Isosceles Triangle 65"/>
          <p:cNvSpPr/>
          <p:nvPr/>
        </p:nvSpPr>
        <p:spPr bwMode="auto">
          <a:xfrm>
            <a:off x="1241653" y="3367676"/>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67" name="Isosceles Triangle 66"/>
          <p:cNvSpPr/>
          <p:nvPr/>
        </p:nvSpPr>
        <p:spPr bwMode="auto">
          <a:xfrm>
            <a:off x="922976" y="3674425"/>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68" name="Isosceles Triangle 67"/>
          <p:cNvSpPr/>
          <p:nvPr/>
        </p:nvSpPr>
        <p:spPr bwMode="auto">
          <a:xfrm>
            <a:off x="1428096" y="2826555"/>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69" name="Isosceles Triangle 68"/>
          <p:cNvSpPr/>
          <p:nvPr/>
        </p:nvSpPr>
        <p:spPr bwMode="auto">
          <a:xfrm>
            <a:off x="1677185" y="2553973"/>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70" name="Isosceles Triangle 69"/>
          <p:cNvSpPr/>
          <p:nvPr/>
        </p:nvSpPr>
        <p:spPr bwMode="auto">
          <a:xfrm>
            <a:off x="1799974" y="2917464"/>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71" name="Isosceles Triangle 70"/>
          <p:cNvSpPr/>
          <p:nvPr/>
        </p:nvSpPr>
        <p:spPr bwMode="auto">
          <a:xfrm>
            <a:off x="1997507" y="2869437"/>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72" name="Isosceles Triangle 71"/>
          <p:cNvSpPr/>
          <p:nvPr/>
        </p:nvSpPr>
        <p:spPr bwMode="auto">
          <a:xfrm>
            <a:off x="1449161" y="2664702"/>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73" name="Isosceles Triangle 72"/>
          <p:cNvSpPr/>
          <p:nvPr/>
        </p:nvSpPr>
        <p:spPr bwMode="auto">
          <a:xfrm>
            <a:off x="1372668" y="2196049"/>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74" name="Isosceles Triangle 73"/>
          <p:cNvSpPr/>
          <p:nvPr/>
        </p:nvSpPr>
        <p:spPr bwMode="auto">
          <a:xfrm>
            <a:off x="1028908" y="1734801"/>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75" name="Isosceles Triangle 74"/>
          <p:cNvSpPr/>
          <p:nvPr/>
        </p:nvSpPr>
        <p:spPr bwMode="auto">
          <a:xfrm>
            <a:off x="1163161" y="1995622"/>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76" name="Isosceles Triangle 75"/>
          <p:cNvSpPr/>
          <p:nvPr/>
        </p:nvSpPr>
        <p:spPr bwMode="auto">
          <a:xfrm>
            <a:off x="1697780" y="1251561"/>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77" name="Isosceles Triangle 76"/>
          <p:cNvSpPr/>
          <p:nvPr/>
        </p:nvSpPr>
        <p:spPr bwMode="auto">
          <a:xfrm>
            <a:off x="2182302" y="3844422"/>
            <a:ext cx="111421" cy="96053"/>
          </a:xfrm>
          <a:prstGeom prst="triangle">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78" name="Isosceles Triangle 77"/>
          <p:cNvSpPr/>
          <p:nvPr/>
        </p:nvSpPr>
        <p:spPr bwMode="auto">
          <a:xfrm>
            <a:off x="2248296" y="3607808"/>
            <a:ext cx="111421" cy="96053"/>
          </a:xfrm>
          <a:prstGeom prst="triangle">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79" name="Isosceles Triangle 78"/>
          <p:cNvSpPr/>
          <p:nvPr/>
        </p:nvSpPr>
        <p:spPr bwMode="auto">
          <a:xfrm>
            <a:off x="1918481" y="3370749"/>
            <a:ext cx="111421" cy="96053"/>
          </a:xfrm>
          <a:prstGeom prst="triangle">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80" name="Isosceles Triangle 79"/>
          <p:cNvSpPr/>
          <p:nvPr/>
        </p:nvSpPr>
        <p:spPr bwMode="auto">
          <a:xfrm>
            <a:off x="2070881" y="3523149"/>
            <a:ext cx="111421" cy="96053"/>
          </a:xfrm>
          <a:prstGeom prst="triangle">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81" name="Isosceles Triangle 80"/>
          <p:cNvSpPr/>
          <p:nvPr/>
        </p:nvSpPr>
        <p:spPr bwMode="auto">
          <a:xfrm>
            <a:off x="2205357" y="3476913"/>
            <a:ext cx="111421" cy="96053"/>
          </a:xfrm>
          <a:prstGeom prst="triangle">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82" name="Isosceles Triangle 81"/>
          <p:cNvSpPr/>
          <p:nvPr/>
        </p:nvSpPr>
        <p:spPr bwMode="auto">
          <a:xfrm>
            <a:off x="2375681" y="3827949"/>
            <a:ext cx="111421" cy="96053"/>
          </a:xfrm>
          <a:prstGeom prst="triangle">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83" name="Isosceles Triangle 82"/>
          <p:cNvSpPr/>
          <p:nvPr/>
        </p:nvSpPr>
        <p:spPr bwMode="auto">
          <a:xfrm>
            <a:off x="1688552" y="3358680"/>
            <a:ext cx="111421" cy="96053"/>
          </a:xfrm>
          <a:prstGeom prst="triangle">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85"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3.2 Overview of Invoices and Charges</a:t>
            </a:r>
            <a:r>
              <a:rPr lang="en-GB" kern="0" dirty="0" smtClean="0"/>
              <a:t/>
            </a:r>
            <a:br>
              <a:rPr lang="en-GB" kern="0" dirty="0" smtClean="0"/>
            </a:br>
            <a:r>
              <a:rPr lang="en-GB" sz="2000" kern="0" dirty="0" smtClean="0">
                <a:solidFill>
                  <a:schemeClr val="accent6"/>
                </a:solidFill>
              </a:rPr>
              <a:t>3.2.1 Networks and Shippers</a:t>
            </a:r>
            <a:endParaRPr lang="en-GB" kern="0" dirty="0">
              <a:solidFill>
                <a:schemeClr val="accent6"/>
              </a:solidFill>
            </a:endParaRPr>
          </a:p>
        </p:txBody>
      </p:sp>
      <p:sp>
        <p:nvSpPr>
          <p:cNvPr id="2" name="Footer Placeholder 1"/>
          <p:cNvSpPr>
            <a:spLocks noGrp="1"/>
          </p:cNvSpPr>
          <p:nvPr>
            <p:ph type="ftr" sz="quarter" idx="10"/>
          </p:nvPr>
        </p:nvSpPr>
        <p:spPr/>
        <p:txBody>
          <a:bodyPr/>
          <a:lstStyle/>
          <a:p>
            <a:pPr>
              <a:defRPr/>
            </a:pPr>
            <a:fld id="{D86480B0-6847-4D27-B3EC-F99462D2DA11}" type="slidenum">
              <a:rPr lang="en-GB" smtClean="0"/>
              <a:pPr>
                <a:defRPr/>
              </a:pPr>
              <a:t>25</a:t>
            </a:fld>
            <a:endParaRPr lang="en-GB" dirty="0"/>
          </a:p>
        </p:txBody>
      </p:sp>
    </p:spTree>
    <p:extLst>
      <p:ext uri="{BB962C8B-B14F-4D97-AF65-F5344CB8AC3E}">
        <p14:creationId xmlns:p14="http://schemas.microsoft.com/office/powerpoint/2010/main" val="1689642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1540"/>
            <a:ext cx="8686800" cy="3618402"/>
          </a:xfrm>
        </p:spPr>
        <p:txBody>
          <a:bodyPr/>
          <a:lstStyle/>
          <a:p>
            <a:pPr marL="0" indent="0">
              <a:buNone/>
            </a:pPr>
            <a:r>
              <a:rPr lang="en-GB" altLang="en-US" sz="1800" dirty="0" smtClean="0">
                <a:solidFill>
                  <a:schemeClr val="accent1"/>
                </a:solidFill>
              </a:rPr>
              <a:t>Invoices are made up of various charges and at a very high level charges can be split into two groups, those driven by usage and those driven by events.</a:t>
            </a:r>
          </a:p>
          <a:p>
            <a:pPr marL="0" indent="0">
              <a:buNone/>
            </a:pPr>
            <a:r>
              <a:rPr lang="en-GB" altLang="en-US" sz="1800" dirty="0" smtClean="0">
                <a:solidFill>
                  <a:schemeClr val="accent1"/>
                </a:solidFill>
              </a:rPr>
              <a:t> </a:t>
            </a:r>
          </a:p>
          <a:p>
            <a:pPr marL="0" indent="0">
              <a:buNone/>
            </a:pPr>
            <a:endParaRPr lang="en-GB" altLang="en-US" sz="1800" dirty="0" smtClean="0">
              <a:solidFill>
                <a:schemeClr val="accent1"/>
              </a:solidFill>
            </a:endParaRPr>
          </a:p>
          <a:p>
            <a:pPr marL="0" indent="0">
              <a:buNone/>
            </a:pPr>
            <a:endParaRPr lang="en-GB" altLang="en-US" sz="1800" dirty="0" smtClean="0">
              <a:solidFill>
                <a:schemeClr val="accent1"/>
              </a:solidFill>
            </a:endParaRPr>
          </a:p>
          <a:p>
            <a:pPr marL="0" indent="0">
              <a:buNone/>
            </a:pPr>
            <a:endParaRPr lang="en-GB" altLang="en-US" sz="1800" dirty="0">
              <a:solidFill>
                <a:schemeClr val="accent1"/>
              </a:solidFill>
            </a:endParaRPr>
          </a:p>
          <a:p>
            <a:endParaRPr lang="en-GB" altLang="en-US" sz="1800" dirty="0" smtClean="0">
              <a:solidFill>
                <a:schemeClr val="accent1"/>
              </a:solidFill>
            </a:endParaRPr>
          </a:p>
          <a:p>
            <a:endParaRPr lang="en-GB" altLang="en-US" sz="1800" dirty="0" smtClean="0">
              <a:solidFill>
                <a:schemeClr val="accent1"/>
              </a:solidFill>
            </a:endParaRPr>
          </a:p>
          <a:p>
            <a:pPr marL="0" indent="0">
              <a:buNone/>
            </a:pPr>
            <a:r>
              <a:rPr lang="en-GB" altLang="en-US" sz="1800" dirty="0" smtClean="0">
                <a:solidFill>
                  <a:schemeClr val="accent1"/>
                </a:solidFill>
              </a:rPr>
              <a:t>The </a:t>
            </a:r>
            <a:r>
              <a:rPr lang="en-GB" altLang="en-US" sz="1800" dirty="0">
                <a:solidFill>
                  <a:schemeClr val="accent1"/>
                </a:solidFill>
              </a:rPr>
              <a:t>billing quantity is calculated in kwh as a quantity </a:t>
            </a:r>
            <a:r>
              <a:rPr lang="en-GB" altLang="en-US" sz="1800" dirty="0" smtClean="0">
                <a:solidFill>
                  <a:schemeClr val="accent1"/>
                </a:solidFill>
              </a:rPr>
              <a:t>and can be calculated </a:t>
            </a:r>
            <a:r>
              <a:rPr lang="en-GB" altLang="en-US" sz="1800" dirty="0">
                <a:solidFill>
                  <a:schemeClr val="accent1"/>
                </a:solidFill>
              </a:rPr>
              <a:t>using the Supply Offtake Quantity (SOQ=</a:t>
            </a:r>
            <a:r>
              <a:rPr lang="en-US" sz="1800" dirty="0"/>
              <a:t>The maximum daily consumption for a supply point</a:t>
            </a:r>
            <a:r>
              <a:rPr lang="en-GB" altLang="en-US" sz="1800" dirty="0">
                <a:solidFill>
                  <a:schemeClr val="accent1"/>
                </a:solidFill>
              </a:rPr>
              <a:t>) x number of days in that billing period, or the billing quantity is determined as an energy by Gemini and invoiced </a:t>
            </a:r>
            <a:r>
              <a:rPr lang="en-GB" altLang="en-US" sz="1800" dirty="0" smtClean="0">
                <a:solidFill>
                  <a:schemeClr val="accent1"/>
                </a:solidFill>
              </a:rPr>
              <a:t>accordingly. Energy can be calculated from the meter read shown next.</a:t>
            </a:r>
            <a:endParaRPr lang="en-GB" altLang="en-US" sz="1800" dirty="0">
              <a:solidFill>
                <a:schemeClr val="accent1"/>
              </a:solidFill>
            </a:endParaRPr>
          </a:p>
        </p:txBody>
      </p:sp>
      <p:sp>
        <p:nvSpPr>
          <p:cNvPr id="8" name="Rounded Rectangle 7"/>
          <p:cNvSpPr/>
          <p:nvPr/>
        </p:nvSpPr>
        <p:spPr bwMode="auto">
          <a:xfrm>
            <a:off x="1403648" y="1347614"/>
            <a:ext cx="6336704" cy="1775817"/>
          </a:xfrm>
          <a:prstGeom prst="round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4651180" y="1539255"/>
            <a:ext cx="2740251" cy="476086"/>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indent="0" algn="ctr">
              <a:buNone/>
            </a:pPr>
            <a:r>
              <a:rPr lang="en-GB" altLang="en-US" sz="2000" dirty="0">
                <a:solidFill>
                  <a:schemeClr val="bg1"/>
                </a:solidFill>
              </a:rPr>
              <a:t>Billing Quantity x Rate</a:t>
            </a:r>
          </a:p>
        </p:txBody>
      </p:sp>
      <p:sp>
        <p:nvSpPr>
          <p:cNvPr id="5" name="Rectangle 4"/>
          <p:cNvSpPr/>
          <p:nvPr/>
        </p:nvSpPr>
        <p:spPr bwMode="auto">
          <a:xfrm>
            <a:off x="4641773" y="2436654"/>
            <a:ext cx="2749919" cy="476086"/>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algn="ctr"/>
            <a:r>
              <a:rPr lang="en-GB" altLang="en-US" sz="2000" dirty="0">
                <a:solidFill>
                  <a:schemeClr val="bg1"/>
                </a:solidFill>
              </a:rPr>
              <a:t>Occurrence x </a:t>
            </a:r>
            <a:r>
              <a:rPr lang="en-GB" altLang="en-US" sz="2000" dirty="0" smtClean="0">
                <a:solidFill>
                  <a:schemeClr val="bg1"/>
                </a:solidFill>
              </a:rPr>
              <a:t>Rate</a:t>
            </a:r>
            <a:endParaRPr lang="en-GB" altLang="en-US" sz="2000" dirty="0">
              <a:solidFill>
                <a:schemeClr val="bg1"/>
              </a:solidFill>
            </a:endParaRPr>
          </a:p>
        </p:txBody>
      </p:sp>
      <p:sp>
        <p:nvSpPr>
          <p:cNvPr id="11" name="TextBox 10"/>
          <p:cNvSpPr txBox="1"/>
          <p:nvPr/>
        </p:nvSpPr>
        <p:spPr>
          <a:xfrm>
            <a:off x="5661265" y="2043311"/>
            <a:ext cx="720080" cy="369332"/>
          </a:xfrm>
          <a:prstGeom prst="rect">
            <a:avLst/>
          </a:prstGeom>
          <a:noFill/>
        </p:spPr>
        <p:txBody>
          <a:bodyPr wrap="square" rtlCol="0">
            <a:spAutoFit/>
          </a:bodyPr>
          <a:lstStyle/>
          <a:p>
            <a:r>
              <a:rPr lang="en-GB" dirty="0" smtClean="0"/>
              <a:t>OR</a:t>
            </a:r>
            <a:endParaRPr lang="en-GB" dirty="0"/>
          </a:p>
        </p:txBody>
      </p:sp>
      <p:sp>
        <p:nvSpPr>
          <p:cNvPr id="7"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3.2 Overview of Invoices and Charges</a:t>
            </a:r>
            <a:r>
              <a:rPr lang="en-GB" kern="0" dirty="0" smtClean="0"/>
              <a:t/>
            </a:r>
            <a:br>
              <a:rPr lang="en-GB" kern="0" dirty="0" smtClean="0"/>
            </a:br>
            <a:r>
              <a:rPr lang="en-GB" sz="2000" kern="0" dirty="0" smtClean="0">
                <a:solidFill>
                  <a:schemeClr val="accent6"/>
                </a:solidFill>
              </a:rPr>
              <a:t>3.2.2 Calculations Overview</a:t>
            </a:r>
            <a:endParaRPr lang="en-GB" kern="0" dirty="0">
              <a:solidFill>
                <a:schemeClr val="accent6"/>
              </a:solidFill>
            </a:endParaRPr>
          </a:p>
        </p:txBody>
      </p:sp>
      <p:sp>
        <p:nvSpPr>
          <p:cNvPr id="9" name="TextBox 8"/>
          <p:cNvSpPr txBox="1"/>
          <p:nvPr/>
        </p:nvSpPr>
        <p:spPr>
          <a:xfrm>
            <a:off x="1763688" y="1912069"/>
            <a:ext cx="2448272" cy="923330"/>
          </a:xfrm>
          <a:prstGeom prst="rect">
            <a:avLst/>
          </a:prstGeom>
          <a:noFill/>
        </p:spPr>
        <p:txBody>
          <a:bodyPr wrap="square" rtlCol="0">
            <a:spAutoFit/>
          </a:bodyPr>
          <a:lstStyle/>
          <a:p>
            <a:r>
              <a:rPr lang="en-GB" altLang="en-US" dirty="0">
                <a:solidFill>
                  <a:schemeClr val="accent1"/>
                </a:solidFill>
              </a:rPr>
              <a:t>Therefore, the charge is calculated by either: </a:t>
            </a:r>
          </a:p>
          <a:p>
            <a:endParaRPr lang="en-GB" dirty="0"/>
          </a:p>
        </p:txBody>
      </p:sp>
      <p:sp>
        <p:nvSpPr>
          <p:cNvPr id="10" name="Footer Placeholder 9"/>
          <p:cNvSpPr>
            <a:spLocks noGrp="1"/>
          </p:cNvSpPr>
          <p:nvPr>
            <p:ph type="ftr" sz="quarter" idx="10"/>
          </p:nvPr>
        </p:nvSpPr>
        <p:spPr/>
        <p:txBody>
          <a:bodyPr/>
          <a:lstStyle/>
          <a:p>
            <a:pPr>
              <a:defRPr/>
            </a:pPr>
            <a:fld id="{D86480B0-6847-4D27-B3EC-F99462D2DA11}" type="slidenum">
              <a:rPr lang="en-GB" smtClean="0"/>
              <a:pPr>
                <a:defRPr/>
              </a:pPr>
              <a:t>26</a:t>
            </a:fld>
            <a:endParaRPr lang="en-GB" dirty="0"/>
          </a:p>
        </p:txBody>
      </p:sp>
    </p:spTree>
    <p:extLst>
      <p:ext uri="{BB962C8B-B14F-4D97-AF65-F5344CB8AC3E}">
        <p14:creationId xmlns:p14="http://schemas.microsoft.com/office/powerpoint/2010/main" val="2648931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27534"/>
            <a:ext cx="8686800" cy="3762418"/>
          </a:xfrm>
        </p:spPr>
        <p:txBody>
          <a:bodyPr/>
          <a:lstStyle/>
          <a:p>
            <a:pPr marL="0" indent="0" algn="just">
              <a:buNone/>
            </a:pPr>
            <a:r>
              <a:rPr lang="en-GB" altLang="en-US" sz="1600" dirty="0">
                <a:solidFill>
                  <a:schemeClr val="accent1"/>
                </a:solidFill>
              </a:rPr>
              <a:t>To calculate </a:t>
            </a:r>
            <a:r>
              <a:rPr lang="en-GB" altLang="en-US" sz="1600" dirty="0" smtClean="0">
                <a:solidFill>
                  <a:schemeClr val="accent1"/>
                </a:solidFill>
              </a:rPr>
              <a:t>energy usage </a:t>
            </a:r>
            <a:r>
              <a:rPr lang="en-GB" altLang="en-US" sz="1600" dirty="0">
                <a:solidFill>
                  <a:schemeClr val="accent1"/>
                </a:solidFill>
              </a:rPr>
              <a:t>you </a:t>
            </a:r>
            <a:r>
              <a:rPr lang="en-GB" altLang="en-US" sz="1600" dirty="0" smtClean="0">
                <a:solidFill>
                  <a:schemeClr val="accent1"/>
                </a:solidFill>
              </a:rPr>
              <a:t>require </a:t>
            </a:r>
            <a:r>
              <a:rPr lang="en-GB" altLang="en-US" sz="1600" dirty="0">
                <a:solidFill>
                  <a:schemeClr val="accent1"/>
                </a:solidFill>
              </a:rPr>
              <a:t>two </a:t>
            </a:r>
            <a:r>
              <a:rPr lang="en-GB" altLang="en-US" sz="1600" dirty="0" smtClean="0">
                <a:solidFill>
                  <a:schemeClr val="accent1"/>
                </a:solidFill>
              </a:rPr>
              <a:t>reads (volume) and work out the </a:t>
            </a:r>
            <a:r>
              <a:rPr lang="en-GB" altLang="en-US" sz="1600" dirty="0">
                <a:solidFill>
                  <a:schemeClr val="accent1"/>
                </a:solidFill>
              </a:rPr>
              <a:t>the difference. </a:t>
            </a:r>
            <a:r>
              <a:rPr lang="en-GB" altLang="en-US" sz="1600" dirty="0" smtClean="0">
                <a:solidFill>
                  <a:schemeClr val="accent1"/>
                </a:solidFill>
              </a:rPr>
              <a:t>Then convert this volume to energy (kwh) following the below steps. </a:t>
            </a:r>
          </a:p>
          <a:p>
            <a:pPr marL="0" indent="0" algn="just">
              <a:buNone/>
            </a:pPr>
            <a:endParaRPr lang="en-GB" altLang="en-US" sz="1600" dirty="0" smtClean="0">
              <a:solidFill>
                <a:schemeClr val="accent1"/>
              </a:solidFill>
            </a:endParaRPr>
          </a:p>
          <a:p>
            <a:pPr marL="0" indent="0" algn="just">
              <a:buNone/>
            </a:pPr>
            <a:endParaRPr lang="en-GB" altLang="en-US" sz="1600" dirty="0" smtClean="0">
              <a:solidFill>
                <a:schemeClr val="accent1"/>
              </a:solidFill>
            </a:endParaRPr>
          </a:p>
          <a:p>
            <a:pPr marL="0" indent="0" algn="just">
              <a:buNone/>
            </a:pPr>
            <a:endParaRPr lang="en-GB" altLang="en-US" sz="1600" dirty="0" smtClean="0">
              <a:solidFill>
                <a:schemeClr val="accent1"/>
              </a:solidFill>
            </a:endParaRPr>
          </a:p>
          <a:p>
            <a:pPr marL="0" indent="0" algn="just">
              <a:buNone/>
            </a:pPr>
            <a:endParaRPr lang="en-GB" altLang="en-US" sz="1600" dirty="0">
              <a:solidFill>
                <a:schemeClr val="accent1"/>
              </a:solidFill>
            </a:endParaRPr>
          </a:p>
          <a:p>
            <a:pPr marL="0" indent="0" algn="just">
              <a:buNone/>
            </a:pPr>
            <a:r>
              <a:rPr lang="en-US" sz="1600" dirty="0" smtClean="0"/>
              <a:t>*If </a:t>
            </a:r>
            <a:r>
              <a:rPr lang="en-US" sz="1600" dirty="0"/>
              <a:t>your imperial meter measures in cubic feet rather than hundreds of cubic feet, you’ll need to use 0.0283 for step 2 rather than 2.83. If it uses thousands of cubic feet, you’ll need to use 28.3 instead. Your meter will usually say ‘x100’ or ‘x1000’ </a:t>
            </a:r>
            <a:endParaRPr lang="en-US" sz="1600" dirty="0" smtClean="0"/>
          </a:p>
          <a:p>
            <a:pPr marL="0" indent="0" algn="just">
              <a:buNone/>
            </a:pPr>
            <a:r>
              <a:rPr lang="en-US" altLang="en-US" sz="1600" dirty="0" smtClean="0">
                <a:solidFill>
                  <a:schemeClr val="accent1"/>
                </a:solidFill>
              </a:rPr>
              <a:t>**</a:t>
            </a:r>
            <a:r>
              <a:rPr lang="en-US" sz="1600" dirty="0" smtClean="0"/>
              <a:t>The correction </a:t>
            </a:r>
            <a:r>
              <a:rPr lang="en-US" sz="1600" dirty="0"/>
              <a:t>factor </a:t>
            </a:r>
            <a:r>
              <a:rPr lang="en-US" sz="1600" dirty="0" smtClean="0"/>
              <a:t>(</a:t>
            </a:r>
            <a:r>
              <a:rPr lang="en-US" sz="1600" dirty="0"/>
              <a:t>typically 1.02264 </a:t>
            </a:r>
            <a:r>
              <a:rPr lang="en-US" sz="1600" dirty="0" smtClean="0"/>
              <a:t>) is </a:t>
            </a:r>
            <a:r>
              <a:rPr lang="en-US" sz="1600" dirty="0"/>
              <a:t>used to take into account the temperature, pressure and atmospheric conditions at a </a:t>
            </a:r>
            <a:r>
              <a:rPr lang="en-US" sz="1600" dirty="0" smtClean="0"/>
              <a:t>site. If a site has a corrector</a:t>
            </a:r>
            <a:r>
              <a:rPr lang="en-US" sz="1600" dirty="0"/>
              <a:t> </a:t>
            </a:r>
            <a:r>
              <a:rPr lang="en-US" sz="1600" dirty="0" smtClean="0"/>
              <a:t>the read will have this calculated already.</a:t>
            </a:r>
          </a:p>
          <a:p>
            <a:pPr marL="0" indent="0" algn="just">
              <a:buNone/>
            </a:pPr>
            <a:r>
              <a:rPr lang="en-US" altLang="en-US" sz="1800" dirty="0" smtClean="0">
                <a:solidFill>
                  <a:schemeClr val="accent1"/>
                </a:solidFill>
              </a:rPr>
              <a:t>***</a:t>
            </a:r>
            <a:r>
              <a:rPr lang="en-US" sz="1600" dirty="0" smtClean="0"/>
              <a:t>The</a:t>
            </a:r>
            <a:r>
              <a:rPr lang="en-US" sz="1800" dirty="0" smtClean="0"/>
              <a:t> </a:t>
            </a:r>
            <a:r>
              <a:rPr lang="en-US" sz="1600" dirty="0" smtClean="0"/>
              <a:t>calorific </a:t>
            </a:r>
            <a:r>
              <a:rPr lang="en-US" sz="1600" dirty="0"/>
              <a:t>value (CV) is a measurement of the amount of energy contained in gas, measured in </a:t>
            </a:r>
            <a:r>
              <a:rPr lang="en-US" sz="1600" dirty="0" err="1"/>
              <a:t>megajoules</a:t>
            </a:r>
            <a:r>
              <a:rPr lang="en-US" sz="1600" dirty="0"/>
              <a:t> per cubic meter (MJ/m cubed</a:t>
            </a:r>
            <a:r>
              <a:rPr lang="en-US" sz="1600" dirty="0" smtClean="0"/>
              <a:t>). The </a:t>
            </a:r>
            <a:r>
              <a:rPr lang="en-US" sz="1600" dirty="0"/>
              <a:t>CV of the gas at each </a:t>
            </a:r>
            <a:r>
              <a:rPr lang="en-US" sz="1600" dirty="0" smtClean="0"/>
              <a:t>LDZ is </a:t>
            </a:r>
            <a:r>
              <a:rPr lang="en-US" sz="1600" dirty="0"/>
              <a:t>continually measured by </a:t>
            </a:r>
            <a:r>
              <a:rPr lang="en-US" sz="1600" dirty="0" smtClean="0"/>
              <a:t>National Grid, </a:t>
            </a:r>
            <a:r>
              <a:rPr lang="en-US" sz="1600" dirty="0">
                <a:hlinkClick r:id="rId2"/>
              </a:rPr>
              <a:t>who </a:t>
            </a:r>
            <a:r>
              <a:rPr lang="en-US" sz="1600" dirty="0" smtClean="0">
                <a:hlinkClick r:id="rId2"/>
              </a:rPr>
              <a:t>publish the figures</a:t>
            </a:r>
            <a:r>
              <a:rPr lang="en-US" sz="1600" dirty="0" smtClean="0"/>
              <a:t>. </a:t>
            </a:r>
            <a:r>
              <a:rPr lang="en-US" sz="1600" dirty="0"/>
              <a:t>Typically, a gas supply has a CV between 37.5 and 43.0 MJ/m cubed. </a:t>
            </a:r>
          </a:p>
          <a:p>
            <a:pPr marL="0" indent="0" algn="just">
              <a:buNone/>
            </a:pPr>
            <a:endParaRPr lang="en-GB" altLang="en-US" sz="1400" dirty="0" smtClean="0">
              <a:solidFill>
                <a:schemeClr val="accent1"/>
              </a:solidFill>
            </a:endParaRPr>
          </a:p>
        </p:txBody>
      </p:sp>
      <p:sp>
        <p:nvSpPr>
          <p:cNvPr id="7"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3.2 Overview of Invoices and Charges </a:t>
            </a:r>
            <a:endParaRPr lang="en-GB" sz="1800" kern="0" dirty="0" smtClean="0"/>
          </a:p>
          <a:p>
            <a:pPr defTabSz="914400"/>
            <a:r>
              <a:rPr lang="en-GB" sz="2000" kern="0" dirty="0" smtClean="0">
                <a:solidFill>
                  <a:schemeClr val="accent6"/>
                </a:solidFill>
              </a:rPr>
              <a:t>3.2.3 Calculating energy from reads</a:t>
            </a:r>
            <a:endParaRPr lang="en-GB" kern="0" dirty="0">
              <a:solidFill>
                <a:schemeClr val="accent6"/>
              </a:solidFill>
            </a:endParaRPr>
          </a:p>
        </p:txBody>
      </p:sp>
      <p:sp>
        <p:nvSpPr>
          <p:cNvPr id="12" name="Rounded Rectangle 11"/>
          <p:cNvSpPr/>
          <p:nvPr/>
        </p:nvSpPr>
        <p:spPr bwMode="auto">
          <a:xfrm>
            <a:off x="1259632" y="1203598"/>
            <a:ext cx="6840760" cy="1023213"/>
          </a:xfrm>
          <a:prstGeom prst="round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403648" y="1203598"/>
            <a:ext cx="7056784" cy="984885"/>
          </a:xfrm>
          <a:prstGeom prst="rect">
            <a:avLst/>
          </a:prstGeom>
          <a:noFill/>
        </p:spPr>
        <p:txBody>
          <a:bodyPr wrap="square" rtlCol="0">
            <a:spAutoFit/>
          </a:bodyPr>
          <a:lstStyle/>
          <a:p>
            <a:pPr marL="342900" indent="-342900">
              <a:buFont typeface="+mj-lt"/>
              <a:buAutoNum type="arabicPeriod"/>
            </a:pPr>
            <a:r>
              <a:rPr lang="en-US" sz="1400" dirty="0" smtClean="0">
                <a:solidFill>
                  <a:schemeClr val="accent1"/>
                </a:solidFill>
              </a:rPr>
              <a:t>If</a:t>
            </a:r>
            <a:r>
              <a:rPr lang="en-US" sz="1600" dirty="0" smtClean="0">
                <a:solidFill>
                  <a:schemeClr val="accent1"/>
                </a:solidFill>
              </a:rPr>
              <a:t> </a:t>
            </a:r>
            <a:r>
              <a:rPr lang="en-US" sz="1400" dirty="0" smtClean="0">
                <a:solidFill>
                  <a:schemeClr val="accent1"/>
                </a:solidFill>
              </a:rPr>
              <a:t>imperial covert to </a:t>
            </a:r>
            <a:r>
              <a:rPr lang="en-US" sz="1400" dirty="0">
                <a:solidFill>
                  <a:schemeClr val="accent1"/>
                </a:solidFill>
              </a:rPr>
              <a:t>metric by multiplying the units by </a:t>
            </a:r>
            <a:r>
              <a:rPr lang="en-US" sz="1400" dirty="0" smtClean="0">
                <a:solidFill>
                  <a:schemeClr val="accent1"/>
                </a:solidFill>
              </a:rPr>
              <a:t>2.83* </a:t>
            </a:r>
          </a:p>
          <a:p>
            <a:pPr marL="342900" indent="-342900">
              <a:buFont typeface="+mj-lt"/>
              <a:buAutoNum type="arabicPeriod"/>
            </a:pPr>
            <a:r>
              <a:rPr lang="en-US" sz="1400" dirty="0" smtClean="0">
                <a:solidFill>
                  <a:schemeClr val="accent1"/>
                </a:solidFill>
              </a:rPr>
              <a:t>If meter reading multiply </a:t>
            </a:r>
            <a:r>
              <a:rPr lang="en-US" sz="1400" dirty="0">
                <a:solidFill>
                  <a:schemeClr val="accent1"/>
                </a:solidFill>
              </a:rPr>
              <a:t>by </a:t>
            </a:r>
            <a:r>
              <a:rPr lang="en-US" sz="1400" dirty="0" smtClean="0">
                <a:solidFill>
                  <a:schemeClr val="accent1"/>
                </a:solidFill>
              </a:rPr>
              <a:t>volume </a:t>
            </a:r>
            <a:r>
              <a:rPr lang="en-US" sz="1400" dirty="0">
                <a:solidFill>
                  <a:schemeClr val="accent1"/>
                </a:solidFill>
              </a:rPr>
              <a:t>correction factor </a:t>
            </a:r>
            <a:r>
              <a:rPr lang="en-US" sz="1400" dirty="0" smtClean="0">
                <a:solidFill>
                  <a:schemeClr val="accent1"/>
                </a:solidFill>
              </a:rPr>
              <a:t>(e.g.1.02264)** </a:t>
            </a:r>
            <a:endParaRPr lang="en-US" sz="1400" dirty="0">
              <a:solidFill>
                <a:schemeClr val="accent1"/>
              </a:solidFill>
            </a:endParaRPr>
          </a:p>
          <a:p>
            <a:pPr marL="342900" indent="-342900">
              <a:buFont typeface="+mj-lt"/>
              <a:buAutoNum type="arabicPeriod"/>
            </a:pPr>
            <a:r>
              <a:rPr lang="en-US" sz="1400" dirty="0">
                <a:solidFill>
                  <a:schemeClr val="accent1"/>
                </a:solidFill>
              </a:rPr>
              <a:t>Multiply by calorific value </a:t>
            </a:r>
            <a:r>
              <a:rPr lang="en-US" sz="1400" dirty="0" smtClean="0">
                <a:solidFill>
                  <a:schemeClr val="accent1"/>
                </a:solidFill>
              </a:rPr>
              <a:t>(e.g.40.0)***</a:t>
            </a:r>
            <a:endParaRPr lang="en-US" sz="1400" dirty="0">
              <a:solidFill>
                <a:schemeClr val="accent1"/>
              </a:solidFill>
            </a:endParaRPr>
          </a:p>
          <a:p>
            <a:pPr marL="342900" indent="-342900">
              <a:buFont typeface="+mj-lt"/>
              <a:buAutoNum type="arabicPeriod"/>
            </a:pPr>
            <a:r>
              <a:rPr lang="en-US" sz="1400" dirty="0">
                <a:solidFill>
                  <a:schemeClr val="accent1"/>
                </a:solidFill>
              </a:rPr>
              <a:t>Divide by </a:t>
            </a:r>
            <a:r>
              <a:rPr lang="en-US" sz="1400" dirty="0" smtClean="0">
                <a:solidFill>
                  <a:schemeClr val="accent1"/>
                </a:solidFill>
              </a:rPr>
              <a:t>kwh </a:t>
            </a:r>
            <a:r>
              <a:rPr lang="en-US" sz="1400" dirty="0">
                <a:solidFill>
                  <a:schemeClr val="accent1"/>
                </a:solidFill>
              </a:rPr>
              <a:t>conversion factor </a:t>
            </a:r>
            <a:r>
              <a:rPr lang="en-US" sz="1400" dirty="0" smtClean="0">
                <a:solidFill>
                  <a:schemeClr val="accent1"/>
                </a:solidFill>
              </a:rPr>
              <a:t>3.6</a:t>
            </a:r>
            <a:endParaRPr lang="en-GB" sz="1400" dirty="0">
              <a:solidFill>
                <a:schemeClr val="accent1"/>
              </a:solidFill>
            </a:endParaRPr>
          </a:p>
        </p:txBody>
      </p:sp>
      <p:sp>
        <p:nvSpPr>
          <p:cNvPr id="10" name="Footer Placeholder 9"/>
          <p:cNvSpPr>
            <a:spLocks noGrp="1"/>
          </p:cNvSpPr>
          <p:nvPr>
            <p:ph type="ftr" sz="quarter" idx="10"/>
          </p:nvPr>
        </p:nvSpPr>
        <p:spPr>
          <a:xfrm>
            <a:off x="2565401" y="4889053"/>
            <a:ext cx="4200525" cy="130969"/>
          </a:xfrm>
        </p:spPr>
        <p:txBody>
          <a:bodyPr/>
          <a:lstStyle/>
          <a:p>
            <a:pPr>
              <a:defRPr/>
            </a:pPr>
            <a:fld id="{D86480B0-6847-4D27-B3EC-F99462D2DA11}" type="slidenum">
              <a:rPr lang="en-GB" smtClean="0"/>
              <a:pPr>
                <a:defRPr/>
              </a:pPr>
              <a:t>27</a:t>
            </a:fld>
            <a:endParaRPr lang="en-GB" dirty="0"/>
          </a:p>
        </p:txBody>
      </p:sp>
    </p:spTree>
    <p:extLst>
      <p:ext uri="{BB962C8B-B14F-4D97-AF65-F5344CB8AC3E}">
        <p14:creationId xmlns:p14="http://schemas.microsoft.com/office/powerpoint/2010/main" val="1625744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425" y="618532"/>
            <a:ext cx="5786735" cy="3969442"/>
          </a:xfrm>
        </p:spPr>
        <p:style>
          <a:lnRef idx="1">
            <a:schemeClr val="accent2"/>
          </a:lnRef>
          <a:fillRef idx="3">
            <a:schemeClr val="accent2"/>
          </a:fillRef>
          <a:effectRef idx="2">
            <a:schemeClr val="accent2"/>
          </a:effectRef>
          <a:fontRef idx="minor">
            <a:schemeClr val="lt1"/>
          </a:fontRef>
        </p:style>
        <p:txBody>
          <a:bodyPr/>
          <a:lstStyle/>
          <a:p>
            <a:r>
              <a:rPr lang="en-GB" altLang="en-US" sz="1800" dirty="0" smtClean="0">
                <a:solidFill>
                  <a:schemeClr val="bg1"/>
                </a:solidFill>
              </a:rPr>
              <a:t>Prices or rates are determined by a number of factors. </a:t>
            </a:r>
          </a:p>
          <a:p>
            <a:endParaRPr lang="en-GB" altLang="en-US" sz="400" dirty="0" smtClean="0">
              <a:solidFill>
                <a:schemeClr val="bg1"/>
              </a:solidFill>
            </a:endParaRPr>
          </a:p>
          <a:p>
            <a:r>
              <a:rPr lang="en-GB" altLang="en-US" sz="1800" dirty="0" smtClean="0">
                <a:solidFill>
                  <a:schemeClr val="bg1"/>
                </a:solidFill>
              </a:rPr>
              <a:t>For standard sites, prices are set by the Networks and will differ depending on location and usage of the site. </a:t>
            </a:r>
          </a:p>
          <a:p>
            <a:endParaRPr lang="en-GB" altLang="en-US" sz="400" dirty="0" smtClean="0">
              <a:solidFill>
                <a:schemeClr val="bg1"/>
              </a:solidFill>
            </a:endParaRPr>
          </a:p>
          <a:p>
            <a:r>
              <a:rPr lang="en-GB" altLang="en-US" sz="1800" dirty="0" smtClean="0">
                <a:solidFill>
                  <a:schemeClr val="bg1"/>
                </a:solidFill>
              </a:rPr>
              <a:t>Each year the new rates are published in the charge-                                                                            </a:t>
            </a:r>
          </a:p>
          <a:p>
            <a:pPr marL="400050" lvl="1" indent="0">
              <a:buNone/>
            </a:pPr>
            <a:r>
              <a:rPr lang="en-GB" altLang="en-US" sz="1800" dirty="0" smtClean="0">
                <a:solidFill>
                  <a:schemeClr val="bg1"/>
                </a:solidFill>
              </a:rPr>
              <a:t>charging statements per LDZ and AQ band </a:t>
            </a:r>
          </a:p>
          <a:p>
            <a:pPr marL="400050" lvl="1" indent="0">
              <a:buNone/>
            </a:pPr>
            <a:r>
              <a:rPr lang="en-GB" altLang="en-US" sz="1800" dirty="0" smtClean="0">
                <a:solidFill>
                  <a:schemeClr val="bg1"/>
                </a:solidFill>
              </a:rPr>
              <a:t>(when appropriate)</a:t>
            </a:r>
          </a:p>
          <a:p>
            <a:endParaRPr lang="en-GB" altLang="en-US" sz="400" dirty="0" smtClean="0">
              <a:solidFill>
                <a:schemeClr val="bg1"/>
              </a:solidFill>
            </a:endParaRPr>
          </a:p>
          <a:p>
            <a:r>
              <a:rPr lang="en-GB" altLang="en-US" sz="1800" dirty="0" smtClean="0">
                <a:solidFill>
                  <a:schemeClr val="bg1"/>
                </a:solidFill>
              </a:rPr>
              <a:t>All </a:t>
            </a:r>
            <a:r>
              <a:rPr lang="en-GB" altLang="en-US" sz="1800" dirty="0">
                <a:solidFill>
                  <a:schemeClr val="bg1"/>
                </a:solidFill>
              </a:rPr>
              <a:t>rates are published in the </a:t>
            </a:r>
            <a:r>
              <a:rPr lang="en-GB" altLang="en-US" sz="1800" dirty="0" smtClean="0">
                <a:solidFill>
                  <a:schemeClr val="bg1"/>
                </a:solidFill>
              </a:rPr>
              <a:t>transportation </a:t>
            </a:r>
            <a:r>
              <a:rPr lang="en-GB" altLang="en-US" sz="1800" dirty="0">
                <a:solidFill>
                  <a:schemeClr val="bg1"/>
                </a:solidFill>
              </a:rPr>
              <a:t>charges </a:t>
            </a:r>
            <a:r>
              <a:rPr lang="en-GB" altLang="en-US" sz="1800" dirty="0" smtClean="0">
                <a:solidFill>
                  <a:schemeClr val="bg1"/>
                </a:solidFill>
              </a:rPr>
              <a:t>statements </a:t>
            </a:r>
            <a:r>
              <a:rPr lang="en-GB" altLang="en-US" sz="1800" u="sng" dirty="0" smtClean="0">
                <a:solidFill>
                  <a:schemeClr val="bg1"/>
                </a:solidFill>
                <a:hlinkClick r:id="rId2"/>
              </a:rPr>
              <a:t>www.gasgovernance.co.uk</a:t>
            </a:r>
            <a:r>
              <a:rPr lang="en-GB" altLang="en-US" sz="1800" u="sng" dirty="0" smtClean="0">
                <a:solidFill>
                  <a:schemeClr val="bg1"/>
                </a:solidFill>
              </a:rPr>
              <a:t> </a:t>
            </a:r>
            <a:endParaRPr lang="en-GB" altLang="en-US" sz="1800" u="sng" dirty="0">
              <a:solidFill>
                <a:schemeClr val="bg1"/>
              </a:solidFill>
            </a:endParaRPr>
          </a:p>
          <a:p>
            <a:endParaRPr lang="en-GB" sz="400" dirty="0" smtClean="0">
              <a:solidFill>
                <a:schemeClr val="bg1"/>
              </a:solidFill>
            </a:endParaRPr>
          </a:p>
          <a:p>
            <a:r>
              <a:rPr lang="en-GB" sz="1800" dirty="0" smtClean="0">
                <a:solidFill>
                  <a:schemeClr val="bg1"/>
                </a:solidFill>
              </a:rPr>
              <a:t>For Non Standard </a:t>
            </a:r>
            <a:r>
              <a:rPr lang="en-GB" sz="1800" dirty="0">
                <a:solidFill>
                  <a:schemeClr val="bg1"/>
                </a:solidFill>
              </a:rPr>
              <a:t>S</a:t>
            </a:r>
            <a:r>
              <a:rPr lang="en-GB" sz="1800" dirty="0" smtClean="0">
                <a:solidFill>
                  <a:schemeClr val="bg1"/>
                </a:solidFill>
              </a:rPr>
              <a:t>ites the rates/prices are agreed between Shipper and Network. </a:t>
            </a:r>
            <a:endParaRPr lang="en-GB" sz="2000" dirty="0">
              <a:solidFill>
                <a:schemeClr val="bg1"/>
              </a:solidFill>
            </a:endParaRPr>
          </a:p>
        </p:txBody>
      </p:sp>
      <p:pic>
        <p:nvPicPr>
          <p:cNvPr id="1026"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012160" y="555526"/>
            <a:ext cx="2988945"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7812360" y="833940"/>
            <a:ext cx="931912" cy="72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altLang="en-US" sz="2000" kern="0" dirty="0" smtClean="0">
                <a:solidFill>
                  <a:schemeClr val="accent4">
                    <a:lumMod val="75000"/>
                  </a:schemeClr>
                </a:solidFill>
              </a:rPr>
              <a:t>LDZ </a:t>
            </a:r>
          </a:p>
          <a:p>
            <a:pPr marL="0" indent="0" defTabSz="914400">
              <a:buNone/>
            </a:pPr>
            <a:r>
              <a:rPr lang="en-GB" altLang="en-US" sz="2000" kern="0" dirty="0" smtClean="0">
                <a:solidFill>
                  <a:schemeClr val="accent4">
                    <a:lumMod val="75000"/>
                  </a:schemeClr>
                </a:solidFill>
              </a:rPr>
              <a:t>MAP</a:t>
            </a:r>
            <a:endParaRPr lang="en-GB" altLang="en-US" u="sng" kern="0" dirty="0" smtClean="0">
              <a:solidFill>
                <a:schemeClr val="accent4">
                  <a:lumMod val="75000"/>
                </a:schemeClr>
              </a:solidFill>
            </a:endParaRPr>
          </a:p>
          <a:p>
            <a:pPr defTabSz="914400"/>
            <a:endParaRPr lang="en-GB" kern="0" dirty="0">
              <a:solidFill>
                <a:schemeClr val="accent4">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73236623"/>
              </p:ext>
            </p:extLst>
          </p:nvPr>
        </p:nvGraphicFramePr>
        <p:xfrm>
          <a:off x="5148064" y="2583170"/>
          <a:ext cx="1651123" cy="708660"/>
        </p:xfrm>
        <a:graphic>
          <a:graphicData uri="http://schemas.openxmlformats.org/drawingml/2006/table">
            <a:tbl>
              <a:tblPr>
                <a:tableStyleId>{5C22544A-7EE6-4342-B048-85BDC9FD1C3A}</a:tableStyleId>
              </a:tblPr>
              <a:tblGrid>
                <a:gridCol w="251495"/>
                <a:gridCol w="699814"/>
                <a:gridCol w="699814"/>
              </a:tblGrid>
              <a:tr h="0">
                <a:tc>
                  <a:txBody>
                    <a:bodyPr/>
                    <a:lstStyle/>
                    <a:p>
                      <a:pPr algn="l" fontAlgn="b"/>
                      <a:endParaRPr lang="en-GB" sz="1100" b="0" i="0" u="none" strike="noStrike" dirty="0">
                        <a:effectLst/>
                        <a:latin typeface="Arial"/>
                      </a:endParaRPr>
                    </a:p>
                  </a:txBody>
                  <a:tcPr marL="9525" marR="9525" marT="9525" marB="0" anchor="b"/>
                </a:tc>
                <a:tc>
                  <a:txBody>
                    <a:bodyPr/>
                    <a:lstStyle/>
                    <a:p>
                      <a:pPr algn="ctr" fontAlgn="b"/>
                      <a:r>
                        <a:rPr lang="en-GB" sz="1100" u="none" strike="noStrike" dirty="0">
                          <a:effectLst/>
                        </a:rPr>
                        <a:t>AQ to</a:t>
                      </a:r>
                      <a:endParaRPr lang="en-GB" sz="1100" b="0" i="0" u="none" strike="noStrike" dirty="0">
                        <a:effectLst/>
                        <a:latin typeface="Arial"/>
                      </a:endParaRPr>
                    </a:p>
                  </a:txBody>
                  <a:tcPr marL="9525" marR="9525" marT="9525" marB="0" anchor="b"/>
                </a:tc>
                <a:tc>
                  <a:txBody>
                    <a:bodyPr/>
                    <a:lstStyle/>
                    <a:p>
                      <a:pPr algn="ctr" fontAlgn="b"/>
                      <a:r>
                        <a:rPr lang="en-GB" sz="1100" u="none" strike="noStrike" dirty="0">
                          <a:effectLst/>
                        </a:rPr>
                        <a:t>AQ From </a:t>
                      </a:r>
                      <a:endParaRPr lang="en-GB" sz="1100" b="0" i="0" u="none" strike="noStrike" dirty="0">
                        <a:effectLst/>
                        <a:latin typeface="Arial"/>
                      </a:endParaRPr>
                    </a:p>
                  </a:txBody>
                  <a:tcPr marL="9525" marR="9525" marT="9525" marB="0" anchor="b"/>
                </a:tc>
              </a:tr>
              <a:tr h="0">
                <a:tc rowSpan="3">
                  <a:txBody>
                    <a:bodyPr/>
                    <a:lstStyle/>
                    <a:p>
                      <a:pPr algn="ctr" fontAlgn="ctr"/>
                      <a:r>
                        <a:rPr lang="en-GB" sz="1100" u="none" strike="noStrike" dirty="0">
                          <a:effectLst/>
                        </a:rPr>
                        <a:t>Band</a:t>
                      </a:r>
                      <a:endParaRPr lang="en-GB" sz="1100" b="0" i="0" u="none" strike="noStrike" dirty="0">
                        <a:effectLst/>
                        <a:latin typeface="Arial"/>
                      </a:endParaRPr>
                    </a:p>
                  </a:txBody>
                  <a:tcPr marL="9525" marR="9525" marT="9525" marB="0" vert="vert270" anchor="ctr"/>
                </a:tc>
                <a:tc>
                  <a:txBody>
                    <a:bodyPr/>
                    <a:lstStyle/>
                    <a:p>
                      <a:pPr algn="ctr" fontAlgn="b"/>
                      <a:r>
                        <a:rPr lang="en-GB" sz="1100" u="none" strike="noStrike" dirty="0">
                          <a:effectLst/>
                        </a:rPr>
                        <a:t>0</a:t>
                      </a:r>
                      <a:endParaRPr lang="en-GB" sz="1100" b="0" i="0" u="none" strike="noStrike" dirty="0">
                        <a:effectLst/>
                        <a:latin typeface="Arial"/>
                      </a:endParaRPr>
                    </a:p>
                  </a:txBody>
                  <a:tcPr marL="9525" marR="9525" marT="9525" marB="0" anchor="b"/>
                </a:tc>
                <a:tc>
                  <a:txBody>
                    <a:bodyPr/>
                    <a:lstStyle/>
                    <a:p>
                      <a:pPr algn="ctr" fontAlgn="b"/>
                      <a:r>
                        <a:rPr lang="en-GB" sz="1100" u="none" strike="noStrike" dirty="0">
                          <a:effectLst/>
                        </a:rPr>
                        <a:t>&lt;73,200</a:t>
                      </a:r>
                      <a:endParaRPr lang="en-GB" sz="1100" b="0" i="0" u="none" strike="noStrike" dirty="0">
                        <a:effectLst/>
                        <a:latin typeface="Arial"/>
                      </a:endParaRPr>
                    </a:p>
                  </a:txBody>
                  <a:tcPr marL="9525" marR="9525" marT="9525" marB="0" anchor="b"/>
                </a:tc>
              </a:tr>
              <a:tr h="0">
                <a:tc vMerge="1">
                  <a:txBody>
                    <a:bodyPr/>
                    <a:lstStyle/>
                    <a:p>
                      <a:endParaRPr lang="en-GB"/>
                    </a:p>
                  </a:txBody>
                  <a:tcPr/>
                </a:tc>
                <a:tc>
                  <a:txBody>
                    <a:bodyPr/>
                    <a:lstStyle/>
                    <a:p>
                      <a:pPr algn="ctr" fontAlgn="b"/>
                      <a:r>
                        <a:rPr lang="en-GB" sz="1100" u="none" strike="noStrike" dirty="0">
                          <a:effectLst/>
                        </a:rPr>
                        <a:t>73,200</a:t>
                      </a:r>
                      <a:endParaRPr lang="en-GB" sz="1100" b="0" i="0" u="none" strike="noStrike" dirty="0">
                        <a:effectLst/>
                        <a:latin typeface="Arial"/>
                      </a:endParaRPr>
                    </a:p>
                  </a:txBody>
                  <a:tcPr marL="9525" marR="9525" marT="9525" marB="0" anchor="b"/>
                </a:tc>
                <a:tc>
                  <a:txBody>
                    <a:bodyPr/>
                    <a:lstStyle/>
                    <a:p>
                      <a:pPr algn="ctr" fontAlgn="b"/>
                      <a:r>
                        <a:rPr lang="en-GB" sz="1100" u="none" strike="noStrike" dirty="0">
                          <a:effectLst/>
                        </a:rPr>
                        <a:t>&lt;732,000</a:t>
                      </a:r>
                      <a:endParaRPr lang="en-GB" sz="1100" b="0" i="0" u="none" strike="noStrike" dirty="0">
                        <a:effectLst/>
                        <a:latin typeface="Arial"/>
                      </a:endParaRPr>
                    </a:p>
                  </a:txBody>
                  <a:tcPr marL="9525" marR="9525" marT="9525" marB="0" anchor="b"/>
                </a:tc>
              </a:tr>
              <a:tr h="0">
                <a:tc vMerge="1">
                  <a:txBody>
                    <a:bodyPr/>
                    <a:lstStyle/>
                    <a:p>
                      <a:endParaRPr lang="en-GB"/>
                    </a:p>
                  </a:txBody>
                  <a:tcPr/>
                </a:tc>
                <a:tc>
                  <a:txBody>
                    <a:bodyPr/>
                    <a:lstStyle/>
                    <a:p>
                      <a:pPr algn="ctr" fontAlgn="b"/>
                      <a:r>
                        <a:rPr lang="en-GB" sz="1100" u="none" strike="noStrike" dirty="0">
                          <a:effectLst/>
                        </a:rPr>
                        <a:t>732,000</a:t>
                      </a:r>
                      <a:endParaRPr lang="en-GB" sz="1100" b="0" i="0" u="none" strike="noStrike" dirty="0">
                        <a:effectLst/>
                        <a:latin typeface="Arial"/>
                      </a:endParaRPr>
                    </a:p>
                  </a:txBody>
                  <a:tcPr marL="9525" marR="9525" marT="9525" marB="0" anchor="b"/>
                </a:tc>
                <a:tc>
                  <a:txBody>
                    <a:bodyPr/>
                    <a:lstStyle/>
                    <a:p>
                      <a:pPr algn="ctr" fontAlgn="b"/>
                      <a:r>
                        <a:rPr lang="en-GB" sz="1100" u="none" strike="noStrike" dirty="0">
                          <a:effectLst/>
                        </a:rPr>
                        <a:t>+</a:t>
                      </a:r>
                      <a:endParaRPr lang="en-GB" sz="1100" b="0" i="0" u="none" strike="noStrike" dirty="0">
                        <a:effectLst/>
                        <a:latin typeface="Arial"/>
                      </a:endParaRPr>
                    </a:p>
                  </a:txBody>
                  <a:tcPr marL="9525" marR="9525" marT="9525" marB="0" anchor="b"/>
                </a:tc>
              </a:tr>
            </a:tbl>
          </a:graphicData>
        </a:graphic>
      </p:graphicFrame>
      <p:sp>
        <p:nvSpPr>
          <p:cNvPr id="8"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3.2 Overview of Invoices and Charges</a:t>
            </a:r>
            <a:r>
              <a:rPr lang="en-GB" kern="0" dirty="0" smtClean="0"/>
              <a:t/>
            </a:r>
            <a:br>
              <a:rPr lang="en-GB" kern="0" dirty="0" smtClean="0"/>
            </a:br>
            <a:r>
              <a:rPr lang="en-GB" sz="2000" kern="0" dirty="0" smtClean="0">
                <a:solidFill>
                  <a:schemeClr val="accent6"/>
                </a:solidFill>
              </a:rPr>
              <a:t>3.2.4 Prices and Rates</a:t>
            </a:r>
            <a:endParaRPr lang="en-GB" kern="0" dirty="0">
              <a:solidFill>
                <a:schemeClr val="accent6"/>
              </a:solidFill>
            </a:endParaRPr>
          </a:p>
        </p:txBody>
      </p:sp>
      <p:sp>
        <p:nvSpPr>
          <p:cNvPr id="7" name="Footer Placeholder 6"/>
          <p:cNvSpPr>
            <a:spLocks noGrp="1"/>
          </p:cNvSpPr>
          <p:nvPr>
            <p:ph type="ftr" sz="quarter" idx="10"/>
          </p:nvPr>
        </p:nvSpPr>
        <p:spPr/>
        <p:txBody>
          <a:bodyPr/>
          <a:lstStyle/>
          <a:p>
            <a:pPr>
              <a:defRPr/>
            </a:pPr>
            <a:fld id="{D86480B0-6847-4D27-B3EC-F99462D2DA11}" type="slidenum">
              <a:rPr lang="en-GB" smtClean="0"/>
              <a:pPr>
                <a:defRPr/>
              </a:pPr>
              <a:t>28</a:t>
            </a:fld>
            <a:endParaRPr lang="en-GB" dirty="0"/>
          </a:p>
        </p:txBody>
      </p:sp>
    </p:spTree>
    <p:extLst>
      <p:ext uri="{BB962C8B-B14F-4D97-AF65-F5344CB8AC3E}">
        <p14:creationId xmlns:p14="http://schemas.microsoft.com/office/powerpoint/2010/main" val="684072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GB" altLang="en-US" sz="1600" dirty="0" smtClean="0">
                <a:solidFill>
                  <a:schemeClr val="accent1"/>
                </a:solidFill>
              </a:rPr>
              <a:t>Each rate is associated with a charge and invoices are made up of multiple charges</a:t>
            </a:r>
          </a:p>
          <a:p>
            <a:pPr algn="just"/>
            <a:r>
              <a:rPr lang="en-GB" altLang="en-US" sz="1600" dirty="0" smtClean="0">
                <a:solidFill>
                  <a:schemeClr val="accent1"/>
                </a:solidFill>
              </a:rPr>
              <a:t>There are approximately 350 charges in total </a:t>
            </a:r>
          </a:p>
          <a:p>
            <a:pPr algn="just"/>
            <a:r>
              <a:rPr lang="en-GB" altLang="en-US" sz="1600" dirty="0" smtClean="0">
                <a:solidFill>
                  <a:schemeClr val="accent1"/>
                </a:solidFill>
              </a:rPr>
              <a:t>Charges are identified by a 3 digit reference </a:t>
            </a:r>
          </a:p>
          <a:p>
            <a:pPr algn="just"/>
            <a:r>
              <a:rPr lang="en-GB" altLang="en-US" sz="1600" dirty="0" smtClean="0">
                <a:solidFill>
                  <a:schemeClr val="accent1"/>
                </a:solidFill>
              </a:rPr>
              <a:t>The majority of these charges are only applied for specific site types, f</a:t>
            </a:r>
            <a:r>
              <a:rPr lang="en-GB" sz="1600" dirty="0" smtClean="0">
                <a:solidFill>
                  <a:schemeClr val="accent1"/>
                </a:solidFill>
              </a:rPr>
              <a:t>or example;</a:t>
            </a:r>
            <a:endParaRPr lang="en-GB" sz="1600" dirty="0">
              <a:solidFill>
                <a:schemeClr val="accent1"/>
              </a:solidFill>
            </a:endParaRPr>
          </a:p>
          <a:p>
            <a:pPr lvl="1" algn="just"/>
            <a:r>
              <a:rPr lang="en-GB" altLang="en-US" sz="1400" dirty="0" smtClean="0">
                <a:solidFill>
                  <a:schemeClr val="accent1"/>
                </a:solidFill>
              </a:rPr>
              <a:t>Non Standard Sites*</a:t>
            </a:r>
          </a:p>
          <a:p>
            <a:pPr lvl="1" algn="just"/>
            <a:r>
              <a:rPr lang="en-GB" altLang="en-US" sz="1400" dirty="0" smtClean="0">
                <a:solidFill>
                  <a:schemeClr val="accent1"/>
                </a:solidFill>
              </a:rPr>
              <a:t>Sites on an IGT*</a:t>
            </a:r>
          </a:p>
          <a:p>
            <a:pPr lvl="1" algn="just"/>
            <a:r>
              <a:rPr lang="en-GB" altLang="en-US" sz="1400" dirty="0" smtClean="0">
                <a:solidFill>
                  <a:schemeClr val="accent1"/>
                </a:solidFill>
              </a:rPr>
              <a:t>Class 1&amp;2 Sites*</a:t>
            </a:r>
          </a:p>
          <a:p>
            <a:pPr lvl="1" algn="just"/>
            <a:r>
              <a:rPr lang="en-GB" altLang="en-US" sz="1400" dirty="0" smtClean="0">
                <a:solidFill>
                  <a:schemeClr val="accent1"/>
                </a:solidFill>
              </a:rPr>
              <a:t>Seasonal Large Supply Meter Points (SLSMP)* </a:t>
            </a:r>
            <a:endParaRPr lang="en-GB" altLang="en-US" sz="1800" dirty="0" smtClean="0">
              <a:solidFill>
                <a:schemeClr val="accent1"/>
              </a:solidFill>
            </a:endParaRPr>
          </a:p>
          <a:p>
            <a:pPr algn="just"/>
            <a:r>
              <a:rPr lang="en-GB" altLang="en-US" sz="1600" dirty="0" smtClean="0">
                <a:solidFill>
                  <a:schemeClr val="accent1"/>
                </a:solidFill>
              </a:rPr>
              <a:t>These charges are listed against each invoice in the </a:t>
            </a:r>
            <a:r>
              <a:rPr lang="en-GB" sz="1600" b="1" dirty="0">
                <a:solidFill>
                  <a:schemeClr val="accent1"/>
                </a:solidFill>
              </a:rPr>
              <a:t>Xoserve Comprehensive Invoices and Charge Types</a:t>
            </a:r>
            <a:r>
              <a:rPr lang="en-GB" sz="1600" dirty="0">
                <a:solidFill>
                  <a:schemeClr val="accent1"/>
                </a:solidFill>
              </a:rPr>
              <a:t> and is available </a:t>
            </a:r>
            <a:r>
              <a:rPr lang="en-GB" sz="1600" dirty="0" smtClean="0">
                <a:solidFill>
                  <a:schemeClr val="accent1"/>
                </a:solidFill>
                <a:hlinkClick r:id="rId2"/>
              </a:rPr>
              <a:t>here</a:t>
            </a:r>
            <a:r>
              <a:rPr lang="en-GB" sz="1600" dirty="0" smtClean="0">
                <a:solidFill>
                  <a:schemeClr val="accent1"/>
                </a:solidFill>
              </a:rPr>
              <a:t>. </a:t>
            </a:r>
            <a:endParaRPr lang="en-GB" sz="900" dirty="0">
              <a:solidFill>
                <a:schemeClr val="accent1"/>
              </a:solidFill>
            </a:endParaRPr>
          </a:p>
        </p:txBody>
      </p:sp>
      <p:sp>
        <p:nvSpPr>
          <p:cNvPr id="4" name="Content Placeholder 2"/>
          <p:cNvSpPr txBox="1">
            <a:spLocks/>
          </p:cNvSpPr>
          <p:nvPr/>
        </p:nvSpPr>
        <p:spPr bwMode="auto">
          <a:xfrm>
            <a:off x="6732240" y="4227934"/>
            <a:ext cx="2252067" cy="36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altLang="en-US" sz="1400" i="1" kern="0" dirty="0" smtClean="0">
                <a:solidFill>
                  <a:schemeClr val="accent1"/>
                </a:solidFill>
              </a:rPr>
              <a:t>*see Appendix for definitions</a:t>
            </a:r>
            <a:endParaRPr lang="en-GB" sz="800" i="1" kern="0" dirty="0" smtClean="0">
              <a:solidFill>
                <a:schemeClr val="accent1"/>
              </a:solidFill>
            </a:endParaRPr>
          </a:p>
        </p:txBody>
      </p:sp>
      <p:sp>
        <p:nvSpPr>
          <p:cNvPr id="6"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3.2 Overview of Invoices and Charges</a:t>
            </a:r>
            <a:r>
              <a:rPr lang="en-GB" kern="0" dirty="0" smtClean="0"/>
              <a:t/>
            </a:r>
            <a:br>
              <a:rPr lang="en-GB" kern="0" dirty="0" smtClean="0"/>
            </a:br>
            <a:r>
              <a:rPr lang="en-GB" sz="2000" kern="0" dirty="0" smtClean="0">
                <a:solidFill>
                  <a:schemeClr val="accent6"/>
                </a:solidFill>
              </a:rPr>
              <a:t>3.2.5 Charges Overview</a:t>
            </a:r>
            <a:endParaRPr lang="en-GB" kern="0" dirty="0">
              <a:solidFill>
                <a:schemeClr val="accent6"/>
              </a:solidFill>
            </a:endParaRPr>
          </a:p>
        </p:txBody>
      </p:sp>
      <p:sp>
        <p:nvSpPr>
          <p:cNvPr id="7" name="Footer Placeholder 6"/>
          <p:cNvSpPr>
            <a:spLocks noGrp="1"/>
          </p:cNvSpPr>
          <p:nvPr>
            <p:ph type="ftr" sz="quarter" idx="10"/>
          </p:nvPr>
        </p:nvSpPr>
        <p:spPr/>
        <p:txBody>
          <a:bodyPr/>
          <a:lstStyle/>
          <a:p>
            <a:pPr>
              <a:defRPr/>
            </a:pPr>
            <a:fld id="{D86480B0-6847-4D27-B3EC-F99462D2DA11}" type="slidenum">
              <a:rPr lang="en-GB" smtClean="0"/>
              <a:pPr>
                <a:defRPr/>
              </a:pPr>
              <a:t>29</a:t>
            </a:fld>
            <a:endParaRPr lang="en-GB" dirty="0"/>
          </a:p>
        </p:txBody>
      </p:sp>
    </p:spTree>
    <p:extLst>
      <p:ext uri="{BB962C8B-B14F-4D97-AF65-F5344CB8AC3E}">
        <p14:creationId xmlns:p14="http://schemas.microsoft.com/office/powerpoint/2010/main" val="2259629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GB" dirty="0" smtClean="0"/>
              <a:t>1. Introduction to Invoicing</a:t>
            </a:r>
            <a:endParaRPr lang="en-GB" dirty="0"/>
          </a:p>
        </p:txBody>
      </p:sp>
      <p:sp>
        <p:nvSpPr>
          <p:cNvPr id="5" name="Subtitle 4"/>
          <p:cNvSpPr>
            <a:spLocks noGrp="1"/>
          </p:cNvSpPr>
          <p:nvPr>
            <p:ph type="subTitle" sz="quarter" idx="1"/>
          </p:nvPr>
        </p:nvSpPr>
        <p:spPr/>
        <p:txBody>
          <a:bodyPr/>
          <a:lstStyle/>
          <a:p>
            <a:endParaRPr lang="en-GB" dirty="0"/>
          </a:p>
        </p:txBody>
      </p:sp>
      <p:sp>
        <p:nvSpPr>
          <p:cNvPr id="2" name="Footer Placeholder 1"/>
          <p:cNvSpPr>
            <a:spLocks noGrp="1"/>
          </p:cNvSpPr>
          <p:nvPr>
            <p:ph type="ftr" sz="quarter" idx="10"/>
          </p:nvPr>
        </p:nvSpPr>
        <p:spPr/>
        <p:txBody>
          <a:bodyPr/>
          <a:lstStyle/>
          <a:p>
            <a:pPr>
              <a:defRPr/>
            </a:pPr>
            <a:fld id="{10AA87E4-1071-4181-ADC0-8B22760010CB}" type="slidenum">
              <a:rPr lang="en-GB" smtClean="0"/>
              <a:pPr>
                <a:defRPr/>
              </a:pPr>
              <a:t>3</a:t>
            </a:fld>
            <a:endParaRPr lang="en-GB" dirty="0"/>
          </a:p>
        </p:txBody>
      </p:sp>
    </p:spTree>
    <p:extLst>
      <p:ext uri="{BB962C8B-B14F-4D97-AF65-F5344CB8AC3E}">
        <p14:creationId xmlns:p14="http://schemas.microsoft.com/office/powerpoint/2010/main" val="3516165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5425" y="-92546"/>
            <a:ext cx="8688388" cy="723900"/>
          </a:xfrm>
        </p:spPr>
        <p:txBody>
          <a:bodyPr/>
          <a:lstStyle/>
          <a:p>
            <a:r>
              <a:rPr lang="en-GB" sz="1800" dirty="0"/>
              <a:t>3.2 Overview of Invoices and Charges</a:t>
            </a:r>
            <a:r>
              <a:rPr lang="en-GB" dirty="0" smtClean="0"/>
              <a:t/>
            </a:r>
            <a:br>
              <a:rPr lang="en-GB" dirty="0" smtClean="0"/>
            </a:br>
            <a:r>
              <a:rPr lang="en-GB" sz="2000" dirty="0" smtClean="0">
                <a:solidFill>
                  <a:schemeClr val="accent6"/>
                </a:solidFill>
              </a:rPr>
              <a:t>3.2.6 Xoserve Contact Matrix </a:t>
            </a:r>
            <a:endParaRPr lang="en-GB" dirty="0">
              <a:solidFill>
                <a:schemeClr val="accent6"/>
              </a:solidFill>
            </a:endParaRPr>
          </a:p>
        </p:txBody>
      </p:sp>
      <p:sp>
        <p:nvSpPr>
          <p:cNvPr id="2" name="Footer Placeholder 1"/>
          <p:cNvSpPr>
            <a:spLocks noGrp="1"/>
          </p:cNvSpPr>
          <p:nvPr>
            <p:ph type="ftr" sz="quarter" idx="10"/>
          </p:nvPr>
        </p:nvSpPr>
        <p:spPr/>
        <p:txBody>
          <a:bodyPr/>
          <a:lstStyle/>
          <a:p>
            <a:pPr>
              <a:defRPr/>
            </a:pPr>
            <a:fld id="{D86480B0-6847-4D27-B3EC-F99462D2DA11}" type="slidenum">
              <a:rPr lang="en-GB" smtClean="0"/>
              <a:pPr>
                <a:defRPr/>
              </a:pPr>
              <a:t>30</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738930888"/>
              </p:ext>
            </p:extLst>
          </p:nvPr>
        </p:nvGraphicFramePr>
        <p:xfrm>
          <a:off x="2411760" y="699542"/>
          <a:ext cx="6480720" cy="3708400"/>
        </p:xfrm>
        <a:graphic>
          <a:graphicData uri="http://schemas.openxmlformats.org/drawingml/2006/table">
            <a:tbl>
              <a:tblPr firstRow="1" bandRow="1">
                <a:tableStyleId>{93296810-A885-4BE3-A3E7-6D5BEEA58F35}</a:tableStyleId>
              </a:tblPr>
              <a:tblGrid>
                <a:gridCol w="2304256"/>
                <a:gridCol w="4176464"/>
              </a:tblGrid>
              <a:tr h="370840">
                <a:tc>
                  <a:txBody>
                    <a:bodyPr/>
                    <a:lstStyle/>
                    <a:p>
                      <a:r>
                        <a:rPr lang="en-GB" sz="1600" dirty="0" smtClean="0"/>
                        <a:t>Invoice</a:t>
                      </a:r>
                      <a:endParaRPr lang="en-GB" sz="1600" dirty="0"/>
                    </a:p>
                  </a:txBody>
                  <a:tcPr/>
                </a:tc>
                <a:tc>
                  <a:txBody>
                    <a:bodyPr/>
                    <a:lstStyle/>
                    <a:p>
                      <a:r>
                        <a:rPr lang="en-GB" sz="1600" dirty="0" smtClean="0"/>
                        <a:t>Xoserve Contact</a:t>
                      </a:r>
                      <a:endParaRPr lang="en-GB" sz="1600" dirty="0"/>
                    </a:p>
                  </a:txBody>
                  <a:tcPr/>
                </a:tc>
              </a:tr>
              <a:tr h="370840">
                <a:tc>
                  <a:txBody>
                    <a:bodyPr/>
                    <a:lstStyle/>
                    <a:p>
                      <a:r>
                        <a:rPr lang="en-GB" sz="1600" dirty="0" smtClean="0">
                          <a:solidFill>
                            <a:schemeClr val="tx2"/>
                          </a:solidFill>
                        </a:rPr>
                        <a:t>Capacity</a:t>
                      </a:r>
                      <a:r>
                        <a:rPr lang="en-GB" sz="1600" baseline="0" dirty="0" smtClean="0">
                          <a:solidFill>
                            <a:schemeClr val="tx2"/>
                          </a:solidFill>
                        </a:rPr>
                        <a:t> &amp; Commodity </a:t>
                      </a:r>
                      <a:endParaRPr lang="en-GB" sz="1600" dirty="0">
                        <a:solidFill>
                          <a:schemeClr val="tx2"/>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dirty="0" smtClean="0">
                          <a:hlinkClick r:id="rId2"/>
                        </a:rPr>
                        <a:t>capcom@xoserve.com</a:t>
                      </a:r>
                      <a:endParaRPr lang="en-GB" sz="1600" dirty="0" smtClean="0"/>
                    </a:p>
                  </a:txBody>
                  <a:tcPr/>
                </a:tc>
              </a:tr>
              <a:tr h="370840">
                <a:tc>
                  <a:txBody>
                    <a:bodyPr/>
                    <a:lstStyle/>
                    <a:p>
                      <a:r>
                        <a:rPr lang="en-GB" sz="1600" dirty="0" smtClean="0">
                          <a:solidFill>
                            <a:schemeClr val="tx2"/>
                          </a:solidFill>
                        </a:rPr>
                        <a:t>FSG</a:t>
                      </a:r>
                      <a:endParaRPr lang="en-GB" sz="1600" dirty="0">
                        <a:solidFill>
                          <a:schemeClr val="tx2"/>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u="sng" kern="1200" dirty="0" smtClean="0">
                          <a:solidFill>
                            <a:schemeClr val="dk1"/>
                          </a:solidFill>
                          <a:effectLst/>
                          <a:latin typeface="+mn-lt"/>
                          <a:ea typeface="+mn-ea"/>
                          <a:cs typeface="+mn-cs"/>
                          <a:hlinkClick r:id="rId3"/>
                        </a:rPr>
                        <a:t>ric.fsgcompensation@xoserve.com</a:t>
                      </a:r>
                      <a:endParaRPr lang="en-GB" sz="1600" b="1" dirty="0" smtClean="0">
                        <a:solidFill>
                          <a:srgbClr val="00FF99"/>
                        </a:solidFill>
                      </a:endParaRPr>
                    </a:p>
                  </a:txBody>
                  <a:tcPr/>
                </a:tc>
              </a:tr>
              <a:tr h="370840">
                <a:tc>
                  <a:txBody>
                    <a:bodyPr/>
                    <a:lstStyle/>
                    <a:p>
                      <a:r>
                        <a:rPr lang="en-GB" sz="1600" baseline="0" dirty="0" smtClean="0">
                          <a:solidFill>
                            <a:schemeClr val="tx2"/>
                          </a:solidFill>
                        </a:rPr>
                        <a:t>Invoicing queries </a:t>
                      </a:r>
                      <a:endParaRPr lang="en-GB" sz="1600" dirty="0">
                        <a:solidFill>
                          <a:schemeClr val="tx2"/>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dirty="0" smtClean="0">
                          <a:hlinkClick r:id="rId4"/>
                        </a:rPr>
                        <a:t>xoserve.invoicing@xoserve.com</a:t>
                      </a:r>
                      <a:endParaRPr lang="en-GB" sz="1600" dirty="0" smtClean="0"/>
                    </a:p>
                  </a:txBody>
                  <a:tcPr/>
                </a:tc>
              </a:tr>
              <a:tr h="370840">
                <a:tc>
                  <a:txBody>
                    <a:bodyPr/>
                    <a:lstStyle/>
                    <a:p>
                      <a:r>
                        <a:rPr lang="en-GB" sz="1600" dirty="0" smtClean="0">
                          <a:solidFill>
                            <a:schemeClr val="tx2"/>
                          </a:solidFill>
                        </a:rPr>
                        <a:t>Amendments</a:t>
                      </a:r>
                      <a:endParaRPr lang="en-GB" sz="1600" dirty="0">
                        <a:solidFill>
                          <a:schemeClr val="tx2"/>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dirty="0" smtClean="0">
                          <a:hlinkClick r:id="rId5"/>
                        </a:rPr>
                        <a:t>recandrbd.billing@xoserve.com</a:t>
                      </a:r>
                      <a:endParaRPr lang="en-GB" sz="1600" dirty="0" smtClean="0"/>
                    </a:p>
                  </a:txBody>
                  <a:tcPr/>
                </a:tc>
              </a:tr>
              <a:tr h="370840">
                <a:tc>
                  <a:txBody>
                    <a:bodyPr/>
                    <a:lstStyle/>
                    <a:p>
                      <a:r>
                        <a:rPr lang="en-GB" sz="1600" dirty="0" smtClean="0">
                          <a:solidFill>
                            <a:schemeClr val="tx2"/>
                          </a:solidFill>
                        </a:rPr>
                        <a:t>Prime &amp; Sub </a:t>
                      </a:r>
                      <a:endParaRPr lang="en-GB" sz="1600" dirty="0">
                        <a:solidFill>
                          <a:schemeClr val="tx2"/>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dirty="0" smtClean="0">
                          <a:hlinkClick r:id="rId6"/>
                        </a:rPr>
                        <a:t>primesubs.pgt.cpm@xoserve.com</a:t>
                      </a:r>
                      <a:endParaRPr lang="en-GB" sz="1600" dirty="0" smtClean="0"/>
                    </a:p>
                  </a:txBody>
                  <a:tcPr/>
                </a:tc>
              </a:tr>
              <a:tr h="370840">
                <a:tc>
                  <a:txBody>
                    <a:bodyPr/>
                    <a:lstStyle/>
                    <a:p>
                      <a:r>
                        <a:rPr lang="en-GB" sz="1600" dirty="0" smtClean="0">
                          <a:solidFill>
                            <a:schemeClr val="tx2"/>
                          </a:solidFill>
                        </a:rPr>
                        <a:t>Duplicates </a:t>
                      </a:r>
                      <a:endParaRPr lang="en-GB" sz="1600" dirty="0">
                        <a:solidFill>
                          <a:schemeClr val="tx2"/>
                        </a:solidFill>
                      </a:endParaRPr>
                    </a:p>
                  </a:txBody>
                  <a:tcPr/>
                </a:tc>
                <a:tc>
                  <a:txBody>
                    <a:bodyPr/>
                    <a:lstStyle/>
                    <a:p>
                      <a:r>
                        <a:rPr lang="en-GB" sz="1600" dirty="0" smtClean="0">
                          <a:hlinkClick r:id="rId7"/>
                        </a:rPr>
                        <a:t>copyinvoice.billingoperations@xoserve.com</a:t>
                      </a:r>
                      <a:endParaRPr lang="en-GB" sz="1600" dirty="0"/>
                    </a:p>
                  </a:txBody>
                  <a:tcPr/>
                </a:tc>
              </a:tr>
              <a:tr h="370840">
                <a:tc>
                  <a:txBody>
                    <a:bodyPr/>
                    <a:lstStyle/>
                    <a:p>
                      <a:r>
                        <a:rPr lang="en-GB" sz="1600" dirty="0" smtClean="0">
                          <a:solidFill>
                            <a:schemeClr val="tx2"/>
                          </a:solidFill>
                        </a:rPr>
                        <a:t>Energy Balancing </a:t>
                      </a:r>
                      <a:endParaRPr lang="en-GB" sz="1600" dirty="0">
                        <a:solidFill>
                          <a:schemeClr val="tx2"/>
                        </a:solidFill>
                      </a:endParaRPr>
                    </a:p>
                  </a:txBody>
                  <a:tcPr/>
                </a:tc>
                <a:tc>
                  <a:txBody>
                    <a:bodyPr/>
                    <a:lstStyle/>
                    <a:p>
                      <a:r>
                        <a:rPr lang="en-GB" sz="1600" dirty="0" smtClean="0">
                          <a:hlinkClick r:id="rId8"/>
                        </a:rPr>
                        <a:t>ebi.billing@xoserve.com</a:t>
                      </a:r>
                      <a:endParaRPr lang="en-GB" sz="1600" dirty="0"/>
                    </a:p>
                  </a:txBody>
                  <a:tcPr/>
                </a:tc>
              </a:tr>
              <a:tr h="370840">
                <a:tc>
                  <a:txBody>
                    <a:bodyPr/>
                    <a:lstStyle/>
                    <a:p>
                      <a:r>
                        <a:rPr lang="en-GB" sz="1600" dirty="0" smtClean="0">
                          <a:solidFill>
                            <a:schemeClr val="tx2"/>
                          </a:solidFill>
                        </a:rPr>
                        <a:t>NTS Capacity </a:t>
                      </a:r>
                      <a:endParaRPr lang="en-GB" sz="1600" dirty="0">
                        <a:solidFill>
                          <a:schemeClr val="tx2"/>
                        </a:solidFill>
                      </a:endParaRPr>
                    </a:p>
                  </a:txBody>
                  <a:tcPr/>
                </a:tc>
                <a:tc>
                  <a:txBody>
                    <a:bodyPr/>
                    <a:lstStyle/>
                    <a:p>
                      <a:r>
                        <a:rPr lang="en-GB" sz="1600" dirty="0" smtClean="0">
                          <a:hlinkClick r:id="rId9"/>
                        </a:rPr>
                        <a:t>rgtainvoicing.im@xoserve.com</a:t>
                      </a:r>
                      <a:endParaRPr lang="en-GB" sz="1600" dirty="0"/>
                    </a:p>
                  </a:txBody>
                  <a:tcPr/>
                </a:tc>
              </a:tr>
              <a:tr h="370840">
                <a:tc>
                  <a:txBody>
                    <a:bodyPr/>
                    <a:lstStyle/>
                    <a:p>
                      <a:r>
                        <a:rPr lang="en-GB" sz="1600" dirty="0" smtClean="0">
                          <a:solidFill>
                            <a:schemeClr val="tx2"/>
                          </a:solidFill>
                        </a:rPr>
                        <a:t>Ancillary Billing</a:t>
                      </a:r>
                      <a:endParaRPr lang="en-GB" sz="1600"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u="sng" kern="1200" dirty="0" smtClean="0">
                          <a:solidFill>
                            <a:schemeClr val="dk1"/>
                          </a:solidFill>
                          <a:effectLst/>
                          <a:latin typeface="+mn-lt"/>
                          <a:ea typeface="+mn-ea"/>
                          <a:cs typeface="+mn-cs"/>
                          <a:hlinkClick r:id="rId10"/>
                        </a:rPr>
                        <a:t>adhoc.billing@xoserve.com</a:t>
                      </a:r>
                      <a:endParaRPr lang="en-GB" sz="1600" kern="1200" dirty="0" smtClean="0">
                        <a:solidFill>
                          <a:schemeClr val="dk1"/>
                        </a:solidFill>
                        <a:effectLst/>
                        <a:latin typeface="+mn-lt"/>
                        <a:ea typeface="+mn-ea"/>
                        <a:cs typeface="+mn-cs"/>
                      </a:endParaRPr>
                    </a:p>
                  </a:txBody>
                  <a:tcPr/>
                </a:tc>
              </a:tr>
            </a:tbl>
          </a:graphicData>
        </a:graphic>
      </p:graphicFrame>
      <p:sp>
        <p:nvSpPr>
          <p:cNvPr id="7" name="Content Placeholder 2"/>
          <p:cNvSpPr txBox="1">
            <a:spLocks/>
          </p:cNvSpPr>
          <p:nvPr/>
        </p:nvSpPr>
        <p:spPr bwMode="auto">
          <a:xfrm>
            <a:off x="225425" y="771550"/>
            <a:ext cx="182629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algn="just" defTabSz="914400">
              <a:buNone/>
            </a:pPr>
            <a:r>
              <a:rPr lang="en-GB" sz="1600" kern="0" dirty="0" smtClean="0">
                <a:solidFill>
                  <a:schemeClr val="accent1"/>
                </a:solidFill>
              </a:rPr>
              <a:t>This table provides the various Xoserve email addresses for invoicing requests and queries </a:t>
            </a:r>
            <a:endParaRPr lang="en-GB" sz="900" kern="0" dirty="0">
              <a:solidFill>
                <a:schemeClr val="accent1"/>
              </a:solidFill>
            </a:endParaRPr>
          </a:p>
        </p:txBody>
      </p:sp>
    </p:spTree>
    <p:extLst>
      <p:ext uri="{BB962C8B-B14F-4D97-AF65-F5344CB8AC3E}">
        <p14:creationId xmlns:p14="http://schemas.microsoft.com/office/powerpoint/2010/main" val="3030059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The following section aims to;</a:t>
            </a:r>
          </a:p>
          <a:p>
            <a:pPr lvl="1"/>
            <a:r>
              <a:rPr lang="en-GB" dirty="0" smtClean="0"/>
              <a:t>Summarise all invoices under the three main categories, including the VAT and Scheduled Dates. </a:t>
            </a:r>
          </a:p>
          <a:p>
            <a:pPr lvl="1"/>
            <a:r>
              <a:rPr lang="en-GB" dirty="0" smtClean="0"/>
              <a:t>Provide a high level description of each individual invoice</a:t>
            </a:r>
          </a:p>
          <a:p>
            <a:pPr lvl="1"/>
            <a:r>
              <a:rPr lang="en-GB" dirty="0"/>
              <a:t>Provide a high level </a:t>
            </a:r>
            <a:r>
              <a:rPr lang="en-GB" dirty="0" smtClean="0"/>
              <a:t>over</a:t>
            </a:r>
            <a:r>
              <a:rPr lang="en-GB" dirty="0" smtClean="0">
                <a:solidFill>
                  <a:schemeClr val="accent1"/>
                </a:solidFill>
              </a:rPr>
              <a:t>view </a:t>
            </a:r>
            <a:r>
              <a:rPr lang="en-GB" dirty="0">
                <a:solidFill>
                  <a:schemeClr val="accent1"/>
                </a:solidFill>
              </a:rPr>
              <a:t>of all charges which could appear within </a:t>
            </a:r>
            <a:r>
              <a:rPr lang="en-GB" dirty="0" smtClean="0">
                <a:solidFill>
                  <a:schemeClr val="accent1"/>
                </a:solidFill>
              </a:rPr>
              <a:t>each invoice</a:t>
            </a:r>
          </a:p>
          <a:p>
            <a:pPr lvl="1"/>
            <a:endParaRPr lang="en-GB" dirty="0"/>
          </a:p>
        </p:txBody>
      </p:sp>
      <p:sp>
        <p:nvSpPr>
          <p:cNvPr id="4" name="Title 1"/>
          <p:cNvSpPr>
            <a:spLocks noGrp="1"/>
          </p:cNvSpPr>
          <p:nvPr>
            <p:ph type="title"/>
          </p:nvPr>
        </p:nvSpPr>
        <p:spPr>
          <a:xfrm>
            <a:off x="225425" y="-92546"/>
            <a:ext cx="8688388" cy="723900"/>
          </a:xfrm>
        </p:spPr>
        <p:txBody>
          <a:bodyPr/>
          <a:lstStyle/>
          <a:p>
            <a:r>
              <a:rPr lang="en-GB" sz="1800" dirty="0" smtClean="0"/>
              <a:t>3.3 Summary of Invoice Types</a:t>
            </a:r>
            <a:r>
              <a:rPr lang="en-GB" dirty="0" smtClean="0"/>
              <a:t/>
            </a:r>
            <a:br>
              <a:rPr lang="en-GB" dirty="0" smtClean="0"/>
            </a:br>
            <a:r>
              <a:rPr lang="en-GB" sz="2000" dirty="0" smtClean="0">
                <a:solidFill>
                  <a:schemeClr val="accent6"/>
                </a:solidFill>
              </a:rPr>
              <a:t>3.3.1 Core Invoices</a:t>
            </a:r>
            <a:endParaRPr lang="en-GB" dirty="0">
              <a:solidFill>
                <a:schemeClr val="accent6"/>
              </a:solidFill>
            </a:endParaRPr>
          </a:p>
        </p:txBody>
      </p:sp>
      <p:sp>
        <p:nvSpPr>
          <p:cNvPr id="5" name="Footer Placeholder 4"/>
          <p:cNvSpPr>
            <a:spLocks noGrp="1"/>
          </p:cNvSpPr>
          <p:nvPr>
            <p:ph type="ftr" sz="quarter" idx="10"/>
          </p:nvPr>
        </p:nvSpPr>
        <p:spPr/>
        <p:txBody>
          <a:bodyPr/>
          <a:lstStyle/>
          <a:p>
            <a:pPr>
              <a:defRPr/>
            </a:pPr>
            <a:fld id="{D86480B0-6847-4D27-B3EC-F99462D2DA11}" type="slidenum">
              <a:rPr lang="en-GB" smtClean="0"/>
              <a:pPr>
                <a:defRPr/>
              </a:pPr>
              <a:t>31</a:t>
            </a:fld>
            <a:endParaRPr lang="en-GB" dirty="0"/>
          </a:p>
        </p:txBody>
      </p:sp>
      <p:graphicFrame>
        <p:nvGraphicFramePr>
          <p:cNvPr id="6" name="Content Placeholder 3"/>
          <p:cNvGraphicFramePr>
            <a:graphicFrameLocks/>
          </p:cNvGraphicFramePr>
          <p:nvPr>
            <p:extLst>
              <p:ext uri="{D42A27DB-BD31-4B8C-83A1-F6EECF244321}">
                <p14:modId xmlns:p14="http://schemas.microsoft.com/office/powerpoint/2010/main" val="1160213104"/>
              </p:ext>
            </p:extLst>
          </p:nvPr>
        </p:nvGraphicFramePr>
        <p:xfrm>
          <a:off x="254336" y="2859782"/>
          <a:ext cx="3170734" cy="1325880"/>
        </p:xfrm>
        <a:graphic>
          <a:graphicData uri="http://schemas.openxmlformats.org/drawingml/2006/table">
            <a:tbl>
              <a:tblPr firstRow="1" bandRow="1">
                <a:tableStyleId>{93296810-A885-4BE3-A3E7-6D5BEEA58F35}</a:tableStyleId>
              </a:tblPr>
              <a:tblGrid>
                <a:gridCol w="722462"/>
                <a:gridCol w="648072"/>
                <a:gridCol w="1800200"/>
              </a:tblGrid>
              <a:tr h="247952">
                <a:tc>
                  <a:txBody>
                    <a:bodyPr/>
                    <a:lstStyle/>
                    <a:p>
                      <a:r>
                        <a:rPr lang="en-GB" sz="1100" dirty="0" smtClean="0"/>
                        <a:t>Invoice Type</a:t>
                      </a:r>
                      <a:endParaRPr lang="en-GB" sz="1100" dirty="0"/>
                    </a:p>
                  </a:txBody>
                  <a:tcPr/>
                </a:tc>
                <a:tc>
                  <a:txBody>
                    <a:bodyPr/>
                    <a:lstStyle/>
                    <a:p>
                      <a:r>
                        <a:rPr lang="en-GB" sz="1000" dirty="0" smtClean="0"/>
                        <a:t>Invoice short code</a:t>
                      </a:r>
                      <a:endParaRPr lang="en-GB" sz="1000" dirty="0"/>
                    </a:p>
                  </a:txBody>
                  <a:tcPr/>
                </a:tc>
                <a:tc>
                  <a:txBody>
                    <a:bodyPr/>
                    <a:lstStyle/>
                    <a:p>
                      <a:r>
                        <a:rPr lang="en-GB" sz="1100" dirty="0" smtClean="0"/>
                        <a:t>Invoice Name</a:t>
                      </a:r>
                      <a:endParaRPr lang="en-GB" sz="1100" dirty="0"/>
                    </a:p>
                  </a:txBody>
                  <a:tcPr/>
                </a:tc>
              </a:tr>
              <a:tr h="117089">
                <a:tc rowSpan="3">
                  <a:txBody>
                    <a:bodyPr/>
                    <a:lstStyle/>
                    <a:p>
                      <a:r>
                        <a:rPr lang="en-GB" sz="1100" dirty="0" smtClean="0"/>
                        <a:t>Core Invoices</a:t>
                      </a:r>
                    </a:p>
                  </a:txBody>
                  <a:tcPr anchor="ctr"/>
                </a:tc>
                <a:tc>
                  <a:txBody>
                    <a:bodyPr/>
                    <a:lstStyle/>
                    <a:p>
                      <a:pPr algn="ctr"/>
                      <a:r>
                        <a:rPr lang="en-GB" sz="1100" dirty="0" smtClean="0"/>
                        <a:t>CAZ</a:t>
                      </a:r>
                      <a:endParaRPr lang="en-GB" sz="1100" dirty="0"/>
                    </a:p>
                  </a:txBody>
                  <a:tcPr/>
                </a:tc>
                <a:tc>
                  <a:txBody>
                    <a:bodyPr/>
                    <a:lstStyle/>
                    <a:p>
                      <a:r>
                        <a:rPr lang="en-GB" sz="1100" dirty="0" smtClean="0"/>
                        <a:t>Core Capacity Invoice</a:t>
                      </a:r>
                      <a:endParaRPr lang="en-GB" sz="1100" dirty="0"/>
                    </a:p>
                  </a:txBody>
                  <a:tcPr/>
                </a:tc>
              </a:tr>
              <a:tr h="11708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smtClean="0"/>
                    </a:p>
                  </a:txBody>
                  <a:tcPr/>
                </a:tc>
                <a:tc>
                  <a:txBody>
                    <a:bodyPr/>
                    <a:lstStyle/>
                    <a:p>
                      <a:pPr algn="ctr"/>
                      <a:r>
                        <a:rPr lang="en-GB" sz="1100" dirty="0" smtClean="0"/>
                        <a:t>COM</a:t>
                      </a:r>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Core Commodity</a:t>
                      </a:r>
                      <a:r>
                        <a:rPr lang="en-GB" sz="1100" baseline="0" dirty="0" smtClean="0"/>
                        <a:t> Invoice</a:t>
                      </a:r>
                      <a:endParaRPr lang="en-GB" sz="1100" dirty="0" smtClean="0"/>
                    </a:p>
                  </a:txBody>
                  <a:tcPr/>
                </a:tc>
              </a:tr>
              <a:tr h="11708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smtClean="0"/>
                    </a:p>
                  </a:txBody>
                  <a:tcPr/>
                </a:tc>
                <a:tc>
                  <a:txBody>
                    <a:bodyPr/>
                    <a:lstStyle/>
                    <a:p>
                      <a:pPr algn="ctr"/>
                      <a:r>
                        <a:rPr lang="en-GB" sz="1100" dirty="0" smtClean="0"/>
                        <a:t>AMS</a:t>
                      </a:r>
                      <a:endParaRPr lang="en-GB" sz="1100" dirty="0"/>
                    </a:p>
                  </a:txBody>
                  <a:tcPr/>
                </a:tc>
                <a:tc>
                  <a:txBody>
                    <a:bodyPr/>
                    <a:lstStyle/>
                    <a:p>
                      <a:r>
                        <a:rPr lang="en-GB" sz="1100" dirty="0" smtClean="0"/>
                        <a:t>Core Amendment Invoice </a:t>
                      </a:r>
                      <a:endParaRPr lang="en-GB" sz="1100" dirty="0"/>
                    </a:p>
                  </a:txBody>
                  <a:tcPr/>
                </a:tc>
              </a:tr>
            </a:tbl>
          </a:graphicData>
        </a:graphic>
      </p:graphicFrame>
      <p:sp>
        <p:nvSpPr>
          <p:cNvPr id="7" name="Content Placeholder 2"/>
          <p:cNvSpPr txBox="1">
            <a:spLocks/>
          </p:cNvSpPr>
          <p:nvPr/>
        </p:nvSpPr>
        <p:spPr bwMode="auto">
          <a:xfrm>
            <a:off x="3635896" y="2787774"/>
            <a:ext cx="5240368" cy="151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algn="just" defTabSz="914400"/>
            <a:r>
              <a:rPr lang="en-GB" sz="1800" kern="0" dirty="0" smtClean="0">
                <a:solidFill>
                  <a:schemeClr val="accent1"/>
                </a:solidFill>
              </a:rPr>
              <a:t>For further details on the charges which appear in the Scheduled and Unscheduled invoices, refer to the Xoserve Comprehensive Invoices and Charge Types.</a:t>
            </a:r>
            <a:endParaRPr lang="en-GB" kern="0" dirty="0"/>
          </a:p>
        </p:txBody>
      </p:sp>
    </p:spTree>
    <p:extLst>
      <p:ext uri="{BB962C8B-B14F-4D97-AF65-F5344CB8AC3E}">
        <p14:creationId xmlns:p14="http://schemas.microsoft.com/office/powerpoint/2010/main" val="31249379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1183735610"/>
              </p:ext>
            </p:extLst>
          </p:nvPr>
        </p:nvGraphicFramePr>
        <p:xfrm>
          <a:off x="251522" y="627534"/>
          <a:ext cx="4680518" cy="3996001"/>
        </p:xfrm>
        <a:graphic>
          <a:graphicData uri="http://schemas.openxmlformats.org/drawingml/2006/table">
            <a:tbl>
              <a:tblPr firstRow="1" bandRow="1">
                <a:tableStyleId>{93296810-A885-4BE3-A3E7-6D5BEEA58F35}</a:tableStyleId>
              </a:tblPr>
              <a:tblGrid>
                <a:gridCol w="919773"/>
                <a:gridCol w="917804"/>
                <a:gridCol w="2842941"/>
              </a:tblGrid>
              <a:tr h="618249">
                <a:tc>
                  <a:txBody>
                    <a:bodyPr/>
                    <a:lstStyle/>
                    <a:p>
                      <a:r>
                        <a:rPr lang="en-GB" sz="1100" dirty="0" smtClean="0"/>
                        <a:t>Invoice Type</a:t>
                      </a:r>
                      <a:endParaRPr lang="en-GB" sz="1100" dirty="0"/>
                    </a:p>
                  </a:txBody>
                  <a:tcPr marT="36000" marB="36000"/>
                </a:tc>
                <a:tc>
                  <a:txBody>
                    <a:bodyPr/>
                    <a:lstStyle/>
                    <a:p>
                      <a:r>
                        <a:rPr lang="en-GB" sz="1100" dirty="0" smtClean="0"/>
                        <a:t>Invoice short code</a:t>
                      </a:r>
                      <a:endParaRPr lang="en-GB" sz="1100" dirty="0"/>
                    </a:p>
                  </a:txBody>
                  <a:tcPr marT="36000" marB="36000"/>
                </a:tc>
                <a:tc>
                  <a:txBody>
                    <a:bodyPr/>
                    <a:lstStyle/>
                    <a:p>
                      <a:r>
                        <a:rPr lang="en-GB" sz="1100" dirty="0" smtClean="0"/>
                        <a:t>Invoice Name</a:t>
                      </a:r>
                      <a:endParaRPr lang="en-GB" sz="1100" dirty="0"/>
                    </a:p>
                  </a:txBody>
                  <a:tcPr marT="36000" marB="36000"/>
                </a:tc>
              </a:tr>
              <a:tr h="241268">
                <a:tc rowSpan="1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t>Scheduled Ancillary Invoices</a:t>
                      </a:r>
                    </a:p>
                    <a:p>
                      <a:pPr algn="ctr"/>
                      <a:endParaRPr lang="en-GB" sz="1000" dirty="0"/>
                    </a:p>
                  </a:txBody>
                  <a:tcPr anchor="ctr"/>
                </a:tc>
                <a:tc>
                  <a:txBody>
                    <a:bodyPr/>
                    <a:lstStyle/>
                    <a:p>
                      <a:pPr algn="ctr" rtl="0" fontAlgn="ctr"/>
                      <a:r>
                        <a:rPr lang="en-GB" sz="1000" b="0" i="0" u="none" strike="noStrike" dirty="0">
                          <a:solidFill>
                            <a:srgbClr val="000000"/>
                          </a:solidFill>
                          <a:effectLst/>
                          <a:latin typeface="Arial"/>
                        </a:rPr>
                        <a:t>NTE</a:t>
                      </a:r>
                    </a:p>
                  </a:txBody>
                  <a:tcPr marL="9525" marR="9525" marT="9525" marB="0" anchor="ctr"/>
                </a:tc>
                <a:tc>
                  <a:txBody>
                    <a:bodyPr/>
                    <a:lstStyle/>
                    <a:p>
                      <a:pPr algn="l" rtl="0" fontAlgn="ctr"/>
                      <a:r>
                        <a:rPr lang="en-GB" sz="1000" b="0" i="0" u="none" strike="noStrike" dirty="0">
                          <a:solidFill>
                            <a:srgbClr val="000000"/>
                          </a:solidFill>
                          <a:effectLst/>
                          <a:latin typeface="Arial"/>
                        </a:rPr>
                        <a:t>NTS Entry Capacity Invoice</a:t>
                      </a:r>
                    </a:p>
                  </a:txBody>
                  <a:tcPr marL="36000" marR="9525" marT="9525" marB="0" anchor="ctr"/>
                </a:tc>
              </a:tr>
              <a:tr h="241268">
                <a:tc vMerge="1">
                  <a:txBody>
                    <a:bodyPr/>
                    <a:lstStyle/>
                    <a:p>
                      <a:pPr algn="ctr"/>
                      <a:endParaRPr lang="en-GB" sz="1000" dirty="0"/>
                    </a:p>
                  </a:txBody>
                  <a:tcPr/>
                </a:tc>
                <a:tc>
                  <a:txBody>
                    <a:bodyPr/>
                    <a:lstStyle/>
                    <a:p>
                      <a:pPr algn="ctr" rtl="0" fontAlgn="ctr"/>
                      <a:r>
                        <a:rPr lang="en-GB" sz="1000" b="0" i="0" u="none" strike="noStrike" dirty="0">
                          <a:solidFill>
                            <a:srgbClr val="000000"/>
                          </a:solidFill>
                          <a:effectLst/>
                          <a:latin typeface="Arial"/>
                        </a:rPr>
                        <a:t>NXC</a:t>
                      </a:r>
                    </a:p>
                  </a:txBody>
                  <a:tcPr marL="9525" marR="9525" marT="9525" marB="0" anchor="ctr"/>
                </a:tc>
                <a:tc>
                  <a:txBody>
                    <a:bodyPr/>
                    <a:lstStyle/>
                    <a:p>
                      <a:pPr algn="l" rtl="0" fontAlgn="ctr"/>
                      <a:r>
                        <a:rPr lang="en-US" sz="1000" b="0" i="0" u="none" strike="noStrike" dirty="0">
                          <a:solidFill>
                            <a:srgbClr val="000000"/>
                          </a:solidFill>
                          <a:effectLst/>
                          <a:latin typeface="Arial"/>
                        </a:rPr>
                        <a:t>NTS Exit Flat Capacity Invoice</a:t>
                      </a:r>
                    </a:p>
                  </a:txBody>
                  <a:tcPr marL="36000" marR="9525" marT="9525" marB="0" anchor="ctr"/>
                </a:tc>
              </a:tr>
              <a:tr h="241268">
                <a:tc vMerge="1">
                  <a:txBody>
                    <a:bodyPr/>
                    <a:lstStyle/>
                    <a:p>
                      <a:pPr algn="ctr"/>
                      <a:endParaRPr lang="en-GB" sz="1000" dirty="0"/>
                    </a:p>
                  </a:txBody>
                  <a:tcPr/>
                </a:tc>
                <a:tc>
                  <a:txBody>
                    <a:bodyPr/>
                    <a:lstStyle/>
                    <a:p>
                      <a:pPr algn="ctr" rtl="0" fontAlgn="ctr"/>
                      <a:r>
                        <a:rPr lang="en-GB" sz="1000" b="0" i="0" u="none" strike="noStrike" dirty="0">
                          <a:solidFill>
                            <a:srgbClr val="000000"/>
                          </a:solidFill>
                          <a:effectLst/>
                          <a:latin typeface="Arial"/>
                        </a:rPr>
                        <a:t>ECO</a:t>
                      </a:r>
                    </a:p>
                  </a:txBody>
                  <a:tcPr marL="9525" marR="9525" marT="9525" marB="0" anchor="ctr"/>
                </a:tc>
                <a:tc>
                  <a:txBody>
                    <a:bodyPr/>
                    <a:lstStyle/>
                    <a:p>
                      <a:pPr algn="l" rtl="0" fontAlgn="ctr"/>
                      <a:r>
                        <a:rPr lang="en-GB" sz="1000" b="0" i="0" u="none" strike="noStrike" dirty="0">
                          <a:solidFill>
                            <a:srgbClr val="000000"/>
                          </a:solidFill>
                          <a:effectLst/>
                          <a:latin typeface="Arial"/>
                        </a:rPr>
                        <a:t>NTS Entry Commodity Invoice</a:t>
                      </a:r>
                    </a:p>
                  </a:txBody>
                  <a:tcPr marL="36000" marR="9525" marT="9525" marB="0" anchor="ctr"/>
                </a:tc>
              </a:tr>
              <a:tr h="241268">
                <a:tc vMerge="1">
                  <a:txBody>
                    <a:bodyPr/>
                    <a:lstStyle/>
                    <a:p>
                      <a:pPr algn="ctr"/>
                      <a:endParaRPr lang="en-GB" sz="1000" dirty="0"/>
                    </a:p>
                  </a:txBody>
                  <a:tcPr/>
                </a:tc>
                <a:tc>
                  <a:txBody>
                    <a:bodyPr/>
                    <a:lstStyle/>
                    <a:p>
                      <a:pPr algn="ctr" rtl="0" fontAlgn="ctr"/>
                      <a:r>
                        <a:rPr lang="en-GB" sz="1000" b="0" i="0" u="none" strike="noStrike" dirty="0">
                          <a:solidFill>
                            <a:srgbClr val="000000"/>
                          </a:solidFill>
                          <a:effectLst/>
                          <a:latin typeface="Arial"/>
                        </a:rPr>
                        <a:t>OWG</a:t>
                      </a:r>
                    </a:p>
                  </a:txBody>
                  <a:tcPr marL="9525" marR="9525" marT="9525" marB="0" anchor="ctr"/>
                </a:tc>
                <a:tc>
                  <a:txBody>
                    <a:bodyPr/>
                    <a:lstStyle/>
                    <a:p>
                      <a:pPr algn="l" rtl="0" fontAlgn="ctr"/>
                      <a:r>
                        <a:rPr lang="en-US" sz="1000" b="0" i="0" u="none" strike="noStrike" dirty="0">
                          <a:solidFill>
                            <a:srgbClr val="000000"/>
                          </a:solidFill>
                          <a:effectLst/>
                          <a:latin typeface="Arial"/>
                        </a:rPr>
                        <a:t>Own Use Gas (Exit Commodity) Invoice</a:t>
                      </a:r>
                    </a:p>
                  </a:txBody>
                  <a:tcPr marL="36000" marR="9525" marT="9525" marB="0" anchor="ctr"/>
                </a:tc>
              </a:tr>
              <a:tr h="24126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00" dirty="0" smtClean="0"/>
                    </a:p>
                  </a:txBody>
                  <a:tcPr/>
                </a:tc>
                <a:tc>
                  <a:txBody>
                    <a:bodyPr/>
                    <a:lstStyle/>
                    <a:p>
                      <a:pPr algn="ctr" rtl="0" fontAlgn="ctr"/>
                      <a:r>
                        <a:rPr lang="en-GB" sz="1000" b="0" i="0" u="none" strike="noStrike" dirty="0" smtClean="0">
                          <a:solidFill>
                            <a:srgbClr val="000000"/>
                          </a:solidFill>
                          <a:effectLst/>
                          <a:latin typeface="Arial"/>
                        </a:rPr>
                        <a:t>BAL</a:t>
                      </a:r>
                      <a:endParaRPr lang="en-GB" sz="1000" b="0" i="0" u="none" strike="noStrike" dirty="0">
                        <a:solidFill>
                          <a:srgbClr val="000000"/>
                        </a:solidFill>
                        <a:effectLst/>
                        <a:latin typeface="Arial"/>
                      </a:endParaRPr>
                    </a:p>
                  </a:txBody>
                  <a:tcPr marL="9525" marR="9525" marT="9525" marB="0" anchor="ctr"/>
                </a:tc>
                <a:tc>
                  <a:txBody>
                    <a:bodyPr/>
                    <a:lstStyle/>
                    <a:p>
                      <a:pPr algn="l" rtl="0" fontAlgn="ctr"/>
                      <a:r>
                        <a:rPr lang="en-GB" sz="1000" b="0" i="0" u="none" strike="noStrike" dirty="0">
                          <a:solidFill>
                            <a:srgbClr val="000000"/>
                          </a:solidFill>
                          <a:effectLst/>
                          <a:latin typeface="Arial"/>
                        </a:rPr>
                        <a:t>Energy Balancing </a:t>
                      </a:r>
                      <a:r>
                        <a:rPr lang="en-GB" sz="1000" b="0" i="0" u="none" strike="noStrike" dirty="0" smtClean="0">
                          <a:solidFill>
                            <a:srgbClr val="000000"/>
                          </a:solidFill>
                          <a:effectLst/>
                          <a:latin typeface="Arial"/>
                        </a:rPr>
                        <a:t>Invoices</a:t>
                      </a:r>
                      <a:endParaRPr lang="en-GB" sz="1000" b="0" i="0" u="none" strike="noStrike" dirty="0">
                        <a:solidFill>
                          <a:srgbClr val="000000"/>
                        </a:solidFill>
                        <a:effectLst/>
                        <a:latin typeface="Arial"/>
                      </a:endParaRPr>
                    </a:p>
                  </a:txBody>
                  <a:tcPr marL="36000" marR="9525" marT="9525" marB="0" anchor="ctr"/>
                </a:tc>
              </a:tr>
              <a:tr h="24126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00" dirty="0" smtClean="0"/>
                    </a:p>
                  </a:txBody>
                  <a:tcPr/>
                </a:tc>
                <a:tc>
                  <a:txBody>
                    <a:bodyPr/>
                    <a:lstStyle/>
                    <a:p>
                      <a:pPr algn="ctr" rtl="0" fontAlgn="ctr"/>
                      <a:r>
                        <a:rPr lang="en-GB" sz="1000" b="0" i="0" u="none" strike="noStrike" dirty="0">
                          <a:solidFill>
                            <a:srgbClr val="000000"/>
                          </a:solidFill>
                          <a:effectLst/>
                          <a:latin typeface="Arial"/>
                        </a:rPr>
                        <a:t>OTA</a:t>
                      </a:r>
                    </a:p>
                  </a:txBody>
                  <a:tcPr marL="9525" marR="9525" marT="9525" marB="0" anchor="ctr"/>
                </a:tc>
                <a:tc>
                  <a:txBody>
                    <a:bodyPr/>
                    <a:lstStyle/>
                    <a:p>
                      <a:pPr algn="l" rtl="0" fontAlgn="ctr"/>
                      <a:r>
                        <a:rPr lang="en-GB" sz="1000" b="0" i="0" u="none" strike="noStrike" dirty="0">
                          <a:solidFill>
                            <a:srgbClr val="000000"/>
                          </a:solidFill>
                          <a:effectLst/>
                          <a:latin typeface="Arial"/>
                        </a:rPr>
                        <a:t>Optional Tariff Invoice</a:t>
                      </a:r>
                    </a:p>
                  </a:txBody>
                  <a:tcPr marL="36000" marR="9525" marT="9525" marB="0" anchor="ctr"/>
                </a:tc>
              </a:tr>
              <a:tr h="241268">
                <a:tc vMerge="1">
                  <a:txBody>
                    <a:bodyPr/>
                    <a:lstStyle/>
                    <a:p>
                      <a:pPr algn="ctr"/>
                      <a:endParaRPr lang="en-GB" sz="1000" dirty="0"/>
                    </a:p>
                  </a:txBody>
                  <a:tcPr/>
                </a:tc>
                <a:tc>
                  <a:txBody>
                    <a:bodyPr/>
                    <a:lstStyle/>
                    <a:p>
                      <a:pPr algn="ctr" rtl="0" fontAlgn="ctr"/>
                      <a:r>
                        <a:rPr lang="en-GB" sz="1000" b="0" i="0" u="none" strike="noStrike" dirty="0">
                          <a:solidFill>
                            <a:srgbClr val="000000"/>
                          </a:solidFill>
                          <a:effectLst/>
                          <a:latin typeface="Arial"/>
                        </a:rPr>
                        <a:t>CPN</a:t>
                      </a:r>
                    </a:p>
                  </a:txBody>
                  <a:tcPr marL="9525" marR="9525" marT="9525" marB="0" anchor="ctr"/>
                </a:tc>
                <a:tc>
                  <a:txBody>
                    <a:bodyPr/>
                    <a:lstStyle/>
                    <a:p>
                      <a:pPr algn="l" rtl="0" fontAlgn="ctr"/>
                      <a:r>
                        <a:rPr lang="en-GB" sz="1000" b="0" i="0" u="none" strike="noStrike" dirty="0">
                          <a:solidFill>
                            <a:srgbClr val="000000"/>
                          </a:solidFill>
                          <a:effectLst/>
                          <a:latin typeface="Arial"/>
                        </a:rPr>
                        <a:t>Compression Invoice</a:t>
                      </a:r>
                    </a:p>
                  </a:txBody>
                  <a:tcPr marL="36000" marR="9525" marT="9525" marB="0" anchor="ctr"/>
                </a:tc>
              </a:tr>
              <a:tr h="241268">
                <a:tc vMerge="1">
                  <a:txBody>
                    <a:bodyPr/>
                    <a:lstStyle/>
                    <a:p>
                      <a:pPr algn="ctr"/>
                      <a:endParaRPr lang="en-GB" sz="1000" dirty="0"/>
                    </a:p>
                  </a:txBody>
                  <a:tcPr/>
                </a:tc>
                <a:tc>
                  <a:txBody>
                    <a:bodyPr/>
                    <a:lstStyle/>
                    <a:p>
                      <a:pPr algn="ctr" rtl="0" fontAlgn="ctr"/>
                      <a:r>
                        <a:rPr lang="en-GB" sz="1000" b="0" i="0" u="none" strike="noStrike" dirty="0">
                          <a:solidFill>
                            <a:srgbClr val="000000"/>
                          </a:solidFill>
                          <a:effectLst/>
                          <a:latin typeface="Arial"/>
                        </a:rPr>
                        <a:t>LIA</a:t>
                      </a:r>
                    </a:p>
                  </a:txBody>
                  <a:tcPr marL="9525" marR="9525" marT="9525" marB="0" anchor="ctr"/>
                </a:tc>
                <a:tc>
                  <a:txBody>
                    <a:bodyPr/>
                    <a:lstStyle/>
                    <a:p>
                      <a:pPr algn="l" rtl="0" fontAlgn="ctr"/>
                      <a:r>
                        <a:rPr lang="en-GB" sz="1000" b="0" i="0" u="none" strike="noStrike" dirty="0">
                          <a:solidFill>
                            <a:srgbClr val="000000"/>
                          </a:solidFill>
                          <a:effectLst/>
                          <a:latin typeface="Arial"/>
                        </a:rPr>
                        <a:t>Service Standard Liabilities Invoice</a:t>
                      </a:r>
                    </a:p>
                  </a:txBody>
                  <a:tcPr marL="36000" marR="9525" marT="9525" marB="0" anchor="ctr"/>
                </a:tc>
              </a:tr>
              <a:tr h="241268">
                <a:tc vMerge="1">
                  <a:txBody>
                    <a:bodyPr/>
                    <a:lstStyle/>
                    <a:p>
                      <a:endParaRPr lang="en-GB"/>
                    </a:p>
                  </a:txBody>
                  <a:tcPr/>
                </a:tc>
                <a:tc>
                  <a:txBody>
                    <a:bodyPr/>
                    <a:lstStyle/>
                    <a:p>
                      <a:pPr algn="ctr" rtl="0" fontAlgn="ctr"/>
                      <a:r>
                        <a:rPr lang="en-GB" sz="1000" b="0" i="0" u="none" strike="noStrike" dirty="0" smtClean="0">
                          <a:solidFill>
                            <a:srgbClr val="000000"/>
                          </a:solidFill>
                          <a:effectLst/>
                          <a:latin typeface="Arial"/>
                        </a:rPr>
                        <a:t>EOI</a:t>
                      </a:r>
                      <a:endParaRPr lang="en-GB" sz="1000" b="0" i="0" u="none" strike="noStrike" dirty="0">
                        <a:solidFill>
                          <a:srgbClr val="000000"/>
                        </a:solidFill>
                        <a:effectLst/>
                        <a:latin typeface="Arial"/>
                      </a:endParaRPr>
                    </a:p>
                  </a:txBody>
                  <a:tcPr marL="9525" marR="9525" marT="9525" marB="0" anchor="ctr"/>
                </a:tc>
                <a:tc>
                  <a:txBody>
                    <a:bodyPr/>
                    <a:lstStyle/>
                    <a:p>
                      <a:pPr algn="l" rtl="0" fontAlgn="ctr"/>
                      <a:r>
                        <a:rPr lang="en-GB" sz="1000" dirty="0" smtClean="0"/>
                        <a:t>DN Interrupt</a:t>
                      </a:r>
                      <a:r>
                        <a:rPr lang="en-GB" sz="1000" baseline="0" dirty="0" smtClean="0"/>
                        <a:t> Option and Exercise Fee</a:t>
                      </a:r>
                      <a:r>
                        <a:rPr lang="en-GB" sz="1000" dirty="0" smtClean="0"/>
                        <a:t> </a:t>
                      </a:r>
                      <a:endParaRPr lang="en-US" sz="1000" b="0" i="0" u="none" strike="noStrike" dirty="0">
                        <a:solidFill>
                          <a:srgbClr val="000000"/>
                        </a:solidFill>
                        <a:effectLst/>
                        <a:latin typeface="Arial"/>
                      </a:endParaRPr>
                    </a:p>
                  </a:txBody>
                  <a:tcPr marL="36000" marR="9525" marT="9525" marB="0" anchor="ctr"/>
                </a:tc>
              </a:tr>
              <a:tr h="241268">
                <a:tc vMerge="1">
                  <a:txBody>
                    <a:bodyPr/>
                    <a:lstStyle/>
                    <a:p>
                      <a:pPr algn="ctr"/>
                      <a:endParaRPr lang="en-GB" sz="1000" dirty="0"/>
                    </a:p>
                  </a:txBody>
                  <a:tcPr/>
                </a:tc>
                <a:tc>
                  <a:txBody>
                    <a:bodyPr/>
                    <a:lstStyle/>
                    <a:p>
                      <a:pPr algn="ctr" rtl="0" fontAlgn="ctr"/>
                      <a:r>
                        <a:rPr lang="en-GB" sz="1000" b="0" i="0" u="none" strike="noStrike" dirty="0">
                          <a:solidFill>
                            <a:srgbClr val="000000"/>
                          </a:solidFill>
                          <a:effectLst/>
                          <a:latin typeface="Arial"/>
                        </a:rPr>
                        <a:t>FSG</a:t>
                      </a:r>
                    </a:p>
                  </a:txBody>
                  <a:tcPr marL="9525" marR="9525" marT="9525" marB="0" anchor="ctr"/>
                </a:tc>
                <a:tc>
                  <a:txBody>
                    <a:bodyPr/>
                    <a:lstStyle/>
                    <a:p>
                      <a:pPr algn="l" rtl="0" fontAlgn="ctr"/>
                      <a:r>
                        <a:rPr lang="en-US" sz="1000" b="0" i="0" u="none" strike="noStrike" dirty="0">
                          <a:solidFill>
                            <a:srgbClr val="000000"/>
                          </a:solidFill>
                          <a:effectLst/>
                          <a:latin typeface="Arial"/>
                        </a:rPr>
                        <a:t>Failure To Supply Gas Invoice</a:t>
                      </a:r>
                    </a:p>
                  </a:txBody>
                  <a:tcPr marL="36000" marR="9525" marT="9525" marB="0" anchor="ctr"/>
                </a:tc>
              </a:tr>
              <a:tr h="241268">
                <a:tc vMerge="1">
                  <a:txBody>
                    <a:bodyPr/>
                    <a:lstStyle/>
                    <a:p>
                      <a:pPr algn="ctr"/>
                      <a:endParaRPr lang="en-GB" sz="1000" dirty="0"/>
                    </a:p>
                  </a:txBody>
                  <a:tcPr/>
                </a:tc>
                <a:tc>
                  <a:txBody>
                    <a:bodyPr/>
                    <a:lstStyle/>
                    <a:p>
                      <a:pPr algn="ctr" rtl="0" fontAlgn="ctr"/>
                      <a:r>
                        <a:rPr lang="en-GB" sz="1000" b="0" i="0" u="none" strike="noStrike">
                          <a:solidFill>
                            <a:srgbClr val="000000"/>
                          </a:solidFill>
                          <a:effectLst/>
                          <a:latin typeface="Arial"/>
                        </a:rPr>
                        <a:t>PNS</a:t>
                      </a:r>
                    </a:p>
                  </a:txBody>
                  <a:tcPr marL="9525" marR="9525" marT="9525" marB="0" anchor="ctr"/>
                </a:tc>
                <a:tc>
                  <a:txBody>
                    <a:bodyPr/>
                    <a:lstStyle/>
                    <a:p>
                      <a:pPr algn="l" rtl="0" fontAlgn="ctr"/>
                      <a:r>
                        <a:rPr lang="en-GB" sz="1000" b="0" i="0" u="none" strike="noStrike" dirty="0">
                          <a:solidFill>
                            <a:srgbClr val="000000"/>
                          </a:solidFill>
                          <a:effectLst/>
                          <a:latin typeface="Arial"/>
                        </a:rPr>
                        <a:t>Prime And Subs Invoice</a:t>
                      </a:r>
                    </a:p>
                  </a:txBody>
                  <a:tcPr marL="36000" marR="9525" marT="9525" marB="0" anchor="ctr"/>
                </a:tc>
              </a:tr>
              <a:tr h="241268">
                <a:tc vMerge="1">
                  <a:txBody>
                    <a:bodyPr/>
                    <a:lstStyle/>
                    <a:p>
                      <a:pPr algn="ctr"/>
                      <a:endParaRPr lang="en-GB" sz="1000" dirty="0"/>
                    </a:p>
                  </a:txBody>
                  <a:tcPr/>
                </a:tc>
                <a:tc>
                  <a:txBody>
                    <a:bodyPr/>
                    <a:lstStyle/>
                    <a:p>
                      <a:pPr algn="ctr" rtl="0" fontAlgn="ctr"/>
                      <a:r>
                        <a:rPr lang="en-GB" sz="1000" b="0" i="0" u="none" strike="noStrike">
                          <a:solidFill>
                            <a:srgbClr val="000000"/>
                          </a:solidFill>
                          <a:effectLst/>
                          <a:latin typeface="Arial"/>
                        </a:rPr>
                        <a:t>MAS</a:t>
                      </a:r>
                    </a:p>
                  </a:txBody>
                  <a:tcPr marL="9525" marR="9525" marT="9525" marB="0" anchor="ctr"/>
                </a:tc>
                <a:tc>
                  <a:txBody>
                    <a:bodyPr/>
                    <a:lstStyle/>
                    <a:p>
                      <a:pPr algn="l" rtl="0" fontAlgn="ctr"/>
                      <a:r>
                        <a:rPr lang="en-GB" sz="1000" b="0" i="0" u="none" strike="noStrike" dirty="0">
                          <a:solidFill>
                            <a:srgbClr val="000000"/>
                          </a:solidFill>
                          <a:effectLst/>
                          <a:latin typeface="Arial"/>
                        </a:rPr>
                        <a:t>Meter Asset Charges Invoice</a:t>
                      </a:r>
                    </a:p>
                  </a:txBody>
                  <a:tcPr marL="36000" marR="9525" marT="9525" marB="0" anchor="ctr"/>
                </a:tc>
              </a:tr>
              <a:tr h="241268">
                <a:tc vMerge="1">
                  <a:txBody>
                    <a:bodyPr/>
                    <a:lstStyle/>
                    <a:p>
                      <a:pPr algn="ctr"/>
                      <a:endParaRPr lang="en-GB" sz="1000" dirty="0"/>
                    </a:p>
                  </a:txBody>
                  <a:tcPr/>
                </a:tc>
                <a:tc>
                  <a:txBody>
                    <a:bodyPr/>
                    <a:lstStyle/>
                    <a:p>
                      <a:pPr algn="ctr" rtl="0" fontAlgn="ctr"/>
                      <a:r>
                        <a:rPr lang="en-GB" sz="1000" b="0" i="0" u="none" strike="noStrike">
                          <a:solidFill>
                            <a:srgbClr val="000000"/>
                          </a:solidFill>
                          <a:effectLst/>
                          <a:latin typeface="Arial"/>
                        </a:rPr>
                        <a:t>ADP</a:t>
                      </a:r>
                    </a:p>
                  </a:txBody>
                  <a:tcPr marL="9525" marR="9525" marT="9525" marB="0" anchor="ctr"/>
                </a:tc>
                <a:tc>
                  <a:txBody>
                    <a:bodyPr/>
                    <a:lstStyle/>
                    <a:p>
                      <a:pPr algn="l" rtl="0" fontAlgn="ctr"/>
                      <a:r>
                        <a:rPr lang="en-US" sz="1000" b="0" i="0" u="none" strike="noStrike" dirty="0">
                          <a:solidFill>
                            <a:srgbClr val="000000"/>
                          </a:solidFill>
                          <a:effectLst/>
                          <a:latin typeface="Arial"/>
                        </a:rPr>
                        <a:t>Meter Reading Data Logger Charges Invoice</a:t>
                      </a:r>
                    </a:p>
                  </a:txBody>
                  <a:tcPr marL="36000" marR="9525" marT="9525" marB="0" anchor="ctr"/>
                </a:tc>
              </a:tr>
              <a:tr h="241268">
                <a:tc vMerge="1">
                  <a:txBody>
                    <a:bodyPr/>
                    <a:lstStyle/>
                    <a:p>
                      <a:pPr algn="ctr"/>
                      <a:endParaRPr lang="en-GB" sz="1000" dirty="0"/>
                    </a:p>
                  </a:txBody>
                  <a:tcPr/>
                </a:tc>
                <a:tc>
                  <a:txBody>
                    <a:bodyPr/>
                    <a:lstStyle/>
                    <a:p>
                      <a:pPr algn="ctr" rtl="0" fontAlgn="ctr"/>
                      <a:r>
                        <a:rPr lang="en-GB" sz="1000" b="0" i="0" u="none" strike="noStrike" dirty="0">
                          <a:solidFill>
                            <a:srgbClr val="000000"/>
                          </a:solidFill>
                          <a:effectLst/>
                          <a:latin typeface="Arial"/>
                        </a:rPr>
                        <a:t>INT</a:t>
                      </a:r>
                    </a:p>
                  </a:txBody>
                  <a:tcPr marL="9525" marR="9525" marT="9525" marB="0" anchor="ctr"/>
                </a:tc>
                <a:tc>
                  <a:txBody>
                    <a:bodyPr/>
                    <a:lstStyle/>
                    <a:p>
                      <a:pPr algn="l" rtl="0" fontAlgn="ctr"/>
                      <a:r>
                        <a:rPr lang="en-GB" sz="1000" b="0" i="0" u="none" strike="noStrike" dirty="0">
                          <a:solidFill>
                            <a:srgbClr val="000000"/>
                          </a:solidFill>
                          <a:effectLst/>
                          <a:latin typeface="Arial"/>
                        </a:rPr>
                        <a:t>Interest On </a:t>
                      </a:r>
                      <a:r>
                        <a:rPr lang="en-GB" sz="1000" b="0" i="0" u="none" strike="noStrike" dirty="0" smtClean="0">
                          <a:solidFill>
                            <a:srgbClr val="000000"/>
                          </a:solidFill>
                          <a:effectLst/>
                          <a:latin typeface="Arial"/>
                        </a:rPr>
                        <a:t>Adjustments Invoice</a:t>
                      </a:r>
                      <a:endParaRPr lang="en-GB" sz="1000" b="0" i="0" u="none" strike="noStrike" dirty="0">
                        <a:solidFill>
                          <a:srgbClr val="000000"/>
                        </a:solidFill>
                        <a:effectLst/>
                        <a:latin typeface="Arial"/>
                      </a:endParaRPr>
                    </a:p>
                  </a:txBody>
                  <a:tcPr marL="36000" marR="9525" marT="9525" marB="0" anchor="ctr"/>
                </a:tc>
              </a:tr>
            </a:tbl>
          </a:graphicData>
        </a:graphic>
      </p:graphicFrame>
      <p:sp>
        <p:nvSpPr>
          <p:cNvPr id="6" name="Right Brace 5"/>
          <p:cNvSpPr/>
          <p:nvPr/>
        </p:nvSpPr>
        <p:spPr bwMode="auto">
          <a:xfrm>
            <a:off x="5004048" y="1269759"/>
            <a:ext cx="216024" cy="1668421"/>
          </a:xfrm>
          <a:prstGeom prst="rightBrac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7" name="Rectangle 6"/>
          <p:cNvSpPr/>
          <p:nvPr/>
        </p:nvSpPr>
        <p:spPr>
          <a:xfrm>
            <a:off x="5220072" y="1519193"/>
            <a:ext cx="2952328" cy="1169551"/>
          </a:xfrm>
          <a:prstGeom prst="rect">
            <a:avLst/>
          </a:prstGeom>
        </p:spPr>
        <p:txBody>
          <a:bodyPr wrap="square">
            <a:spAutoFit/>
          </a:bodyPr>
          <a:lstStyle/>
          <a:p>
            <a:pPr algn="ctr"/>
            <a:r>
              <a:rPr lang="en-GB" altLang="en-US" sz="1100" kern="0" dirty="0">
                <a:solidFill>
                  <a:schemeClr val="accent1"/>
                </a:solidFill>
              </a:rPr>
              <a:t>These </a:t>
            </a:r>
            <a:r>
              <a:rPr lang="en-GB" altLang="en-US" sz="1100" kern="0" dirty="0" smtClean="0">
                <a:solidFill>
                  <a:schemeClr val="accent1"/>
                </a:solidFill>
              </a:rPr>
              <a:t>invoices </a:t>
            </a:r>
            <a:r>
              <a:rPr lang="en-GB" altLang="en-US" sz="1100" kern="0" dirty="0">
                <a:solidFill>
                  <a:schemeClr val="accent1"/>
                </a:solidFill>
              </a:rPr>
              <a:t>are </a:t>
            </a:r>
            <a:r>
              <a:rPr lang="en-GB" altLang="en-US" sz="1100" kern="0" dirty="0" smtClean="0">
                <a:solidFill>
                  <a:schemeClr val="accent1"/>
                </a:solidFill>
              </a:rPr>
              <a:t>primarily calculated by: </a:t>
            </a:r>
          </a:p>
          <a:p>
            <a:pPr algn="ctr"/>
            <a:endParaRPr lang="en-GB" altLang="en-US" sz="400" kern="0" dirty="0" smtClean="0">
              <a:solidFill>
                <a:schemeClr val="accent1"/>
              </a:solidFill>
            </a:endParaRPr>
          </a:p>
          <a:p>
            <a:pPr algn="ctr"/>
            <a:r>
              <a:rPr lang="en-GB" altLang="en-US" sz="1100" kern="0" dirty="0" smtClean="0">
                <a:solidFill>
                  <a:schemeClr val="accent1"/>
                </a:solidFill>
              </a:rPr>
              <a:t>Billing </a:t>
            </a:r>
            <a:r>
              <a:rPr lang="en-GB" altLang="en-US" sz="1100" kern="0" dirty="0">
                <a:solidFill>
                  <a:schemeClr val="accent1"/>
                </a:solidFill>
              </a:rPr>
              <a:t>Quantity x </a:t>
            </a:r>
            <a:r>
              <a:rPr lang="en-GB" altLang="en-US" sz="1100" kern="0" dirty="0" smtClean="0">
                <a:solidFill>
                  <a:schemeClr val="accent1"/>
                </a:solidFill>
              </a:rPr>
              <a:t>Rate</a:t>
            </a:r>
          </a:p>
          <a:p>
            <a:pPr algn="ctr"/>
            <a:endParaRPr lang="en-GB" altLang="en-US" sz="1100" kern="0" dirty="0" smtClean="0">
              <a:solidFill>
                <a:schemeClr val="accent1"/>
              </a:solidFill>
            </a:endParaRPr>
          </a:p>
          <a:p>
            <a:pPr algn="ctr"/>
            <a:r>
              <a:rPr lang="en-GB" sz="1100" kern="0" dirty="0" smtClean="0">
                <a:solidFill>
                  <a:schemeClr val="accent1"/>
                </a:solidFill>
              </a:rPr>
              <a:t>The Billing quantity is determined by Gemini and thus these invoices are often referred to as </a:t>
            </a:r>
            <a:r>
              <a:rPr lang="en-GB" sz="1100" b="1" u="sng" kern="0" dirty="0" smtClean="0">
                <a:solidFill>
                  <a:schemeClr val="accent1"/>
                </a:solidFill>
              </a:rPr>
              <a:t>Gemini Invoices</a:t>
            </a:r>
            <a:r>
              <a:rPr lang="en-GB" sz="1100" kern="0" dirty="0" smtClean="0">
                <a:solidFill>
                  <a:schemeClr val="accent1"/>
                </a:solidFill>
              </a:rPr>
              <a:t> </a:t>
            </a:r>
            <a:endParaRPr lang="en-GB" sz="1100" dirty="0">
              <a:solidFill>
                <a:schemeClr val="accent1"/>
              </a:solidFill>
            </a:endParaRPr>
          </a:p>
        </p:txBody>
      </p:sp>
      <p:sp>
        <p:nvSpPr>
          <p:cNvPr id="8" name="Rectangle 7"/>
          <p:cNvSpPr/>
          <p:nvPr/>
        </p:nvSpPr>
        <p:spPr>
          <a:xfrm>
            <a:off x="5238327" y="3510495"/>
            <a:ext cx="3294113" cy="915635"/>
          </a:xfrm>
          <a:prstGeom prst="rect">
            <a:avLst/>
          </a:prstGeom>
        </p:spPr>
        <p:txBody>
          <a:bodyPr wrap="square">
            <a:spAutoFit/>
          </a:bodyPr>
          <a:lstStyle/>
          <a:p>
            <a:r>
              <a:rPr lang="en-GB" altLang="en-US" sz="1100" kern="0" dirty="0">
                <a:solidFill>
                  <a:schemeClr val="accent1"/>
                </a:solidFill>
              </a:rPr>
              <a:t>The </a:t>
            </a:r>
            <a:r>
              <a:rPr lang="en-GB" altLang="en-US" sz="1100" kern="0" dirty="0" smtClean="0">
                <a:solidFill>
                  <a:schemeClr val="accent1"/>
                </a:solidFill>
              </a:rPr>
              <a:t>invoices are Primarily calculated </a:t>
            </a:r>
            <a:r>
              <a:rPr lang="en-GB" altLang="en-US" sz="1100" kern="0" dirty="0">
                <a:solidFill>
                  <a:schemeClr val="accent1"/>
                </a:solidFill>
              </a:rPr>
              <a:t>based on occurrences of various factors </a:t>
            </a:r>
            <a:r>
              <a:rPr lang="en-GB" altLang="en-US" sz="1100" kern="0" dirty="0" smtClean="0">
                <a:solidFill>
                  <a:schemeClr val="accent1"/>
                </a:solidFill>
              </a:rPr>
              <a:t> e.g.</a:t>
            </a:r>
          </a:p>
          <a:p>
            <a:r>
              <a:rPr lang="en-GB" sz="1050" kern="0" dirty="0" smtClean="0">
                <a:solidFill>
                  <a:schemeClr val="accent1"/>
                </a:solidFill>
              </a:rPr>
              <a:t>How many Assets on a special metering sites, number of site visits &amp; how many liabilities have been breached etc.</a:t>
            </a:r>
            <a:endParaRPr lang="en-GB" sz="1050" kern="0" dirty="0">
              <a:solidFill>
                <a:schemeClr val="accent1"/>
              </a:solidFill>
            </a:endParaRPr>
          </a:p>
        </p:txBody>
      </p:sp>
      <p:sp>
        <p:nvSpPr>
          <p:cNvPr id="9" name="Right Brace 8"/>
          <p:cNvSpPr/>
          <p:nvPr/>
        </p:nvSpPr>
        <p:spPr bwMode="auto">
          <a:xfrm>
            <a:off x="5004048" y="2988612"/>
            <a:ext cx="216024" cy="1634923"/>
          </a:xfrm>
          <a:prstGeom prst="rightBrac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1"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3.3 Summary of Invoice Types</a:t>
            </a:r>
            <a:r>
              <a:rPr lang="en-GB" kern="0" dirty="0" smtClean="0"/>
              <a:t/>
            </a:r>
            <a:br>
              <a:rPr lang="en-GB" kern="0" dirty="0" smtClean="0"/>
            </a:br>
            <a:r>
              <a:rPr lang="en-GB" sz="2000" kern="0" dirty="0" smtClean="0">
                <a:solidFill>
                  <a:schemeClr val="accent6"/>
                </a:solidFill>
              </a:rPr>
              <a:t>3.3.2 Scheduled Ancillary Invoices</a:t>
            </a:r>
            <a:endParaRPr lang="en-GB" kern="0" dirty="0">
              <a:solidFill>
                <a:schemeClr val="accent6"/>
              </a:solidFill>
            </a:endParaRPr>
          </a:p>
        </p:txBody>
      </p:sp>
      <p:sp>
        <p:nvSpPr>
          <p:cNvPr id="10" name="Footer Placeholder 4"/>
          <p:cNvSpPr>
            <a:spLocks noGrp="1"/>
          </p:cNvSpPr>
          <p:nvPr>
            <p:ph type="ftr" sz="quarter" idx="10"/>
          </p:nvPr>
        </p:nvSpPr>
        <p:spPr>
          <a:xfrm>
            <a:off x="2565401" y="4731544"/>
            <a:ext cx="4200525" cy="130969"/>
          </a:xfrm>
        </p:spPr>
        <p:txBody>
          <a:bodyPr/>
          <a:lstStyle/>
          <a:p>
            <a:pPr>
              <a:defRPr/>
            </a:pPr>
            <a:fld id="{D86480B0-6847-4D27-B3EC-F99462D2DA11}" type="slidenum">
              <a:rPr lang="en-GB" smtClean="0"/>
              <a:pPr>
                <a:defRPr/>
              </a:pPr>
              <a:t>32</a:t>
            </a:fld>
            <a:endParaRPr lang="en-GB" dirty="0"/>
          </a:p>
        </p:txBody>
      </p:sp>
    </p:spTree>
    <p:extLst>
      <p:ext uri="{BB962C8B-B14F-4D97-AF65-F5344CB8AC3E}">
        <p14:creationId xmlns:p14="http://schemas.microsoft.com/office/powerpoint/2010/main" val="1889800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3062648322"/>
              </p:ext>
            </p:extLst>
          </p:nvPr>
        </p:nvGraphicFramePr>
        <p:xfrm>
          <a:off x="395535" y="1436350"/>
          <a:ext cx="4320481" cy="2307125"/>
        </p:xfrm>
        <a:graphic>
          <a:graphicData uri="http://schemas.openxmlformats.org/drawingml/2006/table">
            <a:tbl>
              <a:tblPr firstRow="1" bandRow="1">
                <a:tableStyleId>{93296810-A885-4BE3-A3E7-6D5BEEA58F35}</a:tableStyleId>
              </a:tblPr>
              <a:tblGrid>
                <a:gridCol w="936105"/>
                <a:gridCol w="988246"/>
                <a:gridCol w="2396130"/>
              </a:tblGrid>
              <a:tr h="618249">
                <a:tc>
                  <a:txBody>
                    <a:bodyPr/>
                    <a:lstStyle/>
                    <a:p>
                      <a:r>
                        <a:rPr lang="en-GB" sz="1100" dirty="0" smtClean="0"/>
                        <a:t>Invoice Type</a:t>
                      </a:r>
                      <a:endParaRPr lang="en-GB" sz="1100" dirty="0"/>
                    </a:p>
                  </a:txBody>
                  <a:tcPr/>
                </a:tc>
                <a:tc>
                  <a:txBody>
                    <a:bodyPr/>
                    <a:lstStyle/>
                    <a:p>
                      <a:r>
                        <a:rPr lang="en-GB" sz="1100" dirty="0" smtClean="0"/>
                        <a:t>Invoice short code</a:t>
                      </a:r>
                      <a:endParaRPr lang="en-GB" sz="1100" dirty="0"/>
                    </a:p>
                  </a:txBody>
                  <a:tcPr/>
                </a:tc>
                <a:tc>
                  <a:txBody>
                    <a:bodyPr/>
                    <a:lstStyle/>
                    <a:p>
                      <a:r>
                        <a:rPr lang="en-GB" sz="1100" dirty="0" smtClean="0"/>
                        <a:t>Invoice Name</a:t>
                      </a:r>
                      <a:endParaRPr lang="en-GB" sz="1100" dirty="0"/>
                    </a:p>
                  </a:txBody>
                  <a:tcPr/>
                </a:tc>
              </a:tr>
              <a:tr h="241268">
                <a:tc row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t>Unscheduled Ancillary Invoices</a:t>
                      </a:r>
                    </a:p>
                    <a:p>
                      <a:pPr algn="ctr"/>
                      <a:endParaRPr lang="en-GB" sz="1000" dirty="0"/>
                    </a:p>
                  </a:txBody>
                  <a:tcPr anchor="ctr"/>
                </a:tc>
                <a:tc>
                  <a:txBody>
                    <a:bodyPr/>
                    <a:lstStyle/>
                    <a:p>
                      <a:pPr algn="ctr" rtl="0" fontAlgn="ctr"/>
                      <a:r>
                        <a:rPr lang="en-GB" sz="1000" b="0" i="0" u="none" strike="noStrike" dirty="0">
                          <a:solidFill>
                            <a:srgbClr val="000000"/>
                          </a:solidFill>
                          <a:effectLst/>
                          <a:latin typeface="Arial"/>
                        </a:rPr>
                        <a:t>ADB</a:t>
                      </a:r>
                    </a:p>
                  </a:txBody>
                  <a:tcPr marL="9525" marR="9525" marT="9525" marB="0" anchor="ctr"/>
                </a:tc>
                <a:tc>
                  <a:txBody>
                    <a:bodyPr/>
                    <a:lstStyle/>
                    <a:p>
                      <a:pPr algn="l" fontAlgn="ctr"/>
                      <a:r>
                        <a:rPr lang="en-GB" sz="1000" b="0" i="0" u="none" strike="noStrike" dirty="0">
                          <a:solidFill>
                            <a:srgbClr val="000000"/>
                          </a:solidFill>
                          <a:effectLst/>
                          <a:latin typeface="Arial"/>
                        </a:rPr>
                        <a:t>Energy Reconciliation </a:t>
                      </a:r>
                      <a:r>
                        <a:rPr lang="en-GB" sz="1000" b="0" i="0" u="none" strike="noStrike" dirty="0" smtClean="0">
                          <a:solidFill>
                            <a:srgbClr val="000000"/>
                          </a:solidFill>
                          <a:effectLst/>
                          <a:latin typeface="Arial"/>
                        </a:rPr>
                        <a:t>Adjustment Invoice</a:t>
                      </a:r>
                      <a:endParaRPr lang="en-GB" sz="1000" b="0" i="0" u="none" strike="noStrike" dirty="0">
                        <a:solidFill>
                          <a:srgbClr val="000000"/>
                        </a:solidFill>
                        <a:effectLst/>
                        <a:latin typeface="Arial"/>
                      </a:endParaRPr>
                    </a:p>
                  </a:txBody>
                  <a:tcPr marL="9525" marR="9525" marT="9525" marB="0" anchor="ctr"/>
                </a:tc>
              </a:tr>
              <a:tr h="241268">
                <a:tc vMerge="1">
                  <a:txBody>
                    <a:bodyPr/>
                    <a:lstStyle/>
                    <a:p>
                      <a:pPr algn="ctr"/>
                      <a:endParaRPr lang="en-GB" sz="1000" dirty="0"/>
                    </a:p>
                  </a:txBody>
                  <a:tcPr/>
                </a:tc>
                <a:tc>
                  <a:txBody>
                    <a:bodyPr/>
                    <a:lstStyle/>
                    <a:p>
                      <a:pPr algn="ctr" rtl="0" fontAlgn="ctr"/>
                      <a:r>
                        <a:rPr lang="en-GB" sz="1000" b="0" i="0" u="none" strike="noStrike">
                          <a:solidFill>
                            <a:srgbClr val="000000"/>
                          </a:solidFill>
                          <a:effectLst/>
                          <a:latin typeface="Arial"/>
                        </a:rPr>
                        <a:t>ADG</a:t>
                      </a:r>
                    </a:p>
                  </a:txBody>
                  <a:tcPr marL="9525" marR="9525" marT="9525" marB="0" anchor="ctr"/>
                </a:tc>
                <a:tc>
                  <a:txBody>
                    <a:bodyPr/>
                    <a:lstStyle/>
                    <a:p>
                      <a:pPr algn="l" fontAlgn="ctr"/>
                      <a:r>
                        <a:rPr lang="en-GB" sz="1000" b="0" i="0" u="none" strike="noStrike" dirty="0">
                          <a:solidFill>
                            <a:srgbClr val="000000"/>
                          </a:solidFill>
                          <a:effectLst/>
                          <a:latin typeface="Arial"/>
                        </a:rPr>
                        <a:t>GRE </a:t>
                      </a:r>
                      <a:r>
                        <a:rPr lang="en-GB" sz="1000" b="0" i="0" u="none" strike="noStrike" dirty="0" smtClean="0">
                          <a:solidFill>
                            <a:srgbClr val="000000"/>
                          </a:solidFill>
                          <a:effectLst/>
                          <a:latin typeface="Arial"/>
                        </a:rPr>
                        <a:t>Invoice</a:t>
                      </a:r>
                      <a:endParaRPr lang="en-GB" sz="1000" b="0" i="0" u="none" strike="noStrike" dirty="0">
                        <a:solidFill>
                          <a:srgbClr val="000000"/>
                        </a:solidFill>
                        <a:effectLst/>
                        <a:latin typeface="Arial"/>
                      </a:endParaRPr>
                    </a:p>
                  </a:txBody>
                  <a:tcPr marL="9525" marR="9525" marT="9525" marB="0" anchor="ctr"/>
                </a:tc>
              </a:tr>
              <a:tr h="241268">
                <a:tc vMerge="1">
                  <a:txBody>
                    <a:bodyPr/>
                    <a:lstStyle/>
                    <a:p>
                      <a:pPr algn="ctr"/>
                      <a:endParaRPr lang="en-GB" sz="1000" dirty="0"/>
                    </a:p>
                  </a:txBody>
                  <a:tcPr/>
                </a:tc>
                <a:tc>
                  <a:txBody>
                    <a:bodyPr/>
                    <a:lstStyle/>
                    <a:p>
                      <a:pPr algn="ctr" rtl="0" fontAlgn="ctr"/>
                      <a:r>
                        <a:rPr lang="en-GB" sz="1000" b="0" i="0" u="none" strike="noStrike">
                          <a:solidFill>
                            <a:srgbClr val="000000"/>
                          </a:solidFill>
                          <a:effectLst/>
                          <a:latin typeface="Arial"/>
                        </a:rPr>
                        <a:t>ADK</a:t>
                      </a:r>
                    </a:p>
                  </a:txBody>
                  <a:tcPr marL="9525" marR="9525" marT="9525" marB="0" anchor="ctr"/>
                </a:tc>
                <a:tc>
                  <a:txBody>
                    <a:bodyPr/>
                    <a:lstStyle/>
                    <a:p>
                      <a:pPr algn="l" fontAlgn="ctr"/>
                      <a:r>
                        <a:rPr lang="en-GB" sz="1000" b="0" i="0" u="none" strike="noStrike" dirty="0">
                          <a:solidFill>
                            <a:srgbClr val="000000"/>
                          </a:solidFill>
                          <a:effectLst/>
                          <a:latin typeface="Arial"/>
                        </a:rPr>
                        <a:t>Contingency </a:t>
                      </a:r>
                      <a:r>
                        <a:rPr lang="en-GB" sz="1000" b="0" i="0" u="none" strike="noStrike" dirty="0" smtClean="0">
                          <a:solidFill>
                            <a:srgbClr val="000000"/>
                          </a:solidFill>
                          <a:effectLst/>
                          <a:latin typeface="Arial"/>
                        </a:rPr>
                        <a:t>Invoice</a:t>
                      </a:r>
                      <a:endParaRPr lang="en-GB" sz="1000" b="0" i="0" u="none" strike="noStrike" dirty="0">
                        <a:solidFill>
                          <a:srgbClr val="000000"/>
                        </a:solidFill>
                        <a:effectLst/>
                        <a:latin typeface="Arial"/>
                      </a:endParaRPr>
                    </a:p>
                  </a:txBody>
                  <a:tcPr marL="9525" marR="9525" marT="9525" marB="0" anchor="ctr"/>
                </a:tc>
              </a:tr>
              <a:tr h="241268">
                <a:tc vMerge="1">
                  <a:txBody>
                    <a:bodyPr/>
                    <a:lstStyle/>
                    <a:p>
                      <a:pPr algn="ctr"/>
                      <a:endParaRPr lang="en-GB" sz="1000" dirty="0"/>
                    </a:p>
                  </a:txBody>
                  <a:tcPr/>
                </a:tc>
                <a:tc>
                  <a:txBody>
                    <a:bodyPr/>
                    <a:lstStyle/>
                    <a:p>
                      <a:pPr algn="ctr" rtl="0" fontAlgn="ctr"/>
                      <a:r>
                        <a:rPr lang="en-GB" sz="1000" b="0" i="0" u="none" strike="noStrike">
                          <a:solidFill>
                            <a:srgbClr val="000000"/>
                          </a:solidFill>
                          <a:effectLst/>
                          <a:latin typeface="Arial"/>
                        </a:rPr>
                        <a:t>ADR</a:t>
                      </a:r>
                    </a:p>
                  </a:txBody>
                  <a:tcPr marL="9525" marR="9525" marT="9525" marB="0" anchor="ctr"/>
                </a:tc>
                <a:tc>
                  <a:txBody>
                    <a:bodyPr/>
                    <a:lstStyle/>
                    <a:p>
                      <a:pPr algn="l" fontAlgn="ctr"/>
                      <a:r>
                        <a:rPr lang="en-GB" sz="1000" b="0" i="0" u="none" strike="noStrike" dirty="0">
                          <a:solidFill>
                            <a:srgbClr val="000000"/>
                          </a:solidFill>
                          <a:effectLst/>
                          <a:latin typeface="Arial"/>
                        </a:rPr>
                        <a:t>Reconciliation </a:t>
                      </a:r>
                      <a:r>
                        <a:rPr lang="en-GB" sz="1000" b="0" i="0" u="none" strike="noStrike" dirty="0" smtClean="0">
                          <a:solidFill>
                            <a:srgbClr val="000000"/>
                          </a:solidFill>
                          <a:effectLst/>
                          <a:latin typeface="Arial"/>
                        </a:rPr>
                        <a:t>Invoice</a:t>
                      </a:r>
                      <a:endParaRPr lang="en-GB" sz="1000" b="0" i="0" u="none" strike="noStrike" dirty="0">
                        <a:solidFill>
                          <a:srgbClr val="000000"/>
                        </a:solidFill>
                        <a:effectLst/>
                        <a:latin typeface="Arial"/>
                      </a:endParaRPr>
                    </a:p>
                  </a:txBody>
                  <a:tcPr marL="9525" marR="9525" marT="9525" marB="0" anchor="ctr"/>
                </a:tc>
              </a:tr>
              <a:tr h="24126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00" dirty="0" smtClean="0"/>
                    </a:p>
                  </a:txBody>
                  <a:tcPr/>
                </a:tc>
                <a:tc>
                  <a:txBody>
                    <a:bodyPr/>
                    <a:lstStyle/>
                    <a:p>
                      <a:pPr algn="ctr" rtl="0" fontAlgn="ctr"/>
                      <a:r>
                        <a:rPr lang="en-GB" sz="1000" b="0" i="0" u="none" strike="noStrike">
                          <a:solidFill>
                            <a:srgbClr val="000000"/>
                          </a:solidFill>
                          <a:effectLst/>
                          <a:latin typeface="Arial"/>
                        </a:rPr>
                        <a:t>ANC</a:t>
                      </a:r>
                    </a:p>
                  </a:txBody>
                  <a:tcPr marL="9525" marR="9525" marT="9525" marB="0" anchor="ctr"/>
                </a:tc>
                <a:tc>
                  <a:txBody>
                    <a:bodyPr/>
                    <a:lstStyle/>
                    <a:p>
                      <a:pPr algn="l" fontAlgn="ctr"/>
                      <a:r>
                        <a:rPr lang="en-GB" sz="1000" b="0" i="0" u="none" strike="noStrike" dirty="0">
                          <a:solidFill>
                            <a:srgbClr val="000000"/>
                          </a:solidFill>
                          <a:effectLst/>
                          <a:latin typeface="Arial"/>
                        </a:rPr>
                        <a:t>Ancillary </a:t>
                      </a:r>
                      <a:r>
                        <a:rPr lang="en-GB" sz="1000" b="0" i="0" u="none" strike="noStrike" dirty="0" smtClean="0">
                          <a:solidFill>
                            <a:srgbClr val="000000"/>
                          </a:solidFill>
                          <a:effectLst/>
                          <a:latin typeface="Arial"/>
                        </a:rPr>
                        <a:t>Invoice</a:t>
                      </a:r>
                      <a:endParaRPr lang="en-GB" sz="1000" b="0" i="0" u="none" strike="noStrike" dirty="0">
                        <a:solidFill>
                          <a:srgbClr val="000000"/>
                        </a:solidFill>
                        <a:effectLst/>
                        <a:latin typeface="Arial"/>
                      </a:endParaRPr>
                    </a:p>
                  </a:txBody>
                  <a:tcPr marL="9525" marR="9525" marT="9525" marB="0" anchor="ctr"/>
                </a:tc>
              </a:tr>
              <a:tr h="24126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00" dirty="0" smtClean="0"/>
                    </a:p>
                  </a:txBody>
                  <a:tcPr/>
                </a:tc>
                <a:tc>
                  <a:txBody>
                    <a:bodyPr/>
                    <a:lstStyle/>
                    <a:p>
                      <a:pPr algn="ctr" rtl="0" fontAlgn="ctr"/>
                      <a:r>
                        <a:rPr lang="en-GB" sz="1000" b="0" i="0" u="none" strike="noStrike">
                          <a:solidFill>
                            <a:srgbClr val="000000"/>
                          </a:solidFill>
                          <a:effectLst/>
                          <a:latin typeface="Arial"/>
                        </a:rPr>
                        <a:t>TSV</a:t>
                      </a:r>
                    </a:p>
                  </a:txBody>
                  <a:tcPr marL="9525" marR="9525" marT="9525" marB="0" anchor="ctr"/>
                </a:tc>
                <a:tc>
                  <a:txBody>
                    <a:bodyPr/>
                    <a:lstStyle/>
                    <a:p>
                      <a:pPr algn="l" fontAlgn="ctr"/>
                      <a:r>
                        <a:rPr lang="en-GB" sz="1000" b="0" i="0" u="none" strike="noStrike" dirty="0">
                          <a:solidFill>
                            <a:srgbClr val="000000"/>
                          </a:solidFill>
                          <a:effectLst/>
                          <a:latin typeface="Arial"/>
                        </a:rPr>
                        <a:t>Transporter Site </a:t>
                      </a:r>
                      <a:r>
                        <a:rPr lang="en-GB" sz="1000" b="0" i="0" u="none" strike="noStrike" dirty="0" smtClean="0">
                          <a:solidFill>
                            <a:srgbClr val="000000"/>
                          </a:solidFill>
                          <a:effectLst/>
                          <a:latin typeface="Arial"/>
                        </a:rPr>
                        <a:t>Visit Invoice</a:t>
                      </a:r>
                      <a:endParaRPr lang="en-GB" sz="1000" b="0" i="0" u="none" strike="noStrike" dirty="0">
                        <a:solidFill>
                          <a:srgbClr val="000000"/>
                        </a:solidFill>
                        <a:effectLst/>
                        <a:latin typeface="Arial"/>
                      </a:endParaRPr>
                    </a:p>
                  </a:txBody>
                  <a:tcPr marL="9525" marR="9525" marT="9525" marB="0" anchor="ctr"/>
                </a:tc>
              </a:tr>
              <a:tr h="241268">
                <a:tc vMerge="1">
                  <a:txBody>
                    <a:bodyPr/>
                    <a:lstStyle/>
                    <a:p>
                      <a:pPr algn="ctr"/>
                      <a:endParaRPr lang="en-GB" sz="1000" dirty="0"/>
                    </a:p>
                  </a:txBody>
                  <a:tcPr/>
                </a:tc>
                <a:tc>
                  <a:txBody>
                    <a:bodyPr/>
                    <a:lstStyle/>
                    <a:p>
                      <a:pPr algn="ctr" rtl="0" fontAlgn="ctr"/>
                      <a:r>
                        <a:rPr lang="en-GB" sz="1000" b="0" i="0" u="none" strike="noStrike">
                          <a:solidFill>
                            <a:srgbClr val="000000"/>
                          </a:solidFill>
                          <a:effectLst/>
                          <a:latin typeface="Arial"/>
                        </a:rPr>
                        <a:t>UPI</a:t>
                      </a:r>
                    </a:p>
                  </a:txBody>
                  <a:tcPr marL="9525" marR="9525" marT="9525" marB="0" anchor="ctr"/>
                </a:tc>
                <a:tc>
                  <a:txBody>
                    <a:bodyPr/>
                    <a:lstStyle/>
                    <a:p>
                      <a:pPr algn="l" fontAlgn="ctr"/>
                      <a:r>
                        <a:rPr lang="en-GB" sz="1000" b="0" i="0" u="none" strike="noStrike" dirty="0">
                          <a:solidFill>
                            <a:srgbClr val="000000"/>
                          </a:solidFill>
                          <a:effectLst/>
                          <a:latin typeface="Arial"/>
                        </a:rPr>
                        <a:t>User Pays Type 1 </a:t>
                      </a:r>
                      <a:r>
                        <a:rPr lang="en-GB" sz="1000" b="0" i="0" u="none" strike="noStrike" dirty="0" smtClean="0">
                          <a:solidFill>
                            <a:srgbClr val="000000"/>
                          </a:solidFill>
                          <a:effectLst/>
                          <a:latin typeface="Arial"/>
                        </a:rPr>
                        <a:t>Invoice</a:t>
                      </a:r>
                      <a:endParaRPr lang="en-GB" sz="1000" b="0" i="0" u="none" strike="noStrike" dirty="0">
                        <a:solidFill>
                          <a:srgbClr val="000000"/>
                        </a:solidFill>
                        <a:effectLst/>
                        <a:latin typeface="Arial"/>
                      </a:endParaRPr>
                    </a:p>
                  </a:txBody>
                  <a:tcPr marL="9525" marR="9525" marT="9525" marB="0" anchor="ctr"/>
                </a:tc>
              </a:tr>
            </a:tbl>
          </a:graphicData>
        </a:graphic>
      </p:graphicFrame>
      <p:sp>
        <p:nvSpPr>
          <p:cNvPr id="9" name="Content Placeholder 2"/>
          <p:cNvSpPr txBox="1">
            <a:spLocks/>
          </p:cNvSpPr>
          <p:nvPr/>
        </p:nvSpPr>
        <p:spPr bwMode="auto">
          <a:xfrm>
            <a:off x="228600" y="659792"/>
            <a:ext cx="8686800" cy="61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US" sz="1800" kern="0" dirty="0"/>
              <a:t>The remainder of the invoices are unscheduled and </a:t>
            </a:r>
            <a:r>
              <a:rPr lang="en-US" sz="1800" kern="0" dirty="0" smtClean="0"/>
              <a:t>are issued for specific infrequent scenarios or activities.</a:t>
            </a:r>
            <a:endParaRPr lang="en-US" sz="1800" kern="0" dirty="0"/>
          </a:p>
        </p:txBody>
      </p:sp>
      <p:sp>
        <p:nvSpPr>
          <p:cNvPr id="11"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3.3 Summary of Invoice Types</a:t>
            </a:r>
            <a:r>
              <a:rPr lang="en-GB" kern="0" dirty="0" smtClean="0"/>
              <a:t/>
            </a:r>
            <a:br>
              <a:rPr lang="en-GB" kern="0" dirty="0" smtClean="0"/>
            </a:br>
            <a:r>
              <a:rPr lang="en-GB" sz="2000" kern="0" dirty="0" smtClean="0">
                <a:solidFill>
                  <a:schemeClr val="accent6"/>
                </a:solidFill>
              </a:rPr>
              <a:t>3.3.3 Unscheduled </a:t>
            </a:r>
            <a:r>
              <a:rPr lang="en-GB" sz="2000" kern="0" dirty="0">
                <a:solidFill>
                  <a:schemeClr val="accent6"/>
                </a:solidFill>
              </a:rPr>
              <a:t>Ancillary</a:t>
            </a:r>
            <a:r>
              <a:rPr lang="en-GB" sz="2000" kern="0" dirty="0" smtClean="0">
                <a:solidFill>
                  <a:schemeClr val="accent6"/>
                </a:solidFill>
              </a:rPr>
              <a:t> Invoices</a:t>
            </a:r>
            <a:endParaRPr lang="en-GB" kern="0" dirty="0">
              <a:solidFill>
                <a:schemeClr val="accent6"/>
              </a:solidFill>
            </a:endParaRPr>
          </a:p>
        </p:txBody>
      </p:sp>
      <p:sp>
        <p:nvSpPr>
          <p:cNvPr id="2" name="Footer Placeholder 1"/>
          <p:cNvSpPr>
            <a:spLocks noGrp="1"/>
          </p:cNvSpPr>
          <p:nvPr>
            <p:ph type="ftr" sz="quarter" idx="10"/>
          </p:nvPr>
        </p:nvSpPr>
        <p:spPr/>
        <p:txBody>
          <a:bodyPr/>
          <a:lstStyle/>
          <a:p>
            <a:pPr>
              <a:defRPr/>
            </a:pPr>
            <a:fld id="{D86480B0-6847-4D27-B3EC-F99462D2DA11}" type="slidenum">
              <a:rPr lang="en-GB" smtClean="0"/>
              <a:pPr>
                <a:defRPr/>
              </a:pPr>
              <a:t>33</a:t>
            </a:fld>
            <a:endParaRPr lang="en-GB" dirty="0"/>
          </a:p>
        </p:txBody>
      </p:sp>
    </p:spTree>
    <p:extLst>
      <p:ext uri="{BB962C8B-B14F-4D97-AF65-F5344CB8AC3E}">
        <p14:creationId xmlns:p14="http://schemas.microsoft.com/office/powerpoint/2010/main" val="25403924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92546"/>
            <a:ext cx="8688388" cy="723900"/>
          </a:xfrm>
        </p:spPr>
        <p:txBody>
          <a:bodyPr/>
          <a:lstStyle/>
          <a:p>
            <a:r>
              <a:rPr lang="en-GB" sz="1800" dirty="0" smtClean="0"/>
              <a:t>3.4 Core Invoices</a:t>
            </a:r>
            <a:r>
              <a:rPr lang="en-GB" dirty="0" smtClean="0"/>
              <a:t/>
            </a:r>
            <a:br>
              <a:rPr lang="en-GB" dirty="0" smtClean="0"/>
            </a:br>
            <a:r>
              <a:rPr lang="en-GB" sz="2000" dirty="0" smtClean="0">
                <a:solidFill>
                  <a:schemeClr val="accent6"/>
                </a:solidFill>
              </a:rPr>
              <a:t>3.4.1 CAZ</a:t>
            </a:r>
            <a:endParaRPr lang="en-GB" sz="2000" dirty="0">
              <a:solidFill>
                <a:schemeClr val="accent6"/>
              </a:solidFill>
            </a:endParaRPr>
          </a:p>
        </p:txBody>
      </p:sp>
      <p:sp>
        <p:nvSpPr>
          <p:cNvPr id="4" name="Rectangle 3"/>
          <p:cNvSpPr/>
          <p:nvPr/>
        </p:nvSpPr>
        <p:spPr bwMode="auto">
          <a:xfrm>
            <a:off x="225424" y="987574"/>
            <a:ext cx="8739063" cy="3096344"/>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just" defTabSz="914400" eaLnBrk="0" hangingPunct="0">
              <a:spcBef>
                <a:spcPct val="20000"/>
              </a:spcBef>
              <a:buClr>
                <a:srgbClr val="0062C8"/>
              </a:buClr>
            </a:pPr>
            <a:r>
              <a:rPr lang="en-US" sz="1400" u="sng" kern="0" dirty="0" smtClean="0">
                <a:solidFill>
                  <a:schemeClr val="accent1"/>
                </a:solidFill>
              </a:rPr>
              <a:t>All</a:t>
            </a:r>
            <a:r>
              <a:rPr lang="en-US" sz="1400" kern="0" dirty="0" smtClean="0">
                <a:solidFill>
                  <a:schemeClr val="accent1"/>
                </a:solidFill>
              </a:rPr>
              <a:t> sites </a:t>
            </a:r>
            <a:r>
              <a:rPr lang="en-US" sz="1400" kern="0" dirty="0">
                <a:solidFill>
                  <a:schemeClr val="accent1"/>
                </a:solidFill>
              </a:rPr>
              <a:t>with a nominated Shipper  will be included on the capacity invoice every month</a:t>
            </a:r>
            <a:r>
              <a:rPr lang="en-US" sz="1400" kern="0" dirty="0" smtClean="0">
                <a:solidFill>
                  <a:schemeClr val="accent1"/>
                </a:solidFill>
              </a:rPr>
              <a:t>.</a:t>
            </a:r>
          </a:p>
          <a:p>
            <a:pPr algn="just" defTabSz="914400" eaLnBrk="0" hangingPunct="0">
              <a:spcBef>
                <a:spcPct val="20000"/>
              </a:spcBef>
              <a:buClr>
                <a:srgbClr val="0062C8"/>
              </a:buClr>
            </a:pPr>
            <a:endParaRPr lang="en-US" sz="500" kern="0" dirty="0" smtClean="0">
              <a:solidFill>
                <a:schemeClr val="accent1"/>
              </a:solidFill>
            </a:endParaRPr>
          </a:p>
          <a:p>
            <a:pPr algn="just" defTabSz="914400" eaLnBrk="0" hangingPunct="0">
              <a:spcBef>
                <a:spcPct val="20000"/>
              </a:spcBef>
              <a:buClr>
                <a:srgbClr val="0062C8"/>
              </a:buClr>
            </a:pPr>
            <a:r>
              <a:rPr lang="en-US" sz="1400" kern="0" dirty="0" smtClean="0">
                <a:solidFill>
                  <a:schemeClr val="accent1"/>
                </a:solidFill>
              </a:rPr>
              <a:t>The  </a:t>
            </a:r>
            <a:r>
              <a:rPr lang="en-US" sz="1400" kern="0" dirty="0">
                <a:solidFill>
                  <a:schemeClr val="accent1"/>
                </a:solidFill>
              </a:rPr>
              <a:t>Capacity Invoice charges for booked SOQ (Supply Off-take Quantity) for class 1 &amp; 2 sites this utilizes a rolling SOQ which is calculated each month( as long as a read is submitted). For class 2 &amp; 3 we use a Billing SOQ which is calculated on an annual </a:t>
            </a:r>
            <a:r>
              <a:rPr lang="en-US" sz="1400" kern="0" dirty="0" smtClean="0">
                <a:solidFill>
                  <a:schemeClr val="accent1"/>
                </a:solidFill>
              </a:rPr>
              <a:t>basis sometimes referred to as formula year.</a:t>
            </a:r>
          </a:p>
          <a:p>
            <a:pPr algn="just" defTabSz="914400" eaLnBrk="0" hangingPunct="0">
              <a:spcBef>
                <a:spcPct val="20000"/>
              </a:spcBef>
              <a:buClr>
                <a:srgbClr val="0062C8"/>
              </a:buClr>
            </a:pPr>
            <a:r>
              <a:rPr lang="en-US" sz="600" kern="0" dirty="0" smtClean="0">
                <a:solidFill>
                  <a:schemeClr val="accent1"/>
                </a:solidFill>
              </a:rPr>
              <a:t> </a:t>
            </a:r>
            <a:endParaRPr lang="en-US" sz="100" kern="0" dirty="0" smtClean="0">
              <a:solidFill>
                <a:schemeClr val="accent1"/>
              </a:solidFill>
            </a:endParaRPr>
          </a:p>
          <a:p>
            <a:pPr algn="just" defTabSz="914400" eaLnBrk="0" hangingPunct="0">
              <a:spcBef>
                <a:spcPct val="20000"/>
              </a:spcBef>
              <a:buClr>
                <a:srgbClr val="0062C8"/>
              </a:buClr>
            </a:pPr>
            <a:r>
              <a:rPr lang="en-US" sz="1400" kern="0" dirty="0" smtClean="0">
                <a:solidFill>
                  <a:schemeClr val="accent1"/>
                </a:solidFill>
              </a:rPr>
              <a:t>The </a:t>
            </a:r>
            <a:r>
              <a:rPr lang="en-US" sz="1400" kern="0" dirty="0">
                <a:solidFill>
                  <a:schemeClr val="accent1"/>
                </a:solidFill>
              </a:rPr>
              <a:t>Supply Meter Points (SMPs) are charged for the full daily SOQ, although the completed booked capacity might not be </a:t>
            </a:r>
            <a:r>
              <a:rPr lang="en-US" sz="1400" kern="0" dirty="0" err="1">
                <a:solidFill>
                  <a:schemeClr val="accent1"/>
                </a:solidFill>
              </a:rPr>
              <a:t>utilised</a:t>
            </a:r>
            <a:r>
              <a:rPr lang="en-US" sz="1400" kern="0" dirty="0">
                <a:solidFill>
                  <a:schemeClr val="accent1"/>
                </a:solidFill>
              </a:rPr>
              <a:t>.  These charges are billed in the similar way for all types of SMPs using Daily SOQ values x Days in the billed period (Billing Quantity) x Rate</a:t>
            </a:r>
            <a:r>
              <a:rPr lang="en-US" sz="1400" kern="0" dirty="0" smtClean="0">
                <a:solidFill>
                  <a:schemeClr val="accent1"/>
                </a:solidFill>
              </a:rPr>
              <a:t>.</a:t>
            </a:r>
          </a:p>
          <a:p>
            <a:pPr algn="just" defTabSz="914400" eaLnBrk="0" hangingPunct="0">
              <a:spcBef>
                <a:spcPct val="20000"/>
              </a:spcBef>
              <a:buClr>
                <a:srgbClr val="0062C8"/>
              </a:buClr>
            </a:pPr>
            <a:endParaRPr lang="en-US" sz="500" kern="0" dirty="0" smtClean="0">
              <a:solidFill>
                <a:schemeClr val="accent1"/>
              </a:solidFill>
            </a:endParaRPr>
          </a:p>
          <a:p>
            <a:pPr algn="just" defTabSz="914400" eaLnBrk="0" hangingPunct="0">
              <a:spcBef>
                <a:spcPct val="20000"/>
              </a:spcBef>
              <a:buClr>
                <a:srgbClr val="0062C8"/>
              </a:buClr>
            </a:pPr>
            <a:r>
              <a:rPr lang="en-US" sz="1400" kern="0" dirty="0" smtClean="0">
                <a:solidFill>
                  <a:schemeClr val="accent1"/>
                </a:solidFill>
              </a:rPr>
              <a:t>If </a:t>
            </a:r>
            <a:r>
              <a:rPr lang="en-US" sz="1400" kern="0" dirty="0">
                <a:solidFill>
                  <a:schemeClr val="accent1"/>
                </a:solidFill>
              </a:rPr>
              <a:t>a Class 1 or 2 </a:t>
            </a:r>
            <a:r>
              <a:rPr lang="en-US" sz="1400" kern="0" dirty="0" smtClean="0">
                <a:solidFill>
                  <a:schemeClr val="accent1"/>
                </a:solidFill>
              </a:rPr>
              <a:t>SMP exceeds </a:t>
            </a:r>
            <a:r>
              <a:rPr lang="en-US" sz="1400" kern="0" dirty="0">
                <a:solidFill>
                  <a:schemeClr val="accent1"/>
                </a:solidFill>
              </a:rPr>
              <a:t>its Daily Metered Supply Off-take Quantity (DMSOQ) during the live ratchet period then a ratchet charge is applied and will be issued on Month +2 after the Ratchet was incurred</a:t>
            </a:r>
            <a:r>
              <a:rPr lang="en-US" sz="1400" kern="0" dirty="0" smtClean="0">
                <a:solidFill>
                  <a:schemeClr val="accent1"/>
                </a:solidFill>
              </a:rPr>
              <a:t>.</a:t>
            </a:r>
          </a:p>
          <a:p>
            <a:pPr algn="just" defTabSz="914400" eaLnBrk="0" hangingPunct="0">
              <a:spcBef>
                <a:spcPct val="20000"/>
              </a:spcBef>
              <a:buClr>
                <a:srgbClr val="0062C8"/>
              </a:buClr>
            </a:pPr>
            <a:endParaRPr lang="en-US" sz="500" kern="0" dirty="0" smtClean="0">
              <a:solidFill>
                <a:schemeClr val="accent1"/>
              </a:solidFill>
            </a:endParaRPr>
          </a:p>
          <a:p>
            <a:pPr algn="just" defTabSz="914400" eaLnBrk="0" hangingPunct="0">
              <a:spcBef>
                <a:spcPct val="20000"/>
              </a:spcBef>
              <a:buClr>
                <a:srgbClr val="0062C8"/>
              </a:buClr>
            </a:pPr>
            <a:r>
              <a:rPr lang="en-US" sz="1400" kern="0" dirty="0" smtClean="0">
                <a:solidFill>
                  <a:schemeClr val="accent1"/>
                </a:solidFill>
              </a:rPr>
              <a:t>The </a:t>
            </a:r>
            <a:r>
              <a:rPr lang="en-US" sz="1400" kern="0" dirty="0">
                <a:solidFill>
                  <a:schemeClr val="accent1"/>
                </a:solidFill>
              </a:rPr>
              <a:t>.INV file is aggregates these charges  at Shipper/Network level.</a:t>
            </a:r>
          </a:p>
        </p:txBody>
      </p:sp>
      <p:sp>
        <p:nvSpPr>
          <p:cNvPr id="5" name="Rectangle 4"/>
          <p:cNvSpPr/>
          <p:nvPr/>
        </p:nvSpPr>
        <p:spPr bwMode="auto">
          <a:xfrm>
            <a:off x="214121" y="627534"/>
            <a:ext cx="4032448"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indent="0" algn="just">
              <a:buNone/>
            </a:pPr>
            <a:r>
              <a:rPr lang="en-GB" dirty="0" smtClean="0"/>
              <a:t>CAZ </a:t>
            </a:r>
            <a:r>
              <a:rPr lang="en-GB" dirty="0"/>
              <a:t>- CORE CAPACITY INVOICE</a:t>
            </a:r>
          </a:p>
        </p:txBody>
      </p:sp>
      <p:sp>
        <p:nvSpPr>
          <p:cNvPr id="3" name="Footer Placeholder 2"/>
          <p:cNvSpPr>
            <a:spLocks noGrp="1"/>
          </p:cNvSpPr>
          <p:nvPr>
            <p:ph type="ftr" sz="quarter" idx="10"/>
          </p:nvPr>
        </p:nvSpPr>
        <p:spPr/>
        <p:txBody>
          <a:bodyPr/>
          <a:lstStyle/>
          <a:p>
            <a:pPr>
              <a:defRPr/>
            </a:pPr>
            <a:fld id="{D86480B0-6847-4D27-B3EC-F99462D2DA11}" type="slidenum">
              <a:rPr lang="en-GB" smtClean="0"/>
              <a:pPr>
                <a:defRPr/>
              </a:pPr>
              <a:t>34</a:t>
            </a:fld>
            <a:endParaRPr lang="en-GB" dirty="0"/>
          </a:p>
        </p:txBody>
      </p:sp>
      <p:sp>
        <p:nvSpPr>
          <p:cNvPr id="6" name="Rectangle 5"/>
          <p:cNvSpPr/>
          <p:nvPr/>
        </p:nvSpPr>
        <p:spPr bwMode="auto">
          <a:xfrm>
            <a:off x="4336728" y="4011910"/>
            <a:ext cx="4483562"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fontAlgn="ctr"/>
            <a:r>
              <a:rPr lang="en-GB" dirty="0" smtClean="0"/>
              <a:t>VAT applicable Issued on 4</a:t>
            </a:r>
            <a:r>
              <a:rPr lang="en-GB" baseline="30000" dirty="0" smtClean="0"/>
              <a:t>th</a:t>
            </a:r>
            <a:r>
              <a:rPr lang="en-GB" dirty="0" smtClean="0"/>
              <a:t> Business Day</a:t>
            </a:r>
            <a:endParaRPr lang="en-GB" dirty="0"/>
          </a:p>
        </p:txBody>
      </p:sp>
    </p:spTree>
    <p:extLst>
      <p:ext uri="{BB962C8B-B14F-4D97-AF65-F5344CB8AC3E}">
        <p14:creationId xmlns:p14="http://schemas.microsoft.com/office/powerpoint/2010/main" val="12427858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352706"/>
              </p:ext>
            </p:extLst>
          </p:nvPr>
        </p:nvGraphicFramePr>
        <p:xfrm>
          <a:off x="376536" y="1243823"/>
          <a:ext cx="4968552" cy="3056119"/>
        </p:xfrm>
        <a:graphic>
          <a:graphicData uri="http://schemas.openxmlformats.org/drawingml/2006/table">
            <a:tbl>
              <a:tblPr>
                <a:tableStyleId>{16D9F66E-5EB9-4882-86FB-DCBF35E3C3E4}</a:tableStyleId>
              </a:tblPr>
              <a:tblGrid>
                <a:gridCol w="504056"/>
                <a:gridCol w="2933430"/>
                <a:gridCol w="1531066"/>
              </a:tblGrid>
              <a:tr h="303394">
                <a:tc gridSpan="3">
                  <a:txBody>
                    <a:bodyPr/>
                    <a:lstStyle/>
                    <a:p>
                      <a:pPr algn="ctr" fontAlgn="b"/>
                      <a:r>
                        <a:rPr lang="en-GB" sz="1400" u="none" strike="noStrike" dirty="0">
                          <a:effectLst/>
                        </a:rPr>
                        <a:t>CAZ - CORE CAPACITY INVOICE</a:t>
                      </a:r>
                      <a:endParaRPr lang="en-GB" sz="1400" b="0" i="0" u="none" strike="noStrike" dirty="0">
                        <a:effectLst/>
                        <a:latin typeface="Arial"/>
                      </a:endParaRPr>
                    </a:p>
                  </a:txBody>
                  <a:tcPr marL="9525" marR="9525" marT="9525" marB="0" anchor="b"/>
                </a:tc>
                <a:tc hMerge="1">
                  <a:txBody>
                    <a:bodyPr/>
                    <a:lstStyle/>
                    <a:p>
                      <a:endParaRPr lang="en-GB"/>
                    </a:p>
                  </a:txBody>
                  <a:tcPr/>
                </a:tc>
                <a:tc hMerge="1">
                  <a:txBody>
                    <a:bodyPr/>
                    <a:lstStyle/>
                    <a:p>
                      <a:endParaRPr lang="en-GB"/>
                    </a:p>
                  </a:txBody>
                  <a:tcPr/>
                </a:tc>
              </a:tr>
              <a:tr h="144016">
                <a:tc>
                  <a:txBody>
                    <a:bodyPr/>
                    <a:lstStyle/>
                    <a:p>
                      <a:pPr algn="ctr" fontAlgn="b"/>
                      <a:r>
                        <a:rPr lang="en-GB" sz="1000" b="1" u="none" strike="noStrike" dirty="0" smtClean="0">
                          <a:effectLst/>
                        </a:rPr>
                        <a:t>Charge</a:t>
                      </a:r>
                      <a:endParaRPr lang="en-GB" sz="1000" b="1" i="0" u="none" strike="noStrike" dirty="0">
                        <a:effectLst/>
                        <a:latin typeface="+mn-lt"/>
                      </a:endParaRPr>
                    </a:p>
                  </a:txBody>
                  <a:tcPr marL="9525" marR="9525" marT="9525" marB="0" anchor="b"/>
                </a:tc>
                <a:tc>
                  <a:txBody>
                    <a:bodyPr/>
                    <a:lstStyle/>
                    <a:p>
                      <a:pPr algn="l" fontAlgn="b"/>
                      <a:r>
                        <a:rPr lang="en-GB" sz="1000" b="1" u="none" strike="noStrike" dirty="0" smtClean="0">
                          <a:effectLst/>
                        </a:rPr>
                        <a:t> Charge Description</a:t>
                      </a:r>
                      <a:endParaRPr lang="en-GB" sz="1000" b="1" i="0" u="none" strike="noStrike" dirty="0">
                        <a:effectLst/>
                        <a:latin typeface="+mn-lt"/>
                      </a:endParaRPr>
                    </a:p>
                  </a:txBody>
                  <a:tcPr marL="9525" marR="9525" marT="9525" marB="0" anchor="b"/>
                </a:tc>
                <a:tc>
                  <a:txBody>
                    <a:bodyPr/>
                    <a:lstStyle/>
                    <a:p>
                      <a:pPr algn="l" fontAlgn="b"/>
                      <a:r>
                        <a:rPr lang="en-GB" sz="1000" b="1" u="none" strike="noStrike" dirty="0" smtClean="0">
                          <a:effectLst/>
                        </a:rPr>
                        <a:t> Comment</a:t>
                      </a:r>
                      <a:endParaRPr lang="en-GB" sz="1000" b="1" i="0" u="none" strike="noStrike" dirty="0">
                        <a:effectLst/>
                        <a:latin typeface="+mn-lt"/>
                      </a:endParaRPr>
                    </a:p>
                  </a:txBody>
                  <a:tcPr marL="9525" marR="9525" marT="9525" marB="0" anchor="b"/>
                </a:tc>
              </a:tr>
              <a:tr h="161288">
                <a:tc>
                  <a:txBody>
                    <a:bodyPr/>
                    <a:lstStyle/>
                    <a:p>
                      <a:pPr algn="ctr" fontAlgn="b"/>
                      <a:r>
                        <a:rPr lang="en-GB" sz="1000" u="none" strike="noStrike" dirty="0">
                          <a:effectLst/>
                        </a:rPr>
                        <a:t>SCF</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SEASONAL </a:t>
                      </a:r>
                      <a:r>
                        <a:rPr lang="en-GB" sz="1000" u="none" strike="noStrike" dirty="0">
                          <a:effectLst/>
                        </a:rPr>
                        <a:t>CAPACITY FAILURE CHARGE</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SLSMP </a:t>
                      </a:r>
                      <a:r>
                        <a:rPr lang="en-GB" sz="1000" u="none" strike="noStrike" dirty="0">
                          <a:effectLst/>
                        </a:rPr>
                        <a:t>Only </a:t>
                      </a:r>
                      <a:endParaRPr lang="en-GB" sz="1000" b="0" i="0" u="none" strike="noStrike" dirty="0">
                        <a:effectLst/>
                        <a:latin typeface="+mn-lt"/>
                      </a:endParaRPr>
                    </a:p>
                  </a:txBody>
                  <a:tcPr marL="9525" marR="9525" marT="9525" marB="0" anchor="b"/>
                </a:tc>
              </a:tr>
              <a:tr h="161288">
                <a:tc>
                  <a:txBody>
                    <a:bodyPr/>
                    <a:lstStyle/>
                    <a:p>
                      <a:pPr algn="ctr" fontAlgn="b"/>
                      <a:r>
                        <a:rPr lang="en-GB" sz="1000" u="none" strike="noStrike" dirty="0">
                          <a:effectLst/>
                        </a:rPr>
                        <a:t>871</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UNIQUE </a:t>
                      </a:r>
                      <a:r>
                        <a:rPr lang="en-GB" sz="1000" u="none" strike="noStrike" dirty="0">
                          <a:effectLst/>
                        </a:rPr>
                        <a:t>- LDZ CAPACITY CHARGE</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Non </a:t>
                      </a:r>
                      <a:r>
                        <a:rPr lang="en-GB" sz="1000" u="none" strike="noStrike" dirty="0">
                          <a:effectLst/>
                        </a:rPr>
                        <a:t>Standard Sites only </a:t>
                      </a:r>
                      <a:endParaRPr lang="en-GB" sz="1000" b="0" i="0" u="none" strike="noStrike" dirty="0">
                        <a:effectLst/>
                        <a:latin typeface="+mn-lt"/>
                      </a:endParaRPr>
                    </a:p>
                  </a:txBody>
                  <a:tcPr marL="9525" marR="9525" marT="9525" marB="0" anchor="b"/>
                </a:tc>
              </a:tr>
              <a:tr h="161288">
                <a:tc>
                  <a:txBody>
                    <a:bodyPr/>
                    <a:lstStyle/>
                    <a:p>
                      <a:pPr algn="ctr" fontAlgn="b"/>
                      <a:r>
                        <a:rPr lang="en-GB" sz="1000" u="none" strike="noStrike" dirty="0">
                          <a:effectLst/>
                        </a:rPr>
                        <a:t>872</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UNIQUE </a:t>
                      </a:r>
                      <a:r>
                        <a:rPr lang="en-GB" sz="1000" u="none" strike="noStrike" dirty="0">
                          <a:effectLst/>
                        </a:rPr>
                        <a:t>- CUST CAPACITY CHARGE</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Non </a:t>
                      </a:r>
                      <a:r>
                        <a:rPr lang="en-GB" sz="1000" u="none" strike="noStrike" dirty="0">
                          <a:effectLst/>
                        </a:rPr>
                        <a:t>Standard Sites only </a:t>
                      </a:r>
                      <a:endParaRPr lang="en-GB" sz="1000" b="0" i="0" u="none" strike="noStrike" dirty="0">
                        <a:effectLst/>
                        <a:latin typeface="+mn-lt"/>
                      </a:endParaRPr>
                    </a:p>
                  </a:txBody>
                  <a:tcPr marL="9525" marR="9525" marT="9525" marB="0" anchor="b"/>
                </a:tc>
              </a:tr>
              <a:tr h="161288">
                <a:tc>
                  <a:txBody>
                    <a:bodyPr/>
                    <a:lstStyle/>
                    <a:p>
                      <a:pPr algn="ctr" fontAlgn="b"/>
                      <a:r>
                        <a:rPr lang="en-GB" sz="1000" u="none" strike="noStrike" dirty="0">
                          <a:effectLst/>
                        </a:rPr>
                        <a:t>881</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LDZ </a:t>
                      </a:r>
                      <a:r>
                        <a:rPr lang="en-GB" sz="1000" u="none" strike="noStrike" dirty="0">
                          <a:effectLst/>
                        </a:rPr>
                        <a:t>OPTIONAL TARIFF</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Non </a:t>
                      </a:r>
                      <a:r>
                        <a:rPr lang="en-GB" sz="1000" u="none" strike="noStrike" dirty="0">
                          <a:effectLst/>
                        </a:rPr>
                        <a:t>Standard Sites only </a:t>
                      </a:r>
                      <a:endParaRPr lang="en-GB" sz="1000" b="0" i="0" u="none" strike="noStrike" dirty="0">
                        <a:effectLst/>
                        <a:latin typeface="+mn-lt"/>
                      </a:endParaRPr>
                    </a:p>
                  </a:txBody>
                  <a:tcPr marL="9525" marR="9525" marT="9525" marB="0" anchor="b"/>
                </a:tc>
              </a:tr>
              <a:tr h="161288">
                <a:tc>
                  <a:txBody>
                    <a:bodyPr/>
                    <a:lstStyle/>
                    <a:p>
                      <a:pPr algn="ctr" fontAlgn="b"/>
                      <a:r>
                        <a:rPr lang="en-GB" sz="1000" u="none" strike="noStrike" dirty="0">
                          <a:effectLst/>
                        </a:rPr>
                        <a:t>884</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ADMINISTRATION </a:t>
                      </a:r>
                      <a:r>
                        <a:rPr lang="en-GB" sz="1000" u="none" strike="noStrike" dirty="0">
                          <a:effectLst/>
                        </a:rPr>
                        <a:t>CHARGE - NTS             </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Non </a:t>
                      </a:r>
                      <a:r>
                        <a:rPr lang="en-GB" sz="1000" u="none" strike="noStrike" dirty="0">
                          <a:effectLst/>
                        </a:rPr>
                        <a:t>Standard Sites only </a:t>
                      </a:r>
                      <a:endParaRPr lang="en-GB" sz="1000" b="0" i="0" u="none" strike="noStrike" dirty="0">
                        <a:effectLst/>
                        <a:latin typeface="+mn-lt"/>
                      </a:endParaRPr>
                    </a:p>
                  </a:txBody>
                  <a:tcPr marL="9525" marR="9525" marT="9525" marB="0" anchor="b"/>
                </a:tc>
              </a:tr>
              <a:tr h="161288">
                <a:tc>
                  <a:txBody>
                    <a:bodyPr/>
                    <a:lstStyle/>
                    <a:p>
                      <a:pPr algn="ctr" fontAlgn="b"/>
                      <a:r>
                        <a:rPr lang="en-GB" sz="1000" u="none" strike="noStrike" dirty="0">
                          <a:effectLst/>
                        </a:rPr>
                        <a:t>901</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UNIQUE </a:t>
                      </a:r>
                      <a:r>
                        <a:rPr lang="en-GB" sz="1000" u="none" strike="noStrike" dirty="0">
                          <a:effectLst/>
                        </a:rPr>
                        <a:t>- EXIT CAPACITY LDZ ECN CHARGE</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Non </a:t>
                      </a:r>
                      <a:r>
                        <a:rPr lang="en-GB" sz="1000" u="none" strike="noStrike" dirty="0">
                          <a:effectLst/>
                        </a:rPr>
                        <a:t>Standard Sites only </a:t>
                      </a:r>
                      <a:endParaRPr lang="en-GB" sz="1000" b="0" i="0" u="none" strike="noStrike" dirty="0">
                        <a:effectLst/>
                        <a:latin typeface="+mn-lt"/>
                      </a:endParaRPr>
                    </a:p>
                  </a:txBody>
                  <a:tcPr marL="9525" marR="9525" marT="9525" marB="0" anchor="b"/>
                </a:tc>
              </a:tr>
              <a:tr h="161288">
                <a:tc>
                  <a:txBody>
                    <a:bodyPr/>
                    <a:lstStyle/>
                    <a:p>
                      <a:pPr algn="ctr" fontAlgn="b"/>
                      <a:r>
                        <a:rPr lang="en-GB" sz="1000" u="none" strike="noStrike" dirty="0">
                          <a:effectLst/>
                        </a:rPr>
                        <a:t>891</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CSEPS </a:t>
                      </a:r>
                      <a:r>
                        <a:rPr lang="en-GB" sz="1000" u="none" strike="noStrike" dirty="0">
                          <a:effectLst/>
                        </a:rPr>
                        <a:t>- LDZ CAPACITY CHARGE</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IGT / CSO Sites </a:t>
                      </a:r>
                      <a:r>
                        <a:rPr lang="en-GB" sz="1000" u="none" strike="noStrike" dirty="0">
                          <a:effectLst/>
                        </a:rPr>
                        <a:t>only </a:t>
                      </a:r>
                      <a:endParaRPr lang="en-GB" sz="1000" b="0" i="0" u="none" strike="noStrike" dirty="0">
                        <a:effectLst/>
                        <a:latin typeface="+mn-lt"/>
                      </a:endParaRPr>
                    </a:p>
                  </a:txBody>
                  <a:tcPr marL="9525" marR="9525" marT="9525" marB="0" anchor="b"/>
                </a:tc>
              </a:tr>
              <a:tr h="161288">
                <a:tc>
                  <a:txBody>
                    <a:bodyPr/>
                    <a:lstStyle/>
                    <a:p>
                      <a:pPr algn="ctr" fontAlgn="b"/>
                      <a:r>
                        <a:rPr lang="en-GB" sz="1000" u="none" strike="noStrike" dirty="0">
                          <a:effectLst/>
                        </a:rPr>
                        <a:t>894</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NDM </a:t>
                      </a:r>
                      <a:r>
                        <a:rPr lang="en-GB" sz="1000" u="none" strike="noStrike" dirty="0">
                          <a:effectLst/>
                        </a:rPr>
                        <a:t>CSEPS - ADMINISTRATION CHARGES</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IGT / CSO Sites only </a:t>
                      </a:r>
                      <a:endParaRPr lang="en-GB" sz="1000" b="0" i="0" u="none" strike="noStrike" dirty="0">
                        <a:effectLst/>
                        <a:latin typeface="+mn-lt"/>
                      </a:endParaRPr>
                    </a:p>
                  </a:txBody>
                  <a:tcPr marL="9525" marR="9525" marT="9525" marB="0" anchor="b"/>
                </a:tc>
              </a:tr>
              <a:tr h="161288">
                <a:tc>
                  <a:txBody>
                    <a:bodyPr/>
                    <a:lstStyle/>
                    <a:p>
                      <a:pPr algn="ctr" fontAlgn="b"/>
                      <a:r>
                        <a:rPr lang="en-GB" sz="1000" u="none" strike="noStrike" dirty="0">
                          <a:effectLst/>
                        </a:rPr>
                        <a:t>C04</a:t>
                      </a:r>
                      <a:endParaRPr lang="en-GB" sz="1000" b="0" i="0" u="none" strike="noStrike" dirty="0">
                        <a:effectLst/>
                        <a:latin typeface="+mn-lt"/>
                      </a:endParaRPr>
                    </a:p>
                  </a:txBody>
                  <a:tcPr marL="9525" marR="9525" marT="9525" marB="0" anchor="b"/>
                </a:tc>
                <a:tc>
                  <a:txBody>
                    <a:bodyPr/>
                    <a:lstStyle/>
                    <a:p>
                      <a:pPr algn="l" fontAlgn="b"/>
                      <a:r>
                        <a:rPr lang="en-US" sz="1000" u="none" strike="noStrike" dirty="0" smtClean="0">
                          <a:effectLst/>
                        </a:rPr>
                        <a:t> CSEPS </a:t>
                      </a:r>
                      <a:r>
                        <a:rPr lang="en-US" sz="1000" u="none" strike="noStrike" dirty="0">
                          <a:effectLst/>
                        </a:rPr>
                        <a:t>- EXIT CAPACITY LDZ ECN CHARGE</a:t>
                      </a:r>
                      <a:endParaRPr lang="en-US"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IGT / CSO Sites only </a:t>
                      </a:r>
                      <a:endParaRPr lang="en-GB" sz="1000" b="0" i="0" u="none" strike="noStrike" dirty="0">
                        <a:effectLst/>
                        <a:latin typeface="+mn-lt"/>
                      </a:endParaRPr>
                    </a:p>
                  </a:txBody>
                  <a:tcPr marL="9525" marR="9525" marT="9525" marB="0" anchor="b"/>
                </a:tc>
              </a:tr>
              <a:tr h="161288">
                <a:tc>
                  <a:txBody>
                    <a:bodyPr/>
                    <a:lstStyle/>
                    <a:p>
                      <a:pPr algn="ctr" fontAlgn="b"/>
                      <a:r>
                        <a:rPr lang="en-GB" sz="1000" u="none" strike="noStrike" dirty="0">
                          <a:effectLst/>
                        </a:rPr>
                        <a:t>SRA</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SOQ </a:t>
                      </a:r>
                      <a:r>
                        <a:rPr lang="en-GB" sz="1000" u="none" strike="noStrike" dirty="0">
                          <a:effectLst/>
                        </a:rPr>
                        <a:t>RATCHET CHARGE</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Class1&amp;2 </a:t>
                      </a:r>
                      <a:r>
                        <a:rPr lang="en-GB" sz="1000" u="none" strike="noStrike" dirty="0">
                          <a:effectLst/>
                        </a:rPr>
                        <a:t>sites only </a:t>
                      </a:r>
                      <a:endParaRPr lang="en-GB" sz="1000" b="0" i="0" u="none" strike="noStrike" dirty="0">
                        <a:effectLst/>
                        <a:latin typeface="+mn-lt"/>
                      </a:endParaRPr>
                    </a:p>
                  </a:txBody>
                  <a:tcPr marL="9525" marR="9525" marT="9525" marB="0" anchor="b"/>
                </a:tc>
              </a:tr>
              <a:tr h="161288">
                <a:tc>
                  <a:txBody>
                    <a:bodyPr/>
                    <a:lstStyle/>
                    <a:p>
                      <a:pPr algn="ctr" fontAlgn="b"/>
                      <a:r>
                        <a:rPr lang="en-GB" sz="1000" u="none" strike="noStrike" dirty="0">
                          <a:effectLst/>
                        </a:rPr>
                        <a:t>883</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DM </a:t>
                      </a:r>
                      <a:r>
                        <a:rPr lang="en-GB" sz="1000" u="none" strike="noStrike" dirty="0">
                          <a:effectLst/>
                        </a:rPr>
                        <a:t>ADMINISTRATION CHARGE LDZ               </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Class1&amp;2 </a:t>
                      </a:r>
                      <a:r>
                        <a:rPr lang="en-GB" sz="1000" u="none" strike="noStrike" dirty="0">
                          <a:effectLst/>
                        </a:rPr>
                        <a:t>sites only </a:t>
                      </a:r>
                      <a:endParaRPr lang="en-GB" sz="1000" b="0" i="0" u="none" strike="noStrike" dirty="0">
                        <a:effectLst/>
                        <a:latin typeface="+mn-lt"/>
                      </a:endParaRPr>
                    </a:p>
                  </a:txBody>
                  <a:tcPr marL="9525" marR="9525" marT="9525" marB="0" anchor="b"/>
                </a:tc>
              </a:tr>
              <a:tr h="161288">
                <a:tc>
                  <a:txBody>
                    <a:bodyPr/>
                    <a:lstStyle/>
                    <a:p>
                      <a:pPr algn="ctr" fontAlgn="b"/>
                      <a:r>
                        <a:rPr lang="en-GB" sz="1000" u="none" strike="noStrike" dirty="0">
                          <a:effectLst/>
                        </a:rPr>
                        <a:t>ZRA</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CUSTOMER </a:t>
                      </a:r>
                      <a:r>
                        <a:rPr lang="en-GB" sz="1000" u="none" strike="noStrike" dirty="0">
                          <a:effectLst/>
                        </a:rPr>
                        <a:t>RATCHET CHARGE</a:t>
                      </a:r>
                      <a:endParaRPr lang="en-GB" sz="1000" b="0" i="0" u="none" strike="noStrike" dirty="0">
                        <a:effectLst/>
                        <a:latin typeface="+mn-lt"/>
                      </a:endParaRPr>
                    </a:p>
                  </a:txBody>
                  <a:tcPr marL="9525" marR="9525" marT="9525" marB="0" anchor="b"/>
                </a:tc>
                <a:tc>
                  <a:txBody>
                    <a:bodyPr/>
                    <a:lstStyle/>
                    <a:p>
                      <a:pPr algn="l" fontAlgn="b"/>
                      <a:r>
                        <a:rPr lang="en-GB" sz="1000" u="none" strike="noStrike" dirty="0" smtClean="0">
                          <a:effectLst/>
                        </a:rPr>
                        <a:t> Class1&amp;2 </a:t>
                      </a:r>
                      <a:r>
                        <a:rPr lang="en-GB" sz="1000" u="none" strike="noStrike" dirty="0">
                          <a:effectLst/>
                        </a:rPr>
                        <a:t>sites only </a:t>
                      </a:r>
                      <a:endParaRPr lang="en-GB" sz="1000" b="0" i="0" u="none" strike="noStrike" dirty="0">
                        <a:effectLst/>
                        <a:latin typeface="+mn-lt"/>
                      </a:endParaRPr>
                    </a:p>
                  </a:txBody>
                  <a:tcPr marL="9525" marR="9525" marT="9525" marB="0" anchor="b"/>
                </a:tc>
              </a:tr>
              <a:tr h="161288">
                <a:tc>
                  <a:txBody>
                    <a:bodyPr/>
                    <a:lstStyle/>
                    <a:p>
                      <a:pPr algn="ctr" fontAlgn="b"/>
                      <a:r>
                        <a:rPr lang="en-GB" sz="1000" u="none" strike="noStrike" dirty="0">
                          <a:solidFill>
                            <a:srgbClr val="FF0000"/>
                          </a:solidFill>
                          <a:effectLst/>
                        </a:rPr>
                        <a:t>CCA</a:t>
                      </a:r>
                      <a:endParaRPr lang="en-GB" sz="1000" b="0" i="0" u="none" strike="noStrike" dirty="0">
                        <a:solidFill>
                          <a:srgbClr val="FF0000"/>
                        </a:solidFill>
                        <a:effectLst/>
                        <a:latin typeface="+mn-lt"/>
                      </a:endParaRPr>
                    </a:p>
                  </a:txBody>
                  <a:tcPr marL="9525" marR="9525" marT="9525" marB="0" anchor="b"/>
                </a:tc>
                <a:tc>
                  <a:txBody>
                    <a:bodyPr/>
                    <a:lstStyle/>
                    <a:p>
                      <a:pPr algn="l" fontAlgn="b"/>
                      <a:r>
                        <a:rPr lang="en-GB" sz="1000" u="none" strike="noStrike" dirty="0" smtClean="0">
                          <a:solidFill>
                            <a:srgbClr val="FF0000"/>
                          </a:solidFill>
                          <a:effectLst/>
                        </a:rPr>
                        <a:t> CUSTOMER </a:t>
                      </a:r>
                      <a:r>
                        <a:rPr lang="en-GB" sz="1000" u="none" strike="noStrike" dirty="0">
                          <a:solidFill>
                            <a:srgbClr val="FF0000"/>
                          </a:solidFill>
                          <a:effectLst/>
                        </a:rPr>
                        <a:t>CAPACITY CHARGE</a:t>
                      </a:r>
                      <a:endParaRPr lang="en-GB" sz="1000" b="0" i="0" u="none" strike="noStrike" dirty="0">
                        <a:solidFill>
                          <a:srgbClr val="FF0000"/>
                        </a:solidFill>
                        <a:effectLst/>
                        <a:latin typeface="+mn-lt"/>
                      </a:endParaRPr>
                    </a:p>
                  </a:txBody>
                  <a:tcPr marL="9525" marR="9525" marT="9525" marB="0" anchor="b"/>
                </a:tc>
                <a:tc>
                  <a:txBody>
                    <a:bodyPr/>
                    <a:lstStyle/>
                    <a:p>
                      <a:pPr algn="l" fontAlgn="b"/>
                      <a:r>
                        <a:rPr lang="en-GB" sz="1000" u="none" strike="noStrike" dirty="0" smtClean="0">
                          <a:effectLst/>
                        </a:rPr>
                        <a:t> Standard </a:t>
                      </a:r>
                      <a:r>
                        <a:rPr lang="en-GB" sz="1000" u="none" strike="noStrike" dirty="0">
                          <a:effectLst/>
                        </a:rPr>
                        <a:t>Charge</a:t>
                      </a:r>
                      <a:endParaRPr lang="en-GB" sz="1000" b="0" i="0" u="none" strike="noStrike" dirty="0">
                        <a:effectLst/>
                        <a:latin typeface="+mn-lt"/>
                      </a:endParaRPr>
                    </a:p>
                  </a:txBody>
                  <a:tcPr marL="9525" marR="9525" marT="9525" marB="0" anchor="b"/>
                </a:tc>
              </a:tr>
              <a:tr h="161288">
                <a:tc>
                  <a:txBody>
                    <a:bodyPr/>
                    <a:lstStyle/>
                    <a:p>
                      <a:pPr algn="ctr" fontAlgn="b"/>
                      <a:r>
                        <a:rPr lang="en-GB" sz="1000" u="none" strike="noStrike" dirty="0">
                          <a:solidFill>
                            <a:srgbClr val="FF0000"/>
                          </a:solidFill>
                          <a:effectLst/>
                        </a:rPr>
                        <a:t>CFI</a:t>
                      </a:r>
                      <a:endParaRPr lang="en-GB" sz="1000" b="0" i="0" u="none" strike="noStrike" dirty="0">
                        <a:solidFill>
                          <a:srgbClr val="FF0000"/>
                        </a:solidFill>
                        <a:effectLst/>
                        <a:latin typeface="+mn-lt"/>
                      </a:endParaRPr>
                    </a:p>
                  </a:txBody>
                  <a:tcPr marL="9525" marR="9525" marT="9525" marB="0" anchor="b"/>
                </a:tc>
                <a:tc>
                  <a:txBody>
                    <a:bodyPr/>
                    <a:lstStyle/>
                    <a:p>
                      <a:pPr algn="l" fontAlgn="b"/>
                      <a:r>
                        <a:rPr lang="en-GB" sz="1000" u="none" strike="noStrike" dirty="0" smtClean="0">
                          <a:solidFill>
                            <a:srgbClr val="FF0000"/>
                          </a:solidFill>
                          <a:effectLst/>
                        </a:rPr>
                        <a:t> CUSTOMER </a:t>
                      </a:r>
                      <a:r>
                        <a:rPr lang="en-GB" sz="1000" u="none" strike="noStrike" dirty="0">
                          <a:solidFill>
                            <a:srgbClr val="FF0000"/>
                          </a:solidFill>
                          <a:effectLst/>
                        </a:rPr>
                        <a:t>FIXED CHARGE</a:t>
                      </a:r>
                      <a:endParaRPr lang="en-GB" sz="1000" b="0" i="0" u="none" strike="noStrike" dirty="0">
                        <a:solidFill>
                          <a:srgbClr val="FF0000"/>
                        </a:solidFill>
                        <a:effectLst/>
                        <a:latin typeface="+mn-lt"/>
                      </a:endParaRPr>
                    </a:p>
                  </a:txBody>
                  <a:tcPr marL="9525" marR="9525" marT="9525" marB="0" anchor="b"/>
                </a:tc>
                <a:tc>
                  <a:txBody>
                    <a:bodyPr/>
                    <a:lstStyle/>
                    <a:p>
                      <a:pPr algn="l" fontAlgn="b"/>
                      <a:r>
                        <a:rPr lang="en-GB" sz="1000" u="none" strike="noStrike" dirty="0" smtClean="0">
                          <a:effectLst/>
                        </a:rPr>
                        <a:t> Standard </a:t>
                      </a:r>
                      <a:r>
                        <a:rPr lang="en-GB" sz="1000" u="none" strike="noStrike" dirty="0">
                          <a:effectLst/>
                        </a:rPr>
                        <a:t>Charge</a:t>
                      </a:r>
                      <a:endParaRPr lang="en-GB" sz="1000" b="0" i="0" u="none" strike="noStrike" dirty="0">
                        <a:effectLst/>
                        <a:latin typeface="+mn-lt"/>
                      </a:endParaRPr>
                    </a:p>
                  </a:txBody>
                  <a:tcPr marL="9525" marR="9525" marT="9525" marB="0" anchor="b"/>
                </a:tc>
              </a:tr>
              <a:tr h="161288">
                <a:tc>
                  <a:txBody>
                    <a:bodyPr/>
                    <a:lstStyle/>
                    <a:p>
                      <a:pPr algn="ctr" fontAlgn="b"/>
                      <a:r>
                        <a:rPr lang="en-GB" sz="1000" u="none" strike="noStrike" dirty="0">
                          <a:solidFill>
                            <a:srgbClr val="FF0000"/>
                          </a:solidFill>
                          <a:effectLst/>
                        </a:rPr>
                        <a:t>ZCA</a:t>
                      </a:r>
                      <a:endParaRPr lang="en-GB" sz="1000" b="0" i="0" u="none" strike="noStrike" dirty="0">
                        <a:solidFill>
                          <a:srgbClr val="FF0000"/>
                        </a:solidFill>
                        <a:effectLst/>
                        <a:latin typeface="+mn-lt"/>
                      </a:endParaRPr>
                    </a:p>
                  </a:txBody>
                  <a:tcPr marL="9525" marR="9525" marT="9525" marB="0" anchor="b"/>
                </a:tc>
                <a:tc>
                  <a:txBody>
                    <a:bodyPr/>
                    <a:lstStyle/>
                    <a:p>
                      <a:pPr algn="l" fontAlgn="b"/>
                      <a:r>
                        <a:rPr lang="en-GB" sz="1000" u="none" strike="noStrike" dirty="0" smtClean="0">
                          <a:solidFill>
                            <a:srgbClr val="FF0000"/>
                          </a:solidFill>
                          <a:effectLst/>
                        </a:rPr>
                        <a:t> SUPPLY </a:t>
                      </a:r>
                      <a:r>
                        <a:rPr lang="en-GB" sz="1000" u="none" strike="noStrike" dirty="0">
                          <a:solidFill>
                            <a:srgbClr val="FF0000"/>
                          </a:solidFill>
                          <a:effectLst/>
                        </a:rPr>
                        <a:t>POINT CAPACITY CHARGE</a:t>
                      </a:r>
                      <a:endParaRPr lang="en-GB" sz="1000" b="0" i="0" u="none" strike="noStrike" dirty="0">
                        <a:solidFill>
                          <a:srgbClr val="FF0000"/>
                        </a:solidFill>
                        <a:effectLst/>
                        <a:latin typeface="+mn-lt"/>
                      </a:endParaRPr>
                    </a:p>
                  </a:txBody>
                  <a:tcPr marL="9525" marR="9525" marT="9525" marB="0" anchor="b"/>
                </a:tc>
                <a:tc>
                  <a:txBody>
                    <a:bodyPr/>
                    <a:lstStyle/>
                    <a:p>
                      <a:pPr algn="l" fontAlgn="b"/>
                      <a:r>
                        <a:rPr lang="en-GB" sz="1000" u="none" strike="noStrike" dirty="0" smtClean="0">
                          <a:effectLst/>
                        </a:rPr>
                        <a:t> Standard </a:t>
                      </a:r>
                      <a:r>
                        <a:rPr lang="en-GB" sz="1000" u="none" strike="noStrike" dirty="0">
                          <a:effectLst/>
                        </a:rPr>
                        <a:t>Charge</a:t>
                      </a:r>
                      <a:endParaRPr lang="en-GB" sz="1000" b="0" i="0" u="none" strike="noStrike" dirty="0">
                        <a:effectLst/>
                        <a:latin typeface="+mn-lt"/>
                      </a:endParaRPr>
                    </a:p>
                  </a:txBody>
                  <a:tcPr marL="9525" marR="9525" marT="9525" marB="0" anchor="b"/>
                </a:tc>
              </a:tr>
              <a:tr h="161288">
                <a:tc>
                  <a:txBody>
                    <a:bodyPr/>
                    <a:lstStyle/>
                    <a:p>
                      <a:pPr algn="ctr" fontAlgn="b"/>
                      <a:r>
                        <a:rPr lang="en-GB" sz="1000" u="none" strike="noStrike" dirty="0">
                          <a:solidFill>
                            <a:srgbClr val="FF0000"/>
                          </a:solidFill>
                          <a:effectLst/>
                        </a:rPr>
                        <a:t>ECN</a:t>
                      </a:r>
                      <a:endParaRPr lang="en-GB" sz="1000" b="0" i="0" u="none" strike="noStrike" dirty="0">
                        <a:solidFill>
                          <a:srgbClr val="FF0000"/>
                        </a:solidFill>
                        <a:effectLst/>
                        <a:latin typeface="+mn-lt"/>
                      </a:endParaRPr>
                    </a:p>
                  </a:txBody>
                  <a:tcPr marL="9525" marR="9525" marT="9525" marB="0" anchor="b"/>
                </a:tc>
                <a:tc>
                  <a:txBody>
                    <a:bodyPr/>
                    <a:lstStyle/>
                    <a:p>
                      <a:pPr algn="l" fontAlgn="b"/>
                      <a:r>
                        <a:rPr lang="en-US" sz="1000" u="none" strike="noStrike" dirty="0" smtClean="0">
                          <a:solidFill>
                            <a:srgbClr val="FF0000"/>
                          </a:solidFill>
                          <a:effectLst/>
                        </a:rPr>
                        <a:t> EXIT </a:t>
                      </a:r>
                      <a:r>
                        <a:rPr lang="en-US" sz="1000" u="none" strike="noStrike" dirty="0">
                          <a:solidFill>
                            <a:srgbClr val="FF0000"/>
                          </a:solidFill>
                          <a:effectLst/>
                        </a:rPr>
                        <a:t>CAPACITY LDZ ECN CHARGE</a:t>
                      </a:r>
                      <a:endParaRPr lang="en-US" sz="1000" b="0" i="0" u="none" strike="noStrike" dirty="0">
                        <a:solidFill>
                          <a:srgbClr val="FF0000"/>
                        </a:solidFill>
                        <a:effectLst/>
                        <a:latin typeface="+mn-lt"/>
                      </a:endParaRPr>
                    </a:p>
                  </a:txBody>
                  <a:tcPr marL="9525" marR="9525" marT="9525" marB="0" anchor="b"/>
                </a:tc>
                <a:tc>
                  <a:txBody>
                    <a:bodyPr/>
                    <a:lstStyle/>
                    <a:p>
                      <a:pPr algn="l" fontAlgn="b"/>
                      <a:r>
                        <a:rPr lang="en-GB" sz="1000" u="none" strike="noStrike" dirty="0" smtClean="0">
                          <a:effectLst/>
                        </a:rPr>
                        <a:t> Standard </a:t>
                      </a:r>
                      <a:r>
                        <a:rPr lang="en-GB" sz="1000" u="none" strike="noStrike" dirty="0">
                          <a:effectLst/>
                        </a:rPr>
                        <a:t>Charge</a:t>
                      </a:r>
                      <a:endParaRPr lang="en-GB" sz="1000" b="0" i="0" u="none" strike="noStrike" dirty="0">
                        <a:effectLst/>
                        <a:latin typeface="+mn-lt"/>
                      </a:endParaRPr>
                    </a:p>
                  </a:txBody>
                  <a:tcPr marL="9525" marR="9525" marT="9525" marB="0" anchor="b"/>
                </a:tc>
              </a:tr>
            </a:tbl>
          </a:graphicData>
        </a:graphic>
      </p:graphicFrame>
      <p:sp>
        <p:nvSpPr>
          <p:cNvPr id="6"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3.4.1 Core Invoices - CAZ</a:t>
            </a:r>
            <a:r>
              <a:rPr lang="en-GB" kern="0" dirty="0" smtClean="0"/>
              <a:t/>
            </a:r>
            <a:br>
              <a:rPr lang="en-GB" kern="0" dirty="0" smtClean="0"/>
            </a:br>
            <a:r>
              <a:rPr lang="en-GB" sz="2000" kern="0" dirty="0" smtClean="0">
                <a:solidFill>
                  <a:schemeClr val="accent6"/>
                </a:solidFill>
              </a:rPr>
              <a:t>3.4.1.1 Capacity (CAZ) Charges </a:t>
            </a:r>
            <a:endParaRPr lang="en-GB" kern="0" dirty="0">
              <a:solidFill>
                <a:schemeClr val="accent6"/>
              </a:solidFill>
            </a:endParaRPr>
          </a:p>
        </p:txBody>
      </p:sp>
      <p:sp>
        <p:nvSpPr>
          <p:cNvPr id="10" name="Line Callout 2 9"/>
          <p:cNvSpPr/>
          <p:nvPr/>
        </p:nvSpPr>
        <p:spPr bwMode="auto">
          <a:xfrm>
            <a:off x="6588224" y="3491663"/>
            <a:ext cx="2325588" cy="1099130"/>
          </a:xfrm>
          <a:prstGeom prst="borderCallout2">
            <a:avLst>
              <a:gd name="adj1" fmla="val 52027"/>
              <a:gd name="adj2" fmla="val 660"/>
              <a:gd name="adj3" fmla="val 53422"/>
              <a:gd name="adj4" fmla="val -15848"/>
              <a:gd name="adj5" fmla="val 44672"/>
              <a:gd name="adj6" fmla="val -40300"/>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ctr" defTabSz="914400"/>
            <a:r>
              <a:rPr lang="en-GB" sz="1400" kern="0" dirty="0" smtClean="0">
                <a:solidFill>
                  <a:schemeClr val="accent1"/>
                </a:solidFill>
              </a:rPr>
              <a:t>A </a:t>
            </a:r>
            <a:r>
              <a:rPr lang="en-GB" sz="1400" kern="0" dirty="0">
                <a:solidFill>
                  <a:schemeClr val="accent1"/>
                </a:solidFill>
              </a:rPr>
              <a:t>Shipper with a portfolio only containing standard SMPs will only see the 4 standard </a:t>
            </a:r>
            <a:r>
              <a:rPr lang="en-GB" sz="1400" kern="0" dirty="0" smtClean="0">
                <a:solidFill>
                  <a:schemeClr val="accent1"/>
                </a:solidFill>
              </a:rPr>
              <a:t>capacity charges </a:t>
            </a:r>
            <a:r>
              <a:rPr lang="en-GB" sz="1400" kern="0" dirty="0">
                <a:solidFill>
                  <a:schemeClr val="accent1"/>
                </a:solidFill>
              </a:rPr>
              <a:t>on their </a:t>
            </a:r>
            <a:r>
              <a:rPr lang="en-GB" sz="1400" kern="0" dirty="0" smtClean="0">
                <a:solidFill>
                  <a:schemeClr val="accent1"/>
                </a:solidFill>
              </a:rPr>
              <a:t>CAZ invoice</a:t>
            </a:r>
            <a:endParaRPr lang="en-GB" sz="800" kern="0" dirty="0">
              <a:solidFill>
                <a:schemeClr val="accent1"/>
              </a:solidFill>
            </a:endParaRPr>
          </a:p>
        </p:txBody>
      </p:sp>
      <p:sp>
        <p:nvSpPr>
          <p:cNvPr id="11" name="Right Brace 10"/>
          <p:cNvSpPr/>
          <p:nvPr/>
        </p:nvSpPr>
        <p:spPr bwMode="auto">
          <a:xfrm>
            <a:off x="5364088" y="3666875"/>
            <a:ext cx="216024" cy="633067"/>
          </a:xfrm>
          <a:prstGeom prst="rightBrac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2" name="Footer Placeholder 11"/>
          <p:cNvSpPr>
            <a:spLocks noGrp="1"/>
          </p:cNvSpPr>
          <p:nvPr>
            <p:ph type="ftr" sz="quarter" idx="10"/>
          </p:nvPr>
        </p:nvSpPr>
        <p:spPr/>
        <p:txBody>
          <a:bodyPr/>
          <a:lstStyle/>
          <a:p>
            <a:pPr>
              <a:defRPr/>
            </a:pPr>
            <a:fld id="{D86480B0-6847-4D27-B3EC-F99462D2DA11}" type="slidenum">
              <a:rPr lang="en-GB" smtClean="0"/>
              <a:pPr>
                <a:defRPr/>
              </a:pPr>
              <a:t>35</a:t>
            </a:fld>
            <a:endParaRPr lang="en-GB" dirty="0"/>
          </a:p>
        </p:txBody>
      </p:sp>
      <p:sp>
        <p:nvSpPr>
          <p:cNvPr id="7" name="Right Brace 6"/>
          <p:cNvSpPr/>
          <p:nvPr/>
        </p:nvSpPr>
        <p:spPr bwMode="auto">
          <a:xfrm>
            <a:off x="5345163" y="3186209"/>
            <a:ext cx="216024" cy="455632"/>
          </a:xfrm>
          <a:prstGeom prst="rightBrac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8" name="Right Brace 7"/>
          <p:cNvSpPr/>
          <p:nvPr/>
        </p:nvSpPr>
        <p:spPr bwMode="auto">
          <a:xfrm>
            <a:off x="5365592" y="1860651"/>
            <a:ext cx="214520" cy="1296144"/>
          </a:xfrm>
          <a:prstGeom prst="rightBrac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9" name="Line Callout 2 8"/>
          <p:cNvSpPr/>
          <p:nvPr/>
        </p:nvSpPr>
        <p:spPr bwMode="auto">
          <a:xfrm>
            <a:off x="6588223" y="2449620"/>
            <a:ext cx="2325589" cy="986226"/>
          </a:xfrm>
          <a:prstGeom prst="borderCallout2">
            <a:avLst>
              <a:gd name="adj1" fmla="val 52027"/>
              <a:gd name="adj2" fmla="val 660"/>
              <a:gd name="adj3" fmla="val 52696"/>
              <a:gd name="adj4" fmla="val -13669"/>
              <a:gd name="adj5" fmla="val 97217"/>
              <a:gd name="adj6" fmla="val -42480"/>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ctr" defTabSz="914400"/>
            <a:r>
              <a:rPr lang="en-GB" sz="1400" kern="0" dirty="0" smtClean="0">
                <a:solidFill>
                  <a:schemeClr val="accent1"/>
                </a:solidFill>
              </a:rPr>
              <a:t>Ratchets are only charged when a class 1 or 2 site offtakes too much gas over the winter period</a:t>
            </a:r>
            <a:endParaRPr lang="en-GB" sz="800" kern="0" dirty="0">
              <a:solidFill>
                <a:schemeClr val="accent1"/>
              </a:solidFill>
            </a:endParaRPr>
          </a:p>
        </p:txBody>
      </p:sp>
      <p:sp>
        <p:nvSpPr>
          <p:cNvPr id="13" name="Line Callout 2 12"/>
          <p:cNvSpPr/>
          <p:nvPr/>
        </p:nvSpPr>
        <p:spPr bwMode="auto">
          <a:xfrm>
            <a:off x="6588223" y="1347614"/>
            <a:ext cx="2325589" cy="1046417"/>
          </a:xfrm>
          <a:prstGeom prst="borderCallout2">
            <a:avLst>
              <a:gd name="adj1" fmla="val 52027"/>
              <a:gd name="adj2" fmla="val 660"/>
              <a:gd name="adj3" fmla="val 54273"/>
              <a:gd name="adj4" fmla="val -13259"/>
              <a:gd name="adj5" fmla="val 111110"/>
              <a:gd name="adj6" fmla="val -41114"/>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ctr" defTabSz="914400"/>
            <a:r>
              <a:rPr lang="en-GB" sz="1400" kern="0" dirty="0" smtClean="0">
                <a:solidFill>
                  <a:schemeClr val="accent1"/>
                </a:solidFill>
              </a:rPr>
              <a:t>These charges are </a:t>
            </a:r>
            <a:r>
              <a:rPr lang="en-GB" sz="1400" kern="0" dirty="0">
                <a:solidFill>
                  <a:schemeClr val="accent1"/>
                </a:solidFill>
              </a:rPr>
              <a:t>only </a:t>
            </a:r>
            <a:r>
              <a:rPr lang="en-GB" sz="1400" kern="0" dirty="0" smtClean="0">
                <a:solidFill>
                  <a:schemeClr val="accent1"/>
                </a:solidFill>
              </a:rPr>
              <a:t>relevant </a:t>
            </a:r>
            <a:r>
              <a:rPr lang="en-GB" sz="1400" kern="0" dirty="0">
                <a:solidFill>
                  <a:schemeClr val="accent1"/>
                </a:solidFill>
              </a:rPr>
              <a:t>for </a:t>
            </a:r>
            <a:r>
              <a:rPr lang="en-GB" sz="1400" kern="0" dirty="0" smtClean="0">
                <a:solidFill>
                  <a:schemeClr val="accent1"/>
                </a:solidFill>
              </a:rPr>
              <a:t>Non Standard Sites i.e</a:t>
            </a:r>
            <a:r>
              <a:rPr lang="en-GB" sz="1400" kern="0" dirty="0">
                <a:solidFill>
                  <a:schemeClr val="accent1"/>
                </a:solidFill>
              </a:rPr>
              <a:t>. IGT, CSO, Shorthaul Direct connect </a:t>
            </a:r>
            <a:r>
              <a:rPr lang="en-GB" sz="1400" kern="0" dirty="0" err="1">
                <a:solidFill>
                  <a:schemeClr val="accent1"/>
                </a:solidFill>
              </a:rPr>
              <a:t>etc</a:t>
            </a:r>
            <a:r>
              <a:rPr lang="en-GB" sz="1400" kern="0" dirty="0">
                <a:solidFill>
                  <a:schemeClr val="accent1"/>
                </a:solidFill>
              </a:rPr>
              <a:t> </a:t>
            </a:r>
            <a:endParaRPr lang="en-GB" sz="1400" dirty="0">
              <a:solidFill>
                <a:schemeClr val="tx1"/>
              </a:solidFill>
            </a:endParaRPr>
          </a:p>
        </p:txBody>
      </p:sp>
      <p:sp>
        <p:nvSpPr>
          <p:cNvPr id="14" name="Content Placeholder 2"/>
          <p:cNvSpPr txBox="1">
            <a:spLocks/>
          </p:cNvSpPr>
          <p:nvPr/>
        </p:nvSpPr>
        <p:spPr bwMode="auto">
          <a:xfrm>
            <a:off x="428129" y="4367204"/>
            <a:ext cx="4916959" cy="29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US" sz="1200" kern="0" dirty="0" smtClean="0"/>
              <a:t>The </a:t>
            </a:r>
            <a:r>
              <a:rPr lang="en-US" sz="1200" kern="0" dirty="0" smtClean="0">
                <a:solidFill>
                  <a:srgbClr val="FF0000"/>
                </a:solidFill>
              </a:rPr>
              <a:t>charges in red </a:t>
            </a:r>
            <a:r>
              <a:rPr lang="en-US" sz="1200" kern="0" dirty="0" smtClean="0"/>
              <a:t>are described in further detail on the next slide </a:t>
            </a:r>
            <a:endParaRPr lang="en-US" sz="1200" kern="0" dirty="0"/>
          </a:p>
        </p:txBody>
      </p:sp>
      <p:sp>
        <p:nvSpPr>
          <p:cNvPr id="16" name="Rectangle 15"/>
          <p:cNvSpPr/>
          <p:nvPr/>
        </p:nvSpPr>
        <p:spPr bwMode="auto">
          <a:xfrm>
            <a:off x="323528" y="662765"/>
            <a:ext cx="8352928" cy="468825"/>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000" tIns="46038" rIns="36000" bIns="46038" numCol="1" spcCol="0" rtlCol="0" fromWordArt="0" anchor="ctr" anchorCtr="0" forceAA="0" compatLnSpc="1">
            <a:prstTxWarp prst="textNoShape">
              <a:avLst/>
            </a:prstTxWarp>
            <a:noAutofit/>
          </a:bodyPr>
          <a:lstStyle/>
          <a:p>
            <a:pPr defTabSz="914400"/>
            <a:r>
              <a:rPr lang="en-US" sz="1400" kern="0" dirty="0">
                <a:solidFill>
                  <a:schemeClr val="bg1"/>
                </a:solidFill>
              </a:rPr>
              <a:t>Taken from the </a:t>
            </a:r>
            <a:r>
              <a:rPr lang="en-US" sz="1400" kern="0" dirty="0">
                <a:solidFill>
                  <a:srgbClr val="FFFF00"/>
                </a:solidFill>
              </a:rPr>
              <a:t>Xoserve Comprehensive Invoices and Charge Types Sheet</a:t>
            </a:r>
            <a:r>
              <a:rPr lang="en-US" sz="1400" kern="0" dirty="0">
                <a:solidFill>
                  <a:schemeClr val="bg1"/>
                </a:solidFill>
              </a:rPr>
              <a:t>, the Commodity  charges are identified </a:t>
            </a:r>
            <a:r>
              <a:rPr lang="en-GB" altLang="en-US" sz="1400" dirty="0">
                <a:solidFill>
                  <a:schemeClr val="bg1"/>
                </a:solidFill>
              </a:rPr>
              <a:t>and the site types they apply to.</a:t>
            </a:r>
            <a:endParaRPr lang="en-GB" sz="1400" kern="0" dirty="0">
              <a:solidFill>
                <a:schemeClr val="bg1"/>
              </a:solidFill>
            </a:endParaRPr>
          </a:p>
        </p:txBody>
      </p:sp>
    </p:spTree>
    <p:extLst>
      <p:ext uri="{BB962C8B-B14F-4D97-AF65-F5344CB8AC3E}">
        <p14:creationId xmlns:p14="http://schemas.microsoft.com/office/powerpoint/2010/main" val="672371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225425" y="637084"/>
            <a:ext cx="8688388" cy="3452564"/>
          </a:xfrm>
          <a:prstGeom prst="roundRect">
            <a:avLst>
              <a:gd name="adj" fmla="val 7365"/>
            </a:avLst>
          </a:prstGeom>
        </p:spPr>
        <p:style>
          <a:lnRef idx="1">
            <a:schemeClr val="accent1"/>
          </a:lnRef>
          <a:fillRef idx="2">
            <a:schemeClr val="accent1"/>
          </a:fillRef>
          <a:effectRef idx="1">
            <a:schemeClr val="accent1"/>
          </a:effectRef>
          <a:fontRef idx="minor">
            <a:schemeClr val="dk1"/>
          </a:fontRef>
        </p:style>
        <p:txBody>
          <a:bodyPr wrap="square" rtlCol="0">
            <a:noAutofit/>
          </a:bodyPr>
          <a:lstStyle/>
          <a:p>
            <a:r>
              <a:rPr lang="en-GB" sz="1600" dirty="0" smtClean="0">
                <a:solidFill>
                  <a:schemeClr val="accent1"/>
                </a:solidFill>
              </a:rPr>
              <a:t>These are calculated using </a:t>
            </a:r>
            <a:r>
              <a:rPr lang="en-GB" altLang="en-US" sz="1600" dirty="0">
                <a:solidFill>
                  <a:schemeClr val="accent1"/>
                </a:solidFill>
              </a:rPr>
              <a:t>Supply Offtake </a:t>
            </a:r>
            <a:r>
              <a:rPr lang="en-GB" altLang="en-US" sz="1600" dirty="0" smtClean="0">
                <a:solidFill>
                  <a:schemeClr val="accent1"/>
                </a:solidFill>
              </a:rPr>
              <a:t>Quantity </a:t>
            </a:r>
            <a:r>
              <a:rPr lang="en-GB" altLang="en-US" sz="1600" dirty="0">
                <a:solidFill>
                  <a:schemeClr val="accent1"/>
                </a:solidFill>
              </a:rPr>
              <a:t>x number of days in that billing period, </a:t>
            </a:r>
            <a:r>
              <a:rPr lang="en-GB" altLang="en-US" sz="1600" dirty="0" smtClean="0">
                <a:solidFill>
                  <a:schemeClr val="accent1"/>
                </a:solidFill>
              </a:rPr>
              <a:t>x Rate </a:t>
            </a:r>
            <a:r>
              <a:rPr lang="en-GB" sz="1600" dirty="0" smtClean="0">
                <a:solidFill>
                  <a:schemeClr val="accent1"/>
                </a:solidFill>
              </a:rPr>
              <a:t>as </a:t>
            </a:r>
            <a:r>
              <a:rPr lang="en-GB" sz="1600" dirty="0">
                <a:solidFill>
                  <a:schemeClr val="accent1"/>
                </a:solidFill>
              </a:rPr>
              <a:t>follows </a:t>
            </a:r>
            <a:r>
              <a:rPr lang="en-GB" sz="1400" dirty="0">
                <a:solidFill>
                  <a:schemeClr val="accent1"/>
                </a:solidFill>
              </a:rPr>
              <a:t>: </a:t>
            </a:r>
            <a:r>
              <a:rPr lang="en-GB" sz="1400" dirty="0" smtClean="0">
                <a:solidFill>
                  <a:schemeClr val="accent1"/>
                </a:solidFill>
              </a:rPr>
              <a:t>-</a:t>
            </a:r>
          </a:p>
          <a:p>
            <a:endParaRPr lang="en-GB" sz="1400" dirty="0" smtClean="0">
              <a:solidFill>
                <a:schemeClr val="accent1"/>
              </a:solidFill>
            </a:endParaRPr>
          </a:p>
          <a:p>
            <a:r>
              <a:rPr lang="en-GB" sz="1200" dirty="0" smtClean="0">
                <a:solidFill>
                  <a:schemeClr val="accent1"/>
                </a:solidFill>
              </a:rPr>
              <a:t>(</a:t>
            </a:r>
            <a:r>
              <a:rPr lang="en-GB" sz="1200" dirty="0">
                <a:solidFill>
                  <a:schemeClr val="accent1"/>
                </a:solidFill>
              </a:rPr>
              <a:t>T</a:t>
            </a:r>
            <a:r>
              <a:rPr lang="en-GB" sz="1200" dirty="0" smtClean="0">
                <a:solidFill>
                  <a:schemeClr val="accent1"/>
                </a:solidFill>
              </a:rPr>
              <a:t>he below calculation is based on an SOQ of 313 with example rates taken from the </a:t>
            </a:r>
            <a:r>
              <a:rPr lang="en-GB" sz="1200" dirty="0">
                <a:solidFill>
                  <a:schemeClr val="accent1"/>
                </a:solidFill>
              </a:rPr>
              <a:t>published </a:t>
            </a:r>
            <a:r>
              <a:rPr lang="en-GB" sz="1200" dirty="0" smtClean="0">
                <a:solidFill>
                  <a:schemeClr val="accent1"/>
                </a:solidFill>
              </a:rPr>
              <a:t>Transportation </a:t>
            </a:r>
            <a:r>
              <a:rPr lang="en-GB" sz="1200" dirty="0">
                <a:solidFill>
                  <a:schemeClr val="accent1"/>
                </a:solidFill>
              </a:rPr>
              <a:t>Charges Booklets </a:t>
            </a:r>
            <a:r>
              <a:rPr lang="en-GB" sz="1200" dirty="0" smtClean="0">
                <a:solidFill>
                  <a:schemeClr val="accent1"/>
                </a:solidFill>
              </a:rPr>
              <a:t>for a 31 day month) </a:t>
            </a:r>
          </a:p>
          <a:p>
            <a:endParaRPr lang="en-GB" sz="1400" dirty="0">
              <a:solidFill>
                <a:schemeClr val="accent1"/>
              </a:solidFill>
            </a:endParaRPr>
          </a:p>
          <a:p>
            <a:pPr>
              <a:spcAft>
                <a:spcPts val="0"/>
              </a:spcAft>
            </a:pPr>
            <a:r>
              <a:rPr lang="en-GB" sz="1400" u="sng" dirty="0">
                <a:solidFill>
                  <a:schemeClr val="accent1"/>
                </a:solidFill>
                <a:ea typeface="Times New Roman"/>
                <a:cs typeface="Times New Roman"/>
              </a:rPr>
              <a:t>ZCA </a:t>
            </a:r>
            <a:r>
              <a:rPr lang="en-GB" sz="1400" u="sng" dirty="0" smtClean="0">
                <a:solidFill>
                  <a:schemeClr val="accent1"/>
                </a:solidFill>
                <a:ea typeface="Times New Roman"/>
                <a:cs typeface="Times New Roman"/>
              </a:rPr>
              <a:t>Charge</a:t>
            </a:r>
            <a:r>
              <a:rPr lang="en-GB" sz="1400" dirty="0" smtClean="0">
                <a:solidFill>
                  <a:schemeClr val="accent1"/>
                </a:solidFill>
                <a:ea typeface="Times New Roman"/>
                <a:cs typeface="Times New Roman"/>
              </a:rPr>
              <a:t> = 313 </a:t>
            </a:r>
            <a:r>
              <a:rPr lang="en-GB" sz="1400" dirty="0">
                <a:solidFill>
                  <a:schemeClr val="accent1"/>
                </a:solidFill>
                <a:ea typeface="Times New Roman"/>
                <a:cs typeface="Times New Roman"/>
              </a:rPr>
              <a:t>(SOQ) * 0.1987 (Rate) * 31 (No. of days) / 100 = </a:t>
            </a:r>
            <a:r>
              <a:rPr lang="en-GB" sz="1400" b="1" dirty="0">
                <a:solidFill>
                  <a:schemeClr val="accent1"/>
                </a:solidFill>
                <a:ea typeface="Times New Roman"/>
                <a:cs typeface="Times New Roman"/>
              </a:rPr>
              <a:t>£19.28</a:t>
            </a:r>
            <a:endParaRPr lang="en-GB" sz="1400" dirty="0">
              <a:solidFill>
                <a:schemeClr val="accent1"/>
              </a:solidFill>
              <a:latin typeface="Calibri"/>
              <a:ea typeface="Times New Roman"/>
              <a:cs typeface="Times New Roman"/>
            </a:endParaRPr>
          </a:p>
          <a:p>
            <a:pPr>
              <a:spcAft>
                <a:spcPts val="0"/>
              </a:spcAft>
            </a:pPr>
            <a:r>
              <a:rPr lang="en-GB" sz="1400" dirty="0">
                <a:solidFill>
                  <a:schemeClr val="accent1"/>
                </a:solidFill>
                <a:ea typeface="Times New Roman"/>
                <a:cs typeface="Times New Roman"/>
              </a:rPr>
              <a:t> </a:t>
            </a:r>
            <a:endParaRPr lang="en-GB" sz="1400" dirty="0">
              <a:solidFill>
                <a:schemeClr val="accent1"/>
              </a:solidFill>
              <a:latin typeface="Calibri"/>
              <a:ea typeface="Times New Roman"/>
              <a:cs typeface="Times New Roman"/>
            </a:endParaRPr>
          </a:p>
          <a:p>
            <a:pPr>
              <a:spcAft>
                <a:spcPts val="0"/>
              </a:spcAft>
            </a:pPr>
            <a:r>
              <a:rPr lang="en-GB" sz="1400" u="sng" dirty="0">
                <a:solidFill>
                  <a:schemeClr val="accent1"/>
                </a:solidFill>
                <a:ea typeface="Times New Roman"/>
                <a:cs typeface="Times New Roman"/>
              </a:rPr>
              <a:t>CCA </a:t>
            </a:r>
            <a:r>
              <a:rPr lang="en-GB" sz="1400" u="sng" dirty="0" smtClean="0">
                <a:solidFill>
                  <a:schemeClr val="accent1"/>
                </a:solidFill>
                <a:ea typeface="Times New Roman"/>
                <a:cs typeface="Times New Roman"/>
              </a:rPr>
              <a:t>Charge</a:t>
            </a:r>
            <a:r>
              <a:rPr lang="en-GB" sz="1400" dirty="0">
                <a:solidFill>
                  <a:schemeClr val="accent1"/>
                </a:solidFill>
                <a:ea typeface="Times New Roman"/>
                <a:cs typeface="Times New Roman"/>
              </a:rPr>
              <a:t> </a:t>
            </a:r>
            <a:r>
              <a:rPr lang="en-GB" sz="1400" dirty="0" smtClean="0">
                <a:solidFill>
                  <a:schemeClr val="accent1"/>
                </a:solidFill>
                <a:ea typeface="Times New Roman"/>
                <a:cs typeface="Times New Roman"/>
              </a:rPr>
              <a:t>= 313 </a:t>
            </a:r>
            <a:r>
              <a:rPr lang="en-GB" sz="1400" dirty="0">
                <a:solidFill>
                  <a:schemeClr val="accent1"/>
                </a:solidFill>
                <a:ea typeface="Times New Roman"/>
                <a:cs typeface="Times New Roman"/>
              </a:rPr>
              <a:t>(SOQ) * 0.1061 (Rate) * 31 (No. of days) / 100 = </a:t>
            </a:r>
            <a:r>
              <a:rPr lang="en-GB" sz="1400" b="1" dirty="0">
                <a:solidFill>
                  <a:schemeClr val="accent1"/>
                </a:solidFill>
                <a:ea typeface="Times New Roman"/>
                <a:cs typeface="Times New Roman"/>
              </a:rPr>
              <a:t>£10.29</a:t>
            </a:r>
            <a:endParaRPr lang="en-GB" sz="1400" dirty="0">
              <a:solidFill>
                <a:schemeClr val="accent1"/>
              </a:solidFill>
              <a:latin typeface="Calibri"/>
              <a:ea typeface="Times New Roman"/>
              <a:cs typeface="Times New Roman"/>
            </a:endParaRPr>
          </a:p>
          <a:p>
            <a:pPr>
              <a:spcAft>
                <a:spcPts val="0"/>
              </a:spcAft>
            </a:pPr>
            <a:r>
              <a:rPr lang="en-GB" sz="1400" b="1" dirty="0">
                <a:solidFill>
                  <a:schemeClr val="accent1"/>
                </a:solidFill>
                <a:ea typeface="Times New Roman"/>
                <a:cs typeface="Times New Roman"/>
              </a:rPr>
              <a:t> </a:t>
            </a:r>
            <a:endParaRPr lang="en-GB" sz="1400" dirty="0">
              <a:solidFill>
                <a:schemeClr val="accent1"/>
              </a:solidFill>
              <a:latin typeface="Calibri"/>
              <a:ea typeface="Times New Roman"/>
              <a:cs typeface="Times New Roman"/>
            </a:endParaRPr>
          </a:p>
          <a:p>
            <a:pPr>
              <a:spcAft>
                <a:spcPts val="0"/>
              </a:spcAft>
            </a:pPr>
            <a:r>
              <a:rPr lang="en-GB" sz="1400" u="sng" dirty="0">
                <a:solidFill>
                  <a:schemeClr val="accent1"/>
                </a:solidFill>
                <a:ea typeface="Times New Roman"/>
                <a:cs typeface="Times New Roman"/>
              </a:rPr>
              <a:t>ECN </a:t>
            </a:r>
            <a:r>
              <a:rPr lang="en-GB" sz="1400" u="sng" dirty="0" smtClean="0">
                <a:solidFill>
                  <a:schemeClr val="accent1"/>
                </a:solidFill>
                <a:ea typeface="Times New Roman"/>
                <a:cs typeface="Times New Roman"/>
              </a:rPr>
              <a:t>Charge</a:t>
            </a:r>
            <a:r>
              <a:rPr lang="en-GB" sz="1400" dirty="0">
                <a:solidFill>
                  <a:schemeClr val="accent1"/>
                </a:solidFill>
                <a:ea typeface="Times New Roman"/>
                <a:cs typeface="Times New Roman"/>
              </a:rPr>
              <a:t> </a:t>
            </a:r>
            <a:r>
              <a:rPr lang="en-GB" sz="1400" dirty="0" smtClean="0">
                <a:solidFill>
                  <a:schemeClr val="accent1"/>
                </a:solidFill>
                <a:ea typeface="Times New Roman"/>
                <a:cs typeface="Times New Roman"/>
              </a:rPr>
              <a:t>=313 </a:t>
            </a:r>
            <a:r>
              <a:rPr lang="en-GB" sz="1400" dirty="0">
                <a:solidFill>
                  <a:schemeClr val="accent1"/>
                </a:solidFill>
                <a:ea typeface="Times New Roman"/>
                <a:cs typeface="Times New Roman"/>
              </a:rPr>
              <a:t>(SOQ) * 0.0076 (Rate) * 31 (No. of days) / 100 = </a:t>
            </a:r>
            <a:r>
              <a:rPr lang="en-GB" sz="1400" b="1" dirty="0">
                <a:solidFill>
                  <a:schemeClr val="accent1"/>
                </a:solidFill>
                <a:ea typeface="Times New Roman"/>
                <a:cs typeface="Times New Roman"/>
              </a:rPr>
              <a:t>£0.74</a:t>
            </a:r>
            <a:endParaRPr lang="en-GB" sz="1400" dirty="0">
              <a:solidFill>
                <a:schemeClr val="accent1"/>
              </a:solidFill>
              <a:latin typeface="Calibri"/>
              <a:ea typeface="Times New Roman"/>
              <a:cs typeface="Times New Roman"/>
            </a:endParaRPr>
          </a:p>
          <a:p>
            <a:pPr>
              <a:spcAft>
                <a:spcPts val="0"/>
              </a:spcAft>
            </a:pPr>
            <a:r>
              <a:rPr lang="en-GB" sz="1400" b="1" dirty="0">
                <a:solidFill>
                  <a:schemeClr val="accent1"/>
                </a:solidFill>
                <a:ea typeface="Times New Roman"/>
                <a:cs typeface="Times New Roman"/>
              </a:rPr>
              <a:t> </a:t>
            </a:r>
            <a:endParaRPr lang="en-GB" sz="1400" dirty="0">
              <a:solidFill>
                <a:schemeClr val="accent1"/>
              </a:solidFill>
              <a:latin typeface="Calibri"/>
              <a:ea typeface="Times New Roman"/>
              <a:cs typeface="Times New Roman"/>
            </a:endParaRPr>
          </a:p>
          <a:p>
            <a:pPr>
              <a:spcAft>
                <a:spcPts val="0"/>
              </a:spcAft>
            </a:pPr>
            <a:r>
              <a:rPr lang="en-GB" sz="1400" u="sng" dirty="0">
                <a:solidFill>
                  <a:schemeClr val="accent1"/>
                </a:solidFill>
                <a:ea typeface="Times New Roman"/>
                <a:cs typeface="Times New Roman"/>
              </a:rPr>
              <a:t>CFI </a:t>
            </a:r>
            <a:r>
              <a:rPr lang="en-GB" sz="1400" u="sng" dirty="0" smtClean="0">
                <a:solidFill>
                  <a:schemeClr val="accent1"/>
                </a:solidFill>
                <a:ea typeface="Times New Roman"/>
                <a:cs typeface="Times New Roman"/>
              </a:rPr>
              <a:t>Charge </a:t>
            </a:r>
            <a:endParaRPr lang="en-GB" sz="1400" dirty="0">
              <a:solidFill>
                <a:schemeClr val="accent1"/>
              </a:solidFill>
              <a:latin typeface="Calibri"/>
              <a:ea typeface="Times New Roman"/>
              <a:cs typeface="Times New Roman"/>
            </a:endParaRPr>
          </a:p>
          <a:p>
            <a:pPr>
              <a:spcAft>
                <a:spcPts val="0"/>
              </a:spcAft>
            </a:pPr>
            <a:r>
              <a:rPr lang="en-GB" sz="1400" dirty="0">
                <a:solidFill>
                  <a:schemeClr val="accent1"/>
                </a:solidFill>
                <a:ea typeface="Times New Roman"/>
                <a:cs typeface="Times New Roman"/>
              </a:rPr>
              <a:t>This charge </a:t>
            </a:r>
            <a:r>
              <a:rPr lang="en-GB" sz="1400" dirty="0" smtClean="0">
                <a:solidFill>
                  <a:schemeClr val="accent1"/>
                </a:solidFill>
                <a:ea typeface="Times New Roman"/>
                <a:cs typeface="Times New Roman"/>
              </a:rPr>
              <a:t>is a fixed charge per day and only </a:t>
            </a:r>
            <a:r>
              <a:rPr lang="en-GB" sz="1400" dirty="0">
                <a:solidFill>
                  <a:schemeClr val="accent1"/>
                </a:solidFill>
                <a:ea typeface="Times New Roman"/>
                <a:cs typeface="Times New Roman"/>
              </a:rPr>
              <a:t>applies to </a:t>
            </a:r>
            <a:r>
              <a:rPr lang="en-GB" sz="1400" dirty="0" smtClean="0">
                <a:solidFill>
                  <a:schemeClr val="accent1"/>
                </a:solidFill>
                <a:ea typeface="Times New Roman"/>
                <a:cs typeface="Times New Roman"/>
              </a:rPr>
              <a:t>supply meter </a:t>
            </a:r>
            <a:r>
              <a:rPr lang="en-GB" sz="1400" dirty="0">
                <a:solidFill>
                  <a:schemeClr val="accent1"/>
                </a:solidFill>
                <a:ea typeface="Times New Roman"/>
                <a:cs typeface="Times New Roman"/>
              </a:rPr>
              <a:t>points with an AQ between 73,200 and 732,000 </a:t>
            </a:r>
            <a:r>
              <a:rPr lang="en-GB" sz="1400" dirty="0" smtClean="0">
                <a:solidFill>
                  <a:schemeClr val="accent1"/>
                </a:solidFill>
                <a:ea typeface="Times New Roman"/>
                <a:cs typeface="Times New Roman"/>
              </a:rPr>
              <a:t>kWh. Sometimes referred to as a Large Supply Point (LSP)</a:t>
            </a:r>
            <a:endParaRPr lang="en-GB" sz="1400" dirty="0">
              <a:solidFill>
                <a:schemeClr val="accent1"/>
              </a:solidFill>
              <a:latin typeface="Calibri"/>
              <a:ea typeface="Times New Roman"/>
              <a:cs typeface="Times New Roman"/>
            </a:endParaRPr>
          </a:p>
          <a:p>
            <a:r>
              <a:rPr lang="en-GB" sz="1400" dirty="0">
                <a:solidFill>
                  <a:schemeClr val="accent1"/>
                </a:solidFill>
              </a:rPr>
              <a:t> </a:t>
            </a:r>
          </a:p>
          <a:p>
            <a:endParaRPr lang="en-GB" sz="1400" dirty="0">
              <a:solidFill>
                <a:srgbClr val="FF0000"/>
              </a:solidFill>
            </a:endParaRPr>
          </a:p>
          <a:p>
            <a:pPr marL="285750" indent="-285750">
              <a:spcBef>
                <a:spcPts val="0"/>
              </a:spcBef>
              <a:spcAft>
                <a:spcPts val="0"/>
              </a:spcAft>
              <a:buFont typeface="Arial" panose="020B0604020202020204" pitchFamily="34" charset="0"/>
              <a:buChar char="•"/>
            </a:pPr>
            <a:endParaRPr lang="en-GB" sz="1400" dirty="0" smtClean="0">
              <a:solidFill>
                <a:schemeClr val="accent1"/>
              </a:solidFill>
            </a:endParaRPr>
          </a:p>
        </p:txBody>
      </p:sp>
      <p:sp>
        <p:nvSpPr>
          <p:cNvPr id="24" name="Title 3"/>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eaLnBrk="1" fontAlgn="b" hangingPunct="1"/>
            <a:r>
              <a:rPr lang="en-GB" sz="1800" kern="0" dirty="0" smtClean="0"/>
              <a:t>3.4.1 </a:t>
            </a:r>
            <a:r>
              <a:rPr lang="en-GB" sz="1800" kern="0" dirty="0"/>
              <a:t>Core </a:t>
            </a:r>
            <a:r>
              <a:rPr lang="en-GB" sz="1800" kern="0" dirty="0" smtClean="0"/>
              <a:t>Invoices - CAZ</a:t>
            </a:r>
            <a:r>
              <a:rPr lang="en-GB" kern="0" dirty="0" smtClean="0"/>
              <a:t/>
            </a:r>
            <a:br>
              <a:rPr lang="en-GB" kern="0" dirty="0" smtClean="0"/>
            </a:br>
            <a:r>
              <a:rPr lang="en-GB" sz="2000" dirty="0" smtClean="0">
                <a:solidFill>
                  <a:schemeClr val="accent5">
                    <a:lumMod val="50000"/>
                  </a:schemeClr>
                </a:solidFill>
              </a:rPr>
              <a:t>3.4.1.2 CCA, ZCA, ECN, CFI Standard </a:t>
            </a:r>
            <a:r>
              <a:rPr lang="en-GB" sz="2000" kern="0" dirty="0" smtClean="0">
                <a:solidFill>
                  <a:schemeClr val="accent5">
                    <a:lumMod val="50000"/>
                  </a:schemeClr>
                </a:solidFill>
              </a:rPr>
              <a:t>Charges (</a:t>
            </a:r>
            <a:r>
              <a:rPr lang="en-GB" sz="2000" kern="0" dirty="0">
                <a:solidFill>
                  <a:schemeClr val="accent6"/>
                </a:solidFill>
              </a:rPr>
              <a:t>How it is calculated</a:t>
            </a:r>
            <a:r>
              <a:rPr lang="en-GB" sz="2000" kern="0" dirty="0" smtClean="0">
                <a:solidFill>
                  <a:schemeClr val="accent6"/>
                </a:solidFill>
              </a:rPr>
              <a:t>) </a:t>
            </a:r>
            <a:endParaRPr lang="en-GB" sz="2000" kern="0" dirty="0">
              <a:solidFill>
                <a:schemeClr val="accent6"/>
              </a:solidFill>
            </a:endParaRPr>
          </a:p>
        </p:txBody>
      </p:sp>
      <p:sp>
        <p:nvSpPr>
          <p:cNvPr id="4" name="Footer Placeholder 11"/>
          <p:cNvSpPr>
            <a:spLocks noGrp="1"/>
          </p:cNvSpPr>
          <p:nvPr>
            <p:ph type="ftr" sz="quarter" idx="10"/>
          </p:nvPr>
        </p:nvSpPr>
        <p:spPr>
          <a:xfrm>
            <a:off x="2565401" y="4731544"/>
            <a:ext cx="4200525" cy="130969"/>
          </a:xfrm>
        </p:spPr>
        <p:txBody>
          <a:bodyPr/>
          <a:lstStyle/>
          <a:p>
            <a:pPr>
              <a:defRPr/>
            </a:pPr>
            <a:fld id="{D86480B0-6847-4D27-B3EC-F99462D2DA11}" type="slidenum">
              <a:rPr lang="en-GB" smtClean="0"/>
              <a:pPr>
                <a:defRPr/>
              </a:pPr>
              <a:t>36</a:t>
            </a:fld>
            <a:endParaRPr lang="en-GB" dirty="0"/>
          </a:p>
        </p:txBody>
      </p:sp>
    </p:spTree>
    <p:extLst>
      <p:ext uri="{BB962C8B-B14F-4D97-AF65-F5344CB8AC3E}">
        <p14:creationId xmlns:p14="http://schemas.microsoft.com/office/powerpoint/2010/main" val="42213055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1600" dirty="0" smtClean="0"/>
              <a:t>This example demonstrates how the two levels of Supporting Information relate back to the Invoice. A similar structure can be applied to the other Core Invoices (COM and AMS). </a:t>
            </a:r>
          </a:p>
          <a:p>
            <a:pPr marL="0" indent="0">
              <a:buNone/>
            </a:pPr>
            <a:endParaRPr lang="en-GB" sz="1600" dirty="0"/>
          </a:p>
        </p:txBody>
      </p:sp>
      <p:sp>
        <p:nvSpPr>
          <p:cNvPr id="4" name="Footer Placeholder 3"/>
          <p:cNvSpPr>
            <a:spLocks noGrp="1"/>
          </p:cNvSpPr>
          <p:nvPr>
            <p:ph type="ftr" sz="quarter" idx="10"/>
          </p:nvPr>
        </p:nvSpPr>
        <p:spPr/>
        <p:txBody>
          <a:bodyPr/>
          <a:lstStyle/>
          <a:p>
            <a:pPr>
              <a:defRPr/>
            </a:pPr>
            <a:fld id="{D86480B0-6847-4D27-B3EC-F99462D2DA11}" type="slidenum">
              <a:rPr lang="en-GB" smtClean="0"/>
              <a:pPr>
                <a:defRPr/>
              </a:pPr>
              <a:t>37</a:t>
            </a:fld>
            <a:endParaRPr lang="en-GB" dirty="0"/>
          </a:p>
        </p:txBody>
      </p:sp>
      <p:sp>
        <p:nvSpPr>
          <p:cNvPr id="6" name="Title 1"/>
          <p:cNvSpPr txBox="1">
            <a:spLocks/>
          </p:cNvSpPr>
          <p:nvPr/>
        </p:nvSpPr>
        <p:spPr bwMode="auto">
          <a:xfrm>
            <a:off x="204092"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3.4.1 Core Invoices - CAZ</a:t>
            </a:r>
            <a:r>
              <a:rPr lang="en-GB" sz="2000" kern="0" dirty="0" smtClean="0"/>
              <a:t/>
            </a:r>
            <a:br>
              <a:rPr lang="en-GB" sz="2000" kern="0" dirty="0" smtClean="0"/>
            </a:br>
            <a:r>
              <a:rPr lang="en-GB" sz="2000" kern="0" dirty="0" smtClean="0">
                <a:solidFill>
                  <a:schemeClr val="accent6"/>
                </a:solidFill>
              </a:rPr>
              <a:t>3.4.1.3 File Examples for LDZ Transportation (CAZ)</a:t>
            </a:r>
            <a:endParaRPr lang="en-GB" sz="2000" kern="0" dirty="0">
              <a:solidFill>
                <a:schemeClr val="accent6"/>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3" name="Table 12"/>
          <p:cNvGraphicFramePr>
            <a:graphicFrameLocks noGrp="1"/>
          </p:cNvGraphicFramePr>
          <p:nvPr>
            <p:extLst>
              <p:ext uri="{D42A27DB-BD31-4B8C-83A1-F6EECF244321}">
                <p14:modId xmlns:p14="http://schemas.microsoft.com/office/powerpoint/2010/main" val="1604251251"/>
              </p:ext>
            </p:extLst>
          </p:nvPr>
        </p:nvGraphicFramePr>
        <p:xfrm>
          <a:off x="276100" y="1224766"/>
          <a:ext cx="8544372" cy="2778760"/>
        </p:xfrm>
        <a:graphic>
          <a:graphicData uri="http://schemas.openxmlformats.org/drawingml/2006/table">
            <a:tbl>
              <a:tblPr firstRow="1" bandRow="1">
                <a:tableStyleId>{93296810-A885-4BE3-A3E7-6D5BEEA58F35}</a:tableStyleId>
              </a:tblPr>
              <a:tblGrid>
                <a:gridCol w="911524"/>
                <a:gridCol w="2155686"/>
                <a:gridCol w="5477162"/>
              </a:tblGrid>
              <a:tr h="370840">
                <a:tc>
                  <a:txBody>
                    <a:bodyPr/>
                    <a:lstStyle/>
                    <a:p>
                      <a:pPr algn="ctr"/>
                      <a:r>
                        <a:rPr lang="en-GB" sz="1400" dirty="0" smtClean="0"/>
                        <a:t>File</a:t>
                      </a:r>
                      <a:endParaRPr lang="en-GB" sz="1400" dirty="0"/>
                    </a:p>
                  </a:txBody>
                  <a:tcPr/>
                </a:tc>
                <a:tc>
                  <a:txBody>
                    <a:bodyPr/>
                    <a:lstStyle/>
                    <a:p>
                      <a:r>
                        <a:rPr lang="en-GB" sz="1400" dirty="0" smtClean="0"/>
                        <a:t>File description</a:t>
                      </a:r>
                      <a:endParaRPr lang="en-GB" sz="1400" dirty="0"/>
                    </a:p>
                  </a:txBody>
                  <a:tcPr/>
                </a:tc>
                <a:tc>
                  <a:txBody>
                    <a:bodyPr/>
                    <a:lstStyle/>
                    <a:p>
                      <a:r>
                        <a:rPr lang="en-GB" sz="1400" dirty="0" smtClean="0"/>
                        <a:t>Comments</a:t>
                      </a:r>
                      <a:endParaRPr lang="en-GB" sz="1400" dirty="0"/>
                    </a:p>
                  </a:txBody>
                  <a:tcPr/>
                </a:tc>
              </a:tr>
              <a:tr h="682392">
                <a:tc>
                  <a:txBody>
                    <a:bodyPr/>
                    <a:lstStyle/>
                    <a:p>
                      <a:endParaRPr lang="en-GB" sz="1400" dirty="0" smtClean="0"/>
                    </a:p>
                    <a:p>
                      <a:endParaRPr lang="en-GB" sz="1400" dirty="0" smtClean="0"/>
                    </a:p>
                    <a:p>
                      <a:endParaRPr lang="en-GB" sz="1400" dirty="0"/>
                    </a:p>
                  </a:txBody>
                  <a:tcPr/>
                </a:tc>
                <a:tc>
                  <a:txBody>
                    <a:bodyPr/>
                    <a:lstStyle/>
                    <a:p>
                      <a:r>
                        <a:rPr lang="en-GB" sz="1400" dirty="0" smtClean="0">
                          <a:solidFill>
                            <a:schemeClr val="tx2"/>
                          </a:solidFill>
                        </a:rPr>
                        <a:t>.INV Invoice File for CAZ</a:t>
                      </a:r>
                    </a:p>
                    <a:p>
                      <a:r>
                        <a:rPr lang="en-GB" sz="1200" i="1" dirty="0" smtClean="0">
                          <a:solidFill>
                            <a:schemeClr val="tx2"/>
                          </a:solidFill>
                        </a:rPr>
                        <a:t>(csv file)</a:t>
                      </a:r>
                    </a:p>
                  </a:txBody>
                  <a:tcPr/>
                </a:tc>
                <a:tc>
                  <a:txBody>
                    <a:bodyPr/>
                    <a:lstStyle/>
                    <a:p>
                      <a:r>
                        <a:rPr lang="en-GB" sz="1400" dirty="0" smtClean="0">
                          <a:solidFill>
                            <a:schemeClr val="tx2"/>
                          </a:solidFill>
                        </a:rPr>
                        <a:t>Invoices are generated per Shipper at Network level.</a:t>
                      </a:r>
                    </a:p>
                    <a:p>
                      <a:r>
                        <a:rPr lang="en-GB" sz="1400" dirty="0" smtClean="0">
                          <a:solidFill>
                            <a:schemeClr val="tx2"/>
                          </a:solidFill>
                        </a:rPr>
                        <a:t>In this example,</a:t>
                      </a:r>
                      <a:r>
                        <a:rPr lang="en-GB" sz="1400" baseline="0" dirty="0" smtClean="0">
                          <a:solidFill>
                            <a:schemeClr val="tx2"/>
                          </a:solidFill>
                        </a:rPr>
                        <a:t> it</a:t>
                      </a:r>
                      <a:r>
                        <a:rPr lang="en-GB" sz="1400" dirty="0" smtClean="0">
                          <a:solidFill>
                            <a:schemeClr val="tx2"/>
                          </a:solidFill>
                        </a:rPr>
                        <a:t> is for a single Shipper (“SHP” in this file but this would</a:t>
                      </a:r>
                      <a:r>
                        <a:rPr lang="en-GB" sz="1400" baseline="0" dirty="0" smtClean="0">
                          <a:solidFill>
                            <a:schemeClr val="tx2"/>
                          </a:solidFill>
                        </a:rPr>
                        <a:t> be the actual Shipper Short Code) for</a:t>
                      </a:r>
                      <a:r>
                        <a:rPr lang="en-GB" sz="1400" dirty="0" smtClean="0">
                          <a:solidFill>
                            <a:schemeClr val="tx2"/>
                          </a:solidFill>
                        </a:rPr>
                        <a:t> the GT2 Network.</a:t>
                      </a:r>
                      <a:endParaRPr lang="en-GB" sz="1400" dirty="0">
                        <a:solidFill>
                          <a:schemeClr val="tx2"/>
                        </a:solidFill>
                      </a:endParaRPr>
                    </a:p>
                  </a:txBody>
                  <a:tcPr/>
                </a:tc>
              </a:tr>
              <a:tr h="370840">
                <a:tc>
                  <a:txBody>
                    <a:bodyPr/>
                    <a:lstStyle/>
                    <a:p>
                      <a:endParaRPr lang="en-GB" sz="1400" dirty="0" smtClean="0"/>
                    </a:p>
                    <a:p>
                      <a:endParaRPr lang="en-GB" sz="1400" dirty="0" smtClean="0"/>
                    </a:p>
                    <a:p>
                      <a:endParaRPr lang="en-GB" sz="1400" dirty="0"/>
                    </a:p>
                  </a:txBody>
                  <a:tcPr/>
                </a:tc>
                <a:tc>
                  <a:txBody>
                    <a:bodyPr/>
                    <a:lstStyle/>
                    <a:p>
                      <a:r>
                        <a:rPr lang="en-GB" sz="1400" dirty="0" smtClean="0">
                          <a:solidFill>
                            <a:schemeClr val="tx2"/>
                          </a:solidFill>
                        </a:rPr>
                        <a:t>ZCS Supporting Level 1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solidFill>
                            <a:schemeClr val="tx2"/>
                          </a:solidFill>
                        </a:rPr>
                        <a:t>(csv</a:t>
                      </a:r>
                      <a:r>
                        <a:rPr lang="en-GB" sz="1200" i="1" baseline="0" dirty="0" smtClean="0">
                          <a:solidFill>
                            <a:schemeClr val="tx2"/>
                          </a:solidFill>
                        </a:rPr>
                        <a:t> file has already been delimited in this example)</a:t>
                      </a:r>
                      <a:endParaRPr lang="en-GB" sz="1200" i="1" dirty="0" smtClean="0">
                        <a:solidFill>
                          <a:schemeClr val="tx2"/>
                        </a:solidFill>
                      </a:endParaRPr>
                    </a:p>
                  </a:txBody>
                  <a:tcPr/>
                </a:tc>
                <a:tc>
                  <a:txBody>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GB" sz="1400" b="0" i="0" u="none" strike="noStrike" kern="0" cap="none" spc="0" normalizeH="0" baseline="0" noProof="0" dirty="0" smtClean="0">
                          <a:ln>
                            <a:noFill/>
                          </a:ln>
                          <a:solidFill>
                            <a:schemeClr val="tx2"/>
                          </a:solidFill>
                          <a:effectLst/>
                          <a:uLnTx/>
                          <a:uFillTx/>
                        </a:rPr>
                        <a:t>Supporting information for all Networks “SHP” operates in.  In this example, it covers all 5 Networks.  </a:t>
                      </a:r>
                    </a:p>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GB" sz="1400" b="0" i="0" u="none" strike="noStrike" kern="0" cap="none" spc="0" normalizeH="0" baseline="0" noProof="0" dirty="0" smtClean="0">
                          <a:ln>
                            <a:noFill/>
                          </a:ln>
                          <a:solidFill>
                            <a:schemeClr val="tx2"/>
                          </a:solidFill>
                          <a:effectLst/>
                          <a:uLnTx/>
                          <a:uFillTx/>
                        </a:rPr>
                        <a:t>Class 1 &amp; 2 – SMP level (n/a as Shipper only has a DOM portfolio)</a:t>
                      </a:r>
                    </a:p>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GB" sz="1400" b="0" i="0" u="none" strike="noStrike" kern="0" cap="none" spc="0" normalizeH="0" baseline="0" noProof="0" dirty="0" smtClean="0">
                          <a:ln>
                            <a:noFill/>
                          </a:ln>
                          <a:solidFill>
                            <a:schemeClr val="tx2"/>
                          </a:solidFill>
                          <a:effectLst/>
                          <a:uLnTx/>
                          <a:uFillTx/>
                        </a:rPr>
                        <a:t>Class 3 &amp; 4 – Aggregated from SMP charges</a:t>
                      </a:r>
                    </a:p>
                  </a:txBody>
                  <a:tcPr/>
                </a:tc>
              </a:tr>
              <a:tr h="370840">
                <a:tc>
                  <a:txBody>
                    <a:bodyPr/>
                    <a:lstStyle/>
                    <a:p>
                      <a:endParaRPr lang="en-GB" sz="1400" dirty="0" smtClean="0"/>
                    </a:p>
                    <a:p>
                      <a:endParaRPr lang="en-GB" sz="1400" dirty="0" smtClean="0"/>
                    </a:p>
                    <a:p>
                      <a:endParaRPr lang="en-GB" sz="1400" dirty="0"/>
                    </a:p>
                  </a:txBody>
                  <a:tcPr/>
                </a:tc>
                <a:tc>
                  <a:txBody>
                    <a:bodyPr/>
                    <a:lstStyle/>
                    <a:p>
                      <a:r>
                        <a:rPr lang="en-GB" sz="1400" dirty="0" smtClean="0">
                          <a:solidFill>
                            <a:schemeClr val="tx2"/>
                          </a:solidFill>
                        </a:rPr>
                        <a:t>CZI Supporting Level</a:t>
                      </a:r>
                      <a:r>
                        <a:rPr lang="en-GB" sz="1400" baseline="0" dirty="0" smtClean="0">
                          <a:solidFill>
                            <a:schemeClr val="tx2"/>
                          </a:solidFill>
                        </a:rPr>
                        <a:t> 2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solidFill>
                            <a:schemeClr val="tx2"/>
                          </a:solidFill>
                        </a:rPr>
                        <a:t>(csv</a:t>
                      </a:r>
                      <a:r>
                        <a:rPr lang="en-GB" sz="1200" i="1" baseline="0" dirty="0" smtClean="0">
                          <a:solidFill>
                            <a:schemeClr val="tx2"/>
                          </a:solidFill>
                        </a:rPr>
                        <a:t> file has already been delimited in this example)</a:t>
                      </a:r>
                      <a:endParaRPr lang="en-GB" sz="1200" i="1" dirty="0" smtClean="0">
                        <a:solidFill>
                          <a:schemeClr val="tx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chemeClr val="tx2"/>
                          </a:solidFill>
                          <a:effectLst/>
                          <a:uLnTx/>
                          <a:uFillTx/>
                        </a:rPr>
                        <a:t>Additional Supporting Information file that is available for Shippers to view information at the SMP level for Class 3 &amp; 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chemeClr val="tx2"/>
                          </a:solidFill>
                          <a:effectLst/>
                          <a:uLnTx/>
                          <a:uFillTx/>
                        </a:rPr>
                        <a:t>Reminder: This information is available upon request only. </a:t>
                      </a:r>
                    </a:p>
                  </a:txBody>
                  <a:tcPr/>
                </a:tc>
              </a:tr>
            </a:tbl>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594612519"/>
              </p:ext>
            </p:extLst>
          </p:nvPr>
        </p:nvGraphicFramePr>
        <p:xfrm>
          <a:off x="273224" y="1707654"/>
          <a:ext cx="914400" cy="771525"/>
        </p:xfrm>
        <a:graphic>
          <a:graphicData uri="http://schemas.openxmlformats.org/presentationml/2006/ole">
            <mc:AlternateContent xmlns:mc="http://schemas.openxmlformats.org/markup-compatibility/2006">
              <mc:Choice xmlns:v="urn:schemas-microsoft-com:vml" Requires="v">
                <p:oleObj spid="_x0000_s7257" name="Macro-Enabled Worksheet" showAsIcon="1" r:id="rId4" imgW="914400" imgH="771480" progId="Excel.SheetMacroEnabled.12">
                  <p:embed/>
                </p:oleObj>
              </mc:Choice>
              <mc:Fallback>
                <p:oleObj name="Macro-Enabled Worksheet" showAsIcon="1" r:id="rId4" imgW="914400" imgH="771480" progId="Excel.SheetMacroEnabled.12">
                  <p:embed/>
                  <p:pic>
                    <p:nvPicPr>
                      <p:cNvPr id="0" name=""/>
                      <p:cNvPicPr/>
                      <p:nvPr/>
                    </p:nvPicPr>
                    <p:blipFill>
                      <a:blip r:embed="rId5"/>
                      <a:stretch>
                        <a:fillRect/>
                      </a:stretch>
                    </p:blipFill>
                    <p:spPr>
                      <a:xfrm>
                        <a:off x="273224" y="1707654"/>
                        <a:ext cx="914400" cy="77152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723251965"/>
              </p:ext>
            </p:extLst>
          </p:nvPr>
        </p:nvGraphicFramePr>
        <p:xfrm>
          <a:off x="251520" y="2499742"/>
          <a:ext cx="914400" cy="771525"/>
        </p:xfrm>
        <a:graphic>
          <a:graphicData uri="http://schemas.openxmlformats.org/presentationml/2006/ole">
            <mc:AlternateContent xmlns:mc="http://schemas.openxmlformats.org/markup-compatibility/2006">
              <mc:Choice xmlns:v="urn:schemas-microsoft-com:vml" Requires="v">
                <p:oleObj spid="_x0000_s7258" name="Worksheet" showAsIcon="1" r:id="rId7" imgW="914400" imgH="771480" progId="Excel.Sheet.12">
                  <p:embed/>
                </p:oleObj>
              </mc:Choice>
              <mc:Fallback>
                <p:oleObj name="Worksheet" showAsIcon="1" r:id="rId7" imgW="914400" imgH="771480" progId="Excel.Sheet.12">
                  <p:embed/>
                  <p:pic>
                    <p:nvPicPr>
                      <p:cNvPr id="0" name=""/>
                      <p:cNvPicPr/>
                      <p:nvPr/>
                    </p:nvPicPr>
                    <p:blipFill>
                      <a:blip r:embed="rId8"/>
                      <a:stretch>
                        <a:fillRect/>
                      </a:stretch>
                    </p:blipFill>
                    <p:spPr>
                      <a:xfrm>
                        <a:off x="251520" y="2499742"/>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37836230"/>
              </p:ext>
            </p:extLst>
          </p:nvPr>
        </p:nvGraphicFramePr>
        <p:xfrm>
          <a:off x="251520" y="3291830"/>
          <a:ext cx="914400" cy="771525"/>
        </p:xfrm>
        <a:graphic>
          <a:graphicData uri="http://schemas.openxmlformats.org/presentationml/2006/ole">
            <mc:AlternateContent xmlns:mc="http://schemas.openxmlformats.org/markup-compatibility/2006">
              <mc:Choice xmlns:v="urn:schemas-microsoft-com:vml" Requires="v">
                <p:oleObj spid="_x0000_s7259" name="Worksheet" showAsIcon="1" r:id="rId10" imgW="914400" imgH="771480" progId="Excel.Sheet.12">
                  <p:embed/>
                </p:oleObj>
              </mc:Choice>
              <mc:Fallback>
                <p:oleObj name="Worksheet" showAsIcon="1" r:id="rId10" imgW="914400" imgH="771480" progId="Excel.Sheet.12">
                  <p:embed/>
                  <p:pic>
                    <p:nvPicPr>
                      <p:cNvPr id="0" name=""/>
                      <p:cNvPicPr/>
                      <p:nvPr/>
                    </p:nvPicPr>
                    <p:blipFill>
                      <a:blip r:embed="rId11"/>
                      <a:stretch>
                        <a:fillRect/>
                      </a:stretch>
                    </p:blipFill>
                    <p:spPr>
                      <a:xfrm>
                        <a:off x="251520" y="3291830"/>
                        <a:ext cx="914400" cy="771525"/>
                      </a:xfrm>
                      <a:prstGeom prst="rect">
                        <a:avLst/>
                      </a:prstGeom>
                    </p:spPr>
                  </p:pic>
                </p:oleObj>
              </mc:Fallback>
            </mc:AlternateContent>
          </a:graphicData>
        </a:graphic>
      </p:graphicFrame>
      <p:sp>
        <p:nvSpPr>
          <p:cNvPr id="12" name="Content Placeholder 2"/>
          <p:cNvSpPr txBox="1">
            <a:spLocks/>
          </p:cNvSpPr>
          <p:nvPr/>
        </p:nvSpPr>
        <p:spPr bwMode="auto">
          <a:xfrm>
            <a:off x="199306" y="4083918"/>
            <a:ext cx="8890696" cy="51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600" kern="0" dirty="0" smtClean="0"/>
              <a:t>The files are based on real data but information has been masked for Data Protection purposes and naming convention will always be in a 5.8.3 format</a:t>
            </a:r>
          </a:p>
        </p:txBody>
      </p:sp>
    </p:spTree>
    <p:extLst>
      <p:ext uri="{BB962C8B-B14F-4D97-AF65-F5344CB8AC3E}">
        <p14:creationId xmlns:p14="http://schemas.microsoft.com/office/powerpoint/2010/main" val="35995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92546"/>
            <a:ext cx="8688388" cy="723900"/>
          </a:xfrm>
        </p:spPr>
        <p:txBody>
          <a:bodyPr/>
          <a:lstStyle/>
          <a:p>
            <a:r>
              <a:rPr lang="en-GB" sz="1800" dirty="0" smtClean="0"/>
              <a:t>3.4 Core Invoices</a:t>
            </a:r>
            <a:r>
              <a:rPr lang="en-GB" dirty="0" smtClean="0"/>
              <a:t/>
            </a:r>
            <a:br>
              <a:rPr lang="en-GB" dirty="0" smtClean="0"/>
            </a:br>
            <a:r>
              <a:rPr lang="en-GB" sz="2000" dirty="0" smtClean="0">
                <a:solidFill>
                  <a:schemeClr val="accent6"/>
                </a:solidFill>
              </a:rPr>
              <a:t>3.4.2 COM</a:t>
            </a:r>
            <a:endParaRPr lang="en-GB" sz="2000" dirty="0">
              <a:solidFill>
                <a:schemeClr val="accent6"/>
              </a:solidFill>
            </a:endParaRPr>
          </a:p>
        </p:txBody>
      </p:sp>
      <p:sp>
        <p:nvSpPr>
          <p:cNvPr id="4" name="Rectangle 3"/>
          <p:cNvSpPr/>
          <p:nvPr/>
        </p:nvSpPr>
        <p:spPr bwMode="auto">
          <a:xfrm>
            <a:off x="313806" y="755055"/>
            <a:ext cx="8506483" cy="3774404"/>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just"/>
            <a:r>
              <a:rPr lang="en-GB" sz="1400" dirty="0" smtClean="0">
                <a:solidFill>
                  <a:schemeClr val="accent1"/>
                </a:solidFill>
              </a:rPr>
              <a:t>The Commodity Invoice contains charges for the transportation of gas (kWh) through both the NTS and LDZ system</a:t>
            </a:r>
            <a:r>
              <a:rPr lang="en-GB" sz="1400" dirty="0">
                <a:solidFill>
                  <a:schemeClr val="accent1"/>
                </a:solidFill>
              </a:rPr>
              <a:t>. Like the </a:t>
            </a:r>
            <a:r>
              <a:rPr lang="en-GB" sz="1400" dirty="0" smtClean="0">
                <a:solidFill>
                  <a:schemeClr val="accent1"/>
                </a:solidFill>
              </a:rPr>
              <a:t>Capacity invoice, </a:t>
            </a:r>
            <a:r>
              <a:rPr lang="en-GB" sz="1400" dirty="0">
                <a:solidFill>
                  <a:schemeClr val="accent1"/>
                </a:solidFill>
              </a:rPr>
              <a:t>the </a:t>
            </a:r>
            <a:r>
              <a:rPr lang="en-GB" sz="1400" dirty="0" smtClean="0">
                <a:solidFill>
                  <a:schemeClr val="accent1"/>
                </a:solidFill>
              </a:rPr>
              <a:t>Commodity Invoice </a:t>
            </a:r>
            <a:r>
              <a:rPr lang="en-US" sz="1400" dirty="0" smtClean="0">
                <a:solidFill>
                  <a:schemeClr val="accent1"/>
                </a:solidFill>
              </a:rPr>
              <a:t>is calculated by using </a:t>
            </a:r>
            <a:r>
              <a:rPr lang="en-US" sz="1400" dirty="0">
                <a:solidFill>
                  <a:schemeClr val="accent1"/>
                </a:solidFill>
              </a:rPr>
              <a:t>Billing Quantity and </a:t>
            </a:r>
            <a:r>
              <a:rPr lang="en-US" sz="1400" dirty="0" smtClean="0">
                <a:solidFill>
                  <a:schemeClr val="accent1"/>
                </a:solidFill>
              </a:rPr>
              <a:t>Rate. However the Billing Quantity has an energy factor applied which takes into consideration a number of elements which will make Billing </a:t>
            </a:r>
            <a:r>
              <a:rPr lang="en-US" sz="1400" dirty="0">
                <a:solidFill>
                  <a:schemeClr val="accent1"/>
                </a:solidFill>
              </a:rPr>
              <a:t>Q</a:t>
            </a:r>
            <a:r>
              <a:rPr lang="en-US" sz="1400" dirty="0" smtClean="0">
                <a:solidFill>
                  <a:schemeClr val="accent1"/>
                </a:solidFill>
              </a:rPr>
              <a:t>uantity higher or lower depending on the impacting elements.</a:t>
            </a:r>
          </a:p>
          <a:p>
            <a:pPr algn="just"/>
            <a:endParaRPr lang="en-US" sz="600" dirty="0">
              <a:solidFill>
                <a:schemeClr val="accent1"/>
              </a:solidFill>
            </a:endParaRPr>
          </a:p>
          <a:p>
            <a:pPr algn="just"/>
            <a:r>
              <a:rPr lang="en-GB" sz="1400" dirty="0" smtClean="0">
                <a:solidFill>
                  <a:schemeClr val="accent1"/>
                </a:solidFill>
              </a:rPr>
              <a:t>Every </a:t>
            </a:r>
            <a:r>
              <a:rPr lang="en-GB" sz="1400" dirty="0">
                <a:solidFill>
                  <a:schemeClr val="accent1"/>
                </a:solidFill>
              </a:rPr>
              <a:t>site will be subject to a commodity charge every month and this is calculated by individual MPRN </a:t>
            </a:r>
            <a:r>
              <a:rPr lang="en-GB" sz="1400" dirty="0" smtClean="0">
                <a:solidFill>
                  <a:schemeClr val="accent1"/>
                </a:solidFill>
              </a:rPr>
              <a:t>(SMP).</a:t>
            </a:r>
          </a:p>
          <a:p>
            <a:pPr algn="just"/>
            <a:endParaRPr lang="en-GB" sz="700" dirty="0">
              <a:solidFill>
                <a:schemeClr val="accent1"/>
              </a:solidFill>
            </a:endParaRPr>
          </a:p>
          <a:p>
            <a:pPr algn="just"/>
            <a:r>
              <a:rPr lang="en-GB" sz="1400" dirty="0" smtClean="0">
                <a:solidFill>
                  <a:schemeClr val="accent1"/>
                </a:solidFill>
              </a:rPr>
              <a:t>LSEC charges which credit shipper for flowing gas onto the network for Bio Methane sites are also issued on the commodity Invoice</a:t>
            </a:r>
          </a:p>
          <a:p>
            <a:pPr algn="just"/>
            <a:endParaRPr lang="en-GB" sz="600" dirty="0" smtClean="0">
              <a:solidFill>
                <a:schemeClr val="accent1"/>
              </a:solidFill>
            </a:endParaRPr>
          </a:p>
          <a:p>
            <a:pPr marL="0" indent="0" algn="just">
              <a:buNone/>
            </a:pPr>
            <a:r>
              <a:rPr lang="en-GB" sz="1400" dirty="0" smtClean="0">
                <a:solidFill>
                  <a:schemeClr val="accent1"/>
                </a:solidFill>
              </a:rPr>
              <a:t>As a result of National Grid sale of its Gas Distribution operations in 2017, </a:t>
            </a:r>
            <a:r>
              <a:rPr lang="en-US" sz="1400" dirty="0" smtClean="0">
                <a:solidFill>
                  <a:schemeClr val="accent1"/>
                </a:solidFill>
              </a:rPr>
              <a:t>the </a:t>
            </a:r>
            <a:r>
              <a:rPr lang="en-US" sz="1400" dirty="0">
                <a:solidFill>
                  <a:schemeClr val="accent1"/>
                </a:solidFill>
              </a:rPr>
              <a:t>Distribution Network and National Transmission systems being operated by separate companies; Cadent and National Grid </a:t>
            </a:r>
            <a:r>
              <a:rPr lang="en-US" sz="1400" dirty="0" smtClean="0">
                <a:solidFill>
                  <a:schemeClr val="accent1"/>
                </a:solidFill>
              </a:rPr>
              <a:t>Transmission. UK Link does not currently support the separation of these charges so an interim solution is currently in place. The Commodity Invoice  for Cadent will be issued with the charges for NTS and LDZ. Xoserve will manually credit the NTS charges on this invoice. A separate invoice will be issued on behalf of National Grid Transmission for the NTS charges. </a:t>
            </a:r>
            <a:r>
              <a:rPr lang="en-GB" sz="1400" dirty="0" smtClean="0">
                <a:solidFill>
                  <a:schemeClr val="accent1"/>
                </a:solidFill>
              </a:rPr>
              <a:t>See Appendix 4.1 for more information. </a:t>
            </a:r>
          </a:p>
        </p:txBody>
      </p:sp>
      <p:sp>
        <p:nvSpPr>
          <p:cNvPr id="5" name="Rectangle 4"/>
          <p:cNvSpPr/>
          <p:nvPr/>
        </p:nvSpPr>
        <p:spPr bwMode="auto">
          <a:xfrm>
            <a:off x="214121" y="608943"/>
            <a:ext cx="4032448"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indent="0" algn="just">
              <a:buNone/>
            </a:pPr>
            <a:r>
              <a:rPr lang="en-GB" dirty="0"/>
              <a:t>COM - CORE COMMODITY INVOICE</a:t>
            </a:r>
          </a:p>
        </p:txBody>
      </p:sp>
      <p:sp>
        <p:nvSpPr>
          <p:cNvPr id="3" name="Footer Placeholder 2"/>
          <p:cNvSpPr>
            <a:spLocks noGrp="1"/>
          </p:cNvSpPr>
          <p:nvPr>
            <p:ph type="ftr" sz="quarter" idx="10"/>
          </p:nvPr>
        </p:nvSpPr>
        <p:spPr>
          <a:xfrm>
            <a:off x="2565401" y="4817045"/>
            <a:ext cx="4200525" cy="130969"/>
          </a:xfrm>
        </p:spPr>
        <p:txBody>
          <a:bodyPr/>
          <a:lstStyle/>
          <a:p>
            <a:pPr>
              <a:defRPr/>
            </a:pPr>
            <a:fld id="{D86480B0-6847-4D27-B3EC-F99462D2DA11}" type="slidenum">
              <a:rPr lang="en-GB" smtClean="0"/>
              <a:pPr>
                <a:defRPr/>
              </a:pPr>
              <a:t>38</a:t>
            </a:fld>
            <a:endParaRPr lang="en-GB" dirty="0"/>
          </a:p>
        </p:txBody>
      </p:sp>
      <p:sp>
        <p:nvSpPr>
          <p:cNvPr id="6" name="Rectangle 5"/>
          <p:cNvSpPr/>
          <p:nvPr/>
        </p:nvSpPr>
        <p:spPr bwMode="auto">
          <a:xfrm>
            <a:off x="4246570" y="4299942"/>
            <a:ext cx="4510100"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fontAlgn="ctr"/>
            <a:r>
              <a:rPr lang="en-GB" dirty="0" smtClean="0"/>
              <a:t>VAT applicable Issued on 8</a:t>
            </a:r>
            <a:r>
              <a:rPr lang="en-GB" baseline="30000" dirty="0" smtClean="0"/>
              <a:t>th</a:t>
            </a:r>
            <a:r>
              <a:rPr lang="en-GB" dirty="0" smtClean="0"/>
              <a:t> Business Day</a:t>
            </a:r>
            <a:endParaRPr lang="en-GB" dirty="0"/>
          </a:p>
        </p:txBody>
      </p:sp>
    </p:spTree>
    <p:extLst>
      <p:ext uri="{BB962C8B-B14F-4D97-AF65-F5344CB8AC3E}">
        <p14:creationId xmlns:p14="http://schemas.microsoft.com/office/powerpoint/2010/main" val="224967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88475370"/>
              </p:ext>
            </p:extLst>
          </p:nvPr>
        </p:nvGraphicFramePr>
        <p:xfrm>
          <a:off x="395536" y="1203598"/>
          <a:ext cx="5112568" cy="3250456"/>
        </p:xfrm>
        <a:graphic>
          <a:graphicData uri="http://schemas.openxmlformats.org/drawingml/2006/table">
            <a:tbl>
              <a:tblPr>
                <a:tableStyleId>{16D9F66E-5EB9-4882-86FB-DCBF35E3C3E4}</a:tableStyleId>
              </a:tblPr>
              <a:tblGrid>
                <a:gridCol w="539428"/>
                <a:gridCol w="3071987"/>
                <a:gridCol w="1501153"/>
              </a:tblGrid>
              <a:tr h="321936">
                <a:tc gridSpan="3">
                  <a:txBody>
                    <a:bodyPr/>
                    <a:lstStyle/>
                    <a:p>
                      <a:pPr algn="ctr" fontAlgn="ctr"/>
                      <a:r>
                        <a:rPr lang="en-GB" sz="1400" u="none" strike="noStrike" dirty="0">
                          <a:effectLst/>
                        </a:rPr>
                        <a:t>COM - CORE COMMODITY INVOICE</a:t>
                      </a:r>
                      <a:endParaRPr lang="en-GB" sz="1400" b="1" i="0" u="none" strike="noStrike" dirty="0">
                        <a:solidFill>
                          <a:srgbClr val="FFFFFF"/>
                        </a:solidFill>
                        <a:effectLst/>
                        <a:latin typeface="Arial"/>
                      </a:endParaRPr>
                    </a:p>
                  </a:txBody>
                  <a:tcPr marL="9525" marR="9525" marT="9525" marB="0" anchor="ctr"/>
                </a:tc>
                <a:tc hMerge="1">
                  <a:txBody>
                    <a:bodyPr/>
                    <a:lstStyle/>
                    <a:p>
                      <a:endParaRPr lang="en-GB"/>
                    </a:p>
                  </a:txBody>
                  <a:tcPr/>
                </a:tc>
                <a:tc hMerge="1">
                  <a:txBody>
                    <a:bodyPr/>
                    <a:lstStyle/>
                    <a:p>
                      <a:endParaRPr lang="en-GB"/>
                    </a:p>
                  </a:txBody>
                  <a:tcPr/>
                </a:tc>
              </a:tr>
              <a:tr h="182430">
                <a:tc>
                  <a:txBody>
                    <a:bodyPr/>
                    <a:lstStyle/>
                    <a:p>
                      <a:pPr algn="ctr" fontAlgn="b"/>
                      <a:r>
                        <a:rPr lang="en-GB" sz="1000" b="1" u="none" strike="noStrike" dirty="0" smtClean="0">
                          <a:effectLst/>
                        </a:rPr>
                        <a:t>Charge</a:t>
                      </a:r>
                      <a:endParaRPr lang="en-GB" sz="1000" b="1" i="0" u="none" strike="noStrike" dirty="0">
                        <a:effectLst/>
                        <a:latin typeface="+mn-lt"/>
                      </a:endParaRPr>
                    </a:p>
                  </a:txBody>
                  <a:tcPr marL="9525" marR="9525" marT="9525" marB="0" anchor="b"/>
                </a:tc>
                <a:tc>
                  <a:txBody>
                    <a:bodyPr/>
                    <a:lstStyle/>
                    <a:p>
                      <a:pPr algn="l" fontAlgn="b"/>
                      <a:r>
                        <a:rPr lang="en-GB" sz="1000" b="1" u="none" strike="noStrike" dirty="0" smtClean="0">
                          <a:effectLst/>
                        </a:rPr>
                        <a:t> Charge Description</a:t>
                      </a:r>
                      <a:endParaRPr lang="en-GB" sz="1000" b="1" i="0" u="none" strike="noStrike" dirty="0">
                        <a:effectLst/>
                        <a:latin typeface="+mn-lt"/>
                      </a:endParaRPr>
                    </a:p>
                  </a:txBody>
                  <a:tcPr marL="9525" marR="9525" marT="9525" marB="0" anchor="b"/>
                </a:tc>
                <a:tc>
                  <a:txBody>
                    <a:bodyPr/>
                    <a:lstStyle/>
                    <a:p>
                      <a:pPr algn="l" fontAlgn="b"/>
                      <a:r>
                        <a:rPr lang="en-GB" sz="1000" b="1" u="none" strike="noStrike" dirty="0" smtClean="0">
                          <a:effectLst/>
                        </a:rPr>
                        <a:t> Comment</a:t>
                      </a:r>
                      <a:endParaRPr lang="en-GB" sz="1000" b="1" i="0" u="none" strike="noStrike" dirty="0">
                        <a:effectLst/>
                        <a:latin typeface="+mn-lt"/>
                      </a:endParaRPr>
                    </a:p>
                  </a:txBody>
                  <a:tcPr marL="9525" marR="9525" marT="9525" marB="0" anchor="b"/>
                </a:tc>
              </a:tr>
              <a:tr h="182430">
                <a:tc>
                  <a:txBody>
                    <a:bodyPr/>
                    <a:lstStyle/>
                    <a:p>
                      <a:pPr algn="ctr" rtl="0" fontAlgn="ctr"/>
                      <a:r>
                        <a:rPr lang="en-GB" sz="1000" b="0" i="0" u="none" strike="noStrike" dirty="0">
                          <a:solidFill>
                            <a:srgbClr val="FF0000"/>
                          </a:solidFill>
                          <a:effectLst/>
                          <a:latin typeface="Arial"/>
                        </a:rPr>
                        <a:t>ZCO</a:t>
                      </a:r>
                    </a:p>
                  </a:txBody>
                  <a:tcPr marL="9525" marR="9525" marT="9525" marB="0" anchor="ctr"/>
                </a:tc>
                <a:tc>
                  <a:txBody>
                    <a:bodyPr/>
                    <a:lstStyle/>
                    <a:p>
                      <a:pPr algn="l" rtl="0" fontAlgn="b"/>
                      <a:r>
                        <a:rPr lang="en-GB" sz="1000" b="0" i="0" u="none" strike="noStrike" dirty="0">
                          <a:solidFill>
                            <a:srgbClr val="FF0000"/>
                          </a:solidFill>
                          <a:effectLst/>
                          <a:latin typeface="Arial"/>
                        </a:rPr>
                        <a:t> LDZ COMMODITY CHARGE</a:t>
                      </a:r>
                    </a:p>
                  </a:txBody>
                  <a:tcPr marL="9525" marR="9525" marT="9525" marB="0" anchor="b"/>
                </a:tc>
                <a:tc>
                  <a:txBody>
                    <a:bodyPr/>
                    <a:lstStyle/>
                    <a:p>
                      <a:pPr algn="l" rtl="0" fontAlgn="b"/>
                      <a:r>
                        <a:rPr lang="en-GB" sz="1000" b="0" i="0" u="none" strike="noStrike">
                          <a:solidFill>
                            <a:srgbClr val="000000"/>
                          </a:solidFill>
                          <a:effectLst/>
                          <a:latin typeface="Arial"/>
                        </a:rPr>
                        <a:t> Standard Charge</a:t>
                      </a:r>
                    </a:p>
                  </a:txBody>
                  <a:tcPr marL="9525" marR="9525" marT="9525" marB="0" anchor="b"/>
                </a:tc>
              </a:tr>
              <a:tr h="182430">
                <a:tc>
                  <a:txBody>
                    <a:bodyPr/>
                    <a:lstStyle/>
                    <a:p>
                      <a:pPr algn="ctr" rtl="0" fontAlgn="ctr"/>
                      <a:r>
                        <a:rPr lang="en-GB" sz="1000" b="0" i="0" u="none" strike="noStrike">
                          <a:solidFill>
                            <a:srgbClr val="000000"/>
                          </a:solidFill>
                          <a:effectLst/>
                          <a:latin typeface="Arial"/>
                        </a:rPr>
                        <a:t>NCO</a:t>
                      </a:r>
                    </a:p>
                  </a:txBody>
                  <a:tcPr marL="9525" marR="9525" marT="9525" marB="0" anchor="ctr"/>
                </a:tc>
                <a:tc>
                  <a:txBody>
                    <a:bodyPr/>
                    <a:lstStyle/>
                    <a:p>
                      <a:pPr algn="l" rtl="0" fontAlgn="b"/>
                      <a:r>
                        <a:rPr lang="en-GB" sz="1000" b="0" i="0" u="none" strike="noStrike" dirty="0">
                          <a:solidFill>
                            <a:srgbClr val="000000"/>
                          </a:solidFill>
                          <a:effectLst/>
                          <a:latin typeface="Arial"/>
                        </a:rPr>
                        <a:t> NTS EXIT COMMODITY CHARGE</a:t>
                      </a:r>
                    </a:p>
                  </a:txBody>
                  <a:tcPr marL="9525" marR="9525" marT="9525" marB="0" anchor="b"/>
                </a:tc>
                <a:tc>
                  <a:txBody>
                    <a:bodyPr/>
                    <a:lstStyle/>
                    <a:p>
                      <a:pPr algn="l" rtl="0" fontAlgn="b"/>
                      <a:r>
                        <a:rPr lang="en-GB" sz="1000" b="0" i="0" u="none" strike="noStrike">
                          <a:solidFill>
                            <a:srgbClr val="000000"/>
                          </a:solidFill>
                          <a:effectLst/>
                          <a:latin typeface="Arial"/>
                        </a:rPr>
                        <a:t> Standard Charge</a:t>
                      </a:r>
                    </a:p>
                  </a:txBody>
                  <a:tcPr marL="9525" marR="9525" marT="9525" marB="0" anchor="b"/>
                </a:tc>
              </a:tr>
              <a:tr h="182430">
                <a:tc>
                  <a:txBody>
                    <a:bodyPr/>
                    <a:lstStyle/>
                    <a:p>
                      <a:pPr algn="ctr" rtl="0" fontAlgn="ctr"/>
                      <a:r>
                        <a:rPr lang="en-GB" sz="1000" b="0" i="0" u="none" strike="noStrike">
                          <a:solidFill>
                            <a:srgbClr val="000000"/>
                          </a:solidFill>
                          <a:effectLst/>
                          <a:latin typeface="Arial"/>
                        </a:rPr>
                        <a:t>NCS</a:t>
                      </a:r>
                    </a:p>
                  </a:txBody>
                  <a:tcPr marL="9525" marR="9525" marT="9525" marB="0" anchor="ctr"/>
                </a:tc>
                <a:tc>
                  <a:txBody>
                    <a:bodyPr/>
                    <a:lstStyle/>
                    <a:p>
                      <a:pPr algn="l" rtl="0" fontAlgn="b"/>
                      <a:r>
                        <a:rPr lang="en-US" sz="1000" b="0" i="0" u="none" strike="noStrike">
                          <a:solidFill>
                            <a:srgbClr val="000000"/>
                          </a:solidFill>
                          <a:effectLst/>
                          <a:latin typeface="Arial"/>
                        </a:rPr>
                        <a:t> NTS SO EXIT COMMODITY CHARGE</a:t>
                      </a:r>
                    </a:p>
                  </a:txBody>
                  <a:tcPr marL="9525" marR="9525" marT="9525" marB="0" anchor="b"/>
                </a:tc>
                <a:tc>
                  <a:txBody>
                    <a:bodyPr/>
                    <a:lstStyle/>
                    <a:p>
                      <a:pPr algn="l" rtl="0" fontAlgn="b"/>
                      <a:r>
                        <a:rPr lang="en-GB" sz="1000" b="0" i="0" u="none" strike="noStrike">
                          <a:solidFill>
                            <a:srgbClr val="000000"/>
                          </a:solidFill>
                          <a:effectLst/>
                          <a:latin typeface="Arial"/>
                        </a:rPr>
                        <a:t> Standard Charge</a:t>
                      </a:r>
                    </a:p>
                  </a:txBody>
                  <a:tcPr marL="9525" marR="9525" marT="9525" marB="0" anchor="b"/>
                </a:tc>
              </a:tr>
              <a:tr h="182430">
                <a:tc>
                  <a:txBody>
                    <a:bodyPr/>
                    <a:lstStyle/>
                    <a:p>
                      <a:pPr algn="ctr" rtl="0" fontAlgn="ctr"/>
                      <a:r>
                        <a:rPr lang="en-GB" sz="1000" b="0" i="0" u="none" strike="noStrike">
                          <a:solidFill>
                            <a:srgbClr val="000000"/>
                          </a:solidFill>
                          <a:effectLst/>
                          <a:latin typeface="Arial"/>
                        </a:rPr>
                        <a:t>NCT</a:t>
                      </a:r>
                    </a:p>
                  </a:txBody>
                  <a:tcPr marL="9525" marR="9525" marT="9525" marB="0" anchor="ctr"/>
                </a:tc>
                <a:tc>
                  <a:txBody>
                    <a:bodyPr/>
                    <a:lstStyle/>
                    <a:p>
                      <a:pPr algn="l" rtl="0" fontAlgn="b"/>
                      <a:r>
                        <a:rPr lang="en-US" sz="1000" b="0" i="0" u="none" strike="noStrike">
                          <a:solidFill>
                            <a:srgbClr val="000000"/>
                          </a:solidFill>
                          <a:effectLst/>
                          <a:latin typeface="Arial"/>
                        </a:rPr>
                        <a:t> NTS TO EXIT COMMODITY CHARGE</a:t>
                      </a:r>
                    </a:p>
                  </a:txBody>
                  <a:tcPr marL="9525" marR="9525" marT="9525" marB="0" anchor="b"/>
                </a:tc>
                <a:tc>
                  <a:txBody>
                    <a:bodyPr/>
                    <a:lstStyle/>
                    <a:p>
                      <a:pPr algn="l" rtl="0" fontAlgn="b"/>
                      <a:r>
                        <a:rPr lang="en-GB" sz="1000" b="0" i="0" u="none" strike="noStrike">
                          <a:solidFill>
                            <a:srgbClr val="000000"/>
                          </a:solidFill>
                          <a:effectLst/>
                          <a:latin typeface="Arial"/>
                        </a:rPr>
                        <a:t> Standard Charge</a:t>
                      </a:r>
                    </a:p>
                  </a:txBody>
                  <a:tcPr marL="9525" marR="9525" marT="9525" marB="0" anchor="b"/>
                </a:tc>
              </a:tr>
              <a:tr h="182430">
                <a:tc>
                  <a:txBody>
                    <a:bodyPr/>
                    <a:lstStyle/>
                    <a:p>
                      <a:pPr algn="ctr" rtl="0" fontAlgn="ctr"/>
                      <a:r>
                        <a:rPr lang="en-GB" sz="1000" b="0" i="0" u="none" strike="noStrike">
                          <a:solidFill>
                            <a:srgbClr val="000000"/>
                          </a:solidFill>
                          <a:effectLst/>
                          <a:latin typeface="Arial"/>
                        </a:rPr>
                        <a:t>878</a:t>
                      </a:r>
                    </a:p>
                  </a:txBody>
                  <a:tcPr marL="9525" marR="9525" marT="9525" marB="0" anchor="ctr"/>
                </a:tc>
                <a:tc>
                  <a:txBody>
                    <a:bodyPr/>
                    <a:lstStyle/>
                    <a:p>
                      <a:pPr algn="l" rtl="0" fontAlgn="b"/>
                      <a:r>
                        <a:rPr lang="en-GB" sz="1000" b="0" i="0" u="none" strike="noStrike">
                          <a:solidFill>
                            <a:srgbClr val="000000"/>
                          </a:solidFill>
                          <a:effectLst/>
                          <a:latin typeface="Arial"/>
                        </a:rPr>
                        <a:t> UNIQUE - LDZ COMMODITY</a:t>
                      </a:r>
                    </a:p>
                  </a:txBody>
                  <a:tcPr marL="9525" marR="9525" marT="9525" marB="0" anchor="b"/>
                </a:tc>
                <a:tc>
                  <a:txBody>
                    <a:bodyPr/>
                    <a:lstStyle/>
                    <a:p>
                      <a:pPr algn="l" rtl="0" fontAlgn="b"/>
                      <a:r>
                        <a:rPr lang="en-GB" sz="1000" b="0" i="0" u="none" strike="noStrike">
                          <a:solidFill>
                            <a:srgbClr val="000000"/>
                          </a:solidFill>
                          <a:effectLst/>
                          <a:latin typeface="Arial"/>
                        </a:rPr>
                        <a:t> Non Standard Sites only </a:t>
                      </a:r>
                    </a:p>
                  </a:txBody>
                  <a:tcPr marL="9525" marR="9525" marT="9525" marB="0" anchor="b"/>
                </a:tc>
              </a:tr>
              <a:tr h="182430">
                <a:tc>
                  <a:txBody>
                    <a:bodyPr/>
                    <a:lstStyle/>
                    <a:p>
                      <a:pPr algn="ctr" rtl="0" fontAlgn="ctr"/>
                      <a:r>
                        <a:rPr lang="en-GB" sz="1000" b="0" i="0" u="none" strike="noStrike">
                          <a:solidFill>
                            <a:srgbClr val="000000"/>
                          </a:solidFill>
                          <a:effectLst/>
                          <a:latin typeface="Arial"/>
                        </a:rPr>
                        <a:t>877</a:t>
                      </a:r>
                    </a:p>
                  </a:txBody>
                  <a:tcPr marL="9525" marR="9525" marT="9525" marB="0" anchor="ctr"/>
                </a:tc>
                <a:tc>
                  <a:txBody>
                    <a:bodyPr/>
                    <a:lstStyle/>
                    <a:p>
                      <a:pPr algn="l" rtl="0" fontAlgn="b"/>
                      <a:r>
                        <a:rPr lang="en-GB" sz="1000" b="0" i="0" u="none" strike="noStrike">
                          <a:solidFill>
                            <a:srgbClr val="000000"/>
                          </a:solidFill>
                          <a:effectLst/>
                          <a:latin typeface="Arial"/>
                        </a:rPr>
                        <a:t> UNIQUE-NTS EXIT Commodity</a:t>
                      </a:r>
                    </a:p>
                  </a:txBody>
                  <a:tcPr marL="9525" marR="9525" marT="9525" marB="0" anchor="b"/>
                </a:tc>
                <a:tc>
                  <a:txBody>
                    <a:bodyPr/>
                    <a:lstStyle/>
                    <a:p>
                      <a:pPr algn="l" rtl="0" fontAlgn="b"/>
                      <a:r>
                        <a:rPr lang="en-GB" sz="1000" b="0" i="0" u="none" strike="noStrike">
                          <a:solidFill>
                            <a:srgbClr val="000000"/>
                          </a:solidFill>
                          <a:effectLst/>
                          <a:latin typeface="Arial"/>
                        </a:rPr>
                        <a:t> Non Standard Sites only </a:t>
                      </a:r>
                    </a:p>
                  </a:txBody>
                  <a:tcPr marL="9525" marR="9525" marT="9525" marB="0" anchor="b"/>
                </a:tc>
              </a:tr>
              <a:tr h="182430">
                <a:tc>
                  <a:txBody>
                    <a:bodyPr/>
                    <a:lstStyle/>
                    <a:p>
                      <a:pPr algn="ctr" rtl="0" fontAlgn="ctr"/>
                      <a:r>
                        <a:rPr lang="en-GB" sz="1000" b="0" i="0" u="none" strike="noStrike">
                          <a:solidFill>
                            <a:srgbClr val="000000"/>
                          </a:solidFill>
                          <a:effectLst/>
                          <a:latin typeface="Arial"/>
                        </a:rPr>
                        <a:t>87T</a:t>
                      </a:r>
                    </a:p>
                  </a:txBody>
                  <a:tcPr marL="9525" marR="9525" marT="9525" marB="0" anchor="ctr"/>
                </a:tc>
                <a:tc>
                  <a:txBody>
                    <a:bodyPr/>
                    <a:lstStyle/>
                    <a:p>
                      <a:pPr algn="l" rtl="0" fontAlgn="b"/>
                      <a:r>
                        <a:rPr lang="en-GB" sz="1000" b="0" i="0" u="none" strike="noStrike">
                          <a:solidFill>
                            <a:srgbClr val="000000"/>
                          </a:solidFill>
                          <a:effectLst/>
                          <a:latin typeface="Arial"/>
                        </a:rPr>
                        <a:t> UNIQUE-NTS TO EXIT COMMODITY</a:t>
                      </a:r>
                    </a:p>
                  </a:txBody>
                  <a:tcPr marL="9525" marR="9525" marT="9525" marB="0" anchor="b"/>
                </a:tc>
                <a:tc>
                  <a:txBody>
                    <a:bodyPr/>
                    <a:lstStyle/>
                    <a:p>
                      <a:pPr algn="l" rtl="0" fontAlgn="b"/>
                      <a:r>
                        <a:rPr lang="en-GB" sz="1000" b="0" i="0" u="none" strike="noStrike">
                          <a:solidFill>
                            <a:srgbClr val="000000"/>
                          </a:solidFill>
                          <a:effectLst/>
                          <a:latin typeface="Arial"/>
                        </a:rPr>
                        <a:t> Non Standard Sites only </a:t>
                      </a:r>
                    </a:p>
                  </a:txBody>
                  <a:tcPr marL="9525" marR="9525" marT="9525" marB="0" anchor="b"/>
                </a:tc>
              </a:tr>
              <a:tr h="182430">
                <a:tc>
                  <a:txBody>
                    <a:bodyPr/>
                    <a:lstStyle/>
                    <a:p>
                      <a:pPr algn="ctr" rtl="0" fontAlgn="ctr"/>
                      <a:r>
                        <a:rPr lang="en-GB" sz="1000" b="0" i="0" u="none" strike="noStrike">
                          <a:solidFill>
                            <a:srgbClr val="000000"/>
                          </a:solidFill>
                          <a:effectLst/>
                          <a:latin typeface="Arial"/>
                        </a:rPr>
                        <a:t>87S</a:t>
                      </a:r>
                    </a:p>
                  </a:txBody>
                  <a:tcPr marL="9525" marR="9525" marT="9525" marB="0" anchor="ctr"/>
                </a:tc>
                <a:tc>
                  <a:txBody>
                    <a:bodyPr/>
                    <a:lstStyle/>
                    <a:p>
                      <a:pPr algn="l" rtl="0" fontAlgn="b"/>
                      <a:r>
                        <a:rPr lang="en-GB" sz="1000" b="0" i="0" u="none" strike="noStrike">
                          <a:solidFill>
                            <a:srgbClr val="000000"/>
                          </a:solidFill>
                          <a:effectLst/>
                          <a:latin typeface="Arial"/>
                        </a:rPr>
                        <a:t> UNIQUE-NTS SO EXIT COMMODITY</a:t>
                      </a:r>
                    </a:p>
                  </a:txBody>
                  <a:tcPr marL="9525" marR="9525" marT="9525" marB="0" anchor="b"/>
                </a:tc>
                <a:tc>
                  <a:txBody>
                    <a:bodyPr/>
                    <a:lstStyle/>
                    <a:p>
                      <a:pPr algn="l" rtl="0" fontAlgn="b"/>
                      <a:r>
                        <a:rPr lang="en-GB" sz="1000" b="0" i="0" u="none" strike="noStrike">
                          <a:solidFill>
                            <a:srgbClr val="000000"/>
                          </a:solidFill>
                          <a:effectLst/>
                          <a:latin typeface="Arial"/>
                        </a:rPr>
                        <a:t> Non Standard Sites only </a:t>
                      </a:r>
                    </a:p>
                  </a:txBody>
                  <a:tcPr marL="9525" marR="9525" marT="9525" marB="0" anchor="b"/>
                </a:tc>
              </a:tr>
              <a:tr h="182430">
                <a:tc>
                  <a:txBody>
                    <a:bodyPr/>
                    <a:lstStyle/>
                    <a:p>
                      <a:pPr algn="ctr" rtl="0" fontAlgn="ctr"/>
                      <a:r>
                        <a:rPr lang="en-GB" sz="1000" b="0" i="0" u="none" strike="noStrike">
                          <a:solidFill>
                            <a:srgbClr val="FF0000"/>
                          </a:solidFill>
                          <a:effectLst/>
                          <a:latin typeface="Arial"/>
                        </a:rPr>
                        <a:t>880</a:t>
                      </a:r>
                    </a:p>
                  </a:txBody>
                  <a:tcPr marL="9525" marR="9525" marT="9525" marB="0" anchor="ctr"/>
                </a:tc>
                <a:tc>
                  <a:txBody>
                    <a:bodyPr/>
                    <a:lstStyle/>
                    <a:p>
                      <a:pPr algn="l" rtl="0" fontAlgn="b"/>
                      <a:r>
                        <a:rPr lang="en-GB" sz="1000" b="0" i="0" u="none" strike="noStrike" dirty="0">
                          <a:solidFill>
                            <a:srgbClr val="FF0000"/>
                          </a:solidFill>
                          <a:effectLst/>
                          <a:latin typeface="Arial"/>
                        </a:rPr>
                        <a:t> UNIQUE NTS COMMODITY SHORTHAUL</a:t>
                      </a:r>
                    </a:p>
                  </a:txBody>
                  <a:tcPr marL="9525" marR="9525" marT="9525" marB="0" anchor="b"/>
                </a:tc>
                <a:tc>
                  <a:txBody>
                    <a:bodyPr/>
                    <a:lstStyle/>
                    <a:p>
                      <a:pPr algn="l" rtl="0" fontAlgn="b"/>
                      <a:r>
                        <a:rPr lang="en-GB" sz="1000" b="0" i="0" u="none" strike="noStrike">
                          <a:solidFill>
                            <a:srgbClr val="000000"/>
                          </a:solidFill>
                          <a:effectLst/>
                          <a:latin typeface="Arial"/>
                        </a:rPr>
                        <a:t> Non Standard Sites only </a:t>
                      </a:r>
                    </a:p>
                  </a:txBody>
                  <a:tcPr marL="9525" marR="9525" marT="9525" marB="0" anchor="b"/>
                </a:tc>
              </a:tr>
              <a:tr h="182430">
                <a:tc>
                  <a:txBody>
                    <a:bodyPr/>
                    <a:lstStyle/>
                    <a:p>
                      <a:pPr algn="ctr" rtl="0" fontAlgn="ctr"/>
                      <a:r>
                        <a:rPr lang="en-GB" sz="1000" b="0" i="0" u="none" strike="noStrike">
                          <a:solidFill>
                            <a:srgbClr val="000000"/>
                          </a:solidFill>
                          <a:effectLst/>
                          <a:latin typeface="Arial"/>
                        </a:rPr>
                        <a:t>893</a:t>
                      </a:r>
                    </a:p>
                  </a:txBody>
                  <a:tcPr marL="9525" marR="9525" marT="9525" marB="0" anchor="ctr"/>
                </a:tc>
                <a:tc>
                  <a:txBody>
                    <a:bodyPr/>
                    <a:lstStyle/>
                    <a:p>
                      <a:pPr algn="l" rtl="0" fontAlgn="b"/>
                      <a:r>
                        <a:rPr lang="en-GB" sz="1000" b="0" i="0" u="none" strike="noStrike">
                          <a:solidFill>
                            <a:srgbClr val="000000"/>
                          </a:solidFill>
                          <a:effectLst/>
                          <a:latin typeface="Arial"/>
                        </a:rPr>
                        <a:t> CSEPS - LDZ COMMODTY CHARGE</a:t>
                      </a:r>
                    </a:p>
                  </a:txBody>
                  <a:tcPr marL="9525" marR="9525" marT="9525" marB="0" anchor="b"/>
                </a:tc>
                <a:tc>
                  <a:txBody>
                    <a:bodyPr/>
                    <a:lstStyle/>
                    <a:p>
                      <a:pPr algn="l" rtl="0" fontAlgn="b"/>
                      <a:r>
                        <a:rPr lang="en-GB" sz="1000" b="0" i="0" u="none" strike="noStrike">
                          <a:solidFill>
                            <a:srgbClr val="000000"/>
                          </a:solidFill>
                          <a:effectLst/>
                          <a:latin typeface="Arial"/>
                        </a:rPr>
                        <a:t> IGT/CSO Sites only </a:t>
                      </a:r>
                    </a:p>
                  </a:txBody>
                  <a:tcPr marL="9525" marR="9525" marT="9525" marB="0" anchor="b"/>
                </a:tc>
              </a:tr>
              <a:tr h="192070">
                <a:tc>
                  <a:txBody>
                    <a:bodyPr/>
                    <a:lstStyle/>
                    <a:p>
                      <a:pPr algn="ctr" rtl="0" fontAlgn="ctr"/>
                      <a:r>
                        <a:rPr lang="en-GB" sz="1000" b="0" i="0" u="none" strike="noStrike">
                          <a:solidFill>
                            <a:srgbClr val="000000"/>
                          </a:solidFill>
                          <a:effectLst/>
                          <a:latin typeface="Arial"/>
                        </a:rPr>
                        <a:t>892</a:t>
                      </a:r>
                    </a:p>
                  </a:txBody>
                  <a:tcPr marL="9525" marR="9525" marT="9525" marB="0" anchor="ctr"/>
                </a:tc>
                <a:tc>
                  <a:txBody>
                    <a:bodyPr/>
                    <a:lstStyle/>
                    <a:p>
                      <a:pPr algn="l" rtl="0" fontAlgn="b"/>
                      <a:r>
                        <a:rPr lang="en-GB" sz="1000" b="0" i="0" u="none" strike="noStrike">
                          <a:solidFill>
                            <a:srgbClr val="000000"/>
                          </a:solidFill>
                          <a:effectLst/>
                          <a:latin typeface="Arial"/>
                        </a:rPr>
                        <a:t> CSEPS- NTS EXIT COMM CHARGE</a:t>
                      </a:r>
                    </a:p>
                  </a:txBody>
                  <a:tcPr marL="9525" marR="9525" marT="9525" marB="0" anchor="b"/>
                </a:tc>
                <a:tc>
                  <a:txBody>
                    <a:bodyPr/>
                    <a:lstStyle/>
                    <a:p>
                      <a:pPr algn="l" rtl="0" fontAlgn="b"/>
                      <a:r>
                        <a:rPr lang="en-GB" sz="1000" b="0" i="0" u="none" strike="noStrike">
                          <a:solidFill>
                            <a:srgbClr val="000000"/>
                          </a:solidFill>
                          <a:effectLst/>
                          <a:latin typeface="Arial"/>
                        </a:rPr>
                        <a:t> IGT/CSO Sites only </a:t>
                      </a:r>
                    </a:p>
                  </a:txBody>
                  <a:tcPr marL="9525" marR="9525" marT="9525" marB="0" anchor="b"/>
                </a:tc>
              </a:tr>
              <a:tr h="182430">
                <a:tc>
                  <a:txBody>
                    <a:bodyPr/>
                    <a:lstStyle/>
                    <a:p>
                      <a:pPr algn="ctr" rtl="0" fontAlgn="ctr"/>
                      <a:r>
                        <a:rPr lang="en-GB" sz="1000" b="0" i="0" u="none" strike="noStrike">
                          <a:solidFill>
                            <a:srgbClr val="000000"/>
                          </a:solidFill>
                          <a:effectLst/>
                          <a:latin typeface="Arial"/>
                        </a:rPr>
                        <a:t>89T</a:t>
                      </a:r>
                    </a:p>
                  </a:txBody>
                  <a:tcPr marL="9525" marR="9525" marT="9525" marB="0" anchor="ctr"/>
                </a:tc>
                <a:tc>
                  <a:txBody>
                    <a:bodyPr/>
                    <a:lstStyle/>
                    <a:p>
                      <a:pPr algn="l" rtl="0" fontAlgn="b"/>
                      <a:r>
                        <a:rPr lang="en-US" sz="1000" b="0" i="0" u="none" strike="noStrike">
                          <a:solidFill>
                            <a:srgbClr val="000000"/>
                          </a:solidFill>
                          <a:effectLst/>
                          <a:latin typeface="Arial"/>
                        </a:rPr>
                        <a:t> CSEPS- NTS TO EXIT COMM CHARGE</a:t>
                      </a:r>
                    </a:p>
                  </a:txBody>
                  <a:tcPr marL="9525" marR="9525" marT="9525" marB="0" anchor="b"/>
                </a:tc>
                <a:tc>
                  <a:txBody>
                    <a:bodyPr/>
                    <a:lstStyle/>
                    <a:p>
                      <a:pPr algn="l" rtl="0" fontAlgn="b"/>
                      <a:r>
                        <a:rPr lang="en-GB" sz="1000" b="0" i="0" u="none" strike="noStrike">
                          <a:solidFill>
                            <a:srgbClr val="000000"/>
                          </a:solidFill>
                          <a:effectLst/>
                          <a:latin typeface="Arial"/>
                        </a:rPr>
                        <a:t> IGT/CSO Sites only </a:t>
                      </a:r>
                    </a:p>
                  </a:txBody>
                  <a:tcPr marL="9525" marR="9525" marT="9525" marB="0" anchor="b"/>
                </a:tc>
              </a:tr>
              <a:tr h="182430">
                <a:tc>
                  <a:txBody>
                    <a:bodyPr/>
                    <a:lstStyle/>
                    <a:p>
                      <a:pPr algn="ctr" rtl="0" fontAlgn="ctr"/>
                      <a:r>
                        <a:rPr lang="en-GB" sz="1000" b="0" i="0" u="none" strike="noStrike">
                          <a:solidFill>
                            <a:srgbClr val="000000"/>
                          </a:solidFill>
                          <a:effectLst/>
                          <a:latin typeface="Arial"/>
                        </a:rPr>
                        <a:t>89S</a:t>
                      </a:r>
                    </a:p>
                  </a:txBody>
                  <a:tcPr marL="9525" marR="9525" marT="9525" marB="0" anchor="ctr"/>
                </a:tc>
                <a:tc>
                  <a:txBody>
                    <a:bodyPr/>
                    <a:lstStyle/>
                    <a:p>
                      <a:pPr algn="l" rtl="0" fontAlgn="b"/>
                      <a:r>
                        <a:rPr lang="en-US" sz="1000" b="0" i="0" u="none" strike="noStrike">
                          <a:solidFill>
                            <a:srgbClr val="000000"/>
                          </a:solidFill>
                          <a:effectLst/>
                          <a:latin typeface="Arial"/>
                        </a:rPr>
                        <a:t> CSEPS- NTS SO EXIT COMM CHARGE</a:t>
                      </a:r>
                    </a:p>
                  </a:txBody>
                  <a:tcPr marL="9525" marR="9525" marT="9525" marB="0" anchor="b"/>
                </a:tc>
                <a:tc>
                  <a:txBody>
                    <a:bodyPr/>
                    <a:lstStyle/>
                    <a:p>
                      <a:pPr algn="l" rtl="0" fontAlgn="b"/>
                      <a:r>
                        <a:rPr lang="en-GB" sz="1000" b="0" i="0" u="none" strike="noStrike">
                          <a:solidFill>
                            <a:srgbClr val="000000"/>
                          </a:solidFill>
                          <a:effectLst/>
                          <a:latin typeface="Arial"/>
                        </a:rPr>
                        <a:t> IGT/CSO Sites only </a:t>
                      </a:r>
                    </a:p>
                  </a:txBody>
                  <a:tcPr marL="9525" marR="9525" marT="9525" marB="0" anchor="b"/>
                </a:tc>
              </a:tr>
              <a:tr h="182430">
                <a:tc>
                  <a:txBody>
                    <a:bodyPr/>
                    <a:lstStyle/>
                    <a:p>
                      <a:pPr algn="ctr" rtl="0" fontAlgn="ctr"/>
                      <a:r>
                        <a:rPr lang="en-GB" sz="1000" b="0" i="0" u="none" strike="noStrike">
                          <a:solidFill>
                            <a:srgbClr val="000000"/>
                          </a:solidFill>
                          <a:effectLst/>
                          <a:latin typeface="Arial"/>
                        </a:rPr>
                        <a:t>LEC</a:t>
                      </a:r>
                    </a:p>
                  </a:txBody>
                  <a:tcPr marL="9525" marR="9525" marT="9525" marB="0" anchor="ctr"/>
                </a:tc>
                <a:tc>
                  <a:txBody>
                    <a:bodyPr/>
                    <a:lstStyle/>
                    <a:p>
                      <a:pPr algn="l" rtl="0" fontAlgn="b"/>
                      <a:r>
                        <a:rPr lang="en-US" sz="1000" b="0" i="0" u="none" strike="noStrike">
                          <a:solidFill>
                            <a:srgbClr val="000000"/>
                          </a:solidFill>
                          <a:effectLst/>
                          <a:latin typeface="Arial"/>
                        </a:rPr>
                        <a:t> LDZ SYSTEM ENTRY COMMODITY CHARGE</a:t>
                      </a:r>
                    </a:p>
                  </a:txBody>
                  <a:tcPr marL="9525" marR="9525" marT="9525" marB="0" anchor="b"/>
                </a:tc>
                <a:tc>
                  <a:txBody>
                    <a:bodyPr/>
                    <a:lstStyle/>
                    <a:p>
                      <a:pPr algn="l" rtl="0" fontAlgn="b"/>
                      <a:r>
                        <a:rPr lang="en-GB" sz="1000" b="0" i="0" u="none" strike="noStrike">
                          <a:solidFill>
                            <a:srgbClr val="000000"/>
                          </a:solidFill>
                          <a:effectLst/>
                          <a:latin typeface="Arial"/>
                        </a:rPr>
                        <a:t> Standard Charge</a:t>
                      </a:r>
                    </a:p>
                  </a:txBody>
                  <a:tcPr marL="9525" marR="9525" marT="9525" marB="0" anchor="b"/>
                </a:tc>
              </a:tr>
              <a:tr h="182430">
                <a:tc>
                  <a:txBody>
                    <a:bodyPr/>
                    <a:lstStyle/>
                    <a:p>
                      <a:pPr algn="ctr" rtl="0" fontAlgn="ctr"/>
                      <a:r>
                        <a:rPr lang="en-GB" sz="1000" b="0" i="0" u="none" strike="noStrike">
                          <a:solidFill>
                            <a:srgbClr val="000000"/>
                          </a:solidFill>
                          <a:effectLst/>
                          <a:latin typeface="Arial"/>
                        </a:rPr>
                        <a:t>LEA</a:t>
                      </a:r>
                    </a:p>
                  </a:txBody>
                  <a:tcPr marL="9525" marR="9525" marT="9525" marB="0" anchor="ctr"/>
                </a:tc>
                <a:tc>
                  <a:txBody>
                    <a:bodyPr/>
                    <a:lstStyle/>
                    <a:p>
                      <a:pPr algn="l" rtl="0" fontAlgn="b"/>
                      <a:r>
                        <a:rPr lang="en-US" sz="1000" b="0" i="0" u="none" strike="noStrike">
                          <a:solidFill>
                            <a:srgbClr val="000000"/>
                          </a:solidFill>
                          <a:effectLst/>
                          <a:latin typeface="Arial"/>
                        </a:rPr>
                        <a:t> LDZ SYSTEM ENTRY COMMODITY CHARGE ADJ</a:t>
                      </a:r>
                    </a:p>
                  </a:txBody>
                  <a:tcPr marL="9525" marR="9525" marT="9525" marB="0" anchor="b"/>
                </a:tc>
                <a:tc>
                  <a:txBody>
                    <a:bodyPr/>
                    <a:lstStyle/>
                    <a:p>
                      <a:pPr algn="l" rtl="0" fontAlgn="b"/>
                      <a:r>
                        <a:rPr lang="en-GB" sz="1000" b="0" i="0" u="none" strike="noStrike" dirty="0">
                          <a:solidFill>
                            <a:srgbClr val="000000"/>
                          </a:solidFill>
                          <a:effectLst/>
                          <a:latin typeface="Arial"/>
                        </a:rPr>
                        <a:t> Standard Charge</a:t>
                      </a:r>
                    </a:p>
                  </a:txBody>
                  <a:tcPr marL="9525" marR="9525" marT="9525" marB="0" anchor="b"/>
                </a:tc>
              </a:tr>
            </a:tbl>
          </a:graphicData>
        </a:graphic>
      </p:graphicFrame>
      <p:sp>
        <p:nvSpPr>
          <p:cNvPr id="7"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3.4.2 </a:t>
            </a:r>
            <a:r>
              <a:rPr lang="en-GB" sz="1800" kern="0" dirty="0"/>
              <a:t>Core </a:t>
            </a:r>
            <a:r>
              <a:rPr lang="en-GB" sz="1800" kern="0" dirty="0" smtClean="0"/>
              <a:t>Invoices - COM</a:t>
            </a:r>
            <a:r>
              <a:rPr lang="en-GB" kern="0" dirty="0" smtClean="0"/>
              <a:t/>
            </a:r>
            <a:br>
              <a:rPr lang="en-GB" kern="0" dirty="0" smtClean="0"/>
            </a:br>
            <a:r>
              <a:rPr lang="en-GB" sz="2000" kern="0" dirty="0" smtClean="0">
                <a:solidFill>
                  <a:schemeClr val="accent6"/>
                </a:solidFill>
              </a:rPr>
              <a:t>3.4.2.1 Commodity (COM) Charges</a:t>
            </a:r>
            <a:endParaRPr lang="en-GB" kern="0" dirty="0">
              <a:solidFill>
                <a:schemeClr val="accent6"/>
              </a:solidFill>
            </a:endParaRPr>
          </a:p>
        </p:txBody>
      </p:sp>
      <p:sp>
        <p:nvSpPr>
          <p:cNvPr id="8" name="Line Callout 2 7"/>
          <p:cNvSpPr/>
          <p:nvPr/>
        </p:nvSpPr>
        <p:spPr bwMode="auto">
          <a:xfrm>
            <a:off x="6084168" y="1213694"/>
            <a:ext cx="2829645" cy="1571084"/>
          </a:xfrm>
          <a:prstGeom prst="borderCallout2">
            <a:avLst>
              <a:gd name="adj1" fmla="val 17583"/>
              <a:gd name="adj2" fmla="val 28"/>
              <a:gd name="adj3" fmla="val 18199"/>
              <a:gd name="adj4" fmla="val -6569"/>
              <a:gd name="adj5" fmla="val 55270"/>
              <a:gd name="adj6" fmla="val -11422"/>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ctr" defTabSz="914400"/>
            <a:r>
              <a:rPr lang="en-GB" sz="1400" kern="0" dirty="0" smtClean="0">
                <a:solidFill>
                  <a:schemeClr val="accent1"/>
                </a:solidFill>
              </a:rPr>
              <a:t>A </a:t>
            </a:r>
            <a:r>
              <a:rPr lang="en-GB" sz="1400" kern="0" dirty="0">
                <a:solidFill>
                  <a:schemeClr val="accent1"/>
                </a:solidFill>
              </a:rPr>
              <a:t>Shipper with a portfolio only containing standard SMPs will only see the </a:t>
            </a:r>
            <a:r>
              <a:rPr lang="en-GB" sz="1400" kern="0" dirty="0" smtClean="0">
                <a:solidFill>
                  <a:schemeClr val="accent1"/>
                </a:solidFill>
              </a:rPr>
              <a:t>standard commodity charges </a:t>
            </a:r>
            <a:r>
              <a:rPr lang="en-GB" sz="1400" kern="0" dirty="0">
                <a:solidFill>
                  <a:schemeClr val="accent1"/>
                </a:solidFill>
              </a:rPr>
              <a:t>on their </a:t>
            </a:r>
            <a:r>
              <a:rPr lang="en-GB" sz="1400" kern="0" dirty="0" smtClean="0">
                <a:solidFill>
                  <a:schemeClr val="accent1"/>
                </a:solidFill>
              </a:rPr>
              <a:t>COM invoice.</a:t>
            </a:r>
          </a:p>
          <a:p>
            <a:pPr algn="ctr" defTabSz="914400"/>
            <a:r>
              <a:rPr lang="en-GB" sz="1400" kern="0" dirty="0" smtClean="0">
                <a:solidFill>
                  <a:schemeClr val="accent1"/>
                </a:solidFill>
              </a:rPr>
              <a:t>The other charges are present for non-standard sites i.e. IGT, CSO, Shorthaul Direct connect </a:t>
            </a:r>
            <a:r>
              <a:rPr lang="en-GB" sz="1400" kern="0" dirty="0" err="1" smtClean="0">
                <a:solidFill>
                  <a:schemeClr val="accent1"/>
                </a:solidFill>
              </a:rPr>
              <a:t>etc</a:t>
            </a:r>
            <a:r>
              <a:rPr lang="en-GB" sz="1400" kern="0" dirty="0" smtClean="0">
                <a:solidFill>
                  <a:schemeClr val="accent1"/>
                </a:solidFill>
              </a:rPr>
              <a:t> </a:t>
            </a:r>
            <a:endParaRPr kumimoji="0" lang="en-GB" sz="1400" b="0" i="0" u="none" strike="noStrike" cap="none" normalizeH="0" baseline="0" dirty="0" smtClean="0">
              <a:ln>
                <a:noFill/>
              </a:ln>
              <a:solidFill>
                <a:schemeClr val="tx1"/>
              </a:solidFill>
              <a:effectLst/>
            </a:endParaRPr>
          </a:p>
        </p:txBody>
      </p:sp>
      <p:sp>
        <p:nvSpPr>
          <p:cNvPr id="10" name="Right Brace 9"/>
          <p:cNvSpPr/>
          <p:nvPr/>
        </p:nvSpPr>
        <p:spPr bwMode="auto">
          <a:xfrm>
            <a:off x="5508104" y="1730515"/>
            <a:ext cx="216024" cy="674454"/>
          </a:xfrm>
          <a:prstGeom prst="rightBrac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323528" y="627534"/>
            <a:ext cx="8352928" cy="468825"/>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000" tIns="46038" rIns="36000" bIns="46038" numCol="1" spcCol="0" rtlCol="0" fromWordArt="0" anchor="ctr" anchorCtr="0" forceAA="0" compatLnSpc="1">
            <a:prstTxWarp prst="textNoShape">
              <a:avLst/>
            </a:prstTxWarp>
            <a:noAutofit/>
          </a:bodyPr>
          <a:lstStyle/>
          <a:p>
            <a:pPr defTabSz="914400"/>
            <a:r>
              <a:rPr lang="en-US" sz="1400" kern="0" dirty="0">
                <a:solidFill>
                  <a:schemeClr val="bg1"/>
                </a:solidFill>
              </a:rPr>
              <a:t>Taken from the </a:t>
            </a:r>
            <a:r>
              <a:rPr lang="en-US" sz="1400" kern="0" dirty="0">
                <a:solidFill>
                  <a:srgbClr val="FFFF00"/>
                </a:solidFill>
              </a:rPr>
              <a:t>Xoserve Comprehensive Invoices and Charge Types Sheet</a:t>
            </a:r>
            <a:r>
              <a:rPr lang="en-US" sz="1400" kern="0" dirty="0">
                <a:solidFill>
                  <a:schemeClr val="bg1"/>
                </a:solidFill>
              </a:rPr>
              <a:t>, the Commodity  charges are identified </a:t>
            </a:r>
            <a:r>
              <a:rPr lang="en-GB" altLang="en-US" sz="1400" dirty="0">
                <a:solidFill>
                  <a:schemeClr val="bg1"/>
                </a:solidFill>
              </a:rPr>
              <a:t>and the site types they apply to.</a:t>
            </a:r>
            <a:endParaRPr lang="en-GB" sz="1400" kern="0" dirty="0">
              <a:solidFill>
                <a:schemeClr val="bg1"/>
              </a:solidFill>
            </a:endParaRPr>
          </a:p>
        </p:txBody>
      </p:sp>
      <p:sp>
        <p:nvSpPr>
          <p:cNvPr id="12" name="Footer Placeholder 11"/>
          <p:cNvSpPr>
            <a:spLocks noGrp="1"/>
          </p:cNvSpPr>
          <p:nvPr>
            <p:ph type="ftr" sz="quarter" idx="10"/>
          </p:nvPr>
        </p:nvSpPr>
        <p:spPr/>
        <p:txBody>
          <a:bodyPr/>
          <a:lstStyle/>
          <a:p>
            <a:pPr>
              <a:defRPr/>
            </a:pPr>
            <a:fld id="{D86480B0-6847-4D27-B3EC-F99462D2DA11}" type="slidenum">
              <a:rPr lang="en-GB" smtClean="0"/>
              <a:pPr>
                <a:defRPr/>
              </a:pPr>
              <a:t>39</a:t>
            </a:fld>
            <a:endParaRPr lang="en-GB" dirty="0"/>
          </a:p>
        </p:txBody>
      </p:sp>
      <p:sp>
        <p:nvSpPr>
          <p:cNvPr id="9" name="Right Brace 8"/>
          <p:cNvSpPr/>
          <p:nvPr/>
        </p:nvSpPr>
        <p:spPr bwMode="auto">
          <a:xfrm>
            <a:off x="5517629" y="3356050"/>
            <a:ext cx="216024" cy="720080"/>
          </a:xfrm>
          <a:prstGeom prst="rightBrac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3" name="Right Brace 12"/>
          <p:cNvSpPr/>
          <p:nvPr/>
        </p:nvSpPr>
        <p:spPr bwMode="auto">
          <a:xfrm>
            <a:off x="5508104" y="2447830"/>
            <a:ext cx="216024" cy="688011"/>
          </a:xfrm>
          <a:prstGeom prst="rightBrac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5" name="Line Callout 2 14"/>
          <p:cNvSpPr/>
          <p:nvPr/>
        </p:nvSpPr>
        <p:spPr bwMode="auto">
          <a:xfrm>
            <a:off x="6084166" y="2869878"/>
            <a:ext cx="2829645" cy="445541"/>
          </a:xfrm>
          <a:prstGeom prst="borderCallout2">
            <a:avLst>
              <a:gd name="adj1" fmla="val 17583"/>
              <a:gd name="adj2" fmla="val 28"/>
              <a:gd name="adj3" fmla="val 19485"/>
              <a:gd name="adj4" fmla="val -6904"/>
              <a:gd name="adj5" fmla="val -2959"/>
              <a:gd name="adj6" fmla="val -11086"/>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ctr" defTabSz="914400"/>
            <a:r>
              <a:rPr lang="en-GB" sz="1400" kern="0" dirty="0" smtClean="0">
                <a:solidFill>
                  <a:schemeClr val="accent1"/>
                </a:solidFill>
              </a:rPr>
              <a:t>Charges for Non-standard Sites only (replace standard charges)  </a:t>
            </a:r>
            <a:endParaRPr kumimoji="0" lang="en-GB" sz="1400" b="0" i="0" u="none" strike="noStrike" cap="none" normalizeH="0" baseline="0" dirty="0" smtClean="0">
              <a:ln>
                <a:noFill/>
              </a:ln>
              <a:solidFill>
                <a:schemeClr val="tx1"/>
              </a:solidFill>
              <a:effectLst/>
            </a:endParaRPr>
          </a:p>
        </p:txBody>
      </p:sp>
      <p:sp>
        <p:nvSpPr>
          <p:cNvPr id="17" name="Line Callout 2 16"/>
          <p:cNvSpPr/>
          <p:nvPr/>
        </p:nvSpPr>
        <p:spPr bwMode="auto">
          <a:xfrm>
            <a:off x="6084167" y="3402509"/>
            <a:ext cx="2829645" cy="445541"/>
          </a:xfrm>
          <a:prstGeom prst="borderCallout2">
            <a:avLst>
              <a:gd name="adj1" fmla="val 17583"/>
              <a:gd name="adj2" fmla="val 28"/>
              <a:gd name="adj3" fmla="val 19485"/>
              <a:gd name="adj4" fmla="val -6568"/>
              <a:gd name="adj5" fmla="val 61176"/>
              <a:gd name="adj6" fmla="val -11759"/>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ctr" defTabSz="914400"/>
            <a:r>
              <a:rPr lang="en-GB" sz="1400" kern="0" dirty="0" smtClean="0">
                <a:solidFill>
                  <a:schemeClr val="accent1"/>
                </a:solidFill>
              </a:rPr>
              <a:t>Charges for IGT/CSO only (replace standard charges)  </a:t>
            </a:r>
            <a:endParaRPr kumimoji="0" lang="en-GB" sz="1400" b="0" i="0" u="none" strike="noStrike" cap="none" normalizeH="0" baseline="0" dirty="0" smtClean="0">
              <a:ln>
                <a:noFill/>
              </a:ln>
              <a:solidFill>
                <a:schemeClr val="tx1"/>
              </a:solidFill>
              <a:effectLst/>
            </a:endParaRPr>
          </a:p>
        </p:txBody>
      </p:sp>
      <p:sp>
        <p:nvSpPr>
          <p:cNvPr id="18" name="Line Callout 2 17"/>
          <p:cNvSpPr/>
          <p:nvPr/>
        </p:nvSpPr>
        <p:spPr bwMode="auto">
          <a:xfrm>
            <a:off x="6119167" y="3936505"/>
            <a:ext cx="2829645" cy="445541"/>
          </a:xfrm>
          <a:prstGeom prst="borderCallout2">
            <a:avLst>
              <a:gd name="adj1" fmla="val 30410"/>
              <a:gd name="adj2" fmla="val 701"/>
              <a:gd name="adj3" fmla="val 30174"/>
              <a:gd name="adj4" fmla="val -6904"/>
              <a:gd name="adj5" fmla="val 74004"/>
              <a:gd name="adj6" fmla="val -11422"/>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ctr" defTabSz="914400"/>
            <a:r>
              <a:rPr lang="en-GB" sz="1400" kern="0" dirty="0" smtClean="0">
                <a:solidFill>
                  <a:schemeClr val="accent1"/>
                </a:solidFill>
              </a:rPr>
              <a:t>LSEC charges for Bio methane sites. </a:t>
            </a:r>
            <a:endParaRPr kumimoji="0" lang="en-GB" sz="1400" b="0" i="0" u="none" strike="noStrike" cap="none" normalizeH="0" baseline="0" dirty="0" smtClean="0">
              <a:ln>
                <a:noFill/>
              </a:ln>
              <a:solidFill>
                <a:schemeClr val="tx1"/>
              </a:solidFill>
              <a:effectLst/>
            </a:endParaRPr>
          </a:p>
        </p:txBody>
      </p:sp>
      <p:sp>
        <p:nvSpPr>
          <p:cNvPr id="19" name="Right Brace 18"/>
          <p:cNvSpPr/>
          <p:nvPr/>
        </p:nvSpPr>
        <p:spPr bwMode="auto">
          <a:xfrm>
            <a:off x="5517629" y="4095797"/>
            <a:ext cx="206499" cy="356475"/>
          </a:xfrm>
          <a:prstGeom prst="rightBrac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4" name="Content Placeholder 2"/>
          <p:cNvSpPr txBox="1">
            <a:spLocks/>
          </p:cNvSpPr>
          <p:nvPr/>
        </p:nvSpPr>
        <p:spPr bwMode="auto">
          <a:xfrm>
            <a:off x="428129" y="4511220"/>
            <a:ext cx="4916959" cy="29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US" sz="1200" kern="0" dirty="0" smtClean="0"/>
              <a:t>The </a:t>
            </a:r>
            <a:r>
              <a:rPr lang="en-US" sz="1200" kern="0" dirty="0" smtClean="0">
                <a:solidFill>
                  <a:srgbClr val="FF0000"/>
                </a:solidFill>
              </a:rPr>
              <a:t>charges in red </a:t>
            </a:r>
            <a:r>
              <a:rPr lang="en-US" sz="1200" kern="0" dirty="0" smtClean="0"/>
              <a:t>are described in further detail on the next slide </a:t>
            </a:r>
            <a:endParaRPr lang="en-US" sz="1200" kern="0" dirty="0"/>
          </a:p>
        </p:txBody>
      </p:sp>
    </p:spTree>
    <p:extLst>
      <p:ext uri="{BB962C8B-B14F-4D97-AF65-F5344CB8AC3E}">
        <p14:creationId xmlns:p14="http://schemas.microsoft.com/office/powerpoint/2010/main" val="2937090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5425" y="-92546"/>
            <a:ext cx="8688388" cy="723900"/>
          </a:xfrm>
        </p:spPr>
        <p:txBody>
          <a:bodyPr/>
          <a:lstStyle/>
          <a:p>
            <a:r>
              <a:rPr lang="en-GB" sz="1800" dirty="0" smtClean="0"/>
              <a:t>1. Introduction to Invoicing</a:t>
            </a:r>
            <a:r>
              <a:rPr lang="en-GB" sz="2400" dirty="0" smtClean="0"/>
              <a:t/>
            </a:r>
            <a:br>
              <a:rPr lang="en-GB" sz="2400" dirty="0" smtClean="0"/>
            </a:br>
            <a:r>
              <a:rPr lang="en-GB" sz="2000" dirty="0" smtClean="0">
                <a:solidFill>
                  <a:schemeClr val="accent6"/>
                </a:solidFill>
              </a:rPr>
              <a:t>1.1 Introduction and Purpose of Document</a:t>
            </a:r>
            <a:endParaRPr lang="en-GB" sz="2000" dirty="0">
              <a:solidFill>
                <a:schemeClr val="accent6"/>
              </a:solidFill>
            </a:endParaRPr>
          </a:p>
        </p:txBody>
      </p:sp>
      <p:sp>
        <p:nvSpPr>
          <p:cNvPr id="5" name="Content Placeholder 4"/>
          <p:cNvSpPr>
            <a:spLocks noGrp="1"/>
          </p:cNvSpPr>
          <p:nvPr>
            <p:ph idx="1"/>
          </p:nvPr>
        </p:nvSpPr>
        <p:spPr/>
        <p:txBody>
          <a:bodyPr/>
          <a:lstStyle/>
          <a:p>
            <a:r>
              <a:rPr lang="en-US" sz="1800" dirty="0" smtClean="0"/>
              <a:t>Xoserve are responsible </a:t>
            </a:r>
            <a:r>
              <a:rPr lang="en-US" sz="1800" dirty="0"/>
              <a:t>for the delivery of Transportation Billing on behalf of </a:t>
            </a:r>
            <a:r>
              <a:rPr lang="en-US" sz="1800" dirty="0" smtClean="0"/>
              <a:t>Network Operators </a:t>
            </a:r>
            <a:r>
              <a:rPr lang="en-US" sz="1800" dirty="0"/>
              <a:t>(NWO</a:t>
            </a:r>
            <a:r>
              <a:rPr lang="en-US" sz="1800" dirty="0" smtClean="0"/>
              <a:t>), Energy </a:t>
            </a:r>
            <a:r>
              <a:rPr lang="en-US" sz="1800" dirty="0"/>
              <a:t>Balancing </a:t>
            </a:r>
            <a:r>
              <a:rPr lang="en-US" sz="1800" dirty="0" smtClean="0"/>
              <a:t>invoicing </a:t>
            </a:r>
            <a:r>
              <a:rPr lang="en-US" sz="1800" dirty="0"/>
              <a:t>and Credit &amp; Risk </a:t>
            </a:r>
            <a:r>
              <a:rPr lang="en-US" sz="1800" dirty="0" smtClean="0"/>
              <a:t>on behalf </a:t>
            </a:r>
            <a:r>
              <a:rPr lang="en-US" sz="1800" dirty="0"/>
              <a:t>of National Grid.</a:t>
            </a:r>
          </a:p>
          <a:p>
            <a:r>
              <a:rPr lang="en-US" sz="1800" dirty="0" smtClean="0"/>
              <a:t>Xoserve ensure that Shippers </a:t>
            </a:r>
            <a:r>
              <a:rPr lang="en-US" sz="1800" dirty="0"/>
              <a:t>and Traders who use the </a:t>
            </a:r>
            <a:r>
              <a:rPr lang="en-US" sz="1800" dirty="0" smtClean="0"/>
              <a:t>Transporter’s networks</a:t>
            </a:r>
            <a:r>
              <a:rPr lang="en-US" sz="1800" dirty="0"/>
              <a:t> </a:t>
            </a:r>
            <a:r>
              <a:rPr lang="en-US" sz="1800" dirty="0" smtClean="0"/>
              <a:t>are </a:t>
            </a:r>
            <a:r>
              <a:rPr lang="en-US" sz="1800" dirty="0"/>
              <a:t>charged </a:t>
            </a:r>
            <a:r>
              <a:rPr lang="en-US" sz="1800" dirty="0" smtClean="0"/>
              <a:t>in accordance with the Uniform Network Code (UNC) as </a:t>
            </a:r>
            <a:r>
              <a:rPr lang="en-US" sz="1800" dirty="0"/>
              <a:t>per the </a:t>
            </a:r>
            <a:r>
              <a:rPr lang="en-US" sz="1800" dirty="0" smtClean="0"/>
              <a:t>NWO Charging Statements.</a:t>
            </a:r>
          </a:p>
          <a:p>
            <a:r>
              <a:rPr lang="en-US" sz="1800" dirty="0" smtClean="0"/>
              <a:t>The purpose of this document is to provide an overview of; </a:t>
            </a:r>
          </a:p>
          <a:p>
            <a:pPr lvl="1"/>
            <a:r>
              <a:rPr lang="en-US" sz="1600" dirty="0" smtClean="0"/>
              <a:t>the invoicing principles</a:t>
            </a:r>
          </a:p>
          <a:p>
            <a:pPr lvl="1"/>
            <a:r>
              <a:rPr lang="en-US" sz="1600" dirty="0" smtClean="0"/>
              <a:t>invoice and supporting information file formats</a:t>
            </a:r>
          </a:p>
          <a:p>
            <a:pPr lvl="1"/>
            <a:r>
              <a:rPr lang="en-US" sz="1600" dirty="0" smtClean="0"/>
              <a:t>summaries each invoice and the associated charge types</a:t>
            </a:r>
          </a:p>
          <a:p>
            <a:r>
              <a:rPr lang="en-US" sz="1800" dirty="0" smtClean="0"/>
              <a:t>Invoicing is a complex subject and a further pack will be developed to dive into the next level of detail.</a:t>
            </a:r>
            <a:endParaRPr lang="en-US" sz="1800" dirty="0"/>
          </a:p>
        </p:txBody>
      </p:sp>
      <p:sp>
        <p:nvSpPr>
          <p:cNvPr id="2" name="Footer Placeholder 1"/>
          <p:cNvSpPr>
            <a:spLocks noGrp="1"/>
          </p:cNvSpPr>
          <p:nvPr>
            <p:ph type="ftr" sz="quarter" idx="10"/>
          </p:nvPr>
        </p:nvSpPr>
        <p:spPr/>
        <p:txBody>
          <a:bodyPr/>
          <a:lstStyle/>
          <a:p>
            <a:pPr>
              <a:defRPr/>
            </a:pPr>
            <a:fld id="{D86480B0-6847-4D27-B3EC-F99462D2DA11}" type="slidenum">
              <a:rPr lang="en-GB" smtClean="0"/>
              <a:pPr>
                <a:defRPr/>
              </a:pPr>
              <a:t>4</a:t>
            </a:fld>
            <a:endParaRPr lang="en-GB" dirty="0"/>
          </a:p>
        </p:txBody>
      </p:sp>
    </p:spTree>
    <p:extLst>
      <p:ext uri="{BB962C8B-B14F-4D97-AF65-F5344CB8AC3E}">
        <p14:creationId xmlns:p14="http://schemas.microsoft.com/office/powerpoint/2010/main" val="4767670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225425" y="631354"/>
            <a:ext cx="8688388" cy="3452564"/>
          </a:xfrm>
          <a:prstGeom prst="roundRect">
            <a:avLst>
              <a:gd name="adj" fmla="val 7365"/>
            </a:avLst>
          </a:prstGeom>
        </p:spPr>
        <p:style>
          <a:lnRef idx="1">
            <a:schemeClr val="accent1"/>
          </a:lnRef>
          <a:fillRef idx="2">
            <a:schemeClr val="accent1"/>
          </a:fillRef>
          <a:effectRef idx="1">
            <a:schemeClr val="accent1"/>
          </a:effectRef>
          <a:fontRef idx="minor">
            <a:schemeClr val="dk1"/>
          </a:fontRef>
        </p:style>
        <p:txBody>
          <a:bodyPr wrap="square" rtlCol="0">
            <a:noAutofit/>
          </a:bodyPr>
          <a:lstStyle/>
          <a:p>
            <a:r>
              <a:rPr lang="en-GB" sz="1600" dirty="0" smtClean="0">
                <a:solidFill>
                  <a:schemeClr val="accent1"/>
                </a:solidFill>
              </a:rPr>
              <a:t>Class </a:t>
            </a:r>
            <a:r>
              <a:rPr lang="en-GB" sz="1600" dirty="0">
                <a:solidFill>
                  <a:schemeClr val="accent1"/>
                </a:solidFill>
              </a:rPr>
              <a:t>4 </a:t>
            </a:r>
            <a:r>
              <a:rPr lang="en-GB" sz="1600" dirty="0" smtClean="0">
                <a:solidFill>
                  <a:schemeClr val="accent1"/>
                </a:solidFill>
              </a:rPr>
              <a:t>sites are calculated based </a:t>
            </a:r>
            <a:r>
              <a:rPr lang="en-GB" sz="1600" dirty="0">
                <a:solidFill>
                  <a:schemeClr val="accent1"/>
                </a:solidFill>
              </a:rPr>
              <a:t>on deemed energy.  </a:t>
            </a:r>
            <a:r>
              <a:rPr lang="en-GB" sz="1600" dirty="0" smtClean="0">
                <a:solidFill>
                  <a:schemeClr val="accent1"/>
                </a:solidFill>
              </a:rPr>
              <a:t>Energy factors* </a:t>
            </a:r>
            <a:r>
              <a:rPr lang="en-GB" sz="1600" dirty="0">
                <a:solidFill>
                  <a:schemeClr val="accent1"/>
                </a:solidFill>
              </a:rPr>
              <a:t>are </a:t>
            </a:r>
            <a:r>
              <a:rPr lang="en-GB" sz="1600" dirty="0" smtClean="0">
                <a:solidFill>
                  <a:schemeClr val="accent1"/>
                </a:solidFill>
              </a:rPr>
              <a:t>used to calculate this as follows</a:t>
            </a:r>
            <a:r>
              <a:rPr lang="en-GB" sz="1400" dirty="0" smtClean="0">
                <a:solidFill>
                  <a:schemeClr val="accent1"/>
                </a:solidFill>
              </a:rPr>
              <a:t>: </a:t>
            </a:r>
            <a:endParaRPr lang="en-GB" sz="1400" dirty="0">
              <a:solidFill>
                <a:schemeClr val="accent1"/>
              </a:solidFill>
            </a:endParaRPr>
          </a:p>
          <a:p>
            <a:r>
              <a:rPr lang="en-GB" sz="1400" b="1" dirty="0">
                <a:solidFill>
                  <a:schemeClr val="accent1"/>
                </a:solidFill>
              </a:rPr>
              <a:t> </a:t>
            </a:r>
          </a:p>
          <a:p>
            <a:pPr algn="ctr"/>
            <a:r>
              <a:rPr lang="en-GB" sz="1200" b="1" dirty="0" smtClean="0">
                <a:solidFill>
                  <a:srgbClr val="FF0000"/>
                </a:solidFill>
              </a:rPr>
              <a:t>Billing Quantity = </a:t>
            </a:r>
            <a:r>
              <a:rPr lang="en-GB" sz="1200" b="1" u="sng" dirty="0" smtClean="0">
                <a:solidFill>
                  <a:srgbClr val="FF0000"/>
                </a:solidFill>
              </a:rPr>
              <a:t>Energy </a:t>
            </a:r>
            <a:r>
              <a:rPr lang="en-GB" sz="1200" b="1" u="sng" dirty="0">
                <a:solidFill>
                  <a:srgbClr val="FF0000"/>
                </a:solidFill>
              </a:rPr>
              <a:t>Factor Last day of Current Month </a:t>
            </a:r>
            <a:r>
              <a:rPr lang="en-GB" sz="1200" b="1" u="sng" dirty="0" smtClean="0">
                <a:solidFill>
                  <a:srgbClr val="FF0000"/>
                </a:solidFill>
              </a:rPr>
              <a:t>- Energy </a:t>
            </a:r>
            <a:r>
              <a:rPr lang="en-GB" sz="1200" b="1" u="sng" dirty="0">
                <a:solidFill>
                  <a:srgbClr val="FF0000"/>
                </a:solidFill>
              </a:rPr>
              <a:t>Factor Last day of Previous Month </a:t>
            </a:r>
            <a:r>
              <a:rPr lang="en-GB" sz="1200" b="1" u="sng" dirty="0" smtClean="0">
                <a:solidFill>
                  <a:srgbClr val="FF0000"/>
                </a:solidFill>
              </a:rPr>
              <a:t>x </a:t>
            </a:r>
            <a:r>
              <a:rPr lang="en-GB" sz="1200" b="1" u="sng" dirty="0">
                <a:solidFill>
                  <a:srgbClr val="FF0000"/>
                </a:solidFill>
              </a:rPr>
              <a:t>AQ ROLL </a:t>
            </a:r>
            <a:r>
              <a:rPr lang="en-GB" sz="1200" b="1" dirty="0" smtClean="0">
                <a:solidFill>
                  <a:srgbClr val="FF0000"/>
                </a:solidFill>
              </a:rPr>
              <a:t>10</a:t>
            </a:r>
          </a:p>
          <a:p>
            <a:r>
              <a:rPr lang="en-GB" sz="1400" b="1" dirty="0" smtClean="0">
                <a:solidFill>
                  <a:schemeClr val="accent1"/>
                </a:solidFill>
              </a:rPr>
              <a:t>Therefore as an example </a:t>
            </a:r>
          </a:p>
          <a:p>
            <a:endParaRPr lang="en-GB" sz="1400" b="1" dirty="0">
              <a:solidFill>
                <a:schemeClr val="accent1"/>
              </a:solidFill>
            </a:endParaRPr>
          </a:p>
          <a:p>
            <a:r>
              <a:rPr lang="en-GB" sz="1400" dirty="0" smtClean="0">
                <a:solidFill>
                  <a:schemeClr val="accent1"/>
                </a:solidFill>
              </a:rPr>
              <a:t>If the </a:t>
            </a:r>
            <a:r>
              <a:rPr lang="en-GB" sz="1400" dirty="0">
                <a:solidFill>
                  <a:schemeClr val="accent1"/>
                </a:solidFill>
              </a:rPr>
              <a:t>Energy Factor for Gas Flow Day 30th June 2017 is 9.15088593297741</a:t>
            </a:r>
          </a:p>
          <a:p>
            <a:r>
              <a:rPr lang="en-GB" sz="1400" dirty="0" smtClean="0">
                <a:solidFill>
                  <a:schemeClr val="accent1"/>
                </a:solidFill>
              </a:rPr>
              <a:t>And The </a:t>
            </a:r>
            <a:r>
              <a:rPr lang="en-GB" sz="1400" dirty="0">
                <a:solidFill>
                  <a:schemeClr val="accent1"/>
                </a:solidFill>
              </a:rPr>
              <a:t>Energy Factor for Gas Flow Day 31</a:t>
            </a:r>
            <a:r>
              <a:rPr lang="en-GB" sz="1400" baseline="30000" dirty="0">
                <a:solidFill>
                  <a:schemeClr val="accent1"/>
                </a:solidFill>
              </a:rPr>
              <a:t>st</a:t>
            </a:r>
            <a:r>
              <a:rPr lang="en-GB" sz="1400" dirty="0">
                <a:solidFill>
                  <a:schemeClr val="accent1"/>
                </a:solidFill>
              </a:rPr>
              <a:t> July 2017 is 9.38953643703708</a:t>
            </a:r>
          </a:p>
          <a:p>
            <a:r>
              <a:rPr lang="en-GB" sz="1400" dirty="0">
                <a:solidFill>
                  <a:schemeClr val="accent1"/>
                </a:solidFill>
              </a:rPr>
              <a:t>The rolling AQ for the period 01.07.2017 to 31.07.2017 is 39589</a:t>
            </a:r>
            <a:r>
              <a:rPr lang="en-GB" sz="1400" dirty="0" smtClean="0">
                <a:solidFill>
                  <a:schemeClr val="accent1"/>
                </a:solidFill>
              </a:rPr>
              <a:t>.</a:t>
            </a:r>
            <a:r>
              <a:rPr lang="en-GB" sz="1400" dirty="0">
                <a:solidFill>
                  <a:schemeClr val="accent1"/>
                </a:solidFill>
              </a:rPr>
              <a:t> </a:t>
            </a:r>
          </a:p>
          <a:p>
            <a:r>
              <a:rPr lang="en-GB" sz="1400" dirty="0">
                <a:solidFill>
                  <a:schemeClr val="accent1"/>
                </a:solidFill>
              </a:rPr>
              <a:t> </a:t>
            </a:r>
          </a:p>
          <a:p>
            <a:pPr algn="ctr"/>
            <a:r>
              <a:rPr lang="en-GB" sz="1200" b="1" u="sng" dirty="0">
                <a:solidFill>
                  <a:srgbClr val="FF0000"/>
                </a:solidFill>
              </a:rPr>
              <a:t>(9.38953643703708 - 9.15088593297741) * 39589 </a:t>
            </a:r>
            <a:r>
              <a:rPr lang="en-GB" sz="1200" b="1" dirty="0" smtClean="0">
                <a:solidFill>
                  <a:srgbClr val="FF0000"/>
                </a:solidFill>
              </a:rPr>
              <a:t> </a:t>
            </a:r>
            <a:r>
              <a:rPr lang="en-GB" sz="1200" b="1" dirty="0">
                <a:solidFill>
                  <a:srgbClr val="FF0000"/>
                </a:solidFill>
              </a:rPr>
              <a:t>= </a:t>
            </a:r>
            <a:r>
              <a:rPr lang="en-GB" sz="1200" b="1" dirty="0" smtClean="0">
                <a:solidFill>
                  <a:srgbClr val="FF0000"/>
                </a:solidFill>
              </a:rPr>
              <a:t>944.79348052 kwh</a:t>
            </a:r>
            <a:endParaRPr lang="en-GB" sz="1200" b="1" dirty="0">
              <a:solidFill>
                <a:srgbClr val="FF0000"/>
              </a:solidFill>
            </a:endParaRPr>
          </a:p>
          <a:p>
            <a:r>
              <a:rPr lang="en-GB" sz="1200" b="1" dirty="0">
                <a:solidFill>
                  <a:schemeClr val="accent1"/>
                </a:solidFill>
              </a:rPr>
              <a:t> </a:t>
            </a:r>
            <a:r>
              <a:rPr lang="en-GB" sz="1200" b="1" dirty="0" smtClean="0">
                <a:solidFill>
                  <a:schemeClr val="accent1"/>
                </a:solidFill>
              </a:rPr>
              <a:t>							  </a:t>
            </a:r>
            <a:r>
              <a:rPr lang="en-GB" sz="1200" b="1" dirty="0" smtClean="0">
                <a:solidFill>
                  <a:srgbClr val="FF0000"/>
                </a:solidFill>
              </a:rPr>
              <a:t>10</a:t>
            </a:r>
          </a:p>
          <a:p>
            <a:endParaRPr lang="en-GB" sz="1400" dirty="0">
              <a:solidFill>
                <a:srgbClr val="FF0000"/>
              </a:solidFill>
            </a:endParaRPr>
          </a:p>
          <a:p>
            <a:r>
              <a:rPr lang="en-GB" sz="1400" dirty="0" smtClean="0">
                <a:solidFill>
                  <a:schemeClr val="accent1"/>
                </a:solidFill>
              </a:rPr>
              <a:t>You would then multiply this by the rates published in the appropriate </a:t>
            </a:r>
            <a:r>
              <a:rPr lang="en-GB" sz="1400" dirty="0">
                <a:solidFill>
                  <a:schemeClr val="accent1"/>
                </a:solidFill>
              </a:rPr>
              <a:t>Transportation Charges </a:t>
            </a:r>
            <a:r>
              <a:rPr lang="en-GB" sz="1400" dirty="0" smtClean="0">
                <a:solidFill>
                  <a:schemeClr val="accent1"/>
                </a:solidFill>
              </a:rPr>
              <a:t>Booklet</a:t>
            </a:r>
          </a:p>
          <a:p>
            <a:endParaRPr lang="en-GB" dirty="0">
              <a:solidFill>
                <a:schemeClr val="accent1"/>
              </a:solidFill>
            </a:endParaRPr>
          </a:p>
          <a:p>
            <a:r>
              <a:rPr lang="en-GB" sz="1400" dirty="0" smtClean="0">
                <a:solidFill>
                  <a:schemeClr val="accent1"/>
                </a:solidFill>
              </a:rPr>
              <a:t>*Energy </a:t>
            </a:r>
            <a:r>
              <a:rPr lang="en-GB" sz="1400" dirty="0">
                <a:solidFill>
                  <a:schemeClr val="accent1"/>
                </a:solidFill>
              </a:rPr>
              <a:t>factors are detailed in the daily LPA files you receive via the IX.</a:t>
            </a:r>
          </a:p>
          <a:p>
            <a:pPr marL="285750" indent="-285750">
              <a:spcBef>
                <a:spcPts val="0"/>
              </a:spcBef>
              <a:spcAft>
                <a:spcPts val="0"/>
              </a:spcAft>
              <a:buFont typeface="Arial" panose="020B0604020202020204" pitchFamily="34" charset="0"/>
              <a:buChar char="•"/>
            </a:pPr>
            <a:endParaRPr lang="en-GB" sz="1400" dirty="0" smtClean="0">
              <a:solidFill>
                <a:schemeClr val="accent1"/>
              </a:solidFill>
            </a:endParaRPr>
          </a:p>
        </p:txBody>
      </p:sp>
      <p:sp>
        <p:nvSpPr>
          <p:cNvPr id="24" name="Title 3"/>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3.4.2 Core Invoices - COM</a:t>
            </a:r>
            <a:br>
              <a:rPr lang="en-GB" sz="1800" kern="0" dirty="0"/>
            </a:br>
            <a:r>
              <a:rPr lang="en-GB" sz="2000" kern="0" dirty="0" smtClean="0">
                <a:solidFill>
                  <a:schemeClr val="accent6"/>
                </a:solidFill>
              </a:rPr>
              <a:t>3.4.2.2  </a:t>
            </a:r>
            <a:r>
              <a:rPr lang="en-GB" sz="2000" kern="0" dirty="0">
                <a:solidFill>
                  <a:schemeClr val="accent6"/>
                </a:solidFill>
              </a:rPr>
              <a:t>ZCO </a:t>
            </a:r>
            <a:r>
              <a:rPr lang="en-GB" sz="2000" kern="0" dirty="0" smtClean="0">
                <a:solidFill>
                  <a:schemeClr val="accent6"/>
                </a:solidFill>
              </a:rPr>
              <a:t>Charge for class </a:t>
            </a:r>
            <a:r>
              <a:rPr lang="en-GB" sz="2000" kern="0" dirty="0">
                <a:solidFill>
                  <a:schemeClr val="accent6"/>
                </a:solidFill>
              </a:rPr>
              <a:t>4 sites (How it is calculated</a:t>
            </a:r>
            <a:r>
              <a:rPr lang="en-GB" sz="2000" kern="0" dirty="0" smtClean="0">
                <a:solidFill>
                  <a:schemeClr val="accent6"/>
                </a:solidFill>
              </a:rPr>
              <a:t>) </a:t>
            </a:r>
            <a:endParaRPr lang="en-GB" sz="2000" kern="0" dirty="0">
              <a:solidFill>
                <a:schemeClr val="accent6"/>
              </a:solidFill>
            </a:endParaRPr>
          </a:p>
        </p:txBody>
      </p:sp>
      <p:sp>
        <p:nvSpPr>
          <p:cNvPr id="4" name="Footer Placeholder 11"/>
          <p:cNvSpPr>
            <a:spLocks noGrp="1"/>
          </p:cNvSpPr>
          <p:nvPr>
            <p:ph type="ftr" sz="quarter" idx="10"/>
          </p:nvPr>
        </p:nvSpPr>
        <p:spPr>
          <a:xfrm>
            <a:off x="2565401" y="4731544"/>
            <a:ext cx="4200525" cy="130969"/>
          </a:xfrm>
        </p:spPr>
        <p:txBody>
          <a:bodyPr/>
          <a:lstStyle/>
          <a:p>
            <a:pPr>
              <a:defRPr/>
            </a:pPr>
            <a:fld id="{D86480B0-6847-4D27-B3EC-F99462D2DA11}" type="slidenum">
              <a:rPr lang="en-GB" smtClean="0"/>
              <a:pPr>
                <a:defRPr/>
              </a:pPr>
              <a:t>40</a:t>
            </a:fld>
            <a:endParaRPr lang="en-GB" dirty="0"/>
          </a:p>
        </p:txBody>
      </p:sp>
    </p:spTree>
    <p:extLst>
      <p:ext uri="{BB962C8B-B14F-4D97-AF65-F5344CB8AC3E}">
        <p14:creationId xmlns:p14="http://schemas.microsoft.com/office/powerpoint/2010/main" val="15044627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504" y="631354"/>
            <a:ext cx="8806309" cy="3884612"/>
          </a:xfrm>
          <a:prstGeom prst="roundRect">
            <a:avLst>
              <a:gd name="adj" fmla="val 7365"/>
            </a:avLst>
          </a:prstGeom>
        </p:spPr>
        <p:style>
          <a:lnRef idx="1">
            <a:schemeClr val="accent1"/>
          </a:lnRef>
          <a:fillRef idx="2">
            <a:schemeClr val="accent1"/>
          </a:fillRef>
          <a:effectRef idx="1">
            <a:schemeClr val="accent1"/>
          </a:effectRef>
          <a:fontRef idx="minor">
            <a:schemeClr val="dk1"/>
          </a:fontRef>
        </p:style>
        <p:txBody>
          <a:bodyPr wrap="square" rtlCol="0">
            <a:noAutofit/>
          </a:bodyPr>
          <a:lstStyle/>
          <a:p>
            <a:endParaRPr lang="en-GB" sz="1400" dirty="0" smtClean="0">
              <a:solidFill>
                <a:schemeClr val="accent1"/>
              </a:solidFill>
            </a:endParaRPr>
          </a:p>
          <a:p>
            <a:endParaRPr lang="en-GB" sz="1400" dirty="0">
              <a:solidFill>
                <a:schemeClr val="accent1"/>
              </a:solidFill>
            </a:endParaRPr>
          </a:p>
          <a:p>
            <a:pPr marL="285750" indent="-285750">
              <a:spcBef>
                <a:spcPts val="0"/>
              </a:spcBef>
              <a:spcAft>
                <a:spcPts val="0"/>
              </a:spcAft>
              <a:buFont typeface="Arial" panose="020B0604020202020204" pitchFamily="34" charset="0"/>
              <a:buChar char="•"/>
            </a:pPr>
            <a:endParaRPr lang="en-GB" sz="1400" dirty="0" smtClean="0">
              <a:solidFill>
                <a:schemeClr val="accent1"/>
              </a:solidFill>
            </a:endParaRPr>
          </a:p>
        </p:txBody>
      </p:sp>
      <p:sp>
        <p:nvSpPr>
          <p:cNvPr id="24" name="Title 3"/>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eaLnBrk="1" fontAlgn="ctr" hangingPunct="1"/>
            <a:r>
              <a:rPr lang="en-GB" sz="1800" kern="0" dirty="0"/>
              <a:t>3.4.2 Core Invoices - COM</a:t>
            </a:r>
            <a:r>
              <a:rPr lang="en-GB" sz="1600" kern="0" dirty="0"/>
              <a:t/>
            </a:r>
            <a:br>
              <a:rPr lang="en-GB" sz="1600" kern="0" dirty="0"/>
            </a:br>
            <a:r>
              <a:rPr lang="en-GB" sz="2000" kern="0" dirty="0" smtClean="0">
                <a:solidFill>
                  <a:schemeClr val="accent6"/>
                </a:solidFill>
              </a:rPr>
              <a:t>3.4.2.3 </a:t>
            </a:r>
            <a:r>
              <a:rPr lang="en-GB" sz="2000" dirty="0" smtClean="0">
                <a:solidFill>
                  <a:schemeClr val="accent5">
                    <a:lumMod val="50000"/>
                  </a:schemeClr>
                </a:solidFill>
              </a:rPr>
              <a:t>880 </a:t>
            </a:r>
            <a:r>
              <a:rPr lang="en-GB" sz="2000" dirty="0">
                <a:solidFill>
                  <a:schemeClr val="accent5">
                    <a:lumMod val="50000"/>
                  </a:schemeClr>
                </a:solidFill>
              </a:rPr>
              <a:t>Unique NTS Commodity Shorthaul</a:t>
            </a:r>
            <a:r>
              <a:rPr lang="en-GB" sz="2000" kern="0" dirty="0">
                <a:solidFill>
                  <a:schemeClr val="accent5">
                    <a:lumMod val="50000"/>
                  </a:schemeClr>
                </a:solidFill>
              </a:rPr>
              <a:t> </a:t>
            </a:r>
            <a:r>
              <a:rPr lang="en-GB" sz="2000" kern="0" dirty="0">
                <a:solidFill>
                  <a:schemeClr val="accent6"/>
                </a:solidFill>
              </a:rPr>
              <a:t>(How it is calculated) </a:t>
            </a:r>
            <a:endParaRPr lang="en-GB" sz="1800" kern="0" dirty="0">
              <a:solidFill>
                <a:schemeClr val="accent6"/>
              </a:solidFill>
            </a:endParaRPr>
          </a:p>
        </p:txBody>
      </p:sp>
      <p:sp>
        <p:nvSpPr>
          <p:cNvPr id="5" name="Content Placeholder 2"/>
          <p:cNvSpPr txBox="1">
            <a:spLocks/>
          </p:cNvSpPr>
          <p:nvPr/>
        </p:nvSpPr>
        <p:spPr bwMode="auto">
          <a:xfrm>
            <a:off x="983855" y="2319722"/>
            <a:ext cx="7404569" cy="396044"/>
          </a:xfrm>
          <a:prstGeom prst="rect">
            <a:avLst/>
          </a:prstGeom>
          <a:extLst/>
        </p:spPr>
        <p:style>
          <a:lnRef idx="1">
            <a:schemeClr val="accent2"/>
          </a:lnRef>
          <a:fillRef idx="2">
            <a:schemeClr val="accent2"/>
          </a:fillRef>
          <a:effectRef idx="1">
            <a:schemeClr val="accent2"/>
          </a:effectRef>
          <a:fontRef idx="minor">
            <a:schemeClr val="dk1"/>
          </a:fontRef>
        </p:style>
        <p:txBody>
          <a:bodyPr vert="horz" wrap="square" lIns="72000" tIns="0" rIns="7200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chemeClr val="dk1"/>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chemeClr val="dk1"/>
                </a:solidFill>
                <a:latin typeface="+mn-lt"/>
                <a:ea typeface="+mn-ea"/>
                <a:cs typeface="+mn-cs"/>
              </a:defRPr>
            </a:lvl2pPr>
            <a:lvl3pPr marL="1143000" indent="-228600" algn="l" rtl="0" eaLnBrk="0" fontAlgn="base" hangingPunct="0">
              <a:spcBef>
                <a:spcPct val="20000"/>
              </a:spcBef>
              <a:spcAft>
                <a:spcPct val="0"/>
              </a:spcAft>
              <a:buClr>
                <a:srgbClr val="0062C8"/>
              </a:buClr>
              <a:buFont typeface="Wingdings" pitchFamily="2" charset="2"/>
              <a:buChar char="§"/>
              <a:defRPr>
                <a:solidFill>
                  <a:schemeClr val="dk1"/>
                </a:solidFill>
                <a:latin typeface="+mn-lt"/>
                <a:ea typeface="+mn-ea"/>
                <a:cs typeface="+mn-cs"/>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chemeClr val="dk1"/>
                </a:solidFill>
                <a:latin typeface="+mn-lt"/>
                <a:ea typeface="+mn-ea"/>
                <a:cs typeface="+mn-cs"/>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chemeClr val="dk1"/>
                </a:solidFill>
                <a:latin typeface="+mn-lt"/>
                <a:ea typeface="+mn-ea"/>
                <a:cs typeface="+mn-cs"/>
              </a:defRPr>
            </a:lvl5pPr>
            <a:lvl6pPr marL="2514600" indent="-228600" algn="l" rtl="0" fontAlgn="base">
              <a:spcBef>
                <a:spcPct val="20000"/>
              </a:spcBef>
              <a:spcAft>
                <a:spcPct val="0"/>
              </a:spcAft>
              <a:buClr>
                <a:srgbClr val="0062C8"/>
              </a:buClr>
              <a:buFont typeface="Wingdings" pitchFamily="2" charset="2"/>
              <a:buChar char="§"/>
              <a:defRPr sz="1600">
                <a:solidFill>
                  <a:schemeClr val="dk1"/>
                </a:solidFill>
                <a:latin typeface="+mn-lt"/>
                <a:ea typeface="+mn-ea"/>
                <a:cs typeface="+mn-cs"/>
              </a:defRPr>
            </a:lvl6pPr>
            <a:lvl7pPr marL="2971800" indent="-228600" algn="l" rtl="0" fontAlgn="base">
              <a:spcBef>
                <a:spcPct val="20000"/>
              </a:spcBef>
              <a:spcAft>
                <a:spcPct val="0"/>
              </a:spcAft>
              <a:buClr>
                <a:srgbClr val="0062C8"/>
              </a:buClr>
              <a:buFont typeface="Wingdings" pitchFamily="2" charset="2"/>
              <a:buChar char="§"/>
              <a:defRPr sz="1600">
                <a:solidFill>
                  <a:schemeClr val="dk1"/>
                </a:solidFill>
                <a:latin typeface="+mn-lt"/>
                <a:ea typeface="+mn-ea"/>
                <a:cs typeface="+mn-cs"/>
              </a:defRPr>
            </a:lvl7pPr>
            <a:lvl8pPr marL="3429000" indent="-228600" algn="l" rtl="0" fontAlgn="base">
              <a:spcBef>
                <a:spcPct val="20000"/>
              </a:spcBef>
              <a:spcAft>
                <a:spcPct val="0"/>
              </a:spcAft>
              <a:buClr>
                <a:srgbClr val="0062C8"/>
              </a:buClr>
              <a:buFont typeface="Wingdings" pitchFamily="2" charset="2"/>
              <a:buChar char="§"/>
              <a:defRPr sz="1600">
                <a:solidFill>
                  <a:schemeClr val="dk1"/>
                </a:solidFill>
                <a:latin typeface="+mn-lt"/>
                <a:ea typeface="+mn-ea"/>
                <a:cs typeface="+mn-cs"/>
              </a:defRPr>
            </a:lvl8pPr>
            <a:lvl9pPr marL="3886200" indent="-228600" algn="l" rtl="0" fontAlgn="base">
              <a:spcBef>
                <a:spcPct val="20000"/>
              </a:spcBef>
              <a:spcAft>
                <a:spcPct val="0"/>
              </a:spcAft>
              <a:buClr>
                <a:srgbClr val="0062C8"/>
              </a:buClr>
              <a:buFont typeface="Wingdings" pitchFamily="2" charset="2"/>
              <a:buChar char="§"/>
              <a:defRPr sz="1600">
                <a:solidFill>
                  <a:schemeClr val="dk1"/>
                </a:solidFill>
                <a:latin typeface="+mn-lt"/>
                <a:ea typeface="+mn-ea"/>
                <a:cs typeface="+mn-cs"/>
              </a:defRPr>
            </a:lvl9pPr>
          </a:lstStyle>
          <a:p>
            <a:pPr marL="0" indent="0" defTabSz="914400">
              <a:buNone/>
            </a:pPr>
            <a:r>
              <a:rPr lang="en-US" b="1" kern="0" dirty="0" smtClean="0">
                <a:solidFill>
                  <a:schemeClr val="accent1">
                    <a:lumMod val="75000"/>
                  </a:schemeClr>
                </a:solidFill>
              </a:rPr>
              <a:t>p/kWh </a:t>
            </a:r>
            <a:r>
              <a:rPr lang="en-US" b="1" kern="0" dirty="0">
                <a:solidFill>
                  <a:schemeClr val="accent1">
                    <a:lumMod val="75000"/>
                  </a:schemeClr>
                </a:solidFill>
              </a:rPr>
              <a:t>= </a:t>
            </a:r>
            <a:r>
              <a:rPr lang="en-US" b="1" kern="0" dirty="0" smtClean="0">
                <a:solidFill>
                  <a:schemeClr val="accent1">
                    <a:lumMod val="75000"/>
                  </a:schemeClr>
                </a:solidFill>
              </a:rPr>
              <a:t>(1203 </a:t>
            </a:r>
            <a:r>
              <a:rPr lang="en-US" b="1" kern="0" dirty="0">
                <a:solidFill>
                  <a:schemeClr val="accent1">
                    <a:lumMod val="75000"/>
                  </a:schemeClr>
                </a:solidFill>
              </a:rPr>
              <a:t>x M ^-0.834 x </a:t>
            </a:r>
            <a:r>
              <a:rPr lang="en-US" b="1" kern="0" dirty="0" smtClean="0">
                <a:solidFill>
                  <a:schemeClr val="accent1">
                    <a:lumMod val="75000"/>
                  </a:schemeClr>
                </a:solidFill>
              </a:rPr>
              <a:t>D) </a:t>
            </a:r>
            <a:r>
              <a:rPr lang="en-US" b="1" kern="0" dirty="0">
                <a:solidFill>
                  <a:schemeClr val="accent1">
                    <a:lumMod val="75000"/>
                  </a:schemeClr>
                </a:solidFill>
              </a:rPr>
              <a:t>+ </a:t>
            </a:r>
            <a:r>
              <a:rPr lang="en-US" b="1" kern="0" dirty="0" smtClean="0">
                <a:solidFill>
                  <a:schemeClr val="accent1">
                    <a:lumMod val="75000"/>
                  </a:schemeClr>
                </a:solidFill>
              </a:rPr>
              <a:t>(363 </a:t>
            </a:r>
            <a:r>
              <a:rPr lang="en-US" b="1" kern="0" dirty="0">
                <a:solidFill>
                  <a:schemeClr val="accent1">
                    <a:lumMod val="75000"/>
                  </a:schemeClr>
                </a:solidFill>
              </a:rPr>
              <a:t>x M ^-</a:t>
            </a:r>
            <a:r>
              <a:rPr lang="en-US" b="1" kern="0" dirty="0" smtClean="0">
                <a:solidFill>
                  <a:schemeClr val="accent1">
                    <a:lumMod val="75000"/>
                  </a:schemeClr>
                </a:solidFill>
              </a:rPr>
              <a:t>0.654)</a:t>
            </a:r>
            <a:endParaRPr lang="en-US" b="1" kern="0" dirty="0">
              <a:solidFill>
                <a:schemeClr val="accent1">
                  <a:lumMod val="75000"/>
                </a:schemeClr>
              </a:solidFill>
            </a:endParaRPr>
          </a:p>
        </p:txBody>
      </p:sp>
      <p:sp>
        <p:nvSpPr>
          <p:cNvPr id="6" name="Content Placeholder 2"/>
          <p:cNvSpPr txBox="1">
            <a:spLocks/>
          </p:cNvSpPr>
          <p:nvPr/>
        </p:nvSpPr>
        <p:spPr bwMode="auto">
          <a:xfrm>
            <a:off x="323528" y="744553"/>
            <a:ext cx="8655314" cy="103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a:spcAft>
                <a:spcPts val="1200"/>
              </a:spcAft>
              <a:buNone/>
            </a:pPr>
            <a:r>
              <a:rPr lang="en-US" sz="1800" dirty="0"/>
              <a:t>The NTS Optional Commodity Charge </a:t>
            </a:r>
            <a:r>
              <a:rPr lang="en-GB" sz="1800" dirty="0" smtClean="0"/>
              <a:t>is calculated using the following formula </a:t>
            </a:r>
          </a:p>
          <a:p>
            <a:pPr lvl="1">
              <a:spcAft>
                <a:spcPts val="1200"/>
              </a:spcAft>
            </a:pPr>
            <a:r>
              <a:rPr lang="en-GB" sz="1400" dirty="0" smtClean="0"/>
              <a:t>	Where </a:t>
            </a:r>
            <a:r>
              <a:rPr lang="en-US" sz="1400" dirty="0" smtClean="0"/>
              <a:t>D </a:t>
            </a:r>
            <a:r>
              <a:rPr lang="en-US" sz="1400" dirty="0"/>
              <a:t>is the direct distance of the site or non National Grid NTS, to the elected  Entry </a:t>
            </a:r>
            <a:r>
              <a:rPr lang="en-US" sz="1400" dirty="0" smtClean="0"/>
              <a:t>Terminal. </a:t>
            </a:r>
          </a:p>
          <a:p>
            <a:pPr lvl="1">
              <a:spcAft>
                <a:spcPts val="1200"/>
              </a:spcAft>
            </a:pPr>
            <a:r>
              <a:rPr lang="en-US" sz="1400" dirty="0"/>
              <a:t>	</a:t>
            </a:r>
            <a:r>
              <a:rPr lang="en-US" sz="1400" dirty="0" smtClean="0"/>
              <a:t>M </a:t>
            </a:r>
            <a:r>
              <a:rPr lang="en-US" sz="1400" dirty="0"/>
              <a:t>is the MNEPOR at the </a:t>
            </a:r>
            <a:r>
              <a:rPr lang="en-US" sz="1400" dirty="0" smtClean="0"/>
              <a:t>site which is agreed by the s, </a:t>
            </a:r>
            <a:r>
              <a:rPr lang="en-US" sz="1400" dirty="0"/>
              <a:t>converted into </a:t>
            </a:r>
            <a:r>
              <a:rPr lang="en-US" sz="1400" dirty="0" smtClean="0"/>
              <a:t>kWh/day </a:t>
            </a:r>
          </a:p>
          <a:p>
            <a:pPr lvl="1">
              <a:spcAft>
                <a:spcPts val="1200"/>
              </a:spcAft>
            </a:pPr>
            <a:r>
              <a:rPr lang="en-US" sz="1400" dirty="0"/>
              <a:t>	</a:t>
            </a:r>
            <a:r>
              <a:rPr lang="en-US" sz="1400" dirty="0" smtClean="0"/>
              <a:t>^ </a:t>
            </a:r>
            <a:r>
              <a:rPr lang="en-US" sz="1400" dirty="0"/>
              <a:t>is ‘to the power of’</a:t>
            </a:r>
          </a:p>
          <a:p>
            <a:pPr marL="0" indent="0">
              <a:spcAft>
                <a:spcPts val="1200"/>
              </a:spcAft>
              <a:buNone/>
            </a:pPr>
            <a:r>
              <a:rPr lang="en-GB" sz="1400" dirty="0" smtClean="0"/>
              <a:t> </a:t>
            </a:r>
          </a:p>
          <a:p>
            <a:pPr marL="0" indent="0">
              <a:spcAft>
                <a:spcPts val="1200"/>
              </a:spcAft>
              <a:buNone/>
            </a:pPr>
            <a:endParaRPr lang="en-US" sz="1400" kern="0" dirty="0"/>
          </a:p>
          <a:p>
            <a:pPr marL="0" indent="0" defTabSz="914400">
              <a:buNone/>
            </a:pPr>
            <a:endParaRPr lang="en-US" sz="1400" kern="0" dirty="0"/>
          </a:p>
        </p:txBody>
      </p:sp>
      <p:sp>
        <p:nvSpPr>
          <p:cNvPr id="7" name="Content Placeholder 2"/>
          <p:cNvSpPr txBox="1">
            <a:spLocks/>
          </p:cNvSpPr>
          <p:nvPr/>
        </p:nvSpPr>
        <p:spPr bwMode="auto">
          <a:xfrm>
            <a:off x="199951" y="2859782"/>
            <a:ext cx="8818446" cy="1467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a:spcAft>
                <a:spcPts val="1200"/>
              </a:spcAft>
              <a:buNone/>
            </a:pPr>
            <a:r>
              <a:rPr lang="en-GB" sz="1800" dirty="0" smtClean="0"/>
              <a:t>Therefore is we assume a distance of 15km from terminal and an MNEPOR of 313</a:t>
            </a:r>
            <a:endParaRPr lang="en-US" sz="1400" dirty="0"/>
          </a:p>
          <a:p>
            <a:pPr marL="0" indent="0">
              <a:spcAft>
                <a:spcPts val="1200"/>
              </a:spcAft>
              <a:buNone/>
            </a:pPr>
            <a:r>
              <a:rPr lang="en-GB" sz="1400" dirty="0" smtClean="0"/>
              <a:t> =(1203 x (313^-0.834)x15) + (363x(313^-0.645))</a:t>
            </a:r>
          </a:p>
          <a:p>
            <a:pPr marL="0" indent="0">
              <a:spcAft>
                <a:spcPts val="1200"/>
              </a:spcAft>
              <a:buNone/>
            </a:pPr>
            <a:r>
              <a:rPr lang="en-GB" sz="1400" dirty="0" smtClean="0"/>
              <a:t>=(149.649)+(8.46776)</a:t>
            </a:r>
          </a:p>
          <a:p>
            <a:pPr marL="0" indent="0">
              <a:spcAft>
                <a:spcPts val="1200"/>
              </a:spcAft>
              <a:buNone/>
            </a:pPr>
            <a:r>
              <a:rPr lang="en-GB" sz="1400" dirty="0" smtClean="0"/>
              <a:t>=158.117pence per kwh (£1.58)</a:t>
            </a:r>
          </a:p>
          <a:p>
            <a:pPr marL="0" indent="0">
              <a:spcAft>
                <a:spcPts val="1200"/>
              </a:spcAft>
              <a:buNone/>
            </a:pPr>
            <a:endParaRPr lang="en-US" sz="1400" kern="0" dirty="0"/>
          </a:p>
          <a:p>
            <a:pPr marL="0" indent="0" defTabSz="914400">
              <a:buNone/>
            </a:pPr>
            <a:endParaRPr lang="en-US" sz="1400" kern="0" dirty="0"/>
          </a:p>
        </p:txBody>
      </p:sp>
      <p:sp>
        <p:nvSpPr>
          <p:cNvPr id="9" name="Footer Placeholder 11"/>
          <p:cNvSpPr>
            <a:spLocks noGrp="1"/>
          </p:cNvSpPr>
          <p:nvPr>
            <p:ph type="ftr" sz="quarter" idx="10"/>
          </p:nvPr>
        </p:nvSpPr>
        <p:spPr>
          <a:xfrm>
            <a:off x="2565401" y="4731544"/>
            <a:ext cx="4200525" cy="130969"/>
          </a:xfrm>
        </p:spPr>
        <p:txBody>
          <a:bodyPr/>
          <a:lstStyle/>
          <a:p>
            <a:pPr>
              <a:defRPr/>
            </a:pPr>
            <a:fld id="{D86480B0-6847-4D27-B3EC-F99462D2DA11}" type="slidenum">
              <a:rPr lang="en-GB" smtClean="0"/>
              <a:pPr>
                <a:defRPr/>
              </a:pPr>
              <a:t>41</a:t>
            </a:fld>
            <a:endParaRPr lang="en-GB" dirty="0"/>
          </a:p>
        </p:txBody>
      </p:sp>
    </p:spTree>
    <p:extLst>
      <p:ext uri="{BB962C8B-B14F-4D97-AF65-F5344CB8AC3E}">
        <p14:creationId xmlns:p14="http://schemas.microsoft.com/office/powerpoint/2010/main" val="35242183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13807" y="803634"/>
            <a:ext cx="8506483" cy="3312368"/>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lvl="0" algn="just" defTabSz="914400" eaLnBrk="0" hangingPunct="0">
              <a:spcBef>
                <a:spcPct val="20000"/>
              </a:spcBef>
              <a:buClr>
                <a:srgbClr val="0062C8"/>
              </a:buClr>
            </a:pPr>
            <a:r>
              <a:rPr lang="en-US" sz="1400" kern="0" dirty="0">
                <a:solidFill>
                  <a:srgbClr val="3E5AA8"/>
                </a:solidFill>
              </a:rPr>
              <a:t>The </a:t>
            </a:r>
            <a:r>
              <a:rPr lang="en-US" sz="1400" kern="0" dirty="0" smtClean="0">
                <a:solidFill>
                  <a:srgbClr val="3E5AA8"/>
                </a:solidFill>
              </a:rPr>
              <a:t>Amendment </a:t>
            </a:r>
            <a:r>
              <a:rPr lang="en-US" sz="1400" kern="0" dirty="0">
                <a:solidFill>
                  <a:srgbClr val="3E5AA8"/>
                </a:solidFill>
              </a:rPr>
              <a:t>Invoice is made up of a variety of elements</a:t>
            </a:r>
            <a:r>
              <a:rPr lang="en-US" sz="1400" kern="0" dirty="0" smtClean="0">
                <a:solidFill>
                  <a:srgbClr val="3E5AA8"/>
                </a:solidFill>
              </a:rPr>
              <a:t>.</a:t>
            </a:r>
          </a:p>
          <a:p>
            <a:pPr lvl="0" algn="just" defTabSz="914400" eaLnBrk="0" hangingPunct="0">
              <a:spcBef>
                <a:spcPct val="20000"/>
              </a:spcBef>
              <a:buClr>
                <a:srgbClr val="0062C8"/>
              </a:buClr>
            </a:pPr>
            <a:r>
              <a:rPr lang="en-US" sz="1400" kern="0" dirty="0" smtClean="0">
                <a:solidFill>
                  <a:srgbClr val="3E5AA8"/>
                </a:solidFill>
              </a:rPr>
              <a:t>The </a:t>
            </a:r>
            <a:r>
              <a:rPr lang="en-US" sz="1400" kern="0" dirty="0">
                <a:solidFill>
                  <a:srgbClr val="3E5AA8"/>
                </a:solidFill>
              </a:rPr>
              <a:t>primary trigger </a:t>
            </a:r>
            <a:r>
              <a:rPr lang="en-US" sz="1400" kern="0" dirty="0" smtClean="0">
                <a:solidFill>
                  <a:srgbClr val="3E5AA8"/>
                </a:solidFill>
              </a:rPr>
              <a:t>for class 3&amp;4 sites is </a:t>
            </a:r>
            <a:r>
              <a:rPr lang="en-US" sz="1400" kern="0" dirty="0">
                <a:solidFill>
                  <a:srgbClr val="3E5AA8"/>
                </a:solidFill>
              </a:rPr>
              <a:t>receipt of </a:t>
            </a:r>
            <a:r>
              <a:rPr lang="en-US" sz="1400" kern="0" dirty="0" smtClean="0">
                <a:solidFill>
                  <a:srgbClr val="3E5AA8"/>
                </a:solidFill>
              </a:rPr>
              <a:t>check reads </a:t>
            </a:r>
            <a:r>
              <a:rPr lang="en-US" sz="1400" kern="0" dirty="0">
                <a:solidFill>
                  <a:srgbClr val="3E5AA8"/>
                </a:solidFill>
              </a:rPr>
              <a:t>for a site and, whereby the commodity essentially estimated the gas used, with this read provided the exact gas and the difference can be </a:t>
            </a:r>
            <a:r>
              <a:rPr lang="en-US" sz="1400" kern="0" dirty="0" smtClean="0">
                <a:solidFill>
                  <a:srgbClr val="3E5AA8"/>
                </a:solidFill>
              </a:rPr>
              <a:t>calculated and charged. </a:t>
            </a:r>
            <a:endParaRPr lang="en-US" sz="1400" kern="0" dirty="0">
              <a:solidFill>
                <a:srgbClr val="3E5AA8"/>
              </a:solidFill>
            </a:endParaRPr>
          </a:p>
          <a:p>
            <a:pPr lvl="0" algn="just" defTabSz="914400" eaLnBrk="0" hangingPunct="0">
              <a:spcBef>
                <a:spcPct val="20000"/>
              </a:spcBef>
              <a:buClr>
                <a:srgbClr val="0062C8"/>
              </a:buClr>
            </a:pPr>
            <a:endParaRPr lang="en-US" sz="1000" kern="0" dirty="0" smtClean="0">
              <a:solidFill>
                <a:srgbClr val="3E5AA8"/>
              </a:solidFill>
            </a:endParaRPr>
          </a:p>
          <a:p>
            <a:pPr lvl="0" algn="just" defTabSz="914400" eaLnBrk="0" hangingPunct="0">
              <a:spcBef>
                <a:spcPct val="20000"/>
              </a:spcBef>
              <a:buClr>
                <a:srgbClr val="0062C8"/>
              </a:buClr>
            </a:pPr>
            <a:r>
              <a:rPr lang="en-US" sz="1400" kern="0" dirty="0" smtClean="0">
                <a:solidFill>
                  <a:srgbClr val="3E5AA8"/>
                </a:solidFill>
              </a:rPr>
              <a:t>Also other Ancillary Invoices have been sent </a:t>
            </a:r>
            <a:r>
              <a:rPr lang="en-US" sz="1400" kern="0" dirty="0">
                <a:solidFill>
                  <a:srgbClr val="3E5AA8"/>
                </a:solidFill>
              </a:rPr>
              <a:t>p</a:t>
            </a:r>
            <a:r>
              <a:rPr lang="en-US" sz="1400" kern="0" dirty="0" smtClean="0">
                <a:solidFill>
                  <a:srgbClr val="3E5AA8"/>
                </a:solidFill>
              </a:rPr>
              <a:t>reviously </a:t>
            </a:r>
            <a:r>
              <a:rPr lang="en-US" sz="1400" kern="0" dirty="0">
                <a:solidFill>
                  <a:srgbClr val="3E5AA8"/>
                </a:solidFill>
              </a:rPr>
              <a:t>using </a:t>
            </a:r>
            <a:r>
              <a:rPr lang="en-US" sz="1400" kern="0" dirty="0" smtClean="0">
                <a:solidFill>
                  <a:srgbClr val="3E5AA8"/>
                </a:solidFill>
              </a:rPr>
              <a:t>estimated energies, these will </a:t>
            </a:r>
            <a:r>
              <a:rPr lang="en-US" sz="1400" kern="0" dirty="0">
                <a:solidFill>
                  <a:srgbClr val="3E5AA8"/>
                </a:solidFill>
              </a:rPr>
              <a:t>now be reconciled using the </a:t>
            </a:r>
            <a:r>
              <a:rPr lang="en-US" sz="1400" kern="0" dirty="0" smtClean="0">
                <a:solidFill>
                  <a:srgbClr val="3E5AA8"/>
                </a:solidFill>
              </a:rPr>
              <a:t>actual energy to calculate.</a:t>
            </a:r>
            <a:r>
              <a:rPr lang="en-US" sz="1400" kern="0" dirty="0">
                <a:solidFill>
                  <a:srgbClr val="3E5AA8"/>
                </a:solidFill>
              </a:rPr>
              <a:t>	</a:t>
            </a:r>
          </a:p>
          <a:p>
            <a:pPr lvl="0" algn="just" defTabSz="914400" eaLnBrk="0" hangingPunct="0">
              <a:spcBef>
                <a:spcPct val="20000"/>
              </a:spcBef>
              <a:buClr>
                <a:srgbClr val="0062C8"/>
              </a:buClr>
            </a:pPr>
            <a:endParaRPr lang="en-US" sz="1000" kern="0" dirty="0" smtClean="0">
              <a:solidFill>
                <a:srgbClr val="3E5AA8"/>
              </a:solidFill>
            </a:endParaRPr>
          </a:p>
          <a:p>
            <a:pPr lvl="0" algn="just" defTabSz="914400" eaLnBrk="0" hangingPunct="0">
              <a:spcBef>
                <a:spcPct val="20000"/>
              </a:spcBef>
              <a:buClr>
                <a:srgbClr val="0062C8"/>
              </a:buClr>
            </a:pPr>
            <a:r>
              <a:rPr lang="en-US" sz="1400" kern="0" dirty="0" smtClean="0">
                <a:solidFill>
                  <a:srgbClr val="3E5AA8"/>
                </a:solidFill>
              </a:rPr>
              <a:t>Another </a:t>
            </a:r>
            <a:r>
              <a:rPr lang="en-US" sz="1400" kern="0" dirty="0">
                <a:solidFill>
                  <a:srgbClr val="3E5AA8"/>
                </a:solidFill>
              </a:rPr>
              <a:t>part of this invoice is the charge to redistribute the unidentified gas </a:t>
            </a:r>
            <a:r>
              <a:rPr lang="en-US" sz="1400" kern="0" dirty="0" smtClean="0">
                <a:solidFill>
                  <a:srgbClr val="3E5AA8"/>
                </a:solidFill>
              </a:rPr>
              <a:t>(</a:t>
            </a:r>
            <a:r>
              <a:rPr lang="en-US" sz="1400" kern="0" dirty="0" err="1" smtClean="0">
                <a:solidFill>
                  <a:srgbClr val="3E5AA8"/>
                </a:solidFill>
              </a:rPr>
              <a:t>UiG</a:t>
            </a:r>
            <a:r>
              <a:rPr lang="en-US" sz="1400" kern="0" dirty="0" smtClean="0">
                <a:solidFill>
                  <a:srgbClr val="3E5AA8"/>
                </a:solidFill>
              </a:rPr>
              <a:t>) throughout </a:t>
            </a:r>
            <a:r>
              <a:rPr lang="en-US" sz="1400" kern="0" dirty="0">
                <a:solidFill>
                  <a:srgbClr val="3E5AA8"/>
                </a:solidFill>
              </a:rPr>
              <a:t>the network and across all shipper networks proportionally to their </a:t>
            </a:r>
            <a:r>
              <a:rPr lang="en-US" sz="1400" kern="0" dirty="0" smtClean="0">
                <a:solidFill>
                  <a:srgbClr val="3E5AA8"/>
                </a:solidFill>
              </a:rPr>
              <a:t>portfolio</a:t>
            </a:r>
            <a:r>
              <a:rPr lang="en-US" sz="1400" kern="0" dirty="0">
                <a:solidFill>
                  <a:srgbClr val="3E5AA8"/>
                </a:solidFill>
              </a:rPr>
              <a:t> </a:t>
            </a:r>
            <a:r>
              <a:rPr lang="en-US" sz="1400" kern="0" dirty="0" smtClean="0">
                <a:solidFill>
                  <a:srgbClr val="3E5AA8"/>
                </a:solidFill>
              </a:rPr>
              <a:t>(see later slide)</a:t>
            </a:r>
          </a:p>
          <a:p>
            <a:pPr lvl="0" algn="just" defTabSz="914400" eaLnBrk="0" hangingPunct="0">
              <a:spcBef>
                <a:spcPct val="20000"/>
              </a:spcBef>
              <a:buClr>
                <a:srgbClr val="0062C8"/>
              </a:buClr>
            </a:pPr>
            <a:endParaRPr lang="en-US" sz="1050" kern="0" dirty="0">
              <a:solidFill>
                <a:srgbClr val="3E5AA8"/>
              </a:solidFill>
            </a:endParaRPr>
          </a:p>
          <a:p>
            <a:pPr lvl="0" algn="just" defTabSz="914400" eaLnBrk="0" hangingPunct="0">
              <a:spcBef>
                <a:spcPct val="20000"/>
              </a:spcBef>
              <a:buClr>
                <a:srgbClr val="0062C8"/>
              </a:buClr>
            </a:pPr>
            <a:r>
              <a:rPr lang="en-US" sz="1400" kern="0" dirty="0" smtClean="0">
                <a:solidFill>
                  <a:srgbClr val="3E5AA8"/>
                </a:solidFill>
              </a:rPr>
              <a:t>The AMS invoice also allows for any other adjustment to be made and charged. For example, a previously charged ratchet may have been challenged successfully and the additional charges credited. </a:t>
            </a:r>
            <a:endParaRPr lang="en-US" sz="1400" kern="0" dirty="0">
              <a:solidFill>
                <a:srgbClr val="3E5AA8"/>
              </a:solidFill>
            </a:endParaRPr>
          </a:p>
        </p:txBody>
      </p:sp>
      <p:sp>
        <p:nvSpPr>
          <p:cNvPr id="8" name="Rectangle 7"/>
          <p:cNvSpPr/>
          <p:nvPr/>
        </p:nvSpPr>
        <p:spPr bwMode="auto">
          <a:xfrm>
            <a:off x="214121" y="627534"/>
            <a:ext cx="4032448"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indent="0" algn="just">
              <a:buNone/>
            </a:pPr>
            <a:r>
              <a:rPr lang="en-GB" dirty="0"/>
              <a:t>AMS - CORE </a:t>
            </a:r>
            <a:r>
              <a:rPr lang="en-GB" dirty="0" smtClean="0"/>
              <a:t>AMENDMENT</a:t>
            </a:r>
            <a:endParaRPr lang="en-GB" dirty="0"/>
          </a:p>
        </p:txBody>
      </p:sp>
      <p:sp>
        <p:nvSpPr>
          <p:cNvPr id="9" name="Title 1"/>
          <p:cNvSpPr>
            <a:spLocks noGrp="1"/>
          </p:cNvSpPr>
          <p:nvPr>
            <p:ph type="title"/>
          </p:nvPr>
        </p:nvSpPr>
        <p:spPr>
          <a:xfrm>
            <a:off x="225425" y="-92546"/>
            <a:ext cx="8688388" cy="723900"/>
          </a:xfrm>
        </p:spPr>
        <p:txBody>
          <a:bodyPr/>
          <a:lstStyle/>
          <a:p>
            <a:r>
              <a:rPr lang="en-GB" sz="1800" dirty="0" smtClean="0"/>
              <a:t>3.4 Core Invoices</a:t>
            </a:r>
            <a:r>
              <a:rPr lang="en-GB" dirty="0" smtClean="0"/>
              <a:t/>
            </a:r>
            <a:br>
              <a:rPr lang="en-GB" dirty="0" smtClean="0"/>
            </a:br>
            <a:r>
              <a:rPr lang="en-GB" sz="2000" dirty="0" smtClean="0">
                <a:solidFill>
                  <a:schemeClr val="accent6"/>
                </a:solidFill>
              </a:rPr>
              <a:t>3.4.3 AMS</a:t>
            </a:r>
            <a:endParaRPr lang="en-GB" sz="2000" dirty="0">
              <a:solidFill>
                <a:schemeClr val="accent6"/>
              </a:solidFill>
            </a:endParaRPr>
          </a:p>
        </p:txBody>
      </p:sp>
      <p:sp>
        <p:nvSpPr>
          <p:cNvPr id="4" name="Footer Placeholder 3"/>
          <p:cNvSpPr>
            <a:spLocks noGrp="1"/>
          </p:cNvSpPr>
          <p:nvPr>
            <p:ph type="ftr" sz="quarter" idx="10"/>
          </p:nvPr>
        </p:nvSpPr>
        <p:spPr/>
        <p:txBody>
          <a:bodyPr/>
          <a:lstStyle/>
          <a:p>
            <a:pPr>
              <a:defRPr/>
            </a:pPr>
            <a:fld id="{D86480B0-6847-4D27-B3EC-F99462D2DA11}" type="slidenum">
              <a:rPr lang="en-GB" smtClean="0"/>
              <a:pPr>
                <a:defRPr/>
              </a:pPr>
              <a:t>42</a:t>
            </a:fld>
            <a:endParaRPr lang="en-GB" dirty="0"/>
          </a:p>
        </p:txBody>
      </p:sp>
      <p:sp>
        <p:nvSpPr>
          <p:cNvPr id="6" name="Rectangle 5"/>
          <p:cNvSpPr/>
          <p:nvPr/>
        </p:nvSpPr>
        <p:spPr bwMode="auto">
          <a:xfrm>
            <a:off x="4067944" y="3971986"/>
            <a:ext cx="4672180"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fontAlgn="ctr"/>
            <a:r>
              <a:rPr lang="en-GB" dirty="0" smtClean="0"/>
              <a:t>VAT applicable  Issued on 18</a:t>
            </a:r>
            <a:r>
              <a:rPr lang="en-GB" baseline="30000" dirty="0" smtClean="0"/>
              <a:t>th</a:t>
            </a:r>
            <a:r>
              <a:rPr lang="en-GB" dirty="0" smtClean="0"/>
              <a:t> Business Day</a:t>
            </a:r>
            <a:endParaRPr lang="en-GB" dirty="0"/>
          </a:p>
        </p:txBody>
      </p:sp>
    </p:spTree>
    <p:extLst>
      <p:ext uri="{BB962C8B-B14F-4D97-AF65-F5344CB8AC3E}">
        <p14:creationId xmlns:p14="http://schemas.microsoft.com/office/powerpoint/2010/main" val="4009945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018392599"/>
              </p:ext>
            </p:extLst>
          </p:nvPr>
        </p:nvGraphicFramePr>
        <p:xfrm>
          <a:off x="395536" y="1203598"/>
          <a:ext cx="5256585" cy="3250456"/>
        </p:xfrm>
        <a:graphic>
          <a:graphicData uri="http://schemas.openxmlformats.org/drawingml/2006/table">
            <a:tbl>
              <a:tblPr>
                <a:tableStyleId>{16D9F66E-5EB9-4882-86FB-DCBF35E3C3E4}</a:tableStyleId>
              </a:tblPr>
              <a:tblGrid>
                <a:gridCol w="554623"/>
                <a:gridCol w="3230118"/>
                <a:gridCol w="1471844"/>
              </a:tblGrid>
              <a:tr h="321936">
                <a:tc gridSpan="3">
                  <a:txBody>
                    <a:bodyPr/>
                    <a:lstStyle/>
                    <a:p>
                      <a:pPr algn="r" fontAlgn="ctr"/>
                      <a:r>
                        <a:rPr lang="en-GB" sz="1400" u="none" strike="noStrike" dirty="0" smtClean="0">
                          <a:effectLst/>
                        </a:rPr>
                        <a:t>AMS - CORE AMENDMENTS		</a:t>
                      </a:r>
                      <a:endParaRPr lang="en-GB" sz="1400" u="none" strike="noStrike" dirty="0">
                        <a:effectLst/>
                      </a:endParaRPr>
                    </a:p>
                  </a:txBody>
                  <a:tcPr marL="9525" marR="9525" marT="9525" marB="0" anchor="ctr"/>
                </a:tc>
                <a:tc hMerge="1">
                  <a:txBody>
                    <a:bodyPr/>
                    <a:lstStyle/>
                    <a:p>
                      <a:endParaRPr lang="en-GB"/>
                    </a:p>
                  </a:txBody>
                  <a:tcPr/>
                </a:tc>
                <a:tc hMerge="1">
                  <a:txBody>
                    <a:bodyPr/>
                    <a:lstStyle/>
                    <a:p>
                      <a:endParaRPr lang="en-GB"/>
                    </a:p>
                  </a:txBody>
                  <a:tcPr/>
                </a:tc>
              </a:tr>
              <a:tr h="182430">
                <a:tc>
                  <a:txBody>
                    <a:bodyPr/>
                    <a:lstStyle/>
                    <a:p>
                      <a:pPr algn="ctr" fontAlgn="b"/>
                      <a:r>
                        <a:rPr lang="en-GB" sz="1000" b="1" u="none" strike="noStrike" dirty="0" smtClean="0">
                          <a:effectLst/>
                        </a:rPr>
                        <a:t>Charge</a:t>
                      </a:r>
                      <a:endParaRPr lang="en-GB" sz="1000" b="1" i="0" u="none" strike="noStrike" dirty="0">
                        <a:effectLst/>
                        <a:latin typeface="+mn-lt"/>
                      </a:endParaRPr>
                    </a:p>
                  </a:txBody>
                  <a:tcPr marL="9525" marR="9525" marT="9525" marB="0" anchor="b"/>
                </a:tc>
                <a:tc>
                  <a:txBody>
                    <a:bodyPr/>
                    <a:lstStyle/>
                    <a:p>
                      <a:pPr algn="l" fontAlgn="b"/>
                      <a:r>
                        <a:rPr lang="en-GB" sz="1000" b="1" u="none" strike="noStrike" dirty="0" smtClean="0">
                          <a:effectLst/>
                        </a:rPr>
                        <a:t> Charge Description</a:t>
                      </a:r>
                      <a:endParaRPr lang="en-GB" sz="1000" b="1" i="0" u="none" strike="noStrike" dirty="0">
                        <a:effectLst/>
                        <a:latin typeface="+mn-lt"/>
                      </a:endParaRPr>
                    </a:p>
                  </a:txBody>
                  <a:tcPr marL="9525" marR="9525" marT="9525" marB="0" anchor="b"/>
                </a:tc>
                <a:tc>
                  <a:txBody>
                    <a:bodyPr/>
                    <a:lstStyle/>
                    <a:p>
                      <a:pPr algn="l" fontAlgn="b"/>
                      <a:r>
                        <a:rPr lang="en-GB" sz="1000" b="1" u="none" strike="noStrike" dirty="0" smtClean="0">
                          <a:effectLst/>
                        </a:rPr>
                        <a:t> Comment</a:t>
                      </a:r>
                      <a:endParaRPr lang="en-GB" sz="1000" b="1" i="0" u="none" strike="noStrike" dirty="0">
                        <a:effectLst/>
                        <a:latin typeface="+mn-lt"/>
                      </a:endParaRPr>
                    </a:p>
                  </a:txBody>
                  <a:tcPr marL="9525" marR="9525" marT="9525" marB="0" anchor="b"/>
                </a:tc>
              </a:tr>
              <a:tr h="182430">
                <a:tc>
                  <a:txBody>
                    <a:bodyPr/>
                    <a:lstStyle/>
                    <a:p>
                      <a:pPr algn="ctr" fontAlgn="ctr"/>
                      <a:r>
                        <a:rPr lang="en-GB" sz="1000" b="0" i="0" u="none" strike="noStrike" dirty="0">
                          <a:solidFill>
                            <a:srgbClr val="FF0000"/>
                          </a:solidFill>
                          <a:effectLst/>
                          <a:latin typeface="Arial"/>
                        </a:rPr>
                        <a:t>ZRE</a:t>
                      </a:r>
                    </a:p>
                  </a:txBody>
                  <a:tcPr marL="9525" marR="9525" marT="9525" marB="0" anchor="ctr"/>
                </a:tc>
                <a:tc>
                  <a:txBody>
                    <a:bodyPr/>
                    <a:lstStyle/>
                    <a:p>
                      <a:pPr algn="l" fontAlgn="ctr"/>
                      <a:r>
                        <a:rPr lang="en-GB" sz="1000" b="0" i="0" u="none" strike="noStrike" dirty="0" smtClean="0">
                          <a:solidFill>
                            <a:srgbClr val="FF0000"/>
                          </a:solidFill>
                          <a:effectLst/>
                          <a:latin typeface="Arial"/>
                        </a:rPr>
                        <a:t> LDZ </a:t>
                      </a:r>
                      <a:r>
                        <a:rPr lang="en-GB" sz="1000" b="0" i="0" u="none" strike="noStrike" dirty="0">
                          <a:solidFill>
                            <a:srgbClr val="FF0000"/>
                          </a:solidFill>
                          <a:effectLst/>
                          <a:latin typeface="Arial"/>
                        </a:rPr>
                        <a:t>COMMODITY RECONCILIATION</a:t>
                      </a:r>
                    </a:p>
                  </a:txBody>
                  <a:tcPr marL="9525" marR="9525" marT="9525" marB="0" anchor="ctr"/>
                </a:tc>
                <a:tc>
                  <a:txBody>
                    <a:bodyPr/>
                    <a:lstStyle/>
                    <a:p>
                      <a:pPr algn="l" fontAlgn="b"/>
                      <a:r>
                        <a:rPr lang="en-GB" sz="1000" b="0" i="0" u="none" strike="noStrike" dirty="0" smtClean="0">
                          <a:effectLst/>
                          <a:latin typeface="Arial"/>
                        </a:rPr>
                        <a:t> Standard </a:t>
                      </a:r>
                      <a:r>
                        <a:rPr lang="en-GB" sz="1000" b="0" i="0" u="none" strike="noStrike" dirty="0">
                          <a:effectLst/>
                          <a:latin typeface="Arial"/>
                        </a:rPr>
                        <a:t>Charge</a:t>
                      </a:r>
                    </a:p>
                  </a:txBody>
                  <a:tcPr marL="9525" marR="9525" marT="9525" marB="0" anchor="b"/>
                </a:tc>
              </a:tr>
              <a:tr h="182430">
                <a:tc>
                  <a:txBody>
                    <a:bodyPr/>
                    <a:lstStyle/>
                    <a:p>
                      <a:pPr algn="ctr" fontAlgn="ctr"/>
                      <a:r>
                        <a:rPr lang="en-GB" sz="1000" b="0" i="0" u="none" strike="noStrike">
                          <a:effectLst/>
                          <a:latin typeface="Arial"/>
                        </a:rPr>
                        <a:t>GRE</a:t>
                      </a:r>
                    </a:p>
                  </a:txBody>
                  <a:tcPr marL="9525" marR="9525" marT="9525" marB="0" anchor="ctr"/>
                </a:tc>
                <a:tc>
                  <a:txBody>
                    <a:bodyPr/>
                    <a:lstStyle/>
                    <a:p>
                      <a:pPr algn="l" fontAlgn="ctr"/>
                      <a:r>
                        <a:rPr lang="en-GB" sz="1000" b="0" i="0" u="none" strike="noStrike" dirty="0" smtClean="0">
                          <a:effectLst/>
                          <a:latin typeface="Arial"/>
                        </a:rPr>
                        <a:t> GAS </a:t>
                      </a:r>
                      <a:r>
                        <a:rPr lang="en-GB" sz="1000" b="0" i="0" u="none" strike="noStrike" dirty="0">
                          <a:effectLst/>
                          <a:latin typeface="Arial"/>
                        </a:rPr>
                        <a:t>VARIABLE RECONCILIATION</a:t>
                      </a:r>
                    </a:p>
                  </a:txBody>
                  <a:tcPr marL="9525" marR="9525" marT="9525" marB="0" anchor="ctr"/>
                </a:tc>
                <a:tc>
                  <a:txBody>
                    <a:bodyPr/>
                    <a:lstStyle/>
                    <a:p>
                      <a:pPr algn="l" fontAlgn="b"/>
                      <a:r>
                        <a:rPr lang="en-GB" sz="1000" b="0" i="0" u="none" strike="noStrike" dirty="0" smtClean="0">
                          <a:effectLst/>
                          <a:latin typeface="Arial"/>
                        </a:rPr>
                        <a:t> Standard </a:t>
                      </a:r>
                      <a:r>
                        <a:rPr lang="en-GB" sz="1000" b="0" i="0" u="none" strike="noStrike" dirty="0">
                          <a:effectLst/>
                          <a:latin typeface="Arial"/>
                        </a:rPr>
                        <a:t>Charge</a:t>
                      </a:r>
                    </a:p>
                  </a:txBody>
                  <a:tcPr marL="9525" marR="9525" marT="9525" marB="0" anchor="b"/>
                </a:tc>
              </a:tr>
              <a:tr h="182430">
                <a:tc>
                  <a:txBody>
                    <a:bodyPr/>
                    <a:lstStyle/>
                    <a:p>
                      <a:pPr algn="ctr" fontAlgn="ctr"/>
                      <a:r>
                        <a:rPr lang="en-GB" sz="1000" b="0" i="0" u="none" strike="noStrike">
                          <a:effectLst/>
                          <a:latin typeface="Arial"/>
                        </a:rPr>
                        <a:t>NRE</a:t>
                      </a:r>
                    </a:p>
                  </a:txBody>
                  <a:tcPr marL="9525" marR="9525" marT="9525" marB="0" anchor="ctr"/>
                </a:tc>
                <a:tc>
                  <a:txBody>
                    <a:bodyPr/>
                    <a:lstStyle/>
                    <a:p>
                      <a:pPr algn="l" fontAlgn="ctr"/>
                      <a:r>
                        <a:rPr lang="en-GB" sz="1000" b="0" i="0" u="none" strike="noStrike" dirty="0" smtClean="0">
                          <a:effectLst/>
                          <a:latin typeface="Arial"/>
                        </a:rPr>
                        <a:t> NTS </a:t>
                      </a:r>
                      <a:r>
                        <a:rPr lang="en-GB" sz="1000" b="0" i="0" u="none" strike="noStrike" dirty="0">
                          <a:effectLst/>
                          <a:latin typeface="Arial"/>
                        </a:rPr>
                        <a:t>EXIT COMM RECONCILIATION</a:t>
                      </a:r>
                    </a:p>
                  </a:txBody>
                  <a:tcPr marL="9525" marR="9525" marT="9525" marB="0" anchor="ctr"/>
                </a:tc>
                <a:tc>
                  <a:txBody>
                    <a:bodyPr/>
                    <a:lstStyle/>
                    <a:p>
                      <a:pPr algn="l" fontAlgn="b"/>
                      <a:r>
                        <a:rPr lang="en-GB" sz="1000" b="0" i="0" u="none" strike="noStrike" dirty="0" smtClean="0">
                          <a:effectLst/>
                          <a:latin typeface="Arial"/>
                        </a:rPr>
                        <a:t> Standard </a:t>
                      </a:r>
                      <a:r>
                        <a:rPr lang="en-GB" sz="1000" b="0" i="0" u="none" strike="noStrike" dirty="0">
                          <a:effectLst/>
                          <a:latin typeface="Arial"/>
                        </a:rPr>
                        <a:t>Charge</a:t>
                      </a:r>
                    </a:p>
                  </a:txBody>
                  <a:tcPr marL="9525" marR="9525" marT="9525" marB="0" anchor="b"/>
                </a:tc>
              </a:tr>
              <a:tr h="182430">
                <a:tc>
                  <a:txBody>
                    <a:bodyPr/>
                    <a:lstStyle/>
                    <a:p>
                      <a:pPr algn="ctr" fontAlgn="ctr"/>
                      <a:r>
                        <a:rPr lang="en-GB" sz="1000" b="0" i="0" u="none" strike="noStrike">
                          <a:effectLst/>
                          <a:latin typeface="Arial"/>
                        </a:rPr>
                        <a:t>CRC</a:t>
                      </a:r>
                    </a:p>
                  </a:txBody>
                  <a:tcPr marL="9525" marR="9525" marT="9525" marB="0" anchor="ctr"/>
                </a:tc>
                <a:tc>
                  <a:txBody>
                    <a:bodyPr/>
                    <a:lstStyle/>
                    <a:p>
                      <a:pPr algn="l" fontAlgn="ctr"/>
                      <a:r>
                        <a:rPr lang="en-GB" sz="1000" b="0" i="0" u="none" strike="noStrike" dirty="0" smtClean="0">
                          <a:effectLst/>
                          <a:latin typeface="Arial"/>
                        </a:rPr>
                        <a:t> CAPACITY </a:t>
                      </a:r>
                      <a:r>
                        <a:rPr lang="en-GB" sz="1000" b="0" i="0" u="none" strike="noStrike" dirty="0">
                          <a:effectLst/>
                          <a:latin typeface="Arial"/>
                        </a:rPr>
                        <a:t>RECONCILIATION CHARGE</a:t>
                      </a:r>
                    </a:p>
                  </a:txBody>
                  <a:tcPr marL="9525" marR="9525" marT="9525" marB="0" anchor="ctr"/>
                </a:tc>
                <a:tc>
                  <a:txBody>
                    <a:bodyPr/>
                    <a:lstStyle/>
                    <a:p>
                      <a:pPr algn="l" fontAlgn="b"/>
                      <a:r>
                        <a:rPr lang="en-GB" sz="1000" b="0" i="0" u="none" strike="noStrike" dirty="0" smtClean="0">
                          <a:effectLst/>
                          <a:latin typeface="Arial"/>
                        </a:rPr>
                        <a:t> Standard </a:t>
                      </a:r>
                      <a:r>
                        <a:rPr lang="en-GB" sz="1000" b="0" i="0" u="none" strike="noStrike" dirty="0">
                          <a:effectLst/>
                          <a:latin typeface="Arial"/>
                        </a:rPr>
                        <a:t>Charge</a:t>
                      </a:r>
                    </a:p>
                  </a:txBody>
                  <a:tcPr marL="9525" marR="9525" marT="9525" marB="0" anchor="b"/>
                </a:tc>
              </a:tr>
              <a:tr h="182430">
                <a:tc>
                  <a:txBody>
                    <a:bodyPr/>
                    <a:lstStyle/>
                    <a:p>
                      <a:pPr algn="ctr" fontAlgn="ctr"/>
                      <a:r>
                        <a:rPr lang="en-GB" sz="1000" b="0" i="0" u="none" strike="noStrike">
                          <a:effectLst/>
                          <a:latin typeface="Arial"/>
                        </a:rPr>
                        <a:t>CRA</a:t>
                      </a:r>
                    </a:p>
                  </a:txBody>
                  <a:tcPr marL="9525" marR="9525" marT="9525" marB="0" anchor="ctr"/>
                </a:tc>
                <a:tc>
                  <a:txBody>
                    <a:bodyPr/>
                    <a:lstStyle/>
                    <a:p>
                      <a:pPr algn="l" fontAlgn="ctr"/>
                      <a:r>
                        <a:rPr lang="en-GB" sz="1000" b="0" i="0" u="none" strike="noStrike" dirty="0" smtClean="0">
                          <a:effectLst/>
                          <a:latin typeface="Arial"/>
                        </a:rPr>
                        <a:t> CAPACITY </a:t>
                      </a:r>
                      <a:r>
                        <a:rPr lang="en-GB" sz="1000" b="0" i="0" u="none" strike="noStrike" dirty="0">
                          <a:effectLst/>
                          <a:latin typeface="Arial"/>
                        </a:rPr>
                        <a:t>RECONCILIATION CHARGE ADJ</a:t>
                      </a:r>
                    </a:p>
                  </a:txBody>
                  <a:tcPr marL="9525" marR="9525" marT="9525" marB="0" anchor="ctr"/>
                </a:tc>
                <a:tc>
                  <a:txBody>
                    <a:bodyPr/>
                    <a:lstStyle/>
                    <a:p>
                      <a:pPr algn="l" fontAlgn="b"/>
                      <a:r>
                        <a:rPr lang="en-GB" sz="1000" b="0" i="0" u="none" strike="noStrike" dirty="0" smtClean="0">
                          <a:effectLst/>
                          <a:latin typeface="Arial"/>
                        </a:rPr>
                        <a:t> Standard </a:t>
                      </a:r>
                      <a:r>
                        <a:rPr lang="en-GB" sz="1000" b="0" i="0" u="none" strike="noStrike" dirty="0">
                          <a:effectLst/>
                          <a:latin typeface="Arial"/>
                        </a:rPr>
                        <a:t>Charge</a:t>
                      </a:r>
                    </a:p>
                  </a:txBody>
                  <a:tcPr marL="9525" marR="9525" marT="9525" marB="0" anchor="b"/>
                </a:tc>
              </a:tr>
              <a:tr h="182430">
                <a:tc>
                  <a:txBody>
                    <a:bodyPr/>
                    <a:lstStyle/>
                    <a:p>
                      <a:pPr algn="ctr" fontAlgn="ctr"/>
                      <a:r>
                        <a:rPr lang="en-GB" sz="1000" b="0" i="0" u="none" strike="noStrike" dirty="0">
                          <a:solidFill>
                            <a:srgbClr val="FF0000"/>
                          </a:solidFill>
                          <a:effectLst/>
                          <a:latin typeface="Arial"/>
                        </a:rPr>
                        <a:t>UGR</a:t>
                      </a:r>
                    </a:p>
                  </a:txBody>
                  <a:tcPr marL="9525" marR="9525" marT="9525" marB="0" anchor="ctr"/>
                </a:tc>
                <a:tc>
                  <a:txBody>
                    <a:bodyPr/>
                    <a:lstStyle/>
                    <a:p>
                      <a:pPr algn="l" fontAlgn="ctr"/>
                      <a:r>
                        <a:rPr lang="en-GB" sz="1000" b="0" i="0" u="none" strike="noStrike" dirty="0" smtClean="0">
                          <a:solidFill>
                            <a:srgbClr val="FF0000"/>
                          </a:solidFill>
                          <a:effectLst/>
                          <a:latin typeface="Arial"/>
                        </a:rPr>
                        <a:t> UNIDENTIFIED </a:t>
                      </a:r>
                      <a:r>
                        <a:rPr lang="en-GB" sz="1000" b="0" i="0" u="none" strike="noStrike" dirty="0">
                          <a:solidFill>
                            <a:srgbClr val="FF0000"/>
                          </a:solidFill>
                          <a:effectLst/>
                          <a:latin typeface="Arial"/>
                        </a:rPr>
                        <a:t>GAS RECONCILIATION ENERGY</a:t>
                      </a:r>
                    </a:p>
                  </a:txBody>
                  <a:tcPr marL="9525" marR="9525" marT="9525" marB="0" anchor="ctr"/>
                </a:tc>
                <a:tc>
                  <a:txBody>
                    <a:bodyPr/>
                    <a:lstStyle/>
                    <a:p>
                      <a:pPr algn="l" fontAlgn="b"/>
                      <a:r>
                        <a:rPr lang="en-GB" sz="1000" b="0" i="0" u="none" strike="noStrike" dirty="0" smtClean="0">
                          <a:effectLst/>
                          <a:latin typeface="Arial"/>
                        </a:rPr>
                        <a:t> Standard </a:t>
                      </a:r>
                      <a:r>
                        <a:rPr lang="en-GB" sz="1000" b="0" i="0" u="none" strike="noStrike" dirty="0">
                          <a:effectLst/>
                          <a:latin typeface="Arial"/>
                        </a:rPr>
                        <a:t>Charge</a:t>
                      </a:r>
                    </a:p>
                  </a:txBody>
                  <a:tcPr marL="9525" marR="9525" marT="9525" marB="0" anchor="b"/>
                </a:tc>
              </a:tr>
              <a:tr h="182430">
                <a:tc>
                  <a:txBody>
                    <a:bodyPr/>
                    <a:lstStyle/>
                    <a:p>
                      <a:pPr algn="ctr" fontAlgn="b"/>
                      <a:r>
                        <a:rPr lang="en-GB" sz="1000" b="0" i="0" u="none" strike="noStrike">
                          <a:effectLst/>
                          <a:latin typeface="Arial"/>
                        </a:rPr>
                        <a:t>AMC</a:t>
                      </a:r>
                    </a:p>
                  </a:txBody>
                  <a:tcPr marL="9525" marR="9525" marT="9525" marB="0" anchor="b"/>
                </a:tc>
                <a:tc>
                  <a:txBody>
                    <a:bodyPr/>
                    <a:lstStyle/>
                    <a:p>
                      <a:pPr algn="l" fontAlgn="ctr"/>
                      <a:r>
                        <a:rPr lang="en-GB" sz="1000" b="0" i="0" u="none" strike="noStrike" dirty="0" smtClean="0">
                          <a:effectLst/>
                          <a:latin typeface="Arial"/>
                        </a:rPr>
                        <a:t> CUSTOMER </a:t>
                      </a:r>
                      <a:r>
                        <a:rPr lang="en-GB" sz="1000" b="0" i="0" u="none" strike="noStrike" dirty="0">
                          <a:effectLst/>
                          <a:latin typeface="Arial"/>
                        </a:rPr>
                        <a:t>CAPACITY CHARGE ADJ</a:t>
                      </a:r>
                    </a:p>
                  </a:txBody>
                  <a:tcPr marL="9525" marR="9525" marT="9525" marB="0" anchor="ctr"/>
                </a:tc>
                <a:tc>
                  <a:txBody>
                    <a:bodyPr/>
                    <a:lstStyle/>
                    <a:p>
                      <a:pPr algn="l" fontAlgn="b"/>
                      <a:r>
                        <a:rPr lang="en-GB" sz="1000" b="0" i="0" u="none" strike="noStrike" dirty="0" smtClean="0">
                          <a:effectLst/>
                          <a:latin typeface="Arial"/>
                        </a:rPr>
                        <a:t> Standard </a:t>
                      </a:r>
                      <a:r>
                        <a:rPr lang="en-GB" sz="1000" b="0" i="0" u="none" strike="noStrike" dirty="0">
                          <a:effectLst/>
                          <a:latin typeface="Arial"/>
                        </a:rPr>
                        <a:t>Charge</a:t>
                      </a:r>
                    </a:p>
                  </a:txBody>
                  <a:tcPr marL="9525" marR="9525" marT="9525" marB="0" anchor="b"/>
                </a:tc>
              </a:tr>
              <a:tr h="182430">
                <a:tc>
                  <a:txBody>
                    <a:bodyPr/>
                    <a:lstStyle/>
                    <a:p>
                      <a:pPr algn="ctr" fontAlgn="b"/>
                      <a:r>
                        <a:rPr lang="en-GB" sz="1000" b="0" i="0" u="none" strike="noStrike">
                          <a:effectLst/>
                          <a:latin typeface="Arial"/>
                        </a:rPr>
                        <a:t>AMZ</a:t>
                      </a:r>
                    </a:p>
                  </a:txBody>
                  <a:tcPr marL="9525" marR="9525" marT="9525" marB="0" anchor="b"/>
                </a:tc>
                <a:tc>
                  <a:txBody>
                    <a:bodyPr/>
                    <a:lstStyle/>
                    <a:p>
                      <a:pPr algn="l" fontAlgn="ctr"/>
                      <a:r>
                        <a:rPr lang="en-US" sz="1000" b="0" i="0" u="none" strike="noStrike" dirty="0" smtClean="0">
                          <a:effectLst/>
                          <a:latin typeface="Arial"/>
                        </a:rPr>
                        <a:t> SUPPLY </a:t>
                      </a:r>
                      <a:r>
                        <a:rPr lang="en-US" sz="1000" b="0" i="0" u="none" strike="noStrike" dirty="0">
                          <a:effectLst/>
                          <a:latin typeface="Arial"/>
                        </a:rPr>
                        <a:t>POINT CAPACITY </a:t>
                      </a:r>
                      <a:r>
                        <a:rPr lang="en-US" sz="1000" b="0" i="0" u="none" strike="noStrike" dirty="0" smtClean="0">
                          <a:effectLst/>
                          <a:latin typeface="Arial"/>
                        </a:rPr>
                        <a:t>CHARGE </a:t>
                      </a:r>
                      <a:r>
                        <a:rPr lang="en-US" sz="1000" b="0" i="0" u="none" strike="noStrike" dirty="0">
                          <a:effectLst/>
                          <a:latin typeface="Arial"/>
                        </a:rPr>
                        <a:t>ADJ</a:t>
                      </a:r>
                    </a:p>
                  </a:txBody>
                  <a:tcPr marL="9525" marR="9525" marT="9525" marB="0" anchor="ctr"/>
                </a:tc>
                <a:tc>
                  <a:txBody>
                    <a:bodyPr/>
                    <a:lstStyle/>
                    <a:p>
                      <a:pPr algn="l" fontAlgn="b"/>
                      <a:r>
                        <a:rPr lang="en-GB" sz="1000" b="0" i="0" u="none" strike="noStrike" dirty="0" smtClean="0">
                          <a:effectLst/>
                          <a:latin typeface="Arial"/>
                        </a:rPr>
                        <a:t> Standard </a:t>
                      </a:r>
                      <a:r>
                        <a:rPr lang="en-GB" sz="1000" b="0" i="0" u="none" strike="noStrike" dirty="0">
                          <a:effectLst/>
                          <a:latin typeface="Arial"/>
                        </a:rPr>
                        <a:t>Charge</a:t>
                      </a:r>
                    </a:p>
                  </a:txBody>
                  <a:tcPr marL="9525" marR="9525" marT="9525" marB="0" anchor="b"/>
                </a:tc>
              </a:tr>
              <a:tr h="182430">
                <a:tc>
                  <a:txBody>
                    <a:bodyPr/>
                    <a:lstStyle/>
                    <a:p>
                      <a:pPr algn="ctr" fontAlgn="b"/>
                      <a:r>
                        <a:rPr lang="en-GB" sz="1000" b="0" i="0" u="none" strike="noStrike">
                          <a:effectLst/>
                          <a:latin typeface="Arial"/>
                        </a:rPr>
                        <a:t>AMF</a:t>
                      </a:r>
                    </a:p>
                  </a:txBody>
                  <a:tcPr marL="9525" marR="9525" marT="9525" marB="0" anchor="b"/>
                </a:tc>
                <a:tc>
                  <a:txBody>
                    <a:bodyPr/>
                    <a:lstStyle/>
                    <a:p>
                      <a:pPr algn="l" fontAlgn="ctr"/>
                      <a:r>
                        <a:rPr lang="en-GB" sz="1000" b="0" i="0" u="none" strike="noStrike" dirty="0" smtClean="0">
                          <a:effectLst/>
                          <a:latin typeface="Arial"/>
                        </a:rPr>
                        <a:t> CUSTOMER </a:t>
                      </a:r>
                      <a:r>
                        <a:rPr lang="en-GB" sz="1000" b="0" i="0" u="none" strike="noStrike" dirty="0">
                          <a:effectLst/>
                          <a:latin typeface="Arial"/>
                        </a:rPr>
                        <a:t>FIXED CHARGE ADJ</a:t>
                      </a:r>
                    </a:p>
                  </a:txBody>
                  <a:tcPr marL="9525" marR="9525" marT="9525" marB="0" anchor="ctr"/>
                </a:tc>
                <a:tc>
                  <a:txBody>
                    <a:bodyPr/>
                    <a:lstStyle/>
                    <a:p>
                      <a:pPr algn="l" fontAlgn="b"/>
                      <a:r>
                        <a:rPr lang="en-GB" sz="1000" b="0" i="0" u="none" strike="noStrike" dirty="0" smtClean="0">
                          <a:effectLst/>
                          <a:latin typeface="Arial"/>
                        </a:rPr>
                        <a:t> Standard </a:t>
                      </a:r>
                      <a:r>
                        <a:rPr lang="en-GB" sz="1000" b="0" i="0" u="none" strike="noStrike" dirty="0">
                          <a:effectLst/>
                          <a:latin typeface="Arial"/>
                        </a:rPr>
                        <a:t>Charge</a:t>
                      </a:r>
                    </a:p>
                  </a:txBody>
                  <a:tcPr marL="9525" marR="9525" marT="9525" marB="0" anchor="b"/>
                </a:tc>
              </a:tr>
              <a:tr h="182430">
                <a:tc>
                  <a:txBody>
                    <a:bodyPr/>
                    <a:lstStyle/>
                    <a:p>
                      <a:pPr algn="ctr" fontAlgn="b"/>
                      <a:r>
                        <a:rPr lang="en-GB" sz="1000" b="0" i="0" u="none" strike="noStrike">
                          <a:effectLst/>
                          <a:latin typeface="Arial"/>
                        </a:rPr>
                        <a:t>AME</a:t>
                      </a:r>
                    </a:p>
                  </a:txBody>
                  <a:tcPr marL="9525" marR="9525" marT="9525" marB="0" anchor="b"/>
                </a:tc>
                <a:tc>
                  <a:txBody>
                    <a:bodyPr/>
                    <a:lstStyle/>
                    <a:p>
                      <a:pPr algn="l" fontAlgn="ctr"/>
                      <a:r>
                        <a:rPr lang="en-US" sz="1000" b="0" i="0" u="none" strike="noStrike" dirty="0" smtClean="0">
                          <a:effectLst/>
                          <a:latin typeface="Arial"/>
                        </a:rPr>
                        <a:t> EXIT </a:t>
                      </a:r>
                      <a:r>
                        <a:rPr lang="en-US" sz="1000" b="0" i="0" u="none" strike="noStrike" dirty="0">
                          <a:effectLst/>
                          <a:latin typeface="Arial"/>
                        </a:rPr>
                        <a:t>CAPACITY LDZ ECN CHARGE ADJ</a:t>
                      </a:r>
                    </a:p>
                  </a:txBody>
                  <a:tcPr marL="9525" marR="9525" marT="9525" marB="0" anchor="ctr"/>
                </a:tc>
                <a:tc>
                  <a:txBody>
                    <a:bodyPr/>
                    <a:lstStyle/>
                    <a:p>
                      <a:pPr algn="l" fontAlgn="b"/>
                      <a:r>
                        <a:rPr lang="en-GB" sz="1000" b="0" i="0" u="none" strike="noStrike" dirty="0" smtClean="0">
                          <a:effectLst/>
                          <a:latin typeface="Arial"/>
                        </a:rPr>
                        <a:t> Standard </a:t>
                      </a:r>
                      <a:r>
                        <a:rPr lang="en-GB" sz="1000" b="0" i="0" u="none" strike="noStrike" dirty="0">
                          <a:effectLst/>
                          <a:latin typeface="Arial"/>
                        </a:rPr>
                        <a:t>Charge</a:t>
                      </a:r>
                    </a:p>
                  </a:txBody>
                  <a:tcPr marL="9525" marR="9525" marT="9525" marB="0" anchor="b"/>
                </a:tc>
              </a:tr>
              <a:tr h="192070">
                <a:tc>
                  <a:txBody>
                    <a:bodyPr/>
                    <a:lstStyle/>
                    <a:p>
                      <a:pPr algn="ctr" fontAlgn="b"/>
                      <a:r>
                        <a:rPr lang="en-GB" sz="1000" b="0" i="0" u="none" strike="noStrike">
                          <a:solidFill>
                            <a:srgbClr val="000000"/>
                          </a:solidFill>
                          <a:effectLst/>
                          <a:latin typeface="Arial"/>
                        </a:rPr>
                        <a:t>83A</a:t>
                      </a:r>
                    </a:p>
                  </a:txBody>
                  <a:tcPr marL="9525" marR="9525" marT="9525" marB="0" anchor="b"/>
                </a:tc>
                <a:tc>
                  <a:txBody>
                    <a:bodyPr/>
                    <a:lstStyle/>
                    <a:p>
                      <a:pPr algn="l" fontAlgn="b"/>
                      <a:r>
                        <a:rPr lang="en-GB" sz="1000" b="0" i="0" u="none" strike="noStrike" dirty="0" smtClean="0">
                          <a:solidFill>
                            <a:srgbClr val="000000"/>
                          </a:solidFill>
                          <a:effectLst/>
                          <a:latin typeface="Arial"/>
                        </a:rPr>
                        <a:t> ADMINISTRATION </a:t>
                      </a:r>
                      <a:r>
                        <a:rPr lang="en-GB" sz="1000" b="0" i="0" u="none" strike="noStrike" dirty="0">
                          <a:solidFill>
                            <a:srgbClr val="000000"/>
                          </a:solidFill>
                          <a:effectLst/>
                          <a:latin typeface="Arial"/>
                        </a:rPr>
                        <a:t>CHARGE LDZ  ADJ</a:t>
                      </a:r>
                    </a:p>
                  </a:txBody>
                  <a:tcPr marL="9525" marR="9525" marT="9525" marB="0" anchor="b"/>
                </a:tc>
                <a:tc>
                  <a:txBody>
                    <a:bodyPr/>
                    <a:lstStyle/>
                    <a:p>
                      <a:pPr algn="l" fontAlgn="b"/>
                      <a:r>
                        <a:rPr lang="en-GB" sz="1000" b="0" i="0" u="none" strike="noStrike" dirty="0" smtClean="0">
                          <a:effectLst/>
                          <a:latin typeface="Arial"/>
                        </a:rPr>
                        <a:t> Standard </a:t>
                      </a:r>
                      <a:r>
                        <a:rPr lang="en-GB" sz="1000" b="0" i="0" u="none" strike="noStrike" dirty="0">
                          <a:effectLst/>
                          <a:latin typeface="Arial"/>
                        </a:rPr>
                        <a:t>Charge</a:t>
                      </a:r>
                    </a:p>
                  </a:txBody>
                  <a:tcPr marL="9525" marR="9525" marT="9525" marB="0" anchor="b"/>
                </a:tc>
              </a:tr>
              <a:tr h="182430">
                <a:tc>
                  <a:txBody>
                    <a:bodyPr/>
                    <a:lstStyle/>
                    <a:p>
                      <a:pPr algn="ctr" fontAlgn="b"/>
                      <a:r>
                        <a:rPr lang="en-GB" sz="1000" b="0" i="0" u="none" strike="noStrike">
                          <a:solidFill>
                            <a:srgbClr val="000000"/>
                          </a:solidFill>
                          <a:effectLst/>
                          <a:latin typeface="Arial"/>
                        </a:rPr>
                        <a:t>84A</a:t>
                      </a:r>
                    </a:p>
                  </a:txBody>
                  <a:tcPr marL="9525" marR="9525" marT="9525" marB="0" anchor="b"/>
                </a:tc>
                <a:tc>
                  <a:txBody>
                    <a:bodyPr/>
                    <a:lstStyle/>
                    <a:p>
                      <a:pPr algn="l" fontAlgn="b"/>
                      <a:r>
                        <a:rPr lang="en-GB" sz="1000" b="0" i="0" u="none" strike="noStrike" dirty="0" smtClean="0">
                          <a:solidFill>
                            <a:srgbClr val="000000"/>
                          </a:solidFill>
                          <a:effectLst/>
                          <a:latin typeface="Arial"/>
                        </a:rPr>
                        <a:t> ADMINISTRATION </a:t>
                      </a:r>
                      <a:r>
                        <a:rPr lang="en-GB" sz="1000" b="0" i="0" u="none" strike="noStrike" dirty="0">
                          <a:solidFill>
                            <a:srgbClr val="000000"/>
                          </a:solidFill>
                          <a:effectLst/>
                          <a:latin typeface="Arial"/>
                        </a:rPr>
                        <a:t>CHARGE NTS ADJ</a:t>
                      </a:r>
                    </a:p>
                  </a:txBody>
                  <a:tcPr marL="9525" marR="9525" marT="9525" marB="0" anchor="b"/>
                </a:tc>
                <a:tc>
                  <a:txBody>
                    <a:bodyPr/>
                    <a:lstStyle/>
                    <a:p>
                      <a:pPr algn="l" fontAlgn="b"/>
                      <a:r>
                        <a:rPr lang="en-GB" sz="1000" b="0" i="0" u="none" strike="noStrike" dirty="0" smtClean="0">
                          <a:effectLst/>
                          <a:latin typeface="Arial"/>
                        </a:rPr>
                        <a:t> Standard </a:t>
                      </a:r>
                      <a:r>
                        <a:rPr lang="en-GB" sz="1000" b="0" i="0" u="none" strike="noStrike" dirty="0">
                          <a:effectLst/>
                          <a:latin typeface="Arial"/>
                        </a:rPr>
                        <a:t>Charge</a:t>
                      </a:r>
                    </a:p>
                  </a:txBody>
                  <a:tcPr marL="9525" marR="9525" marT="9525" marB="0" anchor="b"/>
                </a:tc>
              </a:tr>
              <a:tr h="182430">
                <a:tc>
                  <a:txBody>
                    <a:bodyPr/>
                    <a:lstStyle/>
                    <a:p>
                      <a:pPr algn="ctr" fontAlgn="b"/>
                      <a:r>
                        <a:rPr lang="en-GB" sz="1000" b="0" i="0" u="none" strike="noStrike" dirty="0">
                          <a:effectLst/>
                          <a:latin typeface="Arial"/>
                        </a:rPr>
                        <a:t>SRD</a:t>
                      </a:r>
                    </a:p>
                  </a:txBody>
                  <a:tcPr marL="9525" marR="9525" marT="9525" marB="0" anchor="b"/>
                </a:tc>
                <a:tc>
                  <a:txBody>
                    <a:bodyPr/>
                    <a:lstStyle/>
                    <a:p>
                      <a:pPr algn="l" fontAlgn="b"/>
                      <a:r>
                        <a:rPr lang="en-GB" sz="1000" b="0" i="0" u="none" strike="noStrike" dirty="0" smtClean="0">
                          <a:effectLst/>
                          <a:latin typeface="Arial"/>
                        </a:rPr>
                        <a:t> SOQ </a:t>
                      </a:r>
                      <a:r>
                        <a:rPr lang="en-GB" sz="1000" b="0" i="0" u="none" strike="noStrike" dirty="0">
                          <a:effectLst/>
                          <a:latin typeface="Arial"/>
                        </a:rPr>
                        <a:t>RATCHET CHARGE ADJ</a:t>
                      </a:r>
                    </a:p>
                  </a:txBody>
                  <a:tcPr marL="9525" marR="9525" marT="9525" marB="0" anchor="b"/>
                </a:tc>
                <a:tc>
                  <a:txBody>
                    <a:bodyPr/>
                    <a:lstStyle/>
                    <a:p>
                      <a:pPr algn="l" fontAlgn="b"/>
                      <a:r>
                        <a:rPr lang="en-GB" sz="1000" b="0" i="0" u="none" strike="noStrike" dirty="0" smtClean="0">
                          <a:effectLst/>
                          <a:latin typeface="Arial"/>
                        </a:rPr>
                        <a:t> Class1&amp;2 </a:t>
                      </a:r>
                      <a:r>
                        <a:rPr lang="en-GB" sz="1000" b="0" i="0" u="none" strike="noStrike" dirty="0">
                          <a:effectLst/>
                          <a:latin typeface="Arial"/>
                        </a:rPr>
                        <a:t>sites only </a:t>
                      </a:r>
                    </a:p>
                  </a:txBody>
                  <a:tcPr marL="9525" marR="9525" marT="9525" marB="0" anchor="b"/>
                </a:tc>
              </a:tr>
              <a:tr h="182430">
                <a:tc>
                  <a:txBody>
                    <a:bodyPr/>
                    <a:lstStyle/>
                    <a:p>
                      <a:pPr algn="ctr" fontAlgn="b"/>
                      <a:r>
                        <a:rPr lang="en-GB" sz="1000" b="0" i="0" u="none" strike="noStrike">
                          <a:effectLst/>
                          <a:latin typeface="Arial"/>
                        </a:rPr>
                        <a:t>ZRD</a:t>
                      </a:r>
                    </a:p>
                  </a:txBody>
                  <a:tcPr marL="9525" marR="9525" marT="9525" marB="0" anchor="b"/>
                </a:tc>
                <a:tc>
                  <a:txBody>
                    <a:bodyPr/>
                    <a:lstStyle/>
                    <a:p>
                      <a:pPr algn="l" fontAlgn="b"/>
                      <a:r>
                        <a:rPr lang="en-GB" sz="1000" b="0" i="0" u="none" strike="noStrike" dirty="0" smtClean="0">
                          <a:effectLst/>
                          <a:latin typeface="Arial"/>
                        </a:rPr>
                        <a:t> CUSTOMER </a:t>
                      </a:r>
                      <a:r>
                        <a:rPr lang="en-GB" sz="1000" b="0" i="0" u="none" strike="noStrike" dirty="0">
                          <a:effectLst/>
                          <a:latin typeface="Arial"/>
                        </a:rPr>
                        <a:t>RATCHET CHARGE ADJ</a:t>
                      </a:r>
                    </a:p>
                  </a:txBody>
                  <a:tcPr marL="9525" marR="9525" marT="9525" marB="0" anchor="b"/>
                </a:tc>
                <a:tc>
                  <a:txBody>
                    <a:bodyPr/>
                    <a:lstStyle/>
                    <a:p>
                      <a:pPr algn="l" fontAlgn="b"/>
                      <a:r>
                        <a:rPr lang="en-GB" sz="1000" b="0" i="0" u="none" strike="noStrike" dirty="0" smtClean="0">
                          <a:effectLst/>
                          <a:latin typeface="Arial"/>
                        </a:rPr>
                        <a:t> Class1&amp;2 </a:t>
                      </a:r>
                      <a:r>
                        <a:rPr lang="en-GB" sz="1000" b="0" i="0" u="none" strike="noStrike" dirty="0">
                          <a:effectLst/>
                          <a:latin typeface="Arial"/>
                        </a:rPr>
                        <a:t>sites only </a:t>
                      </a:r>
                    </a:p>
                  </a:txBody>
                  <a:tcPr marL="9525" marR="9525" marT="9525" marB="0" anchor="b"/>
                </a:tc>
              </a:tr>
              <a:tr h="182430">
                <a:tc>
                  <a:txBody>
                    <a:bodyPr/>
                    <a:lstStyle/>
                    <a:p>
                      <a:pPr algn="ctr" fontAlgn="b"/>
                      <a:r>
                        <a:rPr lang="en-GB" sz="1000" b="0" i="0" u="none" strike="noStrike" dirty="0">
                          <a:effectLst/>
                          <a:latin typeface="Arial"/>
                        </a:rPr>
                        <a:t>SCD</a:t>
                      </a:r>
                    </a:p>
                  </a:txBody>
                  <a:tcPr marL="9525" marR="9525" marT="9525" marB="0" anchor="b"/>
                </a:tc>
                <a:tc>
                  <a:txBody>
                    <a:bodyPr/>
                    <a:lstStyle/>
                    <a:p>
                      <a:pPr algn="l" fontAlgn="b"/>
                      <a:r>
                        <a:rPr lang="en-US" sz="1000" b="0" i="0" u="none" strike="noStrike" dirty="0" smtClean="0">
                          <a:effectLst/>
                          <a:latin typeface="Arial"/>
                        </a:rPr>
                        <a:t> SEASONAL </a:t>
                      </a:r>
                      <a:r>
                        <a:rPr lang="en-US" sz="1000" b="0" i="0" u="none" strike="noStrike" dirty="0">
                          <a:effectLst/>
                          <a:latin typeface="Arial"/>
                        </a:rPr>
                        <a:t>CAPACITY FAILURE CHARGE ADJ</a:t>
                      </a:r>
                    </a:p>
                  </a:txBody>
                  <a:tcPr marL="9525" marR="9525" marT="9525" marB="0" anchor="b"/>
                </a:tc>
                <a:tc>
                  <a:txBody>
                    <a:bodyPr/>
                    <a:lstStyle/>
                    <a:p>
                      <a:pPr algn="l" fontAlgn="b"/>
                      <a:r>
                        <a:rPr lang="en-GB" sz="1000" b="0" i="0" u="none" strike="noStrike" dirty="0" smtClean="0">
                          <a:effectLst/>
                          <a:latin typeface="Arial"/>
                        </a:rPr>
                        <a:t> SLSMP </a:t>
                      </a:r>
                      <a:r>
                        <a:rPr lang="en-GB" sz="1000" b="0" i="0" u="none" strike="noStrike" dirty="0">
                          <a:effectLst/>
                          <a:latin typeface="Arial"/>
                        </a:rPr>
                        <a:t>Only </a:t>
                      </a:r>
                    </a:p>
                  </a:txBody>
                  <a:tcPr marL="9525" marR="9525" marT="9525" marB="0" anchor="b"/>
                </a:tc>
              </a:tr>
            </a:tbl>
          </a:graphicData>
        </a:graphic>
      </p:graphicFrame>
      <p:sp>
        <p:nvSpPr>
          <p:cNvPr id="10" name="Right Brace 9"/>
          <p:cNvSpPr/>
          <p:nvPr/>
        </p:nvSpPr>
        <p:spPr bwMode="auto">
          <a:xfrm>
            <a:off x="5652120" y="1701669"/>
            <a:ext cx="216024" cy="2176321"/>
          </a:xfrm>
          <a:prstGeom prst="rightBrac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323528" y="606542"/>
            <a:ext cx="8352928" cy="500542"/>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000" tIns="46038" rIns="36000" bIns="46038" numCol="1" spcCol="0" rtlCol="0" fromWordArt="0" anchor="ctr" anchorCtr="0" forceAA="0" compatLnSpc="1">
            <a:prstTxWarp prst="textNoShape">
              <a:avLst/>
            </a:prstTxWarp>
            <a:noAutofit/>
          </a:bodyPr>
          <a:lstStyle/>
          <a:p>
            <a:pPr defTabSz="914400"/>
            <a:r>
              <a:rPr lang="en-US" sz="1400" kern="0" dirty="0">
                <a:solidFill>
                  <a:schemeClr val="bg1"/>
                </a:solidFill>
                <a:latin typeface="+mn-lt"/>
                <a:ea typeface="+mn-ea"/>
              </a:rPr>
              <a:t>Taken from the </a:t>
            </a:r>
            <a:r>
              <a:rPr lang="en-US" sz="1400" kern="0" dirty="0">
                <a:solidFill>
                  <a:srgbClr val="FFFF00"/>
                </a:solidFill>
                <a:latin typeface="+mn-lt"/>
                <a:ea typeface="+mn-ea"/>
              </a:rPr>
              <a:t>Xoserve Comprehensive Invoices and Charge Types Sheet</a:t>
            </a:r>
            <a:r>
              <a:rPr lang="en-US" sz="1400" kern="0" dirty="0">
                <a:solidFill>
                  <a:schemeClr val="bg1"/>
                </a:solidFill>
                <a:latin typeface="+mn-lt"/>
                <a:ea typeface="+mn-ea"/>
              </a:rPr>
              <a:t>, the </a:t>
            </a:r>
            <a:r>
              <a:rPr lang="en-US" sz="1400" kern="0" dirty="0" smtClean="0">
                <a:solidFill>
                  <a:schemeClr val="bg1"/>
                </a:solidFill>
                <a:latin typeface="+mn-lt"/>
                <a:ea typeface="+mn-ea"/>
              </a:rPr>
              <a:t>AMS  </a:t>
            </a:r>
            <a:r>
              <a:rPr lang="en-US" sz="1400" kern="0" dirty="0">
                <a:solidFill>
                  <a:schemeClr val="bg1"/>
                </a:solidFill>
                <a:latin typeface="+mn-lt"/>
                <a:ea typeface="+mn-ea"/>
              </a:rPr>
              <a:t>charges are identified by relevance to site </a:t>
            </a:r>
            <a:r>
              <a:rPr lang="en-US" sz="1400" kern="0" dirty="0" smtClean="0">
                <a:solidFill>
                  <a:schemeClr val="bg1"/>
                </a:solidFill>
                <a:latin typeface="+mn-lt"/>
                <a:ea typeface="+mn-ea"/>
              </a:rPr>
              <a:t>type. </a:t>
            </a:r>
            <a:endParaRPr lang="en-GB" sz="1400" kern="0" dirty="0">
              <a:solidFill>
                <a:schemeClr val="bg1"/>
              </a:solidFill>
              <a:latin typeface="+mn-lt"/>
              <a:ea typeface="+mn-ea"/>
            </a:endParaRPr>
          </a:p>
        </p:txBody>
      </p:sp>
      <p:sp>
        <p:nvSpPr>
          <p:cNvPr id="12" name="Footer Placeholder 11"/>
          <p:cNvSpPr>
            <a:spLocks noGrp="1"/>
          </p:cNvSpPr>
          <p:nvPr>
            <p:ph type="ftr" sz="quarter" idx="10"/>
          </p:nvPr>
        </p:nvSpPr>
        <p:spPr/>
        <p:txBody>
          <a:bodyPr/>
          <a:lstStyle/>
          <a:p>
            <a:pPr>
              <a:defRPr/>
            </a:pPr>
            <a:fld id="{D86480B0-6847-4D27-B3EC-F99462D2DA11}" type="slidenum">
              <a:rPr lang="en-GB" smtClean="0"/>
              <a:pPr>
                <a:defRPr/>
              </a:pPr>
              <a:t>43</a:t>
            </a:fld>
            <a:endParaRPr lang="en-GB" dirty="0"/>
          </a:p>
        </p:txBody>
      </p:sp>
      <p:sp>
        <p:nvSpPr>
          <p:cNvPr id="9" name="Line Callout 2 8"/>
          <p:cNvSpPr/>
          <p:nvPr/>
        </p:nvSpPr>
        <p:spPr bwMode="auto">
          <a:xfrm>
            <a:off x="6444208" y="1263229"/>
            <a:ext cx="2500820" cy="1318617"/>
          </a:xfrm>
          <a:prstGeom prst="borderCallout2">
            <a:avLst>
              <a:gd name="adj1" fmla="val 48367"/>
              <a:gd name="adj2" fmla="val -1007"/>
              <a:gd name="adj3" fmla="val 57034"/>
              <a:gd name="adj4" fmla="val -7864"/>
              <a:gd name="adj5" fmla="val 113888"/>
              <a:gd name="adj6" fmla="val -20371"/>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ctr" defTabSz="914400"/>
            <a:r>
              <a:rPr lang="en-GB" sz="1400" kern="0" dirty="0" smtClean="0">
                <a:solidFill>
                  <a:schemeClr val="accent1"/>
                </a:solidFill>
              </a:rPr>
              <a:t>A </a:t>
            </a:r>
            <a:r>
              <a:rPr lang="en-GB" sz="1400" kern="0" dirty="0">
                <a:solidFill>
                  <a:schemeClr val="accent1"/>
                </a:solidFill>
              </a:rPr>
              <a:t>Shipper with a portfolio only </a:t>
            </a:r>
            <a:r>
              <a:rPr lang="en-GB" sz="1400" kern="0" dirty="0" smtClean="0">
                <a:solidFill>
                  <a:schemeClr val="accent1"/>
                </a:solidFill>
              </a:rPr>
              <a:t>having </a:t>
            </a:r>
            <a:r>
              <a:rPr lang="en-GB" sz="1400" kern="0" dirty="0">
                <a:solidFill>
                  <a:schemeClr val="accent1"/>
                </a:solidFill>
              </a:rPr>
              <a:t>standard SMPs will only see the </a:t>
            </a:r>
            <a:r>
              <a:rPr lang="en-GB" sz="1400" kern="0" dirty="0" smtClean="0">
                <a:solidFill>
                  <a:schemeClr val="accent1"/>
                </a:solidFill>
              </a:rPr>
              <a:t>12 </a:t>
            </a:r>
            <a:r>
              <a:rPr lang="en-GB" sz="1400" kern="0" dirty="0">
                <a:solidFill>
                  <a:schemeClr val="accent1"/>
                </a:solidFill>
              </a:rPr>
              <a:t>standard </a:t>
            </a:r>
            <a:r>
              <a:rPr lang="en-GB" sz="1400" kern="0" dirty="0" smtClean="0">
                <a:solidFill>
                  <a:schemeClr val="accent1"/>
                </a:solidFill>
              </a:rPr>
              <a:t>Amendment charges </a:t>
            </a:r>
            <a:r>
              <a:rPr lang="en-GB" sz="1400" kern="0" dirty="0">
                <a:solidFill>
                  <a:schemeClr val="accent1"/>
                </a:solidFill>
              </a:rPr>
              <a:t>on their </a:t>
            </a:r>
            <a:r>
              <a:rPr lang="en-GB" sz="1400" kern="0" dirty="0" smtClean="0">
                <a:solidFill>
                  <a:schemeClr val="accent1"/>
                </a:solidFill>
              </a:rPr>
              <a:t>AMS invoice</a:t>
            </a:r>
            <a:r>
              <a:rPr lang="en-GB" sz="1400" kern="0" dirty="0">
                <a:solidFill>
                  <a:schemeClr val="accent1"/>
                </a:solidFill>
              </a:rPr>
              <a:t>. </a:t>
            </a:r>
            <a:endParaRPr kumimoji="0" lang="en-GB" sz="1400" b="0" i="0" u="none" strike="noStrike" cap="none" normalizeH="0" baseline="0" dirty="0" smtClean="0">
              <a:ln>
                <a:noFill/>
              </a:ln>
              <a:solidFill>
                <a:schemeClr val="tx1"/>
              </a:solidFill>
              <a:effectLst/>
            </a:endParaRPr>
          </a:p>
        </p:txBody>
      </p:sp>
      <p:sp>
        <p:nvSpPr>
          <p:cNvPr id="14" name="Title 3"/>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3.4.3 </a:t>
            </a:r>
            <a:r>
              <a:rPr lang="en-GB" sz="1800" kern="0" dirty="0"/>
              <a:t>Core Invoices - </a:t>
            </a:r>
            <a:r>
              <a:rPr lang="en-GB" sz="1800" kern="0" dirty="0" smtClean="0"/>
              <a:t>AMS</a:t>
            </a:r>
            <a:r>
              <a:rPr lang="en-GB" kern="0" dirty="0" smtClean="0"/>
              <a:t/>
            </a:r>
            <a:br>
              <a:rPr lang="en-GB" kern="0" dirty="0" smtClean="0"/>
            </a:br>
            <a:r>
              <a:rPr lang="en-GB" sz="2000" kern="0" dirty="0" smtClean="0">
                <a:solidFill>
                  <a:schemeClr val="accent6"/>
                </a:solidFill>
              </a:rPr>
              <a:t>3.4.3.1 Amendments </a:t>
            </a:r>
            <a:r>
              <a:rPr lang="en-GB" sz="2000" kern="0" dirty="0">
                <a:solidFill>
                  <a:schemeClr val="accent6"/>
                </a:solidFill>
              </a:rPr>
              <a:t>(AMS)</a:t>
            </a:r>
          </a:p>
        </p:txBody>
      </p:sp>
      <p:sp>
        <p:nvSpPr>
          <p:cNvPr id="8" name="Right Brace 7"/>
          <p:cNvSpPr/>
          <p:nvPr/>
        </p:nvSpPr>
        <p:spPr bwMode="auto">
          <a:xfrm>
            <a:off x="5652120" y="3903726"/>
            <a:ext cx="216024" cy="366886"/>
          </a:xfrm>
          <a:prstGeom prst="rightBrac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3" name="Line Callout 2 12"/>
          <p:cNvSpPr/>
          <p:nvPr/>
        </p:nvSpPr>
        <p:spPr bwMode="auto">
          <a:xfrm>
            <a:off x="6444208" y="3229919"/>
            <a:ext cx="2500820" cy="864095"/>
          </a:xfrm>
          <a:prstGeom prst="borderCallout2">
            <a:avLst>
              <a:gd name="adj1" fmla="val 47644"/>
              <a:gd name="adj2" fmla="val -293"/>
              <a:gd name="adj3" fmla="val 60111"/>
              <a:gd name="adj4" fmla="val -9769"/>
              <a:gd name="adj5" fmla="val 95790"/>
              <a:gd name="adj6" fmla="val -20630"/>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ctr" defTabSz="914400"/>
            <a:r>
              <a:rPr lang="en-GB" sz="1400" kern="0" dirty="0" smtClean="0">
                <a:solidFill>
                  <a:schemeClr val="accent1"/>
                </a:solidFill>
              </a:rPr>
              <a:t>Ratchets occur on class 1&amp;2 sites and adjustments occur when the original ratchet is amended or challenged </a:t>
            </a:r>
            <a:endParaRPr kumimoji="0" lang="en-GB" sz="1400" b="0" i="0" u="none" strike="noStrike" cap="none" normalizeH="0" baseline="0" dirty="0" smtClean="0">
              <a:ln>
                <a:noFill/>
              </a:ln>
              <a:solidFill>
                <a:schemeClr val="tx1"/>
              </a:solidFill>
              <a:effectLst/>
            </a:endParaRPr>
          </a:p>
        </p:txBody>
      </p:sp>
      <p:sp>
        <p:nvSpPr>
          <p:cNvPr id="15" name="Content Placeholder 2"/>
          <p:cNvSpPr txBox="1">
            <a:spLocks/>
          </p:cNvSpPr>
          <p:nvPr/>
        </p:nvSpPr>
        <p:spPr bwMode="auto">
          <a:xfrm>
            <a:off x="428129" y="4472533"/>
            <a:ext cx="4916959" cy="29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US" sz="1200" kern="0" dirty="0" smtClean="0"/>
              <a:t>The </a:t>
            </a:r>
            <a:r>
              <a:rPr lang="en-US" sz="1200" kern="0" dirty="0" smtClean="0">
                <a:solidFill>
                  <a:srgbClr val="FF0000"/>
                </a:solidFill>
              </a:rPr>
              <a:t>charges in red </a:t>
            </a:r>
            <a:r>
              <a:rPr lang="en-US" sz="1200" kern="0" dirty="0" smtClean="0"/>
              <a:t>are described in further detail on the next slide </a:t>
            </a:r>
            <a:endParaRPr lang="en-US" sz="1200" kern="0" dirty="0"/>
          </a:p>
        </p:txBody>
      </p:sp>
    </p:spTree>
    <p:extLst>
      <p:ext uri="{BB962C8B-B14F-4D97-AF65-F5344CB8AC3E}">
        <p14:creationId xmlns:p14="http://schemas.microsoft.com/office/powerpoint/2010/main" val="36367617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206052" y="631354"/>
            <a:ext cx="8830443" cy="3956620"/>
          </a:xfrm>
          <a:prstGeom prst="roundRect">
            <a:avLst>
              <a:gd name="adj" fmla="val 7365"/>
            </a:avLst>
          </a:prstGeom>
        </p:spPr>
        <p:style>
          <a:lnRef idx="1">
            <a:schemeClr val="accent1"/>
          </a:lnRef>
          <a:fillRef idx="2">
            <a:schemeClr val="accent1"/>
          </a:fillRef>
          <a:effectRef idx="1">
            <a:schemeClr val="accent1"/>
          </a:effectRef>
          <a:fontRef idx="minor">
            <a:schemeClr val="dk1"/>
          </a:fontRef>
        </p:style>
        <p:txBody>
          <a:bodyPr wrap="square" rtlCol="0">
            <a:noAutofit/>
          </a:bodyPr>
          <a:lstStyle/>
          <a:p>
            <a:r>
              <a:rPr lang="en-GB" sz="1600" dirty="0" smtClean="0">
                <a:solidFill>
                  <a:schemeClr val="accent1"/>
                </a:solidFill>
              </a:rPr>
              <a:t>Reconciliation occurs on a  Class 3 &amp; 4 sites when a check read is received. After close out and at a high level it uses the new check read, calculates back to the previous check read to determine actual energy and the calculates the difference between the actual and deemed energies. Class 1&amp;2 only require reconciliation when there has been estimated reads entered or a drift has been noted on a site visit.</a:t>
            </a:r>
          </a:p>
          <a:p>
            <a:endParaRPr lang="en-GB" sz="1600" dirty="0">
              <a:solidFill>
                <a:schemeClr val="accent1"/>
              </a:solidFill>
            </a:endParaRPr>
          </a:p>
          <a:p>
            <a:r>
              <a:rPr lang="en-GB" sz="1400" dirty="0" smtClean="0">
                <a:solidFill>
                  <a:schemeClr val="accent1"/>
                </a:solidFill>
              </a:rPr>
              <a:t>If  we assume the energy used to calculate LDZ commodity charge for last month was 944.79348052 kwh</a:t>
            </a:r>
          </a:p>
          <a:p>
            <a:r>
              <a:rPr lang="en-GB" sz="1400" dirty="0" smtClean="0">
                <a:solidFill>
                  <a:schemeClr val="accent1"/>
                </a:solidFill>
              </a:rPr>
              <a:t>based on Energy factors and  AQ roll.</a:t>
            </a:r>
          </a:p>
          <a:p>
            <a:r>
              <a:rPr lang="en-GB" sz="1400" dirty="0" smtClean="0">
                <a:solidFill>
                  <a:schemeClr val="accent1"/>
                </a:solidFill>
              </a:rPr>
              <a:t>We have now received check reads for the start and end of the that month and can calculate actual energy.</a:t>
            </a:r>
          </a:p>
          <a:p>
            <a:endParaRPr lang="en-GB" sz="1400" dirty="0">
              <a:solidFill>
                <a:schemeClr val="accent1"/>
              </a:solidFill>
            </a:endParaRPr>
          </a:p>
          <a:p>
            <a:r>
              <a:rPr lang="en-GB" sz="1400" dirty="0" smtClean="0">
                <a:solidFill>
                  <a:schemeClr val="accent1"/>
                </a:solidFill>
              </a:rPr>
              <a:t>Again assume actual energy calculated is 950kwh and a rate of 0.0698</a:t>
            </a:r>
            <a:endParaRPr lang="en-GB" sz="1400" dirty="0">
              <a:solidFill>
                <a:schemeClr val="accent1"/>
              </a:solidFill>
            </a:endParaRPr>
          </a:p>
          <a:p>
            <a:endParaRPr lang="en-GB" sz="1400" dirty="0">
              <a:solidFill>
                <a:schemeClr val="accent1"/>
              </a:solidFill>
            </a:endParaRPr>
          </a:p>
          <a:p>
            <a:r>
              <a:rPr lang="en-GB" sz="1400" dirty="0" smtClean="0">
                <a:solidFill>
                  <a:schemeClr val="accent1"/>
                </a:solidFill>
              </a:rPr>
              <a:t>The difference between the two, multiplied by the rate would be the ZRE charge for that site (can be credit)</a:t>
            </a:r>
          </a:p>
          <a:p>
            <a:endParaRPr lang="en-GB" sz="1400" dirty="0">
              <a:solidFill>
                <a:schemeClr val="accent1"/>
              </a:solidFill>
            </a:endParaRPr>
          </a:p>
          <a:p>
            <a:r>
              <a:rPr lang="en-GB" sz="1400" dirty="0" smtClean="0">
                <a:solidFill>
                  <a:schemeClr val="accent1"/>
                </a:solidFill>
              </a:rPr>
              <a:t>950-944.79348052 x 0.698/100</a:t>
            </a:r>
            <a:r>
              <a:rPr lang="en-GB" sz="1400" dirty="0">
                <a:solidFill>
                  <a:schemeClr val="accent1"/>
                </a:solidFill>
              </a:rPr>
              <a:t>= </a:t>
            </a:r>
            <a:r>
              <a:rPr lang="en-GB" sz="1400" b="1" dirty="0" smtClean="0">
                <a:solidFill>
                  <a:schemeClr val="accent1"/>
                </a:solidFill>
              </a:rPr>
              <a:t>£0.04</a:t>
            </a:r>
            <a:endParaRPr lang="en-GB" sz="1400" b="1" dirty="0">
              <a:solidFill>
                <a:schemeClr val="accent1"/>
              </a:solidFill>
            </a:endParaRPr>
          </a:p>
          <a:p>
            <a:r>
              <a:rPr lang="en-GB" sz="1400" dirty="0" smtClean="0">
                <a:solidFill>
                  <a:schemeClr val="accent1"/>
                </a:solidFill>
              </a:rPr>
              <a:t>5.20651948 x 0.698/100 = </a:t>
            </a:r>
            <a:r>
              <a:rPr lang="en-GB" sz="1400" b="1" dirty="0">
                <a:solidFill>
                  <a:schemeClr val="accent1"/>
                </a:solidFill>
              </a:rPr>
              <a:t>£0.04</a:t>
            </a:r>
          </a:p>
          <a:p>
            <a:endParaRPr lang="en-GB" sz="1400" dirty="0">
              <a:solidFill>
                <a:schemeClr val="accent1"/>
              </a:solidFill>
            </a:endParaRPr>
          </a:p>
        </p:txBody>
      </p:sp>
      <p:sp>
        <p:nvSpPr>
          <p:cNvPr id="24" name="Title 3"/>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3.4.3 Core Invoices - AMS</a:t>
            </a:r>
            <a:r>
              <a:rPr lang="en-GB" kern="0" dirty="0" smtClean="0"/>
              <a:t/>
            </a:r>
            <a:br>
              <a:rPr lang="en-GB" kern="0" dirty="0" smtClean="0"/>
            </a:br>
            <a:r>
              <a:rPr lang="en-GB" sz="2000" kern="0" dirty="0">
                <a:solidFill>
                  <a:schemeClr val="accent6"/>
                </a:solidFill>
              </a:rPr>
              <a:t>3.4.3.2 </a:t>
            </a:r>
            <a:r>
              <a:rPr lang="en-GB" sz="2000" kern="0" dirty="0" smtClean="0">
                <a:solidFill>
                  <a:schemeClr val="accent6"/>
                </a:solidFill>
              </a:rPr>
              <a:t> ZRE Charge for class 4 sites (</a:t>
            </a:r>
            <a:r>
              <a:rPr lang="en-GB" sz="2000" kern="0" dirty="0">
                <a:solidFill>
                  <a:schemeClr val="accent6"/>
                </a:solidFill>
              </a:rPr>
              <a:t>How it is calculated</a:t>
            </a:r>
            <a:r>
              <a:rPr lang="en-GB" sz="2000" kern="0" dirty="0" smtClean="0">
                <a:solidFill>
                  <a:schemeClr val="accent6"/>
                </a:solidFill>
              </a:rPr>
              <a:t>) </a:t>
            </a:r>
            <a:endParaRPr lang="en-GB" sz="2000" kern="0" dirty="0">
              <a:solidFill>
                <a:schemeClr val="accent6"/>
              </a:solidFill>
            </a:endParaRPr>
          </a:p>
        </p:txBody>
      </p:sp>
      <p:sp>
        <p:nvSpPr>
          <p:cNvPr id="4" name="Footer Placeholder 11"/>
          <p:cNvSpPr>
            <a:spLocks noGrp="1"/>
          </p:cNvSpPr>
          <p:nvPr>
            <p:ph type="ftr" sz="quarter" idx="10"/>
          </p:nvPr>
        </p:nvSpPr>
        <p:spPr>
          <a:xfrm>
            <a:off x="2565401" y="4731544"/>
            <a:ext cx="4200525" cy="130969"/>
          </a:xfrm>
        </p:spPr>
        <p:txBody>
          <a:bodyPr/>
          <a:lstStyle/>
          <a:p>
            <a:pPr>
              <a:defRPr/>
            </a:pPr>
            <a:fld id="{D86480B0-6847-4D27-B3EC-F99462D2DA11}" type="slidenum">
              <a:rPr lang="en-GB" smtClean="0"/>
              <a:pPr>
                <a:defRPr/>
              </a:pPr>
              <a:t>44</a:t>
            </a:fld>
            <a:endParaRPr lang="en-GB" dirty="0"/>
          </a:p>
        </p:txBody>
      </p:sp>
    </p:spTree>
    <p:extLst>
      <p:ext uri="{BB962C8B-B14F-4D97-AF65-F5344CB8AC3E}">
        <p14:creationId xmlns:p14="http://schemas.microsoft.com/office/powerpoint/2010/main" val="3053522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bwMode="auto">
          <a:xfrm>
            <a:off x="107505" y="939008"/>
            <a:ext cx="4462114" cy="3864990"/>
          </a:xfrm>
          <a:prstGeom prst="roundRect">
            <a:avLst>
              <a:gd name="adj" fmla="val 8407"/>
            </a:avLst>
          </a:prstGeom>
          <a:solidFill>
            <a:schemeClr val="accent1">
              <a:lumMod val="40000"/>
              <a:lumOff val="60000"/>
              <a:alpha val="50000"/>
            </a:schemeClr>
          </a:solidFill>
          <a:ln w="9525" cap="flat" cmpd="sng" algn="ctr">
            <a:solidFill>
              <a:srgbClr val="3E5AA8"/>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grpSp>
        <p:nvGrpSpPr>
          <p:cNvPr id="52" name="Group 51"/>
          <p:cNvGrpSpPr/>
          <p:nvPr/>
        </p:nvGrpSpPr>
        <p:grpSpPr>
          <a:xfrm>
            <a:off x="1291196" y="976240"/>
            <a:ext cx="1967925" cy="2363959"/>
            <a:chOff x="2900363" y="1129099"/>
            <a:chExt cx="2934719" cy="3478584"/>
          </a:xfrm>
        </p:grpSpPr>
        <p:grpSp>
          <p:nvGrpSpPr>
            <p:cNvPr id="53" name="Group 52"/>
            <p:cNvGrpSpPr/>
            <p:nvPr/>
          </p:nvGrpSpPr>
          <p:grpSpPr>
            <a:xfrm>
              <a:off x="2900363" y="1673225"/>
              <a:ext cx="2934719" cy="2932113"/>
              <a:chOff x="2900363" y="1673225"/>
              <a:chExt cx="2934719" cy="2932113"/>
            </a:xfrm>
          </p:grpSpPr>
          <p:sp>
            <p:nvSpPr>
              <p:cNvPr id="57" name="Oval 56"/>
              <p:cNvSpPr/>
              <p:nvPr/>
            </p:nvSpPr>
            <p:spPr>
              <a:xfrm>
                <a:off x="2900363" y="1673225"/>
                <a:ext cx="2924175" cy="2932113"/>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28575" cap="flat" cmpd="sng" algn="ctr">
                <a:solidFill>
                  <a:srgbClr val="C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58" name="Text Box 5"/>
              <p:cNvSpPr txBox="1">
                <a:spLocks noChangeArrowheads="1"/>
              </p:cNvSpPr>
              <p:nvPr/>
            </p:nvSpPr>
            <p:spPr bwMode="auto">
              <a:xfrm>
                <a:off x="3519488" y="2953055"/>
                <a:ext cx="1433719" cy="97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Arial" charset="0"/>
                    <a:ea typeface="ＭＳ Ｐゴシック" pitchFamily="34" charset="-128"/>
                  </a:rPr>
                  <a:t>Non-Daily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Arial" charset="0"/>
                    <a:ea typeface="ＭＳ Ｐゴシック" pitchFamily="34" charset="-128"/>
                  </a:rPr>
                  <a:t>Metered</a:t>
                </a:r>
              </a:p>
            </p:txBody>
          </p:sp>
          <p:grpSp>
            <p:nvGrpSpPr>
              <p:cNvPr id="59" name="Group 6"/>
              <p:cNvGrpSpPr>
                <a:grpSpLocks/>
              </p:cNvGrpSpPr>
              <p:nvPr/>
            </p:nvGrpSpPr>
            <p:grpSpPr bwMode="auto">
              <a:xfrm rot="21467401">
                <a:off x="3016079" y="1721736"/>
                <a:ext cx="2819003" cy="2855654"/>
                <a:chOff x="1945" y="1143"/>
                <a:chExt cx="1727" cy="1663"/>
              </a:xfrm>
            </p:grpSpPr>
            <p:sp>
              <p:nvSpPr>
                <p:cNvPr id="60" name="PubPieSlice"/>
                <p:cNvSpPr>
                  <a:spLocks noEditPoints="1" noChangeArrowheads="1"/>
                </p:cNvSpPr>
                <p:nvPr/>
              </p:nvSpPr>
              <p:spPr bwMode="auto">
                <a:xfrm rot="5400000">
                  <a:off x="1977" y="1111"/>
                  <a:ext cx="1663" cy="17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65 w 21600"/>
                    <a:gd name="T10" fmla="*/ 3165 h 21600"/>
                    <a:gd name="T11" fmla="*/ 18435 w 21600"/>
                    <a:gd name="T12" fmla="*/ 18435 h 21600"/>
                  </a:gdLst>
                  <a:ahLst/>
                  <a:cxnLst>
                    <a:cxn ang="T6">
                      <a:pos x="T0" y="T1"/>
                    </a:cxn>
                    <a:cxn ang="T7">
                      <a:pos x="T2" y="T3"/>
                    </a:cxn>
                    <a:cxn ang="T8">
                      <a:pos x="T4" y="T5"/>
                    </a:cxn>
                  </a:cxnLst>
                  <a:rect l="T9" t="T10" r="T11" b="T12"/>
                  <a:pathLst>
                    <a:path w="21600" h="21600">
                      <a:moveTo>
                        <a:pt x="13238" y="279"/>
                      </a:moveTo>
                      <a:cubicBezTo>
                        <a:pt x="12439" y="93"/>
                        <a:pt x="11620" y="0"/>
                        <a:pt x="10800" y="0"/>
                      </a:cubicBezTo>
                      <a:cubicBezTo>
                        <a:pt x="5646" y="-1"/>
                        <a:pt x="1210" y="3641"/>
                        <a:pt x="206" y="8696"/>
                      </a:cubicBezTo>
                      <a:lnTo>
                        <a:pt x="10800" y="10800"/>
                      </a:lnTo>
                      <a:lnTo>
                        <a:pt x="13238" y="279"/>
                      </a:lnTo>
                      <a:close/>
                    </a:path>
                  </a:pathLst>
                </a:custGeom>
                <a:solidFill>
                  <a:srgbClr val="99CC00">
                    <a:alpha val="50195"/>
                  </a:srgbClr>
                </a:solidFill>
                <a:ln w="9525">
                  <a:solidFill>
                    <a:srgbClr val="000000"/>
                  </a:solidFill>
                  <a:miter lim="800000"/>
                  <a:headEnd/>
                  <a:tailEnd/>
                </a:ln>
              </p:spPr>
              <p:txBody>
                <a:bodyPr rot="10800000"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 name="Text Box 8"/>
                <p:cNvSpPr txBox="1">
                  <a:spLocks noChangeArrowheads="1"/>
                </p:cNvSpPr>
                <p:nvPr/>
              </p:nvSpPr>
              <p:spPr bwMode="auto">
                <a:xfrm>
                  <a:off x="2826" y="1534"/>
                  <a:ext cx="839"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2075" tIns="46038" rIns="92075" bIns="46038"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Arial" charset="0"/>
                      <a:ea typeface="ＭＳ Ｐゴシック" pitchFamily="34" charset="-128"/>
                    </a:rPr>
                    <a:t>Daily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Arial" charset="0"/>
                      <a:ea typeface="ＭＳ Ｐゴシック" pitchFamily="34" charset="-128"/>
                    </a:rPr>
                    <a:t>Metered</a:t>
                  </a:r>
                </a:p>
              </p:txBody>
            </p:sp>
          </p:grpSp>
        </p:grpSp>
        <p:grpSp>
          <p:nvGrpSpPr>
            <p:cNvPr id="54" name="Group 9"/>
            <p:cNvGrpSpPr>
              <a:grpSpLocks/>
            </p:cNvGrpSpPr>
            <p:nvPr/>
          </p:nvGrpSpPr>
          <p:grpSpPr bwMode="auto">
            <a:xfrm>
              <a:off x="3009901" y="1129099"/>
              <a:ext cx="2730501" cy="3478584"/>
              <a:chOff x="1826" y="967"/>
              <a:chExt cx="1720" cy="1984"/>
            </a:xfrm>
          </p:grpSpPr>
          <p:sp>
            <p:nvSpPr>
              <p:cNvPr id="55" name="PubPieSlice"/>
              <p:cNvSpPr>
                <a:spLocks noEditPoints="1" noChangeArrowheads="1"/>
              </p:cNvSpPr>
              <p:nvPr/>
            </p:nvSpPr>
            <p:spPr bwMode="auto">
              <a:xfrm rot="4898259">
                <a:off x="1857" y="1263"/>
                <a:ext cx="1657" cy="17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65 w 21600"/>
                  <a:gd name="T10" fmla="*/ 3165 h 21600"/>
                  <a:gd name="T11" fmla="*/ 18435 w 21600"/>
                  <a:gd name="T12" fmla="*/ 18435 h 21600"/>
                </a:gdLst>
                <a:ahLst/>
                <a:cxnLst>
                  <a:cxn ang="T6">
                    <a:pos x="T0" y="T1"/>
                  </a:cxn>
                  <a:cxn ang="T7">
                    <a:pos x="T2" y="T3"/>
                  </a:cxn>
                  <a:cxn ang="T8">
                    <a:pos x="T4" y="T5"/>
                  </a:cxn>
                </a:cxnLst>
                <a:rect l="T9" t="T10" r="T11" b="T12"/>
                <a:pathLst>
                  <a:path w="21600" h="21600">
                    <a:moveTo>
                      <a:pt x="614" y="7210"/>
                    </a:moveTo>
                    <a:cubicBezTo>
                      <a:pt x="384" y="7862"/>
                      <a:pt x="217" y="8535"/>
                      <a:pt x="116" y="9220"/>
                    </a:cubicBezTo>
                    <a:lnTo>
                      <a:pt x="10800" y="10800"/>
                    </a:lnTo>
                    <a:lnTo>
                      <a:pt x="614" y="7210"/>
                    </a:lnTo>
                    <a:close/>
                  </a:path>
                </a:pathLst>
              </a:custGeom>
              <a:solidFill>
                <a:srgbClr val="333399">
                  <a:alpha val="50195"/>
                </a:srgbClr>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 name="Text Box 11"/>
              <p:cNvSpPr txBox="1">
                <a:spLocks noChangeArrowheads="1"/>
              </p:cNvSpPr>
              <p:nvPr/>
            </p:nvSpPr>
            <p:spPr bwMode="auto">
              <a:xfrm>
                <a:off x="2562" y="967"/>
                <a:ext cx="164"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0000"/>
                  </a:solidFill>
                  <a:effectLst/>
                  <a:uLnTx/>
                  <a:uFillTx/>
                  <a:latin typeface="Arial" charset="0"/>
                  <a:ea typeface="ＭＳ Ｐゴシック" pitchFamily="34" charset="-128"/>
                </a:endParaRPr>
              </a:p>
            </p:txBody>
          </p:sp>
        </p:grpSp>
      </p:grpSp>
      <p:sp>
        <p:nvSpPr>
          <p:cNvPr id="62" name="Line Callout 2 (No Border) 61"/>
          <p:cNvSpPr/>
          <p:nvPr/>
        </p:nvSpPr>
        <p:spPr bwMode="auto">
          <a:xfrm>
            <a:off x="2707025" y="1201660"/>
            <a:ext cx="815676" cy="258679"/>
          </a:xfrm>
          <a:prstGeom prst="callout2">
            <a:avLst>
              <a:gd name="adj1" fmla="val 46854"/>
              <a:gd name="adj2" fmla="val -3788"/>
              <a:gd name="adj3" fmla="val 46854"/>
              <a:gd name="adj4" fmla="val -16667"/>
              <a:gd name="adj5" fmla="val 135924"/>
              <a:gd name="adj6" fmla="val -41902"/>
            </a:avLst>
          </a:prstGeom>
          <a:no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3E5AA8"/>
                </a:solidFill>
                <a:effectLst/>
                <a:latin typeface="Arial" charset="0"/>
              </a:rPr>
              <a:t>Shrinkage</a:t>
            </a:r>
          </a:p>
        </p:txBody>
      </p:sp>
      <p:sp>
        <p:nvSpPr>
          <p:cNvPr id="65" name="TextBox 64"/>
          <p:cNvSpPr txBox="1"/>
          <p:nvPr/>
        </p:nvSpPr>
        <p:spPr>
          <a:xfrm>
            <a:off x="1090562" y="699542"/>
            <a:ext cx="2290381" cy="37457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pPr algn="ctr"/>
            <a:r>
              <a:rPr lang="en-GB" sz="1600" dirty="0" err="1" smtClean="0"/>
              <a:t>UiG</a:t>
            </a:r>
            <a:r>
              <a:rPr lang="en-GB" sz="1600" dirty="0" smtClean="0"/>
              <a:t> Allocation Process</a:t>
            </a:r>
            <a:endParaRPr lang="en-GB" sz="1600" dirty="0"/>
          </a:p>
        </p:txBody>
      </p:sp>
      <p:graphicFrame>
        <p:nvGraphicFramePr>
          <p:cNvPr id="66" name="Table 65"/>
          <p:cNvGraphicFramePr>
            <a:graphicFrameLocks noGrp="1"/>
          </p:cNvGraphicFramePr>
          <p:nvPr>
            <p:extLst>
              <p:ext uri="{D42A27DB-BD31-4B8C-83A1-F6EECF244321}">
                <p14:modId xmlns:p14="http://schemas.microsoft.com/office/powerpoint/2010/main" val="3239779298"/>
              </p:ext>
            </p:extLst>
          </p:nvPr>
        </p:nvGraphicFramePr>
        <p:xfrm>
          <a:off x="555377" y="3609657"/>
          <a:ext cx="3653564" cy="1050325"/>
        </p:xfrm>
        <a:graphic>
          <a:graphicData uri="http://schemas.openxmlformats.org/drawingml/2006/table">
            <a:tbl>
              <a:tblPr bandRow="1">
                <a:tableStyleId>{5C22544A-7EE6-4342-B048-85BDC9FD1C3A}</a:tableStyleId>
              </a:tblPr>
              <a:tblGrid>
                <a:gridCol w="1618092"/>
                <a:gridCol w="621332"/>
                <a:gridCol w="1414140"/>
              </a:tblGrid>
              <a:tr h="230559">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dirty="0" smtClean="0">
                          <a:solidFill>
                            <a:srgbClr val="3E5AA8"/>
                          </a:solidFill>
                        </a:rPr>
                        <a:t>Unidentified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1" dirty="0" smtClean="0">
                          <a:solidFill>
                            <a:srgbClr val="3E5AA8"/>
                          </a:solidFill>
                        </a:rPr>
                        <a:t>Gas =</a:t>
                      </a:r>
                      <a:br>
                        <a:rPr lang="en-GB" sz="1000" b="1" dirty="0" smtClean="0">
                          <a:solidFill>
                            <a:srgbClr val="3E5AA8"/>
                          </a:solidFill>
                        </a:rPr>
                      </a:br>
                      <a:r>
                        <a:rPr lang="en-GB" sz="1000" b="0" dirty="0" smtClean="0">
                          <a:solidFill>
                            <a:srgbClr val="3E5AA8"/>
                          </a:solidFill>
                        </a:rPr>
                        <a:t>(</a:t>
                      </a:r>
                      <a:r>
                        <a:rPr lang="en-GB" sz="1000" dirty="0" smtClean="0">
                          <a:solidFill>
                            <a:srgbClr val="3E5AA8"/>
                          </a:solidFill>
                        </a:rPr>
                        <a:t>shared at LDZ &amp; Shipper portfolio level based on throughput, not AQ</a:t>
                      </a:r>
                      <a:r>
                        <a:rPr lang="en-GB" sz="1000" b="0" dirty="0" smtClean="0">
                          <a:solidFill>
                            <a:srgbClr val="3E5AA8"/>
                          </a:solidFill>
                        </a:rPr>
                        <a:t>)</a:t>
                      </a:r>
                      <a:endParaRPr lang="en-GB" sz="1000" dirty="0" smtClean="0">
                        <a:solidFill>
                          <a:srgbClr val="3E5AA8"/>
                        </a:solidFill>
                      </a:endParaRPr>
                    </a:p>
                  </a:txBody>
                  <a:tcPr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rgbClr val="3E5AA8"/>
                          </a:solidFill>
                        </a:rPr>
                        <a:t>Total LDZ Forecast</a:t>
                      </a:r>
                      <a:endParaRPr lang="en-GB" sz="1000" dirty="0">
                        <a:solidFill>
                          <a:srgbClr val="3E5AA8"/>
                        </a:solidFill>
                      </a:endParaRPr>
                    </a:p>
                  </a:txBody>
                  <a:tcPr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r>
              <a:tr h="230559">
                <a:tc vMerge="1">
                  <a:txBody>
                    <a:bodyPr/>
                    <a:lstStyle/>
                    <a:p>
                      <a:endParaRPr lang="en-GB" dirty="0"/>
                    </a:p>
                  </a:txBody>
                  <a:tcPr/>
                </a:tc>
                <a:tc>
                  <a:txBody>
                    <a:bodyPr/>
                    <a:lstStyle/>
                    <a:p>
                      <a:r>
                        <a:rPr lang="en-GB" sz="1000" dirty="0" smtClean="0">
                          <a:solidFill>
                            <a:srgbClr val="3E5AA8"/>
                          </a:solidFill>
                        </a:rPr>
                        <a:t>Minus</a:t>
                      </a:r>
                      <a:endParaRPr lang="en-GB" sz="1000" dirty="0">
                        <a:solidFill>
                          <a:srgbClr val="3E5AA8"/>
                        </a:solidFill>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rgbClr val="3E5AA8"/>
                          </a:solidFill>
                        </a:rPr>
                        <a:t>Shrinkage </a:t>
                      </a:r>
                    </a:p>
                  </a:txBody>
                  <a:tcPr marT="34290" marB="34290">
                    <a:lnR w="12700" cap="flat" cmpd="sng" algn="ctr">
                      <a:solidFill>
                        <a:schemeClr val="tx1"/>
                      </a:solidFill>
                      <a:prstDash val="solid"/>
                      <a:round/>
                      <a:headEnd type="none" w="med" len="med"/>
                      <a:tailEnd type="none" w="med" len="med"/>
                    </a:lnR>
                  </a:tcPr>
                </a:tc>
              </a:tr>
              <a:tr h="230559">
                <a:tc vMerge="1">
                  <a:txBody>
                    <a:bodyPr/>
                    <a:lstStyle/>
                    <a:p>
                      <a:endParaRPr lang="en-GB" dirty="0"/>
                    </a:p>
                  </a:txBody>
                  <a:tcPr/>
                </a:tc>
                <a:tc>
                  <a:txBody>
                    <a:bodyPr/>
                    <a:lstStyle/>
                    <a:p>
                      <a:r>
                        <a:rPr lang="en-GB" sz="1000" dirty="0" smtClean="0">
                          <a:solidFill>
                            <a:srgbClr val="3E5AA8"/>
                          </a:solidFill>
                        </a:rPr>
                        <a:t>Minus</a:t>
                      </a:r>
                      <a:endParaRPr lang="en-GB" sz="1000" dirty="0">
                        <a:solidFill>
                          <a:srgbClr val="3E5AA8"/>
                        </a:solidFill>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rgbClr val="3E5AA8"/>
                          </a:solidFill>
                        </a:rPr>
                        <a:t>DM Usage</a:t>
                      </a:r>
                    </a:p>
                  </a:txBody>
                  <a:tcPr marT="34290" marB="34290">
                    <a:lnR w="12700" cap="flat" cmpd="sng" algn="ctr">
                      <a:solidFill>
                        <a:schemeClr val="tx1"/>
                      </a:solidFill>
                      <a:prstDash val="solid"/>
                      <a:round/>
                      <a:headEnd type="none" w="med" len="med"/>
                      <a:tailEnd type="none" w="med" len="med"/>
                    </a:lnR>
                  </a:tcPr>
                </a:tc>
              </a:tr>
              <a:tr h="3586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smtClean="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smtClean="0">
                          <a:solidFill>
                            <a:srgbClr val="3E5AA8"/>
                          </a:solidFill>
                        </a:rPr>
                        <a:t>Minus</a:t>
                      </a:r>
                      <a:endParaRPr lang="en-GB" sz="1000" dirty="0">
                        <a:solidFill>
                          <a:srgbClr val="3E5AA8"/>
                        </a:solidFill>
                      </a:endParaRPr>
                    </a:p>
                  </a:txBody>
                  <a:tcPr marT="34290" marB="34290">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rgbClr val="3E5AA8"/>
                          </a:solidFill>
                        </a:rPr>
                        <a:t>NDM Estimate Usage</a:t>
                      </a:r>
                    </a:p>
                  </a:txBody>
                  <a:tcPr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8" name="PubPieSlice"/>
          <p:cNvSpPr>
            <a:spLocks noEditPoints="1" noChangeArrowheads="1"/>
          </p:cNvSpPr>
          <p:nvPr/>
        </p:nvSpPr>
        <p:spPr bwMode="auto">
          <a:xfrm rot="4354440">
            <a:off x="1231646" y="1447667"/>
            <a:ext cx="2055163" cy="1883504"/>
          </a:xfrm>
          <a:custGeom>
            <a:avLst/>
            <a:gdLst>
              <a:gd name="T0" fmla="*/ 2147483647 w 21600"/>
              <a:gd name="T1" fmla="*/ 2147483647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614" y="7210"/>
                </a:moveTo>
                <a:cubicBezTo>
                  <a:pt x="207" y="8363"/>
                  <a:pt x="0" y="9577"/>
                  <a:pt x="0" y="10799"/>
                </a:cubicBezTo>
                <a:cubicBezTo>
                  <a:pt x="-1" y="11227"/>
                  <a:pt x="25" y="11655"/>
                  <a:pt x="76" y="12079"/>
                </a:cubicBezTo>
                <a:lnTo>
                  <a:pt x="10800" y="10800"/>
                </a:lnTo>
                <a:lnTo>
                  <a:pt x="614" y="7210"/>
                </a:lnTo>
                <a:close/>
              </a:path>
            </a:pathLst>
          </a:custGeom>
          <a:solidFill>
            <a:srgbClr val="FFC00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 name="Line Callout 2 (No Border) 68"/>
          <p:cNvSpPr/>
          <p:nvPr/>
        </p:nvSpPr>
        <p:spPr bwMode="auto">
          <a:xfrm>
            <a:off x="371948" y="1678945"/>
            <a:ext cx="815676" cy="258679"/>
          </a:xfrm>
          <a:prstGeom prst="callout2">
            <a:avLst>
              <a:gd name="adj1" fmla="val 32706"/>
              <a:gd name="adj2" fmla="val 104311"/>
              <a:gd name="adj3" fmla="val 36243"/>
              <a:gd name="adj4" fmla="val 126131"/>
              <a:gd name="adj5" fmla="val 9083"/>
              <a:gd name="adj6" fmla="val 207162"/>
            </a:avLst>
          </a:prstGeom>
          <a:no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E5AA8"/>
                </a:solidFill>
                <a:effectLst/>
                <a:latin typeface="Arial" charset="0"/>
              </a:rPr>
              <a:t>Unidentified </a:t>
            </a:r>
            <a:r>
              <a:rPr lang="en-GB" sz="1200" b="1" dirty="0" smtClean="0">
                <a:solidFill>
                  <a:srgbClr val="3E5AA8"/>
                </a:solidFill>
                <a:latin typeface="Arial" charset="0"/>
              </a:rPr>
              <a:t>Gas</a:t>
            </a:r>
          </a:p>
          <a:p>
            <a:pPr algn="ctr" defTabSz="914400"/>
            <a:r>
              <a:rPr lang="en-US" sz="1200" dirty="0">
                <a:solidFill>
                  <a:srgbClr val="3E5AA8"/>
                </a:solidFill>
                <a:latin typeface="Arial" charset="0"/>
              </a:rPr>
              <a:t>remaining </a:t>
            </a:r>
            <a:endParaRPr lang="en-US" sz="1200" dirty="0" smtClean="0">
              <a:solidFill>
                <a:srgbClr val="3E5AA8"/>
              </a:solidFill>
              <a:latin typeface="Arial" charset="0"/>
            </a:endParaRPr>
          </a:p>
          <a:p>
            <a:pPr algn="ctr" defTabSz="914400"/>
            <a:r>
              <a:rPr lang="en-US" sz="1200" dirty="0" smtClean="0">
                <a:solidFill>
                  <a:srgbClr val="3E5AA8"/>
                </a:solidFill>
                <a:latin typeface="Arial" charset="0"/>
              </a:rPr>
              <a:t>energy </a:t>
            </a:r>
            <a:r>
              <a:rPr lang="en-US" sz="1200" dirty="0">
                <a:solidFill>
                  <a:srgbClr val="3E5AA8"/>
                </a:solidFill>
                <a:latin typeface="Arial" charset="0"/>
              </a:rPr>
              <a:t>is </a:t>
            </a:r>
            <a:endParaRPr lang="en-US" sz="1200" dirty="0" smtClean="0">
              <a:solidFill>
                <a:srgbClr val="3E5AA8"/>
              </a:solidFill>
              <a:latin typeface="Arial" charset="0"/>
            </a:endParaRPr>
          </a:p>
          <a:p>
            <a:pPr algn="ctr" defTabSz="914400"/>
            <a:r>
              <a:rPr lang="en-US" sz="1200" dirty="0" smtClean="0">
                <a:solidFill>
                  <a:srgbClr val="3E5AA8"/>
                </a:solidFill>
                <a:latin typeface="Arial" charset="0"/>
              </a:rPr>
              <a:t>smeared </a:t>
            </a:r>
            <a:r>
              <a:rPr lang="en-US" sz="1200" dirty="0">
                <a:solidFill>
                  <a:srgbClr val="3E5AA8"/>
                </a:solidFill>
                <a:latin typeface="Arial" charset="0"/>
              </a:rPr>
              <a:t>at </a:t>
            </a:r>
            <a:endParaRPr lang="en-US" sz="1200" dirty="0" smtClean="0">
              <a:solidFill>
                <a:srgbClr val="3E5AA8"/>
              </a:solidFill>
              <a:latin typeface="Arial" charset="0"/>
            </a:endParaRPr>
          </a:p>
          <a:p>
            <a:pPr algn="ctr" defTabSz="914400"/>
            <a:r>
              <a:rPr lang="en-US" sz="1200" dirty="0" smtClean="0">
                <a:solidFill>
                  <a:srgbClr val="3E5AA8"/>
                </a:solidFill>
                <a:latin typeface="Arial" charset="0"/>
              </a:rPr>
              <a:t>LDZ </a:t>
            </a:r>
            <a:r>
              <a:rPr lang="en-US" sz="1200" dirty="0">
                <a:solidFill>
                  <a:srgbClr val="3E5AA8"/>
                </a:solidFill>
                <a:latin typeface="Arial" charset="0"/>
              </a:rPr>
              <a:t>P</a:t>
            </a:r>
            <a:r>
              <a:rPr lang="en-US" sz="1200" dirty="0" smtClean="0">
                <a:solidFill>
                  <a:srgbClr val="3E5AA8"/>
                </a:solidFill>
                <a:latin typeface="Arial" charset="0"/>
              </a:rPr>
              <a:t>ortfolio </a:t>
            </a:r>
          </a:p>
          <a:p>
            <a:pPr algn="ctr" defTabSz="914400"/>
            <a:r>
              <a:rPr lang="en-US" sz="1200" dirty="0" smtClean="0">
                <a:solidFill>
                  <a:srgbClr val="3E5AA8"/>
                </a:solidFill>
                <a:latin typeface="Arial" charset="0"/>
              </a:rPr>
              <a:t>Level</a:t>
            </a:r>
            <a:endParaRPr lang="en-US" sz="1200" dirty="0">
              <a:solidFill>
                <a:srgbClr val="3E5AA8"/>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p:txBody>
      </p:sp>
      <p:sp>
        <p:nvSpPr>
          <p:cNvPr id="75" name="Line Callout 2 (No Border) 74"/>
          <p:cNvSpPr/>
          <p:nvPr/>
        </p:nvSpPr>
        <p:spPr bwMode="auto">
          <a:xfrm>
            <a:off x="3376869" y="1678946"/>
            <a:ext cx="815676" cy="258679"/>
          </a:xfrm>
          <a:prstGeom prst="callout2">
            <a:avLst>
              <a:gd name="adj1" fmla="val 46854"/>
              <a:gd name="adj2" fmla="val -3788"/>
              <a:gd name="adj3" fmla="val 46854"/>
              <a:gd name="adj4" fmla="val -16667"/>
              <a:gd name="adj5" fmla="val 71970"/>
              <a:gd name="adj6" fmla="val -53413"/>
            </a:avLst>
          </a:prstGeom>
          <a:no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3E5AA8"/>
                </a:solidFill>
                <a:effectLst/>
                <a:latin typeface="Arial" charset="0"/>
              </a:rPr>
              <a:t>Actual </a:t>
            </a: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solidFill>
                  <a:srgbClr val="3E5AA8"/>
                </a:solidFill>
                <a:latin typeface="Arial" charset="0"/>
              </a:rPr>
              <a:t>Measurements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3E5AA8"/>
                </a:solidFill>
                <a:effectLst/>
                <a:latin typeface="Arial" charset="0"/>
              </a:rPr>
              <a:t>From</a:t>
            </a:r>
            <a:r>
              <a:rPr kumimoji="0" lang="en-GB" sz="1200" b="0" i="0" u="none" strike="noStrike" cap="none" normalizeH="0" dirty="0" smtClean="0">
                <a:ln>
                  <a:noFill/>
                </a:ln>
                <a:solidFill>
                  <a:srgbClr val="3E5AA8"/>
                </a:solidFill>
                <a:effectLst/>
                <a:latin typeface="Arial" charset="0"/>
              </a:rPr>
              <a:t> Daily</a:t>
            </a:r>
          </a:p>
          <a:p>
            <a:pPr marL="0" marR="0" indent="0" algn="ctr" defTabSz="914400" rtl="0" eaLnBrk="1" fontAlgn="base" latinLnBrk="0" hangingPunct="1">
              <a:lnSpc>
                <a:spcPct val="100000"/>
              </a:lnSpc>
              <a:spcBef>
                <a:spcPct val="0"/>
              </a:spcBef>
              <a:spcAft>
                <a:spcPct val="0"/>
              </a:spcAft>
              <a:buClrTx/>
              <a:buSzTx/>
              <a:buFontTx/>
              <a:buNone/>
              <a:tabLst/>
            </a:pPr>
            <a:r>
              <a:rPr lang="en-GB" sz="1200" dirty="0">
                <a:solidFill>
                  <a:srgbClr val="3E5AA8"/>
                </a:solidFill>
                <a:latin typeface="Arial" charset="0"/>
              </a:rPr>
              <a:t>R</a:t>
            </a:r>
            <a:r>
              <a:rPr lang="en-GB" sz="1200" baseline="0" dirty="0" smtClean="0">
                <a:solidFill>
                  <a:srgbClr val="3E5AA8"/>
                </a:solidFill>
                <a:latin typeface="Arial" charset="0"/>
              </a:rPr>
              <a:t>eads</a:t>
            </a:r>
            <a:endParaRPr kumimoji="0" lang="en-GB" sz="1200" b="0" i="0" u="none" strike="noStrike" cap="none" normalizeH="0" baseline="0" dirty="0" smtClean="0">
              <a:ln>
                <a:noFill/>
              </a:ln>
              <a:solidFill>
                <a:srgbClr val="3E5AA8"/>
              </a:solidFill>
              <a:effectLst/>
              <a:latin typeface="Arial" charset="0"/>
            </a:endParaRPr>
          </a:p>
        </p:txBody>
      </p:sp>
      <p:sp>
        <p:nvSpPr>
          <p:cNvPr id="76" name="Line Callout 2 (No Border) 75"/>
          <p:cNvSpPr/>
          <p:nvPr/>
        </p:nvSpPr>
        <p:spPr bwMode="auto">
          <a:xfrm>
            <a:off x="3393265" y="3050819"/>
            <a:ext cx="815676" cy="258679"/>
          </a:xfrm>
          <a:prstGeom prst="callout2">
            <a:avLst>
              <a:gd name="adj1" fmla="val 46854"/>
              <a:gd name="adj2" fmla="val -3788"/>
              <a:gd name="adj3" fmla="val 46854"/>
              <a:gd name="adj4" fmla="val -16667"/>
              <a:gd name="adj5" fmla="val 4769"/>
              <a:gd name="adj6" fmla="val -36063"/>
            </a:avLst>
          </a:prstGeom>
          <a:no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3E5AA8"/>
                </a:solidFill>
                <a:effectLst/>
                <a:latin typeface="Arial" charset="0"/>
              </a:rPr>
              <a:t>LDZ Total</a:t>
            </a: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solidFill>
                  <a:srgbClr val="3E5AA8"/>
                </a:solidFill>
                <a:latin typeface="Arial" charset="0"/>
              </a:rPr>
              <a:t>Energy Forecast</a:t>
            </a:r>
            <a:endParaRPr kumimoji="0" lang="en-GB" sz="1200" b="0" i="0" u="none" strike="noStrike" cap="none" normalizeH="0" baseline="0" dirty="0" smtClean="0">
              <a:ln>
                <a:noFill/>
              </a:ln>
              <a:solidFill>
                <a:srgbClr val="3E5AA8"/>
              </a:solidFill>
              <a:effectLst/>
              <a:latin typeface="Arial" charset="0"/>
            </a:endParaRPr>
          </a:p>
        </p:txBody>
      </p:sp>
      <p:sp>
        <p:nvSpPr>
          <p:cNvPr id="78" name="Line Callout 2 (No Border) 77"/>
          <p:cNvSpPr/>
          <p:nvPr/>
        </p:nvSpPr>
        <p:spPr bwMode="auto">
          <a:xfrm>
            <a:off x="461378" y="2827270"/>
            <a:ext cx="815676" cy="258679"/>
          </a:xfrm>
          <a:prstGeom prst="callout2">
            <a:avLst>
              <a:gd name="adj1" fmla="val 53927"/>
              <a:gd name="adj2" fmla="val 108315"/>
              <a:gd name="adj3" fmla="val 57465"/>
              <a:gd name="adj4" fmla="val 130135"/>
              <a:gd name="adj5" fmla="val -48283"/>
              <a:gd name="adj6" fmla="val 160117"/>
            </a:avLst>
          </a:prstGeom>
          <a:no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r>
              <a:rPr lang="en-US" sz="1100" dirty="0">
                <a:solidFill>
                  <a:srgbClr val="3E5AA8"/>
                </a:solidFill>
                <a:latin typeface="Arial" charset="0"/>
              </a:rPr>
              <a:t>Improved </a:t>
            </a:r>
            <a:endParaRPr lang="en-US" sz="1100" dirty="0" smtClean="0">
              <a:solidFill>
                <a:srgbClr val="3E5AA8"/>
              </a:solidFill>
              <a:latin typeface="Arial" charset="0"/>
            </a:endParaRPr>
          </a:p>
          <a:p>
            <a:pPr algn="ctr" defTabSz="914400"/>
            <a:r>
              <a:rPr lang="en-US" sz="1100" dirty="0">
                <a:solidFill>
                  <a:srgbClr val="3E5AA8"/>
                </a:solidFill>
                <a:latin typeface="Arial" charset="0"/>
              </a:rPr>
              <a:t>S</a:t>
            </a:r>
            <a:r>
              <a:rPr lang="en-US" sz="1100" dirty="0" smtClean="0">
                <a:solidFill>
                  <a:srgbClr val="3E5AA8"/>
                </a:solidFill>
                <a:latin typeface="Arial" charset="0"/>
              </a:rPr>
              <a:t>tandalone </a:t>
            </a:r>
          </a:p>
          <a:p>
            <a:pPr algn="ctr" defTabSz="914400"/>
            <a:r>
              <a:rPr lang="en-US" sz="1100" dirty="0">
                <a:solidFill>
                  <a:srgbClr val="3E5AA8"/>
                </a:solidFill>
                <a:latin typeface="Arial" charset="0"/>
              </a:rPr>
              <a:t>E</a:t>
            </a:r>
            <a:r>
              <a:rPr lang="en-US" sz="1100" dirty="0" smtClean="0">
                <a:solidFill>
                  <a:srgbClr val="3E5AA8"/>
                </a:solidFill>
                <a:latin typeface="Arial" charset="0"/>
              </a:rPr>
              <a:t>stimation </a:t>
            </a:r>
          </a:p>
          <a:p>
            <a:pPr algn="ctr" defTabSz="914400"/>
            <a:r>
              <a:rPr lang="en-US" sz="1100" dirty="0" smtClean="0">
                <a:solidFill>
                  <a:srgbClr val="3E5AA8"/>
                </a:solidFill>
                <a:latin typeface="Arial" charset="0"/>
              </a:rPr>
              <a:t>for </a:t>
            </a:r>
            <a:r>
              <a:rPr lang="en-US" sz="1100" dirty="0">
                <a:solidFill>
                  <a:srgbClr val="3E5AA8"/>
                </a:solidFill>
                <a:latin typeface="Arial" charset="0"/>
              </a:rPr>
              <a:t>NDM </a:t>
            </a:r>
            <a:endParaRPr lang="en-US" sz="1100" dirty="0" smtClean="0">
              <a:solidFill>
                <a:srgbClr val="3E5AA8"/>
              </a:solidFill>
              <a:latin typeface="Arial" charset="0"/>
            </a:endParaRPr>
          </a:p>
          <a:p>
            <a:pPr algn="ctr" defTabSz="914400"/>
            <a:r>
              <a:rPr lang="en-US" sz="1100" dirty="0">
                <a:solidFill>
                  <a:srgbClr val="3E5AA8"/>
                </a:solidFill>
                <a:latin typeface="Arial" charset="0"/>
              </a:rPr>
              <a:t>S</a:t>
            </a:r>
            <a:r>
              <a:rPr lang="en-US" sz="1100" dirty="0" smtClean="0">
                <a:solidFill>
                  <a:srgbClr val="3E5AA8"/>
                </a:solidFill>
                <a:latin typeface="Arial" charset="0"/>
              </a:rPr>
              <a:t>ector </a:t>
            </a:r>
          </a:p>
          <a:p>
            <a:pPr algn="ctr" defTabSz="914400"/>
            <a:r>
              <a:rPr lang="en-US" sz="1100" dirty="0" smtClean="0">
                <a:solidFill>
                  <a:srgbClr val="3E5AA8"/>
                </a:solidFill>
                <a:latin typeface="Arial" charset="0"/>
              </a:rPr>
              <a:t>(</a:t>
            </a:r>
            <a:r>
              <a:rPr lang="en-US" sz="1100" dirty="0">
                <a:solidFill>
                  <a:srgbClr val="3E5AA8"/>
                </a:solidFill>
                <a:latin typeface="Arial" charset="0"/>
              </a:rPr>
              <a:t>Class 3 &amp; 4)</a:t>
            </a:r>
          </a:p>
        </p:txBody>
      </p:sp>
      <p:sp>
        <p:nvSpPr>
          <p:cNvPr id="47" name="TextBox 46"/>
          <p:cNvSpPr txBox="1"/>
          <p:nvPr/>
        </p:nvSpPr>
        <p:spPr>
          <a:xfrm>
            <a:off x="4860032" y="917121"/>
            <a:ext cx="4131569" cy="3310813"/>
          </a:xfrm>
          <a:prstGeom prst="roundRect">
            <a:avLst>
              <a:gd name="adj" fmla="val 7365"/>
            </a:avLst>
          </a:prstGeom>
        </p:spPr>
        <p:style>
          <a:lnRef idx="1">
            <a:schemeClr val="accent1"/>
          </a:lnRef>
          <a:fillRef idx="2">
            <a:schemeClr val="accent1"/>
          </a:fillRef>
          <a:effectRef idx="1">
            <a:schemeClr val="accent1"/>
          </a:effectRef>
          <a:fontRef idx="minor">
            <a:schemeClr val="dk1"/>
          </a:fontRef>
        </p:style>
        <p:txBody>
          <a:bodyPr wrap="square" rtlCol="0">
            <a:noAutofit/>
          </a:bodyPr>
          <a:lstStyle/>
          <a:p>
            <a:pPr>
              <a:spcBef>
                <a:spcPts val="1200"/>
              </a:spcBef>
            </a:pPr>
            <a:r>
              <a:rPr lang="en-GB" sz="1400" b="1" dirty="0" smtClean="0">
                <a:solidFill>
                  <a:srgbClr val="3E5AA8"/>
                </a:solidFill>
              </a:rPr>
              <a:t>After the Gas Day Allocation </a:t>
            </a:r>
          </a:p>
          <a:p>
            <a:pPr marL="285750" indent="-285750">
              <a:spcBef>
                <a:spcPts val="0"/>
              </a:spcBef>
              <a:spcAft>
                <a:spcPts val="0"/>
              </a:spcAft>
              <a:buFont typeface="Arial" panose="020B0604020202020204" pitchFamily="34" charset="0"/>
              <a:buChar char="•"/>
            </a:pPr>
            <a:r>
              <a:rPr lang="en-GB" sz="1400" dirty="0" smtClean="0">
                <a:solidFill>
                  <a:srgbClr val="3E5AA8"/>
                </a:solidFill>
              </a:rPr>
              <a:t>The gas is allocated to daily metered Supply </a:t>
            </a:r>
            <a:r>
              <a:rPr lang="en-GB" sz="1400" dirty="0">
                <a:solidFill>
                  <a:srgbClr val="3E5AA8"/>
                </a:solidFill>
              </a:rPr>
              <a:t>P</a:t>
            </a:r>
            <a:r>
              <a:rPr lang="en-GB" sz="1400" dirty="0" smtClean="0">
                <a:solidFill>
                  <a:srgbClr val="3E5AA8"/>
                </a:solidFill>
              </a:rPr>
              <a:t>oints based on actual measurements.</a:t>
            </a:r>
          </a:p>
          <a:p>
            <a:pPr marL="285750" indent="-285750">
              <a:spcBef>
                <a:spcPts val="0"/>
              </a:spcBef>
              <a:spcAft>
                <a:spcPts val="0"/>
              </a:spcAft>
              <a:buFont typeface="Arial" panose="020B0604020202020204" pitchFamily="34" charset="0"/>
              <a:buChar char="•"/>
            </a:pPr>
            <a:r>
              <a:rPr lang="en-GB" sz="1400" dirty="0" smtClean="0">
                <a:solidFill>
                  <a:srgbClr val="3E5AA8"/>
                </a:solidFill>
              </a:rPr>
              <a:t>An estimate for Non Daily </a:t>
            </a:r>
            <a:r>
              <a:rPr lang="en-GB" sz="1400" dirty="0">
                <a:solidFill>
                  <a:srgbClr val="3E5AA8"/>
                </a:solidFill>
              </a:rPr>
              <a:t>M</a:t>
            </a:r>
            <a:r>
              <a:rPr lang="en-GB" sz="1400" dirty="0" smtClean="0">
                <a:solidFill>
                  <a:srgbClr val="3E5AA8"/>
                </a:solidFill>
              </a:rPr>
              <a:t>etered points is calculated based upon AQ and weather </a:t>
            </a:r>
            <a:endParaRPr lang="en-GB" sz="1400" kern="0" dirty="0">
              <a:solidFill>
                <a:srgbClr val="3E5AA8"/>
              </a:solidFill>
            </a:endParaRPr>
          </a:p>
          <a:p>
            <a:pPr marL="285750" indent="-285750">
              <a:spcBef>
                <a:spcPts val="0"/>
              </a:spcBef>
              <a:spcAft>
                <a:spcPts val="0"/>
              </a:spcAft>
              <a:buFont typeface="Arial" panose="020B0604020202020204" pitchFamily="34" charset="0"/>
              <a:buChar char="•"/>
            </a:pPr>
            <a:r>
              <a:rPr lang="en-GB" sz="1400" dirty="0">
                <a:solidFill>
                  <a:srgbClr val="3E5AA8"/>
                </a:solidFill>
              </a:rPr>
              <a:t>The remaining gas is unidentified gas</a:t>
            </a:r>
          </a:p>
          <a:p>
            <a:pPr marL="285750" indent="-285750">
              <a:spcBef>
                <a:spcPts val="0"/>
              </a:spcBef>
              <a:spcAft>
                <a:spcPts val="0"/>
              </a:spcAft>
              <a:buFont typeface="Arial" panose="020B0604020202020204" pitchFamily="34" charset="0"/>
              <a:buChar char="•"/>
            </a:pPr>
            <a:r>
              <a:rPr lang="en-GB" sz="1400" dirty="0">
                <a:solidFill>
                  <a:srgbClr val="3E5AA8"/>
                </a:solidFill>
              </a:rPr>
              <a:t>The unidentified gas </a:t>
            </a:r>
            <a:r>
              <a:rPr lang="en-GB" sz="1400" dirty="0" smtClean="0">
                <a:solidFill>
                  <a:srgbClr val="3E5AA8"/>
                </a:solidFill>
              </a:rPr>
              <a:t>(energy) is </a:t>
            </a:r>
            <a:r>
              <a:rPr lang="en-GB" sz="1400" dirty="0">
                <a:solidFill>
                  <a:srgbClr val="3E5AA8"/>
                </a:solidFill>
              </a:rPr>
              <a:t>shared to all </a:t>
            </a:r>
            <a:r>
              <a:rPr lang="en-GB" sz="1400" dirty="0" smtClean="0">
                <a:solidFill>
                  <a:srgbClr val="3E5AA8"/>
                </a:solidFill>
              </a:rPr>
              <a:t>Shippers </a:t>
            </a:r>
            <a:r>
              <a:rPr lang="en-GB" sz="1400" dirty="0">
                <a:solidFill>
                  <a:srgbClr val="3E5AA8"/>
                </a:solidFill>
              </a:rPr>
              <a:t>equally in proportion to the </a:t>
            </a:r>
            <a:r>
              <a:rPr lang="en-GB" sz="1400" dirty="0" smtClean="0">
                <a:solidFill>
                  <a:srgbClr val="3E5AA8"/>
                </a:solidFill>
              </a:rPr>
              <a:t>Shipper’s portfolio. This is sent at LDZ level also using throughput as one of its parameters.</a:t>
            </a:r>
          </a:p>
          <a:p>
            <a:pPr marL="285750" indent="-285750">
              <a:spcBef>
                <a:spcPts val="0"/>
              </a:spcBef>
              <a:spcAft>
                <a:spcPts val="0"/>
              </a:spcAft>
              <a:buFont typeface="Arial" panose="020B0604020202020204" pitchFamily="34" charset="0"/>
              <a:buChar char="•"/>
            </a:pPr>
            <a:r>
              <a:rPr lang="en-GB" sz="1400" dirty="0" smtClean="0">
                <a:solidFill>
                  <a:srgbClr val="3E5AA8"/>
                </a:solidFill>
              </a:rPr>
              <a:t>Charges are issued on the AMS invoice on the UGR charge type</a:t>
            </a:r>
          </a:p>
          <a:p>
            <a:pPr marL="285750" indent="-285750">
              <a:spcBef>
                <a:spcPts val="0"/>
              </a:spcBef>
              <a:spcAft>
                <a:spcPts val="0"/>
              </a:spcAft>
              <a:buFont typeface="Arial" panose="020B0604020202020204" pitchFamily="34" charset="0"/>
              <a:buChar char="•"/>
            </a:pPr>
            <a:r>
              <a:rPr lang="en-GB" sz="1400" dirty="0" smtClean="0">
                <a:solidFill>
                  <a:srgbClr val="3E5AA8"/>
                </a:solidFill>
              </a:rPr>
              <a:t>The </a:t>
            </a:r>
            <a:r>
              <a:rPr lang="en-GB" sz="1400" dirty="0" err="1" smtClean="0">
                <a:solidFill>
                  <a:srgbClr val="3E5AA8"/>
                </a:solidFill>
              </a:rPr>
              <a:t>UiG</a:t>
            </a:r>
            <a:r>
              <a:rPr lang="en-GB" sz="1400" dirty="0" smtClean="0">
                <a:solidFill>
                  <a:srgbClr val="3E5AA8"/>
                </a:solidFill>
              </a:rPr>
              <a:t> allocation will be visible in Gemini.</a:t>
            </a:r>
            <a:endParaRPr lang="en-GB" sz="1400" dirty="0">
              <a:solidFill>
                <a:srgbClr val="3E5AA8"/>
              </a:solidFill>
            </a:endParaRPr>
          </a:p>
          <a:p>
            <a:pPr marL="285750" indent="-285750">
              <a:spcBef>
                <a:spcPts val="0"/>
              </a:spcBef>
              <a:spcAft>
                <a:spcPts val="0"/>
              </a:spcAft>
              <a:buFont typeface="Arial" panose="020B0604020202020204" pitchFamily="34" charset="0"/>
              <a:buChar char="•"/>
            </a:pPr>
            <a:endParaRPr lang="en-GB" sz="1400" dirty="0" smtClean="0"/>
          </a:p>
        </p:txBody>
      </p:sp>
      <p:sp>
        <p:nvSpPr>
          <p:cNvPr id="24" name="Title 3"/>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3.4.3 Core Invoices - AMS</a:t>
            </a:r>
            <a:br>
              <a:rPr lang="en-GB" sz="1800" kern="0" dirty="0"/>
            </a:br>
            <a:r>
              <a:rPr lang="en-GB" sz="2000" kern="0" dirty="0" smtClean="0">
                <a:solidFill>
                  <a:schemeClr val="accent6"/>
                </a:solidFill>
              </a:rPr>
              <a:t>3.4.3.3  UGR Charge (How it is calculated)</a:t>
            </a:r>
            <a:endParaRPr lang="en-GB" sz="2000" kern="0" dirty="0">
              <a:solidFill>
                <a:schemeClr val="accent6"/>
              </a:solidFill>
            </a:endParaRPr>
          </a:p>
        </p:txBody>
      </p:sp>
      <p:sp>
        <p:nvSpPr>
          <p:cNvPr id="23" name="Footer Placeholder 11"/>
          <p:cNvSpPr>
            <a:spLocks noGrp="1"/>
          </p:cNvSpPr>
          <p:nvPr>
            <p:ph type="ftr" sz="quarter" idx="10"/>
          </p:nvPr>
        </p:nvSpPr>
        <p:spPr>
          <a:xfrm>
            <a:off x="2542531" y="4699223"/>
            <a:ext cx="4200525" cy="130969"/>
          </a:xfrm>
        </p:spPr>
        <p:txBody>
          <a:bodyPr/>
          <a:lstStyle/>
          <a:p>
            <a:pPr>
              <a:defRPr/>
            </a:pPr>
            <a:fld id="{D86480B0-6847-4D27-B3EC-F99462D2DA11}" type="slidenum">
              <a:rPr lang="en-GB" smtClean="0"/>
              <a:pPr>
                <a:defRPr/>
              </a:pPr>
              <a:t>45</a:t>
            </a:fld>
            <a:endParaRPr lang="en-GB" dirty="0"/>
          </a:p>
        </p:txBody>
      </p:sp>
    </p:spTree>
    <p:extLst>
      <p:ext uri="{BB962C8B-B14F-4D97-AF65-F5344CB8AC3E}">
        <p14:creationId xmlns:p14="http://schemas.microsoft.com/office/powerpoint/2010/main" val="8875878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373300848"/>
              </p:ext>
            </p:extLst>
          </p:nvPr>
        </p:nvGraphicFramePr>
        <p:xfrm>
          <a:off x="251520" y="1275606"/>
          <a:ext cx="6048671" cy="2786545"/>
        </p:xfrm>
        <a:graphic>
          <a:graphicData uri="http://schemas.openxmlformats.org/drawingml/2006/table">
            <a:tbl>
              <a:tblPr>
                <a:tableStyleId>{16D9F66E-5EB9-4882-86FB-DCBF35E3C3E4}</a:tableStyleId>
              </a:tblPr>
              <a:tblGrid>
                <a:gridCol w="638197"/>
                <a:gridCol w="4049523"/>
                <a:gridCol w="1360951"/>
              </a:tblGrid>
              <a:tr h="216024">
                <a:tc gridSpan="3">
                  <a:txBody>
                    <a:bodyPr/>
                    <a:lstStyle/>
                    <a:p>
                      <a:pPr algn="r" fontAlgn="ctr"/>
                      <a:r>
                        <a:rPr lang="en-GB" sz="1400" u="none" strike="noStrike" dirty="0" smtClean="0">
                          <a:effectLst/>
                        </a:rPr>
                        <a:t>AMS - CORE AMENDMENTS		</a:t>
                      </a:r>
                      <a:endParaRPr lang="en-GB" sz="1400" u="none" strike="noStrike" dirty="0">
                        <a:effectLst/>
                      </a:endParaRPr>
                    </a:p>
                  </a:txBody>
                  <a:tcPr marL="9525" marR="9525" marT="9525" marB="0" anchor="ctr"/>
                </a:tc>
                <a:tc hMerge="1">
                  <a:txBody>
                    <a:bodyPr/>
                    <a:lstStyle/>
                    <a:p>
                      <a:endParaRPr lang="en-GB"/>
                    </a:p>
                  </a:txBody>
                  <a:tcPr/>
                </a:tc>
                <a:tc hMerge="1">
                  <a:txBody>
                    <a:bodyPr/>
                    <a:lstStyle/>
                    <a:p>
                      <a:endParaRPr lang="en-GB"/>
                    </a:p>
                  </a:txBody>
                  <a:tcPr/>
                </a:tc>
              </a:tr>
              <a:tr h="182430">
                <a:tc>
                  <a:txBody>
                    <a:bodyPr/>
                    <a:lstStyle/>
                    <a:p>
                      <a:pPr algn="ctr" fontAlgn="b"/>
                      <a:r>
                        <a:rPr lang="en-GB" sz="1000" b="1" u="none" strike="noStrike" dirty="0" smtClean="0">
                          <a:effectLst/>
                        </a:rPr>
                        <a:t>Charge</a:t>
                      </a:r>
                      <a:endParaRPr lang="en-GB" sz="1000" b="1" i="0" u="none" strike="noStrike" dirty="0">
                        <a:effectLst/>
                        <a:latin typeface="+mn-lt"/>
                      </a:endParaRPr>
                    </a:p>
                  </a:txBody>
                  <a:tcPr marL="9525" marR="9525" marT="9525" marB="0" anchor="b"/>
                </a:tc>
                <a:tc>
                  <a:txBody>
                    <a:bodyPr/>
                    <a:lstStyle/>
                    <a:p>
                      <a:pPr algn="l" fontAlgn="b"/>
                      <a:r>
                        <a:rPr lang="en-GB" sz="1000" b="1" u="none" strike="noStrike" dirty="0" smtClean="0">
                          <a:effectLst/>
                        </a:rPr>
                        <a:t> Charge Description</a:t>
                      </a:r>
                      <a:endParaRPr lang="en-GB" sz="1000" b="1" i="0" u="none" strike="noStrike" dirty="0">
                        <a:effectLst/>
                        <a:latin typeface="+mn-lt"/>
                      </a:endParaRPr>
                    </a:p>
                  </a:txBody>
                  <a:tcPr marL="9525" marR="9525" marT="9525" marB="0" anchor="b"/>
                </a:tc>
                <a:tc>
                  <a:txBody>
                    <a:bodyPr/>
                    <a:lstStyle/>
                    <a:p>
                      <a:pPr algn="l" fontAlgn="b"/>
                      <a:r>
                        <a:rPr lang="en-GB" sz="1000" b="1" u="none" strike="noStrike" dirty="0" smtClean="0">
                          <a:effectLst/>
                        </a:rPr>
                        <a:t> Comment</a:t>
                      </a:r>
                      <a:endParaRPr lang="en-GB" sz="1000" b="1" i="0" u="none" strike="noStrike" dirty="0">
                        <a:effectLst/>
                        <a:latin typeface="+mn-lt"/>
                      </a:endParaRPr>
                    </a:p>
                  </a:txBody>
                  <a:tcPr marL="9525" marR="9525" marT="9525" marB="0" anchor="b"/>
                </a:tc>
              </a:tr>
              <a:tr h="182430">
                <a:tc>
                  <a:txBody>
                    <a:bodyPr/>
                    <a:lstStyle/>
                    <a:p>
                      <a:pPr algn="ctr" fontAlgn="b"/>
                      <a:r>
                        <a:rPr lang="en-GB" sz="1000" b="0" i="0" u="none" strike="noStrike" dirty="0">
                          <a:effectLst/>
                          <a:latin typeface="Arial"/>
                        </a:rPr>
                        <a:t>S15</a:t>
                      </a:r>
                    </a:p>
                  </a:txBody>
                  <a:tcPr marL="9525" marR="9525" marT="9525" marB="0" anchor="b"/>
                </a:tc>
                <a:tc>
                  <a:txBody>
                    <a:bodyPr/>
                    <a:lstStyle/>
                    <a:p>
                      <a:pPr algn="l" fontAlgn="ctr"/>
                      <a:r>
                        <a:rPr lang="en-GB" sz="1000" b="0" i="0" u="none" strike="noStrike" dirty="0">
                          <a:effectLst/>
                          <a:latin typeface="Arial"/>
                        </a:rPr>
                        <a:t>CSEP AGG REC NTS TRANS CHG ANN SHR ADJ</a:t>
                      </a:r>
                    </a:p>
                  </a:txBody>
                  <a:tcPr marL="9525" marR="9525" marT="9525" marB="0" anchor="ctr"/>
                </a:tc>
                <a:tc>
                  <a:txBody>
                    <a:bodyPr/>
                    <a:lstStyle/>
                    <a:p>
                      <a:pPr algn="l" fontAlgn="b"/>
                      <a:endParaRPr lang="en-GB" sz="1000" b="0" i="0" u="none" strike="noStrike" dirty="0">
                        <a:effectLst/>
                        <a:latin typeface="Arial"/>
                      </a:endParaRPr>
                    </a:p>
                  </a:txBody>
                  <a:tcPr marL="9525" marR="9525" marT="9525" marB="0" anchor="b"/>
                </a:tc>
              </a:tr>
              <a:tr h="182430">
                <a:tc>
                  <a:txBody>
                    <a:bodyPr/>
                    <a:lstStyle/>
                    <a:p>
                      <a:pPr algn="ctr" fontAlgn="b"/>
                      <a:r>
                        <a:rPr lang="en-GB" sz="1000" b="0" i="0" u="none" strike="noStrike" dirty="0">
                          <a:effectLst/>
                          <a:latin typeface="Arial"/>
                        </a:rPr>
                        <a:t>916</a:t>
                      </a:r>
                    </a:p>
                  </a:txBody>
                  <a:tcPr marL="9525" marR="9525" marT="9525" marB="0" anchor="b"/>
                </a:tc>
                <a:tc>
                  <a:txBody>
                    <a:bodyPr/>
                    <a:lstStyle/>
                    <a:p>
                      <a:pPr algn="l" fontAlgn="ctr"/>
                      <a:r>
                        <a:rPr lang="en-GB" sz="1000" b="0" i="0" u="none" strike="noStrike">
                          <a:effectLst/>
                          <a:latin typeface="Arial"/>
                        </a:rPr>
                        <a:t>CSEP AGG REC LDZ TRANS CHG ADJ</a:t>
                      </a:r>
                    </a:p>
                  </a:txBody>
                  <a:tcPr marL="9525" marR="9525" marT="9525" marB="0" anchor="ctr"/>
                </a:tc>
                <a:tc>
                  <a:txBody>
                    <a:bodyPr/>
                    <a:lstStyle/>
                    <a:p>
                      <a:pPr algn="l" fontAlgn="b"/>
                      <a:r>
                        <a:rPr lang="en-GB" sz="1000" u="none" strike="noStrike" dirty="0" smtClean="0">
                          <a:effectLst/>
                        </a:rPr>
                        <a:t>IGT/CSO</a:t>
                      </a:r>
                      <a:r>
                        <a:rPr lang="en-GB" sz="1000" u="none" strike="noStrike" baseline="0" dirty="0" smtClean="0">
                          <a:effectLst/>
                        </a:rPr>
                        <a:t> </a:t>
                      </a:r>
                      <a:r>
                        <a:rPr lang="en-GB" sz="1000" u="none" strike="noStrike" dirty="0" smtClean="0">
                          <a:effectLst/>
                        </a:rPr>
                        <a:t>Sites only </a:t>
                      </a:r>
                      <a:endParaRPr lang="en-GB" sz="1000" b="0" i="0" u="none" strike="noStrike" dirty="0">
                        <a:effectLst/>
                        <a:latin typeface="Arial"/>
                      </a:endParaRPr>
                    </a:p>
                  </a:txBody>
                  <a:tcPr marL="9525" marR="9525" marT="9525" marB="0" anchor="b"/>
                </a:tc>
              </a:tr>
              <a:tr h="182430">
                <a:tc>
                  <a:txBody>
                    <a:bodyPr/>
                    <a:lstStyle/>
                    <a:p>
                      <a:pPr algn="ctr" fontAlgn="b"/>
                      <a:r>
                        <a:rPr lang="en-GB" sz="1000" b="0" i="0" u="none" strike="noStrike">
                          <a:effectLst/>
                          <a:latin typeface="Arial"/>
                        </a:rPr>
                        <a:t>926</a:t>
                      </a:r>
                    </a:p>
                  </a:txBody>
                  <a:tcPr marL="9525" marR="9525" marT="9525" marB="0" anchor="b"/>
                </a:tc>
                <a:tc>
                  <a:txBody>
                    <a:bodyPr/>
                    <a:lstStyle/>
                    <a:p>
                      <a:pPr algn="l" fontAlgn="ctr"/>
                      <a:r>
                        <a:rPr lang="en-US" sz="1000" b="0" i="0" u="none" strike="noStrike">
                          <a:effectLst/>
                          <a:latin typeface="Arial"/>
                        </a:rPr>
                        <a:t>CSEP AGG REC CLEARING VALUE</a:t>
                      </a:r>
                    </a:p>
                  </a:txBody>
                  <a:tcPr marL="9525" marR="9525" marT="9525" marB="0" anchor="ctr"/>
                </a:tc>
                <a:tc>
                  <a:txBody>
                    <a:bodyPr/>
                    <a:lstStyle/>
                    <a:p>
                      <a:pPr algn="l" fontAlgn="b"/>
                      <a:r>
                        <a:rPr lang="en-GB" sz="1000" u="none" strike="noStrike" dirty="0" smtClean="0">
                          <a:effectLst/>
                        </a:rPr>
                        <a:t>IGT/CSO</a:t>
                      </a:r>
                      <a:r>
                        <a:rPr lang="en-GB" sz="1000" u="none" strike="noStrike" baseline="0" dirty="0" smtClean="0">
                          <a:effectLst/>
                        </a:rPr>
                        <a:t> </a:t>
                      </a:r>
                      <a:r>
                        <a:rPr lang="en-GB" sz="1000" u="none" strike="noStrike" dirty="0" smtClean="0">
                          <a:effectLst/>
                        </a:rPr>
                        <a:t>Sites only </a:t>
                      </a:r>
                      <a:r>
                        <a:rPr lang="en-GB" sz="1000" b="0" i="0" u="none" strike="noStrike" dirty="0" smtClean="0">
                          <a:effectLst/>
                          <a:latin typeface="+mn-lt"/>
                        </a:rPr>
                        <a:t> </a:t>
                      </a:r>
                      <a:endParaRPr lang="en-GB" sz="1000" b="0" i="0" u="none" strike="noStrike" dirty="0">
                        <a:effectLst/>
                        <a:latin typeface="+mn-lt"/>
                      </a:endParaRPr>
                    </a:p>
                  </a:txBody>
                  <a:tcPr marL="9525" marR="9525" marT="9525" marB="0" anchor="b"/>
                </a:tc>
              </a:tr>
              <a:tr h="182430">
                <a:tc>
                  <a:txBody>
                    <a:bodyPr/>
                    <a:lstStyle/>
                    <a:p>
                      <a:pPr algn="ctr" fontAlgn="b"/>
                      <a:r>
                        <a:rPr lang="en-GB" sz="1000" b="0" i="0" u="none" strike="noStrike">
                          <a:effectLst/>
                          <a:latin typeface="Arial"/>
                        </a:rPr>
                        <a:t>S16</a:t>
                      </a:r>
                    </a:p>
                  </a:txBody>
                  <a:tcPr marL="9525" marR="9525" marT="9525" marB="0" anchor="b"/>
                </a:tc>
                <a:tc>
                  <a:txBody>
                    <a:bodyPr/>
                    <a:lstStyle/>
                    <a:p>
                      <a:pPr algn="l" fontAlgn="ctr"/>
                      <a:r>
                        <a:rPr lang="en-GB" sz="1000" b="0" i="0" u="none" strike="noStrike" dirty="0">
                          <a:effectLst/>
                          <a:latin typeface="Arial"/>
                        </a:rPr>
                        <a:t>CSEP AGG REC LDZ TRANS CHG ANN SHR ADJ</a:t>
                      </a:r>
                    </a:p>
                  </a:txBody>
                  <a:tcPr marL="9525" marR="9525" marT="9525" marB="0" anchor="ctr"/>
                </a:tc>
                <a:tc>
                  <a:txBody>
                    <a:bodyPr/>
                    <a:lstStyle/>
                    <a:p>
                      <a:pPr algn="l" fontAlgn="b"/>
                      <a:r>
                        <a:rPr lang="en-GB" sz="1000" u="none" strike="noStrike" dirty="0" smtClean="0">
                          <a:effectLst/>
                        </a:rPr>
                        <a:t>IGT/CSO</a:t>
                      </a:r>
                      <a:r>
                        <a:rPr lang="en-GB" sz="1000" u="none" strike="noStrike" baseline="0" dirty="0" smtClean="0">
                          <a:effectLst/>
                        </a:rPr>
                        <a:t> </a:t>
                      </a:r>
                      <a:r>
                        <a:rPr lang="en-GB" sz="1000" u="none" strike="noStrike" dirty="0" smtClean="0">
                          <a:effectLst/>
                        </a:rPr>
                        <a:t>Sites only </a:t>
                      </a:r>
                      <a:r>
                        <a:rPr lang="en-GB" sz="1000" b="0" i="0" u="none" strike="noStrike" dirty="0" smtClean="0">
                          <a:effectLst/>
                          <a:latin typeface="+mn-lt"/>
                        </a:rPr>
                        <a:t> </a:t>
                      </a:r>
                      <a:endParaRPr lang="en-GB" sz="1000" b="0" i="0" u="none" strike="noStrike" dirty="0">
                        <a:effectLst/>
                        <a:latin typeface="+mn-lt"/>
                      </a:endParaRPr>
                    </a:p>
                  </a:txBody>
                  <a:tcPr marL="9525" marR="9525" marT="9525" marB="0" anchor="b"/>
                </a:tc>
              </a:tr>
              <a:tr h="182430">
                <a:tc>
                  <a:txBody>
                    <a:bodyPr/>
                    <a:lstStyle/>
                    <a:p>
                      <a:pPr algn="ctr" fontAlgn="b"/>
                      <a:r>
                        <a:rPr lang="en-GB" sz="1000" b="0" i="0" u="none" strike="noStrike">
                          <a:effectLst/>
                          <a:latin typeface="Arial"/>
                        </a:rPr>
                        <a:t>S26</a:t>
                      </a:r>
                    </a:p>
                  </a:txBody>
                  <a:tcPr marL="9525" marR="9525" marT="9525" marB="0" anchor="b"/>
                </a:tc>
                <a:tc>
                  <a:txBody>
                    <a:bodyPr/>
                    <a:lstStyle/>
                    <a:p>
                      <a:pPr algn="l" fontAlgn="ctr"/>
                      <a:r>
                        <a:rPr lang="en-US" sz="1000" b="0" i="0" u="none" strike="noStrike" dirty="0">
                          <a:effectLst/>
                          <a:latin typeface="Arial"/>
                        </a:rPr>
                        <a:t>CSEP AGG REC CLEARING VALUE ANN SHR</a:t>
                      </a:r>
                    </a:p>
                  </a:txBody>
                  <a:tcPr marL="9525" marR="9525" marT="9525" marB="0" anchor="ctr"/>
                </a:tc>
                <a:tc>
                  <a:txBody>
                    <a:bodyPr/>
                    <a:lstStyle/>
                    <a:p>
                      <a:pPr algn="l" fontAlgn="b"/>
                      <a:r>
                        <a:rPr lang="en-GB" sz="1000" u="none" strike="noStrike" dirty="0" smtClean="0">
                          <a:effectLst/>
                        </a:rPr>
                        <a:t>IGT/CSO</a:t>
                      </a:r>
                      <a:r>
                        <a:rPr lang="en-GB" sz="1000" u="none" strike="noStrike" baseline="0" dirty="0" smtClean="0">
                          <a:effectLst/>
                        </a:rPr>
                        <a:t> </a:t>
                      </a:r>
                      <a:r>
                        <a:rPr lang="en-GB" sz="1000" u="none" strike="noStrike" dirty="0" smtClean="0">
                          <a:effectLst/>
                        </a:rPr>
                        <a:t>Sites only </a:t>
                      </a:r>
                      <a:r>
                        <a:rPr lang="en-GB" sz="1000" b="0" i="0" u="none" strike="noStrike" dirty="0" smtClean="0">
                          <a:effectLst/>
                          <a:latin typeface="+mn-lt"/>
                        </a:rPr>
                        <a:t> </a:t>
                      </a:r>
                      <a:endParaRPr lang="en-GB" sz="1000" b="0" i="0" u="none" strike="noStrike" dirty="0">
                        <a:effectLst/>
                        <a:latin typeface="+mn-lt"/>
                      </a:endParaRPr>
                    </a:p>
                  </a:txBody>
                  <a:tcPr marL="9525" marR="9525" marT="9525" marB="0" anchor="b"/>
                </a:tc>
              </a:tr>
              <a:tr h="192070">
                <a:tc>
                  <a:txBody>
                    <a:bodyPr/>
                    <a:lstStyle/>
                    <a:p>
                      <a:pPr algn="ctr" fontAlgn="b"/>
                      <a:r>
                        <a:rPr lang="en-GB" sz="1000" b="0" i="0" u="none" strike="noStrike">
                          <a:effectLst/>
                          <a:latin typeface="Arial"/>
                        </a:rPr>
                        <a:t>ACZ</a:t>
                      </a:r>
                    </a:p>
                  </a:txBody>
                  <a:tcPr marL="9525" marR="9525" marT="9525" marB="0" anchor="b"/>
                </a:tc>
                <a:tc>
                  <a:txBody>
                    <a:bodyPr/>
                    <a:lstStyle/>
                    <a:p>
                      <a:pPr algn="l" fontAlgn="ctr"/>
                      <a:r>
                        <a:rPr lang="en-US" sz="1000" b="0" i="0" u="none" strike="noStrike">
                          <a:effectLst/>
                          <a:latin typeface="Arial"/>
                        </a:rPr>
                        <a:t>CSEPS - LDZ CAPACITY CHARGE ADJ</a:t>
                      </a:r>
                    </a:p>
                  </a:txBody>
                  <a:tcPr marL="9525" marR="9525" marT="9525" marB="0" anchor="ctr"/>
                </a:tc>
                <a:tc>
                  <a:txBody>
                    <a:bodyPr/>
                    <a:lstStyle/>
                    <a:p>
                      <a:pPr algn="l" fontAlgn="b"/>
                      <a:r>
                        <a:rPr lang="en-GB" sz="1000" u="none" strike="noStrike" dirty="0" smtClean="0">
                          <a:effectLst/>
                        </a:rPr>
                        <a:t>IGT/CSO</a:t>
                      </a:r>
                      <a:r>
                        <a:rPr lang="en-GB" sz="1000" u="none" strike="noStrike" baseline="0" dirty="0" smtClean="0">
                          <a:effectLst/>
                        </a:rPr>
                        <a:t> </a:t>
                      </a:r>
                      <a:r>
                        <a:rPr lang="en-GB" sz="1000" u="none" strike="noStrike" dirty="0" smtClean="0">
                          <a:effectLst/>
                        </a:rPr>
                        <a:t>Sites only </a:t>
                      </a:r>
                      <a:r>
                        <a:rPr lang="en-GB" sz="1000" b="0" i="0" u="none" strike="noStrike" dirty="0" smtClean="0">
                          <a:effectLst/>
                          <a:latin typeface="+mn-lt"/>
                        </a:rPr>
                        <a:t> </a:t>
                      </a:r>
                      <a:endParaRPr lang="en-GB" sz="1000" b="0" i="0" u="none" strike="noStrike" dirty="0">
                        <a:effectLst/>
                        <a:latin typeface="+mn-lt"/>
                      </a:endParaRPr>
                    </a:p>
                  </a:txBody>
                  <a:tcPr marL="9525" marR="9525" marT="9525" marB="0" anchor="b"/>
                </a:tc>
              </a:tr>
              <a:tr h="182430">
                <a:tc>
                  <a:txBody>
                    <a:bodyPr/>
                    <a:lstStyle/>
                    <a:p>
                      <a:pPr algn="ctr" fontAlgn="b"/>
                      <a:r>
                        <a:rPr lang="en-GB" sz="1000" b="0" i="0" u="none" strike="noStrike">
                          <a:effectLst/>
                          <a:latin typeface="Arial"/>
                        </a:rPr>
                        <a:t>ACE</a:t>
                      </a:r>
                    </a:p>
                  </a:txBody>
                  <a:tcPr marL="9525" marR="9525" marT="9525" marB="0" anchor="b"/>
                </a:tc>
                <a:tc>
                  <a:txBody>
                    <a:bodyPr/>
                    <a:lstStyle/>
                    <a:p>
                      <a:pPr algn="l" fontAlgn="ctr"/>
                      <a:r>
                        <a:rPr lang="en-US" sz="1000" b="0" i="0" u="none" strike="noStrike">
                          <a:effectLst/>
                          <a:latin typeface="Arial"/>
                        </a:rPr>
                        <a:t>CSEPS - EXIT CAPACITY LDZ ECN CHARGE ADJ</a:t>
                      </a:r>
                    </a:p>
                  </a:txBody>
                  <a:tcPr marL="9525" marR="9525" marT="9525" marB="0" anchor="ctr"/>
                </a:tc>
                <a:tc>
                  <a:txBody>
                    <a:bodyPr/>
                    <a:lstStyle/>
                    <a:p>
                      <a:pPr algn="l" fontAlgn="b"/>
                      <a:r>
                        <a:rPr lang="en-GB" sz="1000" u="none" strike="noStrike" dirty="0" smtClean="0">
                          <a:effectLst/>
                        </a:rPr>
                        <a:t>IGT/CSO</a:t>
                      </a:r>
                      <a:r>
                        <a:rPr lang="en-GB" sz="1000" u="none" strike="noStrike" baseline="0" dirty="0" smtClean="0">
                          <a:effectLst/>
                        </a:rPr>
                        <a:t> </a:t>
                      </a:r>
                      <a:r>
                        <a:rPr lang="en-GB" sz="1000" u="none" strike="noStrike" dirty="0" smtClean="0">
                          <a:effectLst/>
                        </a:rPr>
                        <a:t>Sites only </a:t>
                      </a:r>
                      <a:r>
                        <a:rPr lang="en-GB" sz="1000" b="0" i="0" u="none" strike="noStrike" dirty="0" smtClean="0">
                          <a:effectLst/>
                          <a:latin typeface="+mn-lt"/>
                        </a:rPr>
                        <a:t> </a:t>
                      </a:r>
                      <a:endParaRPr lang="en-GB" sz="1000" b="0" i="0" u="none" strike="noStrike" dirty="0">
                        <a:effectLst/>
                        <a:latin typeface="+mn-lt"/>
                      </a:endParaRPr>
                    </a:p>
                  </a:txBody>
                  <a:tcPr marL="9525" marR="9525" marT="9525" marB="0" anchor="b"/>
                </a:tc>
              </a:tr>
              <a:tr h="182430">
                <a:tc>
                  <a:txBody>
                    <a:bodyPr/>
                    <a:lstStyle/>
                    <a:p>
                      <a:pPr algn="ctr" fontAlgn="b"/>
                      <a:r>
                        <a:rPr lang="en-GB" sz="1000" b="0" i="0" u="none" strike="noStrike">
                          <a:solidFill>
                            <a:srgbClr val="000000"/>
                          </a:solidFill>
                          <a:effectLst/>
                          <a:latin typeface="Arial"/>
                        </a:rPr>
                        <a:t>895</a:t>
                      </a:r>
                    </a:p>
                  </a:txBody>
                  <a:tcPr marL="9525" marR="9525" marT="9525" marB="0" anchor="b"/>
                </a:tc>
                <a:tc>
                  <a:txBody>
                    <a:bodyPr/>
                    <a:lstStyle/>
                    <a:p>
                      <a:pPr algn="l" fontAlgn="b"/>
                      <a:r>
                        <a:rPr lang="en-GB" sz="1000" b="0" i="0" u="none" strike="noStrike">
                          <a:solidFill>
                            <a:srgbClr val="000000"/>
                          </a:solidFill>
                          <a:effectLst/>
                          <a:latin typeface="Arial"/>
                        </a:rPr>
                        <a:t>CSEPS - ADMINISTRATION CHARGES ADJ</a:t>
                      </a:r>
                    </a:p>
                  </a:txBody>
                  <a:tcPr marL="9525" marR="9525" marT="9525" marB="0" anchor="b"/>
                </a:tc>
                <a:tc>
                  <a:txBody>
                    <a:bodyPr/>
                    <a:lstStyle/>
                    <a:p>
                      <a:pPr algn="l" fontAlgn="b"/>
                      <a:r>
                        <a:rPr lang="en-GB" sz="1000" u="none" strike="noStrike" dirty="0" smtClean="0">
                          <a:effectLst/>
                        </a:rPr>
                        <a:t>IGT/CSO</a:t>
                      </a:r>
                      <a:r>
                        <a:rPr lang="en-GB" sz="1000" u="none" strike="noStrike" baseline="0" dirty="0" smtClean="0">
                          <a:effectLst/>
                        </a:rPr>
                        <a:t> </a:t>
                      </a:r>
                      <a:r>
                        <a:rPr lang="en-GB" sz="1000" u="none" strike="noStrike" dirty="0" smtClean="0">
                          <a:effectLst/>
                        </a:rPr>
                        <a:t>Sites only </a:t>
                      </a:r>
                      <a:r>
                        <a:rPr lang="en-GB" sz="1000" b="0" i="0" u="none" strike="noStrike" dirty="0" smtClean="0">
                          <a:effectLst/>
                          <a:latin typeface="+mn-lt"/>
                        </a:rPr>
                        <a:t> </a:t>
                      </a:r>
                      <a:endParaRPr lang="en-GB" sz="1000" b="0" i="0" u="none" strike="noStrike" dirty="0">
                        <a:effectLst/>
                        <a:latin typeface="+mn-lt"/>
                      </a:endParaRPr>
                    </a:p>
                  </a:txBody>
                  <a:tcPr marL="9525" marR="9525" marT="9525" marB="0" anchor="b"/>
                </a:tc>
              </a:tr>
              <a:tr h="182430">
                <a:tc>
                  <a:txBody>
                    <a:bodyPr/>
                    <a:lstStyle/>
                    <a:p>
                      <a:pPr algn="ctr" fontAlgn="ctr"/>
                      <a:r>
                        <a:rPr lang="en-GB" sz="1000" b="0" i="0" u="none" strike="noStrike" dirty="0">
                          <a:effectLst/>
                          <a:latin typeface="Arial"/>
                        </a:rPr>
                        <a:t>ACY</a:t>
                      </a:r>
                    </a:p>
                  </a:txBody>
                  <a:tcPr marL="9525" marR="9525" marT="9525" marB="0" anchor="ctr"/>
                </a:tc>
                <a:tc>
                  <a:txBody>
                    <a:bodyPr/>
                    <a:lstStyle/>
                    <a:p>
                      <a:pPr algn="l" fontAlgn="ctr"/>
                      <a:r>
                        <a:rPr lang="en-GB" sz="1000" b="0" i="0" u="none" strike="noStrike" dirty="0">
                          <a:effectLst/>
                          <a:latin typeface="Arial"/>
                        </a:rPr>
                        <a:t>CSEPS - LDZ COMMODITY RECONCILIATION</a:t>
                      </a:r>
                    </a:p>
                  </a:txBody>
                  <a:tcPr marL="9525" marR="9525" marT="952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000" u="none" strike="noStrike" dirty="0" smtClean="0">
                          <a:effectLst/>
                        </a:rPr>
                        <a:t>IGT/CSO</a:t>
                      </a:r>
                      <a:r>
                        <a:rPr lang="en-GB" sz="1000" u="none" strike="noStrike" baseline="0" dirty="0" smtClean="0">
                          <a:effectLst/>
                        </a:rPr>
                        <a:t> </a:t>
                      </a:r>
                      <a:r>
                        <a:rPr lang="en-GB" sz="1000" u="none" strike="noStrike" dirty="0" smtClean="0">
                          <a:effectLst/>
                        </a:rPr>
                        <a:t>Sites only </a:t>
                      </a:r>
                      <a:r>
                        <a:rPr lang="en-GB" sz="1000" b="0" i="0" u="none" strike="noStrike" dirty="0" smtClean="0">
                          <a:effectLst/>
                          <a:latin typeface="+mn-lt"/>
                        </a:rPr>
                        <a:t> </a:t>
                      </a:r>
                      <a:endParaRPr lang="en-GB" sz="1000" b="0" i="0" u="none" strike="noStrike" dirty="0">
                        <a:effectLst/>
                        <a:latin typeface="+mn-lt"/>
                      </a:endParaRPr>
                    </a:p>
                  </a:txBody>
                  <a:tcPr marL="9525" marR="9525" marT="9525" marB="0" anchor="b"/>
                </a:tc>
              </a:tr>
              <a:tr h="182430">
                <a:tc>
                  <a:txBody>
                    <a:bodyPr/>
                    <a:lstStyle/>
                    <a:p>
                      <a:pPr algn="ctr" fontAlgn="ctr"/>
                      <a:r>
                        <a:rPr lang="en-GB" sz="1000" b="0" i="0" u="none" strike="noStrike" dirty="0">
                          <a:effectLst/>
                          <a:latin typeface="Arial"/>
                        </a:rPr>
                        <a:t>ACT</a:t>
                      </a:r>
                    </a:p>
                  </a:txBody>
                  <a:tcPr marL="9525" marR="9525" marT="9525" marB="0" anchor="ctr"/>
                </a:tc>
                <a:tc>
                  <a:txBody>
                    <a:bodyPr/>
                    <a:lstStyle/>
                    <a:p>
                      <a:pPr algn="l" fontAlgn="ctr"/>
                      <a:r>
                        <a:rPr lang="en-US" sz="1000" b="0" i="0" u="none" strike="noStrike" dirty="0">
                          <a:effectLst/>
                          <a:latin typeface="Arial"/>
                        </a:rPr>
                        <a:t>CSEPS - NTS TO EXIT COMMODITY RECONCILIATION CHARGE</a:t>
                      </a:r>
                    </a:p>
                  </a:txBody>
                  <a:tcPr marL="9525" marR="9525" marT="952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000" u="none" strike="noStrike" dirty="0" smtClean="0">
                          <a:effectLst/>
                        </a:rPr>
                        <a:t>IGT/CSO</a:t>
                      </a:r>
                      <a:r>
                        <a:rPr lang="en-GB" sz="1000" u="none" strike="noStrike" baseline="0" dirty="0" smtClean="0">
                          <a:effectLst/>
                        </a:rPr>
                        <a:t> </a:t>
                      </a:r>
                      <a:r>
                        <a:rPr lang="en-GB" sz="1000" u="none" strike="noStrike" dirty="0" smtClean="0">
                          <a:effectLst/>
                        </a:rPr>
                        <a:t>Sites only </a:t>
                      </a:r>
                      <a:r>
                        <a:rPr lang="en-GB" sz="1000" b="0" i="0" u="none" strike="noStrike" dirty="0" smtClean="0">
                          <a:effectLst/>
                          <a:latin typeface="+mn-lt"/>
                        </a:rPr>
                        <a:t> </a:t>
                      </a:r>
                    </a:p>
                  </a:txBody>
                  <a:tcPr marL="9525" marR="9525" marT="9525" marB="0" anchor="b"/>
                </a:tc>
              </a:tr>
              <a:tr h="182430">
                <a:tc>
                  <a:txBody>
                    <a:bodyPr/>
                    <a:lstStyle/>
                    <a:p>
                      <a:pPr algn="ctr" fontAlgn="ctr"/>
                      <a:r>
                        <a:rPr lang="en-GB" sz="1000" b="0" i="0" u="none" strike="noStrike" dirty="0">
                          <a:effectLst/>
                          <a:latin typeface="Arial"/>
                        </a:rPr>
                        <a:t>ACS</a:t>
                      </a:r>
                    </a:p>
                  </a:txBody>
                  <a:tcPr marL="9525" marR="9525" marT="9525" marB="0" anchor="ctr"/>
                </a:tc>
                <a:tc>
                  <a:txBody>
                    <a:bodyPr/>
                    <a:lstStyle/>
                    <a:p>
                      <a:pPr algn="l" fontAlgn="ctr"/>
                      <a:r>
                        <a:rPr lang="en-US" sz="1000" b="0" i="0" u="none" strike="noStrike" dirty="0">
                          <a:effectLst/>
                          <a:latin typeface="Arial"/>
                        </a:rPr>
                        <a:t>CSEPS - NTS SO EXIT COMMODITY RECONCILIATION CHARGE</a:t>
                      </a:r>
                    </a:p>
                  </a:txBody>
                  <a:tcPr marL="9525" marR="9525" marT="952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000" u="none" strike="noStrike" dirty="0" smtClean="0">
                          <a:effectLst/>
                        </a:rPr>
                        <a:t>IGT/CSO</a:t>
                      </a:r>
                      <a:r>
                        <a:rPr lang="en-GB" sz="1000" u="none" strike="noStrike" baseline="0" dirty="0" smtClean="0">
                          <a:effectLst/>
                        </a:rPr>
                        <a:t> </a:t>
                      </a:r>
                      <a:r>
                        <a:rPr lang="en-GB" sz="1000" u="none" strike="noStrike" dirty="0" smtClean="0">
                          <a:effectLst/>
                        </a:rPr>
                        <a:t>Sites only </a:t>
                      </a:r>
                      <a:r>
                        <a:rPr lang="en-GB" sz="1000" b="0" i="0" u="none" strike="noStrike" dirty="0" smtClean="0">
                          <a:effectLst/>
                          <a:latin typeface="+mn-lt"/>
                        </a:rPr>
                        <a:t> </a:t>
                      </a:r>
                    </a:p>
                  </a:txBody>
                  <a:tcPr marL="9525" marR="9525" marT="9525" marB="0" anchor="b"/>
                </a:tc>
              </a:tr>
              <a:tr h="182430">
                <a:tc>
                  <a:txBody>
                    <a:bodyPr/>
                    <a:lstStyle/>
                    <a:p>
                      <a:pPr algn="ctr" fontAlgn="b"/>
                      <a:r>
                        <a:rPr lang="en-GB" sz="1000" b="0" i="0" u="none" strike="noStrike" dirty="0">
                          <a:effectLst/>
                          <a:latin typeface="Arial"/>
                        </a:rPr>
                        <a:t>915</a:t>
                      </a:r>
                    </a:p>
                  </a:txBody>
                  <a:tcPr marL="9525" marR="9525" marT="9525" marB="0" anchor="b"/>
                </a:tc>
                <a:tc>
                  <a:txBody>
                    <a:bodyPr/>
                    <a:lstStyle/>
                    <a:p>
                      <a:pPr algn="l" fontAlgn="b"/>
                      <a:r>
                        <a:rPr lang="fr-FR" sz="1000" b="0" i="0" u="none" strike="noStrike" dirty="0">
                          <a:effectLst/>
                          <a:latin typeface="Arial"/>
                        </a:rPr>
                        <a:t>CSEP AGG REC NTS TRANS CHG ADJ</a:t>
                      </a: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000" u="none" strike="noStrike" dirty="0" smtClean="0">
                          <a:effectLst/>
                        </a:rPr>
                        <a:t>IGT/CSO</a:t>
                      </a:r>
                      <a:r>
                        <a:rPr lang="en-GB" sz="1000" u="none" strike="noStrike" baseline="0" dirty="0" smtClean="0">
                          <a:effectLst/>
                        </a:rPr>
                        <a:t> </a:t>
                      </a:r>
                      <a:r>
                        <a:rPr lang="en-GB" sz="1000" u="none" strike="noStrike" dirty="0" smtClean="0">
                          <a:effectLst/>
                        </a:rPr>
                        <a:t>Sites only </a:t>
                      </a:r>
                      <a:r>
                        <a:rPr lang="en-GB" sz="1000" b="0" i="0" u="none" strike="noStrike" dirty="0" smtClean="0">
                          <a:effectLst/>
                          <a:latin typeface="+mn-lt"/>
                        </a:rPr>
                        <a:t> </a:t>
                      </a:r>
                    </a:p>
                  </a:txBody>
                  <a:tcPr marL="9525" marR="9525" marT="9525" marB="0" anchor="b"/>
                </a:tc>
              </a:tr>
              <a:tr h="182430">
                <a:tc>
                  <a:txBody>
                    <a:bodyPr/>
                    <a:lstStyle/>
                    <a:p>
                      <a:pPr algn="ctr" fontAlgn="ctr"/>
                      <a:r>
                        <a:rPr lang="en-GB" sz="1000" b="0" i="0" u="none" strike="noStrike" dirty="0">
                          <a:effectLst/>
                          <a:latin typeface="Arial"/>
                        </a:rPr>
                        <a:t>ACN</a:t>
                      </a:r>
                    </a:p>
                  </a:txBody>
                  <a:tcPr marL="9525" marR="9525" marT="9525" marB="0" anchor="ctr"/>
                </a:tc>
                <a:tc>
                  <a:txBody>
                    <a:bodyPr/>
                    <a:lstStyle/>
                    <a:p>
                      <a:pPr algn="l" fontAlgn="ctr"/>
                      <a:r>
                        <a:rPr lang="fr-FR" sz="1000" b="0" i="0" u="none" strike="noStrike" dirty="0">
                          <a:effectLst/>
                          <a:latin typeface="Arial"/>
                        </a:rPr>
                        <a:t>CSEP - NTS EXIT COMM RECONCILIATION</a:t>
                      </a:r>
                    </a:p>
                  </a:txBody>
                  <a:tcPr marL="9525" marR="9525" marT="952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000" u="none" strike="noStrike" dirty="0" smtClean="0">
                          <a:effectLst/>
                        </a:rPr>
                        <a:t>IGT/CSO</a:t>
                      </a:r>
                      <a:r>
                        <a:rPr lang="en-GB" sz="1000" u="none" strike="noStrike" baseline="0" dirty="0" smtClean="0">
                          <a:effectLst/>
                        </a:rPr>
                        <a:t> </a:t>
                      </a:r>
                      <a:r>
                        <a:rPr lang="en-GB" sz="1000" u="none" strike="noStrike" dirty="0" smtClean="0">
                          <a:effectLst/>
                        </a:rPr>
                        <a:t>Sites only </a:t>
                      </a:r>
                      <a:r>
                        <a:rPr lang="en-GB" sz="1000" b="0" i="0" u="none" strike="noStrike" dirty="0" smtClean="0">
                          <a:effectLst/>
                          <a:latin typeface="+mn-lt"/>
                        </a:rPr>
                        <a:t> </a:t>
                      </a:r>
                    </a:p>
                  </a:txBody>
                  <a:tcPr marL="9525" marR="9525" marT="9525" marB="0" anchor="b"/>
                </a:tc>
              </a:tr>
            </a:tbl>
          </a:graphicData>
        </a:graphic>
      </p:graphicFrame>
      <p:sp>
        <p:nvSpPr>
          <p:cNvPr id="11" name="Rectangle 10"/>
          <p:cNvSpPr/>
          <p:nvPr/>
        </p:nvSpPr>
        <p:spPr bwMode="auto">
          <a:xfrm>
            <a:off x="323528" y="627534"/>
            <a:ext cx="8352928" cy="515708"/>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000" tIns="46038" rIns="36000" bIns="46038" numCol="1" spcCol="0" rtlCol="0" fromWordArt="0" anchor="ctr" anchorCtr="0" forceAA="0" compatLnSpc="1">
            <a:prstTxWarp prst="textNoShape">
              <a:avLst/>
            </a:prstTxWarp>
            <a:noAutofit/>
          </a:bodyPr>
          <a:lstStyle/>
          <a:p>
            <a:pPr defTabSz="914400"/>
            <a:r>
              <a:rPr lang="en-US" sz="1400" kern="0" dirty="0">
                <a:solidFill>
                  <a:schemeClr val="bg1"/>
                </a:solidFill>
                <a:latin typeface="+mn-lt"/>
                <a:ea typeface="+mn-ea"/>
              </a:rPr>
              <a:t>Taken from the </a:t>
            </a:r>
            <a:r>
              <a:rPr lang="en-US" sz="1400" kern="0" dirty="0">
                <a:solidFill>
                  <a:srgbClr val="FFFF00"/>
                </a:solidFill>
                <a:latin typeface="+mn-lt"/>
                <a:ea typeface="+mn-ea"/>
              </a:rPr>
              <a:t>Xoserve Comprehensive Invoices and Charge Types Sheet</a:t>
            </a:r>
            <a:r>
              <a:rPr lang="en-US" sz="1400" kern="0" dirty="0">
                <a:solidFill>
                  <a:schemeClr val="bg1"/>
                </a:solidFill>
                <a:latin typeface="+mn-lt"/>
                <a:ea typeface="+mn-ea"/>
              </a:rPr>
              <a:t>, the </a:t>
            </a:r>
            <a:r>
              <a:rPr lang="en-US" sz="1400" kern="0" dirty="0" smtClean="0">
                <a:solidFill>
                  <a:schemeClr val="bg1"/>
                </a:solidFill>
                <a:latin typeface="+mn-lt"/>
                <a:ea typeface="+mn-ea"/>
              </a:rPr>
              <a:t>AMS  </a:t>
            </a:r>
            <a:r>
              <a:rPr lang="en-US" sz="1400" kern="0" dirty="0">
                <a:solidFill>
                  <a:schemeClr val="bg1"/>
                </a:solidFill>
                <a:latin typeface="+mn-lt"/>
                <a:ea typeface="+mn-ea"/>
              </a:rPr>
              <a:t>charges are identified by relevance to site </a:t>
            </a:r>
            <a:r>
              <a:rPr lang="en-US" sz="1400" kern="0" dirty="0" smtClean="0">
                <a:solidFill>
                  <a:schemeClr val="bg1"/>
                </a:solidFill>
                <a:latin typeface="+mn-lt"/>
                <a:ea typeface="+mn-ea"/>
              </a:rPr>
              <a:t>type. </a:t>
            </a:r>
            <a:endParaRPr lang="en-GB" sz="1400" kern="0" dirty="0">
              <a:solidFill>
                <a:schemeClr val="bg1"/>
              </a:solidFill>
              <a:latin typeface="+mn-lt"/>
              <a:ea typeface="+mn-ea"/>
            </a:endParaRPr>
          </a:p>
        </p:txBody>
      </p:sp>
      <p:sp>
        <p:nvSpPr>
          <p:cNvPr id="12" name="Footer Placeholder 11"/>
          <p:cNvSpPr>
            <a:spLocks noGrp="1"/>
          </p:cNvSpPr>
          <p:nvPr>
            <p:ph type="ftr" sz="quarter" idx="10"/>
          </p:nvPr>
        </p:nvSpPr>
        <p:spPr>
          <a:xfrm>
            <a:off x="3707904" y="4761246"/>
            <a:ext cx="998487" cy="202531"/>
          </a:xfrm>
        </p:spPr>
        <p:txBody>
          <a:bodyPr/>
          <a:lstStyle/>
          <a:p>
            <a:pPr>
              <a:defRPr/>
            </a:pPr>
            <a:fld id="{D86480B0-6847-4D27-B3EC-F99462D2DA11}" type="slidenum">
              <a:rPr lang="en-GB" smtClean="0"/>
              <a:pPr>
                <a:defRPr/>
              </a:pPr>
              <a:t>46</a:t>
            </a:fld>
            <a:endParaRPr lang="en-GB" dirty="0"/>
          </a:p>
        </p:txBody>
      </p:sp>
      <p:sp>
        <p:nvSpPr>
          <p:cNvPr id="14" name="Title 3"/>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3.4.3 Core Invoices - AMS</a:t>
            </a:r>
            <a:br>
              <a:rPr lang="en-GB" sz="1800" kern="0" dirty="0"/>
            </a:br>
            <a:r>
              <a:rPr lang="en-GB" sz="2000" kern="0" dirty="0" smtClean="0">
                <a:solidFill>
                  <a:schemeClr val="accent6"/>
                </a:solidFill>
              </a:rPr>
              <a:t>3.4.3.4 </a:t>
            </a:r>
            <a:r>
              <a:rPr lang="en-GB" sz="2000" kern="0" dirty="0">
                <a:solidFill>
                  <a:schemeClr val="accent6"/>
                </a:solidFill>
              </a:rPr>
              <a:t>Core Invoice Charge </a:t>
            </a:r>
            <a:r>
              <a:rPr lang="en-GB" sz="2000" kern="0" dirty="0" smtClean="0">
                <a:solidFill>
                  <a:schemeClr val="accent6"/>
                </a:solidFill>
              </a:rPr>
              <a:t>Mapping Amendments </a:t>
            </a:r>
            <a:r>
              <a:rPr lang="en-GB" sz="2000" kern="0" dirty="0">
                <a:solidFill>
                  <a:schemeClr val="accent6"/>
                </a:solidFill>
              </a:rPr>
              <a:t>(AMS)</a:t>
            </a:r>
          </a:p>
        </p:txBody>
      </p:sp>
      <p:sp>
        <p:nvSpPr>
          <p:cNvPr id="9" name="Line Callout 2 8"/>
          <p:cNvSpPr/>
          <p:nvPr/>
        </p:nvSpPr>
        <p:spPr bwMode="auto">
          <a:xfrm>
            <a:off x="6804247" y="1851670"/>
            <a:ext cx="2226687" cy="1080120"/>
          </a:xfrm>
          <a:prstGeom prst="borderCallout2">
            <a:avLst>
              <a:gd name="adj1" fmla="val 50215"/>
              <a:gd name="adj2" fmla="val 129"/>
              <a:gd name="adj3" fmla="val 58109"/>
              <a:gd name="adj4" fmla="val -6279"/>
              <a:gd name="adj5" fmla="val 93702"/>
              <a:gd name="adj6" fmla="val -11647"/>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ctr" defTabSz="914400"/>
            <a:r>
              <a:rPr lang="en-US" sz="1400" dirty="0" smtClean="0">
                <a:solidFill>
                  <a:schemeClr val="accent1"/>
                </a:solidFill>
              </a:rPr>
              <a:t>These CSEP Charges are only appropriate for shippers with IGT or CSO sites in their portfolio . </a:t>
            </a:r>
            <a:endParaRPr kumimoji="0" lang="en-GB" sz="1400" b="0" i="0" u="none" strike="noStrike" cap="none" normalizeH="0" baseline="0" dirty="0" smtClean="0">
              <a:ln>
                <a:noFill/>
              </a:ln>
              <a:solidFill>
                <a:schemeClr val="accent1"/>
              </a:solidFill>
              <a:effectLst/>
            </a:endParaRPr>
          </a:p>
        </p:txBody>
      </p:sp>
      <p:sp>
        <p:nvSpPr>
          <p:cNvPr id="7" name="Right Brace 6"/>
          <p:cNvSpPr/>
          <p:nvPr/>
        </p:nvSpPr>
        <p:spPr bwMode="auto">
          <a:xfrm>
            <a:off x="6300191" y="1707654"/>
            <a:ext cx="216024" cy="2354497"/>
          </a:xfrm>
          <a:prstGeom prst="rightBrac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382902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64419776"/>
              </p:ext>
            </p:extLst>
          </p:nvPr>
        </p:nvGraphicFramePr>
        <p:xfrm>
          <a:off x="107504" y="843558"/>
          <a:ext cx="5688632" cy="3461204"/>
        </p:xfrm>
        <a:graphic>
          <a:graphicData uri="http://schemas.openxmlformats.org/drawingml/2006/table">
            <a:tbl>
              <a:tblPr>
                <a:tableStyleId>{16D9F66E-5EB9-4882-86FB-DCBF35E3C3E4}</a:tableStyleId>
              </a:tblPr>
              <a:tblGrid>
                <a:gridCol w="666086"/>
                <a:gridCol w="3438370"/>
                <a:gridCol w="1584176"/>
              </a:tblGrid>
              <a:tr h="182430">
                <a:tc>
                  <a:txBody>
                    <a:bodyPr/>
                    <a:lstStyle/>
                    <a:p>
                      <a:pPr algn="ctr" fontAlgn="b"/>
                      <a:r>
                        <a:rPr lang="en-GB" sz="1000" b="1" u="none" strike="noStrike" dirty="0" smtClean="0">
                          <a:effectLst/>
                        </a:rPr>
                        <a:t>Charge</a:t>
                      </a:r>
                      <a:endParaRPr lang="en-GB" sz="1000" b="1" i="0" u="none" strike="noStrike" dirty="0">
                        <a:effectLst/>
                        <a:latin typeface="+mn-lt"/>
                      </a:endParaRPr>
                    </a:p>
                  </a:txBody>
                  <a:tcPr marL="9525" marR="9525" marT="9525" marB="0" anchor="b"/>
                </a:tc>
                <a:tc>
                  <a:txBody>
                    <a:bodyPr/>
                    <a:lstStyle/>
                    <a:p>
                      <a:pPr algn="l" fontAlgn="b"/>
                      <a:r>
                        <a:rPr lang="en-GB" sz="1000" b="1" u="none" strike="noStrike" dirty="0" smtClean="0">
                          <a:effectLst/>
                        </a:rPr>
                        <a:t> Charge Description</a:t>
                      </a:r>
                      <a:endParaRPr lang="en-GB" sz="1000" b="1" i="0" u="none" strike="noStrike" dirty="0">
                        <a:effectLst/>
                        <a:latin typeface="+mn-lt"/>
                      </a:endParaRPr>
                    </a:p>
                  </a:txBody>
                  <a:tcPr marL="9525" marR="9525" marT="9525" marB="0" anchor="b"/>
                </a:tc>
                <a:tc>
                  <a:txBody>
                    <a:bodyPr/>
                    <a:lstStyle/>
                    <a:p>
                      <a:pPr algn="l" fontAlgn="b"/>
                      <a:r>
                        <a:rPr lang="en-GB" sz="1000" b="1" u="none" strike="noStrike" dirty="0" smtClean="0">
                          <a:effectLst/>
                        </a:rPr>
                        <a:t> Comment</a:t>
                      </a:r>
                      <a:endParaRPr lang="en-GB" sz="1000" b="1" i="0" u="none" strike="noStrike" dirty="0">
                        <a:effectLst/>
                        <a:latin typeface="+mn-lt"/>
                      </a:endParaRPr>
                    </a:p>
                  </a:txBody>
                  <a:tcPr marL="9525" marR="9525" marT="9525" marB="0" anchor="b"/>
                </a:tc>
              </a:tr>
              <a:tr h="182430">
                <a:tc>
                  <a:txBody>
                    <a:bodyPr/>
                    <a:lstStyle/>
                    <a:p>
                      <a:pPr algn="ctr" fontAlgn="b"/>
                      <a:r>
                        <a:rPr lang="en-GB" sz="1000" b="0" i="0" u="none" strike="noStrike" dirty="0">
                          <a:effectLst/>
                          <a:latin typeface="Arial"/>
                        </a:rPr>
                        <a:t>S22</a:t>
                      </a:r>
                    </a:p>
                  </a:txBody>
                  <a:tcPr marL="9525" marR="9525" marT="9525" marB="0" anchor="b"/>
                </a:tc>
                <a:tc>
                  <a:txBody>
                    <a:bodyPr/>
                    <a:lstStyle/>
                    <a:p>
                      <a:pPr algn="l" fontAlgn="ctr"/>
                      <a:r>
                        <a:rPr lang="en-US" sz="1000" b="0" i="0" u="none" strike="noStrike" dirty="0" smtClean="0">
                          <a:effectLst/>
                          <a:latin typeface="Arial"/>
                        </a:rPr>
                        <a:t> USER </a:t>
                      </a:r>
                      <a:r>
                        <a:rPr lang="en-US" sz="1000" b="0" i="0" u="none" strike="noStrike" dirty="0">
                          <a:effectLst/>
                          <a:latin typeface="Arial"/>
                        </a:rPr>
                        <a:t>AGG REC CLEARING VALUE ANN SHR </a:t>
                      </a:r>
                    </a:p>
                  </a:txBody>
                  <a:tcPr marL="9525" marR="9525" marT="9525" marB="0" anchor="ctr"/>
                </a:tc>
                <a:tc>
                  <a:txBody>
                    <a:bodyPr/>
                    <a:lstStyle/>
                    <a:p>
                      <a:pPr algn="l" fontAlgn="b"/>
                      <a:endParaRPr lang="en-GB" sz="1000" b="0" i="0" u="none" strike="noStrike" dirty="0">
                        <a:effectLst/>
                        <a:latin typeface="Arial"/>
                      </a:endParaRPr>
                    </a:p>
                  </a:txBody>
                  <a:tcPr marL="9525" marR="9525" marT="9525" marB="0" anchor="b"/>
                </a:tc>
              </a:tr>
              <a:tr h="182430">
                <a:tc>
                  <a:txBody>
                    <a:bodyPr/>
                    <a:lstStyle/>
                    <a:p>
                      <a:pPr algn="ctr" fontAlgn="b"/>
                      <a:r>
                        <a:rPr lang="en-GB" sz="1000" b="0" i="0" u="none" strike="noStrike" dirty="0">
                          <a:effectLst/>
                          <a:latin typeface="Arial"/>
                        </a:rPr>
                        <a:t>917</a:t>
                      </a:r>
                    </a:p>
                  </a:txBody>
                  <a:tcPr marL="9525" marR="9525" marT="9525" marB="0" anchor="b"/>
                </a:tc>
                <a:tc>
                  <a:txBody>
                    <a:bodyPr/>
                    <a:lstStyle/>
                    <a:p>
                      <a:pPr algn="l" fontAlgn="ctr"/>
                      <a:r>
                        <a:rPr lang="fr-FR" sz="1000" b="0" i="0" u="none" strike="noStrike" dirty="0" smtClean="0">
                          <a:effectLst/>
                          <a:latin typeface="Arial"/>
                        </a:rPr>
                        <a:t> USER </a:t>
                      </a:r>
                      <a:r>
                        <a:rPr lang="fr-FR" sz="1000" b="0" i="0" u="none" strike="noStrike" dirty="0">
                          <a:effectLst/>
                          <a:latin typeface="Arial"/>
                        </a:rPr>
                        <a:t>AGG REC NTS TRANS CHG ADJ</a:t>
                      </a:r>
                    </a:p>
                  </a:txBody>
                  <a:tcPr marL="9525" marR="9525" marT="9525" marB="0" anchor="ctr"/>
                </a:tc>
                <a:tc>
                  <a:txBody>
                    <a:bodyPr/>
                    <a:lstStyle/>
                    <a:p>
                      <a:pPr marL="85725" indent="-85725" algn="l" fontAlgn="b"/>
                      <a:endParaRPr lang="en-GB" sz="1000" b="0" i="0" u="none" strike="noStrike" dirty="0">
                        <a:effectLst/>
                        <a:latin typeface="Arial"/>
                      </a:endParaRPr>
                    </a:p>
                  </a:txBody>
                  <a:tcPr marL="9525" marR="9525" marT="9525" marB="0" anchor="b"/>
                </a:tc>
              </a:tr>
              <a:tr h="182430">
                <a:tc>
                  <a:txBody>
                    <a:bodyPr/>
                    <a:lstStyle/>
                    <a:p>
                      <a:pPr algn="ctr" fontAlgn="b"/>
                      <a:r>
                        <a:rPr lang="en-GB" sz="1000" b="0" i="0" u="none" strike="noStrike">
                          <a:effectLst/>
                          <a:latin typeface="Arial"/>
                        </a:rPr>
                        <a:t>918</a:t>
                      </a:r>
                    </a:p>
                  </a:txBody>
                  <a:tcPr marL="9525" marR="9525" marT="9525" marB="0" anchor="b"/>
                </a:tc>
                <a:tc>
                  <a:txBody>
                    <a:bodyPr/>
                    <a:lstStyle/>
                    <a:p>
                      <a:pPr algn="l" fontAlgn="ctr"/>
                      <a:r>
                        <a:rPr lang="fr-FR" sz="1000" b="0" i="0" u="none" strike="noStrike" dirty="0" smtClean="0">
                          <a:effectLst/>
                          <a:latin typeface="Arial"/>
                        </a:rPr>
                        <a:t> USER </a:t>
                      </a:r>
                      <a:r>
                        <a:rPr lang="fr-FR" sz="1000" b="0" i="0" u="none" strike="noStrike" dirty="0">
                          <a:effectLst/>
                          <a:latin typeface="Arial"/>
                        </a:rPr>
                        <a:t>AGG REC LDZ TRANS CHG ADJ</a:t>
                      </a:r>
                    </a:p>
                  </a:txBody>
                  <a:tcPr marL="9525" marR="9525" marT="9525" marB="0" anchor="ctr"/>
                </a:tc>
                <a:tc>
                  <a:txBody>
                    <a:bodyPr/>
                    <a:lstStyle/>
                    <a:p>
                      <a:pPr algn="l" fontAlgn="b"/>
                      <a:endParaRPr lang="en-GB" sz="1000" b="0" i="0" u="none" strike="noStrike" dirty="0">
                        <a:effectLst/>
                        <a:latin typeface="Arial"/>
                      </a:endParaRPr>
                    </a:p>
                  </a:txBody>
                  <a:tcPr marL="9525" marR="9525" marT="9525" marB="0" anchor="b"/>
                </a:tc>
              </a:tr>
              <a:tr h="182430">
                <a:tc>
                  <a:txBody>
                    <a:bodyPr/>
                    <a:lstStyle/>
                    <a:p>
                      <a:pPr algn="ctr" fontAlgn="b"/>
                      <a:r>
                        <a:rPr lang="en-GB" sz="1000" b="0" i="0" u="none" strike="noStrike">
                          <a:effectLst/>
                          <a:latin typeface="Arial"/>
                        </a:rPr>
                        <a:t>922</a:t>
                      </a:r>
                    </a:p>
                  </a:txBody>
                  <a:tcPr marL="9525" marR="9525" marT="9525" marB="0" anchor="b"/>
                </a:tc>
                <a:tc>
                  <a:txBody>
                    <a:bodyPr/>
                    <a:lstStyle/>
                    <a:p>
                      <a:pPr algn="l" fontAlgn="ctr"/>
                      <a:r>
                        <a:rPr lang="en-US" sz="1000" b="0" i="0" u="none" strike="noStrike" dirty="0" smtClean="0">
                          <a:effectLst/>
                          <a:latin typeface="Arial"/>
                        </a:rPr>
                        <a:t> USER </a:t>
                      </a:r>
                      <a:r>
                        <a:rPr lang="en-US" sz="1000" b="0" i="0" u="none" strike="noStrike" dirty="0">
                          <a:effectLst/>
                          <a:latin typeface="Arial"/>
                        </a:rPr>
                        <a:t>AGG REC CLEARING VALUE</a:t>
                      </a:r>
                    </a:p>
                  </a:txBody>
                  <a:tcPr marL="9525" marR="9525" marT="9525" marB="0" anchor="ctr"/>
                </a:tc>
                <a:tc>
                  <a:txBody>
                    <a:bodyPr/>
                    <a:lstStyle/>
                    <a:p>
                      <a:pPr algn="l" fontAlgn="b"/>
                      <a:endParaRPr lang="en-GB" sz="1000" b="0" i="0" u="none" strike="noStrike" dirty="0">
                        <a:effectLst/>
                        <a:latin typeface="Arial"/>
                      </a:endParaRPr>
                    </a:p>
                  </a:txBody>
                  <a:tcPr marL="9525" marR="9525" marT="9525" marB="0" anchor="b"/>
                </a:tc>
              </a:tr>
              <a:tr h="182430">
                <a:tc>
                  <a:txBody>
                    <a:bodyPr/>
                    <a:lstStyle/>
                    <a:p>
                      <a:pPr algn="ctr" fontAlgn="b"/>
                      <a:r>
                        <a:rPr lang="en-GB" sz="1000" b="0" i="0" u="none" strike="noStrike" dirty="0">
                          <a:effectLst/>
                          <a:latin typeface="Arial"/>
                        </a:rPr>
                        <a:t>S17</a:t>
                      </a:r>
                    </a:p>
                  </a:txBody>
                  <a:tcPr marL="9525" marR="9525" marT="9525" marB="0" anchor="b"/>
                </a:tc>
                <a:tc>
                  <a:txBody>
                    <a:bodyPr/>
                    <a:lstStyle/>
                    <a:p>
                      <a:pPr algn="l" fontAlgn="ctr"/>
                      <a:r>
                        <a:rPr lang="en-GB" sz="1000" b="0" i="0" u="none" strike="noStrike" dirty="0" smtClean="0">
                          <a:effectLst/>
                          <a:latin typeface="Arial"/>
                        </a:rPr>
                        <a:t> USER </a:t>
                      </a:r>
                      <a:r>
                        <a:rPr lang="en-GB" sz="1000" b="0" i="0" u="none" strike="noStrike" dirty="0">
                          <a:effectLst/>
                          <a:latin typeface="Arial"/>
                        </a:rPr>
                        <a:t>AGG REC NTS TRANS CHG ANN SHR ADJ</a:t>
                      </a:r>
                    </a:p>
                  </a:txBody>
                  <a:tcPr marL="9525" marR="9525" marT="9525" marB="0" anchor="ctr"/>
                </a:tc>
                <a:tc>
                  <a:txBody>
                    <a:bodyPr/>
                    <a:lstStyle/>
                    <a:p>
                      <a:pPr algn="l" fontAlgn="b"/>
                      <a:endParaRPr lang="en-GB" sz="1000" b="0" i="0" u="none" strike="noStrike" dirty="0">
                        <a:effectLst/>
                        <a:latin typeface="Arial"/>
                      </a:endParaRPr>
                    </a:p>
                  </a:txBody>
                  <a:tcPr marL="9525" marR="9525" marT="9525" marB="0" anchor="b"/>
                </a:tc>
              </a:tr>
              <a:tr h="182430">
                <a:tc>
                  <a:txBody>
                    <a:bodyPr/>
                    <a:lstStyle/>
                    <a:p>
                      <a:pPr algn="ctr" fontAlgn="b"/>
                      <a:r>
                        <a:rPr lang="en-GB" sz="1000" b="0" i="0" u="none" strike="noStrike">
                          <a:effectLst/>
                          <a:latin typeface="Arial"/>
                        </a:rPr>
                        <a:t>S18</a:t>
                      </a:r>
                    </a:p>
                  </a:txBody>
                  <a:tcPr marL="9525" marR="9525" marT="9525" marB="0" anchor="b"/>
                </a:tc>
                <a:tc>
                  <a:txBody>
                    <a:bodyPr/>
                    <a:lstStyle/>
                    <a:p>
                      <a:pPr algn="l" fontAlgn="ctr"/>
                      <a:r>
                        <a:rPr lang="en-GB" sz="1000" b="0" i="0" u="none" strike="noStrike" dirty="0" smtClean="0">
                          <a:effectLst/>
                          <a:latin typeface="Arial"/>
                        </a:rPr>
                        <a:t> USER </a:t>
                      </a:r>
                      <a:r>
                        <a:rPr lang="en-GB" sz="1000" b="0" i="0" u="none" strike="noStrike" dirty="0">
                          <a:effectLst/>
                          <a:latin typeface="Arial"/>
                        </a:rPr>
                        <a:t>AGG REC LDZ TRANS CHG ANN SHR ADJ</a:t>
                      </a:r>
                    </a:p>
                  </a:txBody>
                  <a:tcPr marL="9525" marR="9525" marT="9525" marB="0" anchor="ctr"/>
                </a:tc>
                <a:tc>
                  <a:txBody>
                    <a:bodyPr/>
                    <a:lstStyle/>
                    <a:p>
                      <a:pPr algn="l" fontAlgn="b"/>
                      <a:endParaRPr lang="en-GB" sz="1000" b="0" i="0" u="none" strike="noStrike" dirty="0">
                        <a:effectLst/>
                        <a:latin typeface="Arial"/>
                      </a:endParaRPr>
                    </a:p>
                  </a:txBody>
                  <a:tcPr marL="9525" marR="9525" marT="9525" marB="0" anchor="b"/>
                </a:tc>
              </a:tr>
              <a:tr h="182430">
                <a:tc>
                  <a:txBody>
                    <a:bodyPr/>
                    <a:lstStyle/>
                    <a:p>
                      <a:pPr algn="ctr" fontAlgn="b"/>
                      <a:r>
                        <a:rPr lang="en-GB" sz="1000" b="0" i="0" u="none" strike="noStrike" dirty="0">
                          <a:effectLst/>
                          <a:latin typeface="Arial"/>
                        </a:rPr>
                        <a:t>AUA</a:t>
                      </a:r>
                    </a:p>
                  </a:txBody>
                  <a:tcPr marL="9525" marR="9525" marT="9525" marB="0" anchor="b"/>
                </a:tc>
                <a:tc>
                  <a:txBody>
                    <a:bodyPr/>
                    <a:lstStyle/>
                    <a:p>
                      <a:pPr algn="l" fontAlgn="ctr"/>
                      <a:r>
                        <a:rPr lang="en-US" sz="1000" b="0" i="0" u="none" strike="noStrike" dirty="0" smtClean="0">
                          <a:effectLst/>
                          <a:latin typeface="Arial"/>
                        </a:rPr>
                        <a:t> UNIQUE </a:t>
                      </a:r>
                      <a:r>
                        <a:rPr lang="en-US" sz="1000" b="0" i="0" u="none" strike="noStrike" dirty="0">
                          <a:effectLst/>
                          <a:latin typeface="Arial"/>
                        </a:rPr>
                        <a:t>- CUST CAPACITY CHARGE ADJ</a:t>
                      </a:r>
                    </a:p>
                  </a:txBody>
                  <a:tcPr marL="9525" marR="9525" marT="9525" marB="0" anchor="ctr"/>
                </a:tc>
                <a:tc>
                  <a:txBody>
                    <a:bodyPr/>
                    <a:lstStyle/>
                    <a:p>
                      <a:pPr algn="l" fontAlgn="b"/>
                      <a:r>
                        <a:rPr lang="en-GB" sz="1000" b="0" i="0" u="none" strike="noStrike" dirty="0" smtClean="0">
                          <a:effectLst/>
                          <a:latin typeface="Arial"/>
                        </a:rPr>
                        <a:t> Non Standard Sites only </a:t>
                      </a:r>
                      <a:endParaRPr lang="en-GB" sz="1000" b="0" i="0" u="none" strike="noStrike" dirty="0">
                        <a:effectLst/>
                        <a:latin typeface="Arial"/>
                      </a:endParaRPr>
                    </a:p>
                  </a:txBody>
                  <a:tcPr marL="9525" marR="9525" marT="9525" marB="0" anchor="b"/>
                </a:tc>
              </a:tr>
              <a:tr h="182430">
                <a:tc>
                  <a:txBody>
                    <a:bodyPr/>
                    <a:lstStyle/>
                    <a:p>
                      <a:pPr algn="ctr" fontAlgn="b"/>
                      <a:r>
                        <a:rPr lang="en-GB" sz="1000" b="0" i="0" u="none" strike="noStrike">
                          <a:effectLst/>
                          <a:latin typeface="Arial"/>
                        </a:rPr>
                        <a:t>AUZ</a:t>
                      </a:r>
                    </a:p>
                  </a:txBody>
                  <a:tcPr marL="9525" marR="9525" marT="9525" marB="0" anchor="b"/>
                </a:tc>
                <a:tc>
                  <a:txBody>
                    <a:bodyPr/>
                    <a:lstStyle/>
                    <a:p>
                      <a:pPr algn="l" fontAlgn="ctr"/>
                      <a:r>
                        <a:rPr lang="en-GB" sz="1000" b="0" i="0" u="none" strike="noStrike" dirty="0" smtClean="0">
                          <a:effectLst/>
                          <a:latin typeface="Arial"/>
                        </a:rPr>
                        <a:t> UNIQUE </a:t>
                      </a:r>
                      <a:r>
                        <a:rPr lang="en-GB" sz="1000" b="0" i="0" u="none" strike="noStrike" dirty="0">
                          <a:effectLst/>
                          <a:latin typeface="Arial"/>
                        </a:rPr>
                        <a:t>- LDZ CAPACITY CHARGE ADJ</a:t>
                      </a:r>
                    </a:p>
                  </a:txBody>
                  <a:tcPr marL="9525" marR="9525" marT="9525" marB="0" anchor="ctr"/>
                </a:tc>
                <a:tc>
                  <a:txBody>
                    <a:bodyPr/>
                    <a:lstStyle/>
                    <a:p>
                      <a:pPr algn="l" fontAlgn="b"/>
                      <a:r>
                        <a:rPr lang="en-GB" sz="1000" b="0" i="0" u="none" strike="noStrike" dirty="0" smtClean="0">
                          <a:effectLst/>
                          <a:latin typeface="Arial"/>
                        </a:rPr>
                        <a:t> Non Standard Sites only </a:t>
                      </a:r>
                      <a:endParaRPr lang="en-GB" sz="1000" b="0" i="0" u="none" strike="noStrike" dirty="0">
                        <a:effectLst/>
                        <a:latin typeface="Arial"/>
                      </a:endParaRPr>
                    </a:p>
                  </a:txBody>
                  <a:tcPr marL="9525" marR="9525" marT="9525" marB="0" anchor="b"/>
                </a:tc>
              </a:tr>
              <a:tr h="182430">
                <a:tc>
                  <a:txBody>
                    <a:bodyPr/>
                    <a:lstStyle/>
                    <a:p>
                      <a:pPr algn="ctr" fontAlgn="b"/>
                      <a:r>
                        <a:rPr lang="en-GB" sz="1000" b="0" i="0" u="none" strike="noStrike">
                          <a:effectLst/>
                          <a:latin typeface="Arial"/>
                        </a:rPr>
                        <a:t>AUE</a:t>
                      </a:r>
                    </a:p>
                  </a:txBody>
                  <a:tcPr marL="9525" marR="9525" marT="9525" marB="0" anchor="b"/>
                </a:tc>
                <a:tc>
                  <a:txBody>
                    <a:bodyPr/>
                    <a:lstStyle/>
                    <a:p>
                      <a:pPr algn="l" fontAlgn="b"/>
                      <a:r>
                        <a:rPr lang="en-GB" sz="1000" b="0" i="0" u="none" strike="noStrike" dirty="0" smtClean="0">
                          <a:effectLst/>
                          <a:latin typeface="Arial"/>
                        </a:rPr>
                        <a:t> UNIQUE </a:t>
                      </a:r>
                      <a:r>
                        <a:rPr lang="en-GB" sz="1000" b="0" i="0" u="none" strike="noStrike" dirty="0">
                          <a:effectLst/>
                          <a:latin typeface="Arial"/>
                        </a:rPr>
                        <a:t>- EXIT CAPACITY LDZ ECN CHARGE ADJ</a:t>
                      </a:r>
                    </a:p>
                  </a:txBody>
                  <a:tcPr marL="9525" marR="9525" marT="9525" marB="0" anchor="b"/>
                </a:tc>
                <a:tc>
                  <a:txBody>
                    <a:bodyPr/>
                    <a:lstStyle/>
                    <a:p>
                      <a:pPr algn="l" fontAlgn="b"/>
                      <a:r>
                        <a:rPr lang="en-GB" sz="1000" b="0" i="0" u="none" strike="noStrike" dirty="0" smtClean="0">
                          <a:effectLst/>
                          <a:latin typeface="Arial"/>
                        </a:rPr>
                        <a:t> Non Standard Sites only </a:t>
                      </a:r>
                      <a:endParaRPr lang="en-GB" sz="1000" b="0" i="0" u="none" strike="noStrike" dirty="0">
                        <a:effectLst/>
                        <a:latin typeface="Arial"/>
                      </a:endParaRPr>
                    </a:p>
                  </a:txBody>
                  <a:tcPr marL="9525" marR="9525" marT="9525" marB="0" anchor="b"/>
                </a:tc>
              </a:tr>
              <a:tr h="192070">
                <a:tc>
                  <a:txBody>
                    <a:bodyPr/>
                    <a:lstStyle/>
                    <a:p>
                      <a:pPr algn="ctr" fontAlgn="b"/>
                      <a:r>
                        <a:rPr lang="en-GB" sz="1000" b="0" i="0" u="none" strike="noStrike">
                          <a:effectLst/>
                          <a:latin typeface="Arial"/>
                        </a:rPr>
                        <a:t>88A</a:t>
                      </a:r>
                    </a:p>
                  </a:txBody>
                  <a:tcPr marL="9525" marR="9525" marT="9525" marB="0" anchor="b"/>
                </a:tc>
                <a:tc>
                  <a:txBody>
                    <a:bodyPr/>
                    <a:lstStyle/>
                    <a:p>
                      <a:pPr algn="l" fontAlgn="b"/>
                      <a:r>
                        <a:rPr lang="en-US" sz="1000" b="0" i="0" u="none" strike="noStrike" dirty="0" smtClean="0">
                          <a:effectLst/>
                          <a:latin typeface="Arial"/>
                        </a:rPr>
                        <a:t> UNIQUE </a:t>
                      </a:r>
                      <a:r>
                        <a:rPr lang="en-US" sz="1000" b="0" i="0" u="none" strike="noStrike" dirty="0">
                          <a:effectLst/>
                          <a:latin typeface="Arial"/>
                        </a:rPr>
                        <a:t>NTS COMMODITY SHORTHAUL ADJ</a:t>
                      </a:r>
                    </a:p>
                  </a:txBody>
                  <a:tcPr marL="9525" marR="9525" marT="9525" marB="0" anchor="b"/>
                </a:tc>
                <a:tc>
                  <a:txBody>
                    <a:bodyPr/>
                    <a:lstStyle/>
                    <a:p>
                      <a:pPr algn="l" fontAlgn="b"/>
                      <a:r>
                        <a:rPr lang="en-GB" sz="1000" b="0" i="0" u="none" strike="noStrike" dirty="0" smtClean="0">
                          <a:effectLst/>
                          <a:latin typeface="Arial"/>
                        </a:rPr>
                        <a:t> Non Standard Sites only </a:t>
                      </a:r>
                      <a:endParaRPr lang="en-GB" sz="1000" b="0" i="0" u="none" strike="noStrike" dirty="0">
                        <a:effectLst/>
                        <a:latin typeface="Arial"/>
                      </a:endParaRPr>
                    </a:p>
                  </a:txBody>
                  <a:tcPr marL="9525" marR="9525" marT="9525" marB="0" anchor="b"/>
                </a:tc>
              </a:tr>
              <a:tr h="182430">
                <a:tc>
                  <a:txBody>
                    <a:bodyPr/>
                    <a:lstStyle/>
                    <a:p>
                      <a:pPr algn="ctr" fontAlgn="b"/>
                      <a:r>
                        <a:rPr lang="en-GB" sz="1000" b="0" i="0" u="none" strike="noStrike">
                          <a:solidFill>
                            <a:srgbClr val="000000"/>
                          </a:solidFill>
                          <a:effectLst/>
                          <a:latin typeface="Arial"/>
                        </a:rPr>
                        <a:t>882</a:t>
                      </a:r>
                    </a:p>
                  </a:txBody>
                  <a:tcPr marL="9525" marR="9525" marT="9525" marB="0" anchor="b"/>
                </a:tc>
                <a:tc>
                  <a:txBody>
                    <a:bodyPr/>
                    <a:lstStyle/>
                    <a:p>
                      <a:pPr algn="l" fontAlgn="b"/>
                      <a:r>
                        <a:rPr lang="en-GB" sz="1000" b="0" i="0" u="none" strike="noStrike" dirty="0" smtClean="0">
                          <a:solidFill>
                            <a:srgbClr val="000000"/>
                          </a:solidFill>
                          <a:effectLst/>
                          <a:latin typeface="Arial"/>
                        </a:rPr>
                        <a:t> LDZ </a:t>
                      </a:r>
                      <a:r>
                        <a:rPr lang="en-GB" sz="1000" b="0" i="0" u="none" strike="noStrike" dirty="0">
                          <a:solidFill>
                            <a:srgbClr val="000000"/>
                          </a:solidFill>
                          <a:effectLst/>
                          <a:latin typeface="Arial"/>
                        </a:rPr>
                        <a:t>OPTIONAL TARIFF ADJ</a:t>
                      </a:r>
                    </a:p>
                  </a:txBody>
                  <a:tcPr marL="9525" marR="9525" marT="9525" marB="0" anchor="b"/>
                </a:tc>
                <a:tc>
                  <a:txBody>
                    <a:bodyPr/>
                    <a:lstStyle/>
                    <a:p>
                      <a:pPr algn="l" fontAlgn="b"/>
                      <a:r>
                        <a:rPr lang="en-GB" sz="1000" b="0" i="0" u="none" strike="noStrike" dirty="0" smtClean="0">
                          <a:effectLst/>
                          <a:latin typeface="Arial"/>
                        </a:rPr>
                        <a:t> Non Standard Sites only </a:t>
                      </a:r>
                      <a:endParaRPr lang="en-GB" sz="1000" b="0" i="0" u="none" strike="noStrike" dirty="0">
                        <a:effectLst/>
                        <a:latin typeface="Arial"/>
                      </a:endParaRPr>
                    </a:p>
                  </a:txBody>
                  <a:tcPr marL="9525" marR="9525" marT="9525" marB="0" anchor="b"/>
                </a:tc>
              </a:tr>
              <a:tr h="182430">
                <a:tc>
                  <a:txBody>
                    <a:bodyPr/>
                    <a:lstStyle/>
                    <a:p>
                      <a:pPr algn="ctr" fontAlgn="ctr"/>
                      <a:r>
                        <a:rPr lang="en-GB" sz="1000" b="0" i="0" u="none" strike="noStrike" dirty="0">
                          <a:effectLst/>
                          <a:latin typeface="Arial"/>
                        </a:rPr>
                        <a:t>AUY</a:t>
                      </a:r>
                    </a:p>
                  </a:txBody>
                  <a:tcPr marL="9525" marR="9525" marT="9525" marB="0" anchor="ctr"/>
                </a:tc>
                <a:tc>
                  <a:txBody>
                    <a:bodyPr/>
                    <a:lstStyle/>
                    <a:p>
                      <a:pPr algn="l" fontAlgn="ctr"/>
                      <a:r>
                        <a:rPr lang="en-GB" sz="1000" b="0" i="0" u="none" strike="noStrike" dirty="0" smtClean="0">
                          <a:effectLst/>
                          <a:latin typeface="Arial"/>
                        </a:rPr>
                        <a:t> UNIQUE </a:t>
                      </a:r>
                      <a:r>
                        <a:rPr lang="en-GB" sz="1000" b="0" i="0" u="none" strike="noStrike" dirty="0">
                          <a:effectLst/>
                          <a:latin typeface="Arial"/>
                        </a:rPr>
                        <a:t>- LDZ COMMODITY RECONCILIATION</a:t>
                      </a:r>
                    </a:p>
                  </a:txBody>
                  <a:tcPr marL="9525" marR="9525" marT="9525" marB="0" anchor="ctr"/>
                </a:tc>
                <a:tc>
                  <a:txBody>
                    <a:bodyPr/>
                    <a:lstStyle/>
                    <a:p>
                      <a:pPr algn="l" fontAlgn="b"/>
                      <a:r>
                        <a:rPr lang="en-GB" sz="1000" b="0" i="0" u="none" strike="noStrike" dirty="0" smtClean="0">
                          <a:effectLst/>
                          <a:latin typeface="Arial"/>
                        </a:rPr>
                        <a:t> Non </a:t>
                      </a:r>
                      <a:r>
                        <a:rPr lang="en-GB" sz="1000" b="0" i="0" u="none" strike="noStrike" dirty="0">
                          <a:effectLst/>
                          <a:latin typeface="Arial"/>
                        </a:rPr>
                        <a:t>Standard Sites only </a:t>
                      </a:r>
                    </a:p>
                  </a:txBody>
                  <a:tcPr marL="9525" marR="9525" marT="9525" marB="0" anchor="b"/>
                </a:tc>
              </a:tr>
              <a:tr h="149146">
                <a:tc>
                  <a:txBody>
                    <a:bodyPr/>
                    <a:lstStyle/>
                    <a:p>
                      <a:pPr algn="ctr" fontAlgn="ctr"/>
                      <a:r>
                        <a:rPr lang="en-GB" sz="1000" b="0" i="0" u="none" strike="noStrike">
                          <a:effectLst/>
                          <a:latin typeface="Arial"/>
                        </a:rPr>
                        <a:t>AUT</a:t>
                      </a:r>
                    </a:p>
                  </a:txBody>
                  <a:tcPr marL="9525" marR="9525" marT="9525" marB="0" anchor="ctr"/>
                </a:tc>
                <a:tc>
                  <a:txBody>
                    <a:bodyPr/>
                    <a:lstStyle/>
                    <a:p>
                      <a:pPr algn="l" fontAlgn="ctr"/>
                      <a:r>
                        <a:rPr lang="en-GB" sz="1000" b="0" i="0" u="none" strike="noStrike" dirty="0" smtClean="0">
                          <a:effectLst/>
                          <a:latin typeface="Arial"/>
                        </a:rPr>
                        <a:t> UNIQUE </a:t>
                      </a:r>
                      <a:r>
                        <a:rPr lang="en-GB" sz="1000" b="0" i="0" u="none" strike="noStrike" dirty="0">
                          <a:effectLst/>
                          <a:latin typeface="Arial"/>
                        </a:rPr>
                        <a:t>- NTS TO EXIT COMMODITY </a:t>
                      </a:r>
                      <a:r>
                        <a:rPr lang="en-GB" sz="1000" b="0" i="0" u="none" strike="noStrike" dirty="0" smtClean="0">
                          <a:effectLst/>
                          <a:latin typeface="Arial"/>
                        </a:rPr>
                        <a:t>REC </a:t>
                      </a:r>
                      <a:r>
                        <a:rPr lang="en-GB" sz="1000" b="0" i="0" u="none" strike="noStrike" dirty="0">
                          <a:effectLst/>
                          <a:latin typeface="Arial"/>
                        </a:rPr>
                        <a:t>CHARGE</a:t>
                      </a:r>
                    </a:p>
                  </a:txBody>
                  <a:tcPr marL="9525" marR="9525" marT="9525" marB="0" anchor="ctr"/>
                </a:tc>
                <a:tc>
                  <a:txBody>
                    <a:bodyPr/>
                    <a:lstStyle/>
                    <a:p>
                      <a:pPr algn="l" fontAlgn="b"/>
                      <a:r>
                        <a:rPr lang="en-GB" sz="1000" b="0" i="0" u="none" strike="noStrike" dirty="0" smtClean="0">
                          <a:effectLst/>
                          <a:latin typeface="Arial"/>
                        </a:rPr>
                        <a:t> Non </a:t>
                      </a:r>
                      <a:r>
                        <a:rPr lang="en-GB" sz="1000" b="0" i="0" u="none" strike="noStrike" dirty="0">
                          <a:effectLst/>
                          <a:latin typeface="Arial"/>
                        </a:rPr>
                        <a:t>Standard Sites only </a:t>
                      </a:r>
                    </a:p>
                  </a:txBody>
                  <a:tcPr marL="9525" marR="9525" marT="9525" marB="0" anchor="b"/>
                </a:tc>
              </a:tr>
              <a:tr h="182430">
                <a:tc>
                  <a:txBody>
                    <a:bodyPr/>
                    <a:lstStyle/>
                    <a:p>
                      <a:pPr algn="ctr" fontAlgn="ctr"/>
                      <a:r>
                        <a:rPr lang="en-GB" sz="1000" b="0" i="0" u="none" strike="noStrike" dirty="0">
                          <a:effectLst/>
                          <a:latin typeface="Arial"/>
                        </a:rPr>
                        <a:t>AUS</a:t>
                      </a:r>
                    </a:p>
                  </a:txBody>
                  <a:tcPr marL="9525" marR="9525" marT="9525" marB="0" anchor="ctr"/>
                </a:tc>
                <a:tc>
                  <a:txBody>
                    <a:bodyPr/>
                    <a:lstStyle/>
                    <a:p>
                      <a:pPr algn="l" fontAlgn="ctr"/>
                      <a:r>
                        <a:rPr lang="en-GB" sz="1000" b="0" i="0" u="none" strike="noStrike" dirty="0" smtClean="0">
                          <a:effectLst/>
                          <a:latin typeface="Arial"/>
                        </a:rPr>
                        <a:t> UNIQUE </a:t>
                      </a:r>
                      <a:r>
                        <a:rPr lang="en-GB" sz="1000" b="0" i="0" u="none" strike="noStrike" dirty="0">
                          <a:effectLst/>
                          <a:latin typeface="Arial"/>
                        </a:rPr>
                        <a:t>- NTS SO EXIT COMMODITY </a:t>
                      </a:r>
                      <a:r>
                        <a:rPr lang="en-GB" sz="1000" b="0" i="0" u="none" strike="noStrike" dirty="0" smtClean="0">
                          <a:effectLst/>
                          <a:latin typeface="Arial"/>
                        </a:rPr>
                        <a:t>REC </a:t>
                      </a:r>
                      <a:r>
                        <a:rPr lang="en-GB" sz="1000" b="0" i="0" u="none" strike="noStrike" dirty="0">
                          <a:effectLst/>
                          <a:latin typeface="Arial"/>
                        </a:rPr>
                        <a:t>CHARGE</a:t>
                      </a:r>
                    </a:p>
                  </a:txBody>
                  <a:tcPr marL="9525" marR="9525" marT="9525" marB="0" anchor="ctr"/>
                </a:tc>
                <a:tc>
                  <a:txBody>
                    <a:bodyPr/>
                    <a:lstStyle/>
                    <a:p>
                      <a:pPr algn="l" fontAlgn="b"/>
                      <a:r>
                        <a:rPr lang="en-GB" sz="1000" b="0" i="0" u="none" strike="noStrike" dirty="0" smtClean="0">
                          <a:effectLst/>
                          <a:latin typeface="Arial"/>
                        </a:rPr>
                        <a:t> Non </a:t>
                      </a:r>
                      <a:r>
                        <a:rPr lang="en-GB" sz="1000" b="0" i="0" u="none" strike="noStrike" dirty="0">
                          <a:effectLst/>
                          <a:latin typeface="Arial"/>
                        </a:rPr>
                        <a:t>Standard Sites only </a:t>
                      </a:r>
                    </a:p>
                  </a:txBody>
                  <a:tcPr marL="9525" marR="9525" marT="9525" marB="0" anchor="b"/>
                </a:tc>
              </a:tr>
              <a:tr h="182430">
                <a:tc>
                  <a:txBody>
                    <a:bodyPr/>
                    <a:lstStyle/>
                    <a:p>
                      <a:pPr algn="ctr" fontAlgn="ctr"/>
                      <a:r>
                        <a:rPr lang="en-GB" sz="1000" b="0" i="0" u="none" strike="noStrike" dirty="0">
                          <a:effectLst/>
                          <a:latin typeface="Arial"/>
                        </a:rPr>
                        <a:t>AUN</a:t>
                      </a:r>
                    </a:p>
                  </a:txBody>
                  <a:tcPr marL="9525" marR="9525" marT="9525" marB="0" anchor="ctr"/>
                </a:tc>
                <a:tc>
                  <a:txBody>
                    <a:bodyPr/>
                    <a:lstStyle/>
                    <a:p>
                      <a:pPr algn="l" fontAlgn="ctr"/>
                      <a:r>
                        <a:rPr lang="fr-FR" sz="1000" b="0" i="0" u="none" strike="noStrike" dirty="0" smtClean="0">
                          <a:effectLst/>
                          <a:latin typeface="Arial"/>
                        </a:rPr>
                        <a:t> UNIQUE </a:t>
                      </a:r>
                      <a:r>
                        <a:rPr lang="fr-FR" sz="1000" b="0" i="0" u="none" strike="noStrike" dirty="0">
                          <a:effectLst/>
                          <a:latin typeface="Arial"/>
                        </a:rPr>
                        <a:t>- NTS EXIT COMM RECONCILIATION</a:t>
                      </a:r>
                    </a:p>
                  </a:txBody>
                  <a:tcPr marL="9525" marR="9525" marT="9525" marB="0" anchor="ctr"/>
                </a:tc>
                <a:tc>
                  <a:txBody>
                    <a:bodyPr/>
                    <a:lstStyle/>
                    <a:p>
                      <a:pPr algn="l" fontAlgn="b"/>
                      <a:r>
                        <a:rPr lang="en-GB" sz="1000" b="0" i="0" u="none" strike="noStrike" dirty="0" smtClean="0">
                          <a:effectLst/>
                          <a:latin typeface="Arial"/>
                        </a:rPr>
                        <a:t> Non </a:t>
                      </a:r>
                      <a:r>
                        <a:rPr lang="en-GB" sz="1000" b="0" i="0" u="none" strike="noStrike" dirty="0">
                          <a:effectLst/>
                          <a:latin typeface="Arial"/>
                        </a:rPr>
                        <a:t>Standard Sites only </a:t>
                      </a:r>
                    </a:p>
                  </a:txBody>
                  <a:tcPr marL="9525" marR="9525" marT="9525" marB="0" anchor="b"/>
                </a:tc>
              </a:tr>
              <a:tr h="188329">
                <a:tc>
                  <a:txBody>
                    <a:bodyPr/>
                    <a:lstStyle/>
                    <a:p>
                      <a:pPr algn="ctr" fontAlgn="ctr"/>
                      <a:r>
                        <a:rPr lang="en-GB" sz="1000" b="0" i="0" u="none" strike="noStrike" dirty="0">
                          <a:effectLst/>
                          <a:latin typeface="Arial"/>
                        </a:rPr>
                        <a:t>NRT</a:t>
                      </a:r>
                    </a:p>
                  </a:txBody>
                  <a:tcPr marL="9525" marR="9525" marT="9525" marB="0" anchor="ctr"/>
                </a:tc>
                <a:tc>
                  <a:txBody>
                    <a:bodyPr/>
                    <a:lstStyle/>
                    <a:p>
                      <a:pPr algn="l" fontAlgn="ctr"/>
                      <a:r>
                        <a:rPr lang="en-US" sz="1000" b="0" i="0" u="none" strike="noStrike" dirty="0" smtClean="0">
                          <a:effectLst/>
                          <a:latin typeface="Arial"/>
                        </a:rPr>
                        <a:t> NTS </a:t>
                      </a:r>
                      <a:r>
                        <a:rPr lang="en-US" sz="1000" b="0" i="0" u="none" strike="noStrike" dirty="0">
                          <a:effectLst/>
                          <a:latin typeface="Arial"/>
                        </a:rPr>
                        <a:t>TO EXIT COMMODITY RECONCILIATION </a:t>
                      </a:r>
                      <a:r>
                        <a:rPr lang="en-US" sz="1000" b="0" i="0" u="none" strike="noStrike" dirty="0" smtClean="0">
                          <a:effectLst/>
                          <a:latin typeface="Arial"/>
                        </a:rPr>
                        <a:t> CHARGE</a:t>
                      </a:r>
                      <a:endParaRPr lang="en-US" sz="1000" b="0" i="0" u="none" strike="noStrike" dirty="0">
                        <a:effectLst/>
                        <a:latin typeface="Arial"/>
                      </a:endParaRPr>
                    </a:p>
                  </a:txBody>
                  <a:tcPr marL="9525" marR="9525" marT="9525" marB="0" anchor="ctr"/>
                </a:tc>
                <a:tc>
                  <a:txBody>
                    <a:bodyPr/>
                    <a:lstStyle/>
                    <a:p>
                      <a:pPr algn="l" fontAlgn="b"/>
                      <a:r>
                        <a:rPr lang="en-GB" sz="1000" b="0" i="0" u="none" strike="noStrike" dirty="0" smtClean="0">
                          <a:effectLst/>
                          <a:latin typeface="Arial"/>
                        </a:rPr>
                        <a:t> Non </a:t>
                      </a:r>
                      <a:r>
                        <a:rPr lang="en-GB" sz="1000" b="0" i="0" u="none" strike="noStrike" dirty="0">
                          <a:effectLst/>
                          <a:latin typeface="Arial"/>
                        </a:rPr>
                        <a:t>Standard Sites only </a:t>
                      </a:r>
                    </a:p>
                  </a:txBody>
                  <a:tcPr marL="9525" marR="9525" marT="9525" marB="0" anchor="b"/>
                </a:tc>
              </a:tr>
              <a:tr h="182430">
                <a:tc>
                  <a:txBody>
                    <a:bodyPr/>
                    <a:lstStyle/>
                    <a:p>
                      <a:pPr algn="ctr" fontAlgn="ctr"/>
                      <a:r>
                        <a:rPr lang="en-GB" sz="1000" b="0" i="0" u="none" strike="noStrike">
                          <a:effectLst/>
                          <a:latin typeface="Arial"/>
                        </a:rPr>
                        <a:t>NRS</a:t>
                      </a:r>
                    </a:p>
                  </a:txBody>
                  <a:tcPr marL="9525" marR="9525" marT="9525" marB="0" anchor="ctr"/>
                </a:tc>
                <a:tc>
                  <a:txBody>
                    <a:bodyPr/>
                    <a:lstStyle/>
                    <a:p>
                      <a:pPr algn="l" fontAlgn="ctr"/>
                      <a:r>
                        <a:rPr lang="en-GB" sz="1000" b="0" i="0" u="none" strike="noStrike" dirty="0" smtClean="0">
                          <a:effectLst/>
                          <a:latin typeface="Arial"/>
                        </a:rPr>
                        <a:t> NTS </a:t>
                      </a:r>
                      <a:r>
                        <a:rPr lang="en-GB" sz="1000" b="0" i="0" u="none" strike="noStrike" dirty="0">
                          <a:effectLst/>
                          <a:latin typeface="Arial"/>
                        </a:rPr>
                        <a:t>SO EXIT COMMODITY RECONCILIATION CHARGE</a:t>
                      </a:r>
                    </a:p>
                  </a:txBody>
                  <a:tcPr marL="9525" marR="9525" marT="9525" marB="0" anchor="ctr"/>
                </a:tc>
                <a:tc>
                  <a:txBody>
                    <a:bodyPr/>
                    <a:lstStyle/>
                    <a:p>
                      <a:pPr algn="l" fontAlgn="b"/>
                      <a:r>
                        <a:rPr lang="en-GB" sz="1000" b="0" i="0" u="none" strike="noStrike" dirty="0" smtClean="0">
                          <a:effectLst/>
                          <a:latin typeface="Arial"/>
                        </a:rPr>
                        <a:t> Non </a:t>
                      </a:r>
                      <a:r>
                        <a:rPr lang="en-GB" sz="1000" b="0" i="0" u="none" strike="noStrike" dirty="0">
                          <a:effectLst/>
                          <a:latin typeface="Arial"/>
                        </a:rPr>
                        <a:t>Standard Sites only </a:t>
                      </a:r>
                    </a:p>
                  </a:txBody>
                  <a:tcPr marL="9525" marR="9525" marT="9525" marB="0" anchor="b"/>
                </a:tc>
              </a:tr>
              <a:tr h="182430">
                <a:tc>
                  <a:txBody>
                    <a:bodyPr/>
                    <a:lstStyle/>
                    <a:p>
                      <a:pPr algn="ctr" fontAlgn="ctr"/>
                      <a:r>
                        <a:rPr lang="en-GB" sz="1000" b="0" i="0" u="none" strike="noStrike" dirty="0">
                          <a:effectLst/>
                          <a:latin typeface="Arial"/>
                        </a:rPr>
                        <a:t>705</a:t>
                      </a:r>
                    </a:p>
                  </a:txBody>
                  <a:tcPr marL="9525" marR="9525" marT="9525" marB="0" anchor="ctr"/>
                </a:tc>
                <a:tc>
                  <a:txBody>
                    <a:bodyPr/>
                    <a:lstStyle/>
                    <a:p>
                      <a:pPr algn="l" fontAlgn="ctr"/>
                      <a:r>
                        <a:rPr lang="en-GB" sz="1000" b="0" i="0" u="none" strike="noStrike" dirty="0" smtClean="0">
                          <a:effectLst/>
                          <a:latin typeface="Arial"/>
                        </a:rPr>
                        <a:t> NTS </a:t>
                      </a:r>
                      <a:r>
                        <a:rPr lang="en-GB" sz="1000" b="0" i="0" u="none" strike="noStrike" dirty="0">
                          <a:effectLst/>
                          <a:latin typeface="Arial"/>
                        </a:rPr>
                        <a:t>OPTIONAL COMMODITY REC              </a:t>
                      </a:r>
                    </a:p>
                  </a:txBody>
                  <a:tcPr marL="9525" marR="9525" marT="9525" marB="0" anchor="ctr"/>
                </a:tc>
                <a:tc>
                  <a:txBody>
                    <a:bodyPr/>
                    <a:lstStyle/>
                    <a:p>
                      <a:pPr algn="l" fontAlgn="b"/>
                      <a:r>
                        <a:rPr lang="en-GB" sz="1000" b="0" i="0" u="none" strike="noStrike" dirty="0" smtClean="0">
                          <a:effectLst/>
                          <a:latin typeface="Arial"/>
                        </a:rPr>
                        <a:t> Non </a:t>
                      </a:r>
                      <a:r>
                        <a:rPr lang="en-GB" sz="1000" b="0" i="0" u="none" strike="noStrike" dirty="0">
                          <a:effectLst/>
                          <a:latin typeface="Arial"/>
                        </a:rPr>
                        <a:t>Standard Sites only </a:t>
                      </a:r>
                    </a:p>
                  </a:txBody>
                  <a:tcPr marL="9525" marR="9525" marT="9525" marB="0" anchor="b"/>
                </a:tc>
              </a:tr>
            </a:tbl>
          </a:graphicData>
        </a:graphic>
      </p:graphicFrame>
      <p:sp>
        <p:nvSpPr>
          <p:cNvPr id="11" name="Rectangle 10"/>
          <p:cNvSpPr/>
          <p:nvPr/>
        </p:nvSpPr>
        <p:spPr bwMode="auto">
          <a:xfrm>
            <a:off x="5940152" y="823971"/>
            <a:ext cx="3096344" cy="1027699"/>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000" tIns="46038" rIns="36000" bIns="46038" numCol="1" spcCol="0" rtlCol="0" fromWordArt="0" anchor="ctr" anchorCtr="0" forceAA="0" compatLnSpc="1">
            <a:prstTxWarp prst="textNoShape">
              <a:avLst/>
            </a:prstTxWarp>
            <a:noAutofit/>
          </a:bodyPr>
          <a:lstStyle/>
          <a:p>
            <a:pPr defTabSz="914400"/>
            <a:r>
              <a:rPr lang="en-US" sz="1400" kern="0" dirty="0">
                <a:solidFill>
                  <a:schemeClr val="bg1"/>
                </a:solidFill>
                <a:latin typeface="+mn-lt"/>
                <a:ea typeface="+mn-ea"/>
              </a:rPr>
              <a:t>Taken from the </a:t>
            </a:r>
            <a:r>
              <a:rPr lang="en-US" sz="1400" kern="0" dirty="0">
                <a:solidFill>
                  <a:srgbClr val="FFFF00"/>
                </a:solidFill>
                <a:latin typeface="+mn-lt"/>
                <a:ea typeface="+mn-ea"/>
              </a:rPr>
              <a:t>Xoserve Comprehensive Invoices and Charge Types Sheet</a:t>
            </a:r>
            <a:r>
              <a:rPr lang="en-US" sz="1400" kern="0" dirty="0">
                <a:solidFill>
                  <a:schemeClr val="bg1"/>
                </a:solidFill>
                <a:latin typeface="+mn-lt"/>
                <a:ea typeface="+mn-ea"/>
              </a:rPr>
              <a:t>, the </a:t>
            </a:r>
            <a:r>
              <a:rPr lang="en-US" sz="1400" kern="0" dirty="0" smtClean="0">
                <a:solidFill>
                  <a:schemeClr val="bg1"/>
                </a:solidFill>
                <a:latin typeface="+mn-lt"/>
                <a:ea typeface="+mn-ea"/>
              </a:rPr>
              <a:t>AMS  </a:t>
            </a:r>
            <a:r>
              <a:rPr lang="en-US" sz="1400" kern="0" dirty="0">
                <a:solidFill>
                  <a:schemeClr val="bg1"/>
                </a:solidFill>
                <a:latin typeface="+mn-lt"/>
                <a:ea typeface="+mn-ea"/>
              </a:rPr>
              <a:t>charges are identified by relevance to site </a:t>
            </a:r>
            <a:r>
              <a:rPr lang="en-US" sz="1400" kern="0" dirty="0" smtClean="0">
                <a:solidFill>
                  <a:schemeClr val="bg1"/>
                </a:solidFill>
                <a:latin typeface="+mn-lt"/>
                <a:ea typeface="+mn-ea"/>
              </a:rPr>
              <a:t>type. </a:t>
            </a:r>
            <a:endParaRPr lang="en-GB" sz="1400" kern="0" dirty="0">
              <a:solidFill>
                <a:schemeClr val="bg1"/>
              </a:solidFill>
              <a:latin typeface="+mn-lt"/>
              <a:ea typeface="+mn-ea"/>
            </a:endParaRPr>
          </a:p>
        </p:txBody>
      </p:sp>
      <p:sp>
        <p:nvSpPr>
          <p:cNvPr id="12" name="Footer Placeholder 11"/>
          <p:cNvSpPr>
            <a:spLocks noGrp="1"/>
          </p:cNvSpPr>
          <p:nvPr>
            <p:ph type="ftr" sz="quarter" idx="10"/>
          </p:nvPr>
        </p:nvSpPr>
        <p:spPr>
          <a:xfrm>
            <a:off x="2339752" y="4817045"/>
            <a:ext cx="4200525" cy="130969"/>
          </a:xfrm>
        </p:spPr>
        <p:txBody>
          <a:bodyPr/>
          <a:lstStyle/>
          <a:p>
            <a:pPr>
              <a:defRPr/>
            </a:pPr>
            <a:fld id="{D86480B0-6847-4D27-B3EC-F99462D2DA11}" type="slidenum">
              <a:rPr lang="en-GB" smtClean="0"/>
              <a:pPr>
                <a:defRPr/>
              </a:pPr>
              <a:t>47</a:t>
            </a:fld>
            <a:endParaRPr lang="en-GB" dirty="0"/>
          </a:p>
        </p:txBody>
      </p:sp>
      <p:sp>
        <p:nvSpPr>
          <p:cNvPr id="14" name="Title 3"/>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3.4.3 Core Invoices - AMS</a:t>
            </a:r>
            <a:br>
              <a:rPr lang="en-GB" sz="1800" kern="0" dirty="0"/>
            </a:br>
            <a:r>
              <a:rPr lang="en-GB" sz="2000" kern="0" dirty="0" smtClean="0">
                <a:solidFill>
                  <a:schemeClr val="accent6"/>
                </a:solidFill>
              </a:rPr>
              <a:t>3.4.3.5  Core </a:t>
            </a:r>
            <a:r>
              <a:rPr lang="en-GB" sz="2000" kern="0" dirty="0">
                <a:solidFill>
                  <a:schemeClr val="accent6"/>
                </a:solidFill>
              </a:rPr>
              <a:t>Invoice Charge </a:t>
            </a:r>
            <a:r>
              <a:rPr lang="en-GB" sz="2000" kern="0" dirty="0" smtClean="0">
                <a:solidFill>
                  <a:schemeClr val="accent6"/>
                </a:solidFill>
              </a:rPr>
              <a:t>Mapping Amendments </a:t>
            </a:r>
            <a:r>
              <a:rPr lang="en-GB" sz="2000" kern="0" dirty="0">
                <a:solidFill>
                  <a:schemeClr val="accent6"/>
                </a:solidFill>
              </a:rPr>
              <a:t>(AMS)</a:t>
            </a:r>
          </a:p>
        </p:txBody>
      </p:sp>
      <p:sp>
        <p:nvSpPr>
          <p:cNvPr id="7" name="Line Callout 2 6"/>
          <p:cNvSpPr/>
          <p:nvPr/>
        </p:nvSpPr>
        <p:spPr bwMode="auto">
          <a:xfrm>
            <a:off x="6732240" y="2211710"/>
            <a:ext cx="2222308" cy="1728192"/>
          </a:xfrm>
          <a:prstGeom prst="borderCallout2">
            <a:avLst>
              <a:gd name="adj1" fmla="val 50303"/>
              <a:gd name="adj2" fmla="val -261"/>
              <a:gd name="adj3" fmla="val 56137"/>
              <a:gd name="adj4" fmla="val -5639"/>
              <a:gd name="adj5" fmla="val 59908"/>
              <a:gd name="adj6" fmla="val -26414"/>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ctr" defTabSz="914400"/>
            <a:r>
              <a:rPr lang="en-GB" sz="1400" kern="0" dirty="0" smtClean="0">
                <a:solidFill>
                  <a:schemeClr val="accent1"/>
                </a:solidFill>
              </a:rPr>
              <a:t>A </a:t>
            </a:r>
            <a:r>
              <a:rPr lang="en-GB" sz="1400" kern="0" dirty="0">
                <a:solidFill>
                  <a:schemeClr val="accent1"/>
                </a:solidFill>
              </a:rPr>
              <a:t>Shipper with a portfolio only containing standard SMPs </a:t>
            </a:r>
            <a:r>
              <a:rPr lang="en-GB" sz="1400" kern="0" dirty="0" smtClean="0">
                <a:solidFill>
                  <a:schemeClr val="accent1"/>
                </a:solidFill>
              </a:rPr>
              <a:t>not see these charges on their invoice as these are only relevant for non-standard Sites</a:t>
            </a:r>
          </a:p>
          <a:p>
            <a:pPr algn="ctr" defTabSz="914400"/>
            <a:r>
              <a:rPr lang="en-GB" sz="1400" kern="0" dirty="0" smtClean="0">
                <a:solidFill>
                  <a:schemeClr val="accent1"/>
                </a:solidFill>
              </a:rPr>
              <a:t>i.e. IGT, CSO, Shorthaul Direct connect </a:t>
            </a:r>
            <a:r>
              <a:rPr lang="en-GB" sz="1400" kern="0" dirty="0" err="1" smtClean="0">
                <a:solidFill>
                  <a:schemeClr val="accent1"/>
                </a:solidFill>
              </a:rPr>
              <a:t>etc</a:t>
            </a:r>
            <a:r>
              <a:rPr lang="en-GB" sz="1400" kern="0" dirty="0" smtClean="0">
                <a:solidFill>
                  <a:schemeClr val="accent1"/>
                </a:solidFill>
              </a:rPr>
              <a:t> </a:t>
            </a:r>
            <a:endParaRPr kumimoji="0" lang="en-GB" sz="1400" b="0" i="0" u="none" strike="noStrike" cap="none" normalizeH="0" baseline="0" dirty="0" smtClean="0">
              <a:ln>
                <a:noFill/>
              </a:ln>
              <a:solidFill>
                <a:schemeClr val="tx1"/>
              </a:solidFill>
              <a:effectLst/>
            </a:endParaRPr>
          </a:p>
        </p:txBody>
      </p:sp>
      <p:sp>
        <p:nvSpPr>
          <p:cNvPr id="8" name="Right Brace 7"/>
          <p:cNvSpPr/>
          <p:nvPr/>
        </p:nvSpPr>
        <p:spPr bwMode="auto">
          <a:xfrm>
            <a:off x="5832140" y="2128331"/>
            <a:ext cx="216024" cy="2176431"/>
          </a:xfrm>
          <a:prstGeom prst="rightBrac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029310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371352715"/>
              </p:ext>
            </p:extLst>
          </p:nvPr>
        </p:nvGraphicFramePr>
        <p:xfrm>
          <a:off x="251521" y="1431895"/>
          <a:ext cx="5616624" cy="1499895"/>
        </p:xfrm>
        <a:graphic>
          <a:graphicData uri="http://schemas.openxmlformats.org/drawingml/2006/table">
            <a:tbl>
              <a:tblPr>
                <a:tableStyleId>{16D9F66E-5EB9-4882-86FB-DCBF35E3C3E4}</a:tableStyleId>
              </a:tblPr>
              <a:tblGrid>
                <a:gridCol w="592612"/>
                <a:gridCol w="4087907"/>
                <a:gridCol w="936105"/>
              </a:tblGrid>
              <a:tr h="216024">
                <a:tc gridSpan="3">
                  <a:txBody>
                    <a:bodyPr/>
                    <a:lstStyle/>
                    <a:p>
                      <a:pPr algn="r" fontAlgn="ctr"/>
                      <a:r>
                        <a:rPr lang="en-GB" sz="1400" u="none" strike="noStrike" dirty="0" smtClean="0">
                          <a:effectLst/>
                        </a:rPr>
                        <a:t>AMS - CORE AMENDMENTS		</a:t>
                      </a:r>
                      <a:endParaRPr lang="en-GB" sz="1400" u="none" strike="noStrike" dirty="0">
                        <a:effectLst/>
                      </a:endParaRPr>
                    </a:p>
                  </a:txBody>
                  <a:tcPr marL="9525" marR="9525" marT="9525" marB="0" anchor="ctr"/>
                </a:tc>
                <a:tc hMerge="1">
                  <a:txBody>
                    <a:bodyPr/>
                    <a:lstStyle/>
                    <a:p>
                      <a:endParaRPr lang="en-GB"/>
                    </a:p>
                  </a:txBody>
                  <a:tcPr/>
                </a:tc>
                <a:tc hMerge="1">
                  <a:txBody>
                    <a:bodyPr/>
                    <a:lstStyle/>
                    <a:p>
                      <a:endParaRPr lang="en-GB"/>
                    </a:p>
                  </a:txBody>
                  <a:tcPr/>
                </a:tc>
              </a:tr>
              <a:tr h="182430">
                <a:tc>
                  <a:txBody>
                    <a:bodyPr/>
                    <a:lstStyle/>
                    <a:p>
                      <a:pPr algn="ctr" fontAlgn="b"/>
                      <a:r>
                        <a:rPr lang="en-GB" sz="1000" b="1" u="none" strike="noStrike" dirty="0" smtClean="0">
                          <a:effectLst/>
                        </a:rPr>
                        <a:t>Charge</a:t>
                      </a:r>
                      <a:endParaRPr lang="en-GB" sz="1000" b="1" i="0" u="none" strike="noStrike" dirty="0">
                        <a:effectLst/>
                        <a:latin typeface="+mn-lt"/>
                      </a:endParaRPr>
                    </a:p>
                  </a:txBody>
                  <a:tcPr marL="9525" marR="9525" marT="9525" marB="0" anchor="b"/>
                </a:tc>
                <a:tc>
                  <a:txBody>
                    <a:bodyPr/>
                    <a:lstStyle/>
                    <a:p>
                      <a:pPr algn="l" fontAlgn="b"/>
                      <a:r>
                        <a:rPr lang="en-GB" sz="1000" b="1" u="none" strike="noStrike" dirty="0" smtClean="0">
                          <a:effectLst/>
                        </a:rPr>
                        <a:t> Charge Description</a:t>
                      </a:r>
                      <a:endParaRPr lang="en-GB" sz="1000" b="1" i="0" u="none" strike="noStrike" dirty="0">
                        <a:effectLst/>
                        <a:latin typeface="+mn-lt"/>
                      </a:endParaRPr>
                    </a:p>
                  </a:txBody>
                  <a:tcPr marL="9525" marR="9525" marT="9525" marB="0" anchor="b"/>
                </a:tc>
                <a:tc>
                  <a:txBody>
                    <a:bodyPr/>
                    <a:lstStyle/>
                    <a:p>
                      <a:pPr algn="l" fontAlgn="b"/>
                      <a:r>
                        <a:rPr lang="en-GB" sz="1000" b="1" u="none" strike="noStrike" dirty="0" smtClean="0">
                          <a:effectLst/>
                        </a:rPr>
                        <a:t> Comment</a:t>
                      </a:r>
                      <a:endParaRPr lang="en-GB" sz="1000" b="1" i="0" u="none" strike="noStrike" dirty="0">
                        <a:effectLst/>
                        <a:latin typeface="+mn-lt"/>
                      </a:endParaRPr>
                    </a:p>
                  </a:txBody>
                  <a:tcPr marL="9525" marR="9525" marT="9525" marB="0" anchor="b"/>
                </a:tc>
              </a:tr>
              <a:tr h="182430">
                <a:tc>
                  <a:txBody>
                    <a:bodyPr/>
                    <a:lstStyle/>
                    <a:p>
                      <a:pPr algn="ctr" fontAlgn="ctr"/>
                      <a:r>
                        <a:rPr lang="en-GB" sz="1000" b="0" i="0" u="none" strike="noStrike" dirty="0">
                          <a:effectLst/>
                          <a:latin typeface="Arial"/>
                        </a:rPr>
                        <a:t>RBG</a:t>
                      </a:r>
                    </a:p>
                  </a:txBody>
                  <a:tcPr marL="9525" marR="9525" marT="9525" marB="0" anchor="ctr"/>
                </a:tc>
                <a:tc>
                  <a:txBody>
                    <a:bodyPr/>
                    <a:lstStyle/>
                    <a:p>
                      <a:pPr algn="l" fontAlgn="ctr"/>
                      <a:r>
                        <a:rPr lang="en-GB" sz="1000" b="0" i="0" u="none" strike="noStrike" dirty="0" smtClean="0">
                          <a:effectLst/>
                          <a:latin typeface="Arial"/>
                        </a:rPr>
                        <a:t> RBD </a:t>
                      </a:r>
                      <a:r>
                        <a:rPr lang="en-GB" sz="1000" b="0" i="0" u="none" strike="noStrike" dirty="0">
                          <a:effectLst/>
                          <a:latin typeface="Arial"/>
                        </a:rPr>
                        <a:t>GAS RECONCILIATION ENERGY</a:t>
                      </a:r>
                    </a:p>
                  </a:txBody>
                  <a:tcPr marL="9525" marR="9525" marT="9525" marB="0" anchor="ctr"/>
                </a:tc>
                <a:tc>
                  <a:txBody>
                    <a:bodyPr/>
                    <a:lstStyle/>
                    <a:p>
                      <a:pPr algn="l" fontAlgn="b"/>
                      <a:r>
                        <a:rPr lang="en-GB" sz="1000" b="0" i="0" u="none" strike="noStrike" dirty="0" smtClean="0">
                          <a:effectLst/>
                          <a:latin typeface="Arial"/>
                        </a:rPr>
                        <a:t> Transition </a:t>
                      </a:r>
                      <a:r>
                        <a:rPr lang="en-GB" sz="1000" b="0" i="0" u="none" strike="noStrike" dirty="0">
                          <a:effectLst/>
                          <a:latin typeface="Arial"/>
                        </a:rPr>
                        <a:t>only </a:t>
                      </a:r>
                    </a:p>
                  </a:txBody>
                  <a:tcPr marL="9525" marR="9525" marT="9525" marB="0" anchor="b"/>
                </a:tc>
              </a:tr>
              <a:tr h="182430">
                <a:tc>
                  <a:txBody>
                    <a:bodyPr/>
                    <a:lstStyle/>
                    <a:p>
                      <a:pPr algn="ctr" fontAlgn="ctr"/>
                      <a:r>
                        <a:rPr lang="en-GB" sz="1000" b="0" i="0" u="none" strike="noStrike">
                          <a:effectLst/>
                          <a:latin typeface="Arial"/>
                        </a:rPr>
                        <a:t>RBN</a:t>
                      </a:r>
                    </a:p>
                  </a:txBody>
                  <a:tcPr marL="9525" marR="9525" marT="9525" marB="0" anchor="ctr"/>
                </a:tc>
                <a:tc>
                  <a:txBody>
                    <a:bodyPr/>
                    <a:lstStyle/>
                    <a:p>
                      <a:pPr algn="l" fontAlgn="ctr"/>
                      <a:r>
                        <a:rPr lang="en-GB" sz="1000" b="0" i="0" u="none" strike="noStrike" dirty="0" smtClean="0">
                          <a:effectLst/>
                          <a:latin typeface="Arial"/>
                        </a:rPr>
                        <a:t> RBD </a:t>
                      </a:r>
                      <a:r>
                        <a:rPr lang="en-GB" sz="1000" b="0" i="0" u="none" strike="noStrike" dirty="0">
                          <a:effectLst/>
                          <a:latin typeface="Arial"/>
                        </a:rPr>
                        <a:t>NTS EXIT COMMODITY RECONCIOLIATION CHARGE</a:t>
                      </a:r>
                    </a:p>
                  </a:txBody>
                  <a:tcPr marL="9525" marR="9525" marT="9525" marB="0" anchor="ctr"/>
                </a:tc>
                <a:tc>
                  <a:txBody>
                    <a:bodyPr/>
                    <a:lstStyle/>
                    <a:p>
                      <a:pPr algn="l" fontAlgn="b"/>
                      <a:r>
                        <a:rPr lang="en-GB" sz="1000" b="0" i="0" u="none" strike="noStrike" dirty="0" smtClean="0">
                          <a:effectLst/>
                          <a:latin typeface="Arial"/>
                        </a:rPr>
                        <a:t> Transition </a:t>
                      </a:r>
                      <a:r>
                        <a:rPr lang="en-GB" sz="1000" b="0" i="0" u="none" strike="noStrike" dirty="0">
                          <a:effectLst/>
                          <a:latin typeface="Arial"/>
                        </a:rPr>
                        <a:t>only </a:t>
                      </a:r>
                    </a:p>
                  </a:txBody>
                  <a:tcPr marL="9525" marR="9525" marT="9525" marB="0" anchor="b"/>
                </a:tc>
              </a:tr>
              <a:tr h="182430">
                <a:tc>
                  <a:txBody>
                    <a:bodyPr/>
                    <a:lstStyle/>
                    <a:p>
                      <a:pPr algn="ctr" fontAlgn="ctr"/>
                      <a:r>
                        <a:rPr lang="en-GB" sz="1000" b="0" i="0" u="none" strike="noStrike">
                          <a:effectLst/>
                          <a:latin typeface="Arial"/>
                        </a:rPr>
                        <a:t>RBZ</a:t>
                      </a:r>
                    </a:p>
                  </a:txBody>
                  <a:tcPr marL="9525" marR="9525" marT="9525" marB="0" anchor="ctr"/>
                </a:tc>
                <a:tc>
                  <a:txBody>
                    <a:bodyPr/>
                    <a:lstStyle/>
                    <a:p>
                      <a:pPr algn="l" fontAlgn="ctr"/>
                      <a:r>
                        <a:rPr lang="en-GB" sz="1000" b="0" i="0" u="none" strike="noStrike" dirty="0" smtClean="0">
                          <a:effectLst/>
                          <a:latin typeface="Arial"/>
                        </a:rPr>
                        <a:t> RBD </a:t>
                      </a:r>
                      <a:r>
                        <a:rPr lang="en-GB" sz="1000" b="0" i="0" u="none" strike="noStrike" dirty="0">
                          <a:effectLst/>
                          <a:latin typeface="Arial"/>
                        </a:rPr>
                        <a:t>LDZ COMMODITY RECONCILIATION CHARGE</a:t>
                      </a:r>
                    </a:p>
                  </a:txBody>
                  <a:tcPr marL="9525" marR="9525" marT="9525" marB="0" anchor="ctr"/>
                </a:tc>
                <a:tc>
                  <a:txBody>
                    <a:bodyPr/>
                    <a:lstStyle/>
                    <a:p>
                      <a:pPr algn="l" fontAlgn="b"/>
                      <a:r>
                        <a:rPr lang="en-GB" sz="1000" b="0" i="0" u="none" strike="noStrike" dirty="0" smtClean="0">
                          <a:effectLst/>
                          <a:latin typeface="Arial"/>
                        </a:rPr>
                        <a:t> Transition </a:t>
                      </a:r>
                      <a:r>
                        <a:rPr lang="en-GB" sz="1000" b="0" i="0" u="none" strike="noStrike" dirty="0">
                          <a:effectLst/>
                          <a:latin typeface="Arial"/>
                        </a:rPr>
                        <a:t>only </a:t>
                      </a:r>
                    </a:p>
                  </a:txBody>
                  <a:tcPr marL="9525" marR="9525" marT="9525" marB="0" anchor="b"/>
                </a:tc>
              </a:tr>
              <a:tr h="182430">
                <a:tc>
                  <a:txBody>
                    <a:bodyPr/>
                    <a:lstStyle/>
                    <a:p>
                      <a:pPr algn="ctr" fontAlgn="ctr"/>
                      <a:r>
                        <a:rPr lang="en-GB" sz="1000" b="0" i="0" u="none" strike="noStrike">
                          <a:effectLst/>
                          <a:latin typeface="Arial"/>
                        </a:rPr>
                        <a:t>RCG</a:t>
                      </a:r>
                    </a:p>
                  </a:txBody>
                  <a:tcPr marL="9525" marR="9525" marT="9525" marB="0" anchor="ctr"/>
                </a:tc>
                <a:tc>
                  <a:txBody>
                    <a:bodyPr/>
                    <a:lstStyle/>
                    <a:p>
                      <a:pPr algn="l" fontAlgn="ctr"/>
                      <a:r>
                        <a:rPr lang="en-GB" sz="1000" b="0" i="0" u="none" strike="noStrike" dirty="0" smtClean="0">
                          <a:effectLst/>
                          <a:latin typeface="Arial"/>
                        </a:rPr>
                        <a:t> RBD </a:t>
                      </a:r>
                      <a:r>
                        <a:rPr lang="en-GB" sz="1000" b="0" i="0" u="none" strike="noStrike" dirty="0">
                          <a:effectLst/>
                          <a:latin typeface="Arial"/>
                        </a:rPr>
                        <a:t>CSEP GAS RNCLTN ENERGY</a:t>
                      </a:r>
                    </a:p>
                  </a:txBody>
                  <a:tcPr marL="9525" marR="9525" marT="9525" marB="0" anchor="ctr"/>
                </a:tc>
                <a:tc>
                  <a:txBody>
                    <a:bodyPr/>
                    <a:lstStyle/>
                    <a:p>
                      <a:pPr algn="l" fontAlgn="b"/>
                      <a:r>
                        <a:rPr lang="en-GB" sz="1000" b="0" i="0" u="none" strike="noStrike" dirty="0" smtClean="0">
                          <a:effectLst/>
                          <a:latin typeface="Arial"/>
                        </a:rPr>
                        <a:t> Transition </a:t>
                      </a:r>
                      <a:r>
                        <a:rPr lang="en-GB" sz="1000" b="0" i="0" u="none" strike="noStrike" dirty="0">
                          <a:effectLst/>
                          <a:latin typeface="Arial"/>
                        </a:rPr>
                        <a:t>only </a:t>
                      </a:r>
                    </a:p>
                  </a:txBody>
                  <a:tcPr marL="9525" marR="9525" marT="9525" marB="0" anchor="b"/>
                </a:tc>
              </a:tr>
              <a:tr h="182430">
                <a:tc>
                  <a:txBody>
                    <a:bodyPr/>
                    <a:lstStyle/>
                    <a:p>
                      <a:pPr algn="ctr" fontAlgn="ctr"/>
                      <a:r>
                        <a:rPr lang="en-GB" sz="1000" b="0" i="0" u="none" strike="noStrike">
                          <a:effectLst/>
                          <a:latin typeface="Arial"/>
                        </a:rPr>
                        <a:t>RCN</a:t>
                      </a:r>
                    </a:p>
                  </a:txBody>
                  <a:tcPr marL="9525" marR="9525" marT="9525" marB="0" anchor="ctr"/>
                </a:tc>
                <a:tc>
                  <a:txBody>
                    <a:bodyPr/>
                    <a:lstStyle/>
                    <a:p>
                      <a:pPr algn="l" fontAlgn="ctr"/>
                      <a:r>
                        <a:rPr lang="en-GB" sz="1000" b="0" i="0" u="none" strike="noStrike" dirty="0" smtClean="0">
                          <a:effectLst/>
                          <a:latin typeface="Arial"/>
                        </a:rPr>
                        <a:t> RBD </a:t>
                      </a:r>
                      <a:r>
                        <a:rPr lang="en-GB" sz="1000" b="0" i="0" u="none" strike="noStrike" dirty="0">
                          <a:effectLst/>
                          <a:latin typeface="Arial"/>
                        </a:rPr>
                        <a:t>CSEP NTS EXIT COMMODITY RECONCILIATION CHARGES</a:t>
                      </a:r>
                    </a:p>
                  </a:txBody>
                  <a:tcPr marL="9525" marR="9525" marT="9525" marB="0" anchor="ctr"/>
                </a:tc>
                <a:tc>
                  <a:txBody>
                    <a:bodyPr/>
                    <a:lstStyle/>
                    <a:p>
                      <a:pPr algn="l" fontAlgn="b"/>
                      <a:r>
                        <a:rPr lang="en-GB" sz="1000" b="0" i="0" u="none" strike="noStrike" dirty="0" smtClean="0">
                          <a:effectLst/>
                          <a:latin typeface="Arial"/>
                        </a:rPr>
                        <a:t> Transition </a:t>
                      </a:r>
                      <a:r>
                        <a:rPr lang="en-GB" sz="1000" b="0" i="0" u="none" strike="noStrike" dirty="0">
                          <a:effectLst/>
                          <a:latin typeface="Arial"/>
                        </a:rPr>
                        <a:t>only </a:t>
                      </a:r>
                    </a:p>
                  </a:txBody>
                  <a:tcPr marL="9525" marR="9525" marT="9525" marB="0" anchor="b"/>
                </a:tc>
              </a:tr>
              <a:tr h="182430">
                <a:tc>
                  <a:txBody>
                    <a:bodyPr/>
                    <a:lstStyle/>
                    <a:p>
                      <a:pPr algn="ctr" fontAlgn="ctr"/>
                      <a:r>
                        <a:rPr lang="en-GB" sz="1000" b="0" i="0" u="none" strike="noStrike">
                          <a:effectLst/>
                          <a:latin typeface="Arial"/>
                        </a:rPr>
                        <a:t>RCZ</a:t>
                      </a:r>
                    </a:p>
                  </a:txBody>
                  <a:tcPr marL="9525" marR="9525" marT="9525" marB="0" anchor="ctr"/>
                </a:tc>
                <a:tc>
                  <a:txBody>
                    <a:bodyPr/>
                    <a:lstStyle/>
                    <a:p>
                      <a:pPr algn="l" fontAlgn="ctr"/>
                      <a:r>
                        <a:rPr lang="en-GB" sz="1000" b="0" i="0" u="none" strike="noStrike" dirty="0" smtClean="0">
                          <a:effectLst/>
                          <a:latin typeface="Arial"/>
                        </a:rPr>
                        <a:t> RBD </a:t>
                      </a:r>
                      <a:r>
                        <a:rPr lang="en-GB" sz="1000" b="0" i="0" u="none" strike="noStrike" dirty="0">
                          <a:effectLst/>
                          <a:latin typeface="Arial"/>
                        </a:rPr>
                        <a:t>CSEP LDZ COMMODITY RECONCILIATION CHARGES</a:t>
                      </a:r>
                    </a:p>
                  </a:txBody>
                  <a:tcPr marL="9525" marR="9525" marT="9525" marB="0" anchor="ctr"/>
                </a:tc>
                <a:tc>
                  <a:txBody>
                    <a:bodyPr/>
                    <a:lstStyle/>
                    <a:p>
                      <a:pPr algn="l" fontAlgn="b"/>
                      <a:r>
                        <a:rPr lang="en-GB" sz="1000" b="0" i="0" u="none" strike="noStrike" dirty="0" smtClean="0">
                          <a:effectLst/>
                          <a:latin typeface="Arial"/>
                        </a:rPr>
                        <a:t> Transition </a:t>
                      </a:r>
                      <a:r>
                        <a:rPr lang="en-GB" sz="1000" b="0" i="0" u="none" strike="noStrike" dirty="0">
                          <a:effectLst/>
                          <a:latin typeface="Arial"/>
                        </a:rPr>
                        <a:t>only </a:t>
                      </a:r>
                    </a:p>
                  </a:txBody>
                  <a:tcPr marL="9525" marR="9525" marT="9525" marB="0" anchor="b"/>
                </a:tc>
              </a:tr>
            </a:tbl>
          </a:graphicData>
        </a:graphic>
      </p:graphicFrame>
      <p:sp>
        <p:nvSpPr>
          <p:cNvPr id="11" name="Rectangle 10"/>
          <p:cNvSpPr/>
          <p:nvPr/>
        </p:nvSpPr>
        <p:spPr bwMode="auto">
          <a:xfrm>
            <a:off x="323528" y="662104"/>
            <a:ext cx="8352928" cy="515708"/>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000" tIns="46038" rIns="36000" bIns="46038" numCol="1" spcCol="0" rtlCol="0" fromWordArt="0" anchor="ctr" anchorCtr="0" forceAA="0" compatLnSpc="1">
            <a:prstTxWarp prst="textNoShape">
              <a:avLst/>
            </a:prstTxWarp>
            <a:noAutofit/>
          </a:bodyPr>
          <a:lstStyle/>
          <a:p>
            <a:pPr defTabSz="914400"/>
            <a:r>
              <a:rPr lang="en-US" sz="1400" kern="0" dirty="0">
                <a:solidFill>
                  <a:schemeClr val="bg1"/>
                </a:solidFill>
                <a:latin typeface="+mn-lt"/>
                <a:ea typeface="+mn-ea"/>
              </a:rPr>
              <a:t>Taken from the </a:t>
            </a:r>
            <a:r>
              <a:rPr lang="en-US" sz="1400" kern="0" dirty="0">
                <a:solidFill>
                  <a:srgbClr val="FFFF00"/>
                </a:solidFill>
                <a:latin typeface="+mn-lt"/>
                <a:ea typeface="+mn-ea"/>
              </a:rPr>
              <a:t>Xoserve Comprehensive Invoices and Charge Types Sheet</a:t>
            </a:r>
            <a:r>
              <a:rPr lang="en-US" sz="1400" kern="0" dirty="0">
                <a:solidFill>
                  <a:schemeClr val="bg1"/>
                </a:solidFill>
                <a:latin typeface="+mn-lt"/>
                <a:ea typeface="+mn-ea"/>
              </a:rPr>
              <a:t>, the </a:t>
            </a:r>
            <a:r>
              <a:rPr lang="en-US" sz="1400" kern="0" dirty="0" smtClean="0">
                <a:solidFill>
                  <a:schemeClr val="bg1"/>
                </a:solidFill>
                <a:latin typeface="+mn-lt"/>
                <a:ea typeface="+mn-ea"/>
              </a:rPr>
              <a:t>AMS  </a:t>
            </a:r>
            <a:r>
              <a:rPr lang="en-US" sz="1400" kern="0" dirty="0">
                <a:solidFill>
                  <a:schemeClr val="bg1"/>
                </a:solidFill>
                <a:latin typeface="+mn-lt"/>
                <a:ea typeface="+mn-ea"/>
              </a:rPr>
              <a:t>charges are identified by relevance to site </a:t>
            </a:r>
            <a:r>
              <a:rPr lang="en-US" sz="1400" kern="0" dirty="0" smtClean="0">
                <a:solidFill>
                  <a:schemeClr val="bg1"/>
                </a:solidFill>
                <a:latin typeface="+mn-lt"/>
                <a:ea typeface="+mn-ea"/>
              </a:rPr>
              <a:t>type. </a:t>
            </a:r>
            <a:endParaRPr lang="en-GB" sz="1400" kern="0" dirty="0">
              <a:solidFill>
                <a:schemeClr val="bg1"/>
              </a:solidFill>
              <a:latin typeface="+mn-lt"/>
              <a:ea typeface="+mn-ea"/>
            </a:endParaRPr>
          </a:p>
        </p:txBody>
      </p:sp>
      <p:sp>
        <p:nvSpPr>
          <p:cNvPr id="12" name="Footer Placeholder 11"/>
          <p:cNvSpPr>
            <a:spLocks noGrp="1"/>
          </p:cNvSpPr>
          <p:nvPr>
            <p:ph type="ftr" sz="quarter" idx="10"/>
          </p:nvPr>
        </p:nvSpPr>
        <p:spPr>
          <a:xfrm>
            <a:off x="4000748" y="4761246"/>
            <a:ext cx="998487" cy="202531"/>
          </a:xfrm>
        </p:spPr>
        <p:txBody>
          <a:bodyPr/>
          <a:lstStyle/>
          <a:p>
            <a:pPr>
              <a:defRPr/>
            </a:pPr>
            <a:fld id="{D86480B0-6847-4D27-B3EC-F99462D2DA11}" type="slidenum">
              <a:rPr lang="en-GB" smtClean="0"/>
              <a:pPr>
                <a:defRPr/>
              </a:pPr>
              <a:t>48</a:t>
            </a:fld>
            <a:endParaRPr lang="en-GB" dirty="0"/>
          </a:p>
        </p:txBody>
      </p:sp>
      <p:sp>
        <p:nvSpPr>
          <p:cNvPr id="13" name="Line Callout 2 12"/>
          <p:cNvSpPr/>
          <p:nvPr/>
        </p:nvSpPr>
        <p:spPr bwMode="auto">
          <a:xfrm>
            <a:off x="6732240" y="1421709"/>
            <a:ext cx="2287538" cy="1931943"/>
          </a:xfrm>
          <a:prstGeom prst="borderCallout2">
            <a:avLst>
              <a:gd name="adj1" fmla="val 50215"/>
              <a:gd name="adj2" fmla="val 129"/>
              <a:gd name="adj3" fmla="val 50433"/>
              <a:gd name="adj4" fmla="val -12462"/>
              <a:gd name="adj5" fmla="val 51300"/>
              <a:gd name="adj6" fmla="val -25531"/>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just" defTabSz="914400"/>
            <a:r>
              <a:rPr lang="en-US" sz="1400" dirty="0" smtClean="0">
                <a:solidFill>
                  <a:schemeClr val="accent1"/>
                </a:solidFill>
              </a:rPr>
              <a:t>These </a:t>
            </a:r>
            <a:r>
              <a:rPr lang="en-US" sz="1400" dirty="0">
                <a:solidFill>
                  <a:schemeClr val="accent1"/>
                </a:solidFill>
              </a:rPr>
              <a:t>6 transitional </a:t>
            </a:r>
            <a:r>
              <a:rPr lang="en-US" sz="1400" dirty="0" smtClean="0">
                <a:solidFill>
                  <a:schemeClr val="accent1"/>
                </a:solidFill>
              </a:rPr>
              <a:t>charges </a:t>
            </a:r>
            <a:r>
              <a:rPr lang="en-US" sz="1400" dirty="0">
                <a:solidFill>
                  <a:schemeClr val="accent1"/>
                </a:solidFill>
              </a:rPr>
              <a:t>are only present for a 12 month period from Project Nexus go-live and </a:t>
            </a:r>
            <a:r>
              <a:rPr lang="en-US" sz="1400" dirty="0" smtClean="0">
                <a:solidFill>
                  <a:schemeClr val="accent1"/>
                </a:solidFill>
              </a:rPr>
              <a:t>will </a:t>
            </a:r>
            <a:r>
              <a:rPr lang="en-US" sz="1400" dirty="0">
                <a:solidFill>
                  <a:schemeClr val="accent1"/>
                </a:solidFill>
              </a:rPr>
              <a:t>become redundant on </a:t>
            </a:r>
            <a:r>
              <a:rPr lang="en-US" sz="1400" dirty="0" smtClean="0">
                <a:solidFill>
                  <a:schemeClr val="accent1"/>
                </a:solidFill>
              </a:rPr>
              <a:t>01/06/2018,  </a:t>
            </a:r>
            <a:r>
              <a:rPr lang="en-US" sz="1400" dirty="0">
                <a:solidFill>
                  <a:schemeClr val="accent1"/>
                </a:solidFill>
              </a:rPr>
              <a:t>due to the legacy Reconciliation by </a:t>
            </a:r>
            <a:r>
              <a:rPr lang="en-US" sz="1400" dirty="0" smtClean="0">
                <a:solidFill>
                  <a:schemeClr val="accent1"/>
                </a:solidFill>
              </a:rPr>
              <a:t>the Difference </a:t>
            </a:r>
            <a:r>
              <a:rPr lang="en-US" sz="1400" dirty="0">
                <a:solidFill>
                  <a:schemeClr val="accent1"/>
                </a:solidFill>
              </a:rPr>
              <a:t>(</a:t>
            </a:r>
            <a:r>
              <a:rPr lang="en-US" sz="1400" dirty="0" smtClean="0">
                <a:solidFill>
                  <a:schemeClr val="accent1"/>
                </a:solidFill>
              </a:rPr>
              <a:t>RBD) process.</a:t>
            </a:r>
            <a:endParaRPr kumimoji="0" lang="en-GB" sz="1400" b="0" i="0" u="none" strike="noStrike" cap="none" normalizeH="0" baseline="0" dirty="0" smtClean="0">
              <a:ln>
                <a:noFill/>
              </a:ln>
              <a:solidFill>
                <a:schemeClr val="accent1"/>
              </a:solidFill>
              <a:effectLst/>
            </a:endParaRPr>
          </a:p>
        </p:txBody>
      </p:sp>
      <p:sp>
        <p:nvSpPr>
          <p:cNvPr id="14" name="Title 3"/>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3.4.3 Core Invoices - AMS</a:t>
            </a:r>
            <a:br>
              <a:rPr lang="en-GB" sz="1800" kern="0" dirty="0"/>
            </a:br>
            <a:r>
              <a:rPr lang="en-GB" sz="2000" kern="0" dirty="0" smtClean="0">
                <a:solidFill>
                  <a:schemeClr val="accent6"/>
                </a:solidFill>
              </a:rPr>
              <a:t>3.4.3.6  Core </a:t>
            </a:r>
            <a:r>
              <a:rPr lang="en-GB" sz="2000" kern="0" dirty="0">
                <a:solidFill>
                  <a:schemeClr val="accent6"/>
                </a:solidFill>
              </a:rPr>
              <a:t>Invoice Charge </a:t>
            </a:r>
            <a:r>
              <a:rPr lang="en-GB" sz="2000" kern="0" dirty="0" smtClean="0">
                <a:solidFill>
                  <a:schemeClr val="accent6"/>
                </a:solidFill>
              </a:rPr>
              <a:t>Mapping Amendments </a:t>
            </a:r>
            <a:r>
              <a:rPr lang="en-GB" sz="2000" kern="0" dirty="0">
                <a:solidFill>
                  <a:schemeClr val="accent6"/>
                </a:solidFill>
              </a:rPr>
              <a:t>(AMS)</a:t>
            </a:r>
          </a:p>
        </p:txBody>
      </p:sp>
      <p:sp>
        <p:nvSpPr>
          <p:cNvPr id="15" name="Content Placeholder 2"/>
          <p:cNvSpPr txBox="1">
            <a:spLocks/>
          </p:cNvSpPr>
          <p:nvPr/>
        </p:nvSpPr>
        <p:spPr bwMode="auto">
          <a:xfrm>
            <a:off x="221208" y="3579862"/>
            <a:ext cx="6629568" cy="576064"/>
          </a:xfrm>
          <a:prstGeom prst="rect">
            <a:avLst/>
          </a:prstGeom>
          <a:ln/>
          <a:extLst/>
        </p:spPr>
        <p:style>
          <a:lnRef idx="1">
            <a:schemeClr val="accent2"/>
          </a:lnRef>
          <a:fillRef idx="3">
            <a:schemeClr val="accent2"/>
          </a:fillRef>
          <a:effectRef idx="2">
            <a:schemeClr val="accent2"/>
          </a:effectRef>
          <a:fontRef idx="minor">
            <a:schemeClr val="lt1"/>
          </a:fontRef>
        </p:style>
        <p:txBody>
          <a:bodyPr vert="horz" wrap="square" lIns="108000" tIns="36000" rIns="108000" bIns="3600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chemeClr val="lt1"/>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chemeClr val="lt1"/>
                </a:solidFill>
                <a:latin typeface="+mn-lt"/>
                <a:ea typeface="+mn-ea"/>
                <a:cs typeface="+mn-cs"/>
              </a:defRPr>
            </a:lvl2pPr>
            <a:lvl3pPr marL="1143000" indent="-228600" algn="l" rtl="0" eaLnBrk="0" fontAlgn="base" hangingPunct="0">
              <a:spcBef>
                <a:spcPct val="20000"/>
              </a:spcBef>
              <a:spcAft>
                <a:spcPct val="0"/>
              </a:spcAft>
              <a:buClr>
                <a:srgbClr val="0062C8"/>
              </a:buClr>
              <a:buFont typeface="Wingdings" pitchFamily="2" charset="2"/>
              <a:buChar char="§"/>
              <a:defRPr>
                <a:solidFill>
                  <a:schemeClr val="lt1"/>
                </a:solidFill>
                <a:latin typeface="+mn-lt"/>
                <a:ea typeface="+mn-ea"/>
                <a:cs typeface="+mn-cs"/>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chemeClr val="lt1"/>
                </a:solidFill>
                <a:latin typeface="+mn-lt"/>
                <a:ea typeface="+mn-ea"/>
                <a:cs typeface="+mn-cs"/>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chemeClr val="lt1"/>
                </a:solidFill>
                <a:latin typeface="+mn-lt"/>
                <a:ea typeface="+mn-ea"/>
                <a:cs typeface="+mn-cs"/>
              </a:defRPr>
            </a:lvl5pPr>
            <a:lvl6pPr marL="2514600" indent="-228600" algn="l" rtl="0" fontAlgn="base">
              <a:spcBef>
                <a:spcPct val="20000"/>
              </a:spcBef>
              <a:spcAft>
                <a:spcPct val="0"/>
              </a:spcAft>
              <a:buClr>
                <a:srgbClr val="0062C8"/>
              </a:buClr>
              <a:buFont typeface="Wingdings" pitchFamily="2" charset="2"/>
              <a:buChar char="§"/>
              <a:defRPr sz="1600">
                <a:solidFill>
                  <a:schemeClr val="lt1"/>
                </a:solidFill>
                <a:latin typeface="+mn-lt"/>
                <a:ea typeface="+mn-ea"/>
                <a:cs typeface="+mn-cs"/>
              </a:defRPr>
            </a:lvl6pPr>
            <a:lvl7pPr marL="2971800" indent="-228600" algn="l" rtl="0" fontAlgn="base">
              <a:spcBef>
                <a:spcPct val="20000"/>
              </a:spcBef>
              <a:spcAft>
                <a:spcPct val="0"/>
              </a:spcAft>
              <a:buClr>
                <a:srgbClr val="0062C8"/>
              </a:buClr>
              <a:buFont typeface="Wingdings" pitchFamily="2" charset="2"/>
              <a:buChar char="§"/>
              <a:defRPr sz="1600">
                <a:solidFill>
                  <a:schemeClr val="lt1"/>
                </a:solidFill>
                <a:latin typeface="+mn-lt"/>
                <a:ea typeface="+mn-ea"/>
                <a:cs typeface="+mn-cs"/>
              </a:defRPr>
            </a:lvl7pPr>
            <a:lvl8pPr marL="3429000" indent="-228600" algn="l" rtl="0" fontAlgn="base">
              <a:spcBef>
                <a:spcPct val="20000"/>
              </a:spcBef>
              <a:spcAft>
                <a:spcPct val="0"/>
              </a:spcAft>
              <a:buClr>
                <a:srgbClr val="0062C8"/>
              </a:buClr>
              <a:buFont typeface="Wingdings" pitchFamily="2" charset="2"/>
              <a:buChar char="§"/>
              <a:defRPr sz="1600">
                <a:solidFill>
                  <a:schemeClr val="lt1"/>
                </a:solidFill>
                <a:latin typeface="+mn-lt"/>
                <a:ea typeface="+mn-ea"/>
                <a:cs typeface="+mn-cs"/>
              </a:defRPr>
            </a:lvl8pPr>
            <a:lvl9pPr marL="3886200" indent="-228600" algn="l" rtl="0" fontAlgn="base">
              <a:spcBef>
                <a:spcPct val="20000"/>
              </a:spcBef>
              <a:spcAft>
                <a:spcPct val="0"/>
              </a:spcAft>
              <a:buClr>
                <a:srgbClr val="0062C8"/>
              </a:buClr>
              <a:buFont typeface="Wingdings" pitchFamily="2" charset="2"/>
              <a:buChar char="§"/>
              <a:defRPr sz="1600">
                <a:solidFill>
                  <a:schemeClr val="lt1"/>
                </a:solidFill>
                <a:latin typeface="+mn-lt"/>
                <a:ea typeface="+mn-ea"/>
                <a:cs typeface="+mn-cs"/>
              </a:defRPr>
            </a:lvl9pPr>
          </a:lstStyle>
          <a:p>
            <a:pPr marL="0" indent="0" defTabSz="914400" eaLnBrk="1" hangingPunct="1">
              <a:spcBef>
                <a:spcPts val="0"/>
              </a:spcBef>
              <a:spcAft>
                <a:spcPts val="600"/>
              </a:spcAft>
              <a:buNone/>
            </a:pPr>
            <a:r>
              <a:rPr lang="en-GB" altLang="en-US" sz="1600" kern="0" dirty="0" smtClean="0">
                <a:solidFill>
                  <a:schemeClr val="bg1"/>
                </a:solidFill>
              </a:rPr>
              <a:t>As a part of Nexus the reconciliation by difference process (RBD) has been replaced by unidentified gas process shown previously (</a:t>
            </a:r>
            <a:r>
              <a:rPr lang="en-GB" altLang="en-US" sz="1600" kern="0" dirty="0" err="1" smtClean="0">
                <a:solidFill>
                  <a:schemeClr val="bg1"/>
                </a:solidFill>
              </a:rPr>
              <a:t>UiG</a:t>
            </a:r>
            <a:r>
              <a:rPr lang="en-GB" altLang="en-US" sz="1600" kern="0" dirty="0" smtClean="0">
                <a:solidFill>
                  <a:schemeClr val="bg1"/>
                </a:solidFill>
              </a:rPr>
              <a:t>). </a:t>
            </a:r>
            <a:endParaRPr lang="en-US" sz="1600" dirty="0" smtClean="0"/>
          </a:p>
        </p:txBody>
      </p:sp>
      <p:sp>
        <p:nvSpPr>
          <p:cNvPr id="8" name="Right Brace 7"/>
          <p:cNvSpPr/>
          <p:nvPr/>
        </p:nvSpPr>
        <p:spPr bwMode="auto">
          <a:xfrm>
            <a:off x="5874408" y="1843574"/>
            <a:ext cx="216024" cy="1088215"/>
          </a:xfrm>
          <a:prstGeom prst="rightBrac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858047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345" y="754082"/>
            <a:ext cx="4584004" cy="3685279"/>
          </a:xfrm>
        </p:spPr>
        <p:txBody>
          <a:bodyPr/>
          <a:lstStyle/>
          <a:p>
            <a:pPr algn="just"/>
            <a:r>
              <a:rPr lang="en-GB" sz="1600" dirty="0" smtClean="0">
                <a:solidFill>
                  <a:schemeClr val="accent1"/>
                </a:solidFill>
              </a:rPr>
              <a:t>The infrastructure can be used to define some of the Gemini Invoices</a:t>
            </a:r>
          </a:p>
          <a:p>
            <a:pPr algn="just"/>
            <a:r>
              <a:rPr lang="en-GB" altLang="en-US" sz="1600" dirty="0">
                <a:solidFill>
                  <a:schemeClr val="accent1"/>
                </a:solidFill>
              </a:rPr>
              <a:t>The </a:t>
            </a:r>
            <a:r>
              <a:rPr lang="en-GB" altLang="en-US" sz="1600" dirty="0" smtClean="0">
                <a:solidFill>
                  <a:schemeClr val="accent1"/>
                </a:solidFill>
              </a:rPr>
              <a:t>shippers responsible for </a:t>
            </a:r>
            <a:r>
              <a:rPr lang="en-GB" altLang="en-US" sz="1600" dirty="0">
                <a:solidFill>
                  <a:schemeClr val="accent1"/>
                </a:solidFill>
              </a:rPr>
              <a:t>transporting </a:t>
            </a:r>
            <a:r>
              <a:rPr lang="en-GB" altLang="en-US" sz="1600" dirty="0" smtClean="0">
                <a:solidFill>
                  <a:schemeClr val="accent1"/>
                </a:solidFill>
              </a:rPr>
              <a:t>gas on and off the NTS pipeline are subject to additional Capacity and Commodity Charges which are issued on the following invoices:-</a:t>
            </a:r>
          </a:p>
          <a:p>
            <a:pPr lvl="1" algn="just"/>
            <a:r>
              <a:rPr lang="en-US" sz="1200" dirty="0">
                <a:solidFill>
                  <a:schemeClr val="accent1"/>
                </a:solidFill>
              </a:rPr>
              <a:t>NXC -  NTS EXIT FLAT CAPACITY</a:t>
            </a:r>
          </a:p>
          <a:p>
            <a:pPr lvl="1" algn="just"/>
            <a:r>
              <a:rPr lang="en-GB" sz="1200" dirty="0"/>
              <a:t>NTE -  NTS ENTRY CAPACITY</a:t>
            </a:r>
          </a:p>
          <a:p>
            <a:pPr lvl="1" algn="just"/>
            <a:r>
              <a:rPr lang="en-GB" sz="1200" dirty="0"/>
              <a:t>ECO - NTS ENTRY COMMODITY</a:t>
            </a:r>
          </a:p>
          <a:p>
            <a:pPr lvl="1" algn="just"/>
            <a:r>
              <a:rPr lang="en-US" sz="1200" dirty="0"/>
              <a:t>OWG - OWN USE GAS (EXIT COMMODITY) </a:t>
            </a:r>
          </a:p>
          <a:p>
            <a:pPr lvl="1" algn="just"/>
            <a:r>
              <a:rPr lang="en-GB" sz="1200" dirty="0"/>
              <a:t>OTA - OPTIONAL TARIFF (only with NTS Shorthaul)</a:t>
            </a:r>
          </a:p>
          <a:p>
            <a:pPr lvl="1" algn="just"/>
            <a:r>
              <a:rPr lang="en-US" sz="1200" dirty="0"/>
              <a:t>CPN - COMPRESSION INVOICE (Geographical) </a:t>
            </a:r>
          </a:p>
          <a:p>
            <a:pPr algn="just"/>
            <a:r>
              <a:rPr lang="en-GB" sz="1600" dirty="0" smtClean="0">
                <a:solidFill>
                  <a:schemeClr val="accent1"/>
                </a:solidFill>
              </a:rPr>
              <a:t>Shippers with a portfolio wholly made up of LDZ sites will also not be subject to these NTS invoices.</a:t>
            </a:r>
            <a:endParaRPr lang="en-GB" sz="1600" dirty="0">
              <a:solidFill>
                <a:schemeClr val="accent1"/>
              </a:solidFill>
            </a:endParaRPr>
          </a:p>
          <a:p>
            <a:pPr algn="just"/>
            <a:endParaRPr lang="en-GB" sz="1600" dirty="0"/>
          </a:p>
          <a:p>
            <a:pPr algn="just"/>
            <a:endParaRPr lang="en-US" sz="1600" dirty="0">
              <a:solidFill>
                <a:schemeClr val="accent1"/>
              </a:solidFill>
            </a:endParaRPr>
          </a:p>
        </p:txBody>
      </p:sp>
      <p:pic>
        <p:nvPicPr>
          <p:cNvPr id="4" name="Picture 1101"/>
          <p:cNvPicPr>
            <a:picLocks noChangeAspect="1" noChangeArrowheads="1"/>
          </p:cNvPicPr>
          <p:nvPr/>
        </p:nvPicPr>
        <p:blipFill rotWithShape="1">
          <a:blip r:embed="rId3">
            <a:extLst>
              <a:ext uri="{28A0092B-C50C-407E-A947-70E740481C1C}">
                <a14:useLocalDpi xmlns:a14="http://schemas.microsoft.com/office/drawing/2010/main" val="0"/>
              </a:ext>
            </a:extLst>
          </a:blip>
          <a:srcRect b="5106"/>
          <a:stretch/>
        </p:blipFill>
        <p:spPr bwMode="auto">
          <a:xfrm>
            <a:off x="5076056" y="555526"/>
            <a:ext cx="3744416" cy="413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091686" y="987574"/>
            <a:ext cx="720080" cy="507831"/>
          </a:xfrm>
          <a:prstGeom prst="rect">
            <a:avLst/>
          </a:prstGeom>
          <a:noFill/>
        </p:spPr>
        <p:txBody>
          <a:bodyPr wrap="square" lIns="36000" rIns="36000" rtlCol="0">
            <a:spAutoFit/>
          </a:bodyPr>
          <a:lstStyle/>
          <a:p>
            <a:r>
              <a:rPr lang="en-GB" sz="900" b="1" dirty="0" smtClean="0"/>
              <a:t>Producers pipe gas to the shore</a:t>
            </a:r>
            <a:endParaRPr lang="en-GB" sz="900" b="1" dirty="0"/>
          </a:p>
        </p:txBody>
      </p:sp>
      <p:sp>
        <p:nvSpPr>
          <p:cNvPr id="6" name="TextBox 5"/>
          <p:cNvSpPr txBox="1"/>
          <p:nvPr/>
        </p:nvSpPr>
        <p:spPr>
          <a:xfrm>
            <a:off x="6231973" y="1199823"/>
            <a:ext cx="901835" cy="507831"/>
          </a:xfrm>
          <a:prstGeom prst="rect">
            <a:avLst/>
          </a:prstGeom>
          <a:noFill/>
        </p:spPr>
        <p:txBody>
          <a:bodyPr wrap="square" lIns="36000" rIns="36000" rtlCol="0">
            <a:spAutoFit/>
          </a:bodyPr>
          <a:lstStyle/>
          <a:p>
            <a:r>
              <a:rPr lang="en-GB" sz="900" b="1" dirty="0" smtClean="0"/>
              <a:t>National Grid receives gas at the Terminals</a:t>
            </a:r>
            <a:endParaRPr lang="en-GB" sz="900" b="1" dirty="0"/>
          </a:p>
        </p:txBody>
      </p:sp>
      <p:sp>
        <p:nvSpPr>
          <p:cNvPr id="7" name="TextBox 6"/>
          <p:cNvSpPr txBox="1"/>
          <p:nvPr/>
        </p:nvSpPr>
        <p:spPr>
          <a:xfrm>
            <a:off x="7166958" y="2274128"/>
            <a:ext cx="565773" cy="369332"/>
          </a:xfrm>
          <a:prstGeom prst="rect">
            <a:avLst/>
          </a:prstGeom>
          <a:noFill/>
        </p:spPr>
        <p:txBody>
          <a:bodyPr wrap="square" lIns="36000" rIns="36000" rtlCol="0">
            <a:spAutoFit/>
          </a:bodyPr>
          <a:lstStyle/>
          <a:p>
            <a:r>
              <a:rPr lang="en-GB" sz="900" b="1" dirty="0" smtClean="0"/>
              <a:t>LDZ offtakes</a:t>
            </a:r>
            <a:endParaRPr lang="en-GB" sz="900" b="1" dirty="0"/>
          </a:p>
        </p:txBody>
      </p:sp>
      <p:sp>
        <p:nvSpPr>
          <p:cNvPr id="8" name="TextBox 7"/>
          <p:cNvSpPr txBox="1"/>
          <p:nvPr/>
        </p:nvSpPr>
        <p:spPr>
          <a:xfrm>
            <a:off x="6045370" y="2587375"/>
            <a:ext cx="895079" cy="215444"/>
          </a:xfrm>
          <a:prstGeom prst="rect">
            <a:avLst/>
          </a:prstGeom>
          <a:noFill/>
        </p:spPr>
        <p:txBody>
          <a:bodyPr wrap="square" lIns="36000" rIns="36000" rtlCol="0">
            <a:spAutoFit/>
          </a:bodyPr>
          <a:lstStyle/>
          <a:p>
            <a:r>
              <a:rPr lang="en-GB" sz="800" b="1" dirty="0" smtClean="0"/>
              <a:t>Compressor</a:t>
            </a:r>
            <a:endParaRPr lang="en-GB" sz="800" b="1" dirty="0"/>
          </a:p>
        </p:txBody>
      </p:sp>
      <p:sp>
        <p:nvSpPr>
          <p:cNvPr id="9" name="TextBox 8"/>
          <p:cNvSpPr txBox="1"/>
          <p:nvPr/>
        </p:nvSpPr>
        <p:spPr>
          <a:xfrm>
            <a:off x="7392940" y="1218838"/>
            <a:ext cx="707452" cy="507831"/>
          </a:xfrm>
          <a:prstGeom prst="rect">
            <a:avLst/>
          </a:prstGeom>
          <a:noFill/>
        </p:spPr>
        <p:txBody>
          <a:bodyPr wrap="square" lIns="36000" rIns="36000" rtlCol="0">
            <a:spAutoFit/>
          </a:bodyPr>
          <a:lstStyle/>
          <a:p>
            <a:pPr algn="ctr"/>
            <a:r>
              <a:rPr lang="en-GB" sz="900" b="1" dirty="0" smtClean="0"/>
              <a:t>Non Standard Sites</a:t>
            </a:r>
            <a:endParaRPr lang="en-GB" sz="900" b="1" dirty="0"/>
          </a:p>
        </p:txBody>
      </p:sp>
      <p:sp>
        <p:nvSpPr>
          <p:cNvPr id="10" name="TextBox 9"/>
          <p:cNvSpPr txBox="1"/>
          <p:nvPr/>
        </p:nvSpPr>
        <p:spPr>
          <a:xfrm>
            <a:off x="6137235" y="3789134"/>
            <a:ext cx="721718" cy="246221"/>
          </a:xfrm>
          <a:prstGeom prst="rect">
            <a:avLst/>
          </a:prstGeom>
          <a:noFill/>
        </p:spPr>
        <p:txBody>
          <a:bodyPr wrap="square" lIns="36000" rIns="36000" rtlCol="0">
            <a:spAutoFit/>
          </a:bodyPr>
          <a:lstStyle/>
          <a:p>
            <a:r>
              <a:rPr lang="en-GB" sz="1000" b="1" dirty="0" smtClean="0"/>
              <a:t>Storage</a:t>
            </a:r>
            <a:endParaRPr lang="en-GB" sz="1000" b="1" dirty="0"/>
          </a:p>
        </p:txBody>
      </p:sp>
      <p:sp>
        <p:nvSpPr>
          <p:cNvPr id="11" name="TextBox 10"/>
          <p:cNvSpPr txBox="1"/>
          <p:nvPr/>
        </p:nvSpPr>
        <p:spPr>
          <a:xfrm>
            <a:off x="8000069" y="3891822"/>
            <a:ext cx="635444" cy="400110"/>
          </a:xfrm>
          <a:prstGeom prst="rect">
            <a:avLst/>
          </a:prstGeom>
          <a:noFill/>
        </p:spPr>
        <p:txBody>
          <a:bodyPr wrap="square" lIns="36000" rIns="36000" rtlCol="0">
            <a:spAutoFit/>
          </a:bodyPr>
          <a:lstStyle/>
          <a:p>
            <a:pPr algn="ctr"/>
            <a:r>
              <a:rPr lang="en-GB" sz="1000" b="1" dirty="0" smtClean="0"/>
              <a:t>LNG Storage</a:t>
            </a:r>
            <a:endParaRPr lang="en-GB" sz="1000" b="1" dirty="0"/>
          </a:p>
        </p:txBody>
      </p:sp>
      <p:sp>
        <p:nvSpPr>
          <p:cNvPr id="12" name="TextBox 11"/>
          <p:cNvSpPr txBox="1"/>
          <p:nvPr/>
        </p:nvSpPr>
        <p:spPr>
          <a:xfrm>
            <a:off x="7676436" y="2166463"/>
            <a:ext cx="895079" cy="461665"/>
          </a:xfrm>
          <a:prstGeom prst="rect">
            <a:avLst/>
          </a:prstGeom>
          <a:noFill/>
        </p:spPr>
        <p:txBody>
          <a:bodyPr wrap="square" lIns="36000" rIns="36000" rtlCol="0">
            <a:spAutoFit/>
          </a:bodyPr>
          <a:lstStyle/>
          <a:p>
            <a:pPr algn="ctr"/>
            <a:r>
              <a:rPr lang="en-GB" sz="800" b="1" dirty="0" smtClean="0"/>
              <a:t>Pressure reduction station</a:t>
            </a:r>
            <a:endParaRPr lang="en-GB" sz="800" b="1" dirty="0"/>
          </a:p>
        </p:txBody>
      </p:sp>
      <p:cxnSp>
        <p:nvCxnSpPr>
          <p:cNvPr id="14" name="Straight Connector 13"/>
          <p:cNvCxnSpPr/>
          <p:nvPr/>
        </p:nvCxnSpPr>
        <p:spPr bwMode="auto">
          <a:xfrm>
            <a:off x="6335406" y="2592143"/>
            <a:ext cx="355099" cy="0"/>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6870683" y="2595195"/>
            <a:ext cx="1506819" cy="0"/>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8530499" y="2584523"/>
            <a:ext cx="287686" cy="0"/>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6554022" y="4310418"/>
            <a:ext cx="337864" cy="0"/>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V="1">
            <a:off x="6281510" y="2137691"/>
            <a:ext cx="0" cy="394308"/>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6876256" y="4155926"/>
            <a:ext cx="585552" cy="523220"/>
          </a:xfrm>
          <a:prstGeom prst="rect">
            <a:avLst/>
          </a:prstGeom>
          <a:noFill/>
        </p:spPr>
        <p:txBody>
          <a:bodyPr wrap="square" rtlCol="0">
            <a:spAutoFit/>
          </a:bodyPr>
          <a:lstStyle/>
          <a:p>
            <a:r>
              <a:rPr lang="en-GB" sz="1400" dirty="0" smtClean="0"/>
              <a:t>NTS</a:t>
            </a:r>
          </a:p>
          <a:p>
            <a:r>
              <a:rPr lang="en-GB" sz="1400" dirty="0" smtClean="0"/>
              <a:t>LDZ</a:t>
            </a:r>
            <a:endParaRPr lang="en-GB" sz="1400" dirty="0"/>
          </a:p>
        </p:txBody>
      </p:sp>
      <p:cxnSp>
        <p:nvCxnSpPr>
          <p:cNvPr id="22" name="Straight Connector 21"/>
          <p:cNvCxnSpPr/>
          <p:nvPr/>
        </p:nvCxnSpPr>
        <p:spPr bwMode="auto">
          <a:xfrm>
            <a:off x="7161907" y="2361147"/>
            <a:ext cx="0" cy="211982"/>
          </a:xfrm>
          <a:prstGeom prst="line">
            <a:avLst/>
          </a:prstGeom>
          <a:solidFill>
            <a:schemeClr val="accent1">
              <a:alpha val="50000"/>
            </a:schemeClr>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7305923" y="2613194"/>
            <a:ext cx="0" cy="135046"/>
          </a:xfrm>
          <a:prstGeom prst="line">
            <a:avLst/>
          </a:prstGeom>
          <a:solidFill>
            <a:schemeClr val="accent1">
              <a:alpha val="50000"/>
            </a:schemeClr>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6554022" y="4505513"/>
            <a:ext cx="337864" cy="0"/>
          </a:xfrm>
          <a:prstGeom prst="line">
            <a:avLst/>
          </a:prstGeom>
          <a:solidFill>
            <a:schemeClr val="accent1">
              <a:alpha val="50000"/>
            </a:schemeClr>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flipV="1">
            <a:off x="6788618" y="2687749"/>
            <a:ext cx="0" cy="1010038"/>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6595454" y="3697381"/>
            <a:ext cx="209786" cy="0"/>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flipV="1">
            <a:off x="8643731" y="2596104"/>
            <a:ext cx="0" cy="1395245"/>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8480797" y="3977598"/>
            <a:ext cx="177883" cy="0"/>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a:off x="8493403" y="3923388"/>
            <a:ext cx="0" cy="71907"/>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flipV="1">
            <a:off x="8443129" y="1809457"/>
            <a:ext cx="0" cy="677997"/>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923" y="1549838"/>
            <a:ext cx="260856" cy="353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9" name="Straight Connector 58"/>
          <p:cNvCxnSpPr/>
          <p:nvPr/>
        </p:nvCxnSpPr>
        <p:spPr bwMode="auto">
          <a:xfrm>
            <a:off x="7434886" y="1995686"/>
            <a:ext cx="988412" cy="0"/>
          </a:xfrm>
          <a:prstGeom prst="line">
            <a:avLst/>
          </a:prstGeom>
          <a:solidFill>
            <a:schemeClr val="accent1">
              <a:alpha val="50000"/>
            </a:schemeClr>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a:off x="7449844" y="1902641"/>
            <a:ext cx="0" cy="111608"/>
          </a:xfrm>
          <a:prstGeom prst="line">
            <a:avLst/>
          </a:prstGeom>
          <a:solidFill>
            <a:schemeClr val="accent1">
              <a:alpha val="50000"/>
            </a:schemeClr>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3.5 </a:t>
            </a:r>
            <a:r>
              <a:rPr lang="en-GB" sz="1800" kern="0" dirty="0"/>
              <a:t>Scheduled Ancillary Invoices</a:t>
            </a:r>
            <a:r>
              <a:rPr lang="en-GB" sz="1800" kern="0" dirty="0" smtClean="0"/>
              <a:t/>
            </a:r>
            <a:br>
              <a:rPr lang="en-GB" sz="1800" kern="0" dirty="0" smtClean="0"/>
            </a:br>
            <a:r>
              <a:rPr lang="en-GB" sz="2000" kern="0" dirty="0" smtClean="0">
                <a:solidFill>
                  <a:schemeClr val="accent6"/>
                </a:solidFill>
              </a:rPr>
              <a:t>3.5.1 Infrastructure Map</a:t>
            </a:r>
            <a:endParaRPr lang="en-GB" sz="1800" kern="0" dirty="0">
              <a:solidFill>
                <a:schemeClr val="accent6"/>
              </a:solidFill>
            </a:endParaRPr>
          </a:p>
        </p:txBody>
      </p:sp>
      <p:sp>
        <p:nvSpPr>
          <p:cNvPr id="2" name="Footer Placeholder 1"/>
          <p:cNvSpPr>
            <a:spLocks noGrp="1"/>
          </p:cNvSpPr>
          <p:nvPr>
            <p:ph type="ftr" sz="quarter" idx="10"/>
          </p:nvPr>
        </p:nvSpPr>
        <p:spPr/>
        <p:txBody>
          <a:bodyPr/>
          <a:lstStyle/>
          <a:p>
            <a:pPr>
              <a:defRPr/>
            </a:pPr>
            <a:fld id="{D86480B0-6847-4D27-B3EC-F99462D2DA11}" type="slidenum">
              <a:rPr lang="en-GB" smtClean="0"/>
              <a:pPr>
                <a:defRPr/>
              </a:pPr>
              <a:t>49</a:t>
            </a:fld>
            <a:endParaRPr lang="en-GB" dirty="0"/>
          </a:p>
        </p:txBody>
      </p:sp>
    </p:spTree>
    <p:extLst>
      <p:ext uri="{BB962C8B-B14F-4D97-AF65-F5344CB8AC3E}">
        <p14:creationId xmlns:p14="http://schemas.microsoft.com/office/powerpoint/2010/main" val="2831170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92546"/>
            <a:ext cx="8688388" cy="723900"/>
          </a:xfrm>
        </p:spPr>
        <p:txBody>
          <a:bodyPr/>
          <a:lstStyle/>
          <a:p>
            <a:r>
              <a:rPr lang="en-GB" sz="1800" dirty="0" smtClean="0"/>
              <a:t>1. </a:t>
            </a:r>
            <a:r>
              <a:rPr lang="en-GB" sz="1800" dirty="0"/>
              <a:t>Introduction to Invoicing</a:t>
            </a:r>
            <a:r>
              <a:rPr lang="en-GB" sz="1800" dirty="0" smtClean="0"/>
              <a:t/>
            </a:r>
            <a:br>
              <a:rPr lang="en-GB" sz="1800" dirty="0" smtClean="0"/>
            </a:br>
            <a:r>
              <a:rPr lang="en-GB" sz="2000" dirty="0" smtClean="0">
                <a:solidFill>
                  <a:schemeClr val="accent6"/>
                </a:solidFill>
              </a:rPr>
              <a:t>1.2 Transportation: The National Transmission Syste</a:t>
            </a:r>
            <a:r>
              <a:rPr lang="en-GB" sz="2000" dirty="0">
                <a:solidFill>
                  <a:schemeClr val="accent6"/>
                </a:solidFill>
              </a:rPr>
              <a:t>m</a:t>
            </a:r>
            <a:endParaRPr lang="en-GB" sz="1800" dirty="0">
              <a:solidFill>
                <a:schemeClr val="accent6"/>
              </a:solidFill>
            </a:endParaRPr>
          </a:p>
        </p:txBody>
      </p:sp>
      <p:grpSp>
        <p:nvGrpSpPr>
          <p:cNvPr id="10" name="Group 9"/>
          <p:cNvGrpSpPr/>
          <p:nvPr/>
        </p:nvGrpSpPr>
        <p:grpSpPr>
          <a:xfrm>
            <a:off x="107504" y="617764"/>
            <a:ext cx="4109564" cy="3970212"/>
            <a:chOff x="620713" y="1476376"/>
            <a:chExt cx="5616575" cy="5426119"/>
          </a:xfrm>
        </p:grpSpPr>
        <p:pic>
          <p:nvPicPr>
            <p:cNvPr id="5"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b="6765"/>
            <a:stretch/>
          </p:blipFill>
          <p:spPr bwMode="auto">
            <a:xfrm>
              <a:off x="620713" y="1476376"/>
              <a:ext cx="5616575" cy="54261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18"/>
            <p:cNvSpPr>
              <a:spLocks noChangeArrowheads="1"/>
            </p:cNvSpPr>
            <p:nvPr/>
          </p:nvSpPr>
          <p:spPr bwMode="auto">
            <a:xfrm rot="304776">
              <a:off x="4725988" y="5218113"/>
              <a:ext cx="1223962" cy="209550"/>
            </a:xfrm>
            <a:custGeom>
              <a:avLst/>
              <a:gdLst>
                <a:gd name="T0" fmla="*/ 917972 w 21600"/>
                <a:gd name="T1" fmla="*/ 0 h 21600"/>
                <a:gd name="T2" fmla="*/ 0 w 21600"/>
                <a:gd name="T3" fmla="*/ 104775 h 21600"/>
                <a:gd name="T4" fmla="*/ 917972 w 21600"/>
                <a:gd name="T5" fmla="*/ 209550 h 21600"/>
                <a:gd name="T6" fmla="*/ 1223962 w 21600"/>
                <a:gd name="T7" fmla="*/ 1047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 name="AutoShape 19"/>
            <p:cNvSpPr>
              <a:spLocks noChangeArrowheads="1"/>
            </p:cNvSpPr>
            <p:nvPr/>
          </p:nvSpPr>
          <p:spPr bwMode="auto">
            <a:xfrm rot="11979229">
              <a:off x="4659313" y="5508625"/>
              <a:ext cx="1223962" cy="212725"/>
            </a:xfrm>
            <a:custGeom>
              <a:avLst/>
              <a:gdLst>
                <a:gd name="T0" fmla="*/ 917972 w 21600"/>
                <a:gd name="T1" fmla="*/ 0 h 21600"/>
                <a:gd name="T2" fmla="*/ 0 w 21600"/>
                <a:gd name="T3" fmla="*/ 106363 h 21600"/>
                <a:gd name="T4" fmla="*/ 917972 w 21600"/>
                <a:gd name="T5" fmla="*/ 212725 h 21600"/>
                <a:gd name="T6" fmla="*/ 1223962 w 21600"/>
                <a:gd name="T7" fmla="*/ 1063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 name="AutoShape 23"/>
            <p:cNvSpPr>
              <a:spLocks noChangeArrowheads="1"/>
            </p:cNvSpPr>
            <p:nvPr/>
          </p:nvSpPr>
          <p:spPr bwMode="auto">
            <a:xfrm rot="9917325">
              <a:off x="765175" y="4211638"/>
              <a:ext cx="1223963" cy="209550"/>
            </a:xfrm>
            <a:custGeom>
              <a:avLst/>
              <a:gdLst>
                <a:gd name="T0" fmla="*/ 917972 w 21600"/>
                <a:gd name="T1" fmla="*/ 0 h 21600"/>
                <a:gd name="T2" fmla="*/ 0 w 21600"/>
                <a:gd name="T3" fmla="*/ 104775 h 21600"/>
                <a:gd name="T4" fmla="*/ 917972 w 21600"/>
                <a:gd name="T5" fmla="*/ 209550 h 21600"/>
                <a:gd name="T6" fmla="*/ 1223963 w 21600"/>
                <a:gd name="T7" fmla="*/ 1047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13" name="Content Placeholder 2"/>
          <p:cNvSpPr>
            <a:spLocks noGrp="1"/>
          </p:cNvSpPr>
          <p:nvPr>
            <p:ph idx="1"/>
          </p:nvPr>
        </p:nvSpPr>
        <p:spPr>
          <a:xfrm>
            <a:off x="4307307" y="630197"/>
            <a:ext cx="4720706" cy="3957778"/>
          </a:xfrm>
        </p:spPr>
        <p:style>
          <a:lnRef idx="1">
            <a:schemeClr val="accent2"/>
          </a:lnRef>
          <a:fillRef idx="3">
            <a:schemeClr val="accent2"/>
          </a:fillRef>
          <a:effectRef idx="2">
            <a:schemeClr val="accent2"/>
          </a:effectRef>
          <a:fontRef idx="minor">
            <a:schemeClr val="lt1"/>
          </a:fontRef>
        </p:style>
        <p:txBody>
          <a:bodyPr lIns="72000" tIns="36000" rIns="36000" bIns="36000"/>
          <a:lstStyle/>
          <a:p>
            <a:pPr marL="177800" indent="-177800" algn="just">
              <a:spcAft>
                <a:spcPts val="400"/>
              </a:spcAft>
              <a:buClr>
                <a:schemeClr val="bg1"/>
              </a:buClr>
            </a:pPr>
            <a:r>
              <a:rPr lang="en-GB" sz="1400" dirty="0" smtClean="0">
                <a:solidFill>
                  <a:schemeClr val="bg1"/>
                </a:solidFill>
              </a:rPr>
              <a:t>Producers and importers deliver gas to the UK via;</a:t>
            </a:r>
          </a:p>
          <a:p>
            <a:pPr marL="577850" lvl="1" indent="-177800" algn="just">
              <a:spcBef>
                <a:spcPts val="200"/>
              </a:spcBef>
              <a:spcAft>
                <a:spcPts val="200"/>
              </a:spcAft>
              <a:buClr>
                <a:schemeClr val="bg1"/>
              </a:buClr>
            </a:pPr>
            <a:r>
              <a:rPr lang="en-GB" sz="1200" dirty="0" smtClean="0">
                <a:solidFill>
                  <a:schemeClr val="bg1"/>
                </a:solidFill>
              </a:rPr>
              <a:t>7 gas reception terminals</a:t>
            </a:r>
          </a:p>
          <a:p>
            <a:pPr marL="577850" lvl="1" indent="-177800" algn="just">
              <a:spcBef>
                <a:spcPts val="200"/>
              </a:spcBef>
              <a:spcAft>
                <a:spcPts val="200"/>
              </a:spcAft>
              <a:buClr>
                <a:schemeClr val="bg1"/>
              </a:buClr>
            </a:pPr>
            <a:r>
              <a:rPr lang="en-GB" sz="1200" dirty="0" smtClean="0">
                <a:solidFill>
                  <a:schemeClr val="bg1"/>
                </a:solidFill>
              </a:rPr>
              <a:t>3 Liquefied Natural Gas (LNG) importation terminals </a:t>
            </a:r>
          </a:p>
          <a:p>
            <a:pPr marL="577850" lvl="1" indent="-177800" algn="just">
              <a:spcBef>
                <a:spcPts val="200"/>
              </a:spcBef>
              <a:spcAft>
                <a:spcPts val="200"/>
              </a:spcAft>
              <a:buClr>
                <a:schemeClr val="bg1"/>
              </a:buClr>
            </a:pPr>
            <a:r>
              <a:rPr lang="en-GB" sz="1200" dirty="0" smtClean="0">
                <a:solidFill>
                  <a:schemeClr val="bg1"/>
                </a:solidFill>
              </a:rPr>
              <a:t>3 Interconnectors connecting Great Britain via undersea pipes with </a:t>
            </a:r>
            <a:r>
              <a:rPr lang="en-US" sz="1200" dirty="0" smtClean="0">
                <a:solidFill>
                  <a:schemeClr val="bg1"/>
                </a:solidFill>
              </a:rPr>
              <a:t>Belgium, Netherlands and Ireland</a:t>
            </a:r>
            <a:endParaRPr lang="en-US" sz="1200" dirty="0">
              <a:solidFill>
                <a:schemeClr val="bg1"/>
              </a:solidFill>
            </a:endParaRPr>
          </a:p>
          <a:p>
            <a:pPr marL="177800" indent="-177800" algn="just">
              <a:spcAft>
                <a:spcPts val="400"/>
              </a:spcAft>
              <a:buClr>
                <a:schemeClr val="bg1"/>
              </a:buClr>
            </a:pPr>
            <a:r>
              <a:rPr lang="en-GB" sz="1400" dirty="0" smtClean="0">
                <a:solidFill>
                  <a:schemeClr val="bg1"/>
                </a:solidFill>
              </a:rPr>
              <a:t>Gas is treated and enters the National Transmission System (NTS) </a:t>
            </a:r>
            <a:r>
              <a:rPr lang="en-GB" sz="1400" dirty="0">
                <a:solidFill>
                  <a:schemeClr val="bg1"/>
                </a:solidFill>
              </a:rPr>
              <a:t>which is </a:t>
            </a:r>
            <a:r>
              <a:rPr lang="en-GB" sz="1400" dirty="0" smtClean="0">
                <a:solidFill>
                  <a:schemeClr val="bg1"/>
                </a:solidFill>
              </a:rPr>
              <a:t>a </a:t>
            </a:r>
            <a:r>
              <a:rPr lang="en-GB" sz="1400" dirty="0">
                <a:solidFill>
                  <a:schemeClr val="bg1"/>
                </a:solidFill>
              </a:rPr>
              <a:t>vast network containing approximately 7,660km of high pressure pipe </a:t>
            </a:r>
            <a:endParaRPr lang="en-GB" sz="1400" dirty="0" smtClean="0">
              <a:solidFill>
                <a:schemeClr val="bg1"/>
              </a:solidFill>
            </a:endParaRPr>
          </a:p>
          <a:p>
            <a:pPr marL="177800" indent="-177800" algn="just">
              <a:spcAft>
                <a:spcPts val="400"/>
              </a:spcAft>
              <a:buClr>
                <a:schemeClr val="bg1"/>
              </a:buClr>
            </a:pPr>
            <a:r>
              <a:rPr lang="en-GB" sz="1400" dirty="0" smtClean="0">
                <a:solidFill>
                  <a:schemeClr val="bg1"/>
                </a:solidFill>
              </a:rPr>
              <a:t>The NTS is owned and operated by National Grid, under the direction of the UNC and scrutiny of </a:t>
            </a:r>
            <a:r>
              <a:rPr lang="en-GB" sz="1400" dirty="0" err="1" smtClean="0">
                <a:solidFill>
                  <a:schemeClr val="bg1"/>
                </a:solidFill>
              </a:rPr>
              <a:t>Ofgem</a:t>
            </a:r>
            <a:endParaRPr lang="en-GB" sz="1400" dirty="0" smtClean="0">
              <a:solidFill>
                <a:schemeClr val="bg1"/>
              </a:solidFill>
            </a:endParaRPr>
          </a:p>
          <a:p>
            <a:pPr marL="177800" indent="-177800" algn="just">
              <a:spcAft>
                <a:spcPts val="400"/>
              </a:spcAft>
              <a:buClr>
                <a:schemeClr val="bg1"/>
              </a:buClr>
            </a:pPr>
            <a:r>
              <a:rPr lang="en-GB" sz="1400" dirty="0" smtClean="0">
                <a:solidFill>
                  <a:schemeClr val="bg1"/>
                </a:solidFill>
              </a:rPr>
              <a:t>Gas is off taken directly from the NTS or transported to the 13 Local Distribution Zones (LDZs) where it enters a Distribution Network (DN) from which end consumers are supplied</a:t>
            </a:r>
          </a:p>
          <a:p>
            <a:pPr marL="177800" indent="-177800" algn="just">
              <a:spcAft>
                <a:spcPts val="400"/>
              </a:spcAft>
              <a:buClr>
                <a:schemeClr val="bg1"/>
              </a:buClr>
            </a:pPr>
            <a:r>
              <a:rPr lang="en-GB" sz="1400" dirty="0" smtClean="0">
                <a:solidFill>
                  <a:schemeClr val="bg1"/>
                </a:solidFill>
              </a:rPr>
              <a:t>There are 8 regional DNs controlled by 5 Distribution Network Operators (DNO) as shown on the map</a:t>
            </a:r>
          </a:p>
        </p:txBody>
      </p:sp>
      <p:sp>
        <p:nvSpPr>
          <p:cNvPr id="14" name="Isosceles Triangle 13"/>
          <p:cNvSpPr/>
          <p:nvPr/>
        </p:nvSpPr>
        <p:spPr bwMode="auto">
          <a:xfrm>
            <a:off x="2930196" y="3366615"/>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5" name="Isosceles Triangle 14"/>
          <p:cNvSpPr/>
          <p:nvPr/>
        </p:nvSpPr>
        <p:spPr bwMode="auto">
          <a:xfrm>
            <a:off x="2522281" y="3195777"/>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6" name="Isosceles Triangle 15"/>
          <p:cNvSpPr/>
          <p:nvPr/>
        </p:nvSpPr>
        <p:spPr bwMode="auto">
          <a:xfrm>
            <a:off x="2471498" y="3003798"/>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7" name="Isosceles Triangle 16"/>
          <p:cNvSpPr/>
          <p:nvPr/>
        </p:nvSpPr>
        <p:spPr bwMode="auto">
          <a:xfrm>
            <a:off x="2062428" y="2507916"/>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8" name="Isosceles Triangle 17"/>
          <p:cNvSpPr/>
          <p:nvPr/>
        </p:nvSpPr>
        <p:spPr bwMode="auto">
          <a:xfrm>
            <a:off x="1412164" y="2695777"/>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9" name="Isosceles Triangle 18"/>
          <p:cNvSpPr/>
          <p:nvPr/>
        </p:nvSpPr>
        <p:spPr bwMode="auto">
          <a:xfrm>
            <a:off x="1464121" y="3120645"/>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0" name="Isosceles Triangle 19"/>
          <p:cNvSpPr/>
          <p:nvPr/>
        </p:nvSpPr>
        <p:spPr bwMode="auto">
          <a:xfrm>
            <a:off x="764092" y="3762819"/>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1" name="Isosceles Triangle 20"/>
          <p:cNvSpPr/>
          <p:nvPr/>
        </p:nvSpPr>
        <p:spPr bwMode="auto">
          <a:xfrm>
            <a:off x="2633702" y="3939902"/>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2" name="Isosceles Triangle 21"/>
          <p:cNvSpPr/>
          <p:nvPr/>
        </p:nvSpPr>
        <p:spPr bwMode="auto">
          <a:xfrm>
            <a:off x="1002129" y="2436635"/>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grpSp>
        <p:nvGrpSpPr>
          <p:cNvPr id="33" name="Group 32"/>
          <p:cNvGrpSpPr/>
          <p:nvPr/>
        </p:nvGrpSpPr>
        <p:grpSpPr>
          <a:xfrm>
            <a:off x="2556887" y="699542"/>
            <a:ext cx="1591581" cy="1615827"/>
            <a:chOff x="3088052" y="2603969"/>
            <a:chExt cx="1591581" cy="1615827"/>
          </a:xfrm>
        </p:grpSpPr>
        <p:sp>
          <p:nvSpPr>
            <p:cNvPr id="27" name="TextBox 26"/>
            <p:cNvSpPr txBox="1"/>
            <p:nvPr/>
          </p:nvSpPr>
          <p:spPr>
            <a:xfrm>
              <a:off x="3088052" y="2603969"/>
              <a:ext cx="1591581" cy="1615827"/>
            </a:xfrm>
            <a:prstGeom prst="rect">
              <a:avLst/>
            </a:prstGeom>
            <a:solidFill>
              <a:schemeClr val="bg1"/>
            </a:solidFill>
            <a:ln>
              <a:solidFill>
                <a:schemeClr val="accent1">
                  <a:lumMod val="75000"/>
                </a:schemeClr>
              </a:solidFill>
            </a:ln>
          </p:spPr>
          <p:txBody>
            <a:bodyPr wrap="square" lIns="36000" rIns="0" rtlCol="0">
              <a:spAutoFit/>
            </a:bodyPr>
            <a:lstStyle/>
            <a:p>
              <a:pPr>
                <a:spcAft>
                  <a:spcPts val="600"/>
                </a:spcAft>
              </a:pPr>
              <a:r>
                <a:rPr lang="en-GB" sz="800" b="1" u="sng" dirty="0" smtClean="0"/>
                <a:t>Distribution Network Operators</a:t>
              </a:r>
            </a:p>
            <a:p>
              <a:pPr indent="269875">
                <a:spcAft>
                  <a:spcPts val="600"/>
                </a:spcAft>
              </a:pPr>
              <a:r>
                <a:rPr lang="en-GB" sz="800" dirty="0" smtClean="0"/>
                <a:t>Wales &amp; West Utilities</a:t>
              </a:r>
            </a:p>
            <a:p>
              <a:pPr indent="269875">
                <a:spcAft>
                  <a:spcPts val="600"/>
                </a:spcAft>
              </a:pPr>
              <a:r>
                <a:rPr lang="en-GB" sz="800" dirty="0" smtClean="0"/>
                <a:t>Southern Gas Networks</a:t>
              </a:r>
            </a:p>
            <a:p>
              <a:pPr indent="269875">
                <a:spcAft>
                  <a:spcPts val="600"/>
                </a:spcAft>
              </a:pPr>
              <a:r>
                <a:rPr lang="en-GB" sz="800" dirty="0" smtClean="0"/>
                <a:t>Cadent</a:t>
              </a:r>
            </a:p>
            <a:p>
              <a:pPr indent="269875">
                <a:spcAft>
                  <a:spcPts val="600"/>
                </a:spcAft>
              </a:pPr>
              <a:r>
                <a:rPr lang="en-GB" sz="800" dirty="0" smtClean="0"/>
                <a:t>Northern Gas Networks</a:t>
              </a:r>
            </a:p>
            <a:p>
              <a:pPr indent="269875">
                <a:spcAft>
                  <a:spcPts val="600"/>
                </a:spcAft>
              </a:pPr>
              <a:r>
                <a:rPr lang="en-GB" sz="800" dirty="0" smtClean="0"/>
                <a:t>Scotland Gas Networks</a:t>
              </a:r>
            </a:p>
            <a:p>
              <a:pPr indent="269875">
                <a:spcAft>
                  <a:spcPts val="600"/>
                </a:spcAft>
              </a:pPr>
              <a:r>
                <a:rPr lang="en-GB" sz="800" dirty="0" smtClean="0"/>
                <a:t>Terminal</a:t>
              </a:r>
            </a:p>
            <a:p>
              <a:pPr indent="269875">
                <a:spcAft>
                  <a:spcPts val="600"/>
                </a:spcAft>
              </a:pPr>
              <a:r>
                <a:rPr lang="en-GB" sz="800" dirty="0" smtClean="0"/>
                <a:t>Terminal/ Interconnector</a:t>
              </a:r>
              <a:endParaRPr lang="en-GB" sz="800" dirty="0"/>
            </a:p>
          </p:txBody>
        </p:sp>
        <p:sp>
          <p:nvSpPr>
            <p:cNvPr id="24" name="Isosceles Triangle 23"/>
            <p:cNvSpPr/>
            <p:nvPr/>
          </p:nvSpPr>
          <p:spPr bwMode="auto">
            <a:xfrm>
              <a:off x="3204848" y="3858872"/>
              <a:ext cx="111421" cy="96053"/>
            </a:xfrm>
            <a:prstGeom prst="triangle">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3166602" y="2883639"/>
              <a:ext cx="187913" cy="72008"/>
            </a:xfrm>
            <a:prstGeom prst="rect">
              <a:avLst/>
            </a:prstGeom>
            <a:solidFill>
              <a:srgbClr val="00FF99"/>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a:off x="3166602" y="3063847"/>
              <a:ext cx="187913" cy="72008"/>
            </a:xfrm>
            <a:prstGeom prst="rect">
              <a:avLst/>
            </a:prstGeom>
            <a:solidFill>
              <a:srgbClr val="00FF00"/>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3166602" y="3294607"/>
              <a:ext cx="187913" cy="72008"/>
            </a:xfrm>
            <a:prstGeom prst="rect">
              <a:avLst/>
            </a:prstGeom>
            <a:solidFill>
              <a:srgbClr val="CCFF99"/>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3166602" y="3476200"/>
              <a:ext cx="187913" cy="72008"/>
            </a:xfrm>
            <a:prstGeom prst="rect">
              <a:avLst/>
            </a:prstGeom>
            <a:solidFill>
              <a:srgbClr val="006666"/>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a:off x="3166602" y="3673710"/>
              <a:ext cx="187913" cy="72008"/>
            </a:xfrm>
            <a:prstGeom prst="rect">
              <a:avLst/>
            </a:prstGeom>
            <a:solidFill>
              <a:srgbClr val="66FF33"/>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34" name="Isosceles Triangle 33"/>
            <p:cNvSpPr/>
            <p:nvPr/>
          </p:nvSpPr>
          <p:spPr bwMode="auto">
            <a:xfrm>
              <a:off x="3202570" y="4044129"/>
              <a:ext cx="111421" cy="96053"/>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grpSp>
      <p:sp>
        <p:nvSpPr>
          <p:cNvPr id="3" name="Rectangle 2"/>
          <p:cNvSpPr/>
          <p:nvPr/>
        </p:nvSpPr>
        <p:spPr>
          <a:xfrm>
            <a:off x="0" y="4587974"/>
            <a:ext cx="4572000" cy="246221"/>
          </a:xfrm>
          <a:prstGeom prst="rect">
            <a:avLst/>
          </a:prstGeom>
        </p:spPr>
        <p:txBody>
          <a:bodyPr>
            <a:spAutoFit/>
          </a:bodyPr>
          <a:lstStyle/>
          <a:p>
            <a:r>
              <a:rPr lang="en-GB" sz="1000" dirty="0">
                <a:hlinkClick r:id="rId3"/>
              </a:rPr>
              <a:t>https://</a:t>
            </a:r>
            <a:r>
              <a:rPr lang="en-GB" sz="1000" dirty="0" smtClean="0">
                <a:hlinkClick r:id="rId3"/>
              </a:rPr>
              <a:t>www.nationalgrid.com/uk/about-grid/our-role-industry/about-gas</a:t>
            </a:r>
            <a:r>
              <a:rPr lang="en-GB" sz="1000" dirty="0" smtClean="0"/>
              <a:t> </a:t>
            </a:r>
            <a:endParaRPr lang="en-GB" sz="1000" dirty="0"/>
          </a:p>
        </p:txBody>
      </p:sp>
      <p:sp>
        <p:nvSpPr>
          <p:cNvPr id="4" name="Footer Placeholder 3"/>
          <p:cNvSpPr>
            <a:spLocks noGrp="1"/>
          </p:cNvSpPr>
          <p:nvPr>
            <p:ph type="ftr" sz="quarter" idx="10"/>
          </p:nvPr>
        </p:nvSpPr>
        <p:spPr/>
        <p:txBody>
          <a:bodyPr/>
          <a:lstStyle/>
          <a:p>
            <a:pPr>
              <a:defRPr/>
            </a:pPr>
            <a:fld id="{D86480B0-6847-4D27-B3EC-F99462D2DA11}" type="slidenum">
              <a:rPr lang="en-GB" smtClean="0"/>
              <a:pPr>
                <a:defRPr/>
              </a:pPr>
              <a:t>5</a:t>
            </a:fld>
            <a:endParaRPr lang="en-GB" dirty="0"/>
          </a:p>
        </p:txBody>
      </p:sp>
    </p:spTree>
    <p:extLst>
      <p:ext uri="{BB962C8B-B14F-4D97-AF65-F5344CB8AC3E}">
        <p14:creationId xmlns:p14="http://schemas.microsoft.com/office/powerpoint/2010/main" val="27900551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79512" y="681540"/>
            <a:ext cx="8686800" cy="2754306"/>
          </a:xfrm>
          <a:prstGeom prst="rect">
            <a:avLst/>
          </a:prstGeom>
          <a:ln/>
          <a:extLst/>
        </p:spPr>
        <p:style>
          <a:lnRef idx="1">
            <a:schemeClr val="accent2"/>
          </a:lnRef>
          <a:fillRef idx="3">
            <a:schemeClr val="accent2"/>
          </a:fillRef>
          <a:effectRef idx="2">
            <a:schemeClr val="accent2"/>
          </a:effectRef>
          <a:fontRef idx="minor">
            <a:schemeClr val="lt1"/>
          </a:fontRef>
        </p:style>
        <p:txBody>
          <a:bodyPr vert="horz" wrap="square" lIns="108000" tIns="36000" rIns="108000" bIns="3600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chemeClr val="lt1"/>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chemeClr val="lt1"/>
                </a:solidFill>
                <a:latin typeface="+mn-lt"/>
                <a:ea typeface="+mn-ea"/>
                <a:cs typeface="+mn-cs"/>
              </a:defRPr>
            </a:lvl2pPr>
            <a:lvl3pPr marL="1143000" indent="-228600" algn="l" rtl="0" eaLnBrk="0" fontAlgn="base" hangingPunct="0">
              <a:spcBef>
                <a:spcPct val="20000"/>
              </a:spcBef>
              <a:spcAft>
                <a:spcPct val="0"/>
              </a:spcAft>
              <a:buClr>
                <a:srgbClr val="0062C8"/>
              </a:buClr>
              <a:buFont typeface="Wingdings" pitchFamily="2" charset="2"/>
              <a:buChar char="§"/>
              <a:defRPr>
                <a:solidFill>
                  <a:schemeClr val="lt1"/>
                </a:solidFill>
                <a:latin typeface="+mn-lt"/>
                <a:ea typeface="+mn-ea"/>
                <a:cs typeface="+mn-cs"/>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chemeClr val="lt1"/>
                </a:solidFill>
                <a:latin typeface="+mn-lt"/>
                <a:ea typeface="+mn-ea"/>
                <a:cs typeface="+mn-cs"/>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chemeClr val="lt1"/>
                </a:solidFill>
                <a:latin typeface="+mn-lt"/>
                <a:ea typeface="+mn-ea"/>
                <a:cs typeface="+mn-cs"/>
              </a:defRPr>
            </a:lvl5pPr>
            <a:lvl6pPr marL="2514600" indent="-228600" algn="l" rtl="0" fontAlgn="base">
              <a:spcBef>
                <a:spcPct val="20000"/>
              </a:spcBef>
              <a:spcAft>
                <a:spcPct val="0"/>
              </a:spcAft>
              <a:buClr>
                <a:srgbClr val="0062C8"/>
              </a:buClr>
              <a:buFont typeface="Wingdings" pitchFamily="2" charset="2"/>
              <a:buChar char="§"/>
              <a:defRPr sz="1600">
                <a:solidFill>
                  <a:schemeClr val="lt1"/>
                </a:solidFill>
                <a:latin typeface="+mn-lt"/>
                <a:ea typeface="+mn-ea"/>
                <a:cs typeface="+mn-cs"/>
              </a:defRPr>
            </a:lvl6pPr>
            <a:lvl7pPr marL="2971800" indent="-228600" algn="l" rtl="0" fontAlgn="base">
              <a:spcBef>
                <a:spcPct val="20000"/>
              </a:spcBef>
              <a:spcAft>
                <a:spcPct val="0"/>
              </a:spcAft>
              <a:buClr>
                <a:srgbClr val="0062C8"/>
              </a:buClr>
              <a:buFont typeface="Wingdings" pitchFamily="2" charset="2"/>
              <a:buChar char="§"/>
              <a:defRPr sz="1600">
                <a:solidFill>
                  <a:schemeClr val="lt1"/>
                </a:solidFill>
                <a:latin typeface="+mn-lt"/>
                <a:ea typeface="+mn-ea"/>
                <a:cs typeface="+mn-cs"/>
              </a:defRPr>
            </a:lvl7pPr>
            <a:lvl8pPr marL="3429000" indent="-228600" algn="l" rtl="0" fontAlgn="base">
              <a:spcBef>
                <a:spcPct val="20000"/>
              </a:spcBef>
              <a:spcAft>
                <a:spcPct val="0"/>
              </a:spcAft>
              <a:buClr>
                <a:srgbClr val="0062C8"/>
              </a:buClr>
              <a:buFont typeface="Wingdings" pitchFamily="2" charset="2"/>
              <a:buChar char="§"/>
              <a:defRPr sz="1600">
                <a:solidFill>
                  <a:schemeClr val="lt1"/>
                </a:solidFill>
                <a:latin typeface="+mn-lt"/>
                <a:ea typeface="+mn-ea"/>
                <a:cs typeface="+mn-cs"/>
              </a:defRPr>
            </a:lvl8pPr>
            <a:lvl9pPr marL="3886200" indent="-228600" algn="l" rtl="0" fontAlgn="base">
              <a:spcBef>
                <a:spcPct val="20000"/>
              </a:spcBef>
              <a:spcAft>
                <a:spcPct val="0"/>
              </a:spcAft>
              <a:buClr>
                <a:srgbClr val="0062C8"/>
              </a:buClr>
              <a:buFont typeface="Wingdings" pitchFamily="2" charset="2"/>
              <a:buChar char="§"/>
              <a:defRPr sz="1600">
                <a:solidFill>
                  <a:schemeClr val="lt1"/>
                </a:solidFill>
                <a:latin typeface="+mn-lt"/>
                <a:ea typeface="+mn-ea"/>
                <a:cs typeface="+mn-cs"/>
              </a:defRPr>
            </a:lvl9pPr>
          </a:lstStyle>
          <a:p>
            <a:pPr marL="0" indent="0" defTabSz="914400" eaLnBrk="1" hangingPunct="1">
              <a:spcBef>
                <a:spcPts val="0"/>
              </a:spcBef>
              <a:spcAft>
                <a:spcPts val="600"/>
              </a:spcAft>
              <a:buNone/>
            </a:pPr>
            <a:r>
              <a:rPr lang="en-GB" altLang="en-US" sz="1600" kern="0" dirty="0" smtClean="0">
                <a:solidFill>
                  <a:schemeClr val="bg1"/>
                </a:solidFill>
              </a:rPr>
              <a:t>Gas is transported from the terminal through the network to the supply point. There are NTS charges which relate to the various aspects of the supply and delivery</a:t>
            </a:r>
            <a:r>
              <a:rPr lang="en-GB" altLang="en-US" sz="1600" kern="0" dirty="0">
                <a:solidFill>
                  <a:schemeClr val="bg1"/>
                </a:solidFill>
              </a:rPr>
              <a:t> </a:t>
            </a:r>
            <a:r>
              <a:rPr lang="en-GB" altLang="en-US" sz="1600" kern="0" dirty="0" smtClean="0">
                <a:solidFill>
                  <a:schemeClr val="bg1"/>
                </a:solidFill>
              </a:rPr>
              <a:t>of gas on and off the </a:t>
            </a:r>
            <a:r>
              <a:rPr lang="en-GB" altLang="en-US" sz="1600" kern="0" dirty="0">
                <a:solidFill>
                  <a:schemeClr val="bg1"/>
                </a:solidFill>
              </a:rPr>
              <a:t>N</a:t>
            </a:r>
            <a:r>
              <a:rPr lang="en-GB" altLang="en-US" sz="1600" kern="0" dirty="0" smtClean="0">
                <a:solidFill>
                  <a:schemeClr val="bg1"/>
                </a:solidFill>
              </a:rPr>
              <a:t>TS network .</a:t>
            </a:r>
          </a:p>
          <a:p>
            <a:pPr marL="0" indent="0" defTabSz="914400" eaLnBrk="1" hangingPunct="1">
              <a:spcBef>
                <a:spcPts val="0"/>
              </a:spcBef>
              <a:spcAft>
                <a:spcPts val="600"/>
              </a:spcAft>
              <a:buNone/>
            </a:pPr>
            <a:r>
              <a:rPr lang="en-US" altLang="en-US" sz="1600" kern="0" dirty="0" smtClean="0">
                <a:solidFill>
                  <a:schemeClr val="bg1"/>
                </a:solidFill>
              </a:rPr>
              <a:t>Shippers bid </a:t>
            </a:r>
            <a:r>
              <a:rPr lang="en-US" altLang="en-US" sz="1600" kern="0" dirty="0">
                <a:solidFill>
                  <a:schemeClr val="bg1"/>
                </a:solidFill>
              </a:rPr>
              <a:t>at auction to book entry capacity at a </a:t>
            </a:r>
            <a:r>
              <a:rPr lang="en-US" altLang="en-US" sz="1600" kern="0" dirty="0" smtClean="0">
                <a:solidFill>
                  <a:schemeClr val="bg1"/>
                </a:solidFill>
              </a:rPr>
              <a:t>specific terminal</a:t>
            </a:r>
            <a:r>
              <a:rPr lang="en-US" altLang="en-US" sz="1600" kern="0" dirty="0">
                <a:solidFill>
                  <a:schemeClr val="bg1"/>
                </a:solidFill>
              </a:rPr>
              <a:t>. </a:t>
            </a:r>
            <a:r>
              <a:rPr lang="en-US" altLang="en-US" sz="1600" kern="0" dirty="0" smtClean="0">
                <a:solidFill>
                  <a:schemeClr val="bg1"/>
                </a:solidFill>
              </a:rPr>
              <a:t>Auctions </a:t>
            </a:r>
            <a:r>
              <a:rPr lang="en-US" altLang="en-US" sz="1600" kern="0" dirty="0">
                <a:solidFill>
                  <a:schemeClr val="bg1"/>
                </a:solidFill>
              </a:rPr>
              <a:t>are available for daily, monthly or quarterly entry capacity. </a:t>
            </a:r>
            <a:r>
              <a:rPr lang="en-US" altLang="en-US" sz="1600" kern="0" dirty="0" smtClean="0">
                <a:solidFill>
                  <a:schemeClr val="bg1"/>
                </a:solidFill>
              </a:rPr>
              <a:t>Shippers bid </a:t>
            </a:r>
            <a:r>
              <a:rPr lang="en-US" altLang="en-US" sz="1600" kern="0" dirty="0">
                <a:solidFill>
                  <a:schemeClr val="bg1"/>
                </a:solidFill>
              </a:rPr>
              <a:t>for kilowatt hours (kWh) by price. At the close of the auction successful bidders are allocated capacity in order of price from highest to lowest.</a:t>
            </a:r>
          </a:p>
          <a:p>
            <a:pPr marL="0" indent="0" defTabSz="914400" eaLnBrk="1" hangingPunct="1">
              <a:spcBef>
                <a:spcPts val="0"/>
              </a:spcBef>
              <a:spcAft>
                <a:spcPts val="600"/>
              </a:spcAft>
              <a:buNone/>
            </a:pPr>
            <a:r>
              <a:rPr lang="en-US" altLang="en-US" sz="1600" kern="0" dirty="0">
                <a:solidFill>
                  <a:schemeClr val="bg1"/>
                </a:solidFill>
              </a:rPr>
              <a:t>Once the gas has entered a terminal, </a:t>
            </a:r>
            <a:r>
              <a:rPr lang="en-US" altLang="en-US" sz="1600" kern="0" dirty="0" smtClean="0">
                <a:solidFill>
                  <a:schemeClr val="bg1"/>
                </a:solidFill>
              </a:rPr>
              <a:t>the Shipper pays for </a:t>
            </a:r>
            <a:r>
              <a:rPr lang="en-US" altLang="en-US" sz="1600" kern="0" dirty="0">
                <a:solidFill>
                  <a:schemeClr val="bg1"/>
                </a:solidFill>
              </a:rPr>
              <a:t>the entrance of that gas into the </a:t>
            </a:r>
            <a:r>
              <a:rPr lang="en-US" altLang="en-US" sz="1600" kern="0" dirty="0" smtClean="0">
                <a:solidFill>
                  <a:schemeClr val="bg1"/>
                </a:solidFill>
              </a:rPr>
              <a:t>NTS</a:t>
            </a:r>
            <a:r>
              <a:rPr lang="en-US" altLang="en-US" sz="1600" kern="0" dirty="0">
                <a:solidFill>
                  <a:schemeClr val="bg1"/>
                </a:solidFill>
              </a:rPr>
              <a:t> </a:t>
            </a:r>
            <a:r>
              <a:rPr lang="en-US" altLang="en-US" sz="1600" kern="0" dirty="0" smtClean="0">
                <a:solidFill>
                  <a:schemeClr val="bg1"/>
                </a:solidFill>
              </a:rPr>
              <a:t>(</a:t>
            </a:r>
            <a:r>
              <a:rPr lang="en-US" altLang="en-US" sz="1600" b="1" kern="0" dirty="0">
                <a:solidFill>
                  <a:srgbClr val="FFFF00"/>
                </a:solidFill>
              </a:rPr>
              <a:t>Entry Capacity</a:t>
            </a:r>
            <a:r>
              <a:rPr lang="en-US" altLang="en-US" sz="1600" kern="0" dirty="0" smtClean="0">
                <a:solidFill>
                  <a:schemeClr val="bg1"/>
                </a:solidFill>
              </a:rPr>
              <a:t>) and a separate </a:t>
            </a:r>
            <a:r>
              <a:rPr lang="en-US" altLang="en-US" sz="1600" b="1" kern="0" dirty="0">
                <a:solidFill>
                  <a:srgbClr val="FFFF00"/>
                </a:solidFill>
              </a:rPr>
              <a:t>Exit Capacity </a:t>
            </a:r>
            <a:r>
              <a:rPr lang="en-US" altLang="en-US" sz="1600" kern="0" dirty="0" smtClean="0">
                <a:solidFill>
                  <a:schemeClr val="bg1"/>
                </a:solidFill>
              </a:rPr>
              <a:t>charge to offtake the gas. The transportation of the gas between entry and exit is the NTS </a:t>
            </a:r>
            <a:r>
              <a:rPr lang="en-US" altLang="en-US" sz="1600" b="1" kern="0" dirty="0" smtClean="0">
                <a:solidFill>
                  <a:srgbClr val="FFFF00"/>
                </a:solidFill>
              </a:rPr>
              <a:t>Commodity</a:t>
            </a:r>
            <a:r>
              <a:rPr lang="en-US" altLang="en-US" sz="1600" kern="0" dirty="0" smtClean="0">
                <a:solidFill>
                  <a:schemeClr val="bg1"/>
                </a:solidFill>
              </a:rPr>
              <a:t> charge.</a:t>
            </a:r>
          </a:p>
        </p:txBody>
      </p:sp>
      <p:sp>
        <p:nvSpPr>
          <p:cNvPr id="5"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3.5 </a:t>
            </a:r>
            <a:r>
              <a:rPr lang="en-GB" sz="1800" kern="0" dirty="0"/>
              <a:t>Scheduled Ancillary Invoices</a:t>
            </a:r>
            <a:r>
              <a:rPr lang="en-GB" sz="1800" kern="0" dirty="0" smtClean="0"/>
              <a:t/>
            </a:r>
            <a:br>
              <a:rPr lang="en-GB" sz="1800" kern="0" dirty="0" smtClean="0"/>
            </a:br>
            <a:r>
              <a:rPr lang="en-GB" sz="2000" kern="0" dirty="0" smtClean="0">
                <a:solidFill>
                  <a:schemeClr val="accent6"/>
                </a:solidFill>
              </a:rPr>
              <a:t>3.5.2 Gemini Invoicing Principles</a:t>
            </a:r>
            <a:endParaRPr lang="en-GB" sz="1800" kern="0" dirty="0">
              <a:solidFill>
                <a:schemeClr val="accent6"/>
              </a:solidFill>
            </a:endParaRPr>
          </a:p>
        </p:txBody>
      </p:sp>
      <p:sp>
        <p:nvSpPr>
          <p:cNvPr id="2" name="Footer Placeholder 1"/>
          <p:cNvSpPr>
            <a:spLocks noGrp="1"/>
          </p:cNvSpPr>
          <p:nvPr>
            <p:ph type="ftr" sz="quarter" idx="10"/>
          </p:nvPr>
        </p:nvSpPr>
        <p:spPr/>
        <p:txBody>
          <a:bodyPr/>
          <a:lstStyle/>
          <a:p>
            <a:pPr>
              <a:defRPr/>
            </a:pPr>
            <a:fld id="{D86480B0-6847-4D27-B3EC-F99462D2DA11}" type="slidenum">
              <a:rPr lang="en-GB" smtClean="0"/>
              <a:pPr>
                <a:defRPr/>
              </a:pPr>
              <a:t>50</a:t>
            </a:fld>
            <a:endParaRPr lang="en-GB" dirty="0"/>
          </a:p>
        </p:txBody>
      </p:sp>
    </p:spTree>
    <p:extLst>
      <p:ext uri="{BB962C8B-B14F-4D97-AF65-F5344CB8AC3E}">
        <p14:creationId xmlns:p14="http://schemas.microsoft.com/office/powerpoint/2010/main" val="2281019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0" descr="Image result for lots of lorries">
            <a:hlinkClick r:id="rId2"/>
          </p:cNvPr>
          <p:cNvSpPr>
            <a:spLocks noChangeAspect="1" noChangeArrowheads="1"/>
          </p:cNvSpPr>
          <p:nvPr/>
        </p:nvSpPr>
        <p:spPr bwMode="auto">
          <a:xfrm>
            <a:off x="92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Rectangle 9"/>
          <p:cNvSpPr/>
          <p:nvPr/>
        </p:nvSpPr>
        <p:spPr bwMode="auto">
          <a:xfrm>
            <a:off x="313989" y="1203598"/>
            <a:ext cx="8506483" cy="2448272"/>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defTabSz="914400">
              <a:lnSpc>
                <a:spcPct val="80000"/>
              </a:lnSpc>
              <a:spcBef>
                <a:spcPct val="20000"/>
              </a:spcBef>
            </a:pPr>
            <a:r>
              <a:rPr lang="en-GB" altLang="en-US" sz="1400" kern="0" dirty="0" smtClean="0">
                <a:solidFill>
                  <a:srgbClr val="3E5AA8"/>
                </a:solidFill>
              </a:rPr>
              <a:t>NTS </a:t>
            </a:r>
            <a:r>
              <a:rPr lang="en-GB" altLang="en-US" sz="1400" kern="0" dirty="0">
                <a:solidFill>
                  <a:srgbClr val="3E5AA8"/>
                </a:solidFill>
              </a:rPr>
              <a:t>Exit Capacity is the booking of space on the National Transmission System</a:t>
            </a:r>
            <a:r>
              <a:rPr lang="en-GB" altLang="en-US" sz="1400" kern="0" dirty="0" smtClean="0">
                <a:solidFill>
                  <a:srgbClr val="3E5AA8"/>
                </a:solidFill>
              </a:rPr>
              <a:t>. </a:t>
            </a:r>
          </a:p>
          <a:p>
            <a:pPr defTabSz="914400">
              <a:lnSpc>
                <a:spcPct val="80000"/>
              </a:lnSpc>
              <a:spcBef>
                <a:spcPct val="20000"/>
              </a:spcBef>
            </a:pPr>
            <a:endParaRPr lang="en-GB" altLang="en-US" sz="1400" kern="0" dirty="0" smtClean="0">
              <a:solidFill>
                <a:srgbClr val="3E5AA8"/>
              </a:solidFill>
            </a:endParaRPr>
          </a:p>
          <a:p>
            <a:pPr lvl="0" algn="just" defTabSz="914400" eaLnBrk="0" hangingPunct="0">
              <a:spcBef>
                <a:spcPct val="20000"/>
              </a:spcBef>
              <a:buClr>
                <a:srgbClr val="0062C8"/>
              </a:buClr>
            </a:pPr>
            <a:r>
              <a:rPr lang="en-US" sz="1400" kern="0" dirty="0">
                <a:solidFill>
                  <a:srgbClr val="3E5AA8"/>
                </a:solidFill>
              </a:rPr>
              <a:t>Where the core capacity invoice calculates the space booked on and off the LDZ </a:t>
            </a:r>
            <a:r>
              <a:rPr lang="en-US" sz="1400" kern="0" dirty="0" smtClean="0">
                <a:solidFill>
                  <a:srgbClr val="3E5AA8"/>
                </a:solidFill>
              </a:rPr>
              <a:t>networks, </a:t>
            </a:r>
            <a:r>
              <a:rPr lang="en-US" sz="1400" kern="0" dirty="0">
                <a:solidFill>
                  <a:srgbClr val="3E5AA8"/>
                </a:solidFill>
              </a:rPr>
              <a:t>the entry and exit charges on the NTS Network are calculated &amp; invoiced </a:t>
            </a:r>
            <a:r>
              <a:rPr lang="en-US" sz="1400" kern="0" dirty="0" smtClean="0">
                <a:solidFill>
                  <a:srgbClr val="3E5AA8"/>
                </a:solidFill>
              </a:rPr>
              <a:t>separately</a:t>
            </a:r>
            <a:r>
              <a:rPr lang="en-US" sz="1400" kern="0" dirty="0">
                <a:solidFill>
                  <a:srgbClr val="3E5AA8"/>
                </a:solidFill>
              </a:rPr>
              <a:t>. </a:t>
            </a:r>
          </a:p>
          <a:p>
            <a:pPr lvl="0" algn="just" defTabSz="914400" eaLnBrk="0" hangingPunct="0">
              <a:spcBef>
                <a:spcPct val="20000"/>
              </a:spcBef>
              <a:buClr>
                <a:srgbClr val="0062C8"/>
              </a:buClr>
            </a:pPr>
            <a:endParaRPr lang="en-US" sz="1400" kern="0" dirty="0">
              <a:solidFill>
                <a:srgbClr val="3E5AA8"/>
              </a:solidFill>
            </a:endParaRPr>
          </a:p>
          <a:p>
            <a:pPr defTabSz="914400">
              <a:lnSpc>
                <a:spcPct val="80000"/>
              </a:lnSpc>
              <a:spcBef>
                <a:spcPct val="20000"/>
              </a:spcBef>
            </a:pPr>
            <a:r>
              <a:rPr lang="en-GB" altLang="en-US" sz="1400" kern="0" dirty="0" smtClean="0">
                <a:solidFill>
                  <a:srgbClr val="3E5AA8"/>
                </a:solidFill>
              </a:rPr>
              <a:t>This is done via auctions; </a:t>
            </a:r>
            <a:r>
              <a:rPr lang="en-US" altLang="en-US" sz="1400" kern="0" dirty="0" smtClean="0">
                <a:solidFill>
                  <a:srgbClr val="3E5AA8"/>
                </a:solidFill>
              </a:rPr>
              <a:t>users </a:t>
            </a:r>
            <a:r>
              <a:rPr lang="en-US" altLang="en-US" sz="1400" kern="0" dirty="0">
                <a:solidFill>
                  <a:srgbClr val="3E5AA8"/>
                </a:solidFill>
              </a:rPr>
              <a:t>bid for </a:t>
            </a:r>
            <a:r>
              <a:rPr lang="en-US" altLang="en-US" sz="1400" kern="0" dirty="0" smtClean="0">
                <a:solidFill>
                  <a:srgbClr val="3E5AA8"/>
                </a:solidFill>
              </a:rPr>
              <a:t>their capacity requirement </a:t>
            </a:r>
            <a:r>
              <a:rPr lang="en-US" altLang="en-US" sz="1400" kern="0" dirty="0">
                <a:solidFill>
                  <a:srgbClr val="3E5AA8"/>
                </a:solidFill>
              </a:rPr>
              <a:t>in kwh &amp; price p/kwh </a:t>
            </a:r>
            <a:r>
              <a:rPr lang="en-US" altLang="en-US" sz="1400" kern="0" dirty="0" smtClean="0">
                <a:solidFill>
                  <a:srgbClr val="3E5AA8"/>
                </a:solidFill>
              </a:rPr>
              <a:t>and this</a:t>
            </a:r>
            <a:r>
              <a:rPr lang="en-GB" altLang="en-US" sz="1400" kern="0" dirty="0" smtClean="0">
                <a:solidFill>
                  <a:srgbClr val="3E5AA8"/>
                </a:solidFill>
              </a:rPr>
              <a:t> process allows </a:t>
            </a:r>
            <a:r>
              <a:rPr lang="en-GB" altLang="en-US" sz="1400" kern="0" dirty="0">
                <a:solidFill>
                  <a:srgbClr val="3E5AA8"/>
                </a:solidFill>
              </a:rPr>
              <a:t>Users to </a:t>
            </a:r>
            <a:r>
              <a:rPr lang="en-GB" altLang="en-US" sz="1400" kern="0" dirty="0" smtClean="0">
                <a:solidFill>
                  <a:srgbClr val="3E5AA8"/>
                </a:solidFill>
              </a:rPr>
              <a:t>book gas on and take </a:t>
            </a:r>
            <a:r>
              <a:rPr lang="en-GB" altLang="en-US" sz="1400" kern="0" dirty="0">
                <a:solidFill>
                  <a:srgbClr val="3E5AA8"/>
                </a:solidFill>
              </a:rPr>
              <a:t>gas off at system NTS exit </a:t>
            </a:r>
            <a:r>
              <a:rPr lang="en-GB" altLang="en-US" sz="1400" kern="0" dirty="0" smtClean="0">
                <a:solidFill>
                  <a:srgbClr val="3E5AA8"/>
                </a:solidFill>
              </a:rPr>
              <a:t>points.</a:t>
            </a:r>
          </a:p>
          <a:p>
            <a:pPr defTabSz="914400">
              <a:lnSpc>
                <a:spcPct val="80000"/>
              </a:lnSpc>
              <a:spcBef>
                <a:spcPct val="20000"/>
              </a:spcBef>
            </a:pPr>
            <a:endParaRPr lang="en-GB" altLang="en-US" sz="1400" kern="0" dirty="0">
              <a:solidFill>
                <a:srgbClr val="3E5AA8"/>
              </a:solidFill>
            </a:endParaRPr>
          </a:p>
          <a:p>
            <a:pPr lvl="0" defTabSz="914400">
              <a:lnSpc>
                <a:spcPct val="80000"/>
              </a:lnSpc>
              <a:spcBef>
                <a:spcPct val="20000"/>
              </a:spcBef>
            </a:pPr>
            <a:r>
              <a:rPr lang="en-US" altLang="en-US" sz="1400" kern="0" dirty="0" smtClean="0">
                <a:solidFill>
                  <a:srgbClr val="3E5AA8"/>
                </a:solidFill>
              </a:rPr>
              <a:t>There is an annual </a:t>
            </a:r>
            <a:r>
              <a:rPr lang="en-US" altLang="en-US" sz="1400" kern="0" dirty="0">
                <a:solidFill>
                  <a:srgbClr val="3E5AA8"/>
                </a:solidFill>
              </a:rPr>
              <a:t>application for NTS enduring Exit Capacity &amp; </a:t>
            </a:r>
            <a:r>
              <a:rPr lang="en-US" altLang="en-US" sz="1400" kern="0" dirty="0" smtClean="0">
                <a:solidFill>
                  <a:srgbClr val="3E5AA8"/>
                </a:solidFill>
              </a:rPr>
              <a:t>also auctions </a:t>
            </a:r>
            <a:r>
              <a:rPr lang="en-US" altLang="en-US" sz="1400" kern="0" dirty="0">
                <a:solidFill>
                  <a:srgbClr val="3E5AA8"/>
                </a:solidFill>
              </a:rPr>
              <a:t>for daily capacity </a:t>
            </a:r>
            <a:r>
              <a:rPr lang="en-US" altLang="en-US" sz="1400" kern="0" dirty="0" smtClean="0">
                <a:solidFill>
                  <a:srgbClr val="3E5AA8"/>
                </a:solidFill>
              </a:rPr>
              <a:t>which are referred to as before </a:t>
            </a:r>
            <a:r>
              <a:rPr lang="en-US" altLang="en-US" sz="1400" kern="0" dirty="0">
                <a:solidFill>
                  <a:srgbClr val="3E5AA8"/>
                </a:solidFill>
              </a:rPr>
              <a:t>the day auctions</a:t>
            </a:r>
            <a:r>
              <a:rPr lang="en-US" altLang="en-US" sz="1400" kern="0" dirty="0" smtClean="0">
                <a:solidFill>
                  <a:srgbClr val="3E5AA8"/>
                </a:solidFill>
              </a:rPr>
              <a:t>.</a:t>
            </a:r>
          </a:p>
        </p:txBody>
      </p:sp>
      <p:sp>
        <p:nvSpPr>
          <p:cNvPr id="11" name="Rectangle 10"/>
          <p:cNvSpPr/>
          <p:nvPr/>
        </p:nvSpPr>
        <p:spPr bwMode="auto">
          <a:xfrm>
            <a:off x="317809" y="915566"/>
            <a:ext cx="4032267"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indent="0" algn="just">
              <a:buNone/>
            </a:pPr>
            <a:r>
              <a:rPr lang="en-US" dirty="0"/>
              <a:t>NXC -  NTS EXIT FLAT </a:t>
            </a:r>
            <a:r>
              <a:rPr lang="en-US" dirty="0" smtClean="0"/>
              <a:t>CAPACITY </a:t>
            </a:r>
            <a:endParaRPr lang="en-US" dirty="0"/>
          </a:p>
        </p:txBody>
      </p:sp>
      <p:sp>
        <p:nvSpPr>
          <p:cNvPr id="12"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3.5 Scheduled </a:t>
            </a:r>
            <a:r>
              <a:rPr lang="en-GB" sz="1800" kern="0" dirty="0"/>
              <a:t>Ancillary </a:t>
            </a:r>
            <a:r>
              <a:rPr lang="en-GB" sz="1800" kern="0" dirty="0" smtClean="0"/>
              <a:t>Invoices</a:t>
            </a:r>
            <a:r>
              <a:rPr lang="en-GB" kern="0" dirty="0" smtClean="0"/>
              <a:t/>
            </a:r>
            <a:br>
              <a:rPr lang="en-GB" kern="0" dirty="0" smtClean="0"/>
            </a:br>
            <a:r>
              <a:rPr lang="en-GB" sz="2000" kern="0" dirty="0" smtClean="0">
                <a:solidFill>
                  <a:schemeClr val="accent6"/>
                </a:solidFill>
              </a:rPr>
              <a:t>3.5.3 NXC</a:t>
            </a:r>
            <a:endParaRPr lang="en-GB" sz="2000" kern="0" dirty="0">
              <a:solidFill>
                <a:schemeClr val="accent6"/>
              </a:solidFill>
            </a:endParaRPr>
          </a:p>
        </p:txBody>
      </p:sp>
      <p:sp>
        <p:nvSpPr>
          <p:cNvPr id="4" name="Footer Placeholder 3"/>
          <p:cNvSpPr>
            <a:spLocks noGrp="1"/>
          </p:cNvSpPr>
          <p:nvPr>
            <p:ph type="ftr" sz="quarter" idx="10"/>
          </p:nvPr>
        </p:nvSpPr>
        <p:spPr/>
        <p:txBody>
          <a:bodyPr/>
          <a:lstStyle/>
          <a:p>
            <a:pPr>
              <a:defRPr/>
            </a:pPr>
            <a:fld id="{D86480B0-6847-4D27-B3EC-F99462D2DA11}" type="slidenum">
              <a:rPr lang="en-GB" smtClean="0"/>
              <a:pPr>
                <a:defRPr/>
              </a:pPr>
              <a:t>51</a:t>
            </a:fld>
            <a:endParaRPr lang="en-GB" dirty="0"/>
          </a:p>
        </p:txBody>
      </p:sp>
      <p:sp>
        <p:nvSpPr>
          <p:cNvPr id="13" name="Rectangle 12"/>
          <p:cNvSpPr/>
          <p:nvPr/>
        </p:nvSpPr>
        <p:spPr bwMode="auto">
          <a:xfrm>
            <a:off x="4246570" y="3507854"/>
            <a:ext cx="4446052"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fontAlgn="ctr"/>
            <a:r>
              <a:rPr lang="en-GB" dirty="0" smtClean="0"/>
              <a:t>VAT applicable Issued on 4</a:t>
            </a:r>
            <a:r>
              <a:rPr lang="en-GB" baseline="30000" dirty="0" smtClean="0"/>
              <a:t>th</a:t>
            </a:r>
            <a:r>
              <a:rPr lang="en-GB" dirty="0" smtClean="0"/>
              <a:t> Business Day</a:t>
            </a:r>
            <a:endParaRPr lang="en-GB" dirty="0"/>
          </a:p>
        </p:txBody>
      </p:sp>
    </p:spTree>
    <p:extLst>
      <p:ext uri="{BB962C8B-B14F-4D97-AF65-F5344CB8AC3E}">
        <p14:creationId xmlns:p14="http://schemas.microsoft.com/office/powerpoint/2010/main" val="27184676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66706943"/>
              </p:ext>
            </p:extLst>
          </p:nvPr>
        </p:nvGraphicFramePr>
        <p:xfrm>
          <a:off x="323528" y="1337518"/>
          <a:ext cx="5184576" cy="2928520"/>
        </p:xfrm>
        <a:graphic>
          <a:graphicData uri="http://schemas.openxmlformats.org/drawingml/2006/table">
            <a:tbl>
              <a:tblPr>
                <a:tableStyleId>{16D9F66E-5EB9-4882-86FB-DCBF35E3C3E4}</a:tableStyleId>
              </a:tblPr>
              <a:tblGrid>
                <a:gridCol w="719770"/>
                <a:gridCol w="4464806"/>
              </a:tblGrid>
              <a:tr h="182430">
                <a:tc>
                  <a:txBody>
                    <a:bodyPr/>
                    <a:lstStyle/>
                    <a:p>
                      <a:pPr algn="ctr" fontAlgn="b"/>
                      <a:r>
                        <a:rPr lang="en-GB" sz="1000" b="1" u="none" strike="noStrike" dirty="0" smtClean="0">
                          <a:effectLst/>
                        </a:rPr>
                        <a:t>Charge</a:t>
                      </a:r>
                      <a:endParaRPr lang="en-GB" sz="1000" b="1" i="0" u="none" strike="noStrike" dirty="0">
                        <a:effectLst/>
                        <a:latin typeface="+mn-lt"/>
                      </a:endParaRPr>
                    </a:p>
                  </a:txBody>
                  <a:tcPr marL="9525" marR="9525" marT="9525" marB="0" anchor="b"/>
                </a:tc>
                <a:tc>
                  <a:txBody>
                    <a:bodyPr/>
                    <a:lstStyle/>
                    <a:p>
                      <a:pPr algn="l" fontAlgn="b"/>
                      <a:r>
                        <a:rPr lang="en-GB" sz="1000" b="1" u="none" strike="noStrike" dirty="0" smtClean="0">
                          <a:effectLst/>
                        </a:rPr>
                        <a:t> Charge Description</a:t>
                      </a:r>
                      <a:endParaRPr lang="en-GB" sz="1000" b="1" i="0" u="none" strike="noStrike" dirty="0">
                        <a:effectLst/>
                        <a:latin typeface="+mn-lt"/>
                      </a:endParaRPr>
                    </a:p>
                  </a:txBody>
                  <a:tcPr marL="9525" marR="9525" marT="9525" marB="0" anchor="b"/>
                </a:tc>
              </a:tr>
              <a:tr h="182430">
                <a:tc>
                  <a:txBody>
                    <a:bodyPr/>
                    <a:lstStyle/>
                    <a:p>
                      <a:pPr algn="ctr" rtl="0" fontAlgn="ctr"/>
                      <a:r>
                        <a:rPr lang="en-GB" sz="1000" b="0" i="0" u="none" strike="noStrike" dirty="0">
                          <a:solidFill>
                            <a:srgbClr val="000000"/>
                          </a:solidFill>
                          <a:effectLst/>
                          <a:latin typeface="Arial"/>
                        </a:rPr>
                        <a:t>SUC</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CMP </a:t>
                      </a:r>
                      <a:r>
                        <a:rPr lang="en-GB" sz="1000" b="0" i="0" u="none" strike="noStrike" dirty="0">
                          <a:solidFill>
                            <a:srgbClr val="000000"/>
                          </a:solidFill>
                          <a:effectLst/>
                          <a:latin typeface="Arial"/>
                        </a:rPr>
                        <a:t>SURRENDER CHARGES</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LUC</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LONG </a:t>
                      </a:r>
                      <a:r>
                        <a:rPr lang="en-US" sz="1000" b="0" i="0" u="none" strike="noStrike" dirty="0">
                          <a:solidFill>
                            <a:srgbClr val="000000"/>
                          </a:solidFill>
                          <a:effectLst/>
                          <a:latin typeface="Arial"/>
                        </a:rPr>
                        <a:t>TERM USE IT OR LOSE IT CHARGE</a:t>
                      </a:r>
                    </a:p>
                  </a:txBody>
                  <a:tcPr marL="9525" marR="9525" marT="9525" marB="0" anchor="ctr"/>
                </a:tc>
              </a:tr>
              <a:tr h="182430">
                <a:tc>
                  <a:txBody>
                    <a:bodyPr/>
                    <a:lstStyle/>
                    <a:p>
                      <a:pPr algn="ctr" rtl="0" fontAlgn="ctr"/>
                      <a:r>
                        <a:rPr lang="en-GB" sz="1000" b="0" i="0" u="none" strike="noStrike" dirty="0">
                          <a:solidFill>
                            <a:srgbClr val="000000"/>
                          </a:solidFill>
                          <a:effectLst/>
                          <a:latin typeface="Arial"/>
                        </a:rPr>
                        <a:t>EID</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NTS </a:t>
                      </a:r>
                      <a:r>
                        <a:rPr lang="en-US" sz="1000" b="0" i="0" u="none" strike="noStrike" dirty="0">
                          <a:solidFill>
                            <a:srgbClr val="000000"/>
                          </a:solidFill>
                          <a:effectLst/>
                          <a:latin typeface="Arial"/>
                        </a:rPr>
                        <a:t>EXIT (FLAT) CAPACITY IP DAILY FIRM CHARGE</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EIL</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NTS </a:t>
                      </a:r>
                      <a:r>
                        <a:rPr lang="en-US" sz="1000" b="0" i="0" u="none" strike="noStrike" dirty="0">
                          <a:solidFill>
                            <a:srgbClr val="000000"/>
                          </a:solidFill>
                          <a:effectLst/>
                          <a:latin typeface="Arial"/>
                        </a:rPr>
                        <a:t>EXIT (FLAT) CAPACITY IP LONG TERM FIRM CHARGE</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EIR</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NTS </a:t>
                      </a:r>
                      <a:r>
                        <a:rPr lang="en-US" sz="1000" b="0" i="0" u="none" strike="noStrike" dirty="0">
                          <a:solidFill>
                            <a:srgbClr val="000000"/>
                          </a:solidFill>
                          <a:effectLst/>
                          <a:latin typeface="Arial"/>
                        </a:rPr>
                        <a:t>EXIT (FLAT) CAPACITY IP ROLLING MONTHLY FIRM CHARGE</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EIO</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NTS </a:t>
                      </a:r>
                      <a:r>
                        <a:rPr lang="en-US" sz="1000" b="0" i="0" u="none" strike="noStrike" dirty="0">
                          <a:solidFill>
                            <a:srgbClr val="000000"/>
                          </a:solidFill>
                          <a:effectLst/>
                          <a:latin typeface="Arial"/>
                        </a:rPr>
                        <a:t>EXIT (FLAT) CAPACITY IP SHORT TERM OFF-PEAK CHARGE   </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NXD</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NTS </a:t>
                      </a:r>
                      <a:r>
                        <a:rPr lang="en-GB" sz="1000" b="0" i="0" u="none" strike="noStrike" dirty="0">
                          <a:solidFill>
                            <a:srgbClr val="000000"/>
                          </a:solidFill>
                          <a:effectLst/>
                          <a:latin typeface="Arial"/>
                        </a:rPr>
                        <a:t>EXIT DAILY FIRM</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NXB</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NTS </a:t>
                      </a:r>
                      <a:r>
                        <a:rPr lang="en-US" sz="1000" b="0" i="0" u="none" strike="noStrike" dirty="0">
                          <a:solidFill>
                            <a:srgbClr val="000000"/>
                          </a:solidFill>
                          <a:effectLst/>
                          <a:latin typeface="Arial"/>
                        </a:rPr>
                        <a:t>EXIT DAILY FOR BUYBACK</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NXO</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NTS </a:t>
                      </a:r>
                      <a:r>
                        <a:rPr lang="en-GB" sz="1000" b="0" i="0" u="none" strike="noStrike" dirty="0">
                          <a:solidFill>
                            <a:srgbClr val="000000"/>
                          </a:solidFill>
                          <a:effectLst/>
                          <a:latin typeface="Arial"/>
                        </a:rPr>
                        <a:t>EXIT DAILY OFFPEAK</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XBF</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NTS </a:t>
                      </a:r>
                      <a:r>
                        <a:rPr lang="en-GB" sz="1000" b="0" i="0" u="none" strike="noStrike" dirty="0">
                          <a:solidFill>
                            <a:srgbClr val="000000"/>
                          </a:solidFill>
                          <a:effectLst/>
                          <a:latin typeface="Arial"/>
                        </a:rPr>
                        <a:t>EXIT FORWARD CONTRACT</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NXA</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NTS </a:t>
                      </a:r>
                      <a:r>
                        <a:rPr lang="en-GB" sz="1000" b="0" i="0" u="none" strike="noStrike" dirty="0">
                          <a:solidFill>
                            <a:srgbClr val="000000"/>
                          </a:solidFill>
                          <a:effectLst/>
                          <a:latin typeface="Arial"/>
                        </a:rPr>
                        <a:t>EXIT LONG TERM</a:t>
                      </a:r>
                    </a:p>
                  </a:txBody>
                  <a:tcPr marL="9525" marR="9525" marT="9525" marB="0" anchor="ctr"/>
                </a:tc>
              </a:tr>
              <a:tr h="192070">
                <a:tc>
                  <a:txBody>
                    <a:bodyPr/>
                    <a:lstStyle/>
                    <a:p>
                      <a:pPr algn="ctr" rtl="0" fontAlgn="ctr"/>
                      <a:r>
                        <a:rPr lang="en-GB" sz="1000" b="0" i="0" u="none" strike="noStrike">
                          <a:solidFill>
                            <a:srgbClr val="000000"/>
                          </a:solidFill>
                          <a:effectLst/>
                          <a:latin typeface="Arial"/>
                        </a:rPr>
                        <a:t>NXF</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NTS </a:t>
                      </a:r>
                      <a:r>
                        <a:rPr lang="en-US" sz="1000" b="0" i="0" u="none" strike="noStrike" dirty="0">
                          <a:solidFill>
                            <a:srgbClr val="000000"/>
                          </a:solidFill>
                          <a:effectLst/>
                          <a:latin typeface="Arial"/>
                        </a:rPr>
                        <a:t>EXIT OFF TAKE FLOW RED</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XBE</a:t>
                      </a:r>
                    </a:p>
                  </a:txBody>
                  <a:tcPr marL="9525" marR="9525" marT="9525" marB="0" anchor="ctr"/>
                </a:tc>
                <a:tc>
                  <a:txBody>
                    <a:bodyPr/>
                    <a:lstStyle/>
                    <a:p>
                      <a:pPr algn="l" rtl="0" fontAlgn="ctr"/>
                      <a:r>
                        <a:rPr lang="fr-FR" sz="1000" b="0" i="0" u="none" strike="noStrike" dirty="0" smtClean="0">
                          <a:solidFill>
                            <a:srgbClr val="000000"/>
                          </a:solidFill>
                          <a:effectLst/>
                          <a:latin typeface="Arial"/>
                        </a:rPr>
                        <a:t> NTS </a:t>
                      </a:r>
                      <a:r>
                        <a:rPr lang="fr-FR" sz="1000" b="0" i="0" u="none" strike="noStrike" dirty="0">
                          <a:solidFill>
                            <a:srgbClr val="000000"/>
                          </a:solidFill>
                          <a:effectLst/>
                          <a:latin typeface="Arial"/>
                        </a:rPr>
                        <a:t>EXIT OPTION CONTRACT EXER</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XBP</a:t>
                      </a:r>
                    </a:p>
                  </a:txBody>
                  <a:tcPr marL="9525" marR="9525" marT="9525" marB="0" anchor="ctr"/>
                </a:tc>
                <a:tc>
                  <a:txBody>
                    <a:bodyPr/>
                    <a:lstStyle/>
                    <a:p>
                      <a:pPr algn="l" rtl="0" fontAlgn="ctr"/>
                      <a:r>
                        <a:rPr lang="fr-FR" sz="1000" b="0" i="0" u="none" strike="noStrike" dirty="0" smtClean="0">
                          <a:solidFill>
                            <a:srgbClr val="000000"/>
                          </a:solidFill>
                          <a:effectLst/>
                          <a:latin typeface="Arial"/>
                        </a:rPr>
                        <a:t> NTS </a:t>
                      </a:r>
                      <a:r>
                        <a:rPr lang="fr-FR" sz="1000" b="0" i="0" u="none" strike="noStrike" dirty="0">
                          <a:solidFill>
                            <a:srgbClr val="000000"/>
                          </a:solidFill>
                          <a:effectLst/>
                          <a:latin typeface="Arial"/>
                        </a:rPr>
                        <a:t>EXIT OPTION CONTRACT PREM</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XOV</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NTS </a:t>
                      </a:r>
                      <a:r>
                        <a:rPr lang="en-GB" sz="1000" b="0" i="0" u="none" strike="noStrike" dirty="0">
                          <a:solidFill>
                            <a:srgbClr val="000000"/>
                          </a:solidFill>
                          <a:effectLst/>
                          <a:latin typeface="Arial"/>
                        </a:rPr>
                        <a:t>EXIT OVERRUN</a:t>
                      </a:r>
                    </a:p>
                  </a:txBody>
                  <a:tcPr marL="9525" marR="9525" marT="9525" marB="0" anchor="ctr"/>
                </a:tc>
              </a:tr>
            </a:tbl>
          </a:graphicData>
        </a:graphic>
      </p:graphicFrame>
      <p:sp>
        <p:nvSpPr>
          <p:cNvPr id="12" name="Footer Placeholder 11"/>
          <p:cNvSpPr>
            <a:spLocks noGrp="1"/>
          </p:cNvSpPr>
          <p:nvPr>
            <p:ph type="ftr" sz="quarter" idx="10"/>
          </p:nvPr>
        </p:nvSpPr>
        <p:spPr/>
        <p:txBody>
          <a:bodyPr/>
          <a:lstStyle/>
          <a:p>
            <a:pPr>
              <a:defRPr/>
            </a:pPr>
            <a:fld id="{D86480B0-6847-4D27-B3EC-F99462D2DA11}" type="slidenum">
              <a:rPr lang="en-GB" smtClean="0"/>
              <a:pPr>
                <a:defRPr/>
              </a:pPr>
              <a:t>52</a:t>
            </a:fld>
            <a:endParaRPr lang="en-GB" dirty="0"/>
          </a:p>
        </p:txBody>
      </p:sp>
      <p:sp>
        <p:nvSpPr>
          <p:cNvPr id="14" name="Title 3"/>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3.5.3 </a:t>
            </a:r>
            <a:r>
              <a:rPr lang="en-GB" sz="1800" kern="0" dirty="0"/>
              <a:t>Scheduled Ancillary </a:t>
            </a:r>
            <a:r>
              <a:rPr lang="en-GB" sz="1800" kern="0" dirty="0" smtClean="0"/>
              <a:t>Invoices - NXC</a:t>
            </a:r>
            <a:r>
              <a:rPr lang="en-GB" kern="0" dirty="0" smtClean="0"/>
              <a:t/>
            </a:r>
            <a:br>
              <a:rPr lang="en-GB" kern="0" dirty="0" smtClean="0"/>
            </a:br>
            <a:r>
              <a:rPr lang="en-GB" sz="2000" kern="0" dirty="0" smtClean="0">
                <a:solidFill>
                  <a:schemeClr val="accent6"/>
                </a:solidFill>
              </a:rPr>
              <a:t>3.5.3.1  NXC</a:t>
            </a:r>
            <a:endParaRPr lang="en-GB" sz="2000" kern="0" dirty="0">
              <a:solidFill>
                <a:schemeClr val="accent6"/>
              </a:solidFill>
            </a:endParaRPr>
          </a:p>
        </p:txBody>
      </p:sp>
      <p:sp>
        <p:nvSpPr>
          <p:cNvPr id="7" name="Line Callout 2 6"/>
          <p:cNvSpPr/>
          <p:nvPr/>
        </p:nvSpPr>
        <p:spPr bwMode="auto">
          <a:xfrm>
            <a:off x="6724771" y="1841574"/>
            <a:ext cx="2222308" cy="946200"/>
          </a:xfrm>
          <a:prstGeom prst="borderCallout2">
            <a:avLst>
              <a:gd name="adj1" fmla="val 50303"/>
              <a:gd name="adj2" fmla="val -261"/>
              <a:gd name="adj3" fmla="val 50625"/>
              <a:gd name="adj4" fmla="val -8210"/>
              <a:gd name="adj5" fmla="val 113893"/>
              <a:gd name="adj6" fmla="val -41789"/>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ctr" defTabSz="914400"/>
            <a:r>
              <a:rPr lang="en-GB" sz="1400" kern="0" dirty="0" smtClean="0">
                <a:solidFill>
                  <a:schemeClr val="accent1"/>
                </a:solidFill>
              </a:rPr>
              <a:t>Charges are allocated towards the different auctions and/or different parts of the bid process</a:t>
            </a:r>
            <a:endParaRPr kumimoji="0" lang="en-GB" sz="1400" b="0" i="0" u="none" strike="noStrike" cap="none" normalizeH="0" baseline="0" dirty="0" smtClean="0">
              <a:ln>
                <a:noFill/>
              </a:ln>
              <a:solidFill>
                <a:schemeClr val="tx1"/>
              </a:solidFill>
              <a:effectLst/>
            </a:endParaRPr>
          </a:p>
        </p:txBody>
      </p:sp>
      <p:sp>
        <p:nvSpPr>
          <p:cNvPr id="8" name="Rectangle 7"/>
          <p:cNvSpPr/>
          <p:nvPr/>
        </p:nvSpPr>
        <p:spPr bwMode="auto">
          <a:xfrm>
            <a:off x="323528" y="636319"/>
            <a:ext cx="7344816" cy="423263"/>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000" tIns="46038" rIns="36000" bIns="46038" numCol="1" spcCol="0" rtlCol="0" fromWordArt="0" anchor="ctr" anchorCtr="0" forceAA="0" compatLnSpc="1">
            <a:prstTxWarp prst="textNoShape">
              <a:avLst/>
            </a:prstTxWarp>
            <a:noAutofit/>
          </a:bodyPr>
          <a:lstStyle/>
          <a:p>
            <a:pPr defTabSz="914400"/>
            <a:r>
              <a:rPr lang="en-US" sz="1600" kern="0" dirty="0">
                <a:solidFill>
                  <a:schemeClr val="bg1"/>
                </a:solidFill>
                <a:latin typeface="+mn-lt"/>
                <a:ea typeface="+mn-ea"/>
              </a:rPr>
              <a:t>Taken from the </a:t>
            </a:r>
            <a:r>
              <a:rPr lang="en-US" sz="1600" kern="0" dirty="0">
                <a:solidFill>
                  <a:srgbClr val="FFFF00"/>
                </a:solidFill>
                <a:latin typeface="+mn-lt"/>
                <a:ea typeface="+mn-ea"/>
              </a:rPr>
              <a:t>Xoserve Comprehensive Invoices and Charge Types </a:t>
            </a:r>
            <a:r>
              <a:rPr lang="en-US" sz="1600" kern="0" dirty="0" smtClean="0">
                <a:solidFill>
                  <a:srgbClr val="FFFF00"/>
                </a:solidFill>
                <a:latin typeface="+mn-lt"/>
                <a:ea typeface="+mn-ea"/>
              </a:rPr>
              <a:t>Sheet</a:t>
            </a:r>
            <a:endParaRPr lang="en-GB" sz="1600" kern="0" dirty="0">
              <a:solidFill>
                <a:schemeClr val="bg1"/>
              </a:solidFill>
              <a:latin typeface="+mn-lt"/>
              <a:ea typeface="+mn-ea"/>
            </a:endParaRPr>
          </a:p>
        </p:txBody>
      </p:sp>
      <p:sp>
        <p:nvSpPr>
          <p:cNvPr id="9" name="Right Brace 8"/>
          <p:cNvSpPr/>
          <p:nvPr/>
        </p:nvSpPr>
        <p:spPr bwMode="auto">
          <a:xfrm>
            <a:off x="5508104" y="1563638"/>
            <a:ext cx="216024" cy="2702400"/>
          </a:xfrm>
          <a:prstGeom prst="rightBrac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0409813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33112760"/>
              </p:ext>
            </p:extLst>
          </p:nvPr>
        </p:nvGraphicFramePr>
        <p:xfrm>
          <a:off x="323528" y="1337518"/>
          <a:ext cx="6192688" cy="3154640"/>
        </p:xfrm>
        <a:graphic>
          <a:graphicData uri="http://schemas.openxmlformats.org/drawingml/2006/table">
            <a:tbl>
              <a:tblPr>
                <a:tableStyleId>{16D9F66E-5EB9-4882-86FB-DCBF35E3C3E4}</a:tableStyleId>
              </a:tblPr>
              <a:tblGrid>
                <a:gridCol w="859725"/>
                <a:gridCol w="5332963"/>
              </a:tblGrid>
              <a:tr h="226120">
                <a:tc gridSpan="2">
                  <a:txBody>
                    <a:bodyPr/>
                    <a:lstStyle/>
                    <a:p>
                      <a:pPr algn="r" fontAlgn="ctr"/>
                      <a:r>
                        <a:rPr lang="en-GB" sz="1400" u="none" strike="noStrike" dirty="0" smtClean="0">
                          <a:effectLst/>
                        </a:rPr>
                        <a:t>AMS - CORE AMENDMENTS		</a:t>
                      </a:r>
                      <a:endParaRPr lang="en-GB" sz="1400" u="none" strike="noStrike" dirty="0">
                        <a:effectLst/>
                      </a:endParaRPr>
                    </a:p>
                  </a:txBody>
                  <a:tcPr marL="9525" marR="9525" marT="9525" marB="0" anchor="ctr"/>
                </a:tc>
                <a:tc hMerge="1">
                  <a:txBody>
                    <a:bodyPr/>
                    <a:lstStyle/>
                    <a:p>
                      <a:endParaRPr lang="en-GB"/>
                    </a:p>
                  </a:txBody>
                  <a:tcPr/>
                </a:tc>
              </a:tr>
              <a:tr h="182430">
                <a:tc>
                  <a:txBody>
                    <a:bodyPr/>
                    <a:lstStyle/>
                    <a:p>
                      <a:pPr algn="ctr" fontAlgn="b"/>
                      <a:r>
                        <a:rPr lang="en-GB" sz="1000" b="1" u="none" strike="noStrike" dirty="0" smtClean="0">
                          <a:effectLst/>
                        </a:rPr>
                        <a:t>Charge</a:t>
                      </a:r>
                      <a:endParaRPr lang="en-GB" sz="1000" b="1" i="0" u="none" strike="noStrike" dirty="0">
                        <a:effectLst/>
                        <a:latin typeface="+mn-lt"/>
                      </a:endParaRPr>
                    </a:p>
                  </a:txBody>
                  <a:tcPr marL="9525" marR="9525" marT="9525" marB="0" anchor="b"/>
                </a:tc>
                <a:tc>
                  <a:txBody>
                    <a:bodyPr/>
                    <a:lstStyle/>
                    <a:p>
                      <a:pPr algn="l" fontAlgn="b"/>
                      <a:r>
                        <a:rPr lang="en-GB" sz="1000" b="1" u="none" strike="noStrike" dirty="0" smtClean="0">
                          <a:effectLst/>
                        </a:rPr>
                        <a:t> Charge Description</a:t>
                      </a:r>
                      <a:endParaRPr lang="en-GB" sz="1000" b="1" i="0" u="none" strike="noStrike" dirty="0">
                        <a:effectLst/>
                        <a:latin typeface="+mn-lt"/>
                      </a:endParaRPr>
                    </a:p>
                  </a:txBody>
                  <a:tcPr marL="9525" marR="9525" marT="9525" marB="0" anchor="b"/>
                </a:tc>
              </a:tr>
              <a:tr h="182430">
                <a:tc>
                  <a:txBody>
                    <a:bodyPr/>
                    <a:lstStyle/>
                    <a:p>
                      <a:pPr algn="ctr" rtl="0" fontAlgn="ctr"/>
                      <a:r>
                        <a:rPr lang="en-GB" sz="1000" b="0" i="0" u="none" strike="noStrike" dirty="0">
                          <a:solidFill>
                            <a:srgbClr val="000000"/>
                          </a:solidFill>
                          <a:effectLst/>
                          <a:latin typeface="Arial"/>
                        </a:rPr>
                        <a:t>ABE</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CHARGE OF XBE</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ABF</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CHARGE TO XBF</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ABP</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CHARGE TO XBP</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AOV</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CHARGE TO XOV</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AXA</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CHARGE TO NXA</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AXB</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CHARGE TO NXB</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AXD</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CHARGE TO NXD</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AXF</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CHARGE TO NXF</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AXO</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CHARGE TO NXO</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AEL </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ADJUSTMENT </a:t>
                      </a:r>
                      <a:r>
                        <a:rPr lang="en-US" sz="1000" b="0" i="0" u="none" strike="noStrike" dirty="0">
                          <a:solidFill>
                            <a:srgbClr val="000000"/>
                          </a:solidFill>
                          <a:effectLst/>
                          <a:latin typeface="Arial"/>
                        </a:rPr>
                        <a:t>TO NTS EXIT (FLAT) CAPACITY IP LONG TERM FIRM CHARGE</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AER</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ADJUSTMENT </a:t>
                      </a:r>
                      <a:r>
                        <a:rPr lang="en-US" sz="1000" b="0" i="0" u="none" strike="noStrike" dirty="0">
                          <a:solidFill>
                            <a:srgbClr val="000000"/>
                          </a:solidFill>
                          <a:effectLst/>
                          <a:latin typeface="Arial"/>
                        </a:rPr>
                        <a:t>TO NTS EXIT (FLAT) CAPACITY IPROLLING MONTHLY FIRM CHARGE</a:t>
                      </a:r>
                    </a:p>
                  </a:txBody>
                  <a:tcPr marL="9525" marR="9525" marT="9525" marB="0" anchor="ctr"/>
                </a:tc>
              </a:tr>
              <a:tr h="192070">
                <a:tc>
                  <a:txBody>
                    <a:bodyPr/>
                    <a:lstStyle/>
                    <a:p>
                      <a:pPr algn="ctr" rtl="0" fontAlgn="ctr"/>
                      <a:r>
                        <a:rPr lang="en-GB" sz="1000" b="0" i="0" u="none" strike="noStrike">
                          <a:solidFill>
                            <a:srgbClr val="000000"/>
                          </a:solidFill>
                          <a:effectLst/>
                          <a:latin typeface="Arial"/>
                        </a:rPr>
                        <a:t>AED</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ADJUSTMENT </a:t>
                      </a:r>
                      <a:r>
                        <a:rPr lang="en-US" sz="1000" b="0" i="0" u="none" strike="noStrike" dirty="0">
                          <a:solidFill>
                            <a:srgbClr val="000000"/>
                          </a:solidFill>
                          <a:effectLst/>
                          <a:latin typeface="Arial"/>
                        </a:rPr>
                        <a:t>TO NTS EXIT (FLAT) CAPACITY IP DAILY FIRM CHARGE</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AEO</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ADJUSTMENT </a:t>
                      </a:r>
                      <a:r>
                        <a:rPr lang="en-US" sz="1000" b="0" i="0" u="none" strike="noStrike" dirty="0">
                          <a:solidFill>
                            <a:srgbClr val="000000"/>
                          </a:solidFill>
                          <a:effectLst/>
                          <a:latin typeface="Arial"/>
                        </a:rPr>
                        <a:t>TO NTS EXIT (FLAT) CAPACITY IP SHORT TERM OFF-PEAK CHARGE</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AUC</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ADJUSTMENT </a:t>
                      </a:r>
                      <a:r>
                        <a:rPr lang="en-US" sz="1000" b="0" i="0" u="none" strike="noStrike" dirty="0">
                          <a:solidFill>
                            <a:srgbClr val="000000"/>
                          </a:solidFill>
                          <a:effectLst/>
                          <a:latin typeface="Arial"/>
                        </a:rPr>
                        <a:t>TO CMP SURRENDER CHARGES</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ALC</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ADJUSTMENT </a:t>
                      </a:r>
                      <a:r>
                        <a:rPr lang="en-US" sz="1000" b="0" i="0" u="none" strike="noStrike" dirty="0">
                          <a:solidFill>
                            <a:srgbClr val="000000"/>
                          </a:solidFill>
                          <a:effectLst/>
                          <a:latin typeface="Arial"/>
                        </a:rPr>
                        <a:t>TO LONG TERM USE IT OR LOSE IT CHARGE</a:t>
                      </a:r>
                    </a:p>
                  </a:txBody>
                  <a:tcPr marL="9525" marR="9525" marT="9525" marB="0" anchor="ctr"/>
                </a:tc>
              </a:tr>
            </a:tbl>
          </a:graphicData>
        </a:graphic>
      </p:graphicFrame>
      <p:sp>
        <p:nvSpPr>
          <p:cNvPr id="11" name="Rectangle 10"/>
          <p:cNvSpPr/>
          <p:nvPr/>
        </p:nvSpPr>
        <p:spPr bwMode="auto">
          <a:xfrm>
            <a:off x="323528" y="636319"/>
            <a:ext cx="7488832" cy="423263"/>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000" tIns="46038" rIns="36000" bIns="46038" numCol="1" spcCol="0" rtlCol="0" fromWordArt="0" anchor="ctr" anchorCtr="0" forceAA="0" compatLnSpc="1">
            <a:prstTxWarp prst="textNoShape">
              <a:avLst/>
            </a:prstTxWarp>
            <a:noAutofit/>
          </a:bodyPr>
          <a:lstStyle/>
          <a:p>
            <a:pPr defTabSz="914400"/>
            <a:r>
              <a:rPr lang="en-US" sz="1600" kern="0" dirty="0">
                <a:solidFill>
                  <a:schemeClr val="bg1"/>
                </a:solidFill>
                <a:latin typeface="+mn-lt"/>
                <a:ea typeface="+mn-ea"/>
              </a:rPr>
              <a:t>Taken from the </a:t>
            </a:r>
            <a:r>
              <a:rPr lang="en-US" sz="1600" kern="0" dirty="0">
                <a:solidFill>
                  <a:srgbClr val="FFFF00"/>
                </a:solidFill>
                <a:latin typeface="+mn-lt"/>
                <a:ea typeface="+mn-ea"/>
              </a:rPr>
              <a:t>Xoserve Comprehensive Invoices and Charge Types </a:t>
            </a:r>
            <a:r>
              <a:rPr lang="en-US" sz="1600" kern="0" dirty="0" smtClean="0">
                <a:solidFill>
                  <a:srgbClr val="FFFF00"/>
                </a:solidFill>
                <a:latin typeface="+mn-lt"/>
                <a:ea typeface="+mn-ea"/>
              </a:rPr>
              <a:t>Sheet</a:t>
            </a:r>
            <a:endParaRPr lang="en-GB" sz="1600" kern="0" dirty="0">
              <a:solidFill>
                <a:schemeClr val="bg1"/>
              </a:solidFill>
              <a:latin typeface="+mn-lt"/>
              <a:ea typeface="+mn-ea"/>
            </a:endParaRPr>
          </a:p>
        </p:txBody>
      </p:sp>
      <p:sp>
        <p:nvSpPr>
          <p:cNvPr id="12" name="Footer Placeholder 11"/>
          <p:cNvSpPr>
            <a:spLocks noGrp="1"/>
          </p:cNvSpPr>
          <p:nvPr>
            <p:ph type="ftr" sz="quarter" idx="10"/>
          </p:nvPr>
        </p:nvSpPr>
        <p:spPr/>
        <p:txBody>
          <a:bodyPr/>
          <a:lstStyle/>
          <a:p>
            <a:pPr>
              <a:defRPr/>
            </a:pPr>
            <a:fld id="{D86480B0-6847-4D27-B3EC-F99462D2DA11}" type="slidenum">
              <a:rPr lang="en-GB" smtClean="0"/>
              <a:pPr>
                <a:defRPr/>
              </a:pPr>
              <a:t>53</a:t>
            </a:fld>
            <a:endParaRPr lang="en-GB" dirty="0"/>
          </a:p>
        </p:txBody>
      </p:sp>
      <p:sp>
        <p:nvSpPr>
          <p:cNvPr id="14" name="Title 3"/>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3.5.3 Scheduled Ancillary Invoices - NXC</a:t>
            </a:r>
            <a:br>
              <a:rPr lang="en-GB" sz="1800" kern="0" dirty="0"/>
            </a:br>
            <a:r>
              <a:rPr lang="en-GB" sz="2000" kern="0" dirty="0">
                <a:solidFill>
                  <a:schemeClr val="accent6"/>
                </a:solidFill>
              </a:rPr>
              <a:t>3.5.3.1 </a:t>
            </a:r>
            <a:r>
              <a:rPr lang="en-GB" sz="2000" kern="0" dirty="0" smtClean="0">
                <a:solidFill>
                  <a:schemeClr val="accent6"/>
                </a:solidFill>
              </a:rPr>
              <a:t> NXC</a:t>
            </a:r>
            <a:endParaRPr lang="en-GB" sz="2000" kern="0" dirty="0">
              <a:solidFill>
                <a:schemeClr val="accent6"/>
              </a:solidFill>
            </a:endParaRPr>
          </a:p>
        </p:txBody>
      </p:sp>
      <p:sp>
        <p:nvSpPr>
          <p:cNvPr id="7" name="Line Callout 2 6"/>
          <p:cNvSpPr/>
          <p:nvPr/>
        </p:nvSpPr>
        <p:spPr bwMode="auto">
          <a:xfrm>
            <a:off x="7127870" y="2201614"/>
            <a:ext cx="1836618" cy="658168"/>
          </a:xfrm>
          <a:prstGeom prst="borderCallout2">
            <a:avLst>
              <a:gd name="adj1" fmla="val 50303"/>
              <a:gd name="adj2" fmla="val -261"/>
              <a:gd name="adj3" fmla="val 50625"/>
              <a:gd name="adj4" fmla="val -8210"/>
              <a:gd name="adj5" fmla="val 126895"/>
              <a:gd name="adj6" fmla="val -18514"/>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ctr" defTabSz="914400"/>
            <a:r>
              <a:rPr lang="en-GB" sz="1400" kern="0" dirty="0" smtClean="0">
                <a:solidFill>
                  <a:schemeClr val="accent1"/>
                </a:solidFill>
              </a:rPr>
              <a:t>Adjustment charges for each of the standard charges</a:t>
            </a:r>
            <a:endParaRPr kumimoji="0" lang="en-GB" sz="1400" b="0" i="0" u="none" strike="noStrike" cap="none" normalizeH="0" baseline="0" dirty="0" smtClean="0">
              <a:ln>
                <a:noFill/>
              </a:ln>
              <a:solidFill>
                <a:schemeClr val="tx1"/>
              </a:solidFill>
              <a:effectLst/>
            </a:endParaRPr>
          </a:p>
        </p:txBody>
      </p:sp>
      <p:sp>
        <p:nvSpPr>
          <p:cNvPr id="8" name="Right Brace 7"/>
          <p:cNvSpPr/>
          <p:nvPr/>
        </p:nvSpPr>
        <p:spPr bwMode="auto">
          <a:xfrm>
            <a:off x="6527797" y="1563638"/>
            <a:ext cx="216024" cy="2928520"/>
          </a:xfrm>
          <a:prstGeom prst="rightBrac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3524006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0" descr="Image result for lots of lorries">
            <a:hlinkClick r:id="rId2"/>
          </p:cNvPr>
          <p:cNvSpPr>
            <a:spLocks noChangeAspect="1" noChangeArrowheads="1"/>
          </p:cNvSpPr>
          <p:nvPr/>
        </p:nvSpPr>
        <p:spPr bwMode="auto">
          <a:xfrm>
            <a:off x="92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Rectangle 7"/>
          <p:cNvSpPr/>
          <p:nvPr/>
        </p:nvSpPr>
        <p:spPr bwMode="auto">
          <a:xfrm>
            <a:off x="344524" y="875642"/>
            <a:ext cx="8506483" cy="1440160"/>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lvl="0" algn="just" defTabSz="914400" eaLnBrk="0" hangingPunct="0">
              <a:spcBef>
                <a:spcPct val="20000"/>
              </a:spcBef>
              <a:buClr>
                <a:srgbClr val="0062C8"/>
              </a:buClr>
            </a:pPr>
            <a:r>
              <a:rPr lang="en-US" sz="1400" kern="0" dirty="0">
                <a:solidFill>
                  <a:srgbClr val="3E5AA8"/>
                </a:solidFill>
              </a:rPr>
              <a:t>NTS Entry Capacity is the booking of space on the National Transmission System. National Grid Transmission sells System Entry Capacity at auctions where users bid for </a:t>
            </a:r>
            <a:r>
              <a:rPr lang="en-US" sz="1400" kern="0" dirty="0" smtClean="0">
                <a:solidFill>
                  <a:srgbClr val="3E5AA8"/>
                </a:solidFill>
              </a:rPr>
              <a:t>capacity.</a:t>
            </a:r>
            <a:endParaRPr lang="en-US" sz="1400" kern="0" dirty="0">
              <a:solidFill>
                <a:srgbClr val="3E5AA8"/>
              </a:solidFill>
            </a:endParaRPr>
          </a:p>
          <a:p>
            <a:pPr lvl="0" algn="just" defTabSz="914400" eaLnBrk="0" hangingPunct="0">
              <a:spcBef>
                <a:spcPct val="20000"/>
              </a:spcBef>
              <a:buClr>
                <a:srgbClr val="0062C8"/>
              </a:buClr>
            </a:pPr>
            <a:r>
              <a:rPr lang="en-US" sz="1400" kern="0" dirty="0">
                <a:solidFill>
                  <a:srgbClr val="3E5AA8"/>
                </a:solidFill>
              </a:rPr>
              <a:t>Capacity is purchased at Aggregated System Entry points (ASEPs) e.g. Terminals &amp; Storage points</a:t>
            </a:r>
          </a:p>
          <a:p>
            <a:pPr lvl="0" algn="just" defTabSz="914400" eaLnBrk="0" hangingPunct="0">
              <a:spcBef>
                <a:spcPct val="20000"/>
              </a:spcBef>
              <a:buClr>
                <a:srgbClr val="0062C8"/>
              </a:buClr>
            </a:pPr>
            <a:r>
              <a:rPr lang="en-US" sz="1400" kern="0" dirty="0" smtClean="0">
                <a:solidFill>
                  <a:srgbClr val="3E5AA8"/>
                </a:solidFill>
              </a:rPr>
              <a:t>Additional </a:t>
            </a:r>
            <a:r>
              <a:rPr lang="en-US" sz="1400" kern="0" dirty="0">
                <a:solidFill>
                  <a:srgbClr val="3E5AA8"/>
                </a:solidFill>
              </a:rPr>
              <a:t>charges occur when capacity is exceeded at a specific ASEP, this is known as </a:t>
            </a:r>
            <a:r>
              <a:rPr lang="en-US" sz="1400" kern="0" dirty="0" smtClean="0">
                <a:solidFill>
                  <a:srgbClr val="3E5AA8"/>
                </a:solidFill>
              </a:rPr>
              <a:t>an overrun. </a:t>
            </a:r>
            <a:endParaRPr lang="en-US" sz="1400" kern="0" dirty="0">
              <a:solidFill>
                <a:srgbClr val="3E5AA8"/>
              </a:solidFill>
            </a:endParaRPr>
          </a:p>
        </p:txBody>
      </p:sp>
      <p:sp>
        <p:nvSpPr>
          <p:cNvPr id="9" name="Rectangle 8"/>
          <p:cNvSpPr/>
          <p:nvPr/>
        </p:nvSpPr>
        <p:spPr bwMode="auto">
          <a:xfrm>
            <a:off x="225425" y="627534"/>
            <a:ext cx="3338463"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fontAlgn="ctr"/>
            <a:r>
              <a:rPr lang="en-GB" dirty="0"/>
              <a:t>NTE -  NTS ENTRY </a:t>
            </a:r>
            <a:r>
              <a:rPr lang="en-GB" dirty="0" smtClean="0"/>
              <a:t>CAPACITY</a:t>
            </a:r>
            <a:endParaRPr lang="en-GB" dirty="0"/>
          </a:p>
        </p:txBody>
      </p:sp>
      <p:sp>
        <p:nvSpPr>
          <p:cNvPr id="12"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3.5 Scheduled </a:t>
            </a:r>
            <a:r>
              <a:rPr lang="en-GB" sz="1800" kern="0" dirty="0"/>
              <a:t>Ancillary </a:t>
            </a:r>
            <a:r>
              <a:rPr lang="en-GB" sz="1800" kern="0" dirty="0" smtClean="0"/>
              <a:t>Invoices</a:t>
            </a:r>
            <a:r>
              <a:rPr lang="en-GB" kern="0" dirty="0" smtClean="0"/>
              <a:t/>
            </a:r>
            <a:br>
              <a:rPr lang="en-GB" kern="0" dirty="0" smtClean="0"/>
            </a:br>
            <a:r>
              <a:rPr lang="en-GB" sz="2000" kern="0" dirty="0" smtClean="0">
                <a:solidFill>
                  <a:schemeClr val="accent6"/>
                </a:solidFill>
              </a:rPr>
              <a:t>3.5.4 NTE</a:t>
            </a:r>
            <a:endParaRPr lang="en-GB" sz="2000" kern="0" dirty="0">
              <a:solidFill>
                <a:schemeClr val="accent6"/>
              </a:solidFill>
            </a:endParaRPr>
          </a:p>
        </p:txBody>
      </p:sp>
      <p:sp>
        <p:nvSpPr>
          <p:cNvPr id="4" name="Footer Placeholder 3"/>
          <p:cNvSpPr>
            <a:spLocks noGrp="1"/>
          </p:cNvSpPr>
          <p:nvPr>
            <p:ph type="ftr" sz="quarter" idx="10"/>
          </p:nvPr>
        </p:nvSpPr>
        <p:spPr/>
        <p:txBody>
          <a:bodyPr/>
          <a:lstStyle/>
          <a:p>
            <a:pPr>
              <a:defRPr/>
            </a:pPr>
            <a:fld id="{D86480B0-6847-4D27-B3EC-F99462D2DA11}" type="slidenum">
              <a:rPr lang="en-GB" smtClean="0"/>
              <a:pPr>
                <a:defRPr/>
              </a:pPr>
              <a:t>54</a:t>
            </a:fld>
            <a:endParaRPr lang="en-GB" dirty="0"/>
          </a:p>
        </p:txBody>
      </p:sp>
      <p:sp>
        <p:nvSpPr>
          <p:cNvPr id="13" name="Rectangle 12"/>
          <p:cNvSpPr/>
          <p:nvPr/>
        </p:nvSpPr>
        <p:spPr bwMode="auto">
          <a:xfrm>
            <a:off x="4211960" y="2139702"/>
            <a:ext cx="4464497"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fontAlgn="ctr"/>
            <a:r>
              <a:rPr lang="en-GB" dirty="0" smtClean="0"/>
              <a:t>VAT applicable Issued on 4</a:t>
            </a:r>
            <a:r>
              <a:rPr lang="en-GB" baseline="30000" dirty="0" smtClean="0"/>
              <a:t>th</a:t>
            </a:r>
            <a:r>
              <a:rPr lang="en-GB" dirty="0" smtClean="0"/>
              <a:t> Business Day</a:t>
            </a:r>
            <a:endParaRPr lang="en-GB" dirty="0"/>
          </a:p>
        </p:txBody>
      </p:sp>
    </p:spTree>
    <p:extLst>
      <p:ext uri="{BB962C8B-B14F-4D97-AF65-F5344CB8AC3E}">
        <p14:creationId xmlns:p14="http://schemas.microsoft.com/office/powerpoint/2010/main" val="26066781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40888006"/>
              </p:ext>
            </p:extLst>
          </p:nvPr>
        </p:nvGraphicFramePr>
        <p:xfrm>
          <a:off x="251520" y="699542"/>
          <a:ext cx="4176464" cy="3707130"/>
        </p:xfrm>
        <a:graphic>
          <a:graphicData uri="http://schemas.openxmlformats.org/drawingml/2006/table">
            <a:tbl>
              <a:tblPr>
                <a:tableStyleId>{16D9F66E-5EB9-4882-86FB-DCBF35E3C3E4}</a:tableStyleId>
              </a:tblPr>
              <a:tblGrid>
                <a:gridCol w="579815"/>
                <a:gridCol w="3596649"/>
              </a:tblGrid>
              <a:tr h="119474">
                <a:tc>
                  <a:txBody>
                    <a:bodyPr/>
                    <a:lstStyle/>
                    <a:p>
                      <a:pPr algn="ctr" fontAlgn="b"/>
                      <a:r>
                        <a:rPr lang="en-GB" sz="900" b="1" u="none" strike="noStrike" dirty="0" smtClean="0">
                          <a:effectLst/>
                        </a:rPr>
                        <a:t>Charge</a:t>
                      </a:r>
                      <a:endParaRPr lang="en-GB" sz="900" b="1" i="0" u="none" strike="noStrike" dirty="0">
                        <a:effectLst/>
                        <a:latin typeface="+mn-lt"/>
                      </a:endParaRPr>
                    </a:p>
                  </a:txBody>
                  <a:tcPr marL="9525" marR="9525" marT="9525" marB="0" anchor="b"/>
                </a:tc>
                <a:tc>
                  <a:txBody>
                    <a:bodyPr/>
                    <a:lstStyle/>
                    <a:p>
                      <a:pPr algn="l" fontAlgn="b"/>
                      <a:r>
                        <a:rPr lang="en-GB" sz="900" b="1" u="none" strike="noStrike" dirty="0" smtClean="0">
                          <a:effectLst/>
                        </a:rPr>
                        <a:t> Charge Description</a:t>
                      </a:r>
                      <a:endParaRPr lang="en-GB" sz="900" b="1" i="0" u="none" strike="noStrike" dirty="0">
                        <a:effectLst/>
                        <a:latin typeface="+mn-lt"/>
                      </a:endParaRPr>
                    </a:p>
                  </a:txBody>
                  <a:tcPr marL="9525" marR="9525" marT="9525" marB="0" anchor="b"/>
                </a:tc>
              </a:tr>
              <a:tr h="138093">
                <a:tc>
                  <a:txBody>
                    <a:bodyPr/>
                    <a:lstStyle/>
                    <a:p>
                      <a:pPr algn="ctr" rtl="0" fontAlgn="ctr"/>
                      <a:r>
                        <a:rPr lang="en-GB" sz="1050" b="0" i="0" u="none" strike="noStrike" dirty="0">
                          <a:solidFill>
                            <a:srgbClr val="000000"/>
                          </a:solidFill>
                          <a:effectLst/>
                          <a:latin typeface="Arial"/>
                        </a:rPr>
                        <a:t>BSB</a:t>
                      </a:r>
                    </a:p>
                  </a:txBody>
                  <a:tcPr marL="9525" marR="9525" marT="9525" marB="0" anchor="ctr"/>
                </a:tc>
                <a:tc>
                  <a:txBody>
                    <a:bodyPr/>
                    <a:lstStyle/>
                    <a:p>
                      <a:pPr algn="l" rtl="0" fontAlgn="ctr"/>
                      <a:r>
                        <a:rPr lang="en-GB" sz="1050" b="0" i="0" u="none" strike="noStrike" dirty="0" smtClean="0">
                          <a:solidFill>
                            <a:srgbClr val="000000"/>
                          </a:solidFill>
                          <a:effectLst/>
                          <a:latin typeface="Arial"/>
                        </a:rPr>
                        <a:t> BACTON </a:t>
                      </a:r>
                      <a:r>
                        <a:rPr lang="en-GB" sz="1050" b="0" i="0" u="none" strike="noStrike" dirty="0">
                          <a:solidFill>
                            <a:srgbClr val="000000"/>
                          </a:solidFill>
                          <a:effectLst/>
                          <a:latin typeface="Arial"/>
                        </a:rPr>
                        <a:t>SPLIT BUY CHARGE</a:t>
                      </a:r>
                    </a:p>
                  </a:txBody>
                  <a:tcPr marL="9525" marR="9525" marT="9525" marB="0" anchor="ctr"/>
                </a:tc>
              </a:tr>
              <a:tr h="138093">
                <a:tc>
                  <a:txBody>
                    <a:bodyPr/>
                    <a:lstStyle/>
                    <a:p>
                      <a:pPr algn="ctr" rtl="0" fontAlgn="ctr"/>
                      <a:r>
                        <a:rPr lang="en-GB" sz="1050" b="0" i="0" u="none" strike="noStrike" dirty="0" smtClean="0">
                          <a:solidFill>
                            <a:srgbClr val="000000"/>
                          </a:solidFill>
                          <a:effectLst/>
                          <a:latin typeface="Arial"/>
                        </a:rPr>
                        <a:t>BSS </a:t>
                      </a:r>
                      <a:endParaRPr lang="en-GB" sz="1050" b="0" i="0" u="none" strike="noStrike" dirty="0">
                        <a:solidFill>
                          <a:srgbClr val="000000"/>
                        </a:solidFill>
                        <a:effectLst/>
                        <a:latin typeface="Arial"/>
                      </a:endParaRPr>
                    </a:p>
                  </a:txBody>
                  <a:tcPr marL="9525" marR="9525" marT="9525" marB="0" anchor="ctr"/>
                </a:tc>
                <a:tc>
                  <a:txBody>
                    <a:bodyPr/>
                    <a:lstStyle/>
                    <a:p>
                      <a:pPr algn="l" rtl="0" fontAlgn="ctr"/>
                      <a:r>
                        <a:rPr lang="en-GB" sz="1050" b="0" i="0" u="none" strike="noStrike" dirty="0" smtClean="0">
                          <a:solidFill>
                            <a:srgbClr val="000000"/>
                          </a:solidFill>
                          <a:effectLst/>
                          <a:latin typeface="Arial"/>
                        </a:rPr>
                        <a:t> BACTON </a:t>
                      </a:r>
                      <a:r>
                        <a:rPr lang="en-GB" sz="1050" b="0" i="0" u="none" strike="noStrike" dirty="0">
                          <a:solidFill>
                            <a:srgbClr val="000000"/>
                          </a:solidFill>
                          <a:effectLst/>
                          <a:latin typeface="Arial"/>
                        </a:rPr>
                        <a:t>SPLIT SELL CHARGE</a:t>
                      </a:r>
                    </a:p>
                  </a:txBody>
                  <a:tcPr marL="9525" marR="9525" marT="9525" marB="0" anchor="ctr"/>
                </a:tc>
              </a:tr>
              <a:tr h="138093">
                <a:tc>
                  <a:txBody>
                    <a:bodyPr/>
                    <a:lstStyle/>
                    <a:p>
                      <a:pPr algn="ctr" rtl="0" fontAlgn="ctr"/>
                      <a:r>
                        <a:rPr lang="en-GB" sz="1050" b="0" i="0" u="none" strike="noStrike">
                          <a:solidFill>
                            <a:srgbClr val="000000"/>
                          </a:solidFill>
                          <a:effectLst/>
                          <a:latin typeface="Arial"/>
                        </a:rPr>
                        <a:t>DAB</a:t>
                      </a:r>
                    </a:p>
                  </a:txBody>
                  <a:tcPr marL="9525" marR="9525" marT="9525" marB="0" anchor="ctr"/>
                </a:tc>
                <a:tc>
                  <a:txBody>
                    <a:bodyPr/>
                    <a:lstStyle/>
                    <a:p>
                      <a:pPr algn="l" rtl="0" fontAlgn="ctr"/>
                      <a:r>
                        <a:rPr lang="en-GB" sz="1050" b="0" i="0" u="none" strike="noStrike" dirty="0" smtClean="0">
                          <a:solidFill>
                            <a:srgbClr val="000000"/>
                          </a:solidFill>
                          <a:effectLst/>
                          <a:latin typeface="Arial"/>
                        </a:rPr>
                        <a:t> CAPACITY </a:t>
                      </a:r>
                      <a:r>
                        <a:rPr lang="en-GB" sz="1050" b="0" i="0" u="none" strike="noStrike" dirty="0">
                          <a:solidFill>
                            <a:srgbClr val="000000"/>
                          </a:solidFill>
                          <a:effectLst/>
                          <a:latin typeface="Arial"/>
                        </a:rPr>
                        <a:t>SURRENDER</a:t>
                      </a:r>
                    </a:p>
                  </a:txBody>
                  <a:tcPr marL="9525" marR="9525" marT="9525" marB="0" anchor="ctr"/>
                </a:tc>
              </a:tr>
              <a:tr h="138093">
                <a:tc>
                  <a:txBody>
                    <a:bodyPr/>
                    <a:lstStyle/>
                    <a:p>
                      <a:pPr algn="ctr" rtl="0" fontAlgn="ctr"/>
                      <a:r>
                        <a:rPr lang="en-GB" sz="1050" b="0" i="0" u="none" strike="noStrike">
                          <a:solidFill>
                            <a:srgbClr val="000000"/>
                          </a:solidFill>
                          <a:effectLst/>
                          <a:latin typeface="Arial"/>
                        </a:rPr>
                        <a:t>CMP</a:t>
                      </a:r>
                    </a:p>
                  </a:txBody>
                  <a:tcPr marL="9525" marR="9525" marT="9525" marB="0" anchor="ctr"/>
                </a:tc>
                <a:tc>
                  <a:txBody>
                    <a:bodyPr/>
                    <a:lstStyle/>
                    <a:p>
                      <a:pPr algn="l" rtl="0" fontAlgn="ctr"/>
                      <a:r>
                        <a:rPr lang="en-GB" sz="1050" b="0" i="0" u="none" strike="noStrike" dirty="0" smtClean="0">
                          <a:solidFill>
                            <a:srgbClr val="000000"/>
                          </a:solidFill>
                          <a:effectLst/>
                          <a:latin typeface="Arial"/>
                        </a:rPr>
                        <a:t> CMP </a:t>
                      </a:r>
                      <a:r>
                        <a:rPr lang="en-GB" sz="1050" b="0" i="0" u="none" strike="noStrike" dirty="0">
                          <a:solidFill>
                            <a:srgbClr val="000000"/>
                          </a:solidFill>
                          <a:effectLst/>
                          <a:latin typeface="Arial"/>
                        </a:rPr>
                        <a:t>SURRENDER CHARGES</a:t>
                      </a:r>
                    </a:p>
                  </a:txBody>
                  <a:tcPr marL="9525" marR="9525" marT="9525" marB="0" anchor="ctr"/>
                </a:tc>
              </a:tr>
              <a:tr h="138093">
                <a:tc>
                  <a:txBody>
                    <a:bodyPr/>
                    <a:lstStyle/>
                    <a:p>
                      <a:pPr algn="ctr" rtl="0" fontAlgn="ctr"/>
                      <a:r>
                        <a:rPr lang="en-GB" sz="1050" b="0" i="0" u="none" strike="noStrike">
                          <a:solidFill>
                            <a:srgbClr val="000000"/>
                          </a:solidFill>
                          <a:effectLst/>
                          <a:latin typeface="Arial"/>
                        </a:rPr>
                        <a:t>DIC</a:t>
                      </a:r>
                    </a:p>
                  </a:txBody>
                  <a:tcPr marL="9525" marR="9525" marT="9525" marB="0" anchor="ctr"/>
                </a:tc>
                <a:tc>
                  <a:txBody>
                    <a:bodyPr/>
                    <a:lstStyle/>
                    <a:p>
                      <a:pPr algn="l" rtl="0" fontAlgn="ctr"/>
                      <a:r>
                        <a:rPr lang="en-GB" sz="1050" b="0" i="0" u="none" strike="noStrike" dirty="0" smtClean="0">
                          <a:solidFill>
                            <a:srgbClr val="000000"/>
                          </a:solidFill>
                          <a:effectLst/>
                          <a:latin typeface="Arial"/>
                        </a:rPr>
                        <a:t> DAILY </a:t>
                      </a:r>
                      <a:r>
                        <a:rPr lang="en-GB" sz="1050" b="0" i="0" u="none" strike="noStrike" dirty="0">
                          <a:solidFill>
                            <a:srgbClr val="000000"/>
                          </a:solidFill>
                          <a:effectLst/>
                          <a:latin typeface="Arial"/>
                        </a:rPr>
                        <a:t>INTERRUPTIBLE CAPACITY</a:t>
                      </a:r>
                    </a:p>
                  </a:txBody>
                  <a:tcPr marL="9525" marR="9525" marT="9525" marB="0" anchor="ctr"/>
                </a:tc>
              </a:tr>
              <a:tr h="138093">
                <a:tc>
                  <a:txBody>
                    <a:bodyPr/>
                    <a:lstStyle/>
                    <a:p>
                      <a:pPr algn="ctr" rtl="0" fontAlgn="ctr"/>
                      <a:r>
                        <a:rPr lang="en-GB" sz="1050" b="0" i="0" u="none" strike="noStrike">
                          <a:solidFill>
                            <a:srgbClr val="000000"/>
                          </a:solidFill>
                          <a:effectLst/>
                          <a:latin typeface="Arial"/>
                        </a:rPr>
                        <a:t>DFC</a:t>
                      </a:r>
                    </a:p>
                  </a:txBody>
                  <a:tcPr marL="9525" marR="9525" marT="9525" marB="0" anchor="ctr"/>
                </a:tc>
                <a:tc>
                  <a:txBody>
                    <a:bodyPr/>
                    <a:lstStyle/>
                    <a:p>
                      <a:pPr algn="l" rtl="0" fontAlgn="ctr"/>
                      <a:r>
                        <a:rPr lang="en-GB" sz="1050" b="0" i="0" u="none" strike="noStrike" dirty="0" smtClean="0">
                          <a:solidFill>
                            <a:srgbClr val="000000"/>
                          </a:solidFill>
                          <a:effectLst/>
                          <a:latin typeface="Arial"/>
                        </a:rPr>
                        <a:t> DAILY </a:t>
                      </a:r>
                      <a:r>
                        <a:rPr lang="en-GB" sz="1050" b="0" i="0" u="none" strike="noStrike" dirty="0">
                          <a:solidFill>
                            <a:srgbClr val="000000"/>
                          </a:solidFill>
                          <a:effectLst/>
                          <a:latin typeface="Arial"/>
                        </a:rPr>
                        <a:t>SYSTEM ENTRY CAPACITY</a:t>
                      </a:r>
                    </a:p>
                  </a:txBody>
                  <a:tcPr marL="9525" marR="9525" marT="9525" marB="0" anchor="ctr"/>
                </a:tc>
              </a:tr>
              <a:tr h="138093">
                <a:tc>
                  <a:txBody>
                    <a:bodyPr/>
                    <a:lstStyle/>
                    <a:p>
                      <a:pPr algn="ctr" rtl="0" fontAlgn="ctr"/>
                      <a:r>
                        <a:rPr lang="en-GB" sz="1050" b="0" i="0" u="none" strike="noStrike">
                          <a:solidFill>
                            <a:srgbClr val="000000"/>
                          </a:solidFill>
                          <a:effectLst/>
                          <a:latin typeface="Arial"/>
                        </a:rPr>
                        <a:t>IPD </a:t>
                      </a:r>
                    </a:p>
                  </a:txBody>
                  <a:tcPr marL="9525" marR="9525" marT="9525" marB="0" anchor="ctr"/>
                </a:tc>
                <a:tc>
                  <a:txBody>
                    <a:bodyPr/>
                    <a:lstStyle/>
                    <a:p>
                      <a:pPr algn="l" rtl="0" fontAlgn="ctr"/>
                      <a:r>
                        <a:rPr lang="en-GB" sz="1050" b="0" i="0" u="none" strike="noStrike" dirty="0" smtClean="0">
                          <a:solidFill>
                            <a:srgbClr val="000000"/>
                          </a:solidFill>
                          <a:effectLst/>
                          <a:latin typeface="Arial"/>
                        </a:rPr>
                        <a:t> IP </a:t>
                      </a:r>
                      <a:r>
                        <a:rPr lang="en-GB" sz="1050" b="0" i="0" u="none" strike="noStrike" dirty="0">
                          <a:solidFill>
                            <a:srgbClr val="000000"/>
                          </a:solidFill>
                          <a:effectLst/>
                          <a:latin typeface="Arial"/>
                        </a:rPr>
                        <a:t>DAILY FIRM CHARGE</a:t>
                      </a:r>
                    </a:p>
                  </a:txBody>
                  <a:tcPr marL="9525" marR="9525" marT="9525" marB="0" anchor="ctr"/>
                </a:tc>
              </a:tr>
              <a:tr h="138093">
                <a:tc>
                  <a:txBody>
                    <a:bodyPr/>
                    <a:lstStyle/>
                    <a:p>
                      <a:pPr algn="ctr" rtl="0" fontAlgn="ctr"/>
                      <a:r>
                        <a:rPr lang="en-GB" sz="1050" b="0" i="0" u="none" strike="noStrike">
                          <a:solidFill>
                            <a:srgbClr val="000000"/>
                          </a:solidFill>
                          <a:effectLst/>
                          <a:latin typeface="Arial"/>
                        </a:rPr>
                        <a:t>IPI</a:t>
                      </a:r>
                    </a:p>
                  </a:txBody>
                  <a:tcPr marL="9525" marR="9525" marT="9525" marB="0" anchor="ctr"/>
                </a:tc>
                <a:tc>
                  <a:txBody>
                    <a:bodyPr/>
                    <a:lstStyle/>
                    <a:p>
                      <a:pPr algn="l" rtl="0" fontAlgn="ctr"/>
                      <a:r>
                        <a:rPr lang="en-GB" sz="1050" b="0" i="0" u="none" strike="noStrike" dirty="0" smtClean="0">
                          <a:solidFill>
                            <a:srgbClr val="000000"/>
                          </a:solidFill>
                          <a:effectLst/>
                          <a:latin typeface="Arial"/>
                        </a:rPr>
                        <a:t> IP </a:t>
                      </a:r>
                      <a:r>
                        <a:rPr lang="en-GB" sz="1050" b="0" i="0" u="none" strike="noStrike" dirty="0">
                          <a:solidFill>
                            <a:srgbClr val="000000"/>
                          </a:solidFill>
                          <a:effectLst/>
                          <a:latin typeface="Arial"/>
                        </a:rPr>
                        <a:t>DAILY INTERRUPTIBLE CHARGE</a:t>
                      </a:r>
                    </a:p>
                  </a:txBody>
                  <a:tcPr marL="9525" marR="9525" marT="9525" marB="0" anchor="ctr"/>
                </a:tc>
              </a:tr>
              <a:tr h="138093">
                <a:tc>
                  <a:txBody>
                    <a:bodyPr/>
                    <a:lstStyle/>
                    <a:p>
                      <a:pPr algn="ctr" rtl="0" fontAlgn="ctr"/>
                      <a:r>
                        <a:rPr lang="en-GB" sz="1050" b="0" i="0" u="none" strike="noStrike">
                          <a:solidFill>
                            <a:srgbClr val="000000"/>
                          </a:solidFill>
                          <a:effectLst/>
                          <a:latin typeface="Arial"/>
                        </a:rPr>
                        <a:t>IPY </a:t>
                      </a:r>
                    </a:p>
                  </a:txBody>
                  <a:tcPr marL="9525" marR="9525" marT="9525" marB="0" anchor="ctr"/>
                </a:tc>
                <a:tc>
                  <a:txBody>
                    <a:bodyPr/>
                    <a:lstStyle/>
                    <a:p>
                      <a:pPr algn="l" rtl="0" fontAlgn="ctr"/>
                      <a:r>
                        <a:rPr lang="en-US" sz="1050" b="0" i="0" u="none" strike="noStrike" dirty="0" smtClean="0">
                          <a:solidFill>
                            <a:srgbClr val="000000"/>
                          </a:solidFill>
                          <a:effectLst/>
                          <a:latin typeface="Arial"/>
                        </a:rPr>
                        <a:t> IP </a:t>
                      </a:r>
                      <a:r>
                        <a:rPr lang="en-US" sz="1050" b="0" i="0" u="none" strike="noStrike" dirty="0">
                          <a:solidFill>
                            <a:srgbClr val="000000"/>
                          </a:solidFill>
                          <a:effectLst/>
                          <a:latin typeface="Arial"/>
                        </a:rPr>
                        <a:t>LONG TERM FIRM CHARGE</a:t>
                      </a:r>
                    </a:p>
                  </a:txBody>
                  <a:tcPr marL="9525" marR="9525" marT="9525" marB="0" anchor="ctr"/>
                </a:tc>
              </a:tr>
              <a:tr h="138093">
                <a:tc>
                  <a:txBody>
                    <a:bodyPr/>
                    <a:lstStyle/>
                    <a:p>
                      <a:pPr algn="ctr" rtl="0" fontAlgn="ctr"/>
                      <a:r>
                        <a:rPr lang="en-GB" sz="1050" b="0" i="0" u="none" strike="noStrike">
                          <a:solidFill>
                            <a:srgbClr val="000000"/>
                          </a:solidFill>
                          <a:effectLst/>
                          <a:latin typeface="Arial"/>
                        </a:rPr>
                        <a:t>IPM </a:t>
                      </a:r>
                    </a:p>
                  </a:txBody>
                  <a:tcPr marL="9525" marR="9525" marT="9525" marB="0" anchor="ctr"/>
                </a:tc>
                <a:tc>
                  <a:txBody>
                    <a:bodyPr/>
                    <a:lstStyle/>
                    <a:p>
                      <a:pPr algn="l" rtl="0" fontAlgn="ctr"/>
                      <a:r>
                        <a:rPr lang="en-GB" sz="1050" b="0" i="0" u="none" strike="noStrike" dirty="0" smtClean="0">
                          <a:solidFill>
                            <a:srgbClr val="000000"/>
                          </a:solidFill>
                          <a:effectLst/>
                          <a:latin typeface="Arial"/>
                        </a:rPr>
                        <a:t> IP </a:t>
                      </a:r>
                      <a:r>
                        <a:rPr lang="en-GB" sz="1050" b="0" i="0" u="none" strike="noStrike" dirty="0">
                          <a:solidFill>
                            <a:srgbClr val="000000"/>
                          </a:solidFill>
                          <a:effectLst/>
                          <a:latin typeface="Arial"/>
                        </a:rPr>
                        <a:t>MONTHLY FIRM CHARGE</a:t>
                      </a:r>
                    </a:p>
                  </a:txBody>
                  <a:tcPr marL="9525" marR="9525" marT="9525" marB="0" anchor="ctr"/>
                </a:tc>
              </a:tr>
              <a:tr h="138093">
                <a:tc>
                  <a:txBody>
                    <a:bodyPr/>
                    <a:lstStyle/>
                    <a:p>
                      <a:pPr algn="ctr" rtl="0" fontAlgn="ctr"/>
                      <a:r>
                        <a:rPr lang="en-GB" sz="1050" b="0" i="0" u="none" strike="noStrike">
                          <a:solidFill>
                            <a:srgbClr val="000000"/>
                          </a:solidFill>
                          <a:effectLst/>
                          <a:latin typeface="Arial"/>
                        </a:rPr>
                        <a:t>IPQ </a:t>
                      </a:r>
                    </a:p>
                  </a:txBody>
                  <a:tcPr marL="9525" marR="9525" marT="9525" marB="0" anchor="ctr"/>
                </a:tc>
                <a:tc>
                  <a:txBody>
                    <a:bodyPr/>
                    <a:lstStyle/>
                    <a:p>
                      <a:pPr algn="l" rtl="0" fontAlgn="ctr"/>
                      <a:r>
                        <a:rPr lang="en-GB" sz="1050" b="0" i="0" u="none" strike="noStrike" dirty="0" smtClean="0">
                          <a:solidFill>
                            <a:srgbClr val="000000"/>
                          </a:solidFill>
                          <a:effectLst/>
                          <a:latin typeface="Arial"/>
                        </a:rPr>
                        <a:t> IP </a:t>
                      </a:r>
                      <a:r>
                        <a:rPr lang="en-GB" sz="1050" b="0" i="0" u="none" strike="noStrike" dirty="0">
                          <a:solidFill>
                            <a:srgbClr val="000000"/>
                          </a:solidFill>
                          <a:effectLst/>
                          <a:latin typeface="Arial"/>
                        </a:rPr>
                        <a:t>QUARTERLY FIRM CHARGE</a:t>
                      </a:r>
                    </a:p>
                  </a:txBody>
                  <a:tcPr marL="9525" marR="9525" marT="9525" marB="0" anchor="ctr"/>
                </a:tc>
              </a:tr>
              <a:tr h="138093">
                <a:tc>
                  <a:txBody>
                    <a:bodyPr/>
                    <a:lstStyle/>
                    <a:p>
                      <a:pPr algn="ctr" rtl="0" fontAlgn="ctr"/>
                      <a:r>
                        <a:rPr lang="en-GB" sz="1050" b="0" i="0" u="none" strike="noStrike">
                          <a:solidFill>
                            <a:srgbClr val="000000"/>
                          </a:solidFill>
                          <a:effectLst/>
                          <a:latin typeface="Arial"/>
                        </a:rPr>
                        <a:t>LTI</a:t>
                      </a:r>
                    </a:p>
                  </a:txBody>
                  <a:tcPr marL="9525" marR="9525" marT="9525" marB="0" anchor="ctr"/>
                </a:tc>
                <a:tc>
                  <a:txBody>
                    <a:bodyPr/>
                    <a:lstStyle/>
                    <a:p>
                      <a:pPr algn="l" rtl="0" fontAlgn="ctr"/>
                      <a:r>
                        <a:rPr lang="en-GB" sz="1050" b="0" i="0" u="none" strike="noStrike" dirty="0" smtClean="0">
                          <a:solidFill>
                            <a:srgbClr val="000000"/>
                          </a:solidFill>
                          <a:effectLst/>
                          <a:latin typeface="Arial"/>
                        </a:rPr>
                        <a:t> LONG </a:t>
                      </a:r>
                      <a:r>
                        <a:rPr lang="en-GB" sz="1050" b="0" i="0" u="none" strike="noStrike" dirty="0">
                          <a:solidFill>
                            <a:srgbClr val="000000"/>
                          </a:solidFill>
                          <a:effectLst/>
                          <a:latin typeface="Arial"/>
                        </a:rPr>
                        <a:t>TERM INTERRUPTIBLE CAPACITY</a:t>
                      </a:r>
                    </a:p>
                  </a:txBody>
                  <a:tcPr marL="9525" marR="9525" marT="9525" marB="0" anchor="ctr"/>
                </a:tc>
              </a:tr>
              <a:tr h="138093">
                <a:tc>
                  <a:txBody>
                    <a:bodyPr/>
                    <a:lstStyle/>
                    <a:p>
                      <a:pPr algn="ctr" rtl="0" fontAlgn="ctr"/>
                      <a:r>
                        <a:rPr lang="en-GB" sz="1050" b="0" i="0" u="none" strike="noStrike">
                          <a:solidFill>
                            <a:srgbClr val="000000"/>
                          </a:solidFill>
                          <a:effectLst/>
                          <a:latin typeface="Arial"/>
                        </a:rPr>
                        <a:t>LTU </a:t>
                      </a:r>
                    </a:p>
                  </a:txBody>
                  <a:tcPr marL="9525" marR="9525" marT="9525" marB="0" anchor="ctr"/>
                </a:tc>
                <a:tc>
                  <a:txBody>
                    <a:bodyPr/>
                    <a:lstStyle/>
                    <a:p>
                      <a:pPr algn="l" rtl="0" fontAlgn="ctr"/>
                      <a:r>
                        <a:rPr lang="en-US" sz="1050" b="0" i="0" u="none" strike="noStrike" dirty="0" smtClean="0">
                          <a:solidFill>
                            <a:srgbClr val="000000"/>
                          </a:solidFill>
                          <a:effectLst/>
                          <a:latin typeface="Arial"/>
                        </a:rPr>
                        <a:t> LONG </a:t>
                      </a:r>
                      <a:r>
                        <a:rPr lang="en-US" sz="1050" b="0" i="0" u="none" strike="noStrike" dirty="0">
                          <a:solidFill>
                            <a:srgbClr val="000000"/>
                          </a:solidFill>
                          <a:effectLst/>
                          <a:latin typeface="Arial"/>
                        </a:rPr>
                        <a:t>TERM USE IT OR LOSE IT CHARGE</a:t>
                      </a:r>
                    </a:p>
                  </a:txBody>
                  <a:tcPr marL="9525" marR="9525" marT="9525" marB="0" anchor="ctr"/>
                </a:tc>
              </a:tr>
              <a:tr h="138093">
                <a:tc>
                  <a:txBody>
                    <a:bodyPr/>
                    <a:lstStyle/>
                    <a:p>
                      <a:pPr algn="ctr" rtl="0" fontAlgn="ctr"/>
                      <a:r>
                        <a:rPr lang="en-GB" sz="1050" b="0" i="0" u="none" strike="noStrike">
                          <a:solidFill>
                            <a:srgbClr val="000000"/>
                          </a:solidFill>
                          <a:effectLst/>
                          <a:latin typeface="Arial"/>
                        </a:rPr>
                        <a:t>MEC</a:t>
                      </a:r>
                    </a:p>
                  </a:txBody>
                  <a:tcPr marL="9525" marR="9525" marT="9525" marB="0" anchor="ctr"/>
                </a:tc>
                <a:tc>
                  <a:txBody>
                    <a:bodyPr/>
                    <a:lstStyle/>
                    <a:p>
                      <a:pPr algn="l" rtl="0" fontAlgn="ctr"/>
                      <a:r>
                        <a:rPr lang="en-GB" sz="1050" b="0" i="0" u="none" strike="noStrike" dirty="0" smtClean="0">
                          <a:solidFill>
                            <a:srgbClr val="000000"/>
                          </a:solidFill>
                          <a:effectLst/>
                          <a:latin typeface="Arial"/>
                        </a:rPr>
                        <a:t> MONTHLY </a:t>
                      </a:r>
                      <a:r>
                        <a:rPr lang="en-GB" sz="1050" b="0" i="0" u="none" strike="noStrike" dirty="0">
                          <a:solidFill>
                            <a:srgbClr val="000000"/>
                          </a:solidFill>
                          <a:effectLst/>
                          <a:latin typeface="Arial"/>
                        </a:rPr>
                        <a:t>SYSTEM ENTRY CAPACITY</a:t>
                      </a:r>
                    </a:p>
                  </a:txBody>
                  <a:tcPr marL="9525" marR="9525" marT="9525" marB="0" anchor="ctr"/>
                </a:tc>
              </a:tr>
              <a:tr h="138093">
                <a:tc>
                  <a:txBody>
                    <a:bodyPr/>
                    <a:lstStyle/>
                    <a:p>
                      <a:pPr algn="ctr" rtl="0" fontAlgn="ctr"/>
                      <a:r>
                        <a:rPr lang="en-GB" sz="1050" b="0" i="0" u="none" strike="noStrike">
                          <a:solidFill>
                            <a:srgbClr val="000000"/>
                          </a:solidFill>
                          <a:effectLst/>
                          <a:latin typeface="Arial"/>
                        </a:rPr>
                        <a:t>NVR</a:t>
                      </a:r>
                    </a:p>
                  </a:txBody>
                  <a:tcPr marL="9525" marR="9525" marT="9525" marB="0" anchor="ctr"/>
                </a:tc>
                <a:tc>
                  <a:txBody>
                    <a:bodyPr/>
                    <a:lstStyle/>
                    <a:p>
                      <a:pPr algn="l" rtl="0" fontAlgn="ctr"/>
                      <a:r>
                        <a:rPr lang="en-GB" sz="1050" b="0" i="0" u="none" strike="noStrike" dirty="0" smtClean="0">
                          <a:solidFill>
                            <a:srgbClr val="000000"/>
                          </a:solidFill>
                          <a:effectLst/>
                          <a:latin typeface="Arial"/>
                        </a:rPr>
                        <a:t> NEGATIVE </a:t>
                      </a:r>
                      <a:r>
                        <a:rPr lang="en-GB" sz="1050" b="0" i="0" u="none" strike="noStrike" dirty="0">
                          <a:solidFill>
                            <a:srgbClr val="000000"/>
                          </a:solidFill>
                          <a:effectLst/>
                          <a:latin typeface="Arial"/>
                        </a:rPr>
                        <a:t>OVERRUN CHARGE</a:t>
                      </a:r>
                    </a:p>
                  </a:txBody>
                  <a:tcPr marL="9525" marR="9525" marT="9525" marB="0" anchor="ctr"/>
                </a:tc>
              </a:tr>
              <a:tr h="138093">
                <a:tc>
                  <a:txBody>
                    <a:bodyPr/>
                    <a:lstStyle/>
                    <a:p>
                      <a:pPr algn="ctr" rtl="0" fontAlgn="ctr"/>
                      <a:r>
                        <a:rPr lang="en-GB" sz="1050" b="0" i="0" u="none" strike="noStrike">
                          <a:solidFill>
                            <a:srgbClr val="000000"/>
                          </a:solidFill>
                          <a:effectLst/>
                          <a:latin typeface="Arial"/>
                        </a:rPr>
                        <a:t>OVR</a:t>
                      </a:r>
                    </a:p>
                  </a:txBody>
                  <a:tcPr marL="9525" marR="9525" marT="9525" marB="0" anchor="ctr"/>
                </a:tc>
                <a:tc>
                  <a:txBody>
                    <a:bodyPr/>
                    <a:lstStyle/>
                    <a:p>
                      <a:pPr algn="l" rtl="0" fontAlgn="ctr"/>
                      <a:r>
                        <a:rPr lang="en-GB" sz="1050" b="0" i="0" u="none" strike="noStrike" dirty="0" smtClean="0">
                          <a:solidFill>
                            <a:srgbClr val="000000"/>
                          </a:solidFill>
                          <a:effectLst/>
                          <a:latin typeface="Arial"/>
                        </a:rPr>
                        <a:t> OVERRUN </a:t>
                      </a:r>
                      <a:r>
                        <a:rPr lang="en-GB" sz="1050" b="0" i="0" u="none" strike="noStrike" dirty="0">
                          <a:solidFill>
                            <a:srgbClr val="000000"/>
                          </a:solidFill>
                          <a:effectLst/>
                          <a:latin typeface="Arial"/>
                        </a:rPr>
                        <a:t>CHARGE</a:t>
                      </a:r>
                    </a:p>
                  </a:txBody>
                  <a:tcPr marL="9525" marR="9525" marT="9525" marB="0" anchor="ctr"/>
                </a:tc>
              </a:tr>
              <a:tr h="138093">
                <a:tc>
                  <a:txBody>
                    <a:bodyPr/>
                    <a:lstStyle/>
                    <a:p>
                      <a:pPr algn="ctr" rtl="0" fontAlgn="ctr"/>
                      <a:r>
                        <a:rPr lang="en-GB" sz="1050" b="0" i="0" u="none" strike="noStrike">
                          <a:solidFill>
                            <a:srgbClr val="000000"/>
                          </a:solidFill>
                          <a:effectLst/>
                          <a:latin typeface="Arial"/>
                        </a:rPr>
                        <a:t>LTC</a:t>
                      </a:r>
                    </a:p>
                  </a:txBody>
                  <a:tcPr marL="9525" marR="9525" marT="9525" marB="0" anchor="ctr"/>
                </a:tc>
                <a:tc>
                  <a:txBody>
                    <a:bodyPr/>
                    <a:lstStyle/>
                    <a:p>
                      <a:pPr algn="l" rtl="0" fontAlgn="ctr"/>
                      <a:r>
                        <a:rPr lang="en-GB" sz="1050" b="0" i="0" u="none" strike="noStrike" dirty="0" smtClean="0">
                          <a:solidFill>
                            <a:srgbClr val="000000"/>
                          </a:solidFill>
                          <a:effectLst/>
                          <a:latin typeface="Arial"/>
                        </a:rPr>
                        <a:t> QUARTERLY </a:t>
                      </a:r>
                      <a:r>
                        <a:rPr lang="en-GB" sz="1050" b="0" i="0" u="none" strike="noStrike" dirty="0">
                          <a:solidFill>
                            <a:srgbClr val="000000"/>
                          </a:solidFill>
                          <a:effectLst/>
                          <a:latin typeface="Arial"/>
                        </a:rPr>
                        <a:t>SYSTEM ENTRY CPCTY</a:t>
                      </a:r>
                    </a:p>
                  </a:txBody>
                  <a:tcPr marL="9525" marR="9525" marT="9525" marB="0" anchor="ctr"/>
                </a:tc>
              </a:tr>
              <a:tr h="138093">
                <a:tc>
                  <a:txBody>
                    <a:bodyPr/>
                    <a:lstStyle/>
                    <a:p>
                      <a:pPr algn="ctr" rtl="0" fontAlgn="ctr"/>
                      <a:r>
                        <a:rPr lang="en-GB" sz="1050" b="0" i="0" u="none" strike="noStrike">
                          <a:solidFill>
                            <a:srgbClr val="000000"/>
                          </a:solidFill>
                          <a:effectLst/>
                          <a:latin typeface="Arial"/>
                        </a:rPr>
                        <a:t>REV</a:t>
                      </a:r>
                    </a:p>
                  </a:txBody>
                  <a:tcPr marL="9525" marR="9525" marT="9525" marB="0" anchor="ctr"/>
                </a:tc>
                <a:tc>
                  <a:txBody>
                    <a:bodyPr/>
                    <a:lstStyle/>
                    <a:p>
                      <a:pPr algn="l" rtl="0" fontAlgn="ctr"/>
                      <a:r>
                        <a:rPr lang="en-GB" sz="1050" b="0" i="0" u="none" strike="noStrike" dirty="0" smtClean="0">
                          <a:solidFill>
                            <a:srgbClr val="000000"/>
                          </a:solidFill>
                          <a:effectLst/>
                          <a:latin typeface="Arial"/>
                        </a:rPr>
                        <a:t> REVENUE </a:t>
                      </a:r>
                      <a:r>
                        <a:rPr lang="en-GB" sz="1050" b="0" i="0" u="none" strike="noStrike" dirty="0">
                          <a:solidFill>
                            <a:srgbClr val="000000"/>
                          </a:solidFill>
                          <a:effectLst/>
                          <a:latin typeface="Arial"/>
                        </a:rPr>
                        <a:t>SHARE</a:t>
                      </a:r>
                    </a:p>
                  </a:txBody>
                  <a:tcPr marL="9525" marR="9525" marT="9525" marB="0" anchor="ctr"/>
                </a:tc>
              </a:tr>
              <a:tr h="138093">
                <a:tc>
                  <a:txBody>
                    <a:bodyPr/>
                    <a:lstStyle/>
                    <a:p>
                      <a:pPr algn="ctr" rtl="0" fontAlgn="ctr"/>
                      <a:r>
                        <a:rPr lang="en-GB" sz="1050" b="0" i="0" u="none" strike="noStrike">
                          <a:solidFill>
                            <a:srgbClr val="000000"/>
                          </a:solidFill>
                          <a:effectLst/>
                          <a:latin typeface="Arial"/>
                        </a:rPr>
                        <a:t>RMC</a:t>
                      </a:r>
                    </a:p>
                  </a:txBody>
                  <a:tcPr marL="9525" marR="9525" marT="9525" marB="0" anchor="ctr"/>
                </a:tc>
                <a:tc>
                  <a:txBody>
                    <a:bodyPr/>
                    <a:lstStyle/>
                    <a:p>
                      <a:pPr algn="l" rtl="0" fontAlgn="ctr"/>
                      <a:r>
                        <a:rPr lang="en-GB" sz="1050" b="0" i="0" u="none" strike="noStrike" dirty="0" smtClean="0">
                          <a:solidFill>
                            <a:srgbClr val="000000"/>
                          </a:solidFill>
                          <a:effectLst/>
                          <a:latin typeface="Arial"/>
                        </a:rPr>
                        <a:t> ROLLING </a:t>
                      </a:r>
                      <a:r>
                        <a:rPr lang="en-GB" sz="1050" b="0" i="0" u="none" strike="noStrike" dirty="0">
                          <a:solidFill>
                            <a:srgbClr val="000000"/>
                          </a:solidFill>
                          <a:effectLst/>
                          <a:latin typeface="Arial"/>
                        </a:rPr>
                        <a:t>MONTHLY ENTRY CAPACITY</a:t>
                      </a:r>
                    </a:p>
                  </a:txBody>
                  <a:tcPr marL="9525" marR="9525" marT="9525" marB="0" anchor="ctr"/>
                </a:tc>
              </a:tr>
              <a:tr h="138093">
                <a:tc>
                  <a:txBody>
                    <a:bodyPr/>
                    <a:lstStyle/>
                    <a:p>
                      <a:pPr algn="ctr" rtl="0" fontAlgn="ctr"/>
                      <a:r>
                        <a:rPr lang="en-GB" sz="1050" b="0" i="0" u="none" strike="noStrike">
                          <a:solidFill>
                            <a:srgbClr val="000000"/>
                          </a:solidFill>
                          <a:effectLst/>
                          <a:latin typeface="Arial"/>
                        </a:rPr>
                        <a:t>SCI</a:t>
                      </a:r>
                    </a:p>
                  </a:txBody>
                  <a:tcPr marL="9525" marR="9525" marT="9525" marB="0" anchor="ctr"/>
                </a:tc>
                <a:tc>
                  <a:txBody>
                    <a:bodyPr/>
                    <a:lstStyle/>
                    <a:p>
                      <a:pPr algn="l" rtl="0" fontAlgn="ctr"/>
                      <a:r>
                        <a:rPr lang="en-GB" sz="1050" b="0" i="0" u="none" strike="noStrike" dirty="0" smtClean="0">
                          <a:solidFill>
                            <a:srgbClr val="000000"/>
                          </a:solidFill>
                          <a:effectLst/>
                          <a:latin typeface="Arial"/>
                        </a:rPr>
                        <a:t> SECTION </a:t>
                      </a:r>
                      <a:r>
                        <a:rPr lang="en-GB" sz="1050" b="0" i="0" u="none" strike="noStrike" dirty="0">
                          <a:solidFill>
                            <a:srgbClr val="000000"/>
                          </a:solidFill>
                          <a:effectLst/>
                          <a:latin typeface="Arial"/>
                        </a:rPr>
                        <a:t>1 REBATE</a:t>
                      </a:r>
                    </a:p>
                  </a:txBody>
                  <a:tcPr marL="9525" marR="9525" marT="9525" marB="0" anchor="ctr"/>
                </a:tc>
              </a:tr>
              <a:tr h="138093">
                <a:tc>
                  <a:txBody>
                    <a:bodyPr/>
                    <a:lstStyle/>
                    <a:p>
                      <a:pPr algn="ctr" rtl="0" fontAlgn="ctr"/>
                      <a:r>
                        <a:rPr lang="en-GB" sz="1050" b="0" i="0" u="none" strike="noStrike">
                          <a:solidFill>
                            <a:srgbClr val="000000"/>
                          </a:solidFill>
                          <a:effectLst/>
                          <a:latin typeface="Arial"/>
                        </a:rPr>
                        <a:t>SMC</a:t>
                      </a:r>
                    </a:p>
                  </a:txBody>
                  <a:tcPr marL="9525" marR="9525" marT="9525" marB="0" anchor="ctr"/>
                </a:tc>
                <a:tc>
                  <a:txBody>
                    <a:bodyPr/>
                    <a:lstStyle/>
                    <a:p>
                      <a:pPr algn="l" rtl="0" fontAlgn="ctr"/>
                      <a:r>
                        <a:rPr lang="en-GB" sz="1050" b="0" i="0" u="none" strike="noStrike" dirty="0" smtClean="0">
                          <a:solidFill>
                            <a:srgbClr val="000000"/>
                          </a:solidFill>
                          <a:effectLst/>
                          <a:latin typeface="Arial"/>
                        </a:rPr>
                        <a:t> SURRENDER </a:t>
                      </a:r>
                      <a:r>
                        <a:rPr lang="en-GB" sz="1050" b="0" i="0" u="none" strike="noStrike" dirty="0">
                          <a:solidFill>
                            <a:srgbClr val="000000"/>
                          </a:solidFill>
                          <a:effectLst/>
                          <a:latin typeface="Arial"/>
                        </a:rPr>
                        <a:t>MONTHLY CHARGE</a:t>
                      </a:r>
                    </a:p>
                  </a:txBody>
                  <a:tcPr marL="9525" marR="9525" marT="9525" marB="0" anchor="ctr"/>
                </a:tc>
              </a:tr>
            </a:tbl>
          </a:graphicData>
        </a:graphic>
      </p:graphicFrame>
      <p:sp>
        <p:nvSpPr>
          <p:cNvPr id="12" name="Footer Placeholder 11"/>
          <p:cNvSpPr>
            <a:spLocks noGrp="1"/>
          </p:cNvSpPr>
          <p:nvPr>
            <p:ph type="ftr" sz="quarter" idx="10"/>
          </p:nvPr>
        </p:nvSpPr>
        <p:spPr>
          <a:xfrm>
            <a:off x="4665663" y="4797028"/>
            <a:ext cx="4200525" cy="130969"/>
          </a:xfrm>
        </p:spPr>
        <p:txBody>
          <a:bodyPr/>
          <a:lstStyle/>
          <a:p>
            <a:pPr>
              <a:defRPr/>
            </a:pPr>
            <a:fld id="{D86480B0-6847-4D27-B3EC-F99462D2DA11}" type="slidenum">
              <a:rPr lang="en-GB" smtClean="0"/>
              <a:pPr>
                <a:defRPr/>
              </a:pPr>
              <a:t>55</a:t>
            </a:fld>
            <a:endParaRPr lang="en-GB" dirty="0"/>
          </a:p>
        </p:txBody>
      </p:sp>
      <p:sp>
        <p:nvSpPr>
          <p:cNvPr id="14" name="Title 3"/>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3.5.4 </a:t>
            </a:r>
            <a:r>
              <a:rPr lang="en-GB" sz="1800" kern="0" dirty="0"/>
              <a:t>Scheduled Ancillary </a:t>
            </a:r>
            <a:r>
              <a:rPr lang="en-GB" sz="1800" kern="0" dirty="0" smtClean="0"/>
              <a:t>Invoices - NTE</a:t>
            </a:r>
            <a:r>
              <a:rPr lang="en-GB" kern="0" dirty="0" smtClean="0"/>
              <a:t/>
            </a:r>
            <a:br>
              <a:rPr lang="en-GB" kern="0" dirty="0" smtClean="0"/>
            </a:br>
            <a:r>
              <a:rPr lang="en-GB" sz="2000" kern="0" dirty="0" smtClean="0">
                <a:solidFill>
                  <a:schemeClr val="accent6"/>
                </a:solidFill>
              </a:rPr>
              <a:t>3.5.4.1 NTE</a:t>
            </a:r>
            <a:endParaRPr lang="en-GB" sz="2000" kern="0" dirty="0">
              <a:solidFill>
                <a:schemeClr val="accent6"/>
              </a:solidFill>
            </a:endParaRPr>
          </a:p>
        </p:txBody>
      </p:sp>
      <p:sp>
        <p:nvSpPr>
          <p:cNvPr id="8" name="Rectangle 7"/>
          <p:cNvSpPr/>
          <p:nvPr/>
        </p:nvSpPr>
        <p:spPr bwMode="auto">
          <a:xfrm>
            <a:off x="5004048" y="919958"/>
            <a:ext cx="3830886" cy="643680"/>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000" tIns="46038" rIns="36000" bIns="46038" numCol="1" spcCol="0" rtlCol="0" fromWordArt="0" anchor="ctr" anchorCtr="0" forceAA="0" compatLnSpc="1">
            <a:prstTxWarp prst="textNoShape">
              <a:avLst/>
            </a:prstTxWarp>
            <a:noAutofit/>
          </a:bodyPr>
          <a:lstStyle/>
          <a:p>
            <a:pPr defTabSz="914400"/>
            <a:r>
              <a:rPr lang="en-US" sz="1600" kern="0" dirty="0">
                <a:solidFill>
                  <a:schemeClr val="bg1"/>
                </a:solidFill>
                <a:latin typeface="+mn-lt"/>
                <a:ea typeface="+mn-ea"/>
              </a:rPr>
              <a:t>Taken from the </a:t>
            </a:r>
            <a:r>
              <a:rPr lang="en-US" sz="1600" kern="0" dirty="0">
                <a:solidFill>
                  <a:srgbClr val="FFFF00"/>
                </a:solidFill>
                <a:latin typeface="+mn-lt"/>
                <a:ea typeface="+mn-ea"/>
              </a:rPr>
              <a:t>Xoserve Comprehensive Invoices and Charge Types </a:t>
            </a:r>
            <a:r>
              <a:rPr lang="en-US" sz="1600" kern="0" dirty="0" smtClean="0">
                <a:solidFill>
                  <a:srgbClr val="FFFF00"/>
                </a:solidFill>
                <a:latin typeface="+mn-lt"/>
                <a:ea typeface="+mn-ea"/>
              </a:rPr>
              <a:t>Sheet</a:t>
            </a:r>
            <a:endParaRPr lang="en-GB" sz="1600" kern="0" dirty="0">
              <a:solidFill>
                <a:schemeClr val="bg1"/>
              </a:solidFill>
              <a:latin typeface="+mn-lt"/>
              <a:ea typeface="+mn-ea"/>
            </a:endParaRPr>
          </a:p>
        </p:txBody>
      </p:sp>
    </p:spTree>
    <p:extLst>
      <p:ext uri="{BB962C8B-B14F-4D97-AF65-F5344CB8AC3E}">
        <p14:creationId xmlns:p14="http://schemas.microsoft.com/office/powerpoint/2010/main" val="7808092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00987523"/>
              </p:ext>
            </p:extLst>
          </p:nvPr>
        </p:nvGraphicFramePr>
        <p:xfrm>
          <a:off x="251520" y="915566"/>
          <a:ext cx="4414143" cy="3547110"/>
        </p:xfrm>
        <a:graphic>
          <a:graphicData uri="http://schemas.openxmlformats.org/drawingml/2006/table">
            <a:tbl>
              <a:tblPr>
                <a:tableStyleId>{16D9F66E-5EB9-4882-86FB-DCBF35E3C3E4}</a:tableStyleId>
              </a:tblPr>
              <a:tblGrid>
                <a:gridCol w="612812"/>
                <a:gridCol w="3801331"/>
              </a:tblGrid>
              <a:tr h="133133">
                <a:tc>
                  <a:txBody>
                    <a:bodyPr/>
                    <a:lstStyle/>
                    <a:p>
                      <a:pPr algn="ctr" fontAlgn="b"/>
                      <a:r>
                        <a:rPr lang="en-GB" sz="900" b="1" u="none" strike="noStrike" dirty="0" smtClean="0">
                          <a:effectLst/>
                        </a:rPr>
                        <a:t>Charge</a:t>
                      </a:r>
                      <a:endParaRPr lang="en-GB" sz="900" b="1" i="0" u="none" strike="noStrike" dirty="0">
                        <a:effectLst/>
                        <a:latin typeface="+mn-lt"/>
                      </a:endParaRPr>
                    </a:p>
                  </a:txBody>
                  <a:tcPr marL="9525" marR="9525" marT="9525" marB="0" anchor="b"/>
                </a:tc>
                <a:tc>
                  <a:txBody>
                    <a:bodyPr/>
                    <a:lstStyle/>
                    <a:p>
                      <a:pPr algn="l" fontAlgn="b"/>
                      <a:r>
                        <a:rPr lang="en-GB" sz="900" b="1" u="none" strike="noStrike" dirty="0" smtClean="0">
                          <a:effectLst/>
                        </a:rPr>
                        <a:t> Charge Description</a:t>
                      </a:r>
                      <a:endParaRPr lang="en-GB" sz="900" b="1" i="0" u="none" strike="noStrike" dirty="0">
                        <a:effectLst/>
                        <a:latin typeface="+mn-lt"/>
                      </a:endParaRPr>
                    </a:p>
                  </a:txBody>
                  <a:tcPr marL="9525" marR="9525" marT="9525" marB="0" anchor="b"/>
                </a:tc>
              </a:tr>
              <a:tr h="146965">
                <a:tc>
                  <a:txBody>
                    <a:bodyPr/>
                    <a:lstStyle/>
                    <a:p>
                      <a:pPr algn="ctr" rtl="0" fontAlgn="ctr"/>
                      <a:r>
                        <a:rPr lang="en-GB" sz="1000" b="0" i="0" u="none" strike="noStrike" dirty="0">
                          <a:solidFill>
                            <a:srgbClr val="000000"/>
                          </a:solidFill>
                          <a:effectLst/>
                          <a:latin typeface="Arial"/>
                        </a:rPr>
                        <a:t>ABB</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TO CAPACITY SURRENDER</a:t>
                      </a:r>
                    </a:p>
                  </a:txBody>
                  <a:tcPr marL="9525" marR="9525" marT="9525" marB="0" anchor="ctr"/>
                </a:tc>
              </a:tr>
              <a:tr h="146965">
                <a:tc>
                  <a:txBody>
                    <a:bodyPr/>
                    <a:lstStyle/>
                    <a:p>
                      <a:pPr algn="ctr" rtl="0" fontAlgn="ctr"/>
                      <a:r>
                        <a:rPr lang="en-GB" sz="1000" b="0" i="0" u="none" strike="noStrike">
                          <a:solidFill>
                            <a:srgbClr val="000000"/>
                          </a:solidFill>
                          <a:effectLst/>
                          <a:latin typeface="Arial"/>
                        </a:rPr>
                        <a:t>AEC</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TO MEC</a:t>
                      </a:r>
                    </a:p>
                  </a:txBody>
                  <a:tcPr marL="9525" marR="9525" marT="9525" marB="0" anchor="ctr"/>
                </a:tc>
              </a:tr>
              <a:tr h="146965">
                <a:tc>
                  <a:txBody>
                    <a:bodyPr/>
                    <a:lstStyle/>
                    <a:p>
                      <a:pPr algn="ctr" rtl="0" fontAlgn="ctr"/>
                      <a:r>
                        <a:rPr lang="en-GB" sz="1000" b="0" i="0" u="none" strike="noStrike">
                          <a:solidFill>
                            <a:srgbClr val="000000"/>
                          </a:solidFill>
                          <a:effectLst/>
                          <a:latin typeface="Arial"/>
                        </a:rPr>
                        <a:t>AFC</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TO DSEC CHARGE</a:t>
                      </a:r>
                    </a:p>
                  </a:txBody>
                  <a:tcPr marL="9525" marR="9525" marT="9525" marB="0" anchor="ctr"/>
                </a:tc>
              </a:tr>
              <a:tr h="146965">
                <a:tc>
                  <a:txBody>
                    <a:bodyPr/>
                    <a:lstStyle/>
                    <a:p>
                      <a:pPr algn="ctr" rtl="0" fontAlgn="ctr"/>
                      <a:r>
                        <a:rPr lang="en-GB" sz="1000" b="0" i="0" u="none" strike="noStrike">
                          <a:solidFill>
                            <a:srgbClr val="000000"/>
                          </a:solidFill>
                          <a:effectLst/>
                          <a:latin typeface="Arial"/>
                        </a:rPr>
                        <a:t>AID</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TO ISEC CHARGE</a:t>
                      </a:r>
                    </a:p>
                  </a:txBody>
                  <a:tcPr marL="9525" marR="9525" marT="9525" marB="0" anchor="ctr"/>
                </a:tc>
              </a:tr>
              <a:tr h="146965">
                <a:tc>
                  <a:txBody>
                    <a:bodyPr/>
                    <a:lstStyle/>
                    <a:p>
                      <a:pPr algn="ctr" rtl="0" fontAlgn="ctr"/>
                      <a:r>
                        <a:rPr lang="en-GB" sz="1000" b="0" i="0" u="none" strike="noStrike">
                          <a:solidFill>
                            <a:srgbClr val="000000"/>
                          </a:solidFill>
                          <a:effectLst/>
                          <a:latin typeface="Arial"/>
                        </a:rPr>
                        <a:t>ALI</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LONG TERM INTERRUPTIBLE</a:t>
                      </a:r>
                    </a:p>
                  </a:txBody>
                  <a:tcPr marL="9525" marR="9525" marT="9525" marB="0" anchor="ctr"/>
                </a:tc>
              </a:tr>
              <a:tr h="146965">
                <a:tc>
                  <a:txBody>
                    <a:bodyPr/>
                    <a:lstStyle/>
                    <a:p>
                      <a:pPr algn="ctr" rtl="0" fontAlgn="ctr"/>
                      <a:r>
                        <a:rPr lang="en-GB" sz="1000" b="0" i="0" u="none" strike="noStrike">
                          <a:solidFill>
                            <a:srgbClr val="000000"/>
                          </a:solidFill>
                          <a:effectLst/>
                          <a:latin typeface="Arial"/>
                        </a:rPr>
                        <a:t>AOR</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TO OVERRUN CHARGE</a:t>
                      </a:r>
                    </a:p>
                  </a:txBody>
                  <a:tcPr marL="9525" marR="9525" marT="9525" marB="0" anchor="ctr"/>
                </a:tc>
              </a:tr>
              <a:tr h="146965">
                <a:tc>
                  <a:txBody>
                    <a:bodyPr/>
                    <a:lstStyle/>
                    <a:p>
                      <a:pPr algn="ctr" rtl="0" fontAlgn="ctr"/>
                      <a:r>
                        <a:rPr lang="en-GB" sz="1000" b="0" i="0" u="none" strike="noStrike">
                          <a:solidFill>
                            <a:srgbClr val="000000"/>
                          </a:solidFill>
                          <a:effectLst/>
                          <a:latin typeface="Arial"/>
                        </a:rPr>
                        <a:t>ARC</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ROLLING MONTHLY CAP</a:t>
                      </a:r>
                    </a:p>
                  </a:txBody>
                  <a:tcPr marL="9525" marR="9525" marT="9525" marB="0" anchor="ctr"/>
                </a:tc>
              </a:tr>
              <a:tr h="146965">
                <a:tc>
                  <a:txBody>
                    <a:bodyPr/>
                    <a:lstStyle/>
                    <a:p>
                      <a:pPr algn="ctr" rtl="0" fontAlgn="ctr"/>
                      <a:r>
                        <a:rPr lang="en-GB" sz="1000" b="0" i="0" u="none" strike="noStrike">
                          <a:solidFill>
                            <a:srgbClr val="000000"/>
                          </a:solidFill>
                          <a:effectLst/>
                          <a:latin typeface="Arial"/>
                        </a:rPr>
                        <a:t>ARS</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TO REVENUE SHARE</a:t>
                      </a:r>
                    </a:p>
                  </a:txBody>
                  <a:tcPr marL="9525" marR="9525" marT="9525" marB="0" anchor="ctr"/>
                </a:tc>
              </a:tr>
              <a:tr h="146965">
                <a:tc>
                  <a:txBody>
                    <a:bodyPr/>
                    <a:lstStyle/>
                    <a:p>
                      <a:pPr algn="ctr" rtl="0" fontAlgn="ctr"/>
                      <a:r>
                        <a:rPr lang="en-GB" sz="1000" b="0" i="0" u="none" strike="noStrike">
                          <a:solidFill>
                            <a:srgbClr val="000000"/>
                          </a:solidFill>
                          <a:effectLst/>
                          <a:latin typeface="Arial"/>
                        </a:rPr>
                        <a:t>ASI</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SECTION </a:t>
                      </a:r>
                      <a:r>
                        <a:rPr lang="en-GB" sz="1000" b="0" i="0" u="none" strike="noStrike" dirty="0">
                          <a:solidFill>
                            <a:srgbClr val="000000"/>
                          </a:solidFill>
                          <a:effectLst/>
                          <a:latin typeface="Arial"/>
                        </a:rPr>
                        <a:t>1 REBATE ADJUSTMENT</a:t>
                      </a:r>
                    </a:p>
                  </a:txBody>
                  <a:tcPr marL="9525" marR="9525" marT="9525" marB="0" anchor="ctr"/>
                </a:tc>
              </a:tr>
              <a:tr h="146965">
                <a:tc>
                  <a:txBody>
                    <a:bodyPr/>
                    <a:lstStyle/>
                    <a:p>
                      <a:pPr algn="ctr" rtl="0" fontAlgn="ctr"/>
                      <a:r>
                        <a:rPr lang="en-GB" sz="1000" b="0" i="0" u="none" strike="noStrike">
                          <a:solidFill>
                            <a:srgbClr val="000000"/>
                          </a:solidFill>
                          <a:effectLst/>
                          <a:latin typeface="Arial"/>
                        </a:rPr>
                        <a:t>ASC</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TO SURRENDER CHARGE</a:t>
                      </a:r>
                    </a:p>
                  </a:txBody>
                  <a:tcPr marL="9525" marR="9525" marT="9525" marB="0" anchor="ctr"/>
                </a:tc>
              </a:tr>
              <a:tr h="146965">
                <a:tc>
                  <a:txBody>
                    <a:bodyPr/>
                    <a:lstStyle/>
                    <a:p>
                      <a:pPr algn="ctr" rtl="0" fontAlgn="ctr"/>
                      <a:r>
                        <a:rPr lang="en-GB" sz="1000" b="0" i="0" u="none" strike="noStrike">
                          <a:solidFill>
                            <a:srgbClr val="000000"/>
                          </a:solidFill>
                          <a:effectLst/>
                          <a:latin typeface="Arial"/>
                        </a:rPr>
                        <a:t>ATC</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TO LTC</a:t>
                      </a:r>
                    </a:p>
                  </a:txBody>
                  <a:tcPr marL="9525" marR="9525" marT="9525" marB="0" anchor="ctr"/>
                </a:tc>
              </a:tr>
              <a:tr h="146965">
                <a:tc>
                  <a:txBody>
                    <a:bodyPr/>
                    <a:lstStyle/>
                    <a:p>
                      <a:pPr algn="ctr" rtl="0" fontAlgn="ctr"/>
                      <a:r>
                        <a:rPr lang="en-GB" sz="1000" b="0" i="0" u="none" strike="noStrike">
                          <a:solidFill>
                            <a:srgbClr val="000000"/>
                          </a:solidFill>
                          <a:effectLst/>
                          <a:latin typeface="Arial"/>
                        </a:rPr>
                        <a:t>AVR</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NEGATIVE OVERRUN</a:t>
                      </a:r>
                    </a:p>
                  </a:txBody>
                  <a:tcPr marL="9525" marR="9525" marT="9525" marB="0" anchor="ctr"/>
                </a:tc>
              </a:tr>
              <a:tr h="146965">
                <a:tc>
                  <a:txBody>
                    <a:bodyPr/>
                    <a:lstStyle/>
                    <a:p>
                      <a:pPr algn="ctr" rtl="0" fontAlgn="ctr"/>
                      <a:r>
                        <a:rPr lang="en-GB" sz="1000" b="0" i="0" u="none" strike="noStrike">
                          <a:solidFill>
                            <a:srgbClr val="000000"/>
                          </a:solidFill>
                          <a:effectLst/>
                          <a:latin typeface="Arial"/>
                        </a:rPr>
                        <a:t>APY</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ADJUSTMENT </a:t>
                      </a:r>
                      <a:r>
                        <a:rPr lang="en-US" sz="1000" b="0" i="0" u="none" strike="noStrike" dirty="0">
                          <a:solidFill>
                            <a:srgbClr val="000000"/>
                          </a:solidFill>
                          <a:effectLst/>
                          <a:latin typeface="Arial"/>
                        </a:rPr>
                        <a:t>TO IP LONG TERM FIRM CHARGE</a:t>
                      </a:r>
                    </a:p>
                  </a:txBody>
                  <a:tcPr marL="9525" marR="9525" marT="9525" marB="0" anchor="ctr"/>
                </a:tc>
              </a:tr>
              <a:tr h="146965">
                <a:tc>
                  <a:txBody>
                    <a:bodyPr/>
                    <a:lstStyle/>
                    <a:p>
                      <a:pPr algn="ctr" rtl="0" fontAlgn="ctr"/>
                      <a:r>
                        <a:rPr lang="en-GB" sz="1000" b="0" i="0" u="none" strike="noStrike">
                          <a:solidFill>
                            <a:srgbClr val="000000"/>
                          </a:solidFill>
                          <a:effectLst/>
                          <a:latin typeface="Arial"/>
                        </a:rPr>
                        <a:t>APQ</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ADJUSTMENT </a:t>
                      </a:r>
                      <a:r>
                        <a:rPr lang="en-US" sz="1000" b="0" i="0" u="none" strike="noStrike" dirty="0">
                          <a:solidFill>
                            <a:srgbClr val="000000"/>
                          </a:solidFill>
                          <a:effectLst/>
                          <a:latin typeface="Arial"/>
                        </a:rPr>
                        <a:t>TO IP QUARTERLY FIRM CHARGE</a:t>
                      </a:r>
                    </a:p>
                  </a:txBody>
                  <a:tcPr marL="9525" marR="9525" marT="9525" marB="0" anchor="ctr"/>
                </a:tc>
              </a:tr>
              <a:tr h="146965">
                <a:tc>
                  <a:txBody>
                    <a:bodyPr/>
                    <a:lstStyle/>
                    <a:p>
                      <a:pPr algn="ctr" rtl="0" fontAlgn="ctr"/>
                      <a:r>
                        <a:rPr lang="en-GB" sz="1000" b="0" i="0" u="none" strike="noStrike">
                          <a:solidFill>
                            <a:srgbClr val="000000"/>
                          </a:solidFill>
                          <a:effectLst/>
                          <a:latin typeface="Arial"/>
                        </a:rPr>
                        <a:t>APM</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ADJUSTMENT </a:t>
                      </a:r>
                      <a:r>
                        <a:rPr lang="en-US" sz="1000" b="0" i="0" u="none" strike="noStrike" dirty="0">
                          <a:solidFill>
                            <a:srgbClr val="000000"/>
                          </a:solidFill>
                          <a:effectLst/>
                          <a:latin typeface="Arial"/>
                        </a:rPr>
                        <a:t>TO IP MONTHLY FIRM CHARGE</a:t>
                      </a:r>
                    </a:p>
                  </a:txBody>
                  <a:tcPr marL="9525" marR="9525" marT="9525" marB="0" anchor="ctr"/>
                </a:tc>
              </a:tr>
              <a:tr h="146965">
                <a:tc>
                  <a:txBody>
                    <a:bodyPr/>
                    <a:lstStyle/>
                    <a:p>
                      <a:pPr algn="ctr" rtl="0" fontAlgn="ctr"/>
                      <a:r>
                        <a:rPr lang="en-GB" sz="1000" b="0" i="0" u="none" strike="noStrike">
                          <a:solidFill>
                            <a:srgbClr val="000000"/>
                          </a:solidFill>
                          <a:effectLst/>
                          <a:latin typeface="Arial"/>
                        </a:rPr>
                        <a:t>APD </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ADJUSTMENT </a:t>
                      </a:r>
                      <a:r>
                        <a:rPr lang="en-US" sz="1000" b="0" i="0" u="none" strike="noStrike" dirty="0">
                          <a:solidFill>
                            <a:srgbClr val="000000"/>
                          </a:solidFill>
                          <a:effectLst/>
                          <a:latin typeface="Arial"/>
                        </a:rPr>
                        <a:t>TO  IP DAILY FIRM CHARGE</a:t>
                      </a:r>
                    </a:p>
                  </a:txBody>
                  <a:tcPr marL="9525" marR="9525" marT="9525" marB="0" anchor="ctr"/>
                </a:tc>
              </a:tr>
              <a:tr h="146965">
                <a:tc>
                  <a:txBody>
                    <a:bodyPr/>
                    <a:lstStyle/>
                    <a:p>
                      <a:pPr algn="ctr" rtl="0" fontAlgn="ctr"/>
                      <a:r>
                        <a:rPr lang="en-GB" sz="1000" b="0" i="0" u="none" strike="noStrike">
                          <a:solidFill>
                            <a:srgbClr val="000000"/>
                          </a:solidFill>
                          <a:effectLst/>
                          <a:latin typeface="Arial"/>
                        </a:rPr>
                        <a:t>API</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ADJUSTMENT </a:t>
                      </a:r>
                      <a:r>
                        <a:rPr lang="en-US" sz="1000" b="0" i="0" u="none" strike="noStrike" dirty="0">
                          <a:solidFill>
                            <a:srgbClr val="000000"/>
                          </a:solidFill>
                          <a:effectLst/>
                          <a:latin typeface="Arial"/>
                        </a:rPr>
                        <a:t>TO IP DAILY INTERRUPTIBLE CHARGE</a:t>
                      </a:r>
                    </a:p>
                  </a:txBody>
                  <a:tcPr marL="9525" marR="9525" marT="9525" marB="0" anchor="ctr"/>
                </a:tc>
              </a:tr>
              <a:tr h="146965">
                <a:tc>
                  <a:txBody>
                    <a:bodyPr/>
                    <a:lstStyle/>
                    <a:p>
                      <a:pPr algn="ctr" rtl="0" fontAlgn="ctr"/>
                      <a:r>
                        <a:rPr lang="en-GB" sz="1000" b="0" i="0" u="none" strike="noStrike">
                          <a:solidFill>
                            <a:srgbClr val="000000"/>
                          </a:solidFill>
                          <a:effectLst/>
                          <a:latin typeface="Arial"/>
                        </a:rPr>
                        <a:t>AMP </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ADJUSTMENT </a:t>
                      </a:r>
                      <a:r>
                        <a:rPr lang="en-US" sz="1000" b="0" i="0" u="none" strike="noStrike" dirty="0">
                          <a:solidFill>
                            <a:srgbClr val="000000"/>
                          </a:solidFill>
                          <a:effectLst/>
                          <a:latin typeface="Arial"/>
                        </a:rPr>
                        <a:t>TO IP CMP SURRENDER CHARGE</a:t>
                      </a:r>
                    </a:p>
                  </a:txBody>
                  <a:tcPr marL="9525" marR="9525" marT="9525" marB="0" anchor="ctr"/>
                </a:tc>
              </a:tr>
              <a:tr h="146965">
                <a:tc>
                  <a:txBody>
                    <a:bodyPr/>
                    <a:lstStyle/>
                    <a:p>
                      <a:pPr algn="ctr" rtl="0" fontAlgn="ctr"/>
                      <a:r>
                        <a:rPr lang="en-GB" sz="1000" b="0" i="0" u="none" strike="noStrike">
                          <a:solidFill>
                            <a:srgbClr val="000000"/>
                          </a:solidFill>
                          <a:effectLst/>
                          <a:latin typeface="Arial"/>
                        </a:rPr>
                        <a:t>ATU </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ADJUSTMENT </a:t>
                      </a:r>
                      <a:r>
                        <a:rPr lang="en-US" sz="1000" b="0" i="0" u="none" strike="noStrike" dirty="0">
                          <a:solidFill>
                            <a:srgbClr val="000000"/>
                          </a:solidFill>
                          <a:effectLst/>
                          <a:latin typeface="Arial"/>
                        </a:rPr>
                        <a:t>TO LONG TERM USE IT OR LOSE IT CHARGE</a:t>
                      </a:r>
                    </a:p>
                  </a:txBody>
                  <a:tcPr marL="9525" marR="9525" marT="9525" marB="0" anchor="ctr"/>
                </a:tc>
              </a:tr>
              <a:tr h="146965">
                <a:tc>
                  <a:txBody>
                    <a:bodyPr/>
                    <a:lstStyle/>
                    <a:p>
                      <a:pPr algn="ctr" rtl="0" fontAlgn="ctr"/>
                      <a:r>
                        <a:rPr lang="en-GB" sz="1000" b="0" i="0" u="none" strike="noStrike">
                          <a:solidFill>
                            <a:srgbClr val="000000"/>
                          </a:solidFill>
                          <a:effectLst/>
                          <a:latin typeface="Arial"/>
                        </a:rPr>
                        <a:t>ABA</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ADJUSTMENT </a:t>
                      </a:r>
                      <a:r>
                        <a:rPr lang="en-GB" sz="1000" b="0" i="0" u="none" strike="noStrike" dirty="0">
                          <a:solidFill>
                            <a:srgbClr val="000000"/>
                          </a:solidFill>
                          <a:effectLst/>
                          <a:latin typeface="Arial"/>
                        </a:rPr>
                        <a:t>TO BSB CHARGE</a:t>
                      </a:r>
                    </a:p>
                  </a:txBody>
                  <a:tcPr marL="9525" marR="9525" marT="9525" marB="0" anchor="ctr"/>
                </a:tc>
              </a:tr>
              <a:tr h="146965">
                <a:tc>
                  <a:txBody>
                    <a:bodyPr/>
                    <a:lstStyle/>
                    <a:p>
                      <a:pPr algn="ctr" rtl="0" fontAlgn="ctr"/>
                      <a:r>
                        <a:rPr lang="en-GB" sz="1000" b="0" i="0" u="none" strike="noStrike">
                          <a:solidFill>
                            <a:srgbClr val="000000"/>
                          </a:solidFill>
                          <a:effectLst/>
                          <a:latin typeface="Arial"/>
                        </a:rPr>
                        <a:t>ABS</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ADJUSTMENT </a:t>
                      </a:r>
                      <a:r>
                        <a:rPr lang="en-US" sz="1000" b="0" i="0" u="none" strike="noStrike" dirty="0">
                          <a:solidFill>
                            <a:srgbClr val="000000"/>
                          </a:solidFill>
                          <a:effectLst/>
                          <a:latin typeface="Arial"/>
                        </a:rPr>
                        <a:t>CHARGE FOR BSS CHARGE</a:t>
                      </a:r>
                    </a:p>
                  </a:txBody>
                  <a:tcPr marL="9525" marR="9525" marT="9525" marB="0" anchor="ctr"/>
                </a:tc>
              </a:tr>
            </a:tbl>
          </a:graphicData>
        </a:graphic>
      </p:graphicFrame>
      <p:sp>
        <p:nvSpPr>
          <p:cNvPr id="12" name="Footer Placeholder 11"/>
          <p:cNvSpPr>
            <a:spLocks noGrp="1"/>
          </p:cNvSpPr>
          <p:nvPr>
            <p:ph type="ftr" sz="quarter" idx="10"/>
          </p:nvPr>
        </p:nvSpPr>
        <p:spPr>
          <a:xfrm>
            <a:off x="4665663" y="4797028"/>
            <a:ext cx="4200525" cy="130969"/>
          </a:xfrm>
        </p:spPr>
        <p:txBody>
          <a:bodyPr/>
          <a:lstStyle/>
          <a:p>
            <a:pPr>
              <a:defRPr/>
            </a:pPr>
            <a:fld id="{D86480B0-6847-4D27-B3EC-F99462D2DA11}" type="slidenum">
              <a:rPr lang="en-GB" smtClean="0"/>
              <a:pPr>
                <a:defRPr/>
              </a:pPr>
              <a:t>56</a:t>
            </a:fld>
            <a:endParaRPr lang="en-GB" dirty="0"/>
          </a:p>
        </p:txBody>
      </p:sp>
      <p:sp>
        <p:nvSpPr>
          <p:cNvPr id="14" name="Title 3"/>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3.5.4 Scheduled Ancillary Invoices - NTE</a:t>
            </a:r>
            <a:br>
              <a:rPr lang="en-GB" sz="1800" kern="0" dirty="0"/>
            </a:br>
            <a:r>
              <a:rPr lang="en-GB" sz="2000" kern="0" dirty="0" smtClean="0">
                <a:solidFill>
                  <a:schemeClr val="accent6"/>
                </a:solidFill>
              </a:rPr>
              <a:t>3.5.4.2 </a:t>
            </a:r>
            <a:r>
              <a:rPr lang="en-GB" sz="2000" kern="0" dirty="0">
                <a:solidFill>
                  <a:schemeClr val="accent6"/>
                </a:solidFill>
              </a:rPr>
              <a:t>NTE</a:t>
            </a:r>
          </a:p>
        </p:txBody>
      </p:sp>
      <p:sp>
        <p:nvSpPr>
          <p:cNvPr id="7" name="Line Callout 2 6"/>
          <p:cNvSpPr/>
          <p:nvPr/>
        </p:nvSpPr>
        <p:spPr bwMode="auto">
          <a:xfrm>
            <a:off x="5652120" y="2057598"/>
            <a:ext cx="2222308" cy="658168"/>
          </a:xfrm>
          <a:prstGeom prst="borderCallout2">
            <a:avLst>
              <a:gd name="adj1" fmla="val 50303"/>
              <a:gd name="adj2" fmla="val -261"/>
              <a:gd name="adj3" fmla="val 50625"/>
              <a:gd name="adj4" fmla="val -8210"/>
              <a:gd name="adj5" fmla="val 92443"/>
              <a:gd name="adj6" fmla="val -29526"/>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ctr" defTabSz="914400"/>
            <a:r>
              <a:rPr lang="en-GB" sz="1400" kern="0" dirty="0" smtClean="0">
                <a:solidFill>
                  <a:schemeClr val="accent1"/>
                </a:solidFill>
              </a:rPr>
              <a:t>Adjustment charges for each of the standard charges</a:t>
            </a:r>
            <a:endParaRPr kumimoji="0" lang="en-GB" sz="1400" b="0" i="0" u="none" strike="noStrike" cap="none" normalizeH="0" baseline="0" dirty="0" smtClean="0">
              <a:ln>
                <a:noFill/>
              </a:ln>
              <a:solidFill>
                <a:schemeClr val="tx1"/>
              </a:solidFill>
              <a:effectLst/>
            </a:endParaRPr>
          </a:p>
        </p:txBody>
      </p:sp>
      <p:sp>
        <p:nvSpPr>
          <p:cNvPr id="8" name="Rectangle 7"/>
          <p:cNvSpPr/>
          <p:nvPr/>
        </p:nvSpPr>
        <p:spPr bwMode="auto">
          <a:xfrm>
            <a:off x="5148881" y="728890"/>
            <a:ext cx="3743599" cy="618724"/>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000" tIns="46038" rIns="36000" bIns="46038" numCol="1" spcCol="0" rtlCol="0" fromWordArt="0" anchor="ctr" anchorCtr="0" forceAA="0" compatLnSpc="1">
            <a:prstTxWarp prst="textNoShape">
              <a:avLst/>
            </a:prstTxWarp>
            <a:noAutofit/>
          </a:bodyPr>
          <a:lstStyle/>
          <a:p>
            <a:pPr defTabSz="914400"/>
            <a:r>
              <a:rPr lang="en-US" sz="1600" kern="0" dirty="0">
                <a:solidFill>
                  <a:schemeClr val="bg1"/>
                </a:solidFill>
                <a:latin typeface="+mn-lt"/>
                <a:ea typeface="+mn-ea"/>
              </a:rPr>
              <a:t>Taken from the </a:t>
            </a:r>
            <a:r>
              <a:rPr lang="en-US" sz="1600" kern="0" dirty="0">
                <a:solidFill>
                  <a:srgbClr val="FFFF00"/>
                </a:solidFill>
                <a:latin typeface="+mn-lt"/>
                <a:ea typeface="+mn-ea"/>
              </a:rPr>
              <a:t>Xoserve Comprehensive Invoices and Charge Types </a:t>
            </a:r>
            <a:r>
              <a:rPr lang="en-US" sz="1600" kern="0" dirty="0" smtClean="0">
                <a:solidFill>
                  <a:srgbClr val="FFFF00"/>
                </a:solidFill>
                <a:latin typeface="+mn-lt"/>
                <a:ea typeface="+mn-ea"/>
              </a:rPr>
              <a:t>Sheet</a:t>
            </a:r>
            <a:endParaRPr lang="en-GB" sz="1600" kern="0" dirty="0">
              <a:solidFill>
                <a:schemeClr val="bg1"/>
              </a:solidFill>
              <a:latin typeface="+mn-lt"/>
              <a:ea typeface="+mn-ea"/>
            </a:endParaRPr>
          </a:p>
        </p:txBody>
      </p:sp>
      <p:sp>
        <p:nvSpPr>
          <p:cNvPr id="9" name="Right Brace 8"/>
          <p:cNvSpPr/>
          <p:nvPr/>
        </p:nvSpPr>
        <p:spPr bwMode="auto">
          <a:xfrm>
            <a:off x="4716016" y="936129"/>
            <a:ext cx="216024" cy="3526547"/>
          </a:xfrm>
          <a:prstGeom prst="rightBrac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894472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0" descr="Image result for lots of lorries">
            <a:hlinkClick r:id="rId2"/>
          </p:cNvPr>
          <p:cNvSpPr>
            <a:spLocks noChangeAspect="1" noChangeArrowheads="1"/>
          </p:cNvSpPr>
          <p:nvPr/>
        </p:nvSpPr>
        <p:spPr bwMode="auto">
          <a:xfrm>
            <a:off x="92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Rectangle 7"/>
          <p:cNvSpPr/>
          <p:nvPr/>
        </p:nvSpPr>
        <p:spPr bwMode="auto">
          <a:xfrm>
            <a:off x="313807" y="915566"/>
            <a:ext cx="8506483" cy="792088"/>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lvl="0" algn="just" defTabSz="914400" eaLnBrk="0" hangingPunct="0">
              <a:spcBef>
                <a:spcPct val="20000"/>
              </a:spcBef>
              <a:buClr>
                <a:srgbClr val="0062C8"/>
              </a:buClr>
            </a:pPr>
            <a:r>
              <a:rPr lang="en-US" sz="1400" kern="0" dirty="0">
                <a:solidFill>
                  <a:srgbClr val="3E5AA8"/>
                </a:solidFill>
              </a:rPr>
              <a:t>This </a:t>
            </a:r>
            <a:r>
              <a:rPr lang="en-US" sz="1400" kern="0" dirty="0" smtClean="0">
                <a:solidFill>
                  <a:srgbClr val="3E5AA8"/>
                </a:solidFill>
              </a:rPr>
              <a:t>energy invoice </a:t>
            </a:r>
            <a:r>
              <a:rPr lang="en-US" sz="1400" kern="0" dirty="0">
                <a:solidFill>
                  <a:srgbClr val="3E5AA8"/>
                </a:solidFill>
              </a:rPr>
              <a:t>charges for </a:t>
            </a:r>
            <a:r>
              <a:rPr lang="en-US" sz="1400" kern="0" dirty="0" smtClean="0">
                <a:solidFill>
                  <a:srgbClr val="3E5AA8"/>
                </a:solidFill>
              </a:rPr>
              <a:t>entry onto </a:t>
            </a:r>
            <a:r>
              <a:rPr lang="en-US" sz="1400" kern="0" dirty="0">
                <a:solidFill>
                  <a:srgbClr val="3E5AA8"/>
                </a:solidFill>
              </a:rPr>
              <a:t>the </a:t>
            </a:r>
            <a:r>
              <a:rPr lang="en-US" sz="1400" kern="0" dirty="0" smtClean="0">
                <a:solidFill>
                  <a:srgbClr val="3E5AA8"/>
                </a:solidFill>
              </a:rPr>
              <a:t>National Transmission System. This relates to the actual gas that passes through the NTS entry points. There are six charges as shown below.</a:t>
            </a:r>
            <a:endParaRPr lang="en-US" sz="1400" kern="0" dirty="0">
              <a:solidFill>
                <a:srgbClr val="3E5AA8"/>
              </a:solidFill>
            </a:endParaRPr>
          </a:p>
        </p:txBody>
      </p:sp>
      <p:sp>
        <p:nvSpPr>
          <p:cNvPr id="9" name="Rectangle 8"/>
          <p:cNvSpPr/>
          <p:nvPr/>
        </p:nvSpPr>
        <p:spPr bwMode="auto">
          <a:xfrm>
            <a:off x="214120" y="663266"/>
            <a:ext cx="4789927"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indent="0" algn="just">
              <a:buNone/>
            </a:pPr>
            <a:r>
              <a:rPr lang="en-GB" dirty="0"/>
              <a:t>ECO - NTS ENTRY COMMODITY </a:t>
            </a:r>
          </a:p>
        </p:txBody>
      </p:sp>
      <p:sp>
        <p:nvSpPr>
          <p:cNvPr id="10" name="Rectangle 9"/>
          <p:cNvSpPr/>
          <p:nvPr/>
        </p:nvSpPr>
        <p:spPr bwMode="auto">
          <a:xfrm>
            <a:off x="312131" y="3471850"/>
            <a:ext cx="8506483" cy="648072"/>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lvl="0" algn="just" defTabSz="914400" eaLnBrk="0" hangingPunct="0">
              <a:spcBef>
                <a:spcPct val="20000"/>
              </a:spcBef>
              <a:buClr>
                <a:srgbClr val="0062C8"/>
              </a:buClr>
            </a:pPr>
            <a:r>
              <a:rPr lang="en-US" sz="1400" kern="0" dirty="0">
                <a:solidFill>
                  <a:srgbClr val="3E5AA8"/>
                </a:solidFill>
              </a:rPr>
              <a:t>This Invoice charges for </a:t>
            </a:r>
            <a:r>
              <a:rPr lang="en-US" sz="1400" kern="0" dirty="0" smtClean="0">
                <a:solidFill>
                  <a:srgbClr val="3E5AA8"/>
                </a:solidFill>
              </a:rPr>
              <a:t>offtake from the </a:t>
            </a:r>
            <a:r>
              <a:rPr lang="en-US" sz="1400" kern="0" dirty="0">
                <a:solidFill>
                  <a:srgbClr val="3E5AA8"/>
                </a:solidFill>
              </a:rPr>
              <a:t>National Transmission </a:t>
            </a:r>
            <a:r>
              <a:rPr lang="en-US" sz="1400" kern="0" dirty="0" smtClean="0">
                <a:solidFill>
                  <a:srgbClr val="3E5AA8"/>
                </a:solidFill>
              </a:rPr>
              <a:t>System using Charge Code 840 </a:t>
            </a:r>
            <a:endParaRPr lang="en-US" sz="1400" kern="0" dirty="0">
              <a:solidFill>
                <a:srgbClr val="3E5AA8"/>
              </a:solidFill>
            </a:endParaRPr>
          </a:p>
        </p:txBody>
      </p:sp>
      <p:sp>
        <p:nvSpPr>
          <p:cNvPr id="11" name="Rectangle 10"/>
          <p:cNvSpPr/>
          <p:nvPr/>
        </p:nvSpPr>
        <p:spPr bwMode="auto">
          <a:xfrm>
            <a:off x="212444" y="3295750"/>
            <a:ext cx="4791604"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indent="0" algn="just">
              <a:buNone/>
            </a:pPr>
            <a:r>
              <a:rPr lang="en-US" dirty="0"/>
              <a:t>OWG - OWN USE GAS (EXIT COMMODITY) </a:t>
            </a:r>
          </a:p>
        </p:txBody>
      </p:sp>
      <p:sp>
        <p:nvSpPr>
          <p:cNvPr id="12"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3.5 Scheduled </a:t>
            </a:r>
            <a:r>
              <a:rPr lang="en-GB" sz="1800" kern="0" dirty="0"/>
              <a:t>Ancillary </a:t>
            </a:r>
            <a:r>
              <a:rPr lang="en-GB" sz="1800" kern="0" dirty="0" smtClean="0"/>
              <a:t>Invoices</a:t>
            </a:r>
            <a:r>
              <a:rPr lang="en-GB" kern="0" dirty="0" smtClean="0"/>
              <a:t/>
            </a:r>
            <a:br>
              <a:rPr lang="en-GB" kern="0" dirty="0" smtClean="0"/>
            </a:br>
            <a:r>
              <a:rPr lang="en-GB" sz="2000" kern="0" dirty="0" smtClean="0">
                <a:solidFill>
                  <a:schemeClr val="accent6"/>
                </a:solidFill>
              </a:rPr>
              <a:t>3.5.5 ECO and OWG</a:t>
            </a:r>
            <a:endParaRPr lang="en-GB" sz="2000" kern="0" dirty="0">
              <a:solidFill>
                <a:schemeClr val="accent6"/>
              </a:solidFill>
            </a:endParaRPr>
          </a:p>
        </p:txBody>
      </p:sp>
      <p:sp>
        <p:nvSpPr>
          <p:cNvPr id="13" name="Footer Placeholder 12"/>
          <p:cNvSpPr>
            <a:spLocks noGrp="1"/>
          </p:cNvSpPr>
          <p:nvPr>
            <p:ph type="ftr" sz="quarter" idx="10"/>
          </p:nvPr>
        </p:nvSpPr>
        <p:spPr/>
        <p:txBody>
          <a:bodyPr/>
          <a:lstStyle/>
          <a:p>
            <a:pPr>
              <a:defRPr/>
            </a:pPr>
            <a:fld id="{D86480B0-6847-4D27-B3EC-F99462D2DA11}" type="slidenum">
              <a:rPr lang="en-GB" smtClean="0"/>
              <a:pPr>
                <a:defRPr/>
              </a:pPr>
              <a:t>57</a:t>
            </a:fld>
            <a:endParaRPr lang="en-GB" dirty="0"/>
          </a:p>
        </p:txBody>
      </p:sp>
      <p:sp>
        <p:nvSpPr>
          <p:cNvPr id="14" name="Rectangle 13"/>
          <p:cNvSpPr/>
          <p:nvPr/>
        </p:nvSpPr>
        <p:spPr bwMode="auto">
          <a:xfrm>
            <a:off x="4283968" y="3939902"/>
            <a:ext cx="4439410"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fontAlgn="ctr"/>
            <a:r>
              <a:rPr lang="en-GB" dirty="0" smtClean="0"/>
              <a:t>VAT applicable Issued on 8</a:t>
            </a:r>
            <a:r>
              <a:rPr lang="en-GB" baseline="30000" dirty="0" smtClean="0"/>
              <a:t>th</a:t>
            </a:r>
            <a:r>
              <a:rPr lang="en-GB" dirty="0" smtClean="0"/>
              <a:t> Business Day</a:t>
            </a:r>
            <a:endParaRPr lang="en-GB" dirty="0"/>
          </a:p>
        </p:txBody>
      </p:sp>
      <p:sp>
        <p:nvSpPr>
          <p:cNvPr id="15" name="Rectangle 14"/>
          <p:cNvSpPr/>
          <p:nvPr/>
        </p:nvSpPr>
        <p:spPr bwMode="auto">
          <a:xfrm>
            <a:off x="4139952" y="1563638"/>
            <a:ext cx="4608512"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fontAlgn="ctr"/>
            <a:r>
              <a:rPr lang="en-GB" dirty="0" smtClean="0"/>
              <a:t>VAT applicable Issued on 18</a:t>
            </a:r>
            <a:r>
              <a:rPr lang="en-GB" baseline="30000" dirty="0" smtClean="0"/>
              <a:t>th</a:t>
            </a:r>
            <a:r>
              <a:rPr lang="en-GB" dirty="0" smtClean="0"/>
              <a:t> Business Day</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4006726386"/>
              </p:ext>
            </p:extLst>
          </p:nvPr>
        </p:nvGraphicFramePr>
        <p:xfrm>
          <a:off x="371604" y="1796792"/>
          <a:ext cx="3408308" cy="1062990"/>
        </p:xfrm>
        <a:graphic>
          <a:graphicData uri="http://schemas.openxmlformats.org/drawingml/2006/table">
            <a:tbl>
              <a:tblPr>
                <a:tableStyleId>{16D9F66E-5EB9-4882-86FB-DCBF35E3C3E4}</a:tableStyleId>
              </a:tblPr>
              <a:tblGrid>
                <a:gridCol w="455980"/>
                <a:gridCol w="2952328"/>
              </a:tblGrid>
              <a:tr h="161925">
                <a:tc>
                  <a:txBody>
                    <a:bodyPr/>
                    <a:lstStyle/>
                    <a:p>
                      <a:pPr algn="ctr" fontAlgn="ctr"/>
                      <a:r>
                        <a:rPr lang="en-GB" sz="1100" b="0" i="0" u="none" strike="noStrike" dirty="0">
                          <a:effectLst/>
                          <a:latin typeface="Arial"/>
                        </a:rPr>
                        <a:t>AOC</a:t>
                      </a:r>
                    </a:p>
                  </a:txBody>
                  <a:tcPr marL="9525" marR="9525" marT="9525" marB="0" anchor="ctr"/>
                </a:tc>
                <a:tc>
                  <a:txBody>
                    <a:bodyPr/>
                    <a:lstStyle/>
                    <a:p>
                      <a:pPr algn="l" fontAlgn="ctr"/>
                      <a:r>
                        <a:rPr lang="en-GB" sz="1100" b="0" i="0" u="none" strike="noStrike" dirty="0" smtClean="0">
                          <a:effectLst/>
                          <a:latin typeface="Arial"/>
                        </a:rPr>
                        <a:t> NTS </a:t>
                      </a:r>
                      <a:r>
                        <a:rPr lang="en-GB" sz="1100" b="0" i="0" u="none" strike="noStrike" dirty="0">
                          <a:effectLst/>
                          <a:latin typeface="Arial"/>
                        </a:rPr>
                        <a:t>COM ENTRY REB ADJ CHG</a:t>
                      </a:r>
                    </a:p>
                  </a:txBody>
                  <a:tcPr marL="9525" marR="9525" marT="9525" marB="0" anchor="ctr"/>
                </a:tc>
              </a:tr>
              <a:tr h="161925">
                <a:tc>
                  <a:txBody>
                    <a:bodyPr/>
                    <a:lstStyle/>
                    <a:p>
                      <a:pPr algn="ctr" fontAlgn="ctr"/>
                      <a:r>
                        <a:rPr lang="en-GB" sz="1100" b="0" i="0" u="none" strike="noStrike">
                          <a:effectLst/>
                          <a:latin typeface="Arial"/>
                        </a:rPr>
                        <a:t>NCE</a:t>
                      </a:r>
                    </a:p>
                  </a:txBody>
                  <a:tcPr marL="9525" marR="9525" marT="9525" marB="0" anchor="ctr"/>
                </a:tc>
                <a:tc>
                  <a:txBody>
                    <a:bodyPr/>
                    <a:lstStyle/>
                    <a:p>
                      <a:pPr algn="l" fontAlgn="ctr"/>
                      <a:r>
                        <a:rPr lang="en-GB" sz="1100" b="0" i="0" u="none" strike="noStrike" dirty="0" smtClean="0">
                          <a:effectLst/>
                          <a:latin typeface="Arial"/>
                        </a:rPr>
                        <a:t> NTS </a:t>
                      </a:r>
                      <a:r>
                        <a:rPr lang="en-GB" sz="1100" b="0" i="0" u="none" strike="noStrike" dirty="0">
                          <a:effectLst/>
                          <a:latin typeface="Arial"/>
                        </a:rPr>
                        <a:t>COMMODITY ENTRY CHG </a:t>
                      </a:r>
                    </a:p>
                  </a:txBody>
                  <a:tcPr marL="9525" marR="9525" marT="9525" marB="0" anchor="ctr"/>
                </a:tc>
              </a:tr>
              <a:tr h="161925">
                <a:tc>
                  <a:txBody>
                    <a:bodyPr/>
                    <a:lstStyle/>
                    <a:p>
                      <a:pPr algn="ctr" fontAlgn="ctr"/>
                      <a:r>
                        <a:rPr lang="en-GB" sz="1100" b="0" i="0" u="none" strike="noStrike">
                          <a:effectLst/>
                          <a:latin typeface="Arial"/>
                        </a:rPr>
                        <a:t>ROC</a:t>
                      </a:r>
                    </a:p>
                  </a:txBody>
                  <a:tcPr marL="9525" marR="9525" marT="9525" marB="0" anchor="ctr"/>
                </a:tc>
                <a:tc>
                  <a:txBody>
                    <a:bodyPr/>
                    <a:lstStyle/>
                    <a:p>
                      <a:pPr algn="l" fontAlgn="ctr"/>
                      <a:r>
                        <a:rPr lang="en-GB" sz="1100" b="0" i="0" u="none" strike="noStrike" dirty="0" smtClean="0">
                          <a:effectLst/>
                          <a:latin typeface="Arial"/>
                        </a:rPr>
                        <a:t> NTS </a:t>
                      </a:r>
                      <a:r>
                        <a:rPr lang="en-GB" sz="1100" b="0" i="0" u="none" strike="noStrike" dirty="0">
                          <a:effectLst/>
                          <a:latin typeface="Arial"/>
                        </a:rPr>
                        <a:t>COM ENTRY REBATE CHG </a:t>
                      </a:r>
                    </a:p>
                  </a:txBody>
                  <a:tcPr marL="9525" marR="9525" marT="9525" marB="0" anchor="ctr"/>
                </a:tc>
              </a:tr>
              <a:tr h="161925">
                <a:tc>
                  <a:txBody>
                    <a:bodyPr/>
                    <a:lstStyle/>
                    <a:p>
                      <a:pPr algn="ctr" fontAlgn="ctr"/>
                      <a:r>
                        <a:rPr lang="en-GB" sz="1100" b="0" i="0" u="none" strike="noStrike">
                          <a:effectLst/>
                          <a:latin typeface="Arial"/>
                        </a:rPr>
                        <a:t>TOR</a:t>
                      </a:r>
                    </a:p>
                  </a:txBody>
                  <a:tcPr marL="9525" marR="9525" marT="9525" marB="0" anchor="ctr"/>
                </a:tc>
                <a:tc>
                  <a:txBody>
                    <a:bodyPr/>
                    <a:lstStyle/>
                    <a:p>
                      <a:pPr algn="l" fontAlgn="ctr"/>
                      <a:r>
                        <a:rPr lang="en-GB" sz="1100" b="0" i="0" u="none" strike="noStrike" dirty="0" smtClean="0">
                          <a:effectLst/>
                          <a:latin typeface="Arial"/>
                        </a:rPr>
                        <a:t> TO </a:t>
                      </a:r>
                      <a:r>
                        <a:rPr lang="en-GB" sz="1100" b="0" i="0" u="none" strike="noStrike" dirty="0">
                          <a:effectLst/>
                          <a:latin typeface="Arial"/>
                        </a:rPr>
                        <a:t>COMMODITY REBATE</a:t>
                      </a:r>
                    </a:p>
                  </a:txBody>
                  <a:tcPr marL="9525" marR="9525" marT="9525" marB="0" anchor="ctr"/>
                </a:tc>
              </a:tr>
              <a:tr h="161925">
                <a:tc>
                  <a:txBody>
                    <a:bodyPr/>
                    <a:lstStyle/>
                    <a:p>
                      <a:pPr algn="ctr" fontAlgn="ctr"/>
                      <a:r>
                        <a:rPr lang="en-GB" sz="1100" b="0" i="0" u="none" strike="noStrike">
                          <a:effectLst/>
                          <a:latin typeface="Arial"/>
                        </a:rPr>
                        <a:t>TAR</a:t>
                      </a:r>
                    </a:p>
                  </a:txBody>
                  <a:tcPr marL="9525" marR="9525" marT="9525" marB="0" anchor="ctr"/>
                </a:tc>
                <a:tc>
                  <a:txBody>
                    <a:bodyPr/>
                    <a:lstStyle/>
                    <a:p>
                      <a:pPr algn="l" fontAlgn="ctr"/>
                      <a:r>
                        <a:rPr lang="en-GB" sz="1100" b="0" i="0" u="none" strike="noStrike" dirty="0" smtClean="0">
                          <a:effectLst/>
                          <a:latin typeface="Arial"/>
                        </a:rPr>
                        <a:t> TO </a:t>
                      </a:r>
                      <a:r>
                        <a:rPr lang="en-GB" sz="1100" b="0" i="0" u="none" strike="noStrike" dirty="0">
                          <a:effectLst/>
                          <a:latin typeface="Arial"/>
                        </a:rPr>
                        <a:t>COMMODITY REBATE ADJUSTMENT</a:t>
                      </a:r>
                    </a:p>
                  </a:txBody>
                  <a:tcPr marL="9525" marR="9525" marT="9525" marB="0" anchor="ctr"/>
                </a:tc>
              </a:tr>
              <a:tr h="161925">
                <a:tc>
                  <a:txBody>
                    <a:bodyPr/>
                    <a:lstStyle/>
                    <a:p>
                      <a:pPr algn="ctr" fontAlgn="ctr"/>
                      <a:r>
                        <a:rPr lang="en-GB" sz="1100" b="0" i="0" u="none" strike="noStrike">
                          <a:effectLst/>
                          <a:latin typeface="Arial"/>
                        </a:rPr>
                        <a:t>TOC</a:t>
                      </a:r>
                    </a:p>
                  </a:txBody>
                  <a:tcPr marL="9525" marR="9525" marT="9525" marB="0" anchor="ctr"/>
                </a:tc>
                <a:tc>
                  <a:txBody>
                    <a:bodyPr/>
                    <a:lstStyle/>
                    <a:p>
                      <a:pPr algn="l" fontAlgn="ctr"/>
                      <a:r>
                        <a:rPr lang="en-GB" sz="1100" b="0" i="0" u="none" strike="noStrike" dirty="0" smtClean="0">
                          <a:effectLst/>
                          <a:latin typeface="Arial"/>
                        </a:rPr>
                        <a:t> TO </a:t>
                      </a:r>
                      <a:r>
                        <a:rPr lang="en-GB" sz="1100" b="0" i="0" u="none" strike="noStrike" dirty="0">
                          <a:effectLst/>
                          <a:latin typeface="Arial"/>
                        </a:rPr>
                        <a:t>COMMODITY CREDIT</a:t>
                      </a:r>
                    </a:p>
                  </a:txBody>
                  <a:tcPr marL="9525" marR="9525" marT="9525" marB="0" anchor="ctr"/>
                </a:tc>
              </a:tr>
            </a:tbl>
          </a:graphicData>
        </a:graphic>
      </p:graphicFrame>
    </p:spTree>
    <p:extLst>
      <p:ext uri="{BB962C8B-B14F-4D97-AF65-F5344CB8AC3E}">
        <p14:creationId xmlns:p14="http://schemas.microsoft.com/office/powerpoint/2010/main" val="26971774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313807" y="987574"/>
            <a:ext cx="8506483" cy="3290078"/>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lvl="0" algn="just" defTabSz="914400" eaLnBrk="0" hangingPunct="0">
              <a:spcBef>
                <a:spcPct val="20000"/>
              </a:spcBef>
              <a:buClr>
                <a:srgbClr val="0062C8"/>
              </a:buClr>
            </a:pPr>
            <a:r>
              <a:rPr lang="en-US" sz="1400" kern="0" dirty="0">
                <a:solidFill>
                  <a:srgbClr val="3E5AA8"/>
                </a:solidFill>
              </a:rPr>
              <a:t>The Energy Balancing regime involves maintaining the balance between system inputs and system outputs</a:t>
            </a:r>
            <a:r>
              <a:rPr lang="en-US" sz="1400" kern="0" dirty="0" smtClean="0">
                <a:solidFill>
                  <a:srgbClr val="3E5AA8"/>
                </a:solidFill>
              </a:rPr>
              <a:t>.  National </a:t>
            </a:r>
            <a:r>
              <a:rPr lang="en-US" sz="1400" kern="0" dirty="0">
                <a:solidFill>
                  <a:srgbClr val="3E5AA8"/>
                </a:solidFill>
              </a:rPr>
              <a:t>Grid Transmission are responsible for the safety and security of the system.  Ensuring the physical balance and not to make a profit or a loss from carrying out this activity.</a:t>
            </a:r>
          </a:p>
          <a:p>
            <a:pPr lvl="0" algn="just" defTabSz="914400" eaLnBrk="0" hangingPunct="0">
              <a:spcBef>
                <a:spcPct val="20000"/>
              </a:spcBef>
              <a:buClr>
                <a:srgbClr val="0062C8"/>
              </a:buClr>
            </a:pPr>
            <a:r>
              <a:rPr lang="en-US" sz="1400" kern="0" dirty="0">
                <a:solidFill>
                  <a:srgbClr val="3E5AA8"/>
                </a:solidFill>
              </a:rPr>
              <a:t>Users have a financial responsibility to balance the system and there are incentive charges to help them accomplish this</a:t>
            </a:r>
            <a:r>
              <a:rPr lang="en-US" sz="1400" kern="0" dirty="0" smtClean="0">
                <a:solidFill>
                  <a:srgbClr val="3E5AA8"/>
                </a:solidFill>
              </a:rPr>
              <a:t>.</a:t>
            </a:r>
          </a:p>
          <a:p>
            <a:pPr lvl="0" algn="just" defTabSz="914400" eaLnBrk="0" hangingPunct="0">
              <a:spcBef>
                <a:spcPct val="20000"/>
              </a:spcBef>
              <a:buClr>
                <a:srgbClr val="0062C8"/>
              </a:buClr>
            </a:pPr>
            <a:endParaRPr lang="en-US" sz="1400" kern="0" dirty="0" smtClean="0">
              <a:solidFill>
                <a:srgbClr val="3E5AA8"/>
              </a:solidFill>
            </a:endParaRPr>
          </a:p>
          <a:p>
            <a:pPr lvl="0" algn="just" defTabSz="914400" eaLnBrk="0" hangingPunct="0">
              <a:spcBef>
                <a:spcPct val="20000"/>
              </a:spcBef>
              <a:buClr>
                <a:srgbClr val="0062C8"/>
              </a:buClr>
            </a:pPr>
            <a:endParaRPr lang="en-US" sz="1400" kern="0" dirty="0">
              <a:solidFill>
                <a:srgbClr val="3E5AA8"/>
              </a:solidFill>
            </a:endParaRPr>
          </a:p>
          <a:p>
            <a:pPr lvl="0" algn="just" defTabSz="914400" eaLnBrk="0" hangingPunct="0">
              <a:spcBef>
                <a:spcPct val="20000"/>
              </a:spcBef>
              <a:buClr>
                <a:srgbClr val="0062C8"/>
              </a:buClr>
            </a:pPr>
            <a:endParaRPr lang="en-US" sz="1400" kern="0" dirty="0" smtClean="0">
              <a:solidFill>
                <a:srgbClr val="3E5AA8"/>
              </a:solidFill>
            </a:endParaRPr>
          </a:p>
          <a:p>
            <a:pPr lvl="0" algn="just" defTabSz="914400" eaLnBrk="0" hangingPunct="0">
              <a:spcBef>
                <a:spcPct val="20000"/>
              </a:spcBef>
              <a:buClr>
                <a:srgbClr val="0062C8"/>
              </a:buClr>
            </a:pPr>
            <a:endParaRPr lang="en-US" sz="1400" kern="0" dirty="0">
              <a:solidFill>
                <a:srgbClr val="3E5AA8"/>
              </a:solidFill>
            </a:endParaRPr>
          </a:p>
          <a:p>
            <a:pPr lvl="0" algn="just" defTabSz="914400" eaLnBrk="0" hangingPunct="0">
              <a:spcBef>
                <a:spcPct val="20000"/>
              </a:spcBef>
              <a:buClr>
                <a:srgbClr val="0062C8"/>
              </a:buClr>
            </a:pPr>
            <a:endParaRPr lang="en-US" sz="1400" kern="0" dirty="0" smtClean="0">
              <a:solidFill>
                <a:srgbClr val="3E5AA8"/>
              </a:solidFill>
            </a:endParaRPr>
          </a:p>
          <a:p>
            <a:pPr lvl="0" algn="just" defTabSz="914400" eaLnBrk="0" hangingPunct="0">
              <a:spcBef>
                <a:spcPct val="20000"/>
              </a:spcBef>
              <a:buClr>
                <a:srgbClr val="0062C8"/>
              </a:buClr>
            </a:pPr>
            <a:endParaRPr lang="en-US" sz="1400" kern="0" dirty="0">
              <a:solidFill>
                <a:srgbClr val="3E5AA8"/>
              </a:solidFill>
            </a:endParaRPr>
          </a:p>
          <a:p>
            <a:pPr lvl="0" algn="just" defTabSz="914400" eaLnBrk="0" hangingPunct="0">
              <a:spcBef>
                <a:spcPct val="20000"/>
              </a:spcBef>
              <a:buClr>
                <a:srgbClr val="0062C8"/>
              </a:buClr>
            </a:pPr>
            <a:endParaRPr lang="en-US" sz="1400" kern="0" dirty="0" smtClean="0">
              <a:solidFill>
                <a:srgbClr val="3E5AA8"/>
              </a:solidFill>
            </a:endParaRPr>
          </a:p>
          <a:p>
            <a:pPr lvl="0" algn="just" defTabSz="914400" eaLnBrk="0" hangingPunct="0">
              <a:spcBef>
                <a:spcPct val="20000"/>
              </a:spcBef>
              <a:buClr>
                <a:srgbClr val="0062C8"/>
              </a:buClr>
            </a:pPr>
            <a:endParaRPr lang="en-US" sz="1400" kern="0" dirty="0">
              <a:solidFill>
                <a:srgbClr val="3E5AA8"/>
              </a:solidFill>
            </a:endParaRPr>
          </a:p>
        </p:txBody>
      </p:sp>
      <p:pic>
        <p:nvPicPr>
          <p:cNvPr id="819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5776" y="3219822"/>
            <a:ext cx="3816424" cy="94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10" descr="Image result for lots of lorries">
            <a:hlinkClick r:id="rId3"/>
          </p:cNvPr>
          <p:cNvSpPr>
            <a:spLocks noChangeAspect="1" noChangeArrowheads="1"/>
          </p:cNvSpPr>
          <p:nvPr/>
        </p:nvSpPr>
        <p:spPr bwMode="auto">
          <a:xfrm>
            <a:off x="92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Text Box 7"/>
          <p:cNvSpPr txBox="1">
            <a:spLocks noChangeArrowheads="1"/>
          </p:cNvSpPr>
          <p:nvPr/>
        </p:nvSpPr>
        <p:spPr bwMode="auto">
          <a:xfrm>
            <a:off x="2627784" y="2230215"/>
            <a:ext cx="1956234"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lnSpc>
                <a:spcPct val="80000"/>
              </a:lnSpc>
              <a:buClr>
                <a:srgbClr val="0062C8"/>
              </a:buClr>
              <a:buNone/>
            </a:pPr>
            <a:r>
              <a:rPr lang="en-GB" altLang="en-US" sz="1600" dirty="0">
                <a:solidFill>
                  <a:srgbClr val="000099"/>
                </a:solidFill>
                <a:latin typeface="Calibri" pitchFamily="34" charset="0"/>
              </a:rPr>
              <a:t>Terminals</a:t>
            </a:r>
          </a:p>
          <a:p>
            <a:pPr marL="0" indent="0" eaLnBrk="1" hangingPunct="1">
              <a:lnSpc>
                <a:spcPct val="80000"/>
              </a:lnSpc>
              <a:buClr>
                <a:srgbClr val="0062C8"/>
              </a:buClr>
              <a:buNone/>
            </a:pPr>
            <a:r>
              <a:rPr lang="en-GB" altLang="en-US" sz="1600" dirty="0" smtClean="0">
                <a:solidFill>
                  <a:srgbClr val="000099"/>
                </a:solidFill>
                <a:latin typeface="Calibri" pitchFamily="34" charset="0"/>
              </a:rPr>
              <a:t>Storage withdrawal </a:t>
            </a:r>
            <a:endParaRPr lang="en-GB" altLang="en-US" sz="1600" dirty="0">
              <a:solidFill>
                <a:srgbClr val="000099"/>
              </a:solidFill>
              <a:latin typeface="Calibri" pitchFamily="34" charset="0"/>
            </a:endParaRPr>
          </a:p>
          <a:p>
            <a:pPr marL="0" indent="0" eaLnBrk="1" hangingPunct="1">
              <a:lnSpc>
                <a:spcPct val="80000"/>
              </a:lnSpc>
              <a:buClr>
                <a:srgbClr val="0062C8"/>
              </a:buClr>
              <a:buNone/>
            </a:pPr>
            <a:r>
              <a:rPr lang="en-GB" altLang="en-US" sz="1600" dirty="0" smtClean="0">
                <a:solidFill>
                  <a:srgbClr val="000099"/>
                </a:solidFill>
                <a:latin typeface="Calibri" pitchFamily="34" charset="0"/>
              </a:rPr>
              <a:t>Trade </a:t>
            </a:r>
            <a:r>
              <a:rPr lang="en-GB" altLang="en-US" sz="1600" dirty="0">
                <a:solidFill>
                  <a:srgbClr val="000099"/>
                </a:solidFill>
                <a:latin typeface="Calibri" pitchFamily="34" charset="0"/>
              </a:rPr>
              <a:t>buys</a:t>
            </a:r>
          </a:p>
          <a:p>
            <a:pPr marL="0" indent="0" eaLnBrk="1" hangingPunct="1">
              <a:lnSpc>
                <a:spcPct val="80000"/>
              </a:lnSpc>
              <a:buClr>
                <a:srgbClr val="0062C8"/>
              </a:buClr>
              <a:buNone/>
            </a:pPr>
            <a:r>
              <a:rPr lang="en-GB" altLang="en-US" sz="1400" dirty="0" smtClean="0">
                <a:solidFill>
                  <a:srgbClr val="000099"/>
                </a:solidFill>
                <a:latin typeface="Calibri" pitchFamily="34" charset="0"/>
              </a:rPr>
              <a:t> - </a:t>
            </a:r>
            <a:r>
              <a:rPr lang="en-GB" altLang="en-US" sz="1200" dirty="0" smtClean="0">
                <a:solidFill>
                  <a:srgbClr val="000099"/>
                </a:solidFill>
                <a:latin typeface="Calibri" pitchFamily="34" charset="0"/>
              </a:rPr>
              <a:t>OTC</a:t>
            </a:r>
            <a:endParaRPr lang="en-GB" altLang="en-US" sz="1200" dirty="0">
              <a:solidFill>
                <a:srgbClr val="000099"/>
              </a:solidFill>
              <a:latin typeface="Calibri" pitchFamily="34" charset="0"/>
            </a:endParaRPr>
          </a:p>
          <a:p>
            <a:pPr marL="0" indent="0" eaLnBrk="1" hangingPunct="1">
              <a:lnSpc>
                <a:spcPct val="80000"/>
              </a:lnSpc>
              <a:buClr>
                <a:srgbClr val="0062C8"/>
              </a:buClr>
              <a:buNone/>
            </a:pPr>
            <a:r>
              <a:rPr lang="en-GB" altLang="en-US" sz="1200" dirty="0" smtClean="0">
                <a:solidFill>
                  <a:srgbClr val="000099"/>
                </a:solidFill>
                <a:latin typeface="Calibri" pitchFamily="34" charset="0"/>
              </a:rPr>
              <a:t> - OCM </a:t>
            </a:r>
            <a:r>
              <a:rPr lang="en-GB" altLang="en-US" sz="1200" dirty="0">
                <a:solidFill>
                  <a:srgbClr val="000099"/>
                </a:solidFill>
                <a:latin typeface="Calibri" pitchFamily="34" charset="0"/>
              </a:rPr>
              <a:t>(APX Gas)</a:t>
            </a:r>
          </a:p>
        </p:txBody>
      </p:sp>
      <p:sp>
        <p:nvSpPr>
          <p:cNvPr id="10" name="Text Box 8"/>
          <p:cNvSpPr txBox="1">
            <a:spLocks noChangeArrowheads="1"/>
          </p:cNvSpPr>
          <p:nvPr/>
        </p:nvSpPr>
        <p:spPr bwMode="auto">
          <a:xfrm>
            <a:off x="4932040" y="2211710"/>
            <a:ext cx="1944216"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lnSpc>
                <a:spcPct val="80000"/>
              </a:lnSpc>
              <a:buClr>
                <a:srgbClr val="0062C8"/>
              </a:buClr>
              <a:buNone/>
            </a:pPr>
            <a:r>
              <a:rPr lang="en-GB" altLang="en-US" sz="1600" dirty="0">
                <a:solidFill>
                  <a:srgbClr val="000099"/>
                </a:solidFill>
                <a:latin typeface="Calibri" pitchFamily="34" charset="0"/>
              </a:rPr>
              <a:t>Meters </a:t>
            </a:r>
            <a:r>
              <a:rPr lang="en-GB" altLang="en-US" sz="1600" dirty="0" smtClean="0">
                <a:solidFill>
                  <a:srgbClr val="000099"/>
                </a:solidFill>
                <a:latin typeface="Calibri" pitchFamily="34" charset="0"/>
              </a:rPr>
              <a:t>DM,NDM</a:t>
            </a:r>
            <a:endParaRPr lang="en-GB" altLang="en-US" sz="1600" dirty="0">
              <a:solidFill>
                <a:srgbClr val="000099"/>
              </a:solidFill>
              <a:latin typeface="Calibri" pitchFamily="34" charset="0"/>
            </a:endParaRPr>
          </a:p>
          <a:p>
            <a:pPr marL="0" indent="0" eaLnBrk="1" hangingPunct="1">
              <a:lnSpc>
                <a:spcPct val="80000"/>
              </a:lnSpc>
              <a:buClr>
                <a:srgbClr val="0062C8"/>
              </a:buClr>
              <a:buNone/>
            </a:pPr>
            <a:r>
              <a:rPr lang="en-GB" altLang="en-US" sz="1600" dirty="0" smtClean="0">
                <a:solidFill>
                  <a:srgbClr val="000099"/>
                </a:solidFill>
                <a:latin typeface="Calibri" pitchFamily="34" charset="0"/>
              </a:rPr>
              <a:t>Storage injection</a:t>
            </a:r>
            <a:endParaRPr lang="en-GB" altLang="en-US" sz="1600" dirty="0">
              <a:solidFill>
                <a:srgbClr val="000099"/>
              </a:solidFill>
              <a:latin typeface="Calibri" pitchFamily="34" charset="0"/>
            </a:endParaRPr>
          </a:p>
          <a:p>
            <a:pPr marL="0" indent="0" eaLnBrk="1" hangingPunct="1">
              <a:lnSpc>
                <a:spcPct val="80000"/>
              </a:lnSpc>
              <a:buClr>
                <a:srgbClr val="0062C8"/>
              </a:buClr>
              <a:buNone/>
            </a:pPr>
            <a:r>
              <a:rPr lang="en-GB" altLang="en-US" sz="1600" dirty="0" smtClean="0">
                <a:solidFill>
                  <a:srgbClr val="000099"/>
                </a:solidFill>
                <a:latin typeface="Calibri" pitchFamily="34" charset="0"/>
              </a:rPr>
              <a:t>Trade sells</a:t>
            </a:r>
          </a:p>
          <a:p>
            <a:pPr marL="0" indent="0" eaLnBrk="1" hangingPunct="1">
              <a:lnSpc>
                <a:spcPct val="80000"/>
              </a:lnSpc>
              <a:buClr>
                <a:srgbClr val="0062C8"/>
              </a:buClr>
              <a:buNone/>
            </a:pPr>
            <a:r>
              <a:rPr lang="en-GB" altLang="en-US" sz="1600" dirty="0">
                <a:solidFill>
                  <a:srgbClr val="000099"/>
                </a:solidFill>
                <a:latin typeface="Calibri" pitchFamily="34" charset="0"/>
              </a:rPr>
              <a:t> </a:t>
            </a:r>
            <a:r>
              <a:rPr lang="en-GB" altLang="en-US" sz="1600" dirty="0" smtClean="0">
                <a:solidFill>
                  <a:srgbClr val="000099"/>
                </a:solidFill>
                <a:latin typeface="Calibri" pitchFamily="34" charset="0"/>
              </a:rPr>
              <a:t>- </a:t>
            </a:r>
            <a:r>
              <a:rPr lang="en-GB" altLang="en-US" sz="1200" dirty="0" smtClean="0">
                <a:solidFill>
                  <a:srgbClr val="000099"/>
                </a:solidFill>
                <a:latin typeface="Calibri" pitchFamily="34" charset="0"/>
              </a:rPr>
              <a:t>OTC </a:t>
            </a:r>
          </a:p>
          <a:p>
            <a:pPr marL="0" indent="0" eaLnBrk="1" hangingPunct="1">
              <a:lnSpc>
                <a:spcPct val="80000"/>
              </a:lnSpc>
              <a:buClr>
                <a:srgbClr val="0062C8"/>
              </a:buClr>
              <a:buNone/>
            </a:pPr>
            <a:r>
              <a:rPr lang="en-GB" altLang="en-US" sz="1200" dirty="0">
                <a:solidFill>
                  <a:srgbClr val="000099"/>
                </a:solidFill>
                <a:latin typeface="Calibri" pitchFamily="34" charset="0"/>
              </a:rPr>
              <a:t> </a:t>
            </a:r>
            <a:r>
              <a:rPr lang="en-GB" altLang="en-US" sz="1200" dirty="0" smtClean="0">
                <a:solidFill>
                  <a:srgbClr val="000099"/>
                </a:solidFill>
                <a:latin typeface="Calibri" pitchFamily="34" charset="0"/>
              </a:rPr>
              <a:t>- OCM (APX Gas)</a:t>
            </a:r>
            <a:endParaRPr lang="en-GB" altLang="en-US" sz="1200" dirty="0">
              <a:solidFill>
                <a:srgbClr val="000099"/>
              </a:solidFill>
              <a:latin typeface="Calibri" pitchFamily="34" charset="0"/>
            </a:endParaRPr>
          </a:p>
        </p:txBody>
      </p:sp>
      <p:sp>
        <p:nvSpPr>
          <p:cNvPr id="11" name="Text Box 7"/>
          <p:cNvSpPr txBox="1">
            <a:spLocks noChangeArrowheads="1"/>
          </p:cNvSpPr>
          <p:nvPr/>
        </p:nvSpPr>
        <p:spPr bwMode="auto">
          <a:xfrm>
            <a:off x="2636168" y="3575708"/>
            <a:ext cx="1287760" cy="35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lnSpc>
                <a:spcPct val="80000"/>
              </a:lnSpc>
              <a:buClr>
                <a:srgbClr val="0062C8"/>
              </a:buClr>
              <a:buNone/>
            </a:pPr>
            <a:r>
              <a:rPr lang="en-GB" altLang="en-US" sz="1800" dirty="0" smtClean="0">
                <a:solidFill>
                  <a:srgbClr val="FF0000"/>
                </a:solidFill>
                <a:latin typeface="Calibri" pitchFamily="34" charset="0"/>
              </a:rPr>
              <a:t>Inputs</a:t>
            </a:r>
            <a:endParaRPr lang="en-GB" altLang="en-US" sz="1400" dirty="0">
              <a:solidFill>
                <a:srgbClr val="FF0000"/>
              </a:solidFill>
              <a:latin typeface="Calibri" pitchFamily="34" charset="0"/>
            </a:endParaRPr>
          </a:p>
        </p:txBody>
      </p:sp>
      <p:sp>
        <p:nvSpPr>
          <p:cNvPr id="12" name="Text Box 7"/>
          <p:cNvSpPr txBox="1">
            <a:spLocks noChangeArrowheads="1"/>
          </p:cNvSpPr>
          <p:nvPr/>
        </p:nvSpPr>
        <p:spPr bwMode="auto">
          <a:xfrm>
            <a:off x="5084440" y="3575708"/>
            <a:ext cx="1287760" cy="35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lnSpc>
                <a:spcPct val="80000"/>
              </a:lnSpc>
              <a:buClr>
                <a:srgbClr val="0062C8"/>
              </a:buClr>
              <a:buNone/>
            </a:pPr>
            <a:r>
              <a:rPr lang="en-GB" altLang="en-US" sz="1800" dirty="0" smtClean="0">
                <a:solidFill>
                  <a:srgbClr val="FF0000"/>
                </a:solidFill>
                <a:latin typeface="Calibri" pitchFamily="34" charset="0"/>
              </a:rPr>
              <a:t>Outputs</a:t>
            </a:r>
            <a:endParaRPr lang="en-GB" altLang="en-US" sz="1400" dirty="0">
              <a:solidFill>
                <a:srgbClr val="FF0000"/>
              </a:solidFill>
              <a:latin typeface="Calibri" pitchFamily="34" charset="0"/>
            </a:endParaRPr>
          </a:p>
        </p:txBody>
      </p:sp>
      <p:sp>
        <p:nvSpPr>
          <p:cNvPr id="13"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3.5 Scheduled Ancillary Invoices</a:t>
            </a:r>
            <a:br>
              <a:rPr lang="en-GB" sz="1800" kern="0" dirty="0"/>
            </a:br>
            <a:r>
              <a:rPr lang="en-GB" sz="2000" kern="0" dirty="0" smtClean="0">
                <a:solidFill>
                  <a:schemeClr val="accent6"/>
                </a:solidFill>
              </a:rPr>
              <a:t>3.5.6 </a:t>
            </a:r>
            <a:r>
              <a:rPr lang="en-GB" sz="2000" kern="0" dirty="0">
                <a:solidFill>
                  <a:schemeClr val="accent6"/>
                </a:solidFill>
              </a:rPr>
              <a:t>BAL</a:t>
            </a:r>
          </a:p>
        </p:txBody>
      </p:sp>
      <p:sp>
        <p:nvSpPr>
          <p:cNvPr id="17" name="Rectangle 16"/>
          <p:cNvSpPr/>
          <p:nvPr/>
        </p:nvSpPr>
        <p:spPr bwMode="auto">
          <a:xfrm>
            <a:off x="214120" y="699542"/>
            <a:ext cx="4933944"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indent="0" algn="just">
              <a:buNone/>
            </a:pPr>
            <a:r>
              <a:rPr lang="en-US" dirty="0"/>
              <a:t>BAL </a:t>
            </a:r>
            <a:r>
              <a:rPr lang="en-US" dirty="0" smtClean="0"/>
              <a:t>- ENERGY BALANCING INVOICE</a:t>
            </a:r>
            <a:endParaRPr lang="en-US" dirty="0"/>
          </a:p>
        </p:txBody>
      </p:sp>
      <p:sp>
        <p:nvSpPr>
          <p:cNvPr id="5" name="Footer Placeholder 4"/>
          <p:cNvSpPr>
            <a:spLocks noGrp="1"/>
          </p:cNvSpPr>
          <p:nvPr>
            <p:ph type="ftr" sz="quarter" idx="10"/>
          </p:nvPr>
        </p:nvSpPr>
        <p:spPr/>
        <p:txBody>
          <a:bodyPr/>
          <a:lstStyle/>
          <a:p>
            <a:pPr>
              <a:defRPr/>
            </a:pPr>
            <a:fld id="{D86480B0-6847-4D27-B3EC-F99462D2DA11}" type="slidenum">
              <a:rPr lang="en-GB" smtClean="0"/>
              <a:pPr>
                <a:defRPr/>
              </a:pPr>
              <a:t>58</a:t>
            </a:fld>
            <a:endParaRPr lang="en-GB" dirty="0"/>
          </a:p>
        </p:txBody>
      </p:sp>
      <p:sp>
        <p:nvSpPr>
          <p:cNvPr id="14" name="Rectangle 13"/>
          <p:cNvSpPr/>
          <p:nvPr/>
        </p:nvSpPr>
        <p:spPr bwMode="auto">
          <a:xfrm>
            <a:off x="4430302" y="4083918"/>
            <a:ext cx="4318162"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fontAlgn="ctr"/>
            <a:r>
              <a:rPr lang="en-GB" dirty="0" smtClean="0"/>
              <a:t>Mix of VAT Issued on 23</a:t>
            </a:r>
            <a:r>
              <a:rPr lang="en-GB" baseline="30000" dirty="0" smtClean="0"/>
              <a:t>rd</a:t>
            </a:r>
            <a:r>
              <a:rPr lang="en-GB" dirty="0" smtClean="0"/>
              <a:t> Business Day</a:t>
            </a:r>
            <a:endParaRPr lang="en-GB" dirty="0"/>
          </a:p>
        </p:txBody>
      </p:sp>
    </p:spTree>
    <p:extLst>
      <p:ext uri="{BB962C8B-B14F-4D97-AF65-F5344CB8AC3E}">
        <p14:creationId xmlns:p14="http://schemas.microsoft.com/office/powerpoint/2010/main" val="20690898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313807" y="1019298"/>
            <a:ext cx="8506483" cy="3438055"/>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lvl="0" algn="just" defTabSz="914400" eaLnBrk="0" hangingPunct="0">
              <a:spcBef>
                <a:spcPct val="20000"/>
              </a:spcBef>
              <a:buClr>
                <a:srgbClr val="0062C8"/>
              </a:buClr>
            </a:pPr>
            <a:r>
              <a:rPr lang="en-US" sz="1400" kern="0" dirty="0" smtClean="0">
                <a:solidFill>
                  <a:srgbClr val="3E5AA8"/>
                </a:solidFill>
              </a:rPr>
              <a:t>The calculations are made using energy by rate. Gemini is used to calculate energy using the inputs and output previous.  </a:t>
            </a:r>
          </a:p>
          <a:p>
            <a:pPr lvl="0" algn="just" defTabSz="914400" eaLnBrk="0" hangingPunct="0">
              <a:spcBef>
                <a:spcPct val="20000"/>
              </a:spcBef>
              <a:buClr>
                <a:srgbClr val="0062C8"/>
              </a:buClr>
            </a:pPr>
            <a:r>
              <a:rPr lang="en-US" sz="1400" kern="0" dirty="0" smtClean="0">
                <a:solidFill>
                  <a:srgbClr val="3E5AA8"/>
                </a:solidFill>
              </a:rPr>
              <a:t>Primarily  to adhere to UNC </a:t>
            </a:r>
            <a:r>
              <a:rPr lang="en-US" sz="1400" kern="0" dirty="0">
                <a:solidFill>
                  <a:srgbClr val="3E5AA8"/>
                </a:solidFill>
              </a:rPr>
              <a:t>section </a:t>
            </a:r>
            <a:r>
              <a:rPr lang="en-US" sz="1400" kern="0" dirty="0" smtClean="0">
                <a:solidFill>
                  <a:srgbClr val="3E5AA8"/>
                </a:solidFill>
              </a:rPr>
              <a:t>F1.2 a System average price is used (</a:t>
            </a:r>
            <a:r>
              <a:rPr lang="en-US" sz="1400" kern="0" dirty="0">
                <a:solidFill>
                  <a:srgbClr val="3E5AA8"/>
                </a:solidFill>
              </a:rPr>
              <a:t>SAP) </a:t>
            </a:r>
            <a:r>
              <a:rPr lang="en-US" sz="1400" kern="0" dirty="0" smtClean="0">
                <a:solidFill>
                  <a:srgbClr val="3E5AA8"/>
                </a:solidFill>
              </a:rPr>
              <a:t>. The is set Trades </a:t>
            </a:r>
            <a:r>
              <a:rPr lang="en-US" sz="1400" kern="0" dirty="0">
                <a:solidFill>
                  <a:srgbClr val="3E5AA8"/>
                </a:solidFill>
              </a:rPr>
              <a:t>on </a:t>
            </a:r>
            <a:r>
              <a:rPr lang="en-US" sz="1400" kern="0" dirty="0" smtClean="0">
                <a:solidFill>
                  <a:srgbClr val="3E5AA8"/>
                </a:solidFill>
              </a:rPr>
              <a:t>the On-the-Day </a:t>
            </a:r>
            <a:r>
              <a:rPr lang="en-US" sz="1400" kern="0" dirty="0">
                <a:solidFill>
                  <a:srgbClr val="3E5AA8"/>
                </a:solidFill>
              </a:rPr>
              <a:t>Commodity Market  </a:t>
            </a:r>
            <a:r>
              <a:rPr lang="en-US" sz="1400" kern="0" dirty="0" smtClean="0">
                <a:solidFill>
                  <a:srgbClr val="3E5AA8"/>
                </a:solidFill>
              </a:rPr>
              <a:t>(OCM) </a:t>
            </a:r>
            <a:r>
              <a:rPr lang="en-US" sz="1400" kern="0" dirty="0">
                <a:solidFill>
                  <a:srgbClr val="3E5AA8"/>
                </a:solidFill>
              </a:rPr>
              <a:t>(If no Trade action takes place on the day then SAP is </a:t>
            </a:r>
            <a:r>
              <a:rPr lang="en-US" sz="1400" kern="0" dirty="0" smtClean="0">
                <a:solidFill>
                  <a:srgbClr val="3E5AA8"/>
                </a:solidFill>
              </a:rPr>
              <a:t>calculated as an average of the previous 7 days) . </a:t>
            </a:r>
          </a:p>
          <a:p>
            <a:pPr lvl="0" algn="just" defTabSz="914400" eaLnBrk="0" hangingPunct="0">
              <a:spcBef>
                <a:spcPct val="20000"/>
              </a:spcBef>
              <a:buClr>
                <a:srgbClr val="0062C8"/>
              </a:buClr>
            </a:pPr>
            <a:r>
              <a:rPr lang="en-US" sz="1400" kern="0" dirty="0" smtClean="0">
                <a:solidFill>
                  <a:srgbClr val="3E5AA8"/>
                </a:solidFill>
              </a:rPr>
              <a:t>For the Cash out Charges identified previously a system marginal price </a:t>
            </a:r>
            <a:r>
              <a:rPr lang="en-US" sz="1400" kern="0" dirty="0">
                <a:solidFill>
                  <a:srgbClr val="3E5AA8"/>
                </a:solidFill>
              </a:rPr>
              <a:t>is calculated (SMP</a:t>
            </a:r>
            <a:r>
              <a:rPr lang="en-US" sz="1400" kern="0" dirty="0" smtClean="0">
                <a:solidFill>
                  <a:srgbClr val="3E5AA8"/>
                </a:solidFill>
              </a:rPr>
              <a:t>)</a:t>
            </a:r>
          </a:p>
          <a:p>
            <a:pPr lvl="0" algn="just" defTabSz="914400" eaLnBrk="0" hangingPunct="0">
              <a:spcBef>
                <a:spcPct val="20000"/>
              </a:spcBef>
              <a:buClr>
                <a:srgbClr val="0062C8"/>
              </a:buClr>
            </a:pPr>
            <a:r>
              <a:rPr lang="en-US" sz="1400" kern="0" dirty="0">
                <a:solidFill>
                  <a:srgbClr val="3E5AA8"/>
                </a:solidFill>
              </a:rPr>
              <a:t> </a:t>
            </a:r>
            <a:r>
              <a:rPr lang="en-US" sz="1400" kern="0" dirty="0" smtClean="0">
                <a:solidFill>
                  <a:srgbClr val="3E5AA8"/>
                </a:solidFill>
              </a:rPr>
              <a:t>         </a:t>
            </a:r>
            <a:r>
              <a:rPr lang="en-US" sz="1200" kern="0" dirty="0" smtClean="0">
                <a:solidFill>
                  <a:srgbClr val="3E5AA8"/>
                </a:solidFill>
              </a:rPr>
              <a:t>"System Marginal Buy Price" is the greater of</a:t>
            </a:r>
            <a:r>
              <a:rPr lang="en-US" sz="1400" kern="0" dirty="0" smtClean="0">
                <a:solidFill>
                  <a:srgbClr val="3E5AA8"/>
                </a:solidFill>
              </a:rPr>
              <a:t>:</a:t>
            </a:r>
            <a:endParaRPr lang="en-US" sz="1400" kern="0" dirty="0">
              <a:solidFill>
                <a:srgbClr val="3E5AA8"/>
              </a:solidFill>
            </a:endParaRPr>
          </a:p>
          <a:p>
            <a:pPr lvl="1" algn="just" defTabSz="914400" eaLnBrk="0" hangingPunct="0">
              <a:spcBef>
                <a:spcPct val="20000"/>
              </a:spcBef>
              <a:buClr>
                <a:srgbClr val="0062C8"/>
              </a:buClr>
            </a:pPr>
            <a:r>
              <a:rPr lang="en-US" sz="1200" kern="0" dirty="0">
                <a:solidFill>
                  <a:srgbClr val="3E5AA8"/>
                </a:solidFill>
              </a:rPr>
              <a:t>(a) the System Average Price plus the Default System Marginal Price; and</a:t>
            </a:r>
          </a:p>
          <a:p>
            <a:pPr lvl="1" algn="just" defTabSz="914400" eaLnBrk="0" hangingPunct="0">
              <a:spcBef>
                <a:spcPct val="20000"/>
              </a:spcBef>
              <a:buClr>
                <a:srgbClr val="0062C8"/>
              </a:buClr>
            </a:pPr>
            <a:r>
              <a:rPr lang="en-US" sz="1200" kern="0" dirty="0">
                <a:solidFill>
                  <a:srgbClr val="3E5AA8"/>
                </a:solidFill>
              </a:rPr>
              <a:t>(b) the price in pence/kWh which is equal to the highest Balancing Action Offer Price in relation to a Market Balancing Action taken for that Day;</a:t>
            </a:r>
          </a:p>
          <a:p>
            <a:pPr lvl="1" algn="just" defTabSz="914400" eaLnBrk="0" hangingPunct="0">
              <a:spcBef>
                <a:spcPct val="20000"/>
              </a:spcBef>
              <a:buClr>
                <a:srgbClr val="0062C8"/>
              </a:buClr>
            </a:pPr>
            <a:endParaRPr lang="en-US" sz="1200" kern="0" dirty="0">
              <a:solidFill>
                <a:srgbClr val="3E5AA8"/>
              </a:solidFill>
            </a:endParaRPr>
          </a:p>
          <a:p>
            <a:pPr lvl="1" algn="just" defTabSz="914400" eaLnBrk="0" hangingPunct="0">
              <a:spcBef>
                <a:spcPct val="20000"/>
              </a:spcBef>
              <a:buClr>
                <a:srgbClr val="0062C8"/>
              </a:buClr>
            </a:pPr>
            <a:r>
              <a:rPr lang="en-US" sz="1200" kern="0" dirty="0">
                <a:solidFill>
                  <a:srgbClr val="3E5AA8"/>
                </a:solidFill>
              </a:rPr>
              <a:t>"System Marginal Sell Price" is the lesser of:</a:t>
            </a:r>
          </a:p>
          <a:p>
            <a:pPr lvl="1" algn="just" defTabSz="914400" eaLnBrk="0" hangingPunct="0">
              <a:spcBef>
                <a:spcPct val="20000"/>
              </a:spcBef>
              <a:buClr>
                <a:srgbClr val="0062C8"/>
              </a:buClr>
            </a:pPr>
            <a:r>
              <a:rPr lang="en-US" sz="1200" kern="0" dirty="0">
                <a:solidFill>
                  <a:srgbClr val="3E5AA8"/>
                </a:solidFill>
              </a:rPr>
              <a:t>(a)the System Average Price less the Default System Marginal Price; and</a:t>
            </a:r>
          </a:p>
          <a:p>
            <a:pPr lvl="1" algn="just" defTabSz="914400" eaLnBrk="0" hangingPunct="0">
              <a:spcBef>
                <a:spcPct val="20000"/>
              </a:spcBef>
              <a:buClr>
                <a:srgbClr val="0062C8"/>
              </a:buClr>
            </a:pPr>
            <a:r>
              <a:rPr lang="en-US" sz="1200" kern="0" dirty="0">
                <a:solidFill>
                  <a:srgbClr val="3E5AA8"/>
                </a:solidFill>
              </a:rPr>
              <a:t>(b)the price in pence/kWh which is equal to the lowest Balancing Action Offer Price in relation to a Market Balancing Action taken for that </a:t>
            </a:r>
            <a:r>
              <a:rPr lang="en-US" sz="1200" kern="0" dirty="0" smtClean="0">
                <a:solidFill>
                  <a:srgbClr val="3E5AA8"/>
                </a:solidFill>
              </a:rPr>
              <a:t>Day</a:t>
            </a:r>
            <a:endParaRPr lang="en-US" sz="1200" kern="0" dirty="0">
              <a:solidFill>
                <a:srgbClr val="3E5AA8"/>
              </a:solidFill>
            </a:endParaRPr>
          </a:p>
        </p:txBody>
      </p:sp>
      <p:sp>
        <p:nvSpPr>
          <p:cNvPr id="6" name="AutoShape 10" descr="Image result for lots of lorries">
            <a:hlinkClick r:id="rId2"/>
          </p:cNvPr>
          <p:cNvSpPr>
            <a:spLocks noChangeAspect="1" noChangeArrowheads="1"/>
          </p:cNvSpPr>
          <p:nvPr/>
        </p:nvSpPr>
        <p:spPr bwMode="auto">
          <a:xfrm>
            <a:off x="92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3.5 Scheduled Ancillary Invoices</a:t>
            </a:r>
            <a:br>
              <a:rPr lang="en-GB" sz="1800" kern="0" dirty="0"/>
            </a:br>
            <a:r>
              <a:rPr lang="en-GB" sz="2000" kern="0" dirty="0">
                <a:solidFill>
                  <a:schemeClr val="accent6"/>
                </a:solidFill>
              </a:rPr>
              <a:t>3.5.6 </a:t>
            </a:r>
            <a:r>
              <a:rPr lang="en-GB" sz="2000" kern="0" dirty="0" smtClean="0">
                <a:solidFill>
                  <a:schemeClr val="accent6"/>
                </a:solidFill>
              </a:rPr>
              <a:t>BAL (continued …)</a:t>
            </a:r>
            <a:endParaRPr lang="en-GB" sz="2000" kern="0" dirty="0">
              <a:solidFill>
                <a:schemeClr val="accent6"/>
              </a:solidFill>
            </a:endParaRPr>
          </a:p>
        </p:txBody>
      </p:sp>
      <p:sp>
        <p:nvSpPr>
          <p:cNvPr id="17" name="Rectangle 16"/>
          <p:cNvSpPr/>
          <p:nvPr/>
        </p:nvSpPr>
        <p:spPr bwMode="auto">
          <a:xfrm>
            <a:off x="214120" y="699542"/>
            <a:ext cx="4933944"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indent="0" algn="just">
              <a:buNone/>
            </a:pPr>
            <a:r>
              <a:rPr lang="en-US" dirty="0"/>
              <a:t>BAL </a:t>
            </a:r>
            <a:r>
              <a:rPr lang="en-US" dirty="0" smtClean="0"/>
              <a:t>- ENERGY BALANCING INVOICE</a:t>
            </a:r>
            <a:endParaRPr lang="en-US" dirty="0"/>
          </a:p>
        </p:txBody>
      </p:sp>
      <p:sp>
        <p:nvSpPr>
          <p:cNvPr id="5" name="Footer Placeholder 4"/>
          <p:cNvSpPr>
            <a:spLocks noGrp="1"/>
          </p:cNvSpPr>
          <p:nvPr>
            <p:ph type="ftr" sz="quarter" idx="10"/>
          </p:nvPr>
        </p:nvSpPr>
        <p:spPr/>
        <p:txBody>
          <a:bodyPr/>
          <a:lstStyle/>
          <a:p>
            <a:pPr>
              <a:defRPr/>
            </a:pPr>
            <a:fld id="{D86480B0-6847-4D27-B3EC-F99462D2DA11}" type="slidenum">
              <a:rPr lang="en-GB" smtClean="0"/>
              <a:pPr>
                <a:defRPr/>
              </a:pPr>
              <a:t>59</a:t>
            </a:fld>
            <a:endParaRPr lang="en-GB" dirty="0"/>
          </a:p>
        </p:txBody>
      </p:sp>
    </p:spTree>
    <p:extLst>
      <p:ext uri="{BB962C8B-B14F-4D97-AF65-F5344CB8AC3E}">
        <p14:creationId xmlns:p14="http://schemas.microsoft.com/office/powerpoint/2010/main" val="1499007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692577"/>
            <a:ext cx="4896544" cy="3751381"/>
          </a:xfrm>
        </p:spPr>
        <p:style>
          <a:lnRef idx="1">
            <a:schemeClr val="accent2"/>
          </a:lnRef>
          <a:fillRef idx="3">
            <a:schemeClr val="accent2"/>
          </a:fillRef>
          <a:effectRef idx="2">
            <a:schemeClr val="accent2"/>
          </a:effectRef>
          <a:fontRef idx="minor">
            <a:schemeClr val="lt1"/>
          </a:fontRef>
        </p:style>
        <p:txBody>
          <a:bodyPr lIns="108000" rIns="180000" anchor="ctr"/>
          <a:lstStyle/>
          <a:p>
            <a:pPr algn="just">
              <a:buClr>
                <a:schemeClr val="bg1"/>
              </a:buClr>
            </a:pPr>
            <a:r>
              <a:rPr lang="en-GB" sz="1600" dirty="0" smtClean="0">
                <a:solidFill>
                  <a:schemeClr val="bg1"/>
                </a:solidFill>
              </a:rPr>
              <a:t>The map summarises (at a very high level) the UK gas transportation infrastructure</a:t>
            </a:r>
          </a:p>
          <a:p>
            <a:pPr algn="just">
              <a:buClr>
                <a:schemeClr val="bg1"/>
              </a:buClr>
            </a:pPr>
            <a:r>
              <a:rPr lang="en-GB" altLang="en-US" sz="1600" dirty="0">
                <a:solidFill>
                  <a:schemeClr val="bg1"/>
                </a:solidFill>
              </a:rPr>
              <a:t>The primary users of the </a:t>
            </a:r>
            <a:r>
              <a:rPr lang="en-GB" sz="1600" dirty="0">
                <a:solidFill>
                  <a:schemeClr val="bg1"/>
                </a:solidFill>
              </a:rPr>
              <a:t>National Transmission System </a:t>
            </a:r>
            <a:r>
              <a:rPr lang="en-GB" sz="1600" dirty="0" smtClean="0">
                <a:solidFill>
                  <a:schemeClr val="bg1"/>
                </a:solidFill>
              </a:rPr>
              <a:t>(</a:t>
            </a:r>
            <a:r>
              <a:rPr lang="en-GB" altLang="en-US" sz="1600" dirty="0" smtClean="0">
                <a:solidFill>
                  <a:schemeClr val="bg1"/>
                </a:solidFill>
              </a:rPr>
              <a:t>NTS) </a:t>
            </a:r>
            <a:r>
              <a:rPr lang="en-GB" altLang="en-US" sz="1600" dirty="0">
                <a:solidFill>
                  <a:schemeClr val="bg1"/>
                </a:solidFill>
              </a:rPr>
              <a:t>are </a:t>
            </a:r>
            <a:r>
              <a:rPr lang="en-GB" altLang="en-US" sz="1600" dirty="0" smtClean="0">
                <a:solidFill>
                  <a:schemeClr val="bg1"/>
                </a:solidFill>
              </a:rPr>
              <a:t>Shippers </a:t>
            </a:r>
            <a:r>
              <a:rPr lang="en-GB" altLang="en-US" sz="1600" dirty="0">
                <a:solidFill>
                  <a:schemeClr val="bg1"/>
                </a:solidFill>
              </a:rPr>
              <a:t>transporting gas from terminals to the </a:t>
            </a:r>
            <a:r>
              <a:rPr lang="en-GB" sz="1600" dirty="0">
                <a:solidFill>
                  <a:schemeClr val="bg1"/>
                </a:solidFill>
              </a:rPr>
              <a:t>Local Distribution Networks </a:t>
            </a:r>
            <a:r>
              <a:rPr lang="en-GB" sz="1600" dirty="0" smtClean="0">
                <a:solidFill>
                  <a:schemeClr val="bg1"/>
                </a:solidFill>
              </a:rPr>
              <a:t>(</a:t>
            </a:r>
            <a:r>
              <a:rPr lang="en-GB" altLang="en-US" sz="1600" dirty="0" smtClean="0">
                <a:solidFill>
                  <a:schemeClr val="bg1"/>
                </a:solidFill>
              </a:rPr>
              <a:t>LDZs) </a:t>
            </a:r>
            <a:r>
              <a:rPr lang="en-GB" altLang="en-US" sz="1600" dirty="0">
                <a:solidFill>
                  <a:schemeClr val="bg1"/>
                </a:solidFill>
              </a:rPr>
              <a:t>in order to provide suppliers and end consumers with gas.  </a:t>
            </a:r>
            <a:endParaRPr lang="en-GB" altLang="en-US" sz="1600" dirty="0" smtClean="0">
              <a:solidFill>
                <a:schemeClr val="bg1"/>
              </a:solidFill>
            </a:endParaRPr>
          </a:p>
          <a:p>
            <a:pPr algn="just">
              <a:buClr>
                <a:schemeClr val="bg1"/>
              </a:buClr>
            </a:pPr>
            <a:r>
              <a:rPr lang="en-GB" altLang="en-US" sz="1600" dirty="0" smtClean="0">
                <a:solidFill>
                  <a:schemeClr val="bg1"/>
                </a:solidFill>
              </a:rPr>
              <a:t>There </a:t>
            </a:r>
            <a:r>
              <a:rPr lang="en-GB" altLang="en-US" sz="1600" dirty="0">
                <a:solidFill>
                  <a:schemeClr val="bg1"/>
                </a:solidFill>
              </a:rPr>
              <a:t>are a number of NTS connections which offtake gas directly from the </a:t>
            </a:r>
            <a:r>
              <a:rPr lang="en-GB" altLang="en-US" sz="1600" dirty="0" smtClean="0">
                <a:solidFill>
                  <a:schemeClr val="bg1"/>
                </a:solidFill>
              </a:rPr>
              <a:t>NTS, these are typically large Daily Metered (DM) sites</a:t>
            </a:r>
          </a:p>
          <a:p>
            <a:pPr algn="just">
              <a:buClr>
                <a:schemeClr val="bg1"/>
              </a:buClr>
            </a:pPr>
            <a:r>
              <a:rPr lang="en-GB" sz="1600" dirty="0" smtClean="0">
                <a:solidFill>
                  <a:schemeClr val="bg1"/>
                </a:solidFill>
              </a:rPr>
              <a:t>Use of the NTS and LDZ is not free and charges are applied for different sections of the network, all of which have multiple dependencies</a:t>
            </a:r>
          </a:p>
        </p:txBody>
      </p:sp>
      <p:pic>
        <p:nvPicPr>
          <p:cNvPr id="4" name="Picture 1101"/>
          <p:cNvPicPr>
            <a:picLocks noChangeAspect="1" noChangeArrowheads="1"/>
          </p:cNvPicPr>
          <p:nvPr/>
        </p:nvPicPr>
        <p:blipFill rotWithShape="1">
          <a:blip r:embed="rId3">
            <a:extLst>
              <a:ext uri="{28A0092B-C50C-407E-A947-70E740481C1C}">
                <a14:useLocalDpi xmlns:a14="http://schemas.microsoft.com/office/drawing/2010/main" val="0"/>
              </a:ext>
            </a:extLst>
          </a:blip>
          <a:srcRect b="5106"/>
          <a:stretch/>
        </p:blipFill>
        <p:spPr bwMode="auto">
          <a:xfrm>
            <a:off x="5220072" y="411510"/>
            <a:ext cx="3744416" cy="413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235702" y="843558"/>
            <a:ext cx="720080" cy="507831"/>
          </a:xfrm>
          <a:prstGeom prst="rect">
            <a:avLst/>
          </a:prstGeom>
          <a:noFill/>
        </p:spPr>
        <p:txBody>
          <a:bodyPr wrap="square" lIns="36000" rIns="36000" rtlCol="0">
            <a:spAutoFit/>
          </a:bodyPr>
          <a:lstStyle/>
          <a:p>
            <a:r>
              <a:rPr lang="en-GB" sz="900" b="1" dirty="0" smtClean="0"/>
              <a:t>Producers pipe gas to the shore</a:t>
            </a:r>
            <a:endParaRPr lang="en-GB" sz="900" b="1" dirty="0"/>
          </a:p>
        </p:txBody>
      </p:sp>
      <p:sp>
        <p:nvSpPr>
          <p:cNvPr id="6" name="TextBox 5"/>
          <p:cNvSpPr txBox="1"/>
          <p:nvPr/>
        </p:nvSpPr>
        <p:spPr>
          <a:xfrm>
            <a:off x="6375989" y="1055807"/>
            <a:ext cx="901835" cy="507831"/>
          </a:xfrm>
          <a:prstGeom prst="rect">
            <a:avLst/>
          </a:prstGeom>
          <a:noFill/>
        </p:spPr>
        <p:txBody>
          <a:bodyPr wrap="square" lIns="36000" rIns="36000" rtlCol="0">
            <a:spAutoFit/>
          </a:bodyPr>
          <a:lstStyle/>
          <a:p>
            <a:r>
              <a:rPr lang="en-GB" sz="900" b="1" dirty="0" smtClean="0"/>
              <a:t>National Grid receives gas at the Terminals</a:t>
            </a:r>
            <a:endParaRPr lang="en-GB" sz="900" b="1" dirty="0"/>
          </a:p>
        </p:txBody>
      </p:sp>
      <p:sp>
        <p:nvSpPr>
          <p:cNvPr id="7" name="TextBox 6"/>
          <p:cNvSpPr txBox="1"/>
          <p:nvPr/>
        </p:nvSpPr>
        <p:spPr>
          <a:xfrm>
            <a:off x="7310974" y="2130112"/>
            <a:ext cx="565773" cy="369332"/>
          </a:xfrm>
          <a:prstGeom prst="rect">
            <a:avLst/>
          </a:prstGeom>
          <a:noFill/>
        </p:spPr>
        <p:txBody>
          <a:bodyPr wrap="square" lIns="36000" rIns="36000" rtlCol="0">
            <a:spAutoFit/>
          </a:bodyPr>
          <a:lstStyle/>
          <a:p>
            <a:r>
              <a:rPr lang="en-GB" sz="900" b="1" dirty="0" smtClean="0"/>
              <a:t>LDZ offtakes</a:t>
            </a:r>
            <a:endParaRPr lang="en-GB" sz="900" b="1" dirty="0"/>
          </a:p>
        </p:txBody>
      </p:sp>
      <p:sp>
        <p:nvSpPr>
          <p:cNvPr id="8" name="TextBox 7"/>
          <p:cNvSpPr txBox="1"/>
          <p:nvPr/>
        </p:nvSpPr>
        <p:spPr>
          <a:xfrm>
            <a:off x="6189386" y="2443359"/>
            <a:ext cx="895079" cy="215444"/>
          </a:xfrm>
          <a:prstGeom prst="rect">
            <a:avLst/>
          </a:prstGeom>
          <a:noFill/>
        </p:spPr>
        <p:txBody>
          <a:bodyPr wrap="square" lIns="36000" rIns="36000" rtlCol="0">
            <a:spAutoFit/>
          </a:bodyPr>
          <a:lstStyle/>
          <a:p>
            <a:r>
              <a:rPr lang="en-GB" sz="800" b="1" dirty="0" smtClean="0"/>
              <a:t>Compressor</a:t>
            </a:r>
            <a:endParaRPr lang="en-GB" sz="800" b="1" dirty="0"/>
          </a:p>
        </p:txBody>
      </p:sp>
      <p:sp>
        <p:nvSpPr>
          <p:cNvPr id="9" name="TextBox 8"/>
          <p:cNvSpPr txBox="1"/>
          <p:nvPr/>
        </p:nvSpPr>
        <p:spPr>
          <a:xfrm>
            <a:off x="7536956" y="1074822"/>
            <a:ext cx="707452" cy="507831"/>
          </a:xfrm>
          <a:prstGeom prst="rect">
            <a:avLst/>
          </a:prstGeom>
          <a:noFill/>
        </p:spPr>
        <p:txBody>
          <a:bodyPr wrap="square" lIns="36000" rIns="36000" rtlCol="0">
            <a:spAutoFit/>
          </a:bodyPr>
          <a:lstStyle/>
          <a:p>
            <a:pPr algn="ctr"/>
            <a:r>
              <a:rPr lang="en-GB" sz="900" b="1" dirty="0" smtClean="0"/>
              <a:t>Non Standard Sites</a:t>
            </a:r>
            <a:endParaRPr lang="en-GB" sz="900" b="1" dirty="0"/>
          </a:p>
        </p:txBody>
      </p:sp>
      <p:sp>
        <p:nvSpPr>
          <p:cNvPr id="10" name="TextBox 9"/>
          <p:cNvSpPr txBox="1"/>
          <p:nvPr/>
        </p:nvSpPr>
        <p:spPr>
          <a:xfrm>
            <a:off x="6281251" y="3645118"/>
            <a:ext cx="721718" cy="246221"/>
          </a:xfrm>
          <a:prstGeom prst="rect">
            <a:avLst/>
          </a:prstGeom>
          <a:noFill/>
        </p:spPr>
        <p:txBody>
          <a:bodyPr wrap="square" lIns="36000" rIns="36000" rtlCol="0">
            <a:spAutoFit/>
          </a:bodyPr>
          <a:lstStyle/>
          <a:p>
            <a:r>
              <a:rPr lang="en-GB" sz="1000" b="1" dirty="0" smtClean="0"/>
              <a:t>Storage</a:t>
            </a:r>
            <a:endParaRPr lang="en-GB" sz="1000" b="1" dirty="0"/>
          </a:p>
        </p:txBody>
      </p:sp>
      <p:sp>
        <p:nvSpPr>
          <p:cNvPr id="11" name="TextBox 10"/>
          <p:cNvSpPr txBox="1"/>
          <p:nvPr/>
        </p:nvSpPr>
        <p:spPr>
          <a:xfrm>
            <a:off x="8144085" y="3747806"/>
            <a:ext cx="635444" cy="400110"/>
          </a:xfrm>
          <a:prstGeom prst="rect">
            <a:avLst/>
          </a:prstGeom>
          <a:noFill/>
        </p:spPr>
        <p:txBody>
          <a:bodyPr wrap="square" lIns="36000" rIns="36000" rtlCol="0">
            <a:spAutoFit/>
          </a:bodyPr>
          <a:lstStyle/>
          <a:p>
            <a:pPr algn="ctr"/>
            <a:r>
              <a:rPr lang="en-GB" sz="1000" b="1" dirty="0" smtClean="0"/>
              <a:t>LNG Storage</a:t>
            </a:r>
            <a:endParaRPr lang="en-GB" sz="1000" b="1" dirty="0"/>
          </a:p>
        </p:txBody>
      </p:sp>
      <p:sp>
        <p:nvSpPr>
          <p:cNvPr id="12" name="TextBox 11"/>
          <p:cNvSpPr txBox="1"/>
          <p:nvPr/>
        </p:nvSpPr>
        <p:spPr>
          <a:xfrm>
            <a:off x="7820452" y="2022447"/>
            <a:ext cx="895079" cy="461665"/>
          </a:xfrm>
          <a:prstGeom prst="rect">
            <a:avLst/>
          </a:prstGeom>
          <a:noFill/>
        </p:spPr>
        <p:txBody>
          <a:bodyPr wrap="square" lIns="36000" rIns="36000" rtlCol="0">
            <a:spAutoFit/>
          </a:bodyPr>
          <a:lstStyle/>
          <a:p>
            <a:pPr algn="ctr"/>
            <a:r>
              <a:rPr lang="en-GB" sz="800" b="1" dirty="0" smtClean="0"/>
              <a:t>Pressure reduction station</a:t>
            </a:r>
            <a:endParaRPr lang="en-GB" sz="800" b="1" dirty="0"/>
          </a:p>
        </p:txBody>
      </p:sp>
      <p:cxnSp>
        <p:nvCxnSpPr>
          <p:cNvPr id="14" name="Straight Connector 13"/>
          <p:cNvCxnSpPr/>
          <p:nvPr/>
        </p:nvCxnSpPr>
        <p:spPr bwMode="auto">
          <a:xfrm>
            <a:off x="6479422" y="2448127"/>
            <a:ext cx="355099" cy="0"/>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7014699" y="2451179"/>
            <a:ext cx="1506819" cy="0"/>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8674515" y="2440507"/>
            <a:ext cx="287686" cy="0"/>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6698038" y="4166402"/>
            <a:ext cx="337864" cy="0"/>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V="1">
            <a:off x="6425526" y="1993675"/>
            <a:ext cx="0" cy="394308"/>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7020272" y="4011910"/>
            <a:ext cx="585552" cy="523220"/>
          </a:xfrm>
          <a:prstGeom prst="rect">
            <a:avLst/>
          </a:prstGeom>
          <a:noFill/>
        </p:spPr>
        <p:txBody>
          <a:bodyPr wrap="square" rtlCol="0">
            <a:spAutoFit/>
          </a:bodyPr>
          <a:lstStyle/>
          <a:p>
            <a:r>
              <a:rPr lang="en-GB" sz="1400" dirty="0" smtClean="0"/>
              <a:t>NTS</a:t>
            </a:r>
          </a:p>
          <a:p>
            <a:r>
              <a:rPr lang="en-GB" sz="1400" dirty="0" smtClean="0"/>
              <a:t>LDZ</a:t>
            </a:r>
            <a:endParaRPr lang="en-GB" sz="1400" dirty="0"/>
          </a:p>
        </p:txBody>
      </p:sp>
      <p:cxnSp>
        <p:nvCxnSpPr>
          <p:cNvPr id="22" name="Straight Connector 21"/>
          <p:cNvCxnSpPr/>
          <p:nvPr/>
        </p:nvCxnSpPr>
        <p:spPr bwMode="auto">
          <a:xfrm>
            <a:off x="7305923" y="2217131"/>
            <a:ext cx="0" cy="211982"/>
          </a:xfrm>
          <a:prstGeom prst="line">
            <a:avLst/>
          </a:prstGeom>
          <a:solidFill>
            <a:schemeClr val="accent1">
              <a:alpha val="50000"/>
            </a:schemeClr>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7449939" y="2469178"/>
            <a:ext cx="0" cy="135046"/>
          </a:xfrm>
          <a:prstGeom prst="line">
            <a:avLst/>
          </a:prstGeom>
          <a:solidFill>
            <a:schemeClr val="accent1">
              <a:alpha val="50000"/>
            </a:schemeClr>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6698038" y="4361497"/>
            <a:ext cx="337864" cy="0"/>
          </a:xfrm>
          <a:prstGeom prst="line">
            <a:avLst/>
          </a:prstGeom>
          <a:solidFill>
            <a:schemeClr val="accent1">
              <a:alpha val="50000"/>
            </a:schemeClr>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flipV="1">
            <a:off x="6932634" y="2543733"/>
            <a:ext cx="0" cy="1010038"/>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6739470" y="3553365"/>
            <a:ext cx="209786" cy="0"/>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flipV="1">
            <a:off x="8787747" y="2452088"/>
            <a:ext cx="0" cy="1395245"/>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8624813" y="3833582"/>
            <a:ext cx="177883" cy="0"/>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a:off x="8637419" y="3779372"/>
            <a:ext cx="0" cy="71907"/>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flipV="1">
            <a:off x="8587145" y="1665441"/>
            <a:ext cx="0" cy="677997"/>
          </a:xfrm>
          <a:prstGeom prst="line">
            <a:avLst/>
          </a:prstGeom>
          <a:solidFill>
            <a:schemeClr val="accent1">
              <a:alpha val="5000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9939" y="1405822"/>
            <a:ext cx="260856" cy="353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9" name="Straight Connector 58"/>
          <p:cNvCxnSpPr/>
          <p:nvPr/>
        </p:nvCxnSpPr>
        <p:spPr bwMode="auto">
          <a:xfrm>
            <a:off x="7578902" y="1851670"/>
            <a:ext cx="988412" cy="0"/>
          </a:xfrm>
          <a:prstGeom prst="line">
            <a:avLst/>
          </a:prstGeom>
          <a:solidFill>
            <a:schemeClr val="accent1">
              <a:alpha val="50000"/>
            </a:schemeClr>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a:off x="7593860" y="1758625"/>
            <a:ext cx="0" cy="111608"/>
          </a:xfrm>
          <a:prstGeom prst="line">
            <a:avLst/>
          </a:prstGeom>
          <a:solidFill>
            <a:schemeClr val="accent1">
              <a:alpha val="50000"/>
            </a:schemeClr>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1. Introduction to Invoicing</a:t>
            </a:r>
            <a:br>
              <a:rPr lang="en-GB" sz="1800" kern="0" dirty="0" smtClean="0"/>
            </a:br>
            <a:r>
              <a:rPr lang="en-GB" sz="2000" kern="0" dirty="0" smtClean="0">
                <a:solidFill>
                  <a:schemeClr val="accent6"/>
                </a:solidFill>
              </a:rPr>
              <a:t>1.3 Infrastructure Map</a:t>
            </a:r>
            <a:endParaRPr lang="en-GB" sz="1800" kern="0" dirty="0">
              <a:solidFill>
                <a:schemeClr val="accent6"/>
              </a:solidFill>
            </a:endParaRPr>
          </a:p>
        </p:txBody>
      </p:sp>
      <p:sp>
        <p:nvSpPr>
          <p:cNvPr id="2" name="Footer Placeholder 1"/>
          <p:cNvSpPr>
            <a:spLocks noGrp="1"/>
          </p:cNvSpPr>
          <p:nvPr>
            <p:ph type="ftr" sz="quarter" idx="10"/>
          </p:nvPr>
        </p:nvSpPr>
        <p:spPr/>
        <p:txBody>
          <a:bodyPr/>
          <a:lstStyle/>
          <a:p>
            <a:pPr>
              <a:defRPr/>
            </a:pPr>
            <a:fld id="{D86480B0-6847-4D27-B3EC-F99462D2DA11}" type="slidenum">
              <a:rPr lang="en-GB" smtClean="0"/>
              <a:pPr>
                <a:defRPr/>
              </a:pPr>
              <a:t>6</a:t>
            </a:fld>
            <a:endParaRPr lang="en-GB" dirty="0"/>
          </a:p>
        </p:txBody>
      </p:sp>
    </p:spTree>
    <p:extLst>
      <p:ext uri="{BB962C8B-B14F-4D97-AF65-F5344CB8AC3E}">
        <p14:creationId xmlns:p14="http://schemas.microsoft.com/office/powerpoint/2010/main" val="7594775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108029555"/>
              </p:ext>
            </p:extLst>
          </p:nvPr>
        </p:nvGraphicFramePr>
        <p:xfrm>
          <a:off x="395536" y="1337518"/>
          <a:ext cx="3600400" cy="2746090"/>
        </p:xfrm>
        <a:graphic>
          <a:graphicData uri="http://schemas.openxmlformats.org/drawingml/2006/table">
            <a:tbl>
              <a:tblPr>
                <a:tableStyleId>{16D9F66E-5EB9-4882-86FB-DCBF35E3C3E4}</a:tableStyleId>
              </a:tblPr>
              <a:tblGrid>
                <a:gridCol w="499840"/>
                <a:gridCol w="3100560"/>
              </a:tblGrid>
              <a:tr h="182430">
                <a:tc>
                  <a:txBody>
                    <a:bodyPr/>
                    <a:lstStyle/>
                    <a:p>
                      <a:pPr algn="ctr" fontAlgn="b"/>
                      <a:r>
                        <a:rPr lang="en-GB" sz="1000" b="1" u="none" strike="noStrike" dirty="0" smtClean="0">
                          <a:effectLst/>
                        </a:rPr>
                        <a:t>Charge</a:t>
                      </a:r>
                      <a:endParaRPr lang="en-GB" sz="1000" b="1" i="0" u="none" strike="noStrike" dirty="0">
                        <a:effectLst/>
                        <a:latin typeface="+mn-lt"/>
                      </a:endParaRPr>
                    </a:p>
                  </a:txBody>
                  <a:tcPr marL="9525" marR="9525" marT="9525" marB="0" anchor="b"/>
                </a:tc>
                <a:tc>
                  <a:txBody>
                    <a:bodyPr/>
                    <a:lstStyle/>
                    <a:p>
                      <a:pPr algn="l" fontAlgn="b"/>
                      <a:r>
                        <a:rPr lang="en-GB" sz="1000" b="1" u="none" strike="noStrike" dirty="0" smtClean="0">
                          <a:effectLst/>
                        </a:rPr>
                        <a:t> Charge Description</a:t>
                      </a:r>
                      <a:endParaRPr lang="en-GB" sz="1000" b="1" i="0" u="none" strike="noStrike" dirty="0">
                        <a:effectLst/>
                        <a:latin typeface="+mn-lt"/>
                      </a:endParaRPr>
                    </a:p>
                  </a:txBody>
                  <a:tcPr marL="9525" marR="9525" marT="9525" marB="0" anchor="b"/>
                </a:tc>
              </a:tr>
              <a:tr h="182430">
                <a:tc>
                  <a:txBody>
                    <a:bodyPr/>
                    <a:lstStyle/>
                    <a:p>
                      <a:pPr algn="ctr" rtl="0" fontAlgn="ctr"/>
                      <a:r>
                        <a:rPr lang="en-GB" sz="1000" b="0" i="0" u="none" strike="noStrike">
                          <a:solidFill>
                            <a:srgbClr val="000000"/>
                          </a:solidFill>
                          <a:effectLst/>
                          <a:latin typeface="Arial"/>
                        </a:rPr>
                        <a:t>ADS</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ADH </a:t>
                      </a:r>
                      <a:r>
                        <a:rPr lang="en-GB" sz="1000" b="0" i="0" u="none" strike="noStrike" dirty="0">
                          <a:solidFill>
                            <a:srgbClr val="000000"/>
                          </a:solidFill>
                          <a:effectLst/>
                          <a:latin typeface="Arial"/>
                        </a:rPr>
                        <a:t>SMEAR CHARGE</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B73</a:t>
                      </a:r>
                    </a:p>
                  </a:txBody>
                  <a:tcPr marL="9525" marR="9525" marT="9525" marB="0" anchor="ctr"/>
                </a:tc>
                <a:tc>
                  <a:txBody>
                    <a:bodyPr/>
                    <a:lstStyle/>
                    <a:p>
                      <a:pPr algn="l" rtl="0" fontAlgn="ctr"/>
                      <a:r>
                        <a:rPr lang="fr-FR" sz="1000" b="0" i="0" u="none" strike="noStrike" dirty="0" smtClean="0">
                          <a:solidFill>
                            <a:srgbClr val="000000"/>
                          </a:solidFill>
                          <a:effectLst/>
                          <a:latin typeface="Arial"/>
                        </a:rPr>
                        <a:t> ADH </a:t>
                      </a:r>
                      <a:r>
                        <a:rPr lang="fr-FR" sz="1000" b="0" i="0" u="none" strike="noStrike" dirty="0">
                          <a:solidFill>
                            <a:srgbClr val="000000"/>
                          </a:solidFill>
                          <a:effectLst/>
                          <a:latin typeface="Arial"/>
                        </a:rPr>
                        <a:t>FLEX PAYT DUE TRANSCO</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B74</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ADH </a:t>
                      </a:r>
                      <a:r>
                        <a:rPr lang="en-GB" sz="1000" b="0" i="0" u="none" strike="noStrike" dirty="0">
                          <a:solidFill>
                            <a:srgbClr val="000000"/>
                          </a:solidFill>
                          <a:effectLst/>
                          <a:latin typeface="Arial"/>
                        </a:rPr>
                        <a:t>ENTRY SCHEDULING CHG</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B75</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ADH </a:t>
                      </a:r>
                      <a:r>
                        <a:rPr lang="en-US" sz="1000" b="0" i="0" u="none" strike="noStrike" dirty="0">
                          <a:solidFill>
                            <a:srgbClr val="000000"/>
                          </a:solidFill>
                          <a:effectLst/>
                          <a:latin typeface="Arial"/>
                        </a:rPr>
                        <a:t>EXIT DMA SCHEDULING CHG</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B76</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ADH </a:t>
                      </a:r>
                      <a:r>
                        <a:rPr lang="en-US" sz="1000" b="0" i="0" u="none" strike="noStrike" dirty="0">
                          <a:solidFill>
                            <a:srgbClr val="000000"/>
                          </a:solidFill>
                          <a:effectLst/>
                          <a:latin typeface="Arial"/>
                        </a:rPr>
                        <a:t>EXIT DMC SCHEDULING CHG</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B77</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ADH </a:t>
                      </a:r>
                      <a:r>
                        <a:rPr lang="en-GB" sz="1000" b="0" i="0" u="none" strike="noStrike" dirty="0">
                          <a:solidFill>
                            <a:srgbClr val="000000"/>
                          </a:solidFill>
                          <a:effectLst/>
                          <a:latin typeface="Arial"/>
                        </a:rPr>
                        <a:t>BAL NEUTRALITY SMEAR</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B78</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ADH </a:t>
                      </a:r>
                      <a:r>
                        <a:rPr lang="en-GB" sz="1000" b="0" i="0" u="none" strike="noStrike" dirty="0">
                          <a:solidFill>
                            <a:srgbClr val="000000"/>
                          </a:solidFill>
                          <a:effectLst/>
                          <a:latin typeface="Arial"/>
                        </a:rPr>
                        <a:t>NDM RECONCILIATION SMEAR</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B79</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ADH </a:t>
                      </a:r>
                      <a:r>
                        <a:rPr lang="en-GB" sz="1000" b="0" i="0" u="none" strike="noStrike" dirty="0">
                          <a:solidFill>
                            <a:srgbClr val="000000"/>
                          </a:solidFill>
                          <a:effectLst/>
                          <a:latin typeface="Arial"/>
                        </a:rPr>
                        <a:t>TOP UP SMEAR</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B82</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ADH </a:t>
                      </a:r>
                      <a:r>
                        <a:rPr lang="en-US" sz="1000" b="0" i="0" u="none" strike="noStrike" dirty="0">
                          <a:solidFill>
                            <a:srgbClr val="000000"/>
                          </a:solidFill>
                          <a:effectLst/>
                          <a:latin typeface="Arial"/>
                        </a:rPr>
                        <a:t>FLEX PAYMENT DUE SHIPPER</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B87</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ADH </a:t>
                      </a:r>
                      <a:r>
                        <a:rPr lang="en-GB" sz="1000" b="0" i="0" u="none" strike="noStrike" dirty="0">
                          <a:solidFill>
                            <a:srgbClr val="000000"/>
                          </a:solidFill>
                          <a:effectLst/>
                          <a:latin typeface="Arial"/>
                        </a:rPr>
                        <a:t>DM RECONCILIATION SMEAR</a:t>
                      </a:r>
                    </a:p>
                  </a:txBody>
                  <a:tcPr marL="9525" marR="9525" marT="9525" marB="0" anchor="ctr"/>
                </a:tc>
              </a:tr>
              <a:tr h="192070">
                <a:tc>
                  <a:txBody>
                    <a:bodyPr/>
                    <a:lstStyle/>
                    <a:p>
                      <a:pPr algn="ctr" rtl="0" fontAlgn="ctr"/>
                      <a:r>
                        <a:rPr lang="en-GB" sz="1000" b="0" i="0" u="none" strike="noStrike" dirty="0">
                          <a:solidFill>
                            <a:srgbClr val="000000"/>
                          </a:solidFill>
                          <a:effectLst/>
                          <a:latin typeface="Arial"/>
                        </a:rPr>
                        <a:t>TTB</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TRANSCO </a:t>
                      </a:r>
                      <a:r>
                        <a:rPr lang="en-US" sz="1000" b="0" i="0" u="none" strike="noStrike" dirty="0">
                          <a:solidFill>
                            <a:srgbClr val="000000"/>
                          </a:solidFill>
                          <a:effectLst/>
                          <a:latin typeface="Arial"/>
                        </a:rPr>
                        <a:t>TRADE BUY GAS COST</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B91</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TRANSCO </a:t>
                      </a:r>
                      <a:r>
                        <a:rPr lang="en-US" sz="1000" b="0" i="0" u="none" strike="noStrike" dirty="0">
                          <a:solidFill>
                            <a:srgbClr val="000000"/>
                          </a:solidFill>
                          <a:effectLst/>
                          <a:latin typeface="Arial"/>
                        </a:rPr>
                        <a:t>TRADE BUY GAS COST ADJ</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TTS</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TRANSCO </a:t>
                      </a:r>
                      <a:r>
                        <a:rPr lang="en-US" sz="1000" b="0" i="0" u="none" strike="noStrike" dirty="0">
                          <a:solidFill>
                            <a:srgbClr val="000000"/>
                          </a:solidFill>
                          <a:effectLst/>
                          <a:latin typeface="Arial"/>
                        </a:rPr>
                        <a:t>TRADE SELL GAS COST</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B92</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TRANSCO </a:t>
                      </a:r>
                      <a:r>
                        <a:rPr lang="en-US" sz="1000" b="0" i="0" u="none" strike="noStrike" dirty="0">
                          <a:solidFill>
                            <a:srgbClr val="000000"/>
                          </a:solidFill>
                          <a:effectLst/>
                          <a:latin typeface="Arial"/>
                        </a:rPr>
                        <a:t>TRADE SELL GAS COST ADJ</a:t>
                      </a:r>
                    </a:p>
                  </a:txBody>
                  <a:tcPr marL="9525" marR="9525" marT="9525" marB="0" anchor="ctr"/>
                </a:tc>
              </a:tr>
            </a:tbl>
          </a:graphicData>
        </a:graphic>
      </p:graphicFrame>
      <p:sp>
        <p:nvSpPr>
          <p:cNvPr id="12" name="Footer Placeholder 11"/>
          <p:cNvSpPr>
            <a:spLocks noGrp="1"/>
          </p:cNvSpPr>
          <p:nvPr>
            <p:ph type="ftr" sz="quarter" idx="10"/>
          </p:nvPr>
        </p:nvSpPr>
        <p:spPr/>
        <p:txBody>
          <a:bodyPr/>
          <a:lstStyle/>
          <a:p>
            <a:pPr>
              <a:defRPr/>
            </a:pPr>
            <a:fld id="{D86480B0-6847-4D27-B3EC-F99462D2DA11}" type="slidenum">
              <a:rPr lang="en-GB" smtClean="0"/>
              <a:pPr>
                <a:defRPr/>
              </a:pPr>
              <a:t>60</a:t>
            </a:fld>
            <a:endParaRPr lang="en-GB" dirty="0"/>
          </a:p>
        </p:txBody>
      </p:sp>
      <p:sp>
        <p:nvSpPr>
          <p:cNvPr id="14" name="Title 3"/>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3.5.6 </a:t>
            </a:r>
            <a:r>
              <a:rPr lang="en-GB" sz="1800" kern="0" dirty="0"/>
              <a:t>Scheduled Ancillary </a:t>
            </a:r>
            <a:r>
              <a:rPr lang="en-GB" sz="1800" kern="0" dirty="0" smtClean="0"/>
              <a:t>Invoices - BAL</a:t>
            </a:r>
            <a:r>
              <a:rPr lang="en-GB" kern="0" dirty="0" smtClean="0"/>
              <a:t/>
            </a:r>
            <a:br>
              <a:rPr lang="en-GB" kern="0" dirty="0" smtClean="0"/>
            </a:br>
            <a:r>
              <a:rPr lang="en-GB" sz="2000" kern="0" dirty="0" smtClean="0">
                <a:solidFill>
                  <a:schemeClr val="accent6"/>
                </a:solidFill>
              </a:rPr>
              <a:t>3.5.6.1  BAL</a:t>
            </a:r>
            <a:endParaRPr lang="en-GB" sz="2000" kern="0" dirty="0">
              <a:solidFill>
                <a:schemeClr val="accent6"/>
              </a:solidFill>
            </a:endParaRPr>
          </a:p>
        </p:txBody>
      </p:sp>
      <p:sp>
        <p:nvSpPr>
          <p:cNvPr id="7" name="Rectangle 6"/>
          <p:cNvSpPr/>
          <p:nvPr/>
        </p:nvSpPr>
        <p:spPr bwMode="auto">
          <a:xfrm>
            <a:off x="323528" y="636319"/>
            <a:ext cx="6840760" cy="423263"/>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000" tIns="46038" rIns="36000" bIns="46038" numCol="1" spcCol="0" rtlCol="0" fromWordArt="0" anchor="ctr" anchorCtr="0" forceAA="0" compatLnSpc="1">
            <a:prstTxWarp prst="textNoShape">
              <a:avLst/>
            </a:prstTxWarp>
            <a:noAutofit/>
          </a:bodyPr>
          <a:lstStyle/>
          <a:p>
            <a:pPr defTabSz="914400"/>
            <a:r>
              <a:rPr lang="en-US" sz="1600" kern="0" dirty="0">
                <a:solidFill>
                  <a:schemeClr val="bg1"/>
                </a:solidFill>
                <a:latin typeface="+mn-lt"/>
                <a:ea typeface="+mn-ea"/>
              </a:rPr>
              <a:t>Taken from the </a:t>
            </a:r>
            <a:r>
              <a:rPr lang="en-US" sz="1600" kern="0" dirty="0">
                <a:solidFill>
                  <a:srgbClr val="FFFF00"/>
                </a:solidFill>
                <a:latin typeface="+mn-lt"/>
                <a:ea typeface="+mn-ea"/>
              </a:rPr>
              <a:t>Xoserve Comprehensive Invoices and Charge Types </a:t>
            </a:r>
            <a:r>
              <a:rPr lang="en-US" sz="1600" kern="0" dirty="0" smtClean="0">
                <a:solidFill>
                  <a:srgbClr val="FFFF00"/>
                </a:solidFill>
                <a:latin typeface="+mn-lt"/>
                <a:ea typeface="+mn-ea"/>
              </a:rPr>
              <a:t>Sheet</a:t>
            </a:r>
            <a:endParaRPr lang="en-GB" sz="1600" kern="0" dirty="0">
              <a:solidFill>
                <a:schemeClr val="bg1"/>
              </a:solidFill>
              <a:latin typeface="+mn-lt"/>
              <a:ea typeface="+mn-ea"/>
            </a:endParaRPr>
          </a:p>
        </p:txBody>
      </p:sp>
      <p:graphicFrame>
        <p:nvGraphicFramePr>
          <p:cNvPr id="8" name="Table 7"/>
          <p:cNvGraphicFramePr>
            <a:graphicFrameLocks noGrp="1"/>
          </p:cNvGraphicFramePr>
          <p:nvPr>
            <p:extLst>
              <p:ext uri="{D42A27DB-BD31-4B8C-83A1-F6EECF244321}">
                <p14:modId xmlns:p14="http://schemas.microsoft.com/office/powerpoint/2010/main" val="854011719"/>
              </p:ext>
            </p:extLst>
          </p:nvPr>
        </p:nvGraphicFramePr>
        <p:xfrm>
          <a:off x="4860032" y="1337518"/>
          <a:ext cx="3456384" cy="2198800"/>
        </p:xfrm>
        <a:graphic>
          <a:graphicData uri="http://schemas.openxmlformats.org/drawingml/2006/table">
            <a:tbl>
              <a:tblPr>
                <a:tableStyleId>{16D9F66E-5EB9-4882-86FB-DCBF35E3C3E4}</a:tableStyleId>
              </a:tblPr>
              <a:tblGrid>
                <a:gridCol w="479847"/>
                <a:gridCol w="2976537"/>
              </a:tblGrid>
              <a:tr h="182430">
                <a:tc>
                  <a:txBody>
                    <a:bodyPr/>
                    <a:lstStyle/>
                    <a:p>
                      <a:pPr algn="ctr" fontAlgn="b"/>
                      <a:r>
                        <a:rPr lang="en-GB" sz="1000" b="1" u="none" strike="noStrike" dirty="0" smtClean="0">
                          <a:effectLst/>
                        </a:rPr>
                        <a:t>Charge</a:t>
                      </a:r>
                      <a:endParaRPr lang="en-GB" sz="1000" b="1" i="0" u="none" strike="noStrike" dirty="0">
                        <a:effectLst/>
                        <a:latin typeface="+mn-lt"/>
                      </a:endParaRPr>
                    </a:p>
                  </a:txBody>
                  <a:tcPr marL="9525" marR="9525" marT="9525" marB="0" anchor="b"/>
                </a:tc>
                <a:tc>
                  <a:txBody>
                    <a:bodyPr/>
                    <a:lstStyle/>
                    <a:p>
                      <a:pPr algn="l" fontAlgn="b"/>
                      <a:r>
                        <a:rPr lang="en-GB" sz="1000" b="1" u="none" strike="noStrike" dirty="0" smtClean="0">
                          <a:effectLst/>
                        </a:rPr>
                        <a:t> Charge Description</a:t>
                      </a:r>
                      <a:endParaRPr lang="en-GB" sz="1000" b="1" i="0" u="none" strike="noStrike" dirty="0">
                        <a:effectLst/>
                        <a:latin typeface="+mn-lt"/>
                      </a:endParaRPr>
                    </a:p>
                  </a:txBody>
                  <a:tcPr marL="9525" marR="9525" marT="9525" marB="0" anchor="b"/>
                </a:tc>
              </a:tr>
              <a:tr h="182430">
                <a:tc>
                  <a:txBody>
                    <a:bodyPr/>
                    <a:lstStyle/>
                    <a:p>
                      <a:pPr algn="ctr" rtl="0" fontAlgn="ctr"/>
                      <a:r>
                        <a:rPr lang="en-GB" sz="1000" b="0" i="0" u="none" strike="noStrike" dirty="0">
                          <a:solidFill>
                            <a:srgbClr val="000000"/>
                          </a:solidFill>
                          <a:effectLst/>
                          <a:latin typeface="Arial"/>
                        </a:rPr>
                        <a:t>ESC</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ENTRY </a:t>
                      </a:r>
                      <a:r>
                        <a:rPr lang="en-GB" sz="1000" b="0" i="0" u="none" strike="noStrike" dirty="0">
                          <a:solidFill>
                            <a:srgbClr val="000000"/>
                          </a:solidFill>
                          <a:effectLst/>
                          <a:latin typeface="Arial"/>
                        </a:rPr>
                        <a:t>SCHEDULING-DUE TR'SCO</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EXS</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EXIT </a:t>
                      </a:r>
                      <a:r>
                        <a:rPr lang="en-GB" sz="1000" b="0" i="0" u="none" strike="noStrike" dirty="0">
                          <a:solidFill>
                            <a:srgbClr val="000000"/>
                          </a:solidFill>
                          <a:effectLst/>
                          <a:latin typeface="Arial"/>
                        </a:rPr>
                        <a:t>SCHEDULING-DUE TR'SCO</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FPS</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FLEXIBILITY </a:t>
                      </a:r>
                      <a:r>
                        <a:rPr lang="en-GB" sz="1000" b="0" i="0" u="none" strike="noStrike" dirty="0">
                          <a:solidFill>
                            <a:srgbClr val="000000"/>
                          </a:solidFill>
                          <a:effectLst/>
                          <a:latin typeface="Arial"/>
                        </a:rPr>
                        <a:t>PAYMENT-DUE SHP'R</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FPT</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FLEXIBILITY </a:t>
                      </a:r>
                      <a:r>
                        <a:rPr lang="en-GB" sz="1000" b="0" i="0" u="none" strike="noStrike" dirty="0">
                          <a:solidFill>
                            <a:srgbClr val="000000"/>
                          </a:solidFill>
                          <a:effectLst/>
                          <a:latin typeface="Arial"/>
                        </a:rPr>
                        <a:t>PAYMENT-DUE T'SCO</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DUT</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GDE </a:t>
                      </a:r>
                      <a:r>
                        <a:rPr lang="en-GB" sz="1000" b="0" i="0" u="none" strike="noStrike" dirty="0">
                          <a:solidFill>
                            <a:srgbClr val="000000"/>
                          </a:solidFill>
                          <a:effectLst/>
                          <a:latin typeface="Arial"/>
                        </a:rPr>
                        <a:t>DEEMED TRADE CHARGE</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B93</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INCENTIVISED </a:t>
                      </a:r>
                      <a:r>
                        <a:rPr lang="en-GB" sz="1000" b="0" i="0" u="none" strike="noStrike" dirty="0">
                          <a:solidFill>
                            <a:srgbClr val="000000"/>
                          </a:solidFill>
                          <a:effectLst/>
                          <a:latin typeface="Arial"/>
                        </a:rPr>
                        <a:t>NOMINATION SCH </a:t>
                      </a:r>
                      <a:r>
                        <a:rPr lang="en-GB" sz="1000" b="0" i="0" u="none" strike="noStrike" dirty="0" smtClean="0">
                          <a:solidFill>
                            <a:srgbClr val="000000"/>
                          </a:solidFill>
                          <a:effectLst/>
                          <a:latin typeface="Arial"/>
                        </a:rPr>
                        <a:t>- </a:t>
                      </a:r>
                      <a:r>
                        <a:rPr lang="en-GB" sz="1000" b="0" i="0" u="none" strike="noStrike" dirty="0">
                          <a:solidFill>
                            <a:srgbClr val="000000"/>
                          </a:solidFill>
                          <a:effectLst/>
                          <a:latin typeface="Arial"/>
                        </a:rPr>
                        <a:t>ADJ</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INS</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INCENTIVISED </a:t>
                      </a:r>
                      <a:r>
                        <a:rPr lang="en-GB" sz="1000" b="0" i="0" u="none" strike="noStrike" dirty="0">
                          <a:solidFill>
                            <a:srgbClr val="000000"/>
                          </a:solidFill>
                          <a:effectLst/>
                          <a:latin typeface="Arial"/>
                        </a:rPr>
                        <a:t>NOMINATION SCHEME</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REC</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NDM/CSEP </a:t>
                      </a:r>
                      <a:r>
                        <a:rPr lang="en-GB" sz="1000" b="0" i="0" u="none" strike="noStrike" dirty="0">
                          <a:solidFill>
                            <a:srgbClr val="000000"/>
                          </a:solidFill>
                          <a:effectLst/>
                          <a:latin typeface="Arial"/>
                        </a:rPr>
                        <a:t>RECONCILIATION SMEAR</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B90</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PHYSICAL </a:t>
                      </a:r>
                      <a:r>
                        <a:rPr lang="en-US" sz="1000" b="0" i="0" u="none" strike="noStrike" dirty="0">
                          <a:solidFill>
                            <a:srgbClr val="000000"/>
                          </a:solidFill>
                          <a:effectLst/>
                          <a:latin typeface="Arial"/>
                        </a:rPr>
                        <a:t>RENOM INCEN CH ADJ</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PRI</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PHYSICAL </a:t>
                      </a:r>
                      <a:r>
                        <a:rPr lang="en-GB" sz="1000" b="0" i="0" u="none" strike="noStrike" dirty="0">
                          <a:solidFill>
                            <a:srgbClr val="000000"/>
                          </a:solidFill>
                          <a:effectLst/>
                          <a:latin typeface="Arial"/>
                        </a:rPr>
                        <a:t>RENOMINATION INCENT</a:t>
                      </a:r>
                    </a:p>
                  </a:txBody>
                  <a:tcPr marL="9525" marR="9525" marT="9525" marB="0" anchor="ctr"/>
                </a:tc>
              </a:tr>
              <a:tr h="192070">
                <a:tc>
                  <a:txBody>
                    <a:bodyPr/>
                    <a:lstStyle/>
                    <a:p>
                      <a:pPr algn="ctr" rtl="0" fontAlgn="ctr"/>
                      <a:r>
                        <a:rPr lang="en-GB" sz="1000" b="0" i="0" u="none" strike="noStrike">
                          <a:solidFill>
                            <a:srgbClr val="000000"/>
                          </a:solidFill>
                          <a:effectLst/>
                          <a:latin typeface="Arial"/>
                        </a:rPr>
                        <a:t>TUT</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TOP </a:t>
                      </a:r>
                      <a:r>
                        <a:rPr lang="en-GB" sz="1000" b="0" i="0" u="none" strike="noStrike" dirty="0">
                          <a:solidFill>
                            <a:srgbClr val="000000"/>
                          </a:solidFill>
                          <a:effectLst/>
                          <a:latin typeface="Arial"/>
                        </a:rPr>
                        <a:t>UP NEUTRALITY SMEAR</a:t>
                      </a:r>
                    </a:p>
                  </a:txBody>
                  <a:tcPr marL="9525" marR="9525" marT="9525" marB="0" anchor="ctr"/>
                </a:tc>
              </a:tr>
            </a:tbl>
          </a:graphicData>
        </a:graphic>
      </p:graphicFrame>
    </p:spTree>
    <p:extLst>
      <p:ext uri="{BB962C8B-B14F-4D97-AF65-F5344CB8AC3E}">
        <p14:creationId xmlns:p14="http://schemas.microsoft.com/office/powerpoint/2010/main" val="7183051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97949600"/>
              </p:ext>
            </p:extLst>
          </p:nvPr>
        </p:nvGraphicFramePr>
        <p:xfrm>
          <a:off x="395536" y="1337518"/>
          <a:ext cx="4536504" cy="2360725"/>
        </p:xfrm>
        <a:graphic>
          <a:graphicData uri="http://schemas.openxmlformats.org/drawingml/2006/table">
            <a:tbl>
              <a:tblPr>
                <a:tableStyleId>{16D9F66E-5EB9-4882-86FB-DCBF35E3C3E4}</a:tableStyleId>
              </a:tblPr>
              <a:tblGrid>
                <a:gridCol w="629799"/>
                <a:gridCol w="3906705"/>
              </a:tblGrid>
              <a:tr h="182430">
                <a:tc>
                  <a:txBody>
                    <a:bodyPr/>
                    <a:lstStyle/>
                    <a:p>
                      <a:pPr algn="ctr" fontAlgn="b"/>
                      <a:r>
                        <a:rPr lang="en-GB" sz="1000" b="1" u="none" strike="noStrike" dirty="0" smtClean="0">
                          <a:effectLst/>
                        </a:rPr>
                        <a:t>Charge</a:t>
                      </a:r>
                      <a:endParaRPr lang="en-GB" sz="1000" b="1" i="0" u="none" strike="noStrike" dirty="0">
                        <a:effectLst/>
                        <a:latin typeface="+mn-lt"/>
                      </a:endParaRPr>
                    </a:p>
                  </a:txBody>
                  <a:tcPr marL="9525" marR="9525" marT="9525" marB="0" anchor="b"/>
                </a:tc>
                <a:tc>
                  <a:txBody>
                    <a:bodyPr/>
                    <a:lstStyle/>
                    <a:p>
                      <a:pPr algn="l" fontAlgn="b"/>
                      <a:r>
                        <a:rPr lang="en-GB" sz="1000" b="1" u="none" strike="noStrike" dirty="0" smtClean="0">
                          <a:effectLst/>
                        </a:rPr>
                        <a:t> Charge Description</a:t>
                      </a:r>
                      <a:endParaRPr lang="en-GB" sz="1000" b="1" i="0" u="none" strike="noStrike" dirty="0">
                        <a:effectLst/>
                        <a:latin typeface="+mn-lt"/>
                      </a:endParaRPr>
                    </a:p>
                  </a:txBody>
                  <a:tcPr marL="9525" marR="9525" marT="9525" marB="0" anchor="b"/>
                </a:tc>
              </a:tr>
              <a:tr h="182430">
                <a:tc>
                  <a:txBody>
                    <a:bodyPr/>
                    <a:lstStyle/>
                    <a:p>
                      <a:pPr algn="ctr" rtl="0" fontAlgn="ctr"/>
                      <a:r>
                        <a:rPr lang="en-GB" sz="1000" b="0" i="0" u="none" strike="noStrike" dirty="0">
                          <a:solidFill>
                            <a:srgbClr val="000000"/>
                          </a:solidFill>
                          <a:effectLst/>
                          <a:latin typeface="Arial"/>
                        </a:rPr>
                        <a:t>B96</a:t>
                      </a:r>
                    </a:p>
                  </a:txBody>
                  <a:tcPr marL="9525" marR="9525" marT="9525" marB="0" anchor="ctr"/>
                </a:tc>
                <a:tc>
                  <a:txBody>
                    <a:bodyPr/>
                    <a:lstStyle/>
                    <a:p>
                      <a:pPr algn="l" rtl="0" fontAlgn="ctr"/>
                      <a:r>
                        <a:rPr lang="en-US" sz="1000" b="0" i="0" u="none" strike="noStrike">
                          <a:solidFill>
                            <a:srgbClr val="000000"/>
                          </a:solidFill>
                          <a:effectLst/>
                          <a:latin typeface="Arial"/>
                        </a:rPr>
                        <a:t>ADJUSTMENT TO DSR COMPENSATION PAYMENT CR DR</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B95</a:t>
                      </a:r>
                    </a:p>
                  </a:txBody>
                  <a:tcPr marL="9525" marR="9525" marT="9525" marB="0" anchor="ctr"/>
                </a:tc>
                <a:tc>
                  <a:txBody>
                    <a:bodyPr/>
                    <a:lstStyle/>
                    <a:p>
                      <a:pPr algn="l" rtl="0" fontAlgn="ctr"/>
                      <a:r>
                        <a:rPr lang="en-US" sz="1000" b="0" i="0" u="none" strike="noStrike">
                          <a:solidFill>
                            <a:srgbClr val="000000"/>
                          </a:solidFill>
                          <a:effectLst/>
                          <a:latin typeface="Arial"/>
                        </a:rPr>
                        <a:t>ADJUSTMENT TO DSR FUND IMBALANCE CHARGE CR DR</a:t>
                      </a:r>
                    </a:p>
                  </a:txBody>
                  <a:tcPr marL="9525" marR="9525" marT="9525" marB="0" anchor="ctr"/>
                </a:tc>
              </a:tr>
              <a:tr h="38870">
                <a:tc>
                  <a:txBody>
                    <a:bodyPr/>
                    <a:lstStyle/>
                    <a:p>
                      <a:pPr algn="ctr" rtl="0" fontAlgn="ctr"/>
                      <a:r>
                        <a:rPr lang="en-GB" sz="1000" b="0" i="0" u="none" strike="noStrike">
                          <a:solidFill>
                            <a:srgbClr val="000000"/>
                          </a:solidFill>
                          <a:effectLst/>
                          <a:latin typeface="Arial"/>
                        </a:rPr>
                        <a:t>B94</a:t>
                      </a:r>
                    </a:p>
                  </a:txBody>
                  <a:tcPr marL="9525" marR="9525" marT="9525" marB="0" anchor="ctr"/>
                </a:tc>
                <a:tc>
                  <a:txBody>
                    <a:bodyPr/>
                    <a:lstStyle/>
                    <a:p>
                      <a:pPr algn="l" rtl="0" fontAlgn="ctr"/>
                      <a:r>
                        <a:rPr lang="en-US" sz="1000" b="0" i="0" u="none" strike="noStrike">
                          <a:solidFill>
                            <a:srgbClr val="000000"/>
                          </a:solidFill>
                          <a:effectLst/>
                          <a:latin typeface="Arial"/>
                        </a:rPr>
                        <a:t>ADJUSTMENT TO GDE DEEMED TRADE CR DR</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CNU</a:t>
                      </a:r>
                    </a:p>
                  </a:txBody>
                  <a:tcPr marL="9525" marR="9525" marT="9525" marB="0" anchor="ctr"/>
                </a:tc>
                <a:tc>
                  <a:txBody>
                    <a:bodyPr/>
                    <a:lstStyle/>
                    <a:p>
                      <a:pPr algn="l" rtl="0" fontAlgn="ctr"/>
                      <a:r>
                        <a:rPr lang="en-GB" sz="1000" b="0" i="0" u="none" strike="noStrike" dirty="0">
                          <a:solidFill>
                            <a:schemeClr val="accent4">
                              <a:lumMod val="75000"/>
                            </a:schemeClr>
                          </a:solidFill>
                          <a:effectLst/>
                          <a:latin typeface="Arial"/>
                        </a:rPr>
                        <a:t>BALANCING NEUTRALITY SMEAR</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DMR</a:t>
                      </a:r>
                    </a:p>
                  </a:txBody>
                  <a:tcPr marL="9525" marR="9525" marT="9525" marB="0" anchor="ctr"/>
                </a:tc>
                <a:tc>
                  <a:txBody>
                    <a:bodyPr/>
                    <a:lstStyle/>
                    <a:p>
                      <a:pPr algn="l" rtl="0" fontAlgn="ctr"/>
                      <a:r>
                        <a:rPr lang="en-GB" sz="1000" b="0" i="0" u="none" strike="noStrike">
                          <a:solidFill>
                            <a:srgbClr val="000000"/>
                          </a:solidFill>
                          <a:effectLst/>
                          <a:latin typeface="Arial"/>
                        </a:rPr>
                        <a:t>DM RECONCILIATION</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DXS</a:t>
                      </a:r>
                    </a:p>
                  </a:txBody>
                  <a:tcPr marL="9525" marR="9525" marT="9525" marB="0" anchor="ctr"/>
                </a:tc>
                <a:tc>
                  <a:txBody>
                    <a:bodyPr/>
                    <a:lstStyle/>
                    <a:p>
                      <a:pPr algn="l" rtl="0" fontAlgn="ctr"/>
                      <a:r>
                        <a:rPr lang="en-GB" sz="1000" b="0" i="0" u="none" strike="noStrike">
                          <a:solidFill>
                            <a:srgbClr val="000000"/>
                          </a:solidFill>
                          <a:effectLst/>
                          <a:latin typeface="Arial"/>
                        </a:rPr>
                        <a:t>DMA EXIT SCHEDULING-TR'SCO</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DSP</a:t>
                      </a:r>
                    </a:p>
                  </a:txBody>
                  <a:tcPr marL="9525" marR="9525" marT="9525" marB="0" anchor="ctr"/>
                </a:tc>
                <a:tc>
                  <a:txBody>
                    <a:bodyPr/>
                    <a:lstStyle/>
                    <a:p>
                      <a:pPr algn="l" rtl="0" fontAlgn="ctr"/>
                      <a:r>
                        <a:rPr lang="en-GB" sz="1000" b="0" i="0" u="none" strike="noStrike">
                          <a:solidFill>
                            <a:srgbClr val="000000"/>
                          </a:solidFill>
                          <a:effectLst/>
                          <a:latin typeface="Arial"/>
                        </a:rPr>
                        <a:t>DSR COMPENSATION PAYMENT</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TSS</a:t>
                      </a:r>
                    </a:p>
                  </a:txBody>
                  <a:tcPr marL="9525" marR="9525" marT="9525" marB="0" anchor="ctr"/>
                </a:tc>
                <a:tc>
                  <a:txBody>
                    <a:bodyPr/>
                    <a:lstStyle/>
                    <a:p>
                      <a:pPr algn="l" rtl="0" fontAlgn="ctr"/>
                      <a:r>
                        <a:rPr lang="en-GB" sz="1000" b="0" i="0" u="none" strike="noStrike">
                          <a:solidFill>
                            <a:srgbClr val="000000"/>
                          </a:solidFill>
                          <a:effectLst/>
                          <a:latin typeface="Arial"/>
                        </a:rPr>
                        <a:t>DSR FUND IMBALANCE CHARGE</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B43</a:t>
                      </a:r>
                    </a:p>
                  </a:txBody>
                  <a:tcPr marL="9525" marR="9525" marT="9525" marB="0" anchor="ctr"/>
                </a:tc>
                <a:tc>
                  <a:txBody>
                    <a:bodyPr/>
                    <a:lstStyle/>
                    <a:p>
                      <a:pPr algn="l" rtl="0" fontAlgn="ctr"/>
                      <a:r>
                        <a:rPr lang="en-GB" sz="1000" b="0" i="0" u="none" strike="noStrike">
                          <a:solidFill>
                            <a:srgbClr val="000000"/>
                          </a:solidFill>
                          <a:effectLst/>
                          <a:latin typeface="Arial"/>
                        </a:rPr>
                        <a:t>EBI INTEREST</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B40</a:t>
                      </a:r>
                    </a:p>
                  </a:txBody>
                  <a:tcPr marL="9525" marR="9525" marT="9525" marB="0" anchor="ctr"/>
                </a:tc>
                <a:tc>
                  <a:txBody>
                    <a:bodyPr/>
                    <a:lstStyle/>
                    <a:p>
                      <a:pPr algn="l" rtl="0" fontAlgn="ctr"/>
                      <a:r>
                        <a:rPr lang="en-US" sz="1000" b="0" i="0" u="none" strike="noStrike">
                          <a:solidFill>
                            <a:srgbClr val="000000"/>
                          </a:solidFill>
                          <a:effectLst/>
                          <a:latin typeface="Arial"/>
                        </a:rPr>
                        <a:t>EBI THEFT OF GAS - GAS</a:t>
                      </a:r>
                    </a:p>
                  </a:txBody>
                  <a:tcPr marL="9525" marR="9525" marT="9525" marB="0" anchor="ctr"/>
                </a:tc>
              </a:tr>
              <a:tr h="192070">
                <a:tc>
                  <a:txBody>
                    <a:bodyPr/>
                    <a:lstStyle/>
                    <a:p>
                      <a:pPr algn="ctr" rtl="0" fontAlgn="ctr"/>
                      <a:r>
                        <a:rPr lang="en-GB" sz="1000" b="0" i="0" u="none" strike="noStrike">
                          <a:solidFill>
                            <a:srgbClr val="000000"/>
                          </a:solidFill>
                          <a:effectLst/>
                          <a:latin typeface="Arial"/>
                        </a:rPr>
                        <a:t>B44</a:t>
                      </a:r>
                    </a:p>
                  </a:txBody>
                  <a:tcPr marL="9525" marR="9525" marT="9525" marB="0" anchor="ctr"/>
                </a:tc>
                <a:tc>
                  <a:txBody>
                    <a:bodyPr/>
                    <a:lstStyle/>
                    <a:p>
                      <a:pPr algn="l" rtl="0" fontAlgn="ctr"/>
                      <a:r>
                        <a:rPr lang="en-US" sz="1000" b="0" i="0" u="none" strike="noStrike">
                          <a:solidFill>
                            <a:srgbClr val="000000"/>
                          </a:solidFill>
                          <a:effectLst/>
                          <a:latin typeface="Arial"/>
                        </a:rPr>
                        <a:t>ENERGY LATE PAYMENT RECOVERY CHARGE - CR </a:t>
                      </a:r>
                    </a:p>
                  </a:txBody>
                  <a:tcPr marL="9525" marR="9525" marT="9525" marB="0" anchor="ctr"/>
                </a:tc>
              </a:tr>
              <a:tr h="182430">
                <a:tc>
                  <a:txBody>
                    <a:bodyPr/>
                    <a:lstStyle/>
                    <a:p>
                      <a:pPr algn="ctr" rtl="0" fontAlgn="ctr"/>
                      <a:r>
                        <a:rPr lang="en-GB" sz="1000" b="0" i="0" u="none" strike="noStrike">
                          <a:solidFill>
                            <a:srgbClr val="000000"/>
                          </a:solidFill>
                          <a:effectLst/>
                          <a:latin typeface="Arial"/>
                        </a:rPr>
                        <a:t>B45</a:t>
                      </a:r>
                    </a:p>
                  </a:txBody>
                  <a:tcPr marL="9525" marR="9525" marT="9525" marB="0" anchor="ctr"/>
                </a:tc>
                <a:tc>
                  <a:txBody>
                    <a:bodyPr/>
                    <a:lstStyle/>
                    <a:p>
                      <a:pPr algn="l" rtl="0" fontAlgn="ctr"/>
                      <a:r>
                        <a:rPr lang="en-US" sz="1000" b="0" i="0" u="none" strike="noStrike" dirty="0">
                          <a:solidFill>
                            <a:srgbClr val="000000"/>
                          </a:solidFill>
                          <a:effectLst/>
                          <a:latin typeface="Arial"/>
                        </a:rPr>
                        <a:t>ENERGY LATE PAYMENT RECOVERY CHARGE - DR </a:t>
                      </a:r>
                    </a:p>
                  </a:txBody>
                  <a:tcPr marL="9525" marR="9525" marT="9525" marB="0" anchor="ctr"/>
                </a:tc>
              </a:tr>
            </a:tbl>
          </a:graphicData>
        </a:graphic>
      </p:graphicFrame>
      <p:sp>
        <p:nvSpPr>
          <p:cNvPr id="12" name="Footer Placeholder 11"/>
          <p:cNvSpPr>
            <a:spLocks noGrp="1"/>
          </p:cNvSpPr>
          <p:nvPr>
            <p:ph type="ftr" sz="quarter" idx="10"/>
          </p:nvPr>
        </p:nvSpPr>
        <p:spPr/>
        <p:txBody>
          <a:bodyPr/>
          <a:lstStyle/>
          <a:p>
            <a:pPr>
              <a:defRPr/>
            </a:pPr>
            <a:fld id="{D86480B0-6847-4D27-B3EC-F99462D2DA11}" type="slidenum">
              <a:rPr lang="en-GB" smtClean="0"/>
              <a:pPr>
                <a:defRPr/>
              </a:pPr>
              <a:t>61</a:t>
            </a:fld>
            <a:endParaRPr lang="en-GB" dirty="0"/>
          </a:p>
        </p:txBody>
      </p:sp>
      <p:sp>
        <p:nvSpPr>
          <p:cNvPr id="14" name="Title 3"/>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3.5.6 Scheduled Ancillary Invoices - BAL</a:t>
            </a:r>
            <a:br>
              <a:rPr lang="en-GB" sz="1800" kern="0" dirty="0"/>
            </a:br>
            <a:r>
              <a:rPr lang="en-GB" sz="2000" kern="0" dirty="0" smtClean="0">
                <a:solidFill>
                  <a:schemeClr val="accent6"/>
                </a:solidFill>
              </a:rPr>
              <a:t>3.5.6.2  BAL</a:t>
            </a:r>
            <a:endParaRPr lang="en-GB" sz="2000" kern="0" dirty="0">
              <a:solidFill>
                <a:schemeClr val="accent6"/>
              </a:solidFill>
            </a:endParaRPr>
          </a:p>
        </p:txBody>
      </p:sp>
      <p:sp>
        <p:nvSpPr>
          <p:cNvPr id="7" name="Line Callout 2 6"/>
          <p:cNvSpPr/>
          <p:nvPr/>
        </p:nvSpPr>
        <p:spPr bwMode="auto">
          <a:xfrm>
            <a:off x="5709642" y="1449338"/>
            <a:ext cx="3038822" cy="2170336"/>
          </a:xfrm>
          <a:prstGeom prst="borderCallout2">
            <a:avLst>
              <a:gd name="adj1" fmla="val 50303"/>
              <a:gd name="adj2" fmla="val -261"/>
              <a:gd name="adj3" fmla="val 50964"/>
              <a:gd name="adj4" fmla="val -12037"/>
              <a:gd name="adj5" fmla="val 32781"/>
              <a:gd name="adj6" fmla="val -83891"/>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ctr" defTabSz="914400"/>
            <a:r>
              <a:rPr lang="en-GB" sz="1400" kern="0" dirty="0" smtClean="0">
                <a:solidFill>
                  <a:schemeClr val="accent1"/>
                </a:solidFill>
              </a:rPr>
              <a:t>CNU Charge: As previously stated the network does not make any profit on energy balancing. However if at the end of the month the network were in credit then this would be allocated to NTS participating shippers. </a:t>
            </a:r>
            <a:endParaRPr kumimoji="0" lang="en-GB" sz="1400" b="0" i="0" u="none" strike="noStrike" cap="none" normalizeH="0" baseline="0" dirty="0" smtClean="0">
              <a:ln>
                <a:noFill/>
              </a:ln>
              <a:solidFill>
                <a:schemeClr val="tx1"/>
              </a:solidFill>
              <a:effectLst/>
            </a:endParaRPr>
          </a:p>
        </p:txBody>
      </p:sp>
      <p:sp>
        <p:nvSpPr>
          <p:cNvPr id="8" name="Rectangle 7"/>
          <p:cNvSpPr/>
          <p:nvPr/>
        </p:nvSpPr>
        <p:spPr bwMode="auto">
          <a:xfrm>
            <a:off x="323528" y="636319"/>
            <a:ext cx="6840760" cy="423263"/>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000" tIns="46038" rIns="36000" bIns="46038" numCol="1" spcCol="0" rtlCol="0" fromWordArt="0" anchor="ctr" anchorCtr="0" forceAA="0" compatLnSpc="1">
            <a:prstTxWarp prst="textNoShape">
              <a:avLst/>
            </a:prstTxWarp>
            <a:noAutofit/>
          </a:bodyPr>
          <a:lstStyle/>
          <a:p>
            <a:pPr defTabSz="914400"/>
            <a:r>
              <a:rPr lang="en-US" sz="1600" kern="0" dirty="0">
                <a:solidFill>
                  <a:schemeClr val="bg1"/>
                </a:solidFill>
                <a:latin typeface="+mn-lt"/>
                <a:ea typeface="+mn-ea"/>
              </a:rPr>
              <a:t>Taken from the </a:t>
            </a:r>
            <a:r>
              <a:rPr lang="en-US" sz="1600" kern="0" dirty="0">
                <a:solidFill>
                  <a:srgbClr val="FFFF00"/>
                </a:solidFill>
                <a:latin typeface="+mn-lt"/>
                <a:ea typeface="+mn-ea"/>
              </a:rPr>
              <a:t>Xoserve Comprehensive Invoices and Charge Types </a:t>
            </a:r>
            <a:r>
              <a:rPr lang="en-US" sz="1600" kern="0" dirty="0" smtClean="0">
                <a:solidFill>
                  <a:srgbClr val="FFFF00"/>
                </a:solidFill>
                <a:latin typeface="+mn-lt"/>
                <a:ea typeface="+mn-ea"/>
              </a:rPr>
              <a:t>Sheet</a:t>
            </a:r>
            <a:endParaRPr lang="en-GB" sz="1600" kern="0" dirty="0">
              <a:solidFill>
                <a:schemeClr val="bg1"/>
              </a:solidFill>
              <a:latin typeface="+mn-lt"/>
              <a:ea typeface="+mn-ea"/>
            </a:endParaRPr>
          </a:p>
        </p:txBody>
      </p:sp>
    </p:spTree>
    <p:extLst>
      <p:ext uri="{BB962C8B-B14F-4D97-AF65-F5344CB8AC3E}">
        <p14:creationId xmlns:p14="http://schemas.microsoft.com/office/powerpoint/2010/main" val="22932979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85715794"/>
              </p:ext>
            </p:extLst>
          </p:nvPr>
        </p:nvGraphicFramePr>
        <p:xfrm>
          <a:off x="395536" y="1337518"/>
          <a:ext cx="4680519" cy="2746090"/>
        </p:xfrm>
        <a:graphic>
          <a:graphicData uri="http://schemas.openxmlformats.org/drawingml/2006/table">
            <a:tbl>
              <a:tblPr>
                <a:tableStyleId>{16D9F66E-5EB9-4882-86FB-DCBF35E3C3E4}</a:tableStyleId>
              </a:tblPr>
              <a:tblGrid>
                <a:gridCol w="493842"/>
                <a:gridCol w="2962542"/>
                <a:gridCol w="1224135"/>
              </a:tblGrid>
              <a:tr h="182430">
                <a:tc>
                  <a:txBody>
                    <a:bodyPr/>
                    <a:lstStyle/>
                    <a:p>
                      <a:pPr algn="ctr" fontAlgn="b"/>
                      <a:r>
                        <a:rPr lang="en-GB" sz="1000" b="1" u="none" strike="noStrike" dirty="0" smtClean="0">
                          <a:effectLst/>
                        </a:rPr>
                        <a:t>Charge</a:t>
                      </a:r>
                      <a:endParaRPr lang="en-GB" sz="1000" b="1" i="0" u="none" strike="noStrike" dirty="0">
                        <a:effectLst/>
                        <a:latin typeface="+mn-lt"/>
                      </a:endParaRPr>
                    </a:p>
                  </a:txBody>
                  <a:tcPr marL="9525" marR="9525" marT="9525" marB="0" anchor="b"/>
                </a:tc>
                <a:tc>
                  <a:txBody>
                    <a:bodyPr/>
                    <a:lstStyle/>
                    <a:p>
                      <a:pPr algn="l" fontAlgn="b"/>
                      <a:r>
                        <a:rPr lang="en-GB" sz="1000" b="1" u="none" strike="noStrike" dirty="0" smtClean="0">
                          <a:effectLst/>
                        </a:rPr>
                        <a:t> Charge Description</a:t>
                      </a:r>
                      <a:endParaRPr lang="en-GB" sz="1000" b="1" i="0" u="none" strike="noStrike" dirty="0">
                        <a:effectLst/>
                        <a:latin typeface="+mn-lt"/>
                      </a:endParaRPr>
                    </a:p>
                  </a:txBody>
                  <a:tcPr marL="9525" marR="9525" marT="9525" marB="0" anchor="b"/>
                </a:tc>
                <a:tc>
                  <a:txBody>
                    <a:bodyPr/>
                    <a:lstStyle/>
                    <a:p>
                      <a:pPr algn="l" fontAlgn="b"/>
                      <a:r>
                        <a:rPr lang="en-GB" sz="1000" b="1" u="none" strike="noStrike" dirty="0" smtClean="0">
                          <a:effectLst/>
                        </a:rPr>
                        <a:t> Comment</a:t>
                      </a:r>
                      <a:endParaRPr lang="en-GB" sz="1000" b="1" i="0" u="none" strike="noStrike" dirty="0">
                        <a:effectLst/>
                        <a:latin typeface="+mn-lt"/>
                      </a:endParaRPr>
                    </a:p>
                  </a:txBody>
                  <a:tcPr marL="9525" marR="9525" marT="9525" marB="0" anchor="b"/>
                </a:tc>
              </a:tr>
              <a:tr h="182430">
                <a:tc>
                  <a:txBody>
                    <a:bodyPr/>
                    <a:lstStyle/>
                    <a:p>
                      <a:pPr algn="ctr" rtl="0" fontAlgn="ctr"/>
                      <a:r>
                        <a:rPr lang="en-GB" sz="1000" b="0" i="0" u="none" strike="noStrike" dirty="0">
                          <a:solidFill>
                            <a:srgbClr val="000000"/>
                          </a:solidFill>
                          <a:effectLst/>
                          <a:latin typeface="Arial"/>
                        </a:rPr>
                        <a:t>B62</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ADH </a:t>
                      </a:r>
                      <a:r>
                        <a:rPr lang="en-US" sz="1000" b="0" i="0" u="none" strike="noStrike" dirty="0">
                          <a:solidFill>
                            <a:srgbClr val="000000"/>
                          </a:solidFill>
                          <a:effectLst/>
                          <a:latin typeface="Arial"/>
                        </a:rPr>
                        <a:t>REC GAS CASHOUT DUE TRANSCO</a:t>
                      </a:r>
                    </a:p>
                  </a:txBody>
                  <a:tcPr marL="9525" marR="9525" marT="9525" marB="0" anchor="ctr"/>
                </a:tc>
                <a:tc>
                  <a:txBody>
                    <a:bodyPr/>
                    <a:lstStyle/>
                    <a:p>
                      <a:pPr algn="l" fontAlgn="b"/>
                      <a:r>
                        <a:rPr lang="en-GB" sz="1000" b="0" i="0" u="none" strike="noStrike" dirty="0" smtClean="0">
                          <a:effectLst/>
                          <a:latin typeface="Arial"/>
                        </a:rPr>
                        <a:t> </a:t>
                      </a:r>
                      <a:r>
                        <a:rPr lang="en-GB" sz="1000" b="0" i="0" u="none" strike="noStrike" dirty="0" err="1" smtClean="0">
                          <a:effectLst/>
                          <a:latin typeface="Arial"/>
                        </a:rPr>
                        <a:t>Cashout</a:t>
                      </a:r>
                      <a:r>
                        <a:rPr lang="en-GB" sz="1000" b="0" i="0" u="none" strike="noStrike" dirty="0" smtClean="0">
                          <a:effectLst/>
                          <a:latin typeface="Arial"/>
                        </a:rPr>
                        <a:t> </a:t>
                      </a:r>
                      <a:r>
                        <a:rPr lang="en-GB" sz="1000" b="0" i="0" u="none" strike="noStrike" dirty="0">
                          <a:effectLst/>
                          <a:latin typeface="Arial"/>
                        </a:rPr>
                        <a:t>Charge</a:t>
                      </a:r>
                    </a:p>
                  </a:txBody>
                  <a:tcPr marL="9525" marR="9525" marT="9525" marB="0" anchor="b"/>
                </a:tc>
              </a:tr>
              <a:tr h="182430">
                <a:tc>
                  <a:txBody>
                    <a:bodyPr/>
                    <a:lstStyle/>
                    <a:p>
                      <a:pPr algn="ctr" rtl="0" fontAlgn="ctr"/>
                      <a:r>
                        <a:rPr lang="en-GB" sz="1000" b="0" i="0" u="none" strike="noStrike">
                          <a:solidFill>
                            <a:srgbClr val="000000"/>
                          </a:solidFill>
                          <a:effectLst/>
                          <a:latin typeface="Arial"/>
                        </a:rPr>
                        <a:t>B63</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ADH </a:t>
                      </a:r>
                      <a:r>
                        <a:rPr lang="en-US" sz="1000" b="0" i="0" u="none" strike="noStrike" dirty="0">
                          <a:solidFill>
                            <a:srgbClr val="000000"/>
                          </a:solidFill>
                          <a:effectLst/>
                          <a:latin typeface="Arial"/>
                        </a:rPr>
                        <a:t>REC GAS CASHOUT DUE SHPPER</a:t>
                      </a:r>
                    </a:p>
                  </a:txBody>
                  <a:tcPr marL="9525" marR="9525" marT="9525" marB="0" anchor="ctr"/>
                </a:tc>
                <a:tc>
                  <a:txBody>
                    <a:bodyPr/>
                    <a:lstStyle/>
                    <a:p>
                      <a:pPr algn="l" fontAlgn="b"/>
                      <a:r>
                        <a:rPr lang="en-GB" sz="1000" b="0" i="0" u="none" strike="noStrike" dirty="0" smtClean="0">
                          <a:effectLst/>
                          <a:latin typeface="Arial"/>
                        </a:rPr>
                        <a:t> </a:t>
                      </a:r>
                      <a:r>
                        <a:rPr lang="en-GB" sz="1000" b="0" i="0" u="none" strike="noStrike" dirty="0" err="1" smtClean="0">
                          <a:effectLst/>
                          <a:latin typeface="Arial"/>
                        </a:rPr>
                        <a:t>Cashout</a:t>
                      </a:r>
                      <a:r>
                        <a:rPr lang="en-GB" sz="1000" b="0" i="0" u="none" strike="noStrike" dirty="0" smtClean="0">
                          <a:effectLst/>
                          <a:latin typeface="Arial"/>
                        </a:rPr>
                        <a:t> Charge</a:t>
                      </a:r>
                      <a:endParaRPr lang="en-GB" sz="1000" b="0" i="0" u="none" strike="noStrike" dirty="0">
                        <a:effectLst/>
                        <a:latin typeface="Arial"/>
                      </a:endParaRPr>
                    </a:p>
                  </a:txBody>
                  <a:tcPr marL="9525" marR="9525" marT="9525" marB="0" anchor="b"/>
                </a:tc>
              </a:tr>
              <a:tr h="182430">
                <a:tc>
                  <a:txBody>
                    <a:bodyPr/>
                    <a:lstStyle/>
                    <a:p>
                      <a:pPr algn="ctr" rtl="0" fontAlgn="ctr"/>
                      <a:r>
                        <a:rPr lang="en-GB" sz="1000" b="0" i="0" u="none" strike="noStrike">
                          <a:solidFill>
                            <a:srgbClr val="000000"/>
                          </a:solidFill>
                          <a:effectLst/>
                          <a:latin typeface="Arial"/>
                        </a:rPr>
                        <a:t>B71</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ADH </a:t>
                      </a:r>
                      <a:r>
                        <a:rPr lang="en-US" sz="1000" b="0" i="0" u="none" strike="noStrike" dirty="0">
                          <a:solidFill>
                            <a:srgbClr val="000000"/>
                          </a:solidFill>
                          <a:effectLst/>
                          <a:latin typeface="Arial"/>
                        </a:rPr>
                        <a:t>DAILY CASHOUT DUE TRANSCO</a:t>
                      </a:r>
                    </a:p>
                  </a:txBody>
                  <a:tcPr marL="9525" marR="9525" marT="9525" marB="0" anchor="ctr"/>
                </a:tc>
                <a:tc>
                  <a:txBody>
                    <a:bodyPr/>
                    <a:lstStyle/>
                    <a:p>
                      <a:pPr algn="l" fontAlgn="b"/>
                      <a:r>
                        <a:rPr lang="en-GB" sz="1000" b="0" i="0" u="none" strike="noStrike" dirty="0" smtClean="0">
                          <a:effectLst/>
                          <a:latin typeface="Arial"/>
                        </a:rPr>
                        <a:t> </a:t>
                      </a:r>
                      <a:r>
                        <a:rPr lang="en-GB" sz="1000" b="0" i="0" u="none" strike="noStrike" dirty="0" err="1" smtClean="0">
                          <a:effectLst/>
                          <a:latin typeface="Arial"/>
                        </a:rPr>
                        <a:t>Cashout</a:t>
                      </a:r>
                      <a:r>
                        <a:rPr lang="en-GB" sz="1000" b="0" i="0" u="none" strike="noStrike" dirty="0" smtClean="0">
                          <a:effectLst/>
                          <a:latin typeface="Arial"/>
                        </a:rPr>
                        <a:t> Charge</a:t>
                      </a:r>
                      <a:endParaRPr lang="en-GB" sz="1000" b="0" i="0" u="none" strike="noStrike" dirty="0">
                        <a:effectLst/>
                        <a:latin typeface="Arial"/>
                      </a:endParaRPr>
                    </a:p>
                  </a:txBody>
                  <a:tcPr marL="9525" marR="9525" marT="9525" marB="0" anchor="b"/>
                </a:tc>
              </a:tr>
              <a:tr h="182430">
                <a:tc>
                  <a:txBody>
                    <a:bodyPr/>
                    <a:lstStyle/>
                    <a:p>
                      <a:pPr algn="ctr" rtl="0" fontAlgn="ctr"/>
                      <a:r>
                        <a:rPr lang="en-GB" sz="1000" b="0" i="0" u="none" strike="noStrike">
                          <a:solidFill>
                            <a:srgbClr val="000000"/>
                          </a:solidFill>
                          <a:effectLst/>
                          <a:latin typeface="Arial"/>
                        </a:rPr>
                        <a:t>B72</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ADH </a:t>
                      </a:r>
                      <a:r>
                        <a:rPr lang="en-US" sz="1000" b="0" i="0" u="none" strike="noStrike" dirty="0">
                          <a:solidFill>
                            <a:srgbClr val="000000"/>
                          </a:solidFill>
                          <a:effectLst/>
                          <a:latin typeface="Arial"/>
                        </a:rPr>
                        <a:t>CUM CASHOUT DUE TRANSCO</a:t>
                      </a:r>
                    </a:p>
                  </a:txBody>
                  <a:tcPr marL="9525" marR="9525" marT="9525" marB="0" anchor="ctr"/>
                </a:tc>
                <a:tc>
                  <a:txBody>
                    <a:bodyPr/>
                    <a:lstStyle/>
                    <a:p>
                      <a:pPr algn="l" fontAlgn="b"/>
                      <a:r>
                        <a:rPr lang="en-GB" sz="1000" b="0" i="0" u="none" strike="noStrike" dirty="0" smtClean="0">
                          <a:effectLst/>
                          <a:latin typeface="Arial"/>
                        </a:rPr>
                        <a:t> </a:t>
                      </a:r>
                      <a:r>
                        <a:rPr lang="en-GB" sz="1000" b="0" i="0" u="none" strike="noStrike" dirty="0" err="1" smtClean="0">
                          <a:effectLst/>
                          <a:latin typeface="Arial"/>
                        </a:rPr>
                        <a:t>Cashout</a:t>
                      </a:r>
                      <a:r>
                        <a:rPr lang="en-GB" sz="1000" b="0" i="0" u="none" strike="noStrike" dirty="0" smtClean="0">
                          <a:effectLst/>
                          <a:latin typeface="Arial"/>
                        </a:rPr>
                        <a:t> Charge</a:t>
                      </a:r>
                      <a:endParaRPr lang="en-GB" sz="1000" b="0" i="0" u="none" strike="noStrike" dirty="0">
                        <a:effectLst/>
                        <a:latin typeface="Arial"/>
                      </a:endParaRPr>
                    </a:p>
                  </a:txBody>
                  <a:tcPr marL="9525" marR="9525" marT="9525" marB="0" anchor="b"/>
                </a:tc>
              </a:tr>
              <a:tr h="182430">
                <a:tc>
                  <a:txBody>
                    <a:bodyPr/>
                    <a:lstStyle/>
                    <a:p>
                      <a:pPr algn="ctr" rtl="0" fontAlgn="ctr"/>
                      <a:r>
                        <a:rPr lang="en-GB" sz="1000" b="0" i="0" u="none" strike="noStrike">
                          <a:solidFill>
                            <a:srgbClr val="000000"/>
                          </a:solidFill>
                          <a:effectLst/>
                          <a:latin typeface="Arial"/>
                        </a:rPr>
                        <a:t>B80</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ADH </a:t>
                      </a:r>
                      <a:r>
                        <a:rPr lang="en-US" sz="1000" b="0" i="0" u="none" strike="noStrike" dirty="0">
                          <a:solidFill>
                            <a:srgbClr val="000000"/>
                          </a:solidFill>
                          <a:effectLst/>
                          <a:latin typeface="Arial"/>
                        </a:rPr>
                        <a:t>DAILY CASHOUT DUE SHIPPER</a:t>
                      </a:r>
                    </a:p>
                  </a:txBody>
                  <a:tcPr marL="9525" marR="9525" marT="9525" marB="0" anchor="ctr"/>
                </a:tc>
                <a:tc>
                  <a:txBody>
                    <a:bodyPr/>
                    <a:lstStyle/>
                    <a:p>
                      <a:pPr algn="l" fontAlgn="b"/>
                      <a:r>
                        <a:rPr lang="en-GB" sz="1000" b="0" i="0" u="none" strike="noStrike" dirty="0" smtClean="0">
                          <a:effectLst/>
                          <a:latin typeface="Arial"/>
                        </a:rPr>
                        <a:t> </a:t>
                      </a:r>
                      <a:r>
                        <a:rPr lang="en-GB" sz="1000" b="0" i="0" u="none" strike="noStrike" dirty="0" err="1" smtClean="0">
                          <a:effectLst/>
                          <a:latin typeface="Arial"/>
                        </a:rPr>
                        <a:t>Cashout</a:t>
                      </a:r>
                      <a:r>
                        <a:rPr lang="en-GB" sz="1000" b="0" i="0" u="none" strike="noStrike" dirty="0" smtClean="0">
                          <a:effectLst/>
                          <a:latin typeface="Arial"/>
                        </a:rPr>
                        <a:t> Charge</a:t>
                      </a:r>
                      <a:endParaRPr lang="en-GB" sz="1000" b="0" i="0" u="none" strike="noStrike" dirty="0">
                        <a:effectLst/>
                        <a:latin typeface="Arial"/>
                      </a:endParaRPr>
                    </a:p>
                  </a:txBody>
                  <a:tcPr marL="9525" marR="9525" marT="9525" marB="0" anchor="b"/>
                </a:tc>
              </a:tr>
              <a:tr h="182430">
                <a:tc>
                  <a:txBody>
                    <a:bodyPr/>
                    <a:lstStyle/>
                    <a:p>
                      <a:pPr algn="ctr" rtl="0" fontAlgn="ctr"/>
                      <a:r>
                        <a:rPr lang="en-GB" sz="1000" b="0" i="0" u="none" strike="noStrike">
                          <a:solidFill>
                            <a:srgbClr val="000000"/>
                          </a:solidFill>
                          <a:effectLst/>
                          <a:latin typeface="Arial"/>
                        </a:rPr>
                        <a:t>B81</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ADH </a:t>
                      </a:r>
                      <a:r>
                        <a:rPr lang="en-US" sz="1000" b="0" i="0" u="none" strike="noStrike" dirty="0">
                          <a:solidFill>
                            <a:srgbClr val="000000"/>
                          </a:solidFill>
                          <a:effectLst/>
                          <a:latin typeface="Arial"/>
                        </a:rPr>
                        <a:t>CUM CASHOUT DUE SHIPPER</a:t>
                      </a:r>
                    </a:p>
                  </a:txBody>
                  <a:tcPr marL="9525" marR="9525" marT="9525" marB="0" anchor="ctr"/>
                </a:tc>
                <a:tc>
                  <a:txBody>
                    <a:bodyPr/>
                    <a:lstStyle/>
                    <a:p>
                      <a:pPr algn="l" fontAlgn="b"/>
                      <a:r>
                        <a:rPr lang="en-GB" sz="1000" b="0" i="0" u="none" strike="noStrike" dirty="0" smtClean="0">
                          <a:effectLst/>
                          <a:latin typeface="Arial"/>
                        </a:rPr>
                        <a:t> </a:t>
                      </a:r>
                      <a:r>
                        <a:rPr lang="en-GB" sz="1000" b="0" i="0" u="none" strike="noStrike" dirty="0" err="1" smtClean="0">
                          <a:effectLst/>
                          <a:latin typeface="Arial"/>
                        </a:rPr>
                        <a:t>Cashout</a:t>
                      </a:r>
                      <a:r>
                        <a:rPr lang="en-GB" sz="1000" b="0" i="0" u="none" strike="noStrike" dirty="0" smtClean="0">
                          <a:effectLst/>
                          <a:latin typeface="Arial"/>
                        </a:rPr>
                        <a:t> Charge</a:t>
                      </a:r>
                      <a:endParaRPr lang="en-GB" sz="1000" b="0" i="0" u="none" strike="noStrike" dirty="0">
                        <a:effectLst/>
                        <a:latin typeface="Arial"/>
                      </a:endParaRPr>
                    </a:p>
                  </a:txBody>
                  <a:tcPr marL="9525" marR="9525" marT="9525" marB="0" anchor="b"/>
                </a:tc>
              </a:tr>
              <a:tr h="182430">
                <a:tc>
                  <a:txBody>
                    <a:bodyPr/>
                    <a:lstStyle/>
                    <a:p>
                      <a:pPr algn="ctr" rtl="0" fontAlgn="ctr"/>
                      <a:r>
                        <a:rPr lang="en-GB" sz="1000" b="0" i="0" u="none" strike="noStrike">
                          <a:solidFill>
                            <a:srgbClr val="000000"/>
                          </a:solidFill>
                          <a:effectLst/>
                          <a:latin typeface="Arial"/>
                        </a:rPr>
                        <a:t>B83</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UGF </a:t>
                      </a:r>
                      <a:r>
                        <a:rPr lang="en-US" sz="1000" b="0" i="0" u="none" strike="noStrike" dirty="0">
                          <a:solidFill>
                            <a:srgbClr val="000000"/>
                          </a:solidFill>
                          <a:effectLst/>
                          <a:latin typeface="Arial"/>
                        </a:rPr>
                        <a:t>EXIT CASHOUT DUE TRANSCO</a:t>
                      </a:r>
                    </a:p>
                  </a:txBody>
                  <a:tcPr marL="9525" marR="9525" marT="9525" marB="0" anchor="ctr"/>
                </a:tc>
                <a:tc>
                  <a:txBody>
                    <a:bodyPr/>
                    <a:lstStyle/>
                    <a:p>
                      <a:pPr algn="l" fontAlgn="b"/>
                      <a:r>
                        <a:rPr lang="en-GB" sz="1000" b="0" i="0" u="none" strike="noStrike" dirty="0" smtClean="0">
                          <a:effectLst/>
                          <a:latin typeface="Arial"/>
                        </a:rPr>
                        <a:t> </a:t>
                      </a:r>
                      <a:r>
                        <a:rPr lang="en-GB" sz="1000" b="0" i="0" u="none" strike="noStrike" dirty="0" err="1" smtClean="0">
                          <a:effectLst/>
                          <a:latin typeface="Arial"/>
                        </a:rPr>
                        <a:t>Cashout</a:t>
                      </a:r>
                      <a:r>
                        <a:rPr lang="en-GB" sz="1000" b="0" i="0" u="none" strike="noStrike" dirty="0" smtClean="0">
                          <a:effectLst/>
                          <a:latin typeface="Arial"/>
                        </a:rPr>
                        <a:t> Charge</a:t>
                      </a:r>
                      <a:endParaRPr lang="en-GB" sz="1000" b="0" i="0" u="none" strike="noStrike" dirty="0">
                        <a:effectLst/>
                        <a:latin typeface="Arial"/>
                      </a:endParaRPr>
                    </a:p>
                  </a:txBody>
                  <a:tcPr marL="9525" marR="9525" marT="9525" marB="0" anchor="b"/>
                </a:tc>
              </a:tr>
              <a:tr h="182430">
                <a:tc>
                  <a:txBody>
                    <a:bodyPr/>
                    <a:lstStyle/>
                    <a:p>
                      <a:pPr algn="ctr" rtl="0" fontAlgn="ctr"/>
                      <a:r>
                        <a:rPr lang="en-GB" sz="1000" b="0" i="0" u="none" strike="noStrike">
                          <a:solidFill>
                            <a:srgbClr val="000000"/>
                          </a:solidFill>
                          <a:effectLst/>
                          <a:latin typeface="Arial"/>
                        </a:rPr>
                        <a:t>B84</a:t>
                      </a:r>
                    </a:p>
                  </a:txBody>
                  <a:tcPr marL="9525" marR="9525" marT="9525" marB="0" anchor="ctr"/>
                </a:tc>
                <a:tc>
                  <a:txBody>
                    <a:bodyPr/>
                    <a:lstStyle/>
                    <a:p>
                      <a:pPr algn="l" rtl="0" fontAlgn="ctr"/>
                      <a:r>
                        <a:rPr lang="en-US" sz="1000" b="0" i="0" u="none" strike="noStrike" dirty="0" smtClean="0">
                          <a:solidFill>
                            <a:srgbClr val="000000"/>
                          </a:solidFill>
                          <a:effectLst/>
                          <a:latin typeface="Arial"/>
                        </a:rPr>
                        <a:t> UGF </a:t>
                      </a:r>
                      <a:r>
                        <a:rPr lang="en-US" sz="1000" b="0" i="0" u="none" strike="noStrike" dirty="0">
                          <a:solidFill>
                            <a:srgbClr val="000000"/>
                          </a:solidFill>
                          <a:effectLst/>
                          <a:latin typeface="Arial"/>
                        </a:rPr>
                        <a:t>ENTRY CASHOUT DUE SHIPPER</a:t>
                      </a:r>
                    </a:p>
                  </a:txBody>
                  <a:tcPr marL="9525" marR="9525" marT="9525" marB="0" anchor="ctr"/>
                </a:tc>
                <a:tc>
                  <a:txBody>
                    <a:bodyPr/>
                    <a:lstStyle/>
                    <a:p>
                      <a:pPr algn="l" fontAlgn="b"/>
                      <a:r>
                        <a:rPr lang="en-GB" sz="1000" b="0" i="0" u="none" strike="noStrike" dirty="0" smtClean="0">
                          <a:effectLst/>
                          <a:latin typeface="Arial"/>
                        </a:rPr>
                        <a:t> </a:t>
                      </a:r>
                      <a:r>
                        <a:rPr lang="en-GB" sz="1000" b="0" i="0" u="none" strike="noStrike" dirty="0" err="1" smtClean="0">
                          <a:effectLst/>
                          <a:latin typeface="Arial"/>
                        </a:rPr>
                        <a:t>Cashout</a:t>
                      </a:r>
                      <a:r>
                        <a:rPr lang="en-GB" sz="1000" b="0" i="0" u="none" strike="noStrike" dirty="0" smtClean="0">
                          <a:effectLst/>
                          <a:latin typeface="Arial"/>
                        </a:rPr>
                        <a:t> Charge</a:t>
                      </a:r>
                      <a:endParaRPr lang="en-GB" sz="1000" b="0" i="0" u="none" strike="noStrike" dirty="0">
                        <a:effectLst/>
                        <a:latin typeface="Arial"/>
                      </a:endParaRPr>
                    </a:p>
                  </a:txBody>
                  <a:tcPr marL="9525" marR="9525" marT="9525" marB="0" anchor="b"/>
                </a:tc>
              </a:tr>
              <a:tr h="182430">
                <a:tc>
                  <a:txBody>
                    <a:bodyPr/>
                    <a:lstStyle/>
                    <a:p>
                      <a:pPr algn="ctr" rtl="0" fontAlgn="ctr"/>
                      <a:r>
                        <a:rPr lang="en-GB" sz="1000" b="0" i="0" u="none" strike="noStrike">
                          <a:solidFill>
                            <a:srgbClr val="000000"/>
                          </a:solidFill>
                          <a:effectLst/>
                          <a:latin typeface="Arial"/>
                        </a:rPr>
                        <a:t>B85</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CSEP </a:t>
                      </a:r>
                      <a:r>
                        <a:rPr lang="en-GB" sz="1000" b="0" i="0" u="none" strike="noStrike" dirty="0">
                          <a:solidFill>
                            <a:srgbClr val="000000"/>
                          </a:solidFill>
                          <a:effectLst/>
                          <a:latin typeface="Arial"/>
                        </a:rPr>
                        <a:t>CASHOUT DUE TRANSCO</a:t>
                      </a:r>
                    </a:p>
                  </a:txBody>
                  <a:tcPr marL="9525" marR="9525" marT="9525" marB="0" anchor="ctr"/>
                </a:tc>
                <a:tc>
                  <a:txBody>
                    <a:bodyPr/>
                    <a:lstStyle/>
                    <a:p>
                      <a:pPr algn="l" fontAlgn="b"/>
                      <a:r>
                        <a:rPr lang="en-GB" sz="1000" b="0" i="0" u="none" strike="noStrike" dirty="0" smtClean="0">
                          <a:effectLst/>
                          <a:latin typeface="Arial"/>
                        </a:rPr>
                        <a:t> </a:t>
                      </a:r>
                      <a:r>
                        <a:rPr lang="en-GB" sz="1000" b="0" i="0" u="none" strike="noStrike" dirty="0" err="1" smtClean="0">
                          <a:effectLst/>
                          <a:latin typeface="Arial"/>
                        </a:rPr>
                        <a:t>Cashout</a:t>
                      </a:r>
                      <a:r>
                        <a:rPr lang="en-GB" sz="1000" b="0" i="0" u="none" strike="noStrike" dirty="0" smtClean="0">
                          <a:effectLst/>
                          <a:latin typeface="Arial"/>
                        </a:rPr>
                        <a:t> Charge</a:t>
                      </a:r>
                      <a:endParaRPr lang="en-GB" sz="1000" b="0" i="0" u="none" strike="noStrike" dirty="0">
                        <a:effectLst/>
                        <a:latin typeface="Arial"/>
                      </a:endParaRPr>
                    </a:p>
                  </a:txBody>
                  <a:tcPr marL="9525" marR="9525" marT="9525" marB="0" anchor="b"/>
                </a:tc>
              </a:tr>
              <a:tr h="182430">
                <a:tc>
                  <a:txBody>
                    <a:bodyPr/>
                    <a:lstStyle/>
                    <a:p>
                      <a:pPr algn="ctr" rtl="0" fontAlgn="ctr"/>
                      <a:r>
                        <a:rPr lang="en-GB" sz="1000" b="0" i="0" u="none" strike="noStrike">
                          <a:solidFill>
                            <a:srgbClr val="000000"/>
                          </a:solidFill>
                          <a:effectLst/>
                          <a:latin typeface="Arial"/>
                        </a:rPr>
                        <a:t>B86</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CSEP </a:t>
                      </a:r>
                      <a:r>
                        <a:rPr lang="en-GB" sz="1000" b="0" i="0" u="none" strike="noStrike" dirty="0">
                          <a:solidFill>
                            <a:srgbClr val="000000"/>
                          </a:solidFill>
                          <a:effectLst/>
                          <a:latin typeface="Arial"/>
                        </a:rPr>
                        <a:t>CASHOUT DUE SHIPPER</a:t>
                      </a:r>
                    </a:p>
                  </a:txBody>
                  <a:tcPr marL="9525" marR="9525" marT="9525" marB="0" anchor="ctr"/>
                </a:tc>
                <a:tc>
                  <a:txBody>
                    <a:bodyPr/>
                    <a:lstStyle/>
                    <a:p>
                      <a:pPr algn="l" fontAlgn="b"/>
                      <a:r>
                        <a:rPr lang="en-GB" sz="1000" b="0" i="0" u="none" strike="noStrike" dirty="0" smtClean="0">
                          <a:effectLst/>
                          <a:latin typeface="Arial"/>
                        </a:rPr>
                        <a:t> </a:t>
                      </a:r>
                      <a:r>
                        <a:rPr lang="en-GB" sz="1000" b="0" i="0" u="none" strike="noStrike" dirty="0" err="1" smtClean="0">
                          <a:effectLst/>
                          <a:latin typeface="Arial"/>
                        </a:rPr>
                        <a:t>Cashout</a:t>
                      </a:r>
                      <a:r>
                        <a:rPr lang="en-GB" sz="1000" b="0" i="0" u="none" strike="noStrike" dirty="0" smtClean="0">
                          <a:effectLst/>
                          <a:latin typeface="Arial"/>
                        </a:rPr>
                        <a:t> Charge</a:t>
                      </a:r>
                      <a:endParaRPr lang="en-GB" sz="1000" b="0" i="0" u="none" strike="noStrike" dirty="0">
                        <a:effectLst/>
                        <a:latin typeface="Arial"/>
                      </a:endParaRPr>
                    </a:p>
                  </a:txBody>
                  <a:tcPr marL="9525" marR="9525" marT="9525" marB="0" anchor="b"/>
                </a:tc>
              </a:tr>
              <a:tr h="192070">
                <a:tc>
                  <a:txBody>
                    <a:bodyPr/>
                    <a:lstStyle/>
                    <a:p>
                      <a:pPr algn="ctr" rtl="0" fontAlgn="ctr"/>
                      <a:r>
                        <a:rPr lang="en-GB" sz="1000" b="0" i="0" u="none" strike="noStrike">
                          <a:solidFill>
                            <a:srgbClr val="000000"/>
                          </a:solidFill>
                          <a:effectLst/>
                          <a:latin typeface="Arial"/>
                        </a:rPr>
                        <a:t>CCS</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CUMULATIVE </a:t>
                      </a:r>
                      <a:r>
                        <a:rPr lang="en-GB" sz="1000" b="0" i="0" u="none" strike="noStrike" dirty="0">
                          <a:solidFill>
                            <a:srgbClr val="000000"/>
                          </a:solidFill>
                          <a:effectLst/>
                          <a:latin typeface="Arial"/>
                        </a:rPr>
                        <a:t>CASHOUTS-DUE SHP'R</a:t>
                      </a:r>
                    </a:p>
                  </a:txBody>
                  <a:tcPr marL="9525" marR="9525" marT="9525" marB="0" anchor="ctr"/>
                </a:tc>
                <a:tc>
                  <a:txBody>
                    <a:bodyPr/>
                    <a:lstStyle/>
                    <a:p>
                      <a:pPr algn="l" fontAlgn="b"/>
                      <a:r>
                        <a:rPr lang="en-GB" sz="1000" b="0" i="0" u="none" strike="noStrike" dirty="0" smtClean="0">
                          <a:effectLst/>
                          <a:latin typeface="Arial"/>
                        </a:rPr>
                        <a:t> </a:t>
                      </a:r>
                      <a:r>
                        <a:rPr lang="en-GB" sz="1000" b="0" i="0" u="none" strike="noStrike" dirty="0" err="1" smtClean="0">
                          <a:effectLst/>
                          <a:latin typeface="Arial"/>
                        </a:rPr>
                        <a:t>Cashout</a:t>
                      </a:r>
                      <a:r>
                        <a:rPr lang="en-GB" sz="1000" b="0" i="0" u="none" strike="noStrike" dirty="0" smtClean="0">
                          <a:effectLst/>
                          <a:latin typeface="Arial"/>
                        </a:rPr>
                        <a:t> Charge</a:t>
                      </a:r>
                      <a:endParaRPr lang="en-GB" sz="1000" b="0" i="0" u="none" strike="noStrike" dirty="0">
                        <a:effectLst/>
                        <a:latin typeface="Arial"/>
                      </a:endParaRPr>
                    </a:p>
                  </a:txBody>
                  <a:tcPr marL="9525" marR="9525" marT="9525" marB="0" anchor="b"/>
                </a:tc>
              </a:tr>
              <a:tr h="182430">
                <a:tc>
                  <a:txBody>
                    <a:bodyPr/>
                    <a:lstStyle/>
                    <a:p>
                      <a:pPr algn="ctr" rtl="0" fontAlgn="ctr"/>
                      <a:r>
                        <a:rPr lang="en-GB" sz="1000" b="0" i="0" u="none" strike="noStrike">
                          <a:solidFill>
                            <a:srgbClr val="000000"/>
                          </a:solidFill>
                          <a:effectLst/>
                          <a:latin typeface="Arial"/>
                        </a:rPr>
                        <a:t>CCT</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CUMULATIVE </a:t>
                      </a:r>
                      <a:r>
                        <a:rPr lang="en-GB" sz="1000" b="0" i="0" u="none" strike="noStrike" dirty="0">
                          <a:solidFill>
                            <a:srgbClr val="000000"/>
                          </a:solidFill>
                          <a:effectLst/>
                          <a:latin typeface="Arial"/>
                        </a:rPr>
                        <a:t>CASHOUTS-DUE T'SCO</a:t>
                      </a:r>
                    </a:p>
                  </a:txBody>
                  <a:tcPr marL="9525" marR="9525" marT="9525" marB="0" anchor="ctr"/>
                </a:tc>
                <a:tc>
                  <a:txBody>
                    <a:bodyPr/>
                    <a:lstStyle/>
                    <a:p>
                      <a:pPr algn="l" fontAlgn="b"/>
                      <a:r>
                        <a:rPr lang="en-GB" sz="1000" b="0" i="0" u="none" strike="noStrike" dirty="0" smtClean="0">
                          <a:effectLst/>
                          <a:latin typeface="Arial"/>
                        </a:rPr>
                        <a:t> </a:t>
                      </a:r>
                      <a:r>
                        <a:rPr lang="en-GB" sz="1000" b="0" i="0" u="none" strike="noStrike" dirty="0" err="1" smtClean="0">
                          <a:effectLst/>
                          <a:latin typeface="Arial"/>
                        </a:rPr>
                        <a:t>Cashout</a:t>
                      </a:r>
                      <a:r>
                        <a:rPr lang="en-GB" sz="1000" b="0" i="0" u="none" strike="noStrike" dirty="0" smtClean="0">
                          <a:effectLst/>
                          <a:latin typeface="Arial"/>
                        </a:rPr>
                        <a:t> Charge</a:t>
                      </a:r>
                      <a:endParaRPr lang="en-GB" sz="1000" b="0" i="0" u="none" strike="noStrike" dirty="0">
                        <a:effectLst/>
                        <a:latin typeface="Arial"/>
                      </a:endParaRPr>
                    </a:p>
                  </a:txBody>
                  <a:tcPr marL="9525" marR="9525" marT="9525" marB="0" anchor="b"/>
                </a:tc>
              </a:tr>
              <a:tr h="182430">
                <a:tc>
                  <a:txBody>
                    <a:bodyPr/>
                    <a:lstStyle/>
                    <a:p>
                      <a:pPr algn="ctr" rtl="0" fontAlgn="ctr"/>
                      <a:r>
                        <a:rPr lang="en-GB" sz="1000" b="0" i="0" u="none" strike="noStrike">
                          <a:solidFill>
                            <a:srgbClr val="000000"/>
                          </a:solidFill>
                          <a:effectLst/>
                          <a:latin typeface="Arial"/>
                        </a:rPr>
                        <a:t>DCS</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DAILY </a:t>
                      </a:r>
                      <a:r>
                        <a:rPr lang="en-GB" sz="1000" b="0" i="0" u="none" strike="noStrike" dirty="0">
                          <a:solidFill>
                            <a:srgbClr val="000000"/>
                          </a:solidFill>
                          <a:effectLst/>
                          <a:latin typeface="Arial"/>
                        </a:rPr>
                        <a:t>CASHOUT (DUE SHIPPER)</a:t>
                      </a:r>
                    </a:p>
                  </a:txBody>
                  <a:tcPr marL="9525" marR="9525" marT="9525" marB="0" anchor="ctr"/>
                </a:tc>
                <a:tc>
                  <a:txBody>
                    <a:bodyPr/>
                    <a:lstStyle/>
                    <a:p>
                      <a:pPr algn="l" fontAlgn="b"/>
                      <a:r>
                        <a:rPr lang="en-GB" sz="1000" b="0" i="0" u="none" strike="noStrike" dirty="0" smtClean="0">
                          <a:effectLst/>
                          <a:latin typeface="Arial"/>
                        </a:rPr>
                        <a:t> </a:t>
                      </a:r>
                      <a:r>
                        <a:rPr lang="en-GB" sz="1000" b="0" i="0" u="none" strike="noStrike" dirty="0" err="1" smtClean="0">
                          <a:effectLst/>
                          <a:latin typeface="Arial"/>
                        </a:rPr>
                        <a:t>Cashout</a:t>
                      </a:r>
                      <a:r>
                        <a:rPr lang="en-GB" sz="1000" b="0" i="0" u="none" strike="noStrike" dirty="0" smtClean="0">
                          <a:effectLst/>
                          <a:latin typeface="Arial"/>
                        </a:rPr>
                        <a:t> Charge</a:t>
                      </a:r>
                      <a:endParaRPr lang="en-GB" sz="1000" b="0" i="0" u="none" strike="noStrike" dirty="0">
                        <a:effectLst/>
                        <a:latin typeface="Arial"/>
                      </a:endParaRPr>
                    </a:p>
                  </a:txBody>
                  <a:tcPr marL="9525" marR="9525" marT="9525" marB="0" anchor="b"/>
                </a:tc>
              </a:tr>
              <a:tr h="182430">
                <a:tc>
                  <a:txBody>
                    <a:bodyPr/>
                    <a:lstStyle/>
                    <a:p>
                      <a:pPr algn="ctr" rtl="0" fontAlgn="ctr"/>
                      <a:r>
                        <a:rPr lang="en-GB" sz="1000" b="0" i="0" u="none" strike="noStrike">
                          <a:solidFill>
                            <a:srgbClr val="000000"/>
                          </a:solidFill>
                          <a:effectLst/>
                          <a:latin typeface="Arial"/>
                        </a:rPr>
                        <a:t>DCT</a:t>
                      </a:r>
                    </a:p>
                  </a:txBody>
                  <a:tcPr marL="9525" marR="9525" marT="9525" marB="0" anchor="ctr"/>
                </a:tc>
                <a:tc>
                  <a:txBody>
                    <a:bodyPr/>
                    <a:lstStyle/>
                    <a:p>
                      <a:pPr algn="l" rtl="0" fontAlgn="ctr"/>
                      <a:r>
                        <a:rPr lang="en-GB" sz="1000" b="0" i="0" u="none" strike="noStrike" dirty="0" smtClean="0">
                          <a:solidFill>
                            <a:srgbClr val="000000"/>
                          </a:solidFill>
                          <a:effectLst/>
                          <a:latin typeface="Arial"/>
                        </a:rPr>
                        <a:t> DAILY </a:t>
                      </a:r>
                      <a:r>
                        <a:rPr lang="en-GB" sz="1000" b="0" i="0" u="none" strike="noStrike" dirty="0">
                          <a:solidFill>
                            <a:srgbClr val="000000"/>
                          </a:solidFill>
                          <a:effectLst/>
                          <a:latin typeface="Arial"/>
                        </a:rPr>
                        <a:t>CASHOUT -DUE TRANSCO</a:t>
                      </a:r>
                    </a:p>
                  </a:txBody>
                  <a:tcPr marL="9525" marR="9525" marT="9525" marB="0" anchor="ctr"/>
                </a:tc>
                <a:tc>
                  <a:txBody>
                    <a:bodyPr/>
                    <a:lstStyle/>
                    <a:p>
                      <a:pPr algn="l" fontAlgn="b"/>
                      <a:r>
                        <a:rPr lang="en-GB" sz="1000" b="0" i="0" u="none" strike="noStrike" dirty="0" smtClean="0">
                          <a:effectLst/>
                          <a:latin typeface="Arial"/>
                        </a:rPr>
                        <a:t> </a:t>
                      </a:r>
                      <a:r>
                        <a:rPr lang="en-GB" sz="1000" b="0" i="0" u="none" strike="noStrike" dirty="0" err="1" smtClean="0">
                          <a:effectLst/>
                          <a:latin typeface="Arial"/>
                        </a:rPr>
                        <a:t>Cashout</a:t>
                      </a:r>
                      <a:r>
                        <a:rPr lang="en-GB" sz="1000" b="0" i="0" u="none" strike="noStrike" dirty="0" smtClean="0">
                          <a:effectLst/>
                          <a:latin typeface="Arial"/>
                        </a:rPr>
                        <a:t> Charge</a:t>
                      </a:r>
                      <a:endParaRPr lang="en-GB" sz="1000" b="0" i="0" u="none" strike="noStrike" dirty="0">
                        <a:effectLst/>
                        <a:latin typeface="Arial"/>
                      </a:endParaRPr>
                    </a:p>
                  </a:txBody>
                  <a:tcPr marL="9525" marR="9525" marT="9525" marB="0" anchor="b"/>
                </a:tc>
              </a:tr>
            </a:tbl>
          </a:graphicData>
        </a:graphic>
      </p:graphicFrame>
      <p:sp>
        <p:nvSpPr>
          <p:cNvPr id="12" name="Footer Placeholder 11"/>
          <p:cNvSpPr>
            <a:spLocks noGrp="1"/>
          </p:cNvSpPr>
          <p:nvPr>
            <p:ph type="ftr" sz="quarter" idx="10"/>
          </p:nvPr>
        </p:nvSpPr>
        <p:spPr/>
        <p:txBody>
          <a:bodyPr/>
          <a:lstStyle/>
          <a:p>
            <a:pPr>
              <a:defRPr/>
            </a:pPr>
            <a:fld id="{D86480B0-6847-4D27-B3EC-F99462D2DA11}" type="slidenum">
              <a:rPr lang="en-GB" smtClean="0"/>
              <a:pPr>
                <a:defRPr/>
              </a:pPr>
              <a:t>62</a:t>
            </a:fld>
            <a:endParaRPr lang="en-GB" dirty="0"/>
          </a:p>
        </p:txBody>
      </p:sp>
      <p:sp>
        <p:nvSpPr>
          <p:cNvPr id="14" name="Title 3"/>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3.5.6 Scheduled Ancillary Invoices - BAL</a:t>
            </a:r>
            <a:r>
              <a:rPr lang="en-GB" sz="1600" kern="0" dirty="0"/>
              <a:t/>
            </a:r>
            <a:br>
              <a:rPr lang="en-GB" sz="1600" kern="0" dirty="0"/>
            </a:br>
            <a:r>
              <a:rPr lang="en-GB" sz="2000" kern="0" dirty="0" smtClean="0">
                <a:solidFill>
                  <a:schemeClr val="accent6"/>
                </a:solidFill>
              </a:rPr>
              <a:t>3.5.6.3 </a:t>
            </a:r>
            <a:r>
              <a:rPr lang="en-GB" sz="2000" kern="0" dirty="0">
                <a:solidFill>
                  <a:schemeClr val="accent6"/>
                </a:solidFill>
              </a:rPr>
              <a:t>BAL</a:t>
            </a:r>
          </a:p>
        </p:txBody>
      </p:sp>
      <p:sp>
        <p:nvSpPr>
          <p:cNvPr id="15" name="Rectangle 14"/>
          <p:cNvSpPr/>
          <p:nvPr/>
        </p:nvSpPr>
        <p:spPr bwMode="auto">
          <a:xfrm>
            <a:off x="323528" y="636319"/>
            <a:ext cx="6840760" cy="423263"/>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000" tIns="46038" rIns="36000" bIns="46038" numCol="1" spcCol="0" rtlCol="0" fromWordArt="0" anchor="ctr" anchorCtr="0" forceAA="0" compatLnSpc="1">
            <a:prstTxWarp prst="textNoShape">
              <a:avLst/>
            </a:prstTxWarp>
            <a:noAutofit/>
          </a:bodyPr>
          <a:lstStyle/>
          <a:p>
            <a:pPr defTabSz="914400"/>
            <a:r>
              <a:rPr lang="en-US" sz="1600" kern="0" dirty="0">
                <a:solidFill>
                  <a:schemeClr val="bg1"/>
                </a:solidFill>
                <a:latin typeface="+mn-lt"/>
                <a:ea typeface="+mn-ea"/>
              </a:rPr>
              <a:t>Taken from the </a:t>
            </a:r>
            <a:r>
              <a:rPr lang="en-US" sz="1600" kern="0" dirty="0">
                <a:solidFill>
                  <a:srgbClr val="FFFF00"/>
                </a:solidFill>
                <a:latin typeface="+mn-lt"/>
                <a:ea typeface="+mn-ea"/>
              </a:rPr>
              <a:t>Xoserve Comprehensive Invoices and Charge Types </a:t>
            </a:r>
            <a:r>
              <a:rPr lang="en-US" sz="1600" kern="0" dirty="0" smtClean="0">
                <a:solidFill>
                  <a:srgbClr val="FFFF00"/>
                </a:solidFill>
                <a:latin typeface="+mn-lt"/>
                <a:ea typeface="+mn-ea"/>
              </a:rPr>
              <a:t>Sheet</a:t>
            </a:r>
            <a:endParaRPr lang="en-GB" sz="1600" kern="0" dirty="0">
              <a:solidFill>
                <a:schemeClr val="bg1"/>
              </a:solidFill>
              <a:latin typeface="+mn-lt"/>
              <a:ea typeface="+mn-ea"/>
            </a:endParaRPr>
          </a:p>
        </p:txBody>
      </p:sp>
    </p:spTree>
    <p:extLst>
      <p:ext uri="{BB962C8B-B14F-4D97-AF65-F5344CB8AC3E}">
        <p14:creationId xmlns:p14="http://schemas.microsoft.com/office/powerpoint/2010/main" val="38185458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bwMode="auto">
          <a:xfrm>
            <a:off x="228600" y="681540"/>
            <a:ext cx="8519864" cy="181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defTabSz="914400"/>
            <a:r>
              <a:rPr lang="en-GB" sz="1800" kern="0" dirty="0" smtClean="0"/>
              <a:t>The BAL Invoice is an example of a NTS Gemini Invoice</a:t>
            </a:r>
          </a:p>
          <a:p>
            <a:pPr defTabSz="914400"/>
            <a:r>
              <a:rPr lang="en-GB" sz="1800" kern="0" dirty="0" smtClean="0"/>
              <a:t>There is no separate Supporting Information file, all invoice and supporting information data is within the same file</a:t>
            </a:r>
            <a:endParaRPr lang="en-GB" sz="1800" kern="0" dirty="0"/>
          </a:p>
        </p:txBody>
      </p:sp>
      <p:sp>
        <p:nvSpPr>
          <p:cNvPr id="4" name="Footer Placeholder 3"/>
          <p:cNvSpPr>
            <a:spLocks noGrp="1"/>
          </p:cNvSpPr>
          <p:nvPr>
            <p:ph type="ftr" sz="quarter" idx="10"/>
          </p:nvPr>
        </p:nvSpPr>
        <p:spPr>
          <a:xfrm>
            <a:off x="2536082" y="4666059"/>
            <a:ext cx="4200525" cy="130969"/>
          </a:xfrm>
        </p:spPr>
        <p:txBody>
          <a:bodyPr/>
          <a:lstStyle/>
          <a:p>
            <a:pPr>
              <a:defRPr/>
            </a:pPr>
            <a:fld id="{D86480B0-6847-4D27-B3EC-F99462D2DA11}" type="slidenum">
              <a:rPr lang="en-GB" smtClean="0"/>
              <a:pPr>
                <a:defRPr/>
              </a:pPr>
              <a:t>63</a:t>
            </a:fld>
            <a:endParaRPr lang="en-GB"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3" name="Table 12"/>
          <p:cNvGraphicFramePr>
            <a:graphicFrameLocks noGrp="1"/>
          </p:cNvGraphicFramePr>
          <p:nvPr>
            <p:extLst>
              <p:ext uri="{D42A27DB-BD31-4B8C-83A1-F6EECF244321}">
                <p14:modId xmlns:p14="http://schemas.microsoft.com/office/powerpoint/2010/main" val="423697020"/>
              </p:ext>
            </p:extLst>
          </p:nvPr>
        </p:nvGraphicFramePr>
        <p:xfrm>
          <a:off x="1403648" y="1893054"/>
          <a:ext cx="6336704" cy="1437640"/>
        </p:xfrm>
        <a:graphic>
          <a:graphicData uri="http://schemas.openxmlformats.org/drawingml/2006/table">
            <a:tbl>
              <a:tblPr firstRow="1" bandRow="1">
                <a:tableStyleId>{93296810-A885-4BE3-A3E7-6D5BEEA58F35}</a:tableStyleId>
              </a:tblPr>
              <a:tblGrid>
                <a:gridCol w="1197620"/>
                <a:gridCol w="2095836"/>
                <a:gridCol w="3043248"/>
              </a:tblGrid>
              <a:tr h="370840">
                <a:tc>
                  <a:txBody>
                    <a:bodyPr/>
                    <a:lstStyle/>
                    <a:p>
                      <a:pPr algn="ctr"/>
                      <a:r>
                        <a:rPr lang="en-GB" sz="1400" dirty="0" smtClean="0"/>
                        <a:t>File</a:t>
                      </a:r>
                      <a:endParaRPr lang="en-GB" sz="1400" dirty="0"/>
                    </a:p>
                  </a:txBody>
                  <a:tcPr/>
                </a:tc>
                <a:tc>
                  <a:txBody>
                    <a:bodyPr/>
                    <a:lstStyle/>
                    <a:p>
                      <a:r>
                        <a:rPr lang="en-GB" sz="1400" dirty="0" smtClean="0"/>
                        <a:t>File description</a:t>
                      </a:r>
                      <a:endParaRPr lang="en-GB" sz="1400" dirty="0"/>
                    </a:p>
                  </a:txBody>
                  <a:tcPr/>
                </a:tc>
                <a:tc>
                  <a:txBody>
                    <a:bodyPr/>
                    <a:lstStyle/>
                    <a:p>
                      <a:r>
                        <a:rPr lang="en-GB" sz="1400" dirty="0" smtClean="0"/>
                        <a:t>Comments</a:t>
                      </a:r>
                      <a:endParaRPr lang="en-GB" sz="1400" dirty="0"/>
                    </a:p>
                  </a:txBody>
                  <a:tcPr/>
                </a:tc>
              </a:tr>
              <a:tr h="682392">
                <a:tc>
                  <a:txBody>
                    <a:bodyPr/>
                    <a:lstStyle/>
                    <a:p>
                      <a:endParaRPr lang="en-GB" sz="1400" dirty="0"/>
                    </a:p>
                  </a:txBody>
                  <a:tcPr/>
                </a:tc>
                <a:tc>
                  <a:txBody>
                    <a:bodyPr/>
                    <a:lstStyle/>
                    <a:p>
                      <a:r>
                        <a:rPr lang="en-GB" sz="1400" dirty="0" smtClean="0">
                          <a:solidFill>
                            <a:schemeClr val="tx2"/>
                          </a:solidFill>
                        </a:rPr>
                        <a:t>NTS</a:t>
                      </a:r>
                      <a:r>
                        <a:rPr lang="en-GB" sz="1400" baseline="0" dirty="0" smtClean="0">
                          <a:solidFill>
                            <a:schemeClr val="tx2"/>
                          </a:solidFill>
                        </a:rPr>
                        <a:t> </a:t>
                      </a:r>
                      <a:r>
                        <a:rPr lang="en-GB" sz="1400" dirty="0" smtClean="0">
                          <a:solidFill>
                            <a:schemeClr val="tx2"/>
                          </a:solidFill>
                        </a:rPr>
                        <a:t>Gemini Invoice for Energy Balancing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solidFill>
                            <a:schemeClr val="tx2"/>
                          </a:solidFill>
                        </a:rPr>
                        <a:t>(csv</a:t>
                      </a:r>
                      <a:r>
                        <a:rPr lang="en-GB" sz="1200" i="1" baseline="0" dirty="0" smtClean="0">
                          <a:solidFill>
                            <a:schemeClr val="tx2"/>
                          </a:solidFill>
                        </a:rPr>
                        <a:t> file has already been delimited in this example)</a:t>
                      </a:r>
                      <a:endParaRPr lang="en-GB" sz="1200" i="1" dirty="0" smtClean="0">
                        <a:solidFill>
                          <a:schemeClr val="tx2"/>
                        </a:solidFill>
                      </a:endParaRPr>
                    </a:p>
                  </a:txBody>
                  <a:tcPr/>
                </a:tc>
                <a:tc>
                  <a:txBody>
                    <a:bodyPr/>
                    <a:lstStyle/>
                    <a:p>
                      <a:r>
                        <a:rPr lang="en-GB" sz="1400" kern="1200" dirty="0" smtClean="0">
                          <a:solidFill>
                            <a:schemeClr val="tx2"/>
                          </a:solidFill>
                          <a:latin typeface="+mn-lt"/>
                          <a:ea typeface="+mn-ea"/>
                          <a:cs typeface="+mn-cs"/>
                        </a:rPr>
                        <a:t>File Type is IDB</a:t>
                      </a:r>
                    </a:p>
                    <a:p>
                      <a:r>
                        <a:rPr lang="en-GB" sz="1400" kern="1200" dirty="0" smtClean="0">
                          <a:solidFill>
                            <a:schemeClr val="tx2"/>
                          </a:solidFill>
                          <a:latin typeface="+mn-lt"/>
                          <a:ea typeface="+mn-ea"/>
                          <a:cs typeface="+mn-cs"/>
                        </a:rPr>
                        <a:t>Invoice Type is BAL</a:t>
                      </a:r>
                    </a:p>
                  </a:txBody>
                  <a:tcPr/>
                </a:tc>
              </a:tr>
            </a:tbl>
          </a:graphicData>
        </a:graphic>
      </p:graphicFrame>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Title 1"/>
          <p:cNvSpPr txBox="1">
            <a:spLocks/>
          </p:cNvSpPr>
          <p:nvPr/>
        </p:nvSpPr>
        <p:spPr bwMode="auto">
          <a:xfrm>
            <a:off x="204092"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3.5.6 Scheduled Ancillary Invoices - BAL</a:t>
            </a:r>
            <a:r>
              <a:rPr lang="en-GB" sz="1600" kern="0" dirty="0"/>
              <a:t/>
            </a:r>
            <a:br>
              <a:rPr lang="en-GB" sz="1600" kern="0" dirty="0"/>
            </a:br>
            <a:r>
              <a:rPr lang="en-GB" sz="2000" kern="0" dirty="0" smtClean="0">
                <a:solidFill>
                  <a:schemeClr val="accent6"/>
                </a:solidFill>
              </a:rPr>
              <a:t>3.5.6.4 </a:t>
            </a:r>
            <a:r>
              <a:rPr lang="en-GB" sz="2000" kern="0" dirty="0">
                <a:solidFill>
                  <a:schemeClr val="accent6"/>
                </a:solidFill>
              </a:rPr>
              <a:t>File </a:t>
            </a:r>
            <a:r>
              <a:rPr lang="en-GB" sz="2000" kern="0" dirty="0" smtClean="0">
                <a:solidFill>
                  <a:schemeClr val="accent6"/>
                </a:solidFill>
              </a:rPr>
              <a:t>Example - NTS Gemini Invoice</a:t>
            </a:r>
            <a:endParaRPr lang="en-GB" sz="2000" kern="0" dirty="0">
              <a:solidFill>
                <a:schemeClr val="accent6"/>
              </a:solidFill>
            </a:endParaRPr>
          </a:p>
        </p:txBody>
      </p:sp>
      <p:sp>
        <p:nvSpPr>
          <p:cNvPr id="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215306399"/>
              </p:ext>
            </p:extLst>
          </p:nvPr>
        </p:nvGraphicFramePr>
        <p:xfrm>
          <a:off x="1569368" y="2376289"/>
          <a:ext cx="914400" cy="771525"/>
        </p:xfrm>
        <a:graphic>
          <a:graphicData uri="http://schemas.openxmlformats.org/presentationml/2006/ole">
            <mc:AlternateContent xmlns:mc="http://schemas.openxmlformats.org/markup-compatibility/2006">
              <mc:Choice xmlns:v="urn:schemas-microsoft-com:vml" Requires="v">
                <p:oleObj spid="_x0000_s8224" name="File" showAsIcon="1" r:id="rId3" imgW="914400" imgH="771480" progId="Outlook.FileAttach">
                  <p:embed/>
                </p:oleObj>
              </mc:Choice>
              <mc:Fallback>
                <p:oleObj name="File" showAsIcon="1" r:id="rId3" imgW="914400" imgH="771480" progId="Outlook.FileAttach">
                  <p:embed/>
                  <p:pic>
                    <p:nvPicPr>
                      <p:cNvPr id="0" name=""/>
                      <p:cNvPicPr>
                        <a:picLocks noChangeAspect="1" noChangeArrowheads="1"/>
                      </p:cNvPicPr>
                      <p:nvPr/>
                    </p:nvPicPr>
                    <p:blipFill>
                      <a:blip r:embed="rId4"/>
                      <a:srcRect/>
                      <a:stretch>
                        <a:fillRect/>
                      </a:stretch>
                    </p:blipFill>
                    <p:spPr bwMode="auto">
                      <a:xfrm>
                        <a:off x="1569368" y="2376289"/>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Content Placeholder 2"/>
          <p:cNvSpPr txBox="1">
            <a:spLocks/>
          </p:cNvSpPr>
          <p:nvPr/>
        </p:nvSpPr>
        <p:spPr bwMode="auto">
          <a:xfrm>
            <a:off x="289816" y="3579862"/>
            <a:ext cx="889069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600" kern="0" dirty="0" smtClean="0"/>
              <a:t>The files are based on real data but information has been masked for Data Protection purposes and naming convention will always be in a 5.8.3 format</a:t>
            </a:r>
          </a:p>
        </p:txBody>
      </p:sp>
    </p:spTree>
    <p:extLst>
      <p:ext uri="{BB962C8B-B14F-4D97-AF65-F5344CB8AC3E}">
        <p14:creationId xmlns:p14="http://schemas.microsoft.com/office/powerpoint/2010/main" val="10446142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0" descr="Image result for lots of lorries">
            <a:hlinkClick r:id="rId2"/>
          </p:cNvPr>
          <p:cNvSpPr>
            <a:spLocks noChangeAspect="1" noChangeArrowheads="1"/>
          </p:cNvSpPr>
          <p:nvPr/>
        </p:nvSpPr>
        <p:spPr bwMode="auto">
          <a:xfrm>
            <a:off x="92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6"/>
          <p:cNvSpPr/>
          <p:nvPr/>
        </p:nvSpPr>
        <p:spPr bwMode="auto">
          <a:xfrm>
            <a:off x="313989" y="915565"/>
            <a:ext cx="8506483" cy="1019733"/>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lvl="0" algn="just" defTabSz="914400" eaLnBrk="0" hangingPunct="0">
              <a:spcBef>
                <a:spcPct val="20000"/>
              </a:spcBef>
              <a:buClr>
                <a:srgbClr val="0062C8"/>
              </a:buClr>
            </a:pPr>
            <a:r>
              <a:rPr lang="en-US" sz="1400" kern="0" dirty="0" smtClean="0">
                <a:solidFill>
                  <a:srgbClr val="3E5AA8"/>
                </a:solidFill>
              </a:rPr>
              <a:t>Only sites on the NTS network which have opted for the NTS Optional Tariff receive this Invoice and charge code SHO</a:t>
            </a:r>
            <a:r>
              <a:rPr lang="en-US" sz="1400" kern="0" dirty="0">
                <a:solidFill>
                  <a:srgbClr val="3E5AA8"/>
                </a:solidFill>
              </a:rPr>
              <a:t>. </a:t>
            </a:r>
            <a:r>
              <a:rPr lang="en-US" sz="1400" kern="0" dirty="0" smtClean="0">
                <a:solidFill>
                  <a:srgbClr val="3E5AA8"/>
                </a:solidFill>
              </a:rPr>
              <a:t>It is calculated by taking the difference </a:t>
            </a:r>
            <a:r>
              <a:rPr lang="en-US" sz="1400" kern="0" dirty="0">
                <a:solidFill>
                  <a:srgbClr val="3E5AA8"/>
                </a:solidFill>
              </a:rPr>
              <a:t>b</a:t>
            </a:r>
            <a:r>
              <a:rPr lang="en-US" sz="1400" kern="0" dirty="0" smtClean="0">
                <a:solidFill>
                  <a:srgbClr val="3E5AA8"/>
                </a:solidFill>
              </a:rPr>
              <a:t>etween User Daily Quantity input and output </a:t>
            </a:r>
            <a:r>
              <a:rPr lang="en-US" sz="1400" kern="0" dirty="0">
                <a:solidFill>
                  <a:srgbClr val="3E5AA8"/>
                </a:solidFill>
              </a:rPr>
              <a:t>difference </a:t>
            </a:r>
            <a:r>
              <a:rPr lang="en-US" sz="1400" kern="0" dirty="0" smtClean="0">
                <a:solidFill>
                  <a:srgbClr val="3E5AA8"/>
                </a:solidFill>
              </a:rPr>
              <a:t>multiplied by between NCO &amp; </a:t>
            </a:r>
            <a:r>
              <a:rPr lang="en-US" sz="1400" kern="0" dirty="0">
                <a:solidFill>
                  <a:srgbClr val="3E5AA8"/>
                </a:solidFill>
              </a:rPr>
              <a:t>Optional </a:t>
            </a:r>
            <a:r>
              <a:rPr lang="en-US" sz="1400" kern="0" dirty="0" smtClean="0">
                <a:solidFill>
                  <a:srgbClr val="3E5AA8"/>
                </a:solidFill>
              </a:rPr>
              <a:t>Tariff rates </a:t>
            </a:r>
            <a:endParaRPr lang="en-US" sz="1400" kern="0" dirty="0">
              <a:solidFill>
                <a:srgbClr val="3E5AA8"/>
              </a:solidFill>
            </a:endParaRPr>
          </a:p>
        </p:txBody>
      </p:sp>
      <p:sp>
        <p:nvSpPr>
          <p:cNvPr id="9" name="Rectangle 8"/>
          <p:cNvSpPr/>
          <p:nvPr/>
        </p:nvSpPr>
        <p:spPr bwMode="auto">
          <a:xfrm>
            <a:off x="214120" y="699542"/>
            <a:ext cx="4789927"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indent="0" algn="just">
              <a:buNone/>
            </a:pPr>
            <a:r>
              <a:rPr lang="en-GB" dirty="0"/>
              <a:t>OTA - OPTIONAL TARIFF</a:t>
            </a:r>
          </a:p>
        </p:txBody>
      </p:sp>
      <p:sp>
        <p:nvSpPr>
          <p:cNvPr id="10" name="Rectangle 9"/>
          <p:cNvSpPr/>
          <p:nvPr/>
        </p:nvSpPr>
        <p:spPr bwMode="auto">
          <a:xfrm>
            <a:off x="312131" y="2787774"/>
            <a:ext cx="8506483" cy="864096"/>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lvl="0" algn="just" defTabSz="914400" eaLnBrk="0" hangingPunct="0">
              <a:spcBef>
                <a:spcPct val="20000"/>
              </a:spcBef>
              <a:buClr>
                <a:srgbClr val="0062C8"/>
              </a:buClr>
            </a:pPr>
            <a:r>
              <a:rPr lang="en-US" sz="1400" kern="0" dirty="0">
                <a:solidFill>
                  <a:srgbClr val="3E5AA8"/>
                </a:solidFill>
              </a:rPr>
              <a:t>For s</a:t>
            </a:r>
            <a:r>
              <a:rPr lang="en-US" sz="1400" kern="0" dirty="0" smtClean="0">
                <a:solidFill>
                  <a:srgbClr val="3E5AA8"/>
                </a:solidFill>
              </a:rPr>
              <a:t>hippers </a:t>
            </a:r>
            <a:r>
              <a:rPr lang="en-US" sz="1400" kern="0" dirty="0">
                <a:solidFill>
                  <a:srgbClr val="3E5AA8"/>
                </a:solidFill>
              </a:rPr>
              <a:t>which </a:t>
            </a:r>
            <a:r>
              <a:rPr lang="en-US" sz="1400" kern="0" dirty="0" smtClean="0">
                <a:solidFill>
                  <a:srgbClr val="3E5AA8"/>
                </a:solidFill>
              </a:rPr>
              <a:t>have booked gas onto the network which has passed  the St </a:t>
            </a:r>
            <a:r>
              <a:rPr lang="en-US" sz="1400" kern="0" dirty="0">
                <a:solidFill>
                  <a:srgbClr val="3E5AA8"/>
                </a:solidFill>
              </a:rPr>
              <a:t>Fergus compressor, near Aberdeen  incur </a:t>
            </a:r>
            <a:r>
              <a:rPr lang="en-US" sz="1400" kern="0" dirty="0" smtClean="0">
                <a:solidFill>
                  <a:srgbClr val="3E5AA8"/>
                </a:solidFill>
              </a:rPr>
              <a:t>additional </a:t>
            </a:r>
            <a:r>
              <a:rPr lang="en-US" sz="1400" kern="0" dirty="0">
                <a:solidFill>
                  <a:srgbClr val="3E5AA8"/>
                </a:solidFill>
              </a:rPr>
              <a:t>charges due to the additional </a:t>
            </a:r>
            <a:r>
              <a:rPr lang="en-US" sz="1400" kern="0" dirty="0" smtClean="0">
                <a:solidFill>
                  <a:srgbClr val="3E5AA8"/>
                </a:solidFill>
              </a:rPr>
              <a:t>activity. Charge code 900</a:t>
            </a:r>
            <a:endParaRPr lang="en-US" sz="1400" kern="0" dirty="0">
              <a:solidFill>
                <a:srgbClr val="3E5AA8"/>
              </a:solidFill>
            </a:endParaRPr>
          </a:p>
        </p:txBody>
      </p:sp>
      <p:sp>
        <p:nvSpPr>
          <p:cNvPr id="11" name="Rectangle 10"/>
          <p:cNvSpPr/>
          <p:nvPr/>
        </p:nvSpPr>
        <p:spPr bwMode="auto">
          <a:xfrm>
            <a:off x="212444" y="2611674"/>
            <a:ext cx="4791604"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indent="0" algn="just">
              <a:buNone/>
            </a:pPr>
            <a:r>
              <a:rPr lang="en-US" dirty="0"/>
              <a:t>CPN - COMPRESSION INVOICE</a:t>
            </a:r>
          </a:p>
        </p:txBody>
      </p:sp>
      <p:sp>
        <p:nvSpPr>
          <p:cNvPr id="12"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3.5 Scheduled </a:t>
            </a:r>
            <a:r>
              <a:rPr lang="en-GB" sz="1800" kern="0" dirty="0"/>
              <a:t>Ancillary </a:t>
            </a:r>
            <a:r>
              <a:rPr lang="en-GB" sz="1800" kern="0" dirty="0" smtClean="0"/>
              <a:t>Invoices</a:t>
            </a:r>
            <a:r>
              <a:rPr lang="en-GB" sz="3200" kern="0" dirty="0" smtClean="0"/>
              <a:t/>
            </a:r>
            <a:br>
              <a:rPr lang="en-GB" sz="3200" kern="0" dirty="0" smtClean="0"/>
            </a:br>
            <a:r>
              <a:rPr lang="en-GB" sz="2000" kern="0" dirty="0" smtClean="0">
                <a:solidFill>
                  <a:schemeClr val="accent6"/>
                </a:solidFill>
              </a:rPr>
              <a:t>3.5.7  OTA and CPN</a:t>
            </a:r>
            <a:endParaRPr lang="en-GB" sz="2000" kern="0" dirty="0">
              <a:solidFill>
                <a:schemeClr val="accent6"/>
              </a:solidFill>
            </a:endParaRPr>
          </a:p>
        </p:txBody>
      </p:sp>
      <p:sp>
        <p:nvSpPr>
          <p:cNvPr id="13" name="Footer Placeholder 12"/>
          <p:cNvSpPr>
            <a:spLocks noGrp="1"/>
          </p:cNvSpPr>
          <p:nvPr>
            <p:ph type="ftr" sz="quarter" idx="10"/>
          </p:nvPr>
        </p:nvSpPr>
        <p:spPr/>
        <p:txBody>
          <a:bodyPr/>
          <a:lstStyle/>
          <a:p>
            <a:pPr>
              <a:defRPr/>
            </a:pPr>
            <a:fld id="{D86480B0-6847-4D27-B3EC-F99462D2DA11}" type="slidenum">
              <a:rPr lang="en-GB" smtClean="0"/>
              <a:pPr>
                <a:defRPr/>
              </a:pPr>
              <a:t>64</a:t>
            </a:fld>
            <a:endParaRPr lang="en-GB" dirty="0"/>
          </a:p>
        </p:txBody>
      </p:sp>
      <p:sp>
        <p:nvSpPr>
          <p:cNvPr id="14" name="Rectangle 13"/>
          <p:cNvSpPr/>
          <p:nvPr/>
        </p:nvSpPr>
        <p:spPr bwMode="auto">
          <a:xfrm>
            <a:off x="4168527" y="3545954"/>
            <a:ext cx="4564465"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fontAlgn="ctr"/>
            <a:r>
              <a:rPr lang="en-GB" dirty="0" smtClean="0"/>
              <a:t>VAT applicable Issued on 20</a:t>
            </a:r>
            <a:r>
              <a:rPr lang="en-GB" baseline="30000" dirty="0" smtClean="0"/>
              <a:t>th</a:t>
            </a:r>
            <a:r>
              <a:rPr lang="en-GB" dirty="0" smtClean="0"/>
              <a:t> Business Day</a:t>
            </a:r>
            <a:endParaRPr lang="en-GB" dirty="0"/>
          </a:p>
        </p:txBody>
      </p:sp>
      <p:sp>
        <p:nvSpPr>
          <p:cNvPr id="15" name="Rectangle 14"/>
          <p:cNvSpPr/>
          <p:nvPr/>
        </p:nvSpPr>
        <p:spPr bwMode="auto">
          <a:xfrm>
            <a:off x="4164105" y="1851670"/>
            <a:ext cx="4584359"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fontAlgn="ctr"/>
            <a:r>
              <a:rPr lang="en-GB" dirty="0" smtClean="0"/>
              <a:t>VAT applicable Issued on 19</a:t>
            </a:r>
            <a:r>
              <a:rPr lang="en-GB" baseline="30000" dirty="0" smtClean="0"/>
              <a:t>th</a:t>
            </a:r>
            <a:r>
              <a:rPr lang="en-GB" dirty="0" smtClean="0"/>
              <a:t> Business Day</a:t>
            </a:r>
            <a:endParaRPr lang="en-GB" dirty="0"/>
          </a:p>
        </p:txBody>
      </p:sp>
    </p:spTree>
    <p:extLst>
      <p:ext uri="{BB962C8B-B14F-4D97-AF65-F5344CB8AC3E}">
        <p14:creationId xmlns:p14="http://schemas.microsoft.com/office/powerpoint/2010/main" val="6511273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0" descr="Image result for lots of lorries">
            <a:hlinkClick r:id="rId2"/>
          </p:cNvPr>
          <p:cNvSpPr>
            <a:spLocks noChangeAspect="1" noChangeArrowheads="1"/>
          </p:cNvSpPr>
          <p:nvPr/>
        </p:nvSpPr>
        <p:spPr bwMode="auto">
          <a:xfrm>
            <a:off x="92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3.5 Scheduled Ancillary Invoices</a:t>
            </a:r>
            <a:r>
              <a:rPr lang="en-GB" sz="3200" kern="0" dirty="0"/>
              <a:t/>
            </a:r>
            <a:br>
              <a:rPr lang="en-GB" sz="3200" kern="0" dirty="0"/>
            </a:br>
            <a:r>
              <a:rPr lang="en-GB" sz="2000" kern="0" dirty="0" smtClean="0">
                <a:solidFill>
                  <a:schemeClr val="accent6"/>
                </a:solidFill>
              </a:rPr>
              <a:t>3.5.8  LIA and FSG</a:t>
            </a:r>
            <a:endParaRPr lang="en-GB" sz="2000" kern="0" dirty="0">
              <a:solidFill>
                <a:schemeClr val="accent6"/>
              </a:solidFill>
            </a:endParaRPr>
          </a:p>
        </p:txBody>
      </p:sp>
      <p:sp>
        <p:nvSpPr>
          <p:cNvPr id="7" name="Rectangle 6"/>
          <p:cNvSpPr/>
          <p:nvPr/>
        </p:nvSpPr>
        <p:spPr bwMode="auto">
          <a:xfrm>
            <a:off x="260474" y="987574"/>
            <a:ext cx="8506483" cy="1296144"/>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b" anchorCtr="0" compatLnSpc="1">
            <a:prstTxWarp prst="textNoShape">
              <a:avLst/>
            </a:prstTxWarp>
          </a:bodyPr>
          <a:lstStyle/>
          <a:p>
            <a:pPr marL="0" indent="0">
              <a:spcAft>
                <a:spcPts val="1200"/>
              </a:spcAft>
              <a:buNone/>
            </a:pPr>
            <a:r>
              <a:rPr lang="en-GB" sz="1400" dirty="0">
                <a:solidFill>
                  <a:srgbClr val="3E5AA8"/>
                </a:solidFill>
              </a:rPr>
              <a:t>Within Uniform Network Code </a:t>
            </a:r>
            <a:r>
              <a:rPr lang="en-GB" sz="1400" dirty="0" smtClean="0">
                <a:solidFill>
                  <a:srgbClr val="3E5AA8"/>
                </a:solidFill>
              </a:rPr>
              <a:t>(UNC) a </a:t>
            </a:r>
            <a:r>
              <a:rPr lang="en-GB" sz="1400" dirty="0">
                <a:solidFill>
                  <a:srgbClr val="3E5AA8"/>
                </a:solidFill>
              </a:rPr>
              <a:t>number of performance standards are set </a:t>
            </a:r>
            <a:r>
              <a:rPr lang="en-GB" sz="1400" dirty="0" smtClean="0">
                <a:solidFill>
                  <a:srgbClr val="3E5AA8"/>
                </a:solidFill>
              </a:rPr>
              <a:t>out for class 3&amp;4 sites. </a:t>
            </a:r>
            <a:r>
              <a:rPr lang="en-GB" sz="1400" dirty="0">
                <a:solidFill>
                  <a:srgbClr val="3E5AA8"/>
                </a:solidFill>
              </a:rPr>
              <a:t>Failure to meet these standards results in liability payments to Shippers. The aggregated data is calculated to produce </a:t>
            </a:r>
            <a:r>
              <a:rPr lang="en-GB" sz="1400" dirty="0" smtClean="0">
                <a:solidFill>
                  <a:srgbClr val="3E5AA8"/>
                </a:solidFill>
              </a:rPr>
              <a:t>the </a:t>
            </a:r>
            <a:r>
              <a:rPr lang="en-GB" sz="1400" dirty="0">
                <a:solidFill>
                  <a:srgbClr val="3E5AA8"/>
                </a:solidFill>
              </a:rPr>
              <a:t>liability invoices that are issues to </a:t>
            </a:r>
            <a:r>
              <a:rPr lang="en-GB" sz="1400" dirty="0" smtClean="0">
                <a:solidFill>
                  <a:srgbClr val="3E5AA8"/>
                </a:solidFill>
              </a:rPr>
              <a:t>Shippers</a:t>
            </a:r>
            <a:r>
              <a:rPr lang="en-GB" sz="1400" dirty="0" smtClean="0">
                <a:solidFill>
                  <a:schemeClr val="accent1"/>
                </a:solidFill>
              </a:rPr>
              <a:t>.</a:t>
            </a:r>
            <a:r>
              <a:rPr lang="en-GB" sz="1400" dirty="0">
                <a:solidFill>
                  <a:schemeClr val="accent1"/>
                </a:solidFill>
              </a:rPr>
              <a:t> </a:t>
            </a:r>
            <a:endParaRPr lang="en-GB" sz="1400" dirty="0" smtClean="0">
              <a:solidFill>
                <a:schemeClr val="accent1"/>
              </a:solidFill>
            </a:endParaRPr>
          </a:p>
          <a:p>
            <a:pPr marL="0" indent="0">
              <a:spcAft>
                <a:spcPts val="1200"/>
              </a:spcAft>
              <a:buNone/>
            </a:pPr>
            <a:r>
              <a:rPr lang="en-GB" sz="1400" dirty="0" smtClean="0">
                <a:solidFill>
                  <a:schemeClr val="accent1"/>
                </a:solidFill>
              </a:rPr>
              <a:t>There Standard </a:t>
            </a:r>
            <a:r>
              <a:rPr lang="en-GB" sz="1400" dirty="0">
                <a:solidFill>
                  <a:schemeClr val="accent1"/>
                </a:solidFill>
              </a:rPr>
              <a:t>Liability Charges that are entered into UKLink </a:t>
            </a:r>
            <a:r>
              <a:rPr lang="en-GB" sz="1400" dirty="0" smtClean="0">
                <a:solidFill>
                  <a:schemeClr val="accent1"/>
                </a:solidFill>
              </a:rPr>
              <a:t>and are invoiced on a </a:t>
            </a:r>
            <a:r>
              <a:rPr lang="en-GB" sz="1400" dirty="0">
                <a:solidFill>
                  <a:schemeClr val="accent1"/>
                </a:solidFill>
              </a:rPr>
              <a:t>monthly </a:t>
            </a:r>
            <a:r>
              <a:rPr lang="en-GB" sz="1400" dirty="0" smtClean="0">
                <a:solidFill>
                  <a:schemeClr val="accent1"/>
                </a:solidFill>
              </a:rPr>
              <a:t>basis on</a:t>
            </a:r>
            <a:r>
              <a:rPr lang="en-US" sz="1400" kern="0" dirty="0" smtClean="0">
                <a:solidFill>
                  <a:srgbClr val="3E5AA8"/>
                </a:solidFill>
              </a:rPr>
              <a:t> charge code is 810</a:t>
            </a:r>
            <a:endParaRPr lang="en-US" sz="1400" kern="0" dirty="0">
              <a:solidFill>
                <a:srgbClr val="3E5AA8"/>
              </a:solidFill>
            </a:endParaRPr>
          </a:p>
        </p:txBody>
      </p:sp>
      <p:sp>
        <p:nvSpPr>
          <p:cNvPr id="8" name="Rectangle 7"/>
          <p:cNvSpPr/>
          <p:nvPr/>
        </p:nvSpPr>
        <p:spPr bwMode="auto">
          <a:xfrm>
            <a:off x="170437" y="627534"/>
            <a:ext cx="4789927"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indent="0" algn="just">
              <a:buNone/>
            </a:pPr>
            <a:r>
              <a:rPr lang="en-GB" dirty="0"/>
              <a:t>LIA - SERVICE STANDARD LIABILITIES</a:t>
            </a:r>
          </a:p>
        </p:txBody>
      </p:sp>
      <p:sp>
        <p:nvSpPr>
          <p:cNvPr id="11" name="Rectangle 10"/>
          <p:cNvSpPr/>
          <p:nvPr/>
        </p:nvSpPr>
        <p:spPr bwMode="auto">
          <a:xfrm>
            <a:off x="313989" y="2859782"/>
            <a:ext cx="8506483" cy="1368152"/>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b" anchorCtr="0" compatLnSpc="1">
            <a:prstTxWarp prst="textNoShape">
              <a:avLst/>
            </a:prstTxWarp>
          </a:bodyPr>
          <a:lstStyle/>
          <a:p>
            <a:pPr defTabSz="914400" eaLnBrk="0" hangingPunct="0">
              <a:spcBef>
                <a:spcPct val="20000"/>
              </a:spcBef>
              <a:buClr>
                <a:srgbClr val="0062C8"/>
              </a:buClr>
            </a:pPr>
            <a:r>
              <a:rPr lang="en-GB" sz="1400" kern="0" dirty="0">
                <a:solidFill>
                  <a:schemeClr val="accent1"/>
                </a:solidFill>
              </a:rPr>
              <a:t>If there is a failure with gas supply, the Network is liable to pay the Shipper (and consumer) a pre-agreed rate </a:t>
            </a:r>
            <a:r>
              <a:rPr lang="en-GB" sz="1400" kern="0" dirty="0" smtClean="0">
                <a:solidFill>
                  <a:schemeClr val="accent1"/>
                </a:solidFill>
              </a:rPr>
              <a:t>(compensation) for </a:t>
            </a:r>
            <a:r>
              <a:rPr lang="en-GB" sz="1400" kern="0" dirty="0">
                <a:solidFill>
                  <a:schemeClr val="accent1"/>
                </a:solidFill>
              </a:rPr>
              <a:t>every 24 hour period of </a:t>
            </a:r>
            <a:r>
              <a:rPr lang="en-GB" sz="1400" kern="0" dirty="0" smtClean="0">
                <a:solidFill>
                  <a:schemeClr val="accent1"/>
                </a:solidFill>
              </a:rPr>
              <a:t>failure.</a:t>
            </a:r>
          </a:p>
          <a:p>
            <a:pPr defTabSz="914400" eaLnBrk="0" hangingPunct="0">
              <a:spcBef>
                <a:spcPct val="20000"/>
              </a:spcBef>
              <a:buClr>
                <a:srgbClr val="0062C8"/>
              </a:buClr>
            </a:pPr>
            <a:r>
              <a:rPr lang="en-GB" sz="1400" kern="0" dirty="0" smtClean="0">
                <a:solidFill>
                  <a:schemeClr val="accent1"/>
                </a:solidFill>
              </a:rPr>
              <a:t>The </a:t>
            </a:r>
            <a:r>
              <a:rPr lang="en-GB" sz="1400" kern="0" dirty="0">
                <a:solidFill>
                  <a:schemeClr val="accent1"/>
                </a:solidFill>
              </a:rPr>
              <a:t>Network Organisation records the FSG (Failure to Supply Gas) incidents at MPRN </a:t>
            </a:r>
            <a:r>
              <a:rPr lang="en-GB" sz="1400" kern="0" dirty="0" smtClean="0">
                <a:solidFill>
                  <a:schemeClr val="accent1"/>
                </a:solidFill>
              </a:rPr>
              <a:t>level. </a:t>
            </a:r>
            <a:r>
              <a:rPr lang="en-US" sz="1400" kern="0" dirty="0" smtClean="0">
                <a:solidFill>
                  <a:schemeClr val="accent1"/>
                </a:solidFill>
              </a:rPr>
              <a:t>This </a:t>
            </a:r>
            <a:r>
              <a:rPr lang="en-US" sz="1400" kern="0" dirty="0">
                <a:solidFill>
                  <a:srgbClr val="3E5AA8"/>
                </a:solidFill>
              </a:rPr>
              <a:t>is </a:t>
            </a:r>
            <a:r>
              <a:rPr lang="en-US" sz="1400" kern="0" dirty="0" smtClean="0">
                <a:solidFill>
                  <a:srgbClr val="3E5AA8"/>
                </a:solidFill>
              </a:rPr>
              <a:t>an example of  </a:t>
            </a:r>
            <a:r>
              <a:rPr lang="en-US" sz="1400" kern="0" dirty="0">
                <a:solidFill>
                  <a:srgbClr val="3E5AA8"/>
                </a:solidFill>
              </a:rPr>
              <a:t>Service Standard Liability </a:t>
            </a:r>
            <a:r>
              <a:rPr lang="en-US" sz="1400" kern="0" dirty="0" smtClean="0">
                <a:solidFill>
                  <a:srgbClr val="3E5AA8"/>
                </a:solidFill>
              </a:rPr>
              <a:t>however, with </a:t>
            </a:r>
            <a:r>
              <a:rPr lang="en-US" sz="1400" kern="0" dirty="0">
                <a:solidFill>
                  <a:srgbClr val="3E5AA8"/>
                </a:solidFill>
              </a:rPr>
              <a:t>its own </a:t>
            </a:r>
            <a:r>
              <a:rPr lang="en-US" sz="1400" kern="0" dirty="0" smtClean="0">
                <a:solidFill>
                  <a:srgbClr val="3E5AA8"/>
                </a:solidFill>
              </a:rPr>
              <a:t>invoice with Charge code 823. (Some FSG charges are charged on the LIA)</a:t>
            </a:r>
            <a:endParaRPr lang="en-US" sz="1400" kern="0" dirty="0">
              <a:solidFill>
                <a:srgbClr val="3E5AA8"/>
              </a:solidFill>
            </a:endParaRPr>
          </a:p>
        </p:txBody>
      </p:sp>
      <p:sp>
        <p:nvSpPr>
          <p:cNvPr id="12" name="Rectangle 11"/>
          <p:cNvSpPr/>
          <p:nvPr/>
        </p:nvSpPr>
        <p:spPr bwMode="auto">
          <a:xfrm>
            <a:off x="206425" y="2661853"/>
            <a:ext cx="3709626"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indent="0" algn="just">
              <a:buNone/>
            </a:pPr>
            <a:r>
              <a:rPr lang="en-US" dirty="0"/>
              <a:t>FSG - FAILURE TO SUPPLY GAS </a:t>
            </a:r>
          </a:p>
        </p:txBody>
      </p:sp>
      <p:sp>
        <p:nvSpPr>
          <p:cNvPr id="14" name="Footer Placeholder 13"/>
          <p:cNvSpPr>
            <a:spLocks noGrp="1"/>
          </p:cNvSpPr>
          <p:nvPr>
            <p:ph type="ftr" sz="quarter" idx="10"/>
          </p:nvPr>
        </p:nvSpPr>
        <p:spPr/>
        <p:txBody>
          <a:bodyPr/>
          <a:lstStyle/>
          <a:p>
            <a:pPr>
              <a:defRPr/>
            </a:pPr>
            <a:fld id="{D86480B0-6847-4D27-B3EC-F99462D2DA11}" type="slidenum">
              <a:rPr lang="en-GB" smtClean="0"/>
              <a:pPr>
                <a:defRPr/>
              </a:pPr>
              <a:t>65</a:t>
            </a:fld>
            <a:endParaRPr lang="en-GB" dirty="0"/>
          </a:p>
        </p:txBody>
      </p:sp>
      <p:sp>
        <p:nvSpPr>
          <p:cNvPr id="13" name="Rectangle 12"/>
          <p:cNvSpPr/>
          <p:nvPr/>
        </p:nvSpPr>
        <p:spPr bwMode="auto">
          <a:xfrm>
            <a:off x="3419872" y="4083918"/>
            <a:ext cx="5318857"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fontAlgn="ctr"/>
            <a:r>
              <a:rPr lang="en-GB" dirty="0" smtClean="0"/>
              <a:t>VAT exempt Issued on 12</a:t>
            </a:r>
            <a:r>
              <a:rPr lang="en-GB" baseline="30000" dirty="0" smtClean="0"/>
              <a:t>th</a:t>
            </a:r>
            <a:r>
              <a:rPr lang="en-GB" dirty="0" smtClean="0"/>
              <a:t> and 27</a:t>
            </a:r>
            <a:r>
              <a:rPr lang="en-GB" baseline="30000" dirty="0" smtClean="0"/>
              <a:t>th</a:t>
            </a:r>
            <a:r>
              <a:rPr lang="en-GB" dirty="0" smtClean="0"/>
              <a:t> Calendar Day</a:t>
            </a:r>
            <a:endParaRPr lang="en-GB" dirty="0"/>
          </a:p>
        </p:txBody>
      </p:sp>
      <p:sp>
        <p:nvSpPr>
          <p:cNvPr id="16" name="Rectangle 15"/>
          <p:cNvSpPr/>
          <p:nvPr/>
        </p:nvSpPr>
        <p:spPr bwMode="auto">
          <a:xfrm>
            <a:off x="3347864" y="2067694"/>
            <a:ext cx="5390865"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fontAlgn="ctr"/>
            <a:r>
              <a:rPr lang="en-GB" dirty="0" smtClean="0"/>
              <a:t>VAT exempt Issued on 1</a:t>
            </a:r>
            <a:r>
              <a:rPr lang="en-GB" baseline="30000" dirty="0" smtClean="0"/>
              <a:t>st</a:t>
            </a:r>
            <a:r>
              <a:rPr lang="en-GB" dirty="0" smtClean="0"/>
              <a:t> 2</a:t>
            </a:r>
            <a:r>
              <a:rPr lang="en-GB" baseline="30000" dirty="0" smtClean="0"/>
              <a:t>nd</a:t>
            </a:r>
            <a:r>
              <a:rPr lang="en-GB" dirty="0" smtClean="0"/>
              <a:t> or 3rd</a:t>
            </a:r>
            <a:r>
              <a:rPr lang="en-GB" baseline="30000" dirty="0" smtClean="0"/>
              <a:t>th</a:t>
            </a:r>
            <a:r>
              <a:rPr lang="en-GB" dirty="0" smtClean="0"/>
              <a:t> Calendar Day</a:t>
            </a:r>
            <a:endParaRPr lang="en-GB" dirty="0"/>
          </a:p>
        </p:txBody>
      </p:sp>
    </p:spTree>
    <p:extLst>
      <p:ext uri="{BB962C8B-B14F-4D97-AF65-F5344CB8AC3E}">
        <p14:creationId xmlns:p14="http://schemas.microsoft.com/office/powerpoint/2010/main" val="886076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1800" dirty="0" smtClean="0"/>
              <a:t>The FSG Invoice is an example of a Scheduled Ancillary Invoice which has one Supporting Information file.</a:t>
            </a:r>
            <a:endParaRPr lang="en-GB" sz="1800" dirty="0"/>
          </a:p>
        </p:txBody>
      </p:sp>
      <p:sp>
        <p:nvSpPr>
          <p:cNvPr id="4" name="Footer Placeholder 3"/>
          <p:cNvSpPr>
            <a:spLocks noGrp="1"/>
          </p:cNvSpPr>
          <p:nvPr>
            <p:ph type="ftr" sz="quarter" idx="10"/>
          </p:nvPr>
        </p:nvSpPr>
        <p:spPr/>
        <p:txBody>
          <a:bodyPr/>
          <a:lstStyle/>
          <a:p>
            <a:pPr>
              <a:defRPr/>
            </a:pPr>
            <a:fld id="{D86480B0-6847-4D27-B3EC-F99462D2DA11}" type="slidenum">
              <a:rPr lang="en-GB" smtClean="0"/>
              <a:pPr>
                <a:defRPr/>
              </a:pPr>
              <a:t>66</a:t>
            </a:fld>
            <a:endParaRPr lang="en-GB"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3" name="Table 12"/>
          <p:cNvGraphicFramePr>
            <a:graphicFrameLocks noGrp="1"/>
          </p:cNvGraphicFramePr>
          <p:nvPr>
            <p:extLst>
              <p:ext uri="{D42A27DB-BD31-4B8C-83A1-F6EECF244321}">
                <p14:modId xmlns:p14="http://schemas.microsoft.com/office/powerpoint/2010/main" val="4087138311"/>
              </p:ext>
            </p:extLst>
          </p:nvPr>
        </p:nvGraphicFramePr>
        <p:xfrm>
          <a:off x="539552" y="1419622"/>
          <a:ext cx="7848871" cy="2199640"/>
        </p:xfrm>
        <a:graphic>
          <a:graphicData uri="http://schemas.openxmlformats.org/drawingml/2006/table">
            <a:tbl>
              <a:tblPr firstRow="1" bandRow="1">
                <a:tableStyleId>{93296810-A885-4BE3-A3E7-6D5BEEA58F35}</a:tableStyleId>
              </a:tblPr>
              <a:tblGrid>
                <a:gridCol w="1026956"/>
                <a:gridCol w="2420680"/>
                <a:gridCol w="4401235"/>
              </a:tblGrid>
              <a:tr h="370840">
                <a:tc>
                  <a:txBody>
                    <a:bodyPr/>
                    <a:lstStyle/>
                    <a:p>
                      <a:pPr algn="ctr"/>
                      <a:r>
                        <a:rPr lang="en-GB" sz="1400" dirty="0" smtClean="0"/>
                        <a:t>File</a:t>
                      </a:r>
                      <a:endParaRPr lang="en-GB" sz="1400" dirty="0"/>
                    </a:p>
                  </a:txBody>
                  <a:tcPr/>
                </a:tc>
                <a:tc>
                  <a:txBody>
                    <a:bodyPr/>
                    <a:lstStyle/>
                    <a:p>
                      <a:r>
                        <a:rPr lang="en-GB" sz="1400" dirty="0" smtClean="0"/>
                        <a:t>File description</a:t>
                      </a:r>
                      <a:endParaRPr lang="en-GB" sz="1400" dirty="0"/>
                    </a:p>
                  </a:txBody>
                  <a:tcPr/>
                </a:tc>
                <a:tc>
                  <a:txBody>
                    <a:bodyPr/>
                    <a:lstStyle/>
                    <a:p>
                      <a:r>
                        <a:rPr lang="en-GB" sz="1400" dirty="0" smtClean="0"/>
                        <a:t>Comments</a:t>
                      </a:r>
                      <a:endParaRPr lang="en-GB" sz="1400" dirty="0"/>
                    </a:p>
                  </a:txBody>
                  <a:tcPr/>
                </a:tc>
              </a:tr>
              <a:tr h="682392">
                <a:tc>
                  <a:txBody>
                    <a:bodyPr/>
                    <a:lstStyle/>
                    <a:p>
                      <a:endParaRPr lang="en-GB" sz="1400" dirty="0" smtClean="0"/>
                    </a:p>
                    <a:p>
                      <a:endParaRPr lang="en-GB" sz="1400" dirty="0" smtClean="0"/>
                    </a:p>
                    <a:p>
                      <a:endParaRPr lang="en-GB" sz="1400" dirty="0"/>
                    </a:p>
                  </a:txBody>
                  <a:tcPr/>
                </a:tc>
                <a:tc>
                  <a:txBody>
                    <a:bodyPr/>
                    <a:lstStyle/>
                    <a:p>
                      <a:r>
                        <a:rPr lang="en-GB" sz="1400" dirty="0" smtClean="0">
                          <a:solidFill>
                            <a:schemeClr val="tx2"/>
                          </a:solidFill>
                        </a:rPr>
                        <a:t>.INV Invoice File for FSG</a:t>
                      </a:r>
                    </a:p>
                    <a:p>
                      <a:r>
                        <a:rPr lang="en-GB" sz="1200" i="1" dirty="0" smtClean="0">
                          <a:solidFill>
                            <a:schemeClr val="tx2"/>
                          </a:solidFill>
                        </a:rPr>
                        <a:t>(csv file)</a:t>
                      </a:r>
                    </a:p>
                  </a:txBody>
                  <a:tcPr/>
                </a:tc>
                <a:tc>
                  <a:txBody>
                    <a:bodyPr/>
                    <a:lstStyle/>
                    <a:p>
                      <a:r>
                        <a:rPr lang="en-GB" sz="1400" dirty="0" smtClean="0">
                          <a:solidFill>
                            <a:schemeClr val="tx2"/>
                          </a:solidFill>
                        </a:rPr>
                        <a:t>Invoices are generated per Shipper at Network level.</a:t>
                      </a:r>
                    </a:p>
                    <a:p>
                      <a:r>
                        <a:rPr lang="en-GB" sz="1400" dirty="0" smtClean="0">
                          <a:solidFill>
                            <a:schemeClr val="tx2"/>
                          </a:solidFill>
                        </a:rPr>
                        <a:t>In this example,</a:t>
                      </a:r>
                      <a:r>
                        <a:rPr lang="en-GB" sz="1400" baseline="0" dirty="0" smtClean="0">
                          <a:solidFill>
                            <a:schemeClr val="tx2"/>
                          </a:solidFill>
                        </a:rPr>
                        <a:t> it</a:t>
                      </a:r>
                      <a:r>
                        <a:rPr lang="en-GB" sz="1400" dirty="0" smtClean="0">
                          <a:solidFill>
                            <a:schemeClr val="tx2"/>
                          </a:solidFill>
                        </a:rPr>
                        <a:t> is for a single Shipper (“SHP” in this file but this would</a:t>
                      </a:r>
                      <a:r>
                        <a:rPr lang="en-GB" sz="1400" baseline="0" dirty="0" smtClean="0">
                          <a:solidFill>
                            <a:schemeClr val="tx2"/>
                          </a:solidFill>
                        </a:rPr>
                        <a:t> be the actual Shipper Short Code).  The invoice is for a single </a:t>
                      </a:r>
                      <a:r>
                        <a:rPr lang="en-GB" sz="1400" dirty="0" smtClean="0">
                          <a:solidFill>
                            <a:schemeClr val="tx2"/>
                          </a:solidFill>
                        </a:rPr>
                        <a:t>Network.</a:t>
                      </a:r>
                      <a:endParaRPr lang="en-GB" sz="1400" dirty="0">
                        <a:solidFill>
                          <a:schemeClr val="tx2"/>
                        </a:solidFill>
                      </a:endParaRPr>
                    </a:p>
                  </a:txBody>
                  <a:tcPr/>
                </a:tc>
              </a:tr>
              <a:tr h="370840">
                <a:tc>
                  <a:txBody>
                    <a:bodyPr/>
                    <a:lstStyle/>
                    <a:p>
                      <a:endParaRPr lang="en-GB" sz="1400" dirty="0" smtClean="0"/>
                    </a:p>
                    <a:p>
                      <a:endParaRPr lang="en-GB" sz="1400" dirty="0" smtClean="0"/>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chemeClr val="tx2"/>
                          </a:solidFill>
                          <a:effectLst/>
                          <a:latin typeface="Arial" charset="0"/>
                          <a:ea typeface="ＭＳ Ｐゴシック"/>
                          <a:cs typeface="ＭＳ Ｐゴシック"/>
                        </a:rPr>
                        <a:t>.FSI Supporting information</a:t>
                      </a:r>
                    </a:p>
                    <a:p>
                      <a:pPr marL="0" marR="0" lvl="0" indent="0" algn="l" defTabSz="914400" rtl="0" eaLnBrk="1" fontAlgn="ctr"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chemeClr val="tx2"/>
                          </a:solidFill>
                          <a:effectLst/>
                          <a:latin typeface="Arial" charset="0"/>
                          <a:ea typeface="ＭＳ Ｐゴシック"/>
                          <a:cs typeface="ＭＳ Ｐゴシック"/>
                        </a:rPr>
                        <a:t>for the FSG Invoice</a:t>
                      </a:r>
                    </a:p>
                    <a:p>
                      <a:pPr marL="0" marR="0" lvl="0" indent="0" algn="l" defTabSz="914400" rtl="0" eaLnBrk="1" fontAlgn="ctr" latinLnBrk="0" hangingPunct="1">
                        <a:lnSpc>
                          <a:spcPct val="100000"/>
                        </a:lnSpc>
                        <a:spcBef>
                          <a:spcPct val="0"/>
                        </a:spcBef>
                        <a:spcAft>
                          <a:spcPct val="0"/>
                        </a:spcAft>
                        <a:buClrTx/>
                        <a:buSzTx/>
                        <a:buFontTx/>
                        <a:buNone/>
                        <a:tabLst/>
                        <a:defRPr/>
                      </a:pPr>
                      <a:r>
                        <a:rPr lang="en-GB" sz="1200" i="1" dirty="0" smtClean="0">
                          <a:solidFill>
                            <a:schemeClr val="tx2"/>
                          </a:solidFill>
                        </a:rPr>
                        <a:t>(csv</a:t>
                      </a:r>
                      <a:r>
                        <a:rPr lang="en-GB" sz="1200" i="1" baseline="0" dirty="0" smtClean="0">
                          <a:solidFill>
                            <a:schemeClr val="tx2"/>
                          </a:solidFill>
                        </a:rPr>
                        <a:t> file has already been delimited in this example)</a:t>
                      </a:r>
                      <a:endParaRPr lang="en-GB" sz="1200" i="1" dirty="0" smtClean="0">
                        <a:solidFill>
                          <a:schemeClr val="tx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chemeClr val="tx2"/>
                          </a:solidFill>
                          <a:effectLst/>
                          <a:uLnTx/>
                          <a:uFillTx/>
                        </a:rPr>
                        <a:t>Supporting information for all Networks the Shipper operates in and only where the FSG invoice applies. </a:t>
                      </a:r>
                    </a:p>
                  </a:txBody>
                  <a:tcPr/>
                </a:tc>
              </a:tr>
            </a:tbl>
          </a:graphicData>
        </a:graphic>
      </p:graphicFrame>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7" name="Title 1"/>
          <p:cNvSpPr txBox="1">
            <a:spLocks/>
          </p:cNvSpPr>
          <p:nvPr/>
        </p:nvSpPr>
        <p:spPr bwMode="auto">
          <a:xfrm>
            <a:off x="204092" y="-92546"/>
            <a:ext cx="8760396"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3.5.8 </a:t>
            </a:r>
            <a:r>
              <a:rPr lang="en-GB" sz="1800" kern="0" dirty="0"/>
              <a:t>Scheduled Ancillary </a:t>
            </a:r>
            <a:r>
              <a:rPr lang="en-GB" sz="1800" kern="0" dirty="0" smtClean="0"/>
              <a:t>Invoices - FSG</a:t>
            </a:r>
            <a:r>
              <a:rPr lang="en-GB" sz="3200" kern="0" dirty="0"/>
              <a:t/>
            </a:r>
            <a:br>
              <a:rPr lang="en-GB" sz="3200" kern="0" dirty="0"/>
            </a:br>
            <a:r>
              <a:rPr lang="en-GB" sz="2000" kern="0" dirty="0" smtClean="0">
                <a:solidFill>
                  <a:schemeClr val="accent6"/>
                </a:solidFill>
              </a:rPr>
              <a:t>3.5.8.1  File Example - FSG Invoice &amp; Supporting Information</a:t>
            </a:r>
            <a:endParaRPr lang="en-GB" sz="2000" kern="0" dirty="0">
              <a:solidFill>
                <a:schemeClr val="accent6"/>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086482624"/>
              </p:ext>
            </p:extLst>
          </p:nvPr>
        </p:nvGraphicFramePr>
        <p:xfrm>
          <a:off x="611560" y="2871961"/>
          <a:ext cx="914400" cy="771525"/>
        </p:xfrm>
        <a:graphic>
          <a:graphicData uri="http://schemas.openxmlformats.org/presentationml/2006/ole">
            <mc:AlternateContent xmlns:mc="http://schemas.openxmlformats.org/markup-compatibility/2006">
              <mc:Choice xmlns:v="urn:schemas-microsoft-com:vml" Requires="v">
                <p:oleObj spid="_x0000_s9266" name="Worksheet" showAsIcon="1" r:id="rId4" imgW="914400" imgH="771480" progId="Excel.Sheet.12">
                  <p:embed/>
                </p:oleObj>
              </mc:Choice>
              <mc:Fallback>
                <p:oleObj name="Worksheet" showAsIcon="1" r:id="rId4" imgW="914400" imgH="771480" progId="Excel.Sheet.12">
                  <p:embed/>
                  <p:pic>
                    <p:nvPicPr>
                      <p:cNvPr id="0" name=""/>
                      <p:cNvPicPr/>
                      <p:nvPr/>
                    </p:nvPicPr>
                    <p:blipFill>
                      <a:blip r:embed="rId5"/>
                      <a:stretch>
                        <a:fillRect/>
                      </a:stretch>
                    </p:blipFill>
                    <p:spPr>
                      <a:xfrm>
                        <a:off x="611560" y="2871961"/>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26938086"/>
              </p:ext>
            </p:extLst>
          </p:nvPr>
        </p:nvGraphicFramePr>
        <p:xfrm>
          <a:off x="611560" y="1923678"/>
          <a:ext cx="914400" cy="771525"/>
        </p:xfrm>
        <a:graphic>
          <a:graphicData uri="http://schemas.openxmlformats.org/presentationml/2006/ole">
            <mc:AlternateContent xmlns:mc="http://schemas.openxmlformats.org/markup-compatibility/2006">
              <mc:Choice xmlns:v="urn:schemas-microsoft-com:vml" Requires="v">
                <p:oleObj spid="_x0000_s9267" name="Macro-Enabled Worksheet" showAsIcon="1" r:id="rId7" imgW="914400" imgH="771480" progId="Excel.SheetMacroEnabled.12">
                  <p:embed/>
                </p:oleObj>
              </mc:Choice>
              <mc:Fallback>
                <p:oleObj name="Macro-Enabled Worksheet" showAsIcon="1" r:id="rId7" imgW="914400" imgH="771480" progId="Excel.SheetMacroEnabled.12">
                  <p:embed/>
                  <p:pic>
                    <p:nvPicPr>
                      <p:cNvPr id="0" name=""/>
                      <p:cNvPicPr/>
                      <p:nvPr/>
                    </p:nvPicPr>
                    <p:blipFill>
                      <a:blip r:embed="rId8"/>
                      <a:stretch>
                        <a:fillRect/>
                      </a:stretch>
                    </p:blipFill>
                    <p:spPr>
                      <a:xfrm>
                        <a:off x="611560" y="1923678"/>
                        <a:ext cx="914400" cy="771525"/>
                      </a:xfrm>
                      <a:prstGeom prst="rect">
                        <a:avLst/>
                      </a:prstGeom>
                    </p:spPr>
                  </p:pic>
                </p:oleObj>
              </mc:Fallback>
            </mc:AlternateContent>
          </a:graphicData>
        </a:graphic>
      </p:graphicFrame>
      <p:sp>
        <p:nvSpPr>
          <p:cNvPr id="14" name="Content Placeholder 2"/>
          <p:cNvSpPr txBox="1">
            <a:spLocks/>
          </p:cNvSpPr>
          <p:nvPr/>
        </p:nvSpPr>
        <p:spPr bwMode="auto">
          <a:xfrm>
            <a:off x="213434" y="3795886"/>
            <a:ext cx="867904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600" kern="0" dirty="0" smtClean="0"/>
              <a:t>The files are based on real data but information has been masked for Data Protection purposes and naming convention will always be in a 5.8.3 format</a:t>
            </a:r>
          </a:p>
        </p:txBody>
      </p:sp>
    </p:spTree>
    <p:extLst>
      <p:ext uri="{BB962C8B-B14F-4D97-AF65-F5344CB8AC3E}">
        <p14:creationId xmlns:p14="http://schemas.microsoft.com/office/powerpoint/2010/main" val="39793509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0" descr="Image result for lots of lorries">
            <a:hlinkClick r:id="rId2"/>
          </p:cNvPr>
          <p:cNvSpPr>
            <a:spLocks noChangeAspect="1" noChangeArrowheads="1"/>
          </p:cNvSpPr>
          <p:nvPr/>
        </p:nvSpPr>
        <p:spPr bwMode="auto">
          <a:xfrm>
            <a:off x="92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 name="Rectangle 11"/>
          <p:cNvSpPr/>
          <p:nvPr/>
        </p:nvSpPr>
        <p:spPr bwMode="auto">
          <a:xfrm>
            <a:off x="313989" y="2859782"/>
            <a:ext cx="8506483" cy="720080"/>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lvl="0" algn="just" defTabSz="914400" eaLnBrk="0" hangingPunct="0">
              <a:spcBef>
                <a:spcPct val="20000"/>
              </a:spcBef>
              <a:buClr>
                <a:srgbClr val="0062C8"/>
              </a:buClr>
            </a:pPr>
            <a:r>
              <a:rPr lang="en-US" sz="1400" kern="0" dirty="0">
                <a:solidFill>
                  <a:srgbClr val="3E5AA8"/>
                </a:solidFill>
              </a:rPr>
              <a:t>This is for sites with a </a:t>
            </a:r>
            <a:r>
              <a:rPr lang="en-US" sz="1400" kern="0" dirty="0" smtClean="0">
                <a:solidFill>
                  <a:srgbClr val="3E5AA8"/>
                </a:solidFill>
              </a:rPr>
              <a:t>data logger (AMR) installed and charges are when </a:t>
            </a:r>
            <a:r>
              <a:rPr lang="en-US" sz="1400" kern="0" dirty="0">
                <a:solidFill>
                  <a:srgbClr val="3E5AA8"/>
                </a:solidFill>
              </a:rPr>
              <a:t>the annual inspection (Site Visit) has </a:t>
            </a:r>
            <a:r>
              <a:rPr lang="en-US" sz="1400" kern="0" dirty="0" smtClean="0">
                <a:solidFill>
                  <a:srgbClr val="3E5AA8"/>
                </a:solidFill>
              </a:rPr>
              <a:t>occurred. This is a report send via UKlink and verified by DSMPs. </a:t>
            </a:r>
            <a:endParaRPr lang="en-US" sz="1400" kern="0" dirty="0">
              <a:solidFill>
                <a:srgbClr val="3E5AA8"/>
              </a:solidFill>
            </a:endParaRPr>
          </a:p>
        </p:txBody>
      </p:sp>
      <p:sp>
        <p:nvSpPr>
          <p:cNvPr id="13" name="Rectangle 12"/>
          <p:cNvSpPr/>
          <p:nvPr/>
        </p:nvSpPr>
        <p:spPr bwMode="auto">
          <a:xfrm>
            <a:off x="177522" y="2624510"/>
            <a:ext cx="5653842"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indent="0" algn="just">
              <a:buNone/>
            </a:pPr>
            <a:r>
              <a:rPr lang="en-US" dirty="0" smtClean="0"/>
              <a:t>ADP - METER READING DATA LOGGER CHARGES </a:t>
            </a:r>
            <a:endParaRPr lang="en-GB" dirty="0"/>
          </a:p>
        </p:txBody>
      </p:sp>
      <p:sp>
        <p:nvSpPr>
          <p:cNvPr id="14"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3.5 Scheduled Ancillary Invoices</a:t>
            </a:r>
            <a:r>
              <a:rPr lang="en-GB" sz="3200" kern="0" dirty="0"/>
              <a:t/>
            </a:r>
            <a:br>
              <a:rPr lang="en-GB" sz="3200" kern="0" dirty="0"/>
            </a:br>
            <a:r>
              <a:rPr lang="en-GB" sz="2000" kern="0" dirty="0" smtClean="0">
                <a:solidFill>
                  <a:schemeClr val="accent6"/>
                </a:solidFill>
              </a:rPr>
              <a:t>3.5.9  </a:t>
            </a:r>
            <a:r>
              <a:rPr lang="en-GB" sz="2000" kern="0" dirty="0">
                <a:solidFill>
                  <a:schemeClr val="accent6"/>
                </a:solidFill>
              </a:rPr>
              <a:t>EOI </a:t>
            </a:r>
            <a:r>
              <a:rPr lang="en-GB" sz="2000" kern="0" dirty="0" smtClean="0">
                <a:solidFill>
                  <a:schemeClr val="accent6"/>
                </a:solidFill>
              </a:rPr>
              <a:t>and ADP</a:t>
            </a:r>
            <a:endParaRPr lang="en-GB" sz="2000" kern="0" dirty="0">
              <a:solidFill>
                <a:schemeClr val="accent6"/>
              </a:solidFill>
            </a:endParaRPr>
          </a:p>
        </p:txBody>
      </p:sp>
      <p:sp>
        <p:nvSpPr>
          <p:cNvPr id="15" name="Footer Placeholder 14"/>
          <p:cNvSpPr>
            <a:spLocks noGrp="1"/>
          </p:cNvSpPr>
          <p:nvPr>
            <p:ph type="ftr" sz="quarter" idx="10"/>
          </p:nvPr>
        </p:nvSpPr>
        <p:spPr>
          <a:xfrm>
            <a:off x="2609754" y="4725417"/>
            <a:ext cx="4200525" cy="78581"/>
          </a:xfrm>
        </p:spPr>
        <p:txBody>
          <a:bodyPr/>
          <a:lstStyle/>
          <a:p>
            <a:pPr>
              <a:defRPr/>
            </a:pPr>
            <a:fld id="{D86480B0-6847-4D27-B3EC-F99462D2DA11}" type="slidenum">
              <a:rPr lang="en-GB" smtClean="0"/>
              <a:pPr>
                <a:defRPr/>
              </a:pPr>
              <a:t>67</a:t>
            </a:fld>
            <a:endParaRPr lang="en-GB" dirty="0"/>
          </a:p>
        </p:txBody>
      </p:sp>
      <p:sp>
        <p:nvSpPr>
          <p:cNvPr id="16" name="Rectangle 15"/>
          <p:cNvSpPr/>
          <p:nvPr/>
        </p:nvSpPr>
        <p:spPr bwMode="auto">
          <a:xfrm>
            <a:off x="4139952" y="3507854"/>
            <a:ext cx="4608512"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fontAlgn="ctr"/>
            <a:r>
              <a:rPr lang="en-GB" dirty="0" smtClean="0"/>
              <a:t>VAT applicable Issued on 12</a:t>
            </a:r>
            <a:r>
              <a:rPr lang="en-GB" baseline="30000" dirty="0" smtClean="0"/>
              <a:t>th</a:t>
            </a:r>
            <a:r>
              <a:rPr lang="en-GB" dirty="0" smtClean="0"/>
              <a:t> Business Day</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63394450"/>
              </p:ext>
            </p:extLst>
          </p:nvPr>
        </p:nvGraphicFramePr>
        <p:xfrm>
          <a:off x="323528" y="3651870"/>
          <a:ext cx="3742035" cy="708660"/>
        </p:xfrm>
        <a:graphic>
          <a:graphicData uri="http://schemas.openxmlformats.org/drawingml/2006/table">
            <a:tbl>
              <a:tblPr>
                <a:tableStyleId>{16D9F66E-5EB9-4882-86FB-DCBF35E3C3E4}</a:tableStyleId>
              </a:tblPr>
              <a:tblGrid>
                <a:gridCol w="576065"/>
                <a:gridCol w="3165970"/>
              </a:tblGrid>
              <a:tr h="97155">
                <a:tc>
                  <a:txBody>
                    <a:bodyPr/>
                    <a:lstStyle/>
                    <a:p>
                      <a:pPr algn="ctr" fontAlgn="b"/>
                      <a:r>
                        <a:rPr lang="en-GB" sz="1100" u="none" strike="noStrike" dirty="0">
                          <a:effectLst/>
                        </a:rPr>
                        <a:t>P01</a:t>
                      </a:r>
                      <a:endParaRPr lang="en-GB" sz="1100" b="0" i="0" u="none" strike="noStrike" dirty="0">
                        <a:effectLst/>
                        <a:latin typeface="Arial"/>
                      </a:endParaRPr>
                    </a:p>
                  </a:txBody>
                  <a:tcPr marL="9525" marR="9525" marT="9525" marB="0" anchor="b"/>
                </a:tc>
                <a:tc>
                  <a:txBody>
                    <a:bodyPr/>
                    <a:lstStyle/>
                    <a:p>
                      <a:pPr algn="l" fontAlgn="ctr"/>
                      <a:r>
                        <a:rPr lang="en-GB" sz="1100" u="none" strike="noStrike" dirty="0" smtClean="0">
                          <a:effectLst/>
                        </a:rPr>
                        <a:t> DM </a:t>
                      </a:r>
                      <a:r>
                        <a:rPr lang="en-GB" sz="1100" u="none" strike="noStrike" dirty="0">
                          <a:effectLst/>
                        </a:rPr>
                        <a:t>METER READING CHARGE</a:t>
                      </a:r>
                      <a:endParaRPr lang="en-GB" sz="1100" b="0" i="0" u="none" strike="noStrike" dirty="0">
                        <a:effectLst/>
                        <a:latin typeface="Arial"/>
                      </a:endParaRPr>
                    </a:p>
                  </a:txBody>
                  <a:tcPr marL="9525" marR="9525" marT="9525" marB="0" anchor="ctr"/>
                </a:tc>
              </a:tr>
              <a:tr h="97155">
                <a:tc>
                  <a:txBody>
                    <a:bodyPr/>
                    <a:lstStyle/>
                    <a:p>
                      <a:pPr algn="ctr" fontAlgn="b"/>
                      <a:r>
                        <a:rPr lang="en-GB" sz="1100" u="none" strike="noStrike">
                          <a:effectLst/>
                        </a:rPr>
                        <a:t>P02</a:t>
                      </a:r>
                      <a:endParaRPr lang="en-GB" sz="1100" b="0" i="0" u="none" strike="noStrike">
                        <a:effectLst/>
                        <a:latin typeface="Arial"/>
                      </a:endParaRPr>
                    </a:p>
                  </a:txBody>
                  <a:tcPr marL="9525" marR="9525" marT="9525" marB="0" anchor="b"/>
                </a:tc>
                <a:tc>
                  <a:txBody>
                    <a:bodyPr/>
                    <a:lstStyle/>
                    <a:p>
                      <a:pPr algn="l" fontAlgn="ctr"/>
                      <a:r>
                        <a:rPr lang="en-GB" sz="1100" u="none" strike="noStrike" dirty="0" smtClean="0">
                          <a:effectLst/>
                        </a:rPr>
                        <a:t> DM </a:t>
                      </a:r>
                      <a:r>
                        <a:rPr lang="en-GB" sz="1100" u="none" strike="noStrike" dirty="0">
                          <a:effectLst/>
                        </a:rPr>
                        <a:t>METER READING ADJUSTMENT</a:t>
                      </a:r>
                      <a:endParaRPr lang="en-GB" sz="1100" b="0" i="0" u="none" strike="noStrike" dirty="0">
                        <a:effectLst/>
                        <a:latin typeface="Arial"/>
                      </a:endParaRPr>
                    </a:p>
                  </a:txBody>
                  <a:tcPr marL="9525" marR="9525" marT="9525" marB="0" anchor="ctr"/>
                </a:tc>
              </a:tr>
              <a:tr h="97155">
                <a:tc>
                  <a:txBody>
                    <a:bodyPr/>
                    <a:lstStyle/>
                    <a:p>
                      <a:pPr algn="ctr" fontAlgn="b"/>
                      <a:r>
                        <a:rPr lang="en-GB" sz="1100" u="none" strike="noStrike">
                          <a:effectLst/>
                        </a:rPr>
                        <a:t>P03</a:t>
                      </a:r>
                      <a:endParaRPr lang="en-GB" sz="1100" b="0" i="0" u="none" strike="noStrike">
                        <a:effectLst/>
                        <a:latin typeface="Arial"/>
                      </a:endParaRPr>
                    </a:p>
                  </a:txBody>
                  <a:tcPr marL="9525" marR="9525" marT="9525" marB="0" anchor="b"/>
                </a:tc>
                <a:tc>
                  <a:txBody>
                    <a:bodyPr/>
                    <a:lstStyle/>
                    <a:p>
                      <a:pPr algn="l" fontAlgn="ctr"/>
                      <a:r>
                        <a:rPr lang="en-GB" sz="1100" u="none" strike="noStrike" dirty="0" smtClean="0">
                          <a:effectLst/>
                        </a:rPr>
                        <a:t> DATALOGGER </a:t>
                      </a:r>
                      <a:r>
                        <a:rPr lang="en-GB" sz="1100" u="none" strike="noStrike" dirty="0">
                          <a:effectLst/>
                        </a:rPr>
                        <a:t>ASSET CHARGE</a:t>
                      </a:r>
                      <a:endParaRPr lang="en-GB" sz="1100" b="0" i="0" u="none" strike="noStrike" dirty="0">
                        <a:effectLst/>
                        <a:latin typeface="Arial"/>
                      </a:endParaRPr>
                    </a:p>
                  </a:txBody>
                  <a:tcPr marL="9525" marR="9525" marT="9525" marB="0" anchor="ctr"/>
                </a:tc>
              </a:tr>
              <a:tr h="97155">
                <a:tc>
                  <a:txBody>
                    <a:bodyPr/>
                    <a:lstStyle/>
                    <a:p>
                      <a:pPr algn="ctr" fontAlgn="b"/>
                      <a:r>
                        <a:rPr lang="en-GB" sz="1100" u="none" strike="noStrike">
                          <a:effectLst/>
                        </a:rPr>
                        <a:t>P04</a:t>
                      </a:r>
                      <a:endParaRPr lang="en-GB" sz="1100" b="0" i="0" u="none" strike="noStrike">
                        <a:effectLst/>
                        <a:latin typeface="Arial"/>
                      </a:endParaRPr>
                    </a:p>
                  </a:txBody>
                  <a:tcPr marL="9525" marR="9525" marT="9525" marB="0" anchor="b"/>
                </a:tc>
                <a:tc>
                  <a:txBody>
                    <a:bodyPr/>
                    <a:lstStyle/>
                    <a:p>
                      <a:pPr algn="l" fontAlgn="ctr"/>
                      <a:r>
                        <a:rPr lang="en-GB" sz="1100" u="none" strike="noStrike" dirty="0" smtClean="0">
                          <a:effectLst/>
                        </a:rPr>
                        <a:t> DATALOGGER </a:t>
                      </a:r>
                      <a:r>
                        <a:rPr lang="en-GB" sz="1100" u="none" strike="noStrike" dirty="0">
                          <a:effectLst/>
                        </a:rPr>
                        <a:t>ASSET ADJUSTMENT CHARGE</a:t>
                      </a:r>
                      <a:endParaRPr lang="en-GB" sz="1100" b="0" i="0" u="none" strike="noStrike" dirty="0">
                        <a:effectLst/>
                        <a:latin typeface="Arial"/>
                      </a:endParaRPr>
                    </a:p>
                  </a:txBody>
                  <a:tcPr marL="9525" marR="9525" marT="9525" marB="0" anchor="ctr"/>
                </a:tc>
              </a:tr>
            </a:tbl>
          </a:graphicData>
        </a:graphic>
      </p:graphicFrame>
      <p:sp>
        <p:nvSpPr>
          <p:cNvPr id="19" name="Rectangle 18"/>
          <p:cNvSpPr/>
          <p:nvPr/>
        </p:nvSpPr>
        <p:spPr bwMode="auto">
          <a:xfrm>
            <a:off x="312131" y="875642"/>
            <a:ext cx="8506483" cy="1300064"/>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lvl="0" algn="just" defTabSz="914400" eaLnBrk="0" hangingPunct="0">
              <a:spcBef>
                <a:spcPct val="20000"/>
              </a:spcBef>
              <a:buClr>
                <a:srgbClr val="0062C8"/>
              </a:buClr>
            </a:pPr>
            <a:r>
              <a:rPr lang="en-US" sz="1400" kern="0" dirty="0">
                <a:solidFill>
                  <a:srgbClr val="3E5AA8"/>
                </a:solidFill>
              </a:rPr>
              <a:t>For sites which have opted to be </a:t>
            </a:r>
            <a:r>
              <a:rPr lang="en-US" sz="1400" kern="0" dirty="0" smtClean="0">
                <a:solidFill>
                  <a:srgbClr val="3E5AA8"/>
                </a:solidFill>
              </a:rPr>
              <a:t>interruptible </a:t>
            </a:r>
            <a:r>
              <a:rPr lang="en-US" sz="1400" kern="0" dirty="0">
                <a:solidFill>
                  <a:srgbClr val="3E5AA8"/>
                </a:solidFill>
              </a:rPr>
              <a:t>during a period of gas shortage, a DNI contract will be in place and a monthly invoice will be created </a:t>
            </a:r>
            <a:r>
              <a:rPr lang="en-US" sz="1400" kern="0" dirty="0" smtClean="0">
                <a:solidFill>
                  <a:srgbClr val="3E5AA8"/>
                </a:solidFill>
              </a:rPr>
              <a:t>(charge codes are N59 for a debit and N60 for a Credit)</a:t>
            </a:r>
            <a:endParaRPr lang="en-US" sz="1400" kern="0" dirty="0">
              <a:solidFill>
                <a:srgbClr val="3E5AA8"/>
              </a:solidFill>
            </a:endParaRPr>
          </a:p>
          <a:p>
            <a:pPr algn="just" defTabSz="914400" eaLnBrk="0" hangingPunct="0">
              <a:spcBef>
                <a:spcPct val="20000"/>
              </a:spcBef>
              <a:buClr>
                <a:srgbClr val="0062C8"/>
              </a:buClr>
            </a:pPr>
            <a:r>
              <a:rPr lang="en-US" sz="1400" kern="0" dirty="0">
                <a:solidFill>
                  <a:srgbClr val="3E5AA8"/>
                </a:solidFill>
              </a:rPr>
              <a:t>A second </a:t>
            </a:r>
            <a:r>
              <a:rPr lang="en-US" sz="1400" kern="0" dirty="0" smtClean="0">
                <a:solidFill>
                  <a:srgbClr val="3E5AA8"/>
                </a:solidFill>
              </a:rPr>
              <a:t>monthly invoice created on the 18</a:t>
            </a:r>
            <a:r>
              <a:rPr lang="en-US" sz="1400" kern="0" baseline="30000" dirty="0" smtClean="0">
                <a:solidFill>
                  <a:srgbClr val="3E5AA8"/>
                </a:solidFill>
              </a:rPr>
              <a:t>th</a:t>
            </a:r>
            <a:r>
              <a:rPr lang="en-US" sz="1400" kern="0" dirty="0" smtClean="0">
                <a:solidFill>
                  <a:srgbClr val="3E5AA8"/>
                </a:solidFill>
              </a:rPr>
              <a:t>  </a:t>
            </a:r>
            <a:r>
              <a:rPr lang="en-US" sz="1400" kern="0" dirty="0">
                <a:solidFill>
                  <a:srgbClr val="3E5AA8"/>
                </a:solidFill>
              </a:rPr>
              <a:t>is </a:t>
            </a:r>
            <a:r>
              <a:rPr lang="en-US" sz="1400" kern="0" dirty="0" smtClean="0">
                <a:solidFill>
                  <a:srgbClr val="3E5AA8"/>
                </a:solidFill>
              </a:rPr>
              <a:t>only produced </a:t>
            </a:r>
            <a:r>
              <a:rPr lang="en-US" sz="1400" kern="0" dirty="0">
                <a:solidFill>
                  <a:srgbClr val="3E5AA8"/>
                </a:solidFill>
              </a:rPr>
              <a:t>when actual interruptions take </a:t>
            </a:r>
            <a:r>
              <a:rPr lang="en-US" sz="1400" kern="0" dirty="0" smtClean="0">
                <a:solidFill>
                  <a:srgbClr val="3E5AA8"/>
                </a:solidFill>
              </a:rPr>
              <a:t>place</a:t>
            </a:r>
            <a:r>
              <a:rPr lang="en-US" sz="1400" kern="0" dirty="0">
                <a:solidFill>
                  <a:srgbClr val="3E5AA8"/>
                </a:solidFill>
              </a:rPr>
              <a:t>. (charge codes are N59 for a debit and N60 for a Credit</a:t>
            </a:r>
            <a:r>
              <a:rPr lang="en-US" sz="1400" kern="0" dirty="0" smtClean="0">
                <a:solidFill>
                  <a:srgbClr val="3E5AA8"/>
                </a:solidFill>
              </a:rPr>
              <a:t>)</a:t>
            </a:r>
          </a:p>
        </p:txBody>
      </p:sp>
      <p:sp>
        <p:nvSpPr>
          <p:cNvPr id="20" name="Rectangle 19"/>
          <p:cNvSpPr/>
          <p:nvPr/>
        </p:nvSpPr>
        <p:spPr bwMode="auto">
          <a:xfrm>
            <a:off x="212444" y="680492"/>
            <a:ext cx="5367668"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indent="0" algn="just">
              <a:buNone/>
            </a:pPr>
            <a:r>
              <a:rPr lang="fr-FR" dirty="0"/>
              <a:t>EOI - DN INTERRUPT OPTION &amp; EXERCISE FEE </a:t>
            </a:r>
          </a:p>
        </p:txBody>
      </p:sp>
      <p:sp>
        <p:nvSpPr>
          <p:cNvPr id="21" name="Rectangle 20"/>
          <p:cNvSpPr/>
          <p:nvPr/>
        </p:nvSpPr>
        <p:spPr bwMode="auto">
          <a:xfrm>
            <a:off x="4265963" y="2014736"/>
            <a:ext cx="4472976"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fontAlgn="ctr"/>
            <a:r>
              <a:rPr lang="en-GB" dirty="0" smtClean="0"/>
              <a:t>VAT applicable Issued on 7</a:t>
            </a:r>
            <a:r>
              <a:rPr lang="en-GB" baseline="30000" dirty="0" smtClean="0"/>
              <a:t>th</a:t>
            </a:r>
            <a:r>
              <a:rPr lang="en-GB" dirty="0" smtClean="0"/>
              <a:t> Business Day </a:t>
            </a:r>
            <a:endParaRPr lang="en-GB" dirty="0"/>
          </a:p>
        </p:txBody>
      </p:sp>
    </p:spTree>
    <p:extLst>
      <p:ext uri="{BB962C8B-B14F-4D97-AF65-F5344CB8AC3E}">
        <p14:creationId xmlns:p14="http://schemas.microsoft.com/office/powerpoint/2010/main" val="38171533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0" descr="Image result for lots of lorries">
            <a:hlinkClick r:id="rId2"/>
          </p:cNvPr>
          <p:cNvSpPr>
            <a:spLocks noChangeAspect="1" noChangeArrowheads="1"/>
          </p:cNvSpPr>
          <p:nvPr/>
        </p:nvSpPr>
        <p:spPr bwMode="auto">
          <a:xfrm>
            <a:off x="92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TextBox 9"/>
          <p:cNvSpPr txBox="1"/>
          <p:nvPr/>
        </p:nvSpPr>
        <p:spPr>
          <a:xfrm>
            <a:off x="179511" y="627534"/>
            <a:ext cx="8734301" cy="861774"/>
          </a:xfrm>
          <a:prstGeom prst="rect">
            <a:avLst/>
          </a:prstGeom>
          <a:noFill/>
        </p:spPr>
        <p:txBody>
          <a:bodyPr wrap="square" rtlCol="0">
            <a:spAutoFit/>
          </a:bodyPr>
          <a:lstStyle/>
          <a:p>
            <a:pPr marL="0" lvl="1"/>
            <a:r>
              <a:rPr lang="en-GB" sz="1600" kern="0" dirty="0">
                <a:solidFill>
                  <a:schemeClr val="accent1"/>
                </a:solidFill>
              </a:rPr>
              <a:t>The following invoices are </a:t>
            </a:r>
            <a:r>
              <a:rPr lang="en-GB" sz="1600" kern="0" dirty="0" smtClean="0">
                <a:solidFill>
                  <a:schemeClr val="accent1"/>
                </a:solidFill>
              </a:rPr>
              <a:t>relevant to sites </a:t>
            </a:r>
            <a:r>
              <a:rPr lang="en-GB" sz="1600" kern="0" dirty="0">
                <a:solidFill>
                  <a:schemeClr val="accent1"/>
                </a:solidFill>
              </a:rPr>
              <a:t>with specific asset </a:t>
            </a:r>
            <a:r>
              <a:rPr lang="en-GB" sz="1600" kern="0" dirty="0" smtClean="0">
                <a:solidFill>
                  <a:schemeClr val="accent1"/>
                </a:solidFill>
              </a:rPr>
              <a:t>arrangements. Invoices </a:t>
            </a:r>
            <a:r>
              <a:rPr lang="en-GB" sz="1600" kern="0" dirty="0">
                <a:solidFill>
                  <a:schemeClr val="accent1"/>
                </a:solidFill>
              </a:rPr>
              <a:t>will only be created where these sites exist.  </a:t>
            </a:r>
          </a:p>
          <a:p>
            <a:endParaRPr lang="en-GB" sz="1600" dirty="0">
              <a:solidFill>
                <a:schemeClr val="accent1"/>
              </a:solidFill>
            </a:endParaRPr>
          </a:p>
        </p:txBody>
      </p:sp>
      <p:sp>
        <p:nvSpPr>
          <p:cNvPr id="7" name="Rectangle 6"/>
          <p:cNvSpPr/>
          <p:nvPr/>
        </p:nvSpPr>
        <p:spPr bwMode="auto">
          <a:xfrm>
            <a:off x="313807" y="1419622"/>
            <a:ext cx="8506483" cy="936104"/>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b" anchorCtr="0" compatLnSpc="1">
            <a:prstTxWarp prst="textNoShape">
              <a:avLst/>
            </a:prstTxWarp>
          </a:bodyPr>
          <a:lstStyle/>
          <a:p>
            <a:pPr lvl="0" algn="just" defTabSz="914400" eaLnBrk="0" hangingPunct="0">
              <a:spcBef>
                <a:spcPct val="20000"/>
              </a:spcBef>
              <a:buClr>
                <a:srgbClr val="0062C8"/>
              </a:buClr>
            </a:pPr>
            <a:r>
              <a:rPr lang="en-US" sz="1400" kern="0" dirty="0" smtClean="0">
                <a:solidFill>
                  <a:srgbClr val="3E5AA8"/>
                </a:solidFill>
              </a:rPr>
              <a:t>Prime </a:t>
            </a:r>
            <a:r>
              <a:rPr lang="en-US" sz="1400" kern="0" dirty="0">
                <a:solidFill>
                  <a:srgbClr val="3E5AA8"/>
                </a:solidFill>
              </a:rPr>
              <a:t>and sub </a:t>
            </a:r>
            <a:r>
              <a:rPr lang="en-US" sz="1400" kern="0" dirty="0" smtClean="0">
                <a:solidFill>
                  <a:srgbClr val="3E5AA8"/>
                </a:solidFill>
              </a:rPr>
              <a:t>configurations must require an actual read of the prime meter and all sub-meters within a 5 day period (known as a co-terminus read). Charge Codes are N05 for Monthly read sites and N06 for non monthly read sites</a:t>
            </a:r>
            <a:endParaRPr lang="en-US" sz="1400" kern="0" dirty="0">
              <a:solidFill>
                <a:srgbClr val="3E5AA8"/>
              </a:solidFill>
            </a:endParaRPr>
          </a:p>
        </p:txBody>
      </p:sp>
      <p:sp>
        <p:nvSpPr>
          <p:cNvPr id="8" name="Rectangle 7"/>
          <p:cNvSpPr/>
          <p:nvPr/>
        </p:nvSpPr>
        <p:spPr bwMode="auto">
          <a:xfrm>
            <a:off x="214121" y="1243522"/>
            <a:ext cx="3781816"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indent="0" algn="just">
              <a:buNone/>
            </a:pPr>
            <a:r>
              <a:rPr lang="en-US" dirty="0"/>
              <a:t>PNS - PRIME AND SUBS INVOICE </a:t>
            </a:r>
            <a:endParaRPr lang="en-GB" dirty="0"/>
          </a:p>
        </p:txBody>
      </p:sp>
      <p:sp>
        <p:nvSpPr>
          <p:cNvPr id="9" name="Rectangle 8"/>
          <p:cNvSpPr/>
          <p:nvPr/>
        </p:nvSpPr>
        <p:spPr bwMode="auto">
          <a:xfrm>
            <a:off x="313989" y="2848402"/>
            <a:ext cx="8506483" cy="972108"/>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lvl="0" algn="just" defTabSz="914400" eaLnBrk="0" hangingPunct="0">
              <a:spcBef>
                <a:spcPct val="20000"/>
              </a:spcBef>
              <a:buClr>
                <a:srgbClr val="0062C8"/>
              </a:buClr>
            </a:pPr>
            <a:r>
              <a:rPr lang="en-US" sz="1400" kern="0" dirty="0">
                <a:solidFill>
                  <a:srgbClr val="3E5AA8"/>
                </a:solidFill>
              </a:rPr>
              <a:t>For sites </a:t>
            </a:r>
            <a:r>
              <a:rPr lang="en-US" sz="1400" kern="0" dirty="0" smtClean="0">
                <a:solidFill>
                  <a:srgbClr val="3E5AA8"/>
                </a:solidFill>
              </a:rPr>
              <a:t>where the Network is responsible for the assets are identified as Special Metering </a:t>
            </a:r>
            <a:r>
              <a:rPr lang="en-US" sz="1400" kern="0" dirty="0">
                <a:solidFill>
                  <a:srgbClr val="3E5AA8"/>
                </a:solidFill>
              </a:rPr>
              <a:t>S</a:t>
            </a:r>
            <a:r>
              <a:rPr lang="en-US" sz="1400" kern="0" dirty="0" smtClean="0">
                <a:solidFill>
                  <a:srgbClr val="3E5AA8"/>
                </a:solidFill>
              </a:rPr>
              <a:t>ites. Specific charges for meter and correctors for this service are applied on the MAS invoice and are different depending on if the site is on directly on the LDZ or the NTS.</a:t>
            </a:r>
            <a:endParaRPr lang="en-US" sz="1400" kern="0" dirty="0">
              <a:solidFill>
                <a:srgbClr val="3E5AA8"/>
              </a:solidFill>
            </a:endParaRPr>
          </a:p>
        </p:txBody>
      </p:sp>
      <p:sp>
        <p:nvSpPr>
          <p:cNvPr id="11" name="Rectangle 10"/>
          <p:cNvSpPr/>
          <p:nvPr/>
        </p:nvSpPr>
        <p:spPr bwMode="auto">
          <a:xfrm>
            <a:off x="243605" y="2643758"/>
            <a:ext cx="3680324"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indent="0" algn="just">
              <a:buNone/>
            </a:pPr>
            <a:r>
              <a:rPr lang="en-US" dirty="0"/>
              <a:t>MAS - METER ASSET CHARGES </a:t>
            </a:r>
            <a:endParaRPr lang="en-GB" dirty="0"/>
          </a:p>
        </p:txBody>
      </p:sp>
      <p:sp>
        <p:nvSpPr>
          <p:cNvPr id="14"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3.5 Scheduled Ancillary Invoices</a:t>
            </a:r>
            <a:r>
              <a:rPr lang="en-GB" sz="3200" kern="0" dirty="0"/>
              <a:t/>
            </a:r>
            <a:br>
              <a:rPr lang="en-GB" sz="3200" kern="0" dirty="0"/>
            </a:br>
            <a:r>
              <a:rPr lang="en-GB" sz="2000" kern="0" dirty="0" smtClean="0">
                <a:solidFill>
                  <a:schemeClr val="accent6"/>
                </a:solidFill>
              </a:rPr>
              <a:t>3.5.10  PNS and MAS</a:t>
            </a:r>
            <a:endParaRPr lang="en-GB" sz="2000" kern="0" dirty="0">
              <a:solidFill>
                <a:schemeClr val="accent6"/>
              </a:solidFill>
            </a:endParaRPr>
          </a:p>
        </p:txBody>
      </p:sp>
      <p:sp>
        <p:nvSpPr>
          <p:cNvPr id="15" name="Footer Placeholder 14"/>
          <p:cNvSpPr>
            <a:spLocks noGrp="1"/>
          </p:cNvSpPr>
          <p:nvPr>
            <p:ph type="ftr" sz="quarter" idx="10"/>
          </p:nvPr>
        </p:nvSpPr>
        <p:spPr>
          <a:xfrm>
            <a:off x="2565401" y="4673029"/>
            <a:ext cx="4200525" cy="130969"/>
          </a:xfrm>
        </p:spPr>
        <p:txBody>
          <a:bodyPr/>
          <a:lstStyle/>
          <a:p>
            <a:pPr>
              <a:defRPr/>
            </a:pPr>
            <a:fld id="{D86480B0-6847-4D27-B3EC-F99462D2DA11}" type="slidenum">
              <a:rPr lang="en-GB" smtClean="0"/>
              <a:pPr>
                <a:defRPr/>
              </a:pPr>
              <a:t>68</a:t>
            </a:fld>
            <a:endParaRPr lang="en-GB" dirty="0"/>
          </a:p>
        </p:txBody>
      </p:sp>
      <p:sp>
        <p:nvSpPr>
          <p:cNvPr id="17" name="Rectangle 16"/>
          <p:cNvSpPr/>
          <p:nvPr/>
        </p:nvSpPr>
        <p:spPr bwMode="auto">
          <a:xfrm>
            <a:off x="4133378" y="3678590"/>
            <a:ext cx="4615366"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fontAlgn="ctr"/>
            <a:r>
              <a:rPr lang="en-GB" dirty="0" smtClean="0"/>
              <a:t>VAT applicable Issued on 12</a:t>
            </a:r>
            <a:r>
              <a:rPr lang="en-GB" baseline="30000" dirty="0" smtClean="0"/>
              <a:t>th</a:t>
            </a:r>
            <a:r>
              <a:rPr lang="en-GB" dirty="0" smtClean="0"/>
              <a:t> Business Day</a:t>
            </a:r>
            <a:endParaRPr lang="en-GB" dirty="0"/>
          </a:p>
        </p:txBody>
      </p:sp>
      <p:sp>
        <p:nvSpPr>
          <p:cNvPr id="18" name="Rectangle 17"/>
          <p:cNvSpPr/>
          <p:nvPr/>
        </p:nvSpPr>
        <p:spPr bwMode="auto">
          <a:xfrm>
            <a:off x="4077469" y="2211710"/>
            <a:ext cx="4665881"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fontAlgn="ctr"/>
            <a:r>
              <a:rPr lang="en-GB" dirty="0" smtClean="0"/>
              <a:t>VAT applicable Issued on 11</a:t>
            </a:r>
            <a:r>
              <a:rPr lang="en-GB" baseline="30000" dirty="0" smtClean="0"/>
              <a:t>th</a:t>
            </a:r>
            <a:r>
              <a:rPr lang="en-GB" dirty="0" smtClean="0"/>
              <a:t> Business Day</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092504205"/>
              </p:ext>
            </p:extLst>
          </p:nvPr>
        </p:nvGraphicFramePr>
        <p:xfrm>
          <a:off x="323528" y="3858610"/>
          <a:ext cx="3384377" cy="678180"/>
        </p:xfrm>
        <a:graphic>
          <a:graphicData uri="http://schemas.openxmlformats.org/drawingml/2006/table">
            <a:tbl>
              <a:tblPr>
                <a:tableStyleId>{16D9F66E-5EB9-4882-86FB-DCBF35E3C3E4}</a:tableStyleId>
              </a:tblPr>
              <a:tblGrid>
                <a:gridCol w="822721"/>
                <a:gridCol w="2561656"/>
              </a:tblGrid>
              <a:tr h="161925">
                <a:tc>
                  <a:txBody>
                    <a:bodyPr/>
                    <a:lstStyle/>
                    <a:p>
                      <a:pPr algn="ctr" fontAlgn="b"/>
                      <a:r>
                        <a:rPr lang="en-GB" sz="1050" u="none" strike="noStrike" dirty="0">
                          <a:effectLst/>
                        </a:rPr>
                        <a:t>N01</a:t>
                      </a:r>
                      <a:endParaRPr lang="en-GB" sz="1050" b="0" i="0" u="none" strike="noStrike" dirty="0">
                        <a:effectLst/>
                        <a:latin typeface="Arial"/>
                      </a:endParaRPr>
                    </a:p>
                  </a:txBody>
                  <a:tcPr marL="9525" marR="9525" marT="9525" marB="0" anchor="b"/>
                </a:tc>
                <a:tc>
                  <a:txBody>
                    <a:bodyPr/>
                    <a:lstStyle/>
                    <a:p>
                      <a:pPr algn="l" fontAlgn="ctr"/>
                      <a:r>
                        <a:rPr lang="en-GB" sz="1050" u="none" strike="noStrike" dirty="0" smtClean="0">
                          <a:effectLst/>
                        </a:rPr>
                        <a:t> METER </a:t>
                      </a:r>
                      <a:r>
                        <a:rPr lang="en-GB" sz="1050" u="none" strike="noStrike" dirty="0">
                          <a:effectLst/>
                        </a:rPr>
                        <a:t>ASSET CHARGE</a:t>
                      </a:r>
                      <a:endParaRPr lang="en-GB" sz="1050" b="0" i="0" u="none" strike="noStrike" dirty="0">
                        <a:effectLst/>
                        <a:latin typeface="Arial"/>
                      </a:endParaRPr>
                    </a:p>
                  </a:txBody>
                  <a:tcPr marL="9525" marR="9525" marT="9525" marB="0" anchor="ctr"/>
                </a:tc>
              </a:tr>
              <a:tr h="161925">
                <a:tc>
                  <a:txBody>
                    <a:bodyPr/>
                    <a:lstStyle/>
                    <a:p>
                      <a:pPr algn="ctr" fontAlgn="b"/>
                      <a:r>
                        <a:rPr lang="en-GB" sz="1050" u="none" strike="noStrike" dirty="0">
                          <a:effectLst/>
                        </a:rPr>
                        <a:t>N18</a:t>
                      </a:r>
                      <a:endParaRPr lang="en-GB" sz="1050" b="0" i="0" u="none" strike="noStrike" dirty="0">
                        <a:effectLst/>
                        <a:latin typeface="Arial"/>
                      </a:endParaRPr>
                    </a:p>
                  </a:txBody>
                  <a:tcPr marL="9525" marR="9525" marT="9525" marB="0" anchor="b"/>
                </a:tc>
                <a:tc>
                  <a:txBody>
                    <a:bodyPr/>
                    <a:lstStyle/>
                    <a:p>
                      <a:pPr algn="l" fontAlgn="ctr"/>
                      <a:r>
                        <a:rPr lang="en-GB" sz="1050" u="none" strike="noStrike" dirty="0" smtClean="0">
                          <a:effectLst/>
                        </a:rPr>
                        <a:t> METER </a:t>
                      </a:r>
                      <a:r>
                        <a:rPr lang="en-GB" sz="1050" u="none" strike="noStrike" dirty="0">
                          <a:effectLst/>
                        </a:rPr>
                        <a:t>ASSET CHARGE </a:t>
                      </a:r>
                      <a:r>
                        <a:rPr lang="en-GB" sz="1050" u="none" strike="noStrike" dirty="0" smtClean="0">
                          <a:effectLst/>
                        </a:rPr>
                        <a:t>– </a:t>
                      </a:r>
                      <a:r>
                        <a:rPr lang="en-GB" sz="1050" u="none" strike="noStrike" dirty="0">
                          <a:effectLst/>
                        </a:rPr>
                        <a:t>NTS</a:t>
                      </a:r>
                      <a:endParaRPr lang="en-GB" sz="1050" b="0" i="0" u="none" strike="noStrike" dirty="0">
                        <a:effectLst/>
                        <a:latin typeface="Arial"/>
                      </a:endParaRPr>
                    </a:p>
                  </a:txBody>
                  <a:tcPr marL="9525" marR="9525" marT="9525" marB="0" anchor="ctr"/>
                </a:tc>
              </a:tr>
              <a:tr h="161925">
                <a:tc>
                  <a:txBody>
                    <a:bodyPr/>
                    <a:lstStyle/>
                    <a:p>
                      <a:pPr algn="ctr" fontAlgn="b"/>
                      <a:r>
                        <a:rPr lang="en-GB" sz="1050" u="none" strike="noStrike">
                          <a:effectLst/>
                        </a:rPr>
                        <a:t>N19</a:t>
                      </a:r>
                      <a:endParaRPr lang="en-GB" sz="1050" b="0" i="0" u="none" strike="noStrike">
                        <a:effectLst/>
                        <a:latin typeface="Arial"/>
                      </a:endParaRPr>
                    </a:p>
                  </a:txBody>
                  <a:tcPr marL="9525" marR="9525" marT="9525" marB="0" anchor="b"/>
                </a:tc>
                <a:tc>
                  <a:txBody>
                    <a:bodyPr/>
                    <a:lstStyle/>
                    <a:p>
                      <a:pPr algn="l" fontAlgn="ctr"/>
                      <a:r>
                        <a:rPr lang="en-GB" sz="1050" u="none" strike="noStrike" dirty="0" smtClean="0">
                          <a:effectLst/>
                        </a:rPr>
                        <a:t> CORRECTOR </a:t>
                      </a:r>
                      <a:r>
                        <a:rPr lang="en-GB" sz="1050" u="none" strike="noStrike" dirty="0">
                          <a:effectLst/>
                        </a:rPr>
                        <a:t>ASSET CHARGE </a:t>
                      </a:r>
                      <a:r>
                        <a:rPr lang="en-GB" sz="1050" u="none" strike="noStrike" dirty="0" smtClean="0">
                          <a:effectLst/>
                        </a:rPr>
                        <a:t>– </a:t>
                      </a:r>
                      <a:r>
                        <a:rPr lang="en-GB" sz="1050" u="none" strike="noStrike" dirty="0">
                          <a:effectLst/>
                        </a:rPr>
                        <a:t>LDZ</a:t>
                      </a:r>
                      <a:endParaRPr lang="en-GB" sz="1050" b="0" i="0" u="none" strike="noStrike" dirty="0">
                        <a:effectLst/>
                        <a:latin typeface="Arial"/>
                      </a:endParaRPr>
                    </a:p>
                  </a:txBody>
                  <a:tcPr marL="9525" marR="9525" marT="9525" marB="0" anchor="ctr"/>
                </a:tc>
              </a:tr>
              <a:tr h="161925">
                <a:tc>
                  <a:txBody>
                    <a:bodyPr/>
                    <a:lstStyle/>
                    <a:p>
                      <a:pPr algn="ctr" fontAlgn="b"/>
                      <a:r>
                        <a:rPr lang="en-GB" sz="1050" u="none" strike="noStrike" dirty="0">
                          <a:effectLst/>
                        </a:rPr>
                        <a:t>N20</a:t>
                      </a:r>
                      <a:endParaRPr lang="en-GB" sz="1050" b="0" i="0" u="none" strike="noStrike" dirty="0">
                        <a:effectLst/>
                        <a:latin typeface="Arial"/>
                      </a:endParaRPr>
                    </a:p>
                  </a:txBody>
                  <a:tcPr marL="9525" marR="9525" marT="9525" marB="0" anchor="b"/>
                </a:tc>
                <a:tc>
                  <a:txBody>
                    <a:bodyPr/>
                    <a:lstStyle/>
                    <a:p>
                      <a:pPr algn="l" fontAlgn="ctr"/>
                      <a:r>
                        <a:rPr lang="en-GB" sz="1050" u="none" strike="noStrike" dirty="0" smtClean="0">
                          <a:effectLst/>
                        </a:rPr>
                        <a:t> CORRECTOR </a:t>
                      </a:r>
                      <a:r>
                        <a:rPr lang="en-GB" sz="1050" u="none" strike="noStrike" dirty="0">
                          <a:effectLst/>
                        </a:rPr>
                        <a:t>ASSET CHARGE - NTS</a:t>
                      </a:r>
                      <a:endParaRPr lang="en-GB" sz="1050" b="0" i="0" u="none" strike="noStrike" dirty="0">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4105064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0" descr="Image result for lots of lorries">
            <a:hlinkClick r:id="rId2"/>
          </p:cNvPr>
          <p:cNvSpPr>
            <a:spLocks noChangeAspect="1" noChangeArrowheads="1"/>
          </p:cNvSpPr>
          <p:nvPr/>
        </p:nvSpPr>
        <p:spPr bwMode="auto">
          <a:xfrm>
            <a:off x="92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3.5 Scheduled Ancillary Invoices</a:t>
            </a:r>
            <a:r>
              <a:rPr lang="en-GB" sz="3200" kern="0" dirty="0"/>
              <a:t/>
            </a:r>
            <a:br>
              <a:rPr lang="en-GB" sz="3200" kern="0" dirty="0"/>
            </a:br>
            <a:r>
              <a:rPr lang="en-GB" sz="2000" kern="0" dirty="0" smtClean="0">
                <a:solidFill>
                  <a:schemeClr val="accent6"/>
                </a:solidFill>
              </a:rPr>
              <a:t>3.5.11  INT</a:t>
            </a:r>
            <a:endParaRPr lang="en-GB" sz="2000" kern="0" dirty="0">
              <a:solidFill>
                <a:schemeClr val="accent6"/>
              </a:solidFill>
            </a:endParaRPr>
          </a:p>
        </p:txBody>
      </p:sp>
      <p:sp>
        <p:nvSpPr>
          <p:cNvPr id="10" name="Rectangle 9"/>
          <p:cNvSpPr/>
          <p:nvPr/>
        </p:nvSpPr>
        <p:spPr bwMode="auto">
          <a:xfrm>
            <a:off x="290121" y="807948"/>
            <a:ext cx="8506483" cy="2201406"/>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b" anchorCtr="0" compatLnSpc="1">
            <a:prstTxWarp prst="textNoShape">
              <a:avLst/>
            </a:prstTxWarp>
          </a:bodyPr>
          <a:lstStyle/>
          <a:p>
            <a:pPr lvl="0" algn="just" defTabSz="914400" eaLnBrk="0" hangingPunct="0">
              <a:spcBef>
                <a:spcPct val="20000"/>
              </a:spcBef>
              <a:buClr>
                <a:srgbClr val="0062C8"/>
              </a:buClr>
            </a:pPr>
            <a:r>
              <a:rPr lang="en-US" sz="1400" kern="0" dirty="0" smtClean="0">
                <a:solidFill>
                  <a:srgbClr val="3E5AA8"/>
                </a:solidFill>
              </a:rPr>
              <a:t>The </a:t>
            </a:r>
            <a:r>
              <a:rPr lang="en-US" sz="1400" kern="0" dirty="0">
                <a:solidFill>
                  <a:srgbClr val="3E5AA8"/>
                </a:solidFill>
              </a:rPr>
              <a:t>interest invoice is </a:t>
            </a:r>
            <a:r>
              <a:rPr lang="en-US" sz="1400" kern="0" dirty="0" smtClean="0">
                <a:solidFill>
                  <a:srgbClr val="3E5AA8"/>
                </a:solidFill>
              </a:rPr>
              <a:t>issued </a:t>
            </a:r>
            <a:r>
              <a:rPr lang="en-US" sz="1400" kern="0" dirty="0">
                <a:solidFill>
                  <a:srgbClr val="3E5AA8"/>
                </a:solidFill>
              </a:rPr>
              <a:t>3 business days prior to the end of </a:t>
            </a:r>
            <a:r>
              <a:rPr lang="en-US" sz="1400" kern="0" dirty="0" smtClean="0">
                <a:solidFill>
                  <a:srgbClr val="3E5AA8"/>
                </a:solidFill>
              </a:rPr>
              <a:t>each month and is made up of two parts.</a:t>
            </a:r>
          </a:p>
          <a:p>
            <a:pPr lvl="0" algn="just" defTabSz="914400" eaLnBrk="0" hangingPunct="0">
              <a:spcBef>
                <a:spcPct val="20000"/>
              </a:spcBef>
              <a:buClr>
                <a:srgbClr val="0062C8"/>
              </a:buClr>
            </a:pPr>
            <a:endParaRPr lang="en-US" sz="600" kern="0" dirty="0">
              <a:solidFill>
                <a:srgbClr val="3E5AA8"/>
              </a:solidFill>
            </a:endParaRPr>
          </a:p>
          <a:p>
            <a:pPr lvl="0" algn="just" defTabSz="914400" eaLnBrk="0" hangingPunct="0">
              <a:spcBef>
                <a:spcPct val="20000"/>
              </a:spcBef>
              <a:buClr>
                <a:srgbClr val="0062C8"/>
              </a:buClr>
            </a:pPr>
            <a:r>
              <a:rPr lang="en-US" sz="1400" kern="0" dirty="0" smtClean="0">
                <a:solidFill>
                  <a:srgbClr val="3E5AA8"/>
                </a:solidFill>
              </a:rPr>
              <a:t>Firstly If </a:t>
            </a:r>
            <a:r>
              <a:rPr lang="en-US" sz="1400" kern="0" dirty="0">
                <a:solidFill>
                  <a:srgbClr val="3E5AA8"/>
                </a:solidFill>
              </a:rPr>
              <a:t>any stakeholder pays a </a:t>
            </a:r>
            <a:r>
              <a:rPr lang="en-US" sz="1400" kern="0" dirty="0" smtClean="0">
                <a:solidFill>
                  <a:srgbClr val="3E5AA8"/>
                </a:solidFill>
              </a:rPr>
              <a:t>deposit, and is essentially in credit to the network, then </a:t>
            </a:r>
            <a:r>
              <a:rPr lang="en-US" sz="1400" kern="0" dirty="0">
                <a:solidFill>
                  <a:srgbClr val="3E5AA8"/>
                </a:solidFill>
              </a:rPr>
              <a:t>interest </a:t>
            </a:r>
            <a:r>
              <a:rPr lang="en-US" sz="1400" kern="0" dirty="0" smtClean="0">
                <a:solidFill>
                  <a:srgbClr val="3E5AA8"/>
                </a:solidFill>
              </a:rPr>
              <a:t>on this balance is </a:t>
            </a:r>
            <a:r>
              <a:rPr lang="en-US" sz="1400" kern="0" dirty="0">
                <a:solidFill>
                  <a:srgbClr val="3E5AA8"/>
                </a:solidFill>
              </a:rPr>
              <a:t>calculated each month and credited </a:t>
            </a:r>
            <a:r>
              <a:rPr lang="en-US" sz="1400" kern="0" dirty="0" smtClean="0">
                <a:solidFill>
                  <a:srgbClr val="3E5AA8"/>
                </a:solidFill>
              </a:rPr>
              <a:t>back. </a:t>
            </a:r>
          </a:p>
          <a:p>
            <a:pPr lvl="0" algn="just" defTabSz="914400" eaLnBrk="0" hangingPunct="0">
              <a:spcBef>
                <a:spcPct val="20000"/>
              </a:spcBef>
              <a:buClr>
                <a:srgbClr val="0062C8"/>
              </a:buClr>
            </a:pPr>
            <a:endParaRPr lang="en-US" sz="600" kern="0" dirty="0">
              <a:solidFill>
                <a:srgbClr val="3E5AA8"/>
              </a:solidFill>
            </a:endParaRPr>
          </a:p>
          <a:p>
            <a:pPr lvl="0" algn="just" defTabSz="914400" eaLnBrk="0" hangingPunct="0">
              <a:spcBef>
                <a:spcPct val="20000"/>
              </a:spcBef>
              <a:buClr>
                <a:srgbClr val="0062C8"/>
              </a:buClr>
            </a:pPr>
            <a:r>
              <a:rPr lang="en-US" sz="1400" kern="0" dirty="0" smtClean="0">
                <a:solidFill>
                  <a:srgbClr val="3E5AA8"/>
                </a:solidFill>
              </a:rPr>
              <a:t>Secondly if </a:t>
            </a:r>
            <a:r>
              <a:rPr lang="en-US" sz="1400" kern="0" dirty="0">
                <a:solidFill>
                  <a:srgbClr val="3E5AA8"/>
                </a:solidFill>
              </a:rPr>
              <a:t>there are any late payments </a:t>
            </a:r>
            <a:r>
              <a:rPr lang="en-US" sz="1400" kern="0" dirty="0" smtClean="0">
                <a:solidFill>
                  <a:srgbClr val="3E5AA8"/>
                </a:solidFill>
              </a:rPr>
              <a:t>for any invoice within </a:t>
            </a:r>
            <a:r>
              <a:rPr lang="en-US" sz="1400" kern="0" dirty="0">
                <a:solidFill>
                  <a:srgbClr val="3E5AA8"/>
                </a:solidFill>
              </a:rPr>
              <a:t>the month </a:t>
            </a:r>
            <a:r>
              <a:rPr lang="en-US" sz="1400" kern="0" dirty="0" smtClean="0">
                <a:solidFill>
                  <a:srgbClr val="3E5AA8"/>
                </a:solidFill>
              </a:rPr>
              <a:t>then interest is calculated on the outstanding balance(s) and is charged</a:t>
            </a:r>
            <a:r>
              <a:rPr lang="en-US" sz="1400" kern="0" dirty="0">
                <a:solidFill>
                  <a:srgbClr val="3E5AA8"/>
                </a:solidFill>
              </a:rPr>
              <a:t> </a:t>
            </a:r>
            <a:r>
              <a:rPr lang="en-US" sz="1400" kern="0" dirty="0" smtClean="0">
                <a:solidFill>
                  <a:srgbClr val="3E5AA8"/>
                </a:solidFill>
              </a:rPr>
              <a:t>back to the Shipper(s).</a:t>
            </a:r>
          </a:p>
          <a:p>
            <a:pPr lvl="0" algn="just" defTabSz="914400" eaLnBrk="0" hangingPunct="0">
              <a:spcBef>
                <a:spcPct val="20000"/>
              </a:spcBef>
              <a:buClr>
                <a:srgbClr val="0062C8"/>
              </a:buClr>
            </a:pPr>
            <a:endParaRPr lang="en-US" sz="600" kern="0" dirty="0">
              <a:solidFill>
                <a:srgbClr val="3E5AA8"/>
              </a:solidFill>
            </a:endParaRPr>
          </a:p>
          <a:p>
            <a:pPr lvl="0" algn="just" defTabSz="914400" eaLnBrk="0" hangingPunct="0">
              <a:spcBef>
                <a:spcPct val="20000"/>
              </a:spcBef>
              <a:buClr>
                <a:srgbClr val="0062C8"/>
              </a:buClr>
            </a:pPr>
            <a:r>
              <a:rPr lang="en-US" sz="1400" kern="0" dirty="0" smtClean="0">
                <a:solidFill>
                  <a:srgbClr val="3E5AA8"/>
                </a:solidFill>
              </a:rPr>
              <a:t>There is also an </a:t>
            </a:r>
            <a:r>
              <a:rPr lang="en-US" sz="1400" kern="0" dirty="0">
                <a:solidFill>
                  <a:srgbClr val="3E5AA8"/>
                </a:solidFill>
              </a:rPr>
              <a:t>unscheduled element </a:t>
            </a:r>
            <a:r>
              <a:rPr lang="en-US" sz="1400" kern="0" dirty="0" smtClean="0">
                <a:solidFill>
                  <a:srgbClr val="3E5AA8"/>
                </a:solidFill>
              </a:rPr>
              <a:t>to this invoice and therefore if </a:t>
            </a:r>
            <a:r>
              <a:rPr lang="en-US" sz="1400" kern="0" dirty="0">
                <a:solidFill>
                  <a:srgbClr val="3E5AA8"/>
                </a:solidFill>
              </a:rPr>
              <a:t>any ad-hoc activity is highlighted </a:t>
            </a:r>
            <a:r>
              <a:rPr lang="en-US" sz="1400" kern="0" dirty="0" smtClean="0">
                <a:solidFill>
                  <a:srgbClr val="3E5AA8"/>
                </a:solidFill>
              </a:rPr>
              <a:t>within the month an invoice will be issued.</a:t>
            </a:r>
            <a:endParaRPr lang="en-US" sz="1400" kern="0" dirty="0">
              <a:solidFill>
                <a:srgbClr val="3E5AA8"/>
              </a:solidFill>
            </a:endParaRPr>
          </a:p>
        </p:txBody>
      </p:sp>
      <p:sp>
        <p:nvSpPr>
          <p:cNvPr id="11" name="Rectangle 10"/>
          <p:cNvSpPr/>
          <p:nvPr/>
        </p:nvSpPr>
        <p:spPr bwMode="auto">
          <a:xfrm>
            <a:off x="223841" y="598313"/>
            <a:ext cx="4791604"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indent="0" algn="just">
              <a:buNone/>
            </a:pPr>
            <a:r>
              <a:rPr lang="en-US" dirty="0"/>
              <a:t>INT - INTEREST ON ADJUSTMENTS </a:t>
            </a:r>
          </a:p>
        </p:txBody>
      </p:sp>
      <p:sp>
        <p:nvSpPr>
          <p:cNvPr id="12" name="Footer Placeholder 11"/>
          <p:cNvSpPr>
            <a:spLocks noGrp="1"/>
          </p:cNvSpPr>
          <p:nvPr>
            <p:ph type="ftr" sz="quarter" idx="10"/>
          </p:nvPr>
        </p:nvSpPr>
        <p:spPr>
          <a:xfrm>
            <a:off x="2699792" y="4803998"/>
            <a:ext cx="4200525" cy="130969"/>
          </a:xfrm>
        </p:spPr>
        <p:txBody>
          <a:bodyPr/>
          <a:lstStyle/>
          <a:p>
            <a:pPr>
              <a:defRPr/>
            </a:pPr>
            <a:fld id="{D86480B0-6847-4D27-B3EC-F99462D2DA11}" type="slidenum">
              <a:rPr lang="en-GB" smtClean="0"/>
              <a:pPr>
                <a:defRPr/>
              </a:pPr>
              <a:t>69</a:t>
            </a:fld>
            <a:endParaRPr lang="en-GB" dirty="0"/>
          </a:p>
        </p:txBody>
      </p:sp>
      <p:sp>
        <p:nvSpPr>
          <p:cNvPr id="13" name="Rectangle 12"/>
          <p:cNvSpPr/>
          <p:nvPr/>
        </p:nvSpPr>
        <p:spPr bwMode="auto">
          <a:xfrm>
            <a:off x="3869730" y="2850257"/>
            <a:ext cx="4878734"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fontAlgn="ctr"/>
            <a:r>
              <a:rPr lang="en-GB" dirty="0" smtClean="0"/>
              <a:t>VAT exempt Issued on 3</a:t>
            </a:r>
            <a:r>
              <a:rPr lang="en-GB" baseline="30000" dirty="0" smtClean="0"/>
              <a:t>rd</a:t>
            </a:r>
            <a:r>
              <a:rPr lang="en-GB" dirty="0" smtClean="0"/>
              <a:t> to last Business Day</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1281380339"/>
              </p:ext>
            </p:extLst>
          </p:nvPr>
        </p:nvGraphicFramePr>
        <p:xfrm>
          <a:off x="299145" y="3100189"/>
          <a:ext cx="3456384" cy="1457325"/>
        </p:xfrm>
        <a:graphic>
          <a:graphicData uri="http://schemas.openxmlformats.org/drawingml/2006/table">
            <a:tbl>
              <a:tblPr>
                <a:tableStyleId>{16D9F66E-5EB9-4882-86FB-DCBF35E3C3E4}</a:tableStyleId>
              </a:tblPr>
              <a:tblGrid>
                <a:gridCol w="398814"/>
                <a:gridCol w="3057570"/>
              </a:tblGrid>
              <a:tr h="161925">
                <a:tc>
                  <a:txBody>
                    <a:bodyPr/>
                    <a:lstStyle/>
                    <a:p>
                      <a:pPr algn="ctr" fontAlgn="b"/>
                      <a:r>
                        <a:rPr lang="en-GB" sz="1000" u="none" strike="noStrike" dirty="0">
                          <a:effectLst/>
                        </a:rPr>
                        <a:t>801</a:t>
                      </a:r>
                      <a:endParaRPr lang="en-GB" sz="1000" b="0" i="0" u="none" strike="noStrike" dirty="0">
                        <a:effectLst/>
                        <a:latin typeface="Arial"/>
                      </a:endParaRPr>
                    </a:p>
                  </a:txBody>
                  <a:tcPr marL="9525" marR="9525" marT="9525" marB="0" anchor="b"/>
                </a:tc>
                <a:tc>
                  <a:txBody>
                    <a:bodyPr/>
                    <a:lstStyle/>
                    <a:p>
                      <a:pPr algn="l" fontAlgn="ctr"/>
                      <a:r>
                        <a:rPr lang="en-GB" sz="1000" u="none" strike="noStrike" dirty="0" smtClean="0">
                          <a:effectLst/>
                        </a:rPr>
                        <a:t> INTEREST </a:t>
                      </a:r>
                      <a:r>
                        <a:rPr lang="en-GB" sz="1000" u="none" strike="noStrike" dirty="0">
                          <a:effectLst/>
                        </a:rPr>
                        <a:t>DEBIT</a:t>
                      </a:r>
                      <a:endParaRPr lang="en-GB" sz="1000" b="0" i="0" u="none" strike="noStrike" dirty="0">
                        <a:effectLst/>
                        <a:latin typeface="Arial"/>
                      </a:endParaRPr>
                    </a:p>
                  </a:txBody>
                  <a:tcPr marL="9525" marR="9525" marT="9525" marB="0" anchor="ctr"/>
                </a:tc>
              </a:tr>
              <a:tr h="161925">
                <a:tc>
                  <a:txBody>
                    <a:bodyPr/>
                    <a:lstStyle/>
                    <a:p>
                      <a:pPr algn="ctr" fontAlgn="b"/>
                      <a:r>
                        <a:rPr lang="en-GB" sz="1000" u="none" strike="noStrike">
                          <a:effectLst/>
                        </a:rPr>
                        <a:t>802</a:t>
                      </a:r>
                      <a:endParaRPr lang="en-GB" sz="1000" b="0" i="0" u="none" strike="noStrike">
                        <a:effectLst/>
                        <a:latin typeface="Arial"/>
                      </a:endParaRPr>
                    </a:p>
                  </a:txBody>
                  <a:tcPr marL="9525" marR="9525" marT="9525" marB="0" anchor="b"/>
                </a:tc>
                <a:tc>
                  <a:txBody>
                    <a:bodyPr/>
                    <a:lstStyle/>
                    <a:p>
                      <a:pPr algn="l" fontAlgn="ctr"/>
                      <a:r>
                        <a:rPr lang="en-GB" sz="1000" u="none" strike="noStrike" dirty="0" smtClean="0">
                          <a:effectLst/>
                        </a:rPr>
                        <a:t> INTEREST </a:t>
                      </a:r>
                      <a:r>
                        <a:rPr lang="en-GB" sz="1000" u="none" strike="noStrike" dirty="0">
                          <a:effectLst/>
                        </a:rPr>
                        <a:t>CREDIT</a:t>
                      </a:r>
                      <a:endParaRPr lang="en-GB" sz="1000" b="0" i="0" u="none" strike="noStrike" dirty="0">
                        <a:effectLst/>
                        <a:latin typeface="Arial"/>
                      </a:endParaRPr>
                    </a:p>
                  </a:txBody>
                  <a:tcPr marL="9525" marR="9525" marT="9525" marB="0" anchor="ctr"/>
                </a:tc>
              </a:tr>
              <a:tr h="161925">
                <a:tc>
                  <a:txBody>
                    <a:bodyPr/>
                    <a:lstStyle/>
                    <a:p>
                      <a:pPr algn="ctr" fontAlgn="b"/>
                      <a:r>
                        <a:rPr lang="en-GB" sz="1000" u="none" strike="noStrike">
                          <a:effectLst/>
                        </a:rPr>
                        <a:t>I01</a:t>
                      </a:r>
                      <a:endParaRPr lang="en-GB" sz="1000" b="0" i="0" u="none" strike="noStrike">
                        <a:effectLst/>
                        <a:latin typeface="Arial"/>
                      </a:endParaRPr>
                    </a:p>
                  </a:txBody>
                  <a:tcPr marL="9525" marR="9525" marT="9525" marB="0" anchor="b"/>
                </a:tc>
                <a:tc>
                  <a:txBody>
                    <a:bodyPr/>
                    <a:lstStyle/>
                    <a:p>
                      <a:pPr algn="l" fontAlgn="ctr"/>
                      <a:r>
                        <a:rPr lang="en-US" sz="1000" u="none" strike="noStrike" dirty="0" smtClean="0">
                          <a:effectLst/>
                        </a:rPr>
                        <a:t> LATE </a:t>
                      </a:r>
                      <a:r>
                        <a:rPr lang="en-US" sz="1000" u="none" strike="noStrike" dirty="0">
                          <a:effectLst/>
                        </a:rPr>
                        <a:t>PAID INV INTEREST DR</a:t>
                      </a:r>
                      <a:endParaRPr lang="en-US" sz="1000" b="0" i="0" u="none" strike="noStrike" dirty="0">
                        <a:effectLst/>
                        <a:latin typeface="Arial"/>
                      </a:endParaRPr>
                    </a:p>
                  </a:txBody>
                  <a:tcPr marL="9525" marR="9525" marT="9525" marB="0" anchor="ctr"/>
                </a:tc>
              </a:tr>
              <a:tr h="161925">
                <a:tc>
                  <a:txBody>
                    <a:bodyPr/>
                    <a:lstStyle/>
                    <a:p>
                      <a:pPr algn="ctr" fontAlgn="b"/>
                      <a:r>
                        <a:rPr lang="en-GB" sz="1000" u="none" strike="noStrike">
                          <a:effectLst/>
                        </a:rPr>
                        <a:t>I02</a:t>
                      </a:r>
                      <a:endParaRPr lang="en-GB" sz="1000" b="0" i="0" u="none" strike="noStrike">
                        <a:effectLst/>
                        <a:latin typeface="Arial"/>
                      </a:endParaRPr>
                    </a:p>
                  </a:txBody>
                  <a:tcPr marL="9525" marR="9525" marT="9525" marB="0" anchor="b"/>
                </a:tc>
                <a:tc>
                  <a:txBody>
                    <a:bodyPr/>
                    <a:lstStyle/>
                    <a:p>
                      <a:pPr algn="l" fontAlgn="ctr"/>
                      <a:r>
                        <a:rPr lang="en-US" sz="1000" u="none" strike="noStrike" dirty="0" smtClean="0">
                          <a:effectLst/>
                        </a:rPr>
                        <a:t> LATE </a:t>
                      </a:r>
                      <a:r>
                        <a:rPr lang="en-US" sz="1000" u="none" strike="noStrike" dirty="0">
                          <a:effectLst/>
                        </a:rPr>
                        <a:t>PAID INV INTEREST CR</a:t>
                      </a:r>
                      <a:endParaRPr lang="en-US" sz="1000" b="0" i="0" u="none" strike="noStrike" dirty="0">
                        <a:effectLst/>
                        <a:latin typeface="Arial"/>
                      </a:endParaRPr>
                    </a:p>
                  </a:txBody>
                  <a:tcPr marL="9525" marR="9525" marT="9525" marB="0" anchor="ctr"/>
                </a:tc>
              </a:tr>
              <a:tr h="161925">
                <a:tc>
                  <a:txBody>
                    <a:bodyPr/>
                    <a:lstStyle/>
                    <a:p>
                      <a:pPr algn="ctr" fontAlgn="b"/>
                      <a:r>
                        <a:rPr lang="en-GB" sz="1000" u="none" strike="noStrike">
                          <a:effectLst/>
                        </a:rPr>
                        <a:t>I03</a:t>
                      </a:r>
                      <a:endParaRPr lang="en-GB" sz="1000" b="0" i="0" u="none" strike="noStrike">
                        <a:effectLst/>
                        <a:latin typeface="Arial"/>
                      </a:endParaRPr>
                    </a:p>
                  </a:txBody>
                  <a:tcPr marL="9525" marR="9525" marT="9525" marB="0" anchor="b"/>
                </a:tc>
                <a:tc>
                  <a:txBody>
                    <a:bodyPr/>
                    <a:lstStyle/>
                    <a:p>
                      <a:pPr algn="l" fontAlgn="ctr"/>
                      <a:r>
                        <a:rPr lang="en-GB" sz="1000" u="none" strike="noStrike" dirty="0" smtClean="0">
                          <a:effectLst/>
                        </a:rPr>
                        <a:t> INVALID </a:t>
                      </a:r>
                      <a:r>
                        <a:rPr lang="en-GB" sz="1000" u="none" strike="noStrike" dirty="0">
                          <a:effectLst/>
                        </a:rPr>
                        <a:t>QUERY INTEREST</a:t>
                      </a:r>
                      <a:endParaRPr lang="en-GB" sz="1000" b="0" i="0" u="none" strike="noStrike" dirty="0">
                        <a:effectLst/>
                        <a:latin typeface="Arial"/>
                      </a:endParaRPr>
                    </a:p>
                  </a:txBody>
                  <a:tcPr marL="9525" marR="9525" marT="9525" marB="0" anchor="ctr"/>
                </a:tc>
              </a:tr>
              <a:tr h="161925">
                <a:tc>
                  <a:txBody>
                    <a:bodyPr/>
                    <a:lstStyle/>
                    <a:p>
                      <a:pPr algn="ctr" fontAlgn="b"/>
                      <a:r>
                        <a:rPr lang="en-GB" sz="1000" u="none" strike="noStrike">
                          <a:effectLst/>
                        </a:rPr>
                        <a:t>I04</a:t>
                      </a:r>
                      <a:endParaRPr lang="en-GB" sz="1000" b="0" i="0" u="none" strike="noStrike">
                        <a:effectLst/>
                        <a:latin typeface="Arial"/>
                      </a:endParaRPr>
                    </a:p>
                  </a:txBody>
                  <a:tcPr marL="9525" marR="9525" marT="9525" marB="0" anchor="b"/>
                </a:tc>
                <a:tc>
                  <a:txBody>
                    <a:bodyPr/>
                    <a:lstStyle/>
                    <a:p>
                      <a:pPr algn="l" fontAlgn="ctr"/>
                      <a:r>
                        <a:rPr lang="en-GB" sz="1000" u="none" strike="noStrike" dirty="0" smtClean="0">
                          <a:effectLst/>
                        </a:rPr>
                        <a:t> INTEREST </a:t>
                      </a:r>
                      <a:r>
                        <a:rPr lang="en-GB" sz="1000" u="none" strike="noStrike" dirty="0">
                          <a:effectLst/>
                        </a:rPr>
                        <a:t>ON ADJUSTMENTS</a:t>
                      </a:r>
                      <a:endParaRPr lang="en-GB" sz="1000" b="0" i="0" u="none" strike="noStrike" dirty="0">
                        <a:effectLst/>
                        <a:latin typeface="Arial"/>
                      </a:endParaRPr>
                    </a:p>
                  </a:txBody>
                  <a:tcPr marL="9525" marR="9525" marT="9525" marB="0" anchor="ctr"/>
                </a:tc>
              </a:tr>
              <a:tr h="161925">
                <a:tc>
                  <a:txBody>
                    <a:bodyPr/>
                    <a:lstStyle/>
                    <a:p>
                      <a:pPr algn="ctr" fontAlgn="b"/>
                      <a:r>
                        <a:rPr lang="en-GB" sz="1000" u="none" strike="noStrike" dirty="0">
                          <a:effectLst/>
                        </a:rPr>
                        <a:t>I05</a:t>
                      </a:r>
                      <a:endParaRPr lang="en-GB" sz="1000" b="0" i="0" u="none" strike="noStrike" dirty="0">
                        <a:effectLst/>
                        <a:latin typeface="Arial"/>
                      </a:endParaRPr>
                    </a:p>
                  </a:txBody>
                  <a:tcPr marL="9525" marR="9525" marT="9525" marB="0" anchor="b"/>
                </a:tc>
                <a:tc>
                  <a:txBody>
                    <a:bodyPr/>
                    <a:lstStyle/>
                    <a:p>
                      <a:pPr algn="l" fontAlgn="ctr"/>
                      <a:r>
                        <a:rPr lang="en-US" sz="1000" u="none" strike="noStrike" dirty="0" smtClean="0">
                          <a:effectLst/>
                        </a:rPr>
                        <a:t> TRANSCO </a:t>
                      </a:r>
                      <a:r>
                        <a:rPr lang="en-US" sz="1000" u="none" strike="noStrike" dirty="0">
                          <a:effectLst/>
                        </a:rPr>
                        <a:t>LATE PD LIAB INTEREST</a:t>
                      </a:r>
                      <a:endParaRPr lang="en-US" sz="1000" b="0" i="0" u="none" strike="noStrike" dirty="0">
                        <a:effectLst/>
                        <a:latin typeface="Arial"/>
                      </a:endParaRPr>
                    </a:p>
                  </a:txBody>
                  <a:tcPr marL="9525" marR="9525" marT="9525" marB="0" anchor="ctr"/>
                </a:tc>
              </a:tr>
              <a:tr h="161925">
                <a:tc>
                  <a:txBody>
                    <a:bodyPr/>
                    <a:lstStyle/>
                    <a:p>
                      <a:pPr algn="ctr" fontAlgn="b"/>
                      <a:r>
                        <a:rPr lang="en-GB" sz="1000" u="none" strike="noStrike">
                          <a:effectLst/>
                        </a:rPr>
                        <a:t>I09</a:t>
                      </a:r>
                      <a:endParaRPr lang="en-GB" sz="1000" b="0" i="0" u="none" strike="noStrike">
                        <a:effectLst/>
                        <a:latin typeface="Arial"/>
                      </a:endParaRPr>
                    </a:p>
                  </a:txBody>
                  <a:tcPr marL="9525" marR="9525" marT="9525" marB="0" anchor="b"/>
                </a:tc>
                <a:tc>
                  <a:txBody>
                    <a:bodyPr/>
                    <a:lstStyle/>
                    <a:p>
                      <a:pPr algn="l" fontAlgn="ctr"/>
                      <a:r>
                        <a:rPr lang="en-US" sz="1000" u="none" strike="noStrike" dirty="0" smtClean="0">
                          <a:effectLst/>
                        </a:rPr>
                        <a:t> LATE </a:t>
                      </a:r>
                      <a:r>
                        <a:rPr lang="en-US" sz="1000" u="none" strike="noStrike" dirty="0">
                          <a:effectLst/>
                        </a:rPr>
                        <a:t>PAID COMPENSATION INTEREST </a:t>
                      </a:r>
                      <a:r>
                        <a:rPr lang="en-US" sz="1000" u="none" strike="noStrike" dirty="0" smtClean="0">
                          <a:effectLst/>
                        </a:rPr>
                        <a:t>– </a:t>
                      </a:r>
                      <a:r>
                        <a:rPr lang="en-US" sz="1000" u="none" strike="noStrike" dirty="0">
                          <a:effectLst/>
                        </a:rPr>
                        <a:t>DEBIT</a:t>
                      </a:r>
                      <a:endParaRPr lang="en-US" sz="1000" b="0" i="0" u="none" strike="noStrike" dirty="0">
                        <a:effectLst/>
                        <a:latin typeface="Arial"/>
                      </a:endParaRPr>
                    </a:p>
                  </a:txBody>
                  <a:tcPr marL="9525" marR="9525" marT="9525" marB="0" anchor="ctr"/>
                </a:tc>
              </a:tr>
              <a:tr h="161925">
                <a:tc>
                  <a:txBody>
                    <a:bodyPr/>
                    <a:lstStyle/>
                    <a:p>
                      <a:pPr algn="ctr" fontAlgn="b"/>
                      <a:r>
                        <a:rPr lang="en-GB" sz="1000" u="none" strike="noStrike">
                          <a:effectLst/>
                        </a:rPr>
                        <a:t>I10</a:t>
                      </a:r>
                      <a:endParaRPr lang="en-GB" sz="1000" b="0" i="0" u="none" strike="noStrike">
                        <a:effectLst/>
                        <a:latin typeface="Arial"/>
                      </a:endParaRPr>
                    </a:p>
                  </a:txBody>
                  <a:tcPr marL="9525" marR="9525" marT="9525" marB="0" anchor="b"/>
                </a:tc>
                <a:tc>
                  <a:txBody>
                    <a:bodyPr/>
                    <a:lstStyle/>
                    <a:p>
                      <a:pPr algn="l" fontAlgn="ctr"/>
                      <a:r>
                        <a:rPr lang="en-US" sz="1000" u="none" strike="noStrike" dirty="0" smtClean="0">
                          <a:effectLst/>
                        </a:rPr>
                        <a:t> LATE </a:t>
                      </a:r>
                      <a:r>
                        <a:rPr lang="en-US" sz="1000" u="none" strike="noStrike" dirty="0">
                          <a:effectLst/>
                        </a:rPr>
                        <a:t>PAID COMPENSATION INTEREST - CREDIT</a:t>
                      </a:r>
                      <a:endParaRPr lang="en-US" sz="1000" b="0" i="0" u="none" strike="noStrike" dirty="0">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3418989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78451" y="681540"/>
            <a:ext cx="8515636" cy="3618402"/>
          </a:xfrm>
          <a:prstGeom prst="rect">
            <a:avLst/>
          </a:prstGeom>
          <a:ln/>
          <a:extLst/>
        </p:spPr>
        <p:style>
          <a:lnRef idx="1">
            <a:schemeClr val="accent2"/>
          </a:lnRef>
          <a:fillRef idx="3">
            <a:schemeClr val="accent2"/>
          </a:fillRef>
          <a:effectRef idx="2">
            <a:schemeClr val="accent2"/>
          </a:effectRef>
          <a:fontRef idx="minor">
            <a:schemeClr val="lt1"/>
          </a:fontRef>
        </p:style>
        <p:txBody>
          <a:bodyPr vert="horz" wrap="square" lIns="108000" tIns="36000" rIns="108000" bIns="3600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chemeClr val="lt1"/>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chemeClr val="lt1"/>
                </a:solidFill>
                <a:latin typeface="+mn-lt"/>
                <a:ea typeface="+mn-ea"/>
                <a:cs typeface="+mn-cs"/>
              </a:defRPr>
            </a:lvl2pPr>
            <a:lvl3pPr marL="1143000" indent="-228600" algn="l" rtl="0" eaLnBrk="0" fontAlgn="base" hangingPunct="0">
              <a:spcBef>
                <a:spcPct val="20000"/>
              </a:spcBef>
              <a:spcAft>
                <a:spcPct val="0"/>
              </a:spcAft>
              <a:buClr>
                <a:srgbClr val="0062C8"/>
              </a:buClr>
              <a:buFont typeface="Wingdings" pitchFamily="2" charset="2"/>
              <a:buChar char="§"/>
              <a:defRPr>
                <a:solidFill>
                  <a:schemeClr val="lt1"/>
                </a:solidFill>
                <a:latin typeface="+mn-lt"/>
                <a:ea typeface="+mn-ea"/>
                <a:cs typeface="+mn-cs"/>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chemeClr val="lt1"/>
                </a:solidFill>
                <a:latin typeface="+mn-lt"/>
                <a:ea typeface="+mn-ea"/>
                <a:cs typeface="+mn-cs"/>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chemeClr val="lt1"/>
                </a:solidFill>
                <a:latin typeface="+mn-lt"/>
                <a:ea typeface="+mn-ea"/>
                <a:cs typeface="+mn-cs"/>
              </a:defRPr>
            </a:lvl5pPr>
            <a:lvl6pPr marL="2514600" indent="-228600" algn="l" rtl="0" fontAlgn="base">
              <a:spcBef>
                <a:spcPct val="20000"/>
              </a:spcBef>
              <a:spcAft>
                <a:spcPct val="0"/>
              </a:spcAft>
              <a:buClr>
                <a:srgbClr val="0062C8"/>
              </a:buClr>
              <a:buFont typeface="Wingdings" pitchFamily="2" charset="2"/>
              <a:buChar char="§"/>
              <a:defRPr sz="1600">
                <a:solidFill>
                  <a:schemeClr val="lt1"/>
                </a:solidFill>
                <a:latin typeface="+mn-lt"/>
                <a:ea typeface="+mn-ea"/>
                <a:cs typeface="+mn-cs"/>
              </a:defRPr>
            </a:lvl6pPr>
            <a:lvl7pPr marL="2971800" indent="-228600" algn="l" rtl="0" fontAlgn="base">
              <a:spcBef>
                <a:spcPct val="20000"/>
              </a:spcBef>
              <a:spcAft>
                <a:spcPct val="0"/>
              </a:spcAft>
              <a:buClr>
                <a:srgbClr val="0062C8"/>
              </a:buClr>
              <a:buFont typeface="Wingdings" pitchFamily="2" charset="2"/>
              <a:buChar char="§"/>
              <a:defRPr sz="1600">
                <a:solidFill>
                  <a:schemeClr val="lt1"/>
                </a:solidFill>
                <a:latin typeface="+mn-lt"/>
                <a:ea typeface="+mn-ea"/>
                <a:cs typeface="+mn-cs"/>
              </a:defRPr>
            </a:lvl7pPr>
            <a:lvl8pPr marL="3429000" indent="-228600" algn="l" rtl="0" fontAlgn="base">
              <a:spcBef>
                <a:spcPct val="20000"/>
              </a:spcBef>
              <a:spcAft>
                <a:spcPct val="0"/>
              </a:spcAft>
              <a:buClr>
                <a:srgbClr val="0062C8"/>
              </a:buClr>
              <a:buFont typeface="Wingdings" pitchFamily="2" charset="2"/>
              <a:buChar char="§"/>
              <a:defRPr sz="1600">
                <a:solidFill>
                  <a:schemeClr val="lt1"/>
                </a:solidFill>
                <a:latin typeface="+mn-lt"/>
                <a:ea typeface="+mn-ea"/>
                <a:cs typeface="+mn-cs"/>
              </a:defRPr>
            </a:lvl8pPr>
            <a:lvl9pPr marL="3886200" indent="-228600" algn="l" rtl="0" fontAlgn="base">
              <a:spcBef>
                <a:spcPct val="20000"/>
              </a:spcBef>
              <a:spcAft>
                <a:spcPct val="0"/>
              </a:spcAft>
              <a:buClr>
                <a:srgbClr val="0062C8"/>
              </a:buClr>
              <a:buFont typeface="Wingdings" pitchFamily="2" charset="2"/>
              <a:buChar char="§"/>
              <a:defRPr sz="1600">
                <a:solidFill>
                  <a:schemeClr val="lt1"/>
                </a:solidFill>
                <a:latin typeface="+mn-lt"/>
                <a:ea typeface="+mn-ea"/>
                <a:cs typeface="+mn-cs"/>
              </a:defRPr>
            </a:lvl9pPr>
          </a:lstStyle>
          <a:p>
            <a:pPr marL="0" indent="0" defTabSz="914400" eaLnBrk="1" hangingPunct="1">
              <a:spcBef>
                <a:spcPts val="0"/>
              </a:spcBef>
              <a:spcAft>
                <a:spcPts val="600"/>
              </a:spcAft>
              <a:buNone/>
            </a:pPr>
            <a:r>
              <a:rPr lang="en-GB" altLang="en-US" sz="1800" kern="0" dirty="0" smtClean="0">
                <a:solidFill>
                  <a:schemeClr val="bg1"/>
                </a:solidFill>
              </a:rPr>
              <a:t>Gas is transported from the terminal through the NTS and LDZ network to the supply meter point.  There are charges which relate to the various aspects of the supply and delivery</a:t>
            </a:r>
            <a:r>
              <a:rPr lang="en-GB" altLang="en-US" sz="1800" kern="0" dirty="0">
                <a:solidFill>
                  <a:schemeClr val="bg1"/>
                </a:solidFill>
              </a:rPr>
              <a:t> </a:t>
            </a:r>
            <a:r>
              <a:rPr lang="en-GB" altLang="en-US" sz="1800" kern="0" dirty="0" smtClean="0">
                <a:solidFill>
                  <a:schemeClr val="bg1"/>
                </a:solidFill>
              </a:rPr>
              <a:t>of gas.</a:t>
            </a:r>
          </a:p>
          <a:p>
            <a:pPr marL="0" indent="0" defTabSz="914400" eaLnBrk="1" hangingPunct="1">
              <a:spcBef>
                <a:spcPts val="0"/>
              </a:spcBef>
              <a:spcAft>
                <a:spcPts val="600"/>
              </a:spcAft>
              <a:buNone/>
            </a:pPr>
            <a:endParaRPr lang="en-US" altLang="en-US" sz="1000" kern="0" dirty="0" smtClean="0">
              <a:solidFill>
                <a:schemeClr val="bg1"/>
              </a:solidFill>
            </a:endParaRPr>
          </a:p>
          <a:p>
            <a:pPr marL="0" indent="0" defTabSz="914400" eaLnBrk="1" hangingPunct="1">
              <a:spcBef>
                <a:spcPts val="0"/>
              </a:spcBef>
              <a:spcAft>
                <a:spcPts val="600"/>
              </a:spcAft>
              <a:buNone/>
            </a:pPr>
            <a:r>
              <a:rPr lang="en-US" altLang="en-US" sz="1800" kern="0" dirty="0" smtClean="0">
                <a:solidFill>
                  <a:schemeClr val="bg1"/>
                </a:solidFill>
              </a:rPr>
              <a:t>Invoices can broadly be split into two categories;</a:t>
            </a:r>
          </a:p>
          <a:p>
            <a:pPr defTabSz="914400" eaLnBrk="1" hangingPunct="1">
              <a:spcBef>
                <a:spcPts val="0"/>
              </a:spcBef>
              <a:spcAft>
                <a:spcPts val="600"/>
              </a:spcAft>
              <a:buClr>
                <a:schemeClr val="bg1"/>
              </a:buClr>
              <a:buAutoNum type="arabicPeriod"/>
            </a:pPr>
            <a:r>
              <a:rPr lang="en-US" altLang="en-US" sz="1800" kern="0" dirty="0" smtClean="0">
                <a:solidFill>
                  <a:schemeClr val="bg1"/>
                </a:solidFill>
              </a:rPr>
              <a:t>NTS Gemini Invoices – Charges calculated directly in Gemini</a:t>
            </a:r>
          </a:p>
          <a:p>
            <a:pPr defTabSz="914400" eaLnBrk="1" hangingPunct="1">
              <a:spcBef>
                <a:spcPts val="0"/>
              </a:spcBef>
              <a:spcAft>
                <a:spcPts val="600"/>
              </a:spcAft>
              <a:buClr>
                <a:schemeClr val="bg1"/>
              </a:buClr>
              <a:buAutoNum type="arabicPeriod"/>
            </a:pPr>
            <a:r>
              <a:rPr lang="en-US" altLang="en-US" sz="1800" kern="0" dirty="0" smtClean="0">
                <a:solidFill>
                  <a:schemeClr val="bg1"/>
                </a:solidFill>
              </a:rPr>
              <a:t>Transportation Invoices – Charges calculated directly in UKLink</a:t>
            </a:r>
          </a:p>
          <a:p>
            <a:pPr marL="0" indent="0">
              <a:buNone/>
            </a:pPr>
            <a:endParaRPr lang="en-GB" altLang="en-US" sz="1000" kern="0" dirty="0" smtClean="0">
              <a:solidFill>
                <a:schemeClr val="bg1"/>
              </a:solidFill>
            </a:endParaRPr>
          </a:p>
          <a:p>
            <a:pPr marL="0" indent="0">
              <a:buNone/>
            </a:pPr>
            <a:r>
              <a:rPr lang="en-GB" altLang="en-US" sz="1800" kern="0" dirty="0" smtClean="0">
                <a:solidFill>
                  <a:schemeClr val="bg1"/>
                </a:solidFill>
              </a:rPr>
              <a:t>Invoices are generated based upon s</a:t>
            </a:r>
            <a:r>
              <a:rPr lang="en-GB" sz="1800" dirty="0" smtClean="0">
                <a:solidFill>
                  <a:schemeClr val="bg1"/>
                </a:solidFill>
              </a:rPr>
              <a:t>cheduled </a:t>
            </a:r>
            <a:r>
              <a:rPr lang="en-GB" sz="1800" dirty="0">
                <a:solidFill>
                  <a:schemeClr val="bg1"/>
                </a:solidFill>
              </a:rPr>
              <a:t>invoice </a:t>
            </a:r>
            <a:r>
              <a:rPr lang="en-GB" sz="1800" dirty="0" smtClean="0">
                <a:solidFill>
                  <a:schemeClr val="bg1"/>
                </a:solidFill>
              </a:rPr>
              <a:t>dates</a:t>
            </a:r>
            <a:r>
              <a:rPr lang="en-GB" sz="1800" dirty="0">
                <a:solidFill>
                  <a:schemeClr val="bg1"/>
                </a:solidFill>
              </a:rPr>
              <a:t> </a:t>
            </a:r>
            <a:r>
              <a:rPr lang="en-GB" sz="1800" dirty="0" smtClean="0">
                <a:solidFill>
                  <a:schemeClr val="bg1"/>
                </a:solidFill>
              </a:rPr>
              <a:t>which can be viewed via the Xoserve </a:t>
            </a:r>
            <a:r>
              <a:rPr lang="en-US" sz="1800" dirty="0" smtClean="0">
                <a:solidFill>
                  <a:schemeClr val="bg1"/>
                </a:solidFill>
              </a:rPr>
              <a:t>Billing Calendar, which is published annually on Xoserve.com </a:t>
            </a:r>
          </a:p>
          <a:p>
            <a:pPr marL="0" indent="0">
              <a:buNone/>
            </a:pPr>
            <a:endParaRPr lang="en-US" sz="1000" dirty="0">
              <a:solidFill>
                <a:schemeClr val="bg1"/>
              </a:solidFill>
            </a:endParaRPr>
          </a:p>
          <a:p>
            <a:pPr marL="0" indent="0">
              <a:buNone/>
            </a:pPr>
            <a:r>
              <a:rPr lang="en-US" sz="1800" dirty="0" smtClean="0">
                <a:solidFill>
                  <a:schemeClr val="bg1"/>
                </a:solidFill>
              </a:rPr>
              <a:t>Further details of the invoices and charges are outlined in section 3.</a:t>
            </a:r>
            <a:endParaRPr lang="en-US" sz="1800" dirty="0" smtClean="0"/>
          </a:p>
        </p:txBody>
      </p:sp>
      <p:sp>
        <p:nvSpPr>
          <p:cNvPr id="5"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1. Introduction to Invoicing</a:t>
            </a:r>
            <a:br>
              <a:rPr lang="en-GB" sz="1800" kern="0" dirty="0" smtClean="0"/>
            </a:br>
            <a:r>
              <a:rPr lang="en-GB" sz="2000" kern="0" dirty="0" smtClean="0">
                <a:solidFill>
                  <a:schemeClr val="accent6"/>
                </a:solidFill>
              </a:rPr>
              <a:t>1.4 Invoicing Principles</a:t>
            </a:r>
            <a:endParaRPr lang="en-GB" sz="1800" kern="0" dirty="0">
              <a:solidFill>
                <a:schemeClr val="accent6"/>
              </a:solidFill>
            </a:endParaRPr>
          </a:p>
        </p:txBody>
      </p:sp>
      <p:sp>
        <p:nvSpPr>
          <p:cNvPr id="2" name="Footer Placeholder 1"/>
          <p:cNvSpPr>
            <a:spLocks noGrp="1"/>
          </p:cNvSpPr>
          <p:nvPr>
            <p:ph type="ftr" sz="quarter" idx="10"/>
          </p:nvPr>
        </p:nvSpPr>
        <p:spPr/>
        <p:txBody>
          <a:bodyPr/>
          <a:lstStyle/>
          <a:p>
            <a:pPr>
              <a:defRPr/>
            </a:pPr>
            <a:fld id="{D86480B0-6847-4D27-B3EC-F99462D2DA11}" type="slidenum">
              <a:rPr lang="en-GB" smtClean="0"/>
              <a:pPr>
                <a:defRPr/>
              </a:pPr>
              <a:t>7</a:t>
            </a:fld>
            <a:endParaRPr lang="en-GB" dirty="0"/>
          </a:p>
        </p:txBody>
      </p:sp>
    </p:spTree>
    <p:extLst>
      <p:ext uri="{BB962C8B-B14F-4D97-AF65-F5344CB8AC3E}">
        <p14:creationId xmlns:p14="http://schemas.microsoft.com/office/powerpoint/2010/main" val="18312542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0" descr="Image result for lots of lorries">
            <a:hlinkClick r:id="rId2"/>
          </p:cNvPr>
          <p:cNvSpPr>
            <a:spLocks noChangeAspect="1" noChangeArrowheads="1"/>
          </p:cNvSpPr>
          <p:nvPr/>
        </p:nvSpPr>
        <p:spPr bwMode="auto">
          <a:xfrm>
            <a:off x="92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3.5 Scheduled Ancillary Invoices</a:t>
            </a:r>
            <a:r>
              <a:rPr lang="en-GB" sz="3200" kern="0" dirty="0"/>
              <a:t/>
            </a:r>
            <a:br>
              <a:rPr lang="en-GB" sz="3200" kern="0" dirty="0"/>
            </a:br>
            <a:r>
              <a:rPr lang="en-GB" sz="2000" kern="0" dirty="0" smtClean="0">
                <a:solidFill>
                  <a:schemeClr val="accent6"/>
                </a:solidFill>
              </a:rPr>
              <a:t>3.5.12  UPI</a:t>
            </a:r>
            <a:endParaRPr lang="en-GB" sz="2000" kern="0" dirty="0">
              <a:solidFill>
                <a:schemeClr val="accent6"/>
              </a:solidFill>
            </a:endParaRPr>
          </a:p>
        </p:txBody>
      </p:sp>
      <p:sp>
        <p:nvSpPr>
          <p:cNvPr id="8" name="Rectangle 7"/>
          <p:cNvSpPr/>
          <p:nvPr/>
        </p:nvSpPr>
        <p:spPr bwMode="auto">
          <a:xfrm>
            <a:off x="324892" y="862608"/>
            <a:ext cx="8506483" cy="537897"/>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lvl="0" algn="just" defTabSz="914400" eaLnBrk="0" hangingPunct="0">
              <a:spcBef>
                <a:spcPct val="20000"/>
              </a:spcBef>
              <a:buClr>
                <a:srgbClr val="0062C8"/>
              </a:buClr>
            </a:pPr>
            <a:r>
              <a:rPr lang="en-US" sz="1400" kern="0" dirty="0">
                <a:solidFill>
                  <a:srgbClr val="3E5AA8"/>
                </a:solidFill>
              </a:rPr>
              <a:t>This </a:t>
            </a:r>
            <a:r>
              <a:rPr lang="en-US" sz="1400" kern="0" dirty="0" smtClean="0">
                <a:solidFill>
                  <a:srgbClr val="3E5AA8"/>
                </a:solidFill>
              </a:rPr>
              <a:t>ancillary </a:t>
            </a:r>
            <a:r>
              <a:rPr lang="en-US" sz="1400" kern="0" dirty="0">
                <a:solidFill>
                  <a:srgbClr val="3E5AA8"/>
                </a:solidFill>
              </a:rPr>
              <a:t>invoice is </a:t>
            </a:r>
            <a:r>
              <a:rPr lang="en-US" sz="1400" kern="0" dirty="0" smtClean="0">
                <a:solidFill>
                  <a:srgbClr val="3E5AA8"/>
                </a:solidFill>
              </a:rPr>
              <a:t>issued for a variety of industry related charges </a:t>
            </a:r>
            <a:r>
              <a:rPr lang="en-US" sz="1400" kern="0" dirty="0">
                <a:solidFill>
                  <a:srgbClr val="3E5AA8"/>
                </a:solidFill>
              </a:rPr>
              <a:t>w</a:t>
            </a:r>
            <a:r>
              <a:rPr lang="en-US" sz="1400" kern="0" dirty="0" smtClean="0">
                <a:solidFill>
                  <a:srgbClr val="3E5AA8"/>
                </a:solidFill>
              </a:rPr>
              <a:t>ith examples show below</a:t>
            </a:r>
            <a:endParaRPr lang="en-US" sz="1400" kern="0" dirty="0">
              <a:solidFill>
                <a:srgbClr val="3E5AA8"/>
              </a:solidFill>
            </a:endParaRPr>
          </a:p>
        </p:txBody>
      </p:sp>
      <p:sp>
        <p:nvSpPr>
          <p:cNvPr id="9" name="Rectangle 8"/>
          <p:cNvSpPr/>
          <p:nvPr/>
        </p:nvSpPr>
        <p:spPr bwMode="auto">
          <a:xfrm>
            <a:off x="179512" y="627534"/>
            <a:ext cx="4789927"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indent="0" algn="just">
              <a:buNone/>
            </a:pPr>
            <a:r>
              <a:rPr lang="fr-FR" dirty="0"/>
              <a:t>UPI - USER PAYS TYPE 1 INVOICE </a:t>
            </a:r>
            <a:endParaRPr lang="en-GB" dirty="0"/>
          </a:p>
        </p:txBody>
      </p:sp>
      <p:sp>
        <p:nvSpPr>
          <p:cNvPr id="12" name="Footer Placeholder 11"/>
          <p:cNvSpPr>
            <a:spLocks noGrp="1"/>
          </p:cNvSpPr>
          <p:nvPr>
            <p:ph type="ftr" sz="quarter" idx="10"/>
          </p:nvPr>
        </p:nvSpPr>
        <p:spPr/>
        <p:txBody>
          <a:bodyPr/>
          <a:lstStyle/>
          <a:p>
            <a:pPr>
              <a:defRPr/>
            </a:pPr>
            <a:fld id="{D86480B0-6847-4D27-B3EC-F99462D2DA11}" type="slidenum">
              <a:rPr lang="en-GB" smtClean="0"/>
              <a:pPr>
                <a:defRPr/>
              </a:pPr>
              <a:t>70</a:t>
            </a:fld>
            <a:endParaRPr lang="en-GB" dirty="0"/>
          </a:p>
        </p:txBody>
      </p:sp>
      <p:sp>
        <p:nvSpPr>
          <p:cNvPr id="15" name="Rectangle 14"/>
          <p:cNvSpPr/>
          <p:nvPr/>
        </p:nvSpPr>
        <p:spPr bwMode="auto">
          <a:xfrm>
            <a:off x="4139952" y="1292493"/>
            <a:ext cx="4609386" cy="360040"/>
          </a:xfrm>
          <a:prstGeom prst="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fontAlgn="ctr"/>
            <a:r>
              <a:rPr lang="en-GB" dirty="0" smtClean="0"/>
              <a:t>VAT applicable Issued on 11</a:t>
            </a:r>
            <a:r>
              <a:rPr lang="en-GB" baseline="30000" dirty="0" smtClean="0"/>
              <a:t>th</a:t>
            </a:r>
            <a:r>
              <a:rPr lang="en-GB" dirty="0" smtClean="0"/>
              <a:t> Business Day</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654671249"/>
              </p:ext>
            </p:extLst>
          </p:nvPr>
        </p:nvGraphicFramePr>
        <p:xfrm>
          <a:off x="324892" y="1779662"/>
          <a:ext cx="3383012" cy="2880318"/>
        </p:xfrm>
        <a:graphic>
          <a:graphicData uri="http://schemas.openxmlformats.org/drawingml/2006/table">
            <a:tbl>
              <a:tblPr>
                <a:tableStyleId>{16D9F66E-5EB9-4882-86FB-DCBF35E3C3E4}</a:tableStyleId>
              </a:tblPr>
              <a:tblGrid>
                <a:gridCol w="424159"/>
                <a:gridCol w="2958853"/>
              </a:tblGrid>
              <a:tr h="205737">
                <a:tc>
                  <a:txBody>
                    <a:bodyPr/>
                    <a:lstStyle/>
                    <a:p>
                      <a:pPr algn="ctr" fontAlgn="b"/>
                      <a:r>
                        <a:rPr lang="en-GB" sz="1100" u="none" strike="noStrike" dirty="0">
                          <a:effectLst/>
                        </a:rPr>
                        <a:t>W07</a:t>
                      </a:r>
                      <a:endParaRPr lang="en-GB" sz="1100" b="0" i="0" u="none" strike="noStrike" dirty="0">
                        <a:effectLst/>
                        <a:latin typeface="Arial"/>
                      </a:endParaRPr>
                    </a:p>
                  </a:txBody>
                  <a:tcPr marL="9525" marR="9525" marT="9525" marB="0" anchor="b"/>
                </a:tc>
                <a:tc>
                  <a:txBody>
                    <a:bodyPr/>
                    <a:lstStyle/>
                    <a:p>
                      <a:pPr algn="l" fontAlgn="ctr"/>
                      <a:r>
                        <a:rPr lang="en-GB" sz="1100" u="none" strike="noStrike" dirty="0" smtClean="0">
                          <a:effectLst/>
                        </a:rPr>
                        <a:t> MUST </a:t>
                      </a:r>
                      <a:r>
                        <a:rPr lang="en-GB" sz="1100" u="none" strike="noStrike" dirty="0">
                          <a:effectLst/>
                        </a:rPr>
                        <a:t>READS CR</a:t>
                      </a:r>
                      <a:endParaRPr lang="en-GB" sz="1100" b="0" i="0" u="none" strike="noStrike" dirty="0">
                        <a:effectLst/>
                        <a:latin typeface="Arial"/>
                      </a:endParaRPr>
                    </a:p>
                  </a:txBody>
                  <a:tcPr marL="9525" marR="9525" marT="9525" marB="0" anchor="ctr"/>
                </a:tc>
              </a:tr>
              <a:tr h="205737">
                <a:tc>
                  <a:txBody>
                    <a:bodyPr/>
                    <a:lstStyle/>
                    <a:p>
                      <a:pPr algn="ctr" fontAlgn="b"/>
                      <a:r>
                        <a:rPr lang="en-GB" sz="1100" u="none" strike="noStrike" dirty="0">
                          <a:effectLst/>
                        </a:rPr>
                        <a:t>W08</a:t>
                      </a:r>
                      <a:endParaRPr lang="en-GB" sz="1100" b="0" i="0" u="none" strike="noStrike" dirty="0">
                        <a:effectLst/>
                        <a:latin typeface="Arial"/>
                      </a:endParaRPr>
                    </a:p>
                  </a:txBody>
                  <a:tcPr marL="9525" marR="9525" marT="9525" marB="0" anchor="b"/>
                </a:tc>
                <a:tc>
                  <a:txBody>
                    <a:bodyPr/>
                    <a:lstStyle/>
                    <a:p>
                      <a:pPr algn="l" fontAlgn="ctr"/>
                      <a:r>
                        <a:rPr lang="en-GB" sz="1100" u="none" strike="noStrike" dirty="0" smtClean="0">
                          <a:effectLst/>
                        </a:rPr>
                        <a:t> MUST </a:t>
                      </a:r>
                      <a:r>
                        <a:rPr lang="en-GB" sz="1100" u="none" strike="noStrike" dirty="0">
                          <a:effectLst/>
                        </a:rPr>
                        <a:t>READS DR</a:t>
                      </a:r>
                      <a:endParaRPr lang="en-GB" sz="1100" b="0" i="0" u="none" strike="noStrike" dirty="0">
                        <a:effectLst/>
                        <a:latin typeface="Arial"/>
                      </a:endParaRPr>
                    </a:p>
                  </a:txBody>
                  <a:tcPr marL="9525" marR="9525" marT="9525" marB="0" anchor="ctr"/>
                </a:tc>
              </a:tr>
              <a:tr h="205737">
                <a:tc>
                  <a:txBody>
                    <a:bodyPr/>
                    <a:lstStyle/>
                    <a:p>
                      <a:pPr algn="ctr" fontAlgn="b"/>
                      <a:r>
                        <a:rPr lang="en-GB" sz="1100" u="none" strike="noStrike">
                          <a:effectLst/>
                        </a:rPr>
                        <a:t>W13</a:t>
                      </a:r>
                      <a:endParaRPr lang="en-GB" sz="1100" b="0" i="0" u="none" strike="noStrike">
                        <a:effectLst/>
                        <a:latin typeface="Arial"/>
                      </a:endParaRPr>
                    </a:p>
                  </a:txBody>
                  <a:tcPr marL="9525" marR="9525" marT="9525" marB="0" anchor="b"/>
                </a:tc>
                <a:tc>
                  <a:txBody>
                    <a:bodyPr/>
                    <a:lstStyle/>
                    <a:p>
                      <a:pPr algn="l" fontAlgn="ctr"/>
                      <a:r>
                        <a:rPr lang="en-GB" sz="1100" u="none" strike="noStrike" dirty="0" smtClean="0">
                          <a:effectLst/>
                        </a:rPr>
                        <a:t> UNC </a:t>
                      </a:r>
                      <a:r>
                        <a:rPr lang="en-GB" sz="1100" u="none" strike="noStrike" dirty="0">
                          <a:effectLst/>
                        </a:rPr>
                        <a:t>PROPOSAL DEVELOP CHARGE CR</a:t>
                      </a:r>
                      <a:endParaRPr lang="en-GB" sz="1100" b="0" i="0" u="none" strike="noStrike" dirty="0">
                        <a:effectLst/>
                        <a:latin typeface="Arial"/>
                      </a:endParaRPr>
                    </a:p>
                  </a:txBody>
                  <a:tcPr marL="9525" marR="9525" marT="9525" marB="0" anchor="ctr"/>
                </a:tc>
              </a:tr>
              <a:tr h="205737">
                <a:tc>
                  <a:txBody>
                    <a:bodyPr/>
                    <a:lstStyle/>
                    <a:p>
                      <a:pPr algn="ctr" fontAlgn="b"/>
                      <a:r>
                        <a:rPr lang="en-GB" sz="1100" u="none" strike="noStrike">
                          <a:effectLst/>
                        </a:rPr>
                        <a:t>W14</a:t>
                      </a:r>
                      <a:endParaRPr lang="en-GB" sz="1100" b="0" i="0" u="none" strike="noStrike">
                        <a:effectLst/>
                        <a:latin typeface="Arial"/>
                      </a:endParaRPr>
                    </a:p>
                  </a:txBody>
                  <a:tcPr marL="9525" marR="9525" marT="9525" marB="0" anchor="b"/>
                </a:tc>
                <a:tc>
                  <a:txBody>
                    <a:bodyPr/>
                    <a:lstStyle/>
                    <a:p>
                      <a:pPr algn="l" fontAlgn="ctr"/>
                      <a:r>
                        <a:rPr lang="en-GB" sz="1100" u="none" strike="noStrike" dirty="0" smtClean="0">
                          <a:effectLst/>
                        </a:rPr>
                        <a:t> UNC </a:t>
                      </a:r>
                      <a:r>
                        <a:rPr lang="en-GB" sz="1100" u="none" strike="noStrike" dirty="0">
                          <a:effectLst/>
                        </a:rPr>
                        <a:t>PROPOSAL DEVELOP CHARGE DR</a:t>
                      </a:r>
                      <a:endParaRPr lang="en-GB" sz="1100" b="0" i="0" u="none" strike="noStrike" dirty="0">
                        <a:effectLst/>
                        <a:latin typeface="Arial"/>
                      </a:endParaRPr>
                    </a:p>
                  </a:txBody>
                  <a:tcPr marL="9525" marR="9525" marT="9525" marB="0" anchor="ctr"/>
                </a:tc>
              </a:tr>
              <a:tr h="205737">
                <a:tc>
                  <a:txBody>
                    <a:bodyPr/>
                    <a:lstStyle/>
                    <a:p>
                      <a:pPr algn="ctr" fontAlgn="b"/>
                      <a:r>
                        <a:rPr lang="en-GB" sz="1100" u="none" strike="noStrike">
                          <a:effectLst/>
                        </a:rPr>
                        <a:t>W17</a:t>
                      </a:r>
                      <a:endParaRPr lang="en-GB" sz="1100" b="0" i="0" u="none" strike="noStrike">
                        <a:effectLst/>
                        <a:latin typeface="Arial"/>
                      </a:endParaRPr>
                    </a:p>
                  </a:txBody>
                  <a:tcPr marL="9525" marR="9525" marT="9525" marB="0" anchor="b"/>
                </a:tc>
                <a:tc>
                  <a:txBody>
                    <a:bodyPr/>
                    <a:lstStyle/>
                    <a:p>
                      <a:pPr algn="l" fontAlgn="ctr"/>
                      <a:r>
                        <a:rPr lang="en-GB" sz="1100" u="none" strike="noStrike" dirty="0" smtClean="0">
                          <a:effectLst/>
                        </a:rPr>
                        <a:t> SETTLEMENT </a:t>
                      </a:r>
                      <a:r>
                        <a:rPr lang="en-GB" sz="1100" u="none" strike="noStrike" dirty="0">
                          <a:effectLst/>
                        </a:rPr>
                        <a:t>ERROR CLAIM CR</a:t>
                      </a:r>
                      <a:endParaRPr lang="en-GB" sz="1100" b="0" i="0" u="none" strike="noStrike" dirty="0">
                        <a:effectLst/>
                        <a:latin typeface="Arial"/>
                      </a:endParaRPr>
                    </a:p>
                  </a:txBody>
                  <a:tcPr marL="9525" marR="9525" marT="9525" marB="0" anchor="ctr"/>
                </a:tc>
              </a:tr>
              <a:tr h="205737">
                <a:tc>
                  <a:txBody>
                    <a:bodyPr/>
                    <a:lstStyle/>
                    <a:p>
                      <a:pPr algn="ctr" fontAlgn="b"/>
                      <a:r>
                        <a:rPr lang="en-GB" sz="1100" u="none" strike="noStrike">
                          <a:effectLst/>
                        </a:rPr>
                        <a:t>W18</a:t>
                      </a:r>
                      <a:endParaRPr lang="en-GB" sz="1100" b="0" i="0" u="none" strike="noStrike">
                        <a:effectLst/>
                        <a:latin typeface="Arial"/>
                      </a:endParaRPr>
                    </a:p>
                  </a:txBody>
                  <a:tcPr marL="9525" marR="9525" marT="9525" marB="0" anchor="b"/>
                </a:tc>
                <a:tc>
                  <a:txBody>
                    <a:bodyPr/>
                    <a:lstStyle/>
                    <a:p>
                      <a:pPr algn="l" fontAlgn="ctr"/>
                      <a:r>
                        <a:rPr lang="en-GB" sz="1100" u="none" strike="noStrike" dirty="0" smtClean="0">
                          <a:effectLst/>
                        </a:rPr>
                        <a:t> SETTLEMENT </a:t>
                      </a:r>
                      <a:r>
                        <a:rPr lang="en-GB" sz="1100" u="none" strike="noStrike" dirty="0">
                          <a:effectLst/>
                        </a:rPr>
                        <a:t>ERROR CLAIM DR </a:t>
                      </a:r>
                      <a:endParaRPr lang="en-GB" sz="1100" b="0" i="0" u="none" strike="noStrike" dirty="0">
                        <a:effectLst/>
                        <a:latin typeface="Arial"/>
                      </a:endParaRPr>
                    </a:p>
                  </a:txBody>
                  <a:tcPr marL="9525" marR="9525" marT="9525" marB="0" anchor="ctr"/>
                </a:tc>
              </a:tr>
              <a:tr h="205737">
                <a:tc>
                  <a:txBody>
                    <a:bodyPr/>
                    <a:lstStyle/>
                    <a:p>
                      <a:pPr algn="ctr" fontAlgn="b"/>
                      <a:r>
                        <a:rPr lang="en-GB" sz="1100" u="none" strike="noStrike">
                          <a:effectLst/>
                        </a:rPr>
                        <a:t>N28</a:t>
                      </a:r>
                      <a:endParaRPr lang="en-GB" sz="1100" b="0" i="0" u="none" strike="noStrike">
                        <a:effectLst/>
                        <a:latin typeface="Arial"/>
                      </a:endParaRPr>
                    </a:p>
                  </a:txBody>
                  <a:tcPr marL="9525" marR="9525" marT="9525" marB="0" anchor="b"/>
                </a:tc>
                <a:tc>
                  <a:txBody>
                    <a:bodyPr/>
                    <a:lstStyle/>
                    <a:p>
                      <a:pPr algn="l" fontAlgn="ctr"/>
                      <a:r>
                        <a:rPr lang="en-GB" sz="1100" u="none" strike="noStrike" dirty="0" smtClean="0">
                          <a:effectLst/>
                        </a:rPr>
                        <a:t> SHIPPER </a:t>
                      </a:r>
                      <a:r>
                        <a:rPr lang="en-GB" sz="1100" u="none" strike="noStrike" dirty="0">
                          <a:effectLst/>
                        </a:rPr>
                        <a:t>AGREED READS CREDIT</a:t>
                      </a:r>
                      <a:endParaRPr lang="en-GB" sz="1100" b="0" i="0" u="none" strike="noStrike" dirty="0">
                        <a:effectLst/>
                        <a:latin typeface="Arial"/>
                      </a:endParaRPr>
                    </a:p>
                  </a:txBody>
                  <a:tcPr marL="9525" marR="9525" marT="9525" marB="0" anchor="ctr"/>
                </a:tc>
              </a:tr>
              <a:tr h="205737">
                <a:tc>
                  <a:txBody>
                    <a:bodyPr/>
                    <a:lstStyle/>
                    <a:p>
                      <a:pPr algn="ctr" fontAlgn="b"/>
                      <a:r>
                        <a:rPr lang="en-GB" sz="1100" u="none" strike="noStrike">
                          <a:effectLst/>
                        </a:rPr>
                        <a:t>N29</a:t>
                      </a:r>
                      <a:endParaRPr lang="en-GB" sz="1100" b="0" i="0" u="none" strike="noStrike">
                        <a:effectLst/>
                        <a:latin typeface="Arial"/>
                      </a:endParaRPr>
                    </a:p>
                  </a:txBody>
                  <a:tcPr marL="9525" marR="9525" marT="9525" marB="0" anchor="b"/>
                </a:tc>
                <a:tc>
                  <a:txBody>
                    <a:bodyPr/>
                    <a:lstStyle/>
                    <a:p>
                      <a:pPr algn="l" fontAlgn="ctr"/>
                      <a:r>
                        <a:rPr lang="en-GB" sz="1100" u="none" strike="noStrike" dirty="0" smtClean="0">
                          <a:effectLst/>
                        </a:rPr>
                        <a:t> SHIPPER </a:t>
                      </a:r>
                      <a:r>
                        <a:rPr lang="en-GB" sz="1100" u="none" strike="noStrike" dirty="0">
                          <a:effectLst/>
                        </a:rPr>
                        <a:t>AGREED READS DEBIT</a:t>
                      </a:r>
                      <a:endParaRPr lang="en-GB" sz="1100" b="0" i="0" u="none" strike="noStrike" dirty="0">
                        <a:effectLst/>
                        <a:latin typeface="Arial"/>
                      </a:endParaRPr>
                    </a:p>
                  </a:txBody>
                  <a:tcPr marL="9525" marR="9525" marT="9525" marB="0" anchor="ctr"/>
                </a:tc>
              </a:tr>
              <a:tr h="205737">
                <a:tc>
                  <a:txBody>
                    <a:bodyPr/>
                    <a:lstStyle/>
                    <a:p>
                      <a:pPr algn="ctr" fontAlgn="b"/>
                      <a:r>
                        <a:rPr lang="en-GB" sz="1100" u="none" strike="noStrike">
                          <a:effectLst/>
                        </a:rPr>
                        <a:t>W15</a:t>
                      </a:r>
                      <a:endParaRPr lang="en-GB" sz="1100" b="0" i="0" u="none" strike="noStrike">
                        <a:effectLst/>
                        <a:latin typeface="Arial"/>
                      </a:endParaRPr>
                    </a:p>
                  </a:txBody>
                  <a:tcPr marL="9525" marR="9525" marT="9525" marB="0" anchor="b"/>
                </a:tc>
                <a:tc>
                  <a:txBody>
                    <a:bodyPr/>
                    <a:lstStyle/>
                    <a:p>
                      <a:pPr algn="l" fontAlgn="ctr"/>
                      <a:r>
                        <a:rPr lang="en-US" sz="1100" u="none" strike="noStrike" dirty="0" smtClean="0">
                          <a:effectLst/>
                        </a:rPr>
                        <a:t> USER </a:t>
                      </a:r>
                      <a:r>
                        <a:rPr lang="en-US" sz="1100" u="none" strike="noStrike" dirty="0">
                          <a:effectLst/>
                        </a:rPr>
                        <a:t>PAYS ONE OFF CHARGE CR</a:t>
                      </a:r>
                      <a:endParaRPr lang="en-US" sz="1100" b="0" i="0" u="none" strike="noStrike" dirty="0">
                        <a:effectLst/>
                        <a:latin typeface="Arial"/>
                      </a:endParaRPr>
                    </a:p>
                  </a:txBody>
                  <a:tcPr marL="9525" marR="9525" marT="9525" marB="0" anchor="ctr"/>
                </a:tc>
              </a:tr>
              <a:tr h="205737">
                <a:tc>
                  <a:txBody>
                    <a:bodyPr/>
                    <a:lstStyle/>
                    <a:p>
                      <a:pPr algn="ctr" fontAlgn="b"/>
                      <a:r>
                        <a:rPr lang="en-GB" sz="1100" u="none" strike="noStrike">
                          <a:effectLst/>
                        </a:rPr>
                        <a:t>W16</a:t>
                      </a:r>
                      <a:endParaRPr lang="en-GB" sz="1100" b="0" i="0" u="none" strike="noStrike">
                        <a:effectLst/>
                        <a:latin typeface="Arial"/>
                      </a:endParaRPr>
                    </a:p>
                  </a:txBody>
                  <a:tcPr marL="9525" marR="9525" marT="9525" marB="0" anchor="b"/>
                </a:tc>
                <a:tc>
                  <a:txBody>
                    <a:bodyPr/>
                    <a:lstStyle/>
                    <a:p>
                      <a:pPr algn="l" fontAlgn="ctr"/>
                      <a:r>
                        <a:rPr lang="en-US" sz="1100" u="none" strike="noStrike" dirty="0" smtClean="0">
                          <a:effectLst/>
                        </a:rPr>
                        <a:t> USER </a:t>
                      </a:r>
                      <a:r>
                        <a:rPr lang="en-US" sz="1100" u="none" strike="noStrike" dirty="0">
                          <a:effectLst/>
                        </a:rPr>
                        <a:t>PAYS ONE OFF CHARGE DR</a:t>
                      </a:r>
                      <a:endParaRPr lang="en-US" sz="1100" b="0" i="0" u="none" strike="noStrike" dirty="0">
                        <a:effectLst/>
                        <a:latin typeface="Arial"/>
                      </a:endParaRPr>
                    </a:p>
                  </a:txBody>
                  <a:tcPr marL="9525" marR="9525" marT="9525" marB="0" anchor="ctr"/>
                </a:tc>
              </a:tr>
              <a:tr h="205737">
                <a:tc>
                  <a:txBody>
                    <a:bodyPr/>
                    <a:lstStyle/>
                    <a:p>
                      <a:pPr algn="ctr" fontAlgn="b"/>
                      <a:r>
                        <a:rPr lang="en-GB" sz="1100" u="none" strike="noStrike">
                          <a:effectLst/>
                        </a:rPr>
                        <a:t>W01</a:t>
                      </a:r>
                      <a:endParaRPr lang="en-GB" sz="1100" b="0" i="0" u="none" strike="noStrike">
                        <a:effectLst/>
                        <a:latin typeface="Arial"/>
                      </a:endParaRPr>
                    </a:p>
                  </a:txBody>
                  <a:tcPr marL="9525" marR="9525" marT="9525" marB="0" anchor="b"/>
                </a:tc>
                <a:tc>
                  <a:txBody>
                    <a:bodyPr/>
                    <a:lstStyle/>
                    <a:p>
                      <a:pPr algn="l" fontAlgn="ctr"/>
                      <a:r>
                        <a:rPr lang="en-GB" sz="1100" u="none" strike="noStrike" dirty="0" smtClean="0">
                          <a:effectLst/>
                        </a:rPr>
                        <a:t> AUGE </a:t>
                      </a:r>
                      <a:r>
                        <a:rPr lang="en-GB" sz="1100" u="none" strike="noStrike" dirty="0">
                          <a:effectLst/>
                        </a:rPr>
                        <a:t>DEVELOPMENT CHARGE CR</a:t>
                      </a:r>
                      <a:endParaRPr lang="en-GB" sz="1100" b="0" i="0" u="none" strike="noStrike" dirty="0">
                        <a:effectLst/>
                        <a:latin typeface="Arial"/>
                      </a:endParaRPr>
                    </a:p>
                  </a:txBody>
                  <a:tcPr marL="9525" marR="9525" marT="9525" marB="0" anchor="ctr"/>
                </a:tc>
              </a:tr>
              <a:tr h="205737">
                <a:tc>
                  <a:txBody>
                    <a:bodyPr/>
                    <a:lstStyle/>
                    <a:p>
                      <a:pPr algn="ctr" fontAlgn="b"/>
                      <a:r>
                        <a:rPr lang="en-GB" sz="1100" u="none" strike="noStrike">
                          <a:effectLst/>
                        </a:rPr>
                        <a:t>W02</a:t>
                      </a:r>
                      <a:endParaRPr lang="en-GB" sz="1100" b="0" i="0" u="none" strike="noStrike">
                        <a:effectLst/>
                        <a:latin typeface="Arial"/>
                      </a:endParaRPr>
                    </a:p>
                  </a:txBody>
                  <a:tcPr marL="9525" marR="9525" marT="9525" marB="0" anchor="b"/>
                </a:tc>
                <a:tc>
                  <a:txBody>
                    <a:bodyPr/>
                    <a:lstStyle/>
                    <a:p>
                      <a:pPr algn="l" fontAlgn="ctr"/>
                      <a:r>
                        <a:rPr lang="en-GB" sz="1100" u="none" strike="noStrike" dirty="0" smtClean="0">
                          <a:effectLst/>
                        </a:rPr>
                        <a:t> AUGE </a:t>
                      </a:r>
                      <a:r>
                        <a:rPr lang="en-GB" sz="1100" u="none" strike="noStrike" dirty="0">
                          <a:effectLst/>
                        </a:rPr>
                        <a:t>DEVELOPMENT CHARGE DR</a:t>
                      </a:r>
                      <a:endParaRPr lang="en-GB" sz="1100" b="0" i="0" u="none" strike="noStrike" dirty="0">
                        <a:effectLst/>
                        <a:latin typeface="Arial"/>
                      </a:endParaRPr>
                    </a:p>
                  </a:txBody>
                  <a:tcPr marL="9525" marR="9525" marT="9525" marB="0" anchor="ctr"/>
                </a:tc>
              </a:tr>
              <a:tr h="205737">
                <a:tc>
                  <a:txBody>
                    <a:bodyPr/>
                    <a:lstStyle/>
                    <a:p>
                      <a:pPr algn="ctr" fontAlgn="b"/>
                      <a:r>
                        <a:rPr lang="en-GB" sz="1100" u="none" strike="noStrike">
                          <a:effectLst/>
                        </a:rPr>
                        <a:t>W03</a:t>
                      </a:r>
                      <a:endParaRPr lang="en-GB" sz="1100" b="0" i="0" u="none" strike="noStrike">
                        <a:effectLst/>
                        <a:latin typeface="Arial"/>
                      </a:endParaRPr>
                    </a:p>
                  </a:txBody>
                  <a:tcPr marL="9525" marR="9525" marT="9525" marB="0" anchor="b"/>
                </a:tc>
                <a:tc>
                  <a:txBody>
                    <a:bodyPr/>
                    <a:lstStyle/>
                    <a:p>
                      <a:pPr algn="l" fontAlgn="ctr"/>
                      <a:r>
                        <a:rPr lang="en-GB" sz="1100" u="none" strike="noStrike" dirty="0" smtClean="0">
                          <a:effectLst/>
                        </a:rPr>
                        <a:t> AUGE </a:t>
                      </a:r>
                      <a:r>
                        <a:rPr lang="en-GB" sz="1100" u="none" strike="noStrike" dirty="0">
                          <a:effectLst/>
                        </a:rPr>
                        <a:t>ONGOING CHARGE CR</a:t>
                      </a:r>
                      <a:endParaRPr lang="en-GB" sz="1100" b="0" i="0" u="none" strike="noStrike" dirty="0">
                        <a:effectLst/>
                        <a:latin typeface="Arial"/>
                      </a:endParaRPr>
                    </a:p>
                  </a:txBody>
                  <a:tcPr marL="9525" marR="9525" marT="9525" marB="0" anchor="ctr"/>
                </a:tc>
              </a:tr>
              <a:tr h="205737">
                <a:tc>
                  <a:txBody>
                    <a:bodyPr/>
                    <a:lstStyle/>
                    <a:p>
                      <a:pPr algn="ctr" fontAlgn="b"/>
                      <a:r>
                        <a:rPr lang="en-GB" sz="1100" u="none" strike="noStrike" dirty="0">
                          <a:effectLst/>
                        </a:rPr>
                        <a:t>W04</a:t>
                      </a:r>
                      <a:endParaRPr lang="en-GB" sz="1100" b="0" i="0" u="none" strike="noStrike" dirty="0">
                        <a:effectLst/>
                        <a:latin typeface="Arial"/>
                      </a:endParaRPr>
                    </a:p>
                  </a:txBody>
                  <a:tcPr marL="9525" marR="9525" marT="9525" marB="0" anchor="b"/>
                </a:tc>
                <a:tc>
                  <a:txBody>
                    <a:bodyPr/>
                    <a:lstStyle/>
                    <a:p>
                      <a:pPr algn="l" fontAlgn="ctr"/>
                      <a:r>
                        <a:rPr lang="en-GB" sz="1100" u="none" strike="noStrike" dirty="0" smtClean="0">
                          <a:effectLst/>
                        </a:rPr>
                        <a:t> AUGE </a:t>
                      </a:r>
                      <a:r>
                        <a:rPr lang="en-GB" sz="1100" u="none" strike="noStrike" dirty="0">
                          <a:effectLst/>
                        </a:rPr>
                        <a:t>ONGOING CHARGE DR</a:t>
                      </a:r>
                      <a:endParaRPr lang="en-GB" sz="1100" b="0" i="0" u="none" strike="noStrike" dirty="0">
                        <a:effectLst/>
                        <a:latin typeface="Arial"/>
                      </a:endParaRPr>
                    </a:p>
                  </a:txBody>
                  <a:tcPr marL="9525" marR="9525" marT="9525" marB="0" anchor="ctr"/>
                </a:tc>
              </a:tr>
            </a:tbl>
          </a:graphicData>
        </a:graphic>
      </p:graphicFrame>
      <p:sp>
        <p:nvSpPr>
          <p:cNvPr id="14" name="Line Callout 2 13"/>
          <p:cNvSpPr/>
          <p:nvPr/>
        </p:nvSpPr>
        <p:spPr bwMode="auto">
          <a:xfrm>
            <a:off x="6698688" y="1779661"/>
            <a:ext cx="2050650" cy="864097"/>
          </a:xfrm>
          <a:prstGeom prst="borderCallout2">
            <a:avLst>
              <a:gd name="adj1" fmla="val 52169"/>
              <a:gd name="adj2" fmla="val 285"/>
              <a:gd name="adj3" fmla="val 32257"/>
              <a:gd name="adj4" fmla="val -17041"/>
              <a:gd name="adj5" fmla="val 25258"/>
              <a:gd name="adj6" fmla="val -135012"/>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ctr" defTabSz="914400"/>
            <a:r>
              <a:rPr lang="en-GB" sz="1400" kern="0" dirty="0" smtClean="0">
                <a:solidFill>
                  <a:schemeClr val="accent1"/>
                </a:solidFill>
              </a:rPr>
              <a:t>When a read is obtained by the industry as part of the Must Reads process. </a:t>
            </a:r>
            <a:endParaRPr kumimoji="0" lang="en-GB" sz="1400" b="0" i="0" u="none" strike="noStrike" cap="none" normalizeH="0" baseline="0" dirty="0" smtClean="0">
              <a:ln>
                <a:noFill/>
              </a:ln>
              <a:solidFill>
                <a:schemeClr val="tx1"/>
              </a:solidFill>
              <a:effectLst/>
            </a:endParaRPr>
          </a:p>
        </p:txBody>
      </p:sp>
      <p:sp>
        <p:nvSpPr>
          <p:cNvPr id="16" name="Right Brace 15"/>
          <p:cNvSpPr/>
          <p:nvPr/>
        </p:nvSpPr>
        <p:spPr bwMode="auto">
          <a:xfrm>
            <a:off x="3715588" y="3831298"/>
            <a:ext cx="216024" cy="832909"/>
          </a:xfrm>
          <a:prstGeom prst="rightBrac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7" name="Right Brace 16"/>
          <p:cNvSpPr/>
          <p:nvPr/>
        </p:nvSpPr>
        <p:spPr bwMode="auto">
          <a:xfrm>
            <a:off x="3709837" y="1790648"/>
            <a:ext cx="216024" cy="391618"/>
          </a:xfrm>
          <a:prstGeom prst="rightBrac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0" name="Right Brace 19"/>
          <p:cNvSpPr/>
          <p:nvPr/>
        </p:nvSpPr>
        <p:spPr bwMode="auto">
          <a:xfrm>
            <a:off x="3715588" y="3003798"/>
            <a:ext cx="216024" cy="391618"/>
          </a:xfrm>
          <a:prstGeom prst="rightBrac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2" name="Line Callout 2 21"/>
          <p:cNvSpPr/>
          <p:nvPr/>
        </p:nvSpPr>
        <p:spPr bwMode="auto">
          <a:xfrm>
            <a:off x="6118529" y="3680445"/>
            <a:ext cx="2795284" cy="864097"/>
          </a:xfrm>
          <a:prstGeom prst="borderCallout2">
            <a:avLst>
              <a:gd name="adj1" fmla="val 52169"/>
              <a:gd name="adj2" fmla="val 285"/>
              <a:gd name="adj3" fmla="val 66049"/>
              <a:gd name="adj4" fmla="val -15941"/>
              <a:gd name="adj5" fmla="val 66692"/>
              <a:gd name="adj6" fmla="val -75735"/>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ctr" defTabSz="914400"/>
            <a:r>
              <a:rPr lang="en-GB" sz="1400" kern="0" dirty="0" smtClean="0">
                <a:solidFill>
                  <a:schemeClr val="accent1"/>
                </a:solidFill>
              </a:rPr>
              <a:t>Allocation of unidentified gas is calculated periodically by experts and the cost to calculate these charges are distributed </a:t>
            </a:r>
            <a:endParaRPr kumimoji="0" lang="en-GB" sz="1400" b="0" i="0" u="none" strike="noStrike" cap="none" normalizeH="0" baseline="0" dirty="0" smtClean="0">
              <a:ln>
                <a:noFill/>
              </a:ln>
              <a:solidFill>
                <a:schemeClr val="tx1"/>
              </a:solidFill>
              <a:effectLst/>
            </a:endParaRPr>
          </a:p>
        </p:txBody>
      </p:sp>
      <p:sp>
        <p:nvSpPr>
          <p:cNvPr id="23" name="Line Callout 2 22"/>
          <p:cNvSpPr/>
          <p:nvPr/>
        </p:nvSpPr>
        <p:spPr bwMode="auto">
          <a:xfrm>
            <a:off x="4283968" y="2643758"/>
            <a:ext cx="2198696" cy="864097"/>
          </a:xfrm>
          <a:prstGeom prst="borderCallout2">
            <a:avLst>
              <a:gd name="adj1" fmla="val 52169"/>
              <a:gd name="adj2" fmla="val 285"/>
              <a:gd name="adj3" fmla="val 50042"/>
              <a:gd name="adj4" fmla="val -12919"/>
              <a:gd name="adj5" fmla="val 63811"/>
              <a:gd name="adj6" fmla="val -15398"/>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ctr" anchorCtr="0" compatLnSpc="1">
            <a:prstTxWarp prst="textNoShape">
              <a:avLst/>
            </a:prstTxWarp>
          </a:bodyPr>
          <a:lstStyle/>
          <a:p>
            <a:pPr algn="ctr" defTabSz="914400"/>
            <a:r>
              <a:rPr lang="en-GB" sz="1400" kern="0" dirty="0" smtClean="0">
                <a:solidFill>
                  <a:schemeClr val="accent1"/>
                </a:solidFill>
              </a:rPr>
              <a:t>When a read is obtained by the industry as part of the Shipper Agreed </a:t>
            </a:r>
            <a:r>
              <a:rPr lang="en-GB" sz="1400" kern="0" dirty="0">
                <a:solidFill>
                  <a:schemeClr val="accent1"/>
                </a:solidFill>
              </a:rPr>
              <a:t>R</a:t>
            </a:r>
            <a:r>
              <a:rPr lang="en-GB" sz="1400" kern="0" dirty="0" smtClean="0">
                <a:solidFill>
                  <a:schemeClr val="accent1"/>
                </a:solidFill>
              </a:rPr>
              <a:t>ead process. </a:t>
            </a:r>
            <a:endParaRPr kumimoji="0" lang="en-GB"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4802232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028" y="699542"/>
            <a:ext cx="8847459" cy="3744416"/>
          </a:xfrm>
        </p:spPr>
        <p:style>
          <a:lnRef idx="2">
            <a:schemeClr val="accent6"/>
          </a:lnRef>
          <a:fillRef idx="1">
            <a:schemeClr val="lt1"/>
          </a:fillRef>
          <a:effectRef idx="0">
            <a:schemeClr val="accent6"/>
          </a:effectRef>
          <a:fontRef idx="minor">
            <a:schemeClr val="dk1"/>
          </a:fontRef>
        </p:style>
        <p:txBody>
          <a:bodyPr lIns="72000"/>
          <a:lstStyle/>
          <a:p>
            <a:pPr marL="0" indent="0">
              <a:buNone/>
            </a:pPr>
            <a:r>
              <a:rPr lang="en-GB" sz="1800" dirty="0" smtClean="0">
                <a:solidFill>
                  <a:schemeClr val="accent1"/>
                </a:solidFill>
              </a:rPr>
              <a:t>The remainder of the invoices are unscheduled and are issued for specific scenarios. </a:t>
            </a:r>
            <a:endParaRPr lang="en-GB" sz="1800" dirty="0">
              <a:solidFill>
                <a:schemeClr val="accent1"/>
              </a:solidFill>
            </a:endParaRPr>
          </a:p>
          <a:p>
            <a:pPr marL="0" indent="0">
              <a:buNone/>
            </a:pPr>
            <a:endParaRPr lang="en-GB" sz="600" dirty="0" smtClean="0">
              <a:solidFill>
                <a:schemeClr val="accent1"/>
              </a:solidFill>
            </a:endParaRPr>
          </a:p>
          <a:p>
            <a:pPr marL="0" indent="0">
              <a:buNone/>
            </a:pPr>
            <a:r>
              <a:rPr lang="en-GB" sz="1600" b="1" dirty="0" smtClean="0">
                <a:solidFill>
                  <a:schemeClr val="accent1"/>
                </a:solidFill>
              </a:rPr>
              <a:t>ADB </a:t>
            </a:r>
            <a:r>
              <a:rPr lang="en-GB" sz="1600" b="1" dirty="0">
                <a:solidFill>
                  <a:schemeClr val="accent1"/>
                </a:solidFill>
              </a:rPr>
              <a:t>- ENERGY RECONCILIATION </a:t>
            </a:r>
            <a:r>
              <a:rPr lang="en-GB" sz="1600" b="1" dirty="0" smtClean="0">
                <a:solidFill>
                  <a:schemeClr val="accent1"/>
                </a:solidFill>
              </a:rPr>
              <a:t>ADJUSTMENT</a:t>
            </a:r>
          </a:p>
          <a:p>
            <a:r>
              <a:rPr lang="en-GB" sz="1400" dirty="0" smtClean="0">
                <a:solidFill>
                  <a:schemeClr val="accent1"/>
                </a:solidFill>
              </a:rPr>
              <a:t>When notified of unidentified gas or shrinkage that was not linked to the core invoices for that Billing Period </a:t>
            </a:r>
            <a:endParaRPr lang="en-GB" sz="400" dirty="0" smtClean="0">
              <a:solidFill>
                <a:schemeClr val="accent1"/>
              </a:solidFill>
            </a:endParaRPr>
          </a:p>
          <a:p>
            <a:pPr marL="0" indent="0">
              <a:buNone/>
            </a:pPr>
            <a:r>
              <a:rPr lang="en-GB" sz="1600" b="1" dirty="0" smtClean="0">
                <a:solidFill>
                  <a:schemeClr val="accent1"/>
                </a:solidFill>
              </a:rPr>
              <a:t>ADG </a:t>
            </a:r>
            <a:r>
              <a:rPr lang="en-GB" sz="1600" b="1" dirty="0">
                <a:solidFill>
                  <a:schemeClr val="accent1"/>
                </a:solidFill>
              </a:rPr>
              <a:t>- GRE </a:t>
            </a:r>
            <a:r>
              <a:rPr lang="en-GB" sz="1600" b="1" dirty="0" smtClean="0">
                <a:solidFill>
                  <a:schemeClr val="accent1"/>
                </a:solidFill>
              </a:rPr>
              <a:t>INVOICE</a:t>
            </a:r>
          </a:p>
          <a:p>
            <a:r>
              <a:rPr lang="en-GB" sz="1400" dirty="0" smtClean="0">
                <a:solidFill>
                  <a:schemeClr val="accent1"/>
                </a:solidFill>
              </a:rPr>
              <a:t>To enable and reconciliation of Gas Cash out due to Transporters or Shipper </a:t>
            </a:r>
            <a:endParaRPr lang="en-GB" sz="400" dirty="0" smtClean="0">
              <a:solidFill>
                <a:schemeClr val="accent1"/>
              </a:solidFill>
            </a:endParaRPr>
          </a:p>
          <a:p>
            <a:pPr marL="0" indent="0">
              <a:buNone/>
            </a:pPr>
            <a:r>
              <a:rPr lang="en-GB" sz="1600" b="1" dirty="0" smtClean="0">
                <a:solidFill>
                  <a:schemeClr val="accent1"/>
                </a:solidFill>
              </a:rPr>
              <a:t>ADK </a:t>
            </a:r>
            <a:r>
              <a:rPr lang="en-GB" sz="1600" b="1" dirty="0">
                <a:solidFill>
                  <a:schemeClr val="accent1"/>
                </a:solidFill>
              </a:rPr>
              <a:t>-  </a:t>
            </a:r>
            <a:r>
              <a:rPr lang="en-GB" sz="1600" b="1" dirty="0" smtClean="0">
                <a:solidFill>
                  <a:schemeClr val="accent1"/>
                </a:solidFill>
              </a:rPr>
              <a:t>CONTINGENCY INVOICE</a:t>
            </a:r>
          </a:p>
          <a:p>
            <a:r>
              <a:rPr lang="en-GB" sz="1400" dirty="0" smtClean="0">
                <a:solidFill>
                  <a:schemeClr val="accent1"/>
                </a:solidFill>
              </a:rPr>
              <a:t>For the occasional NTS Entry Capacity Retention  charge and any overrun charge adjustments </a:t>
            </a:r>
            <a:endParaRPr lang="en-GB" sz="400" dirty="0" smtClean="0">
              <a:solidFill>
                <a:schemeClr val="accent1"/>
              </a:solidFill>
            </a:endParaRPr>
          </a:p>
          <a:p>
            <a:pPr marL="0" indent="0">
              <a:buNone/>
            </a:pPr>
            <a:r>
              <a:rPr lang="en-GB" sz="1600" b="1" dirty="0" smtClean="0">
                <a:solidFill>
                  <a:schemeClr val="accent1"/>
                </a:solidFill>
              </a:rPr>
              <a:t>ADR </a:t>
            </a:r>
            <a:r>
              <a:rPr lang="en-GB" sz="1600" b="1" dirty="0">
                <a:solidFill>
                  <a:schemeClr val="accent1"/>
                </a:solidFill>
              </a:rPr>
              <a:t>- RECONCILIATION </a:t>
            </a:r>
            <a:r>
              <a:rPr lang="en-GB" sz="1600" b="1" dirty="0" smtClean="0">
                <a:solidFill>
                  <a:schemeClr val="accent1"/>
                </a:solidFill>
              </a:rPr>
              <a:t>INVOICE</a:t>
            </a:r>
          </a:p>
          <a:p>
            <a:r>
              <a:rPr lang="en-GB" sz="1400" dirty="0" smtClean="0">
                <a:solidFill>
                  <a:schemeClr val="accent1"/>
                </a:solidFill>
              </a:rPr>
              <a:t>To allow further adjustments of the commodity Reconciliations already </a:t>
            </a:r>
            <a:r>
              <a:rPr lang="en-GB" sz="1400" dirty="0">
                <a:solidFill>
                  <a:schemeClr val="accent1"/>
                </a:solidFill>
              </a:rPr>
              <a:t>performed for that </a:t>
            </a:r>
            <a:r>
              <a:rPr lang="en-GB" sz="1400" dirty="0" smtClean="0">
                <a:solidFill>
                  <a:schemeClr val="accent1"/>
                </a:solidFill>
              </a:rPr>
              <a:t>billing period </a:t>
            </a:r>
            <a:endParaRPr lang="en-GB" sz="400" dirty="0" smtClean="0">
              <a:solidFill>
                <a:schemeClr val="accent1"/>
              </a:solidFill>
            </a:endParaRPr>
          </a:p>
          <a:p>
            <a:pPr marL="0" indent="0">
              <a:buNone/>
            </a:pPr>
            <a:r>
              <a:rPr lang="en-GB" sz="1600" b="1" dirty="0" smtClean="0">
                <a:solidFill>
                  <a:schemeClr val="accent1"/>
                </a:solidFill>
              </a:rPr>
              <a:t>ANC- </a:t>
            </a:r>
            <a:r>
              <a:rPr lang="en-GB" sz="1600" b="1" dirty="0">
                <a:solidFill>
                  <a:schemeClr val="accent1"/>
                </a:solidFill>
              </a:rPr>
              <a:t>ANCILLARY </a:t>
            </a:r>
            <a:r>
              <a:rPr lang="en-GB" sz="1600" b="1" dirty="0" smtClean="0">
                <a:solidFill>
                  <a:schemeClr val="accent1"/>
                </a:solidFill>
              </a:rPr>
              <a:t>INVOICE</a:t>
            </a:r>
          </a:p>
          <a:p>
            <a:r>
              <a:rPr lang="en-GB" sz="1400" dirty="0" smtClean="0">
                <a:solidFill>
                  <a:schemeClr val="accent1"/>
                </a:solidFill>
              </a:rPr>
              <a:t>This is for a variety of charges see </a:t>
            </a:r>
            <a:r>
              <a:rPr lang="en-GB" sz="1400" dirty="0">
                <a:solidFill>
                  <a:schemeClr val="accent1"/>
                </a:solidFill>
              </a:rPr>
              <a:t>Xoserve Comprehensive Invoices and Charge Types </a:t>
            </a:r>
            <a:r>
              <a:rPr lang="en-GB" sz="1400" dirty="0" smtClean="0">
                <a:solidFill>
                  <a:schemeClr val="accent1"/>
                </a:solidFill>
                <a:hlinkClick r:id="rId2"/>
              </a:rPr>
              <a:t>here</a:t>
            </a:r>
            <a:r>
              <a:rPr lang="en-GB" sz="1400" dirty="0" smtClean="0">
                <a:solidFill>
                  <a:schemeClr val="accent1"/>
                </a:solidFill>
              </a:rPr>
              <a:t>.</a:t>
            </a:r>
            <a:endParaRPr lang="en-GB" sz="400" dirty="0" smtClean="0">
              <a:solidFill>
                <a:schemeClr val="accent1"/>
              </a:solidFill>
            </a:endParaRPr>
          </a:p>
          <a:p>
            <a:pPr marL="0" indent="0">
              <a:buNone/>
            </a:pPr>
            <a:r>
              <a:rPr lang="en-GB" sz="1600" b="1" dirty="0" smtClean="0">
                <a:solidFill>
                  <a:schemeClr val="accent1"/>
                </a:solidFill>
              </a:rPr>
              <a:t>TSV- </a:t>
            </a:r>
            <a:r>
              <a:rPr lang="en-GB" sz="1600" b="1" dirty="0">
                <a:solidFill>
                  <a:schemeClr val="accent1"/>
                </a:solidFill>
              </a:rPr>
              <a:t>TRANSPORTER SITE </a:t>
            </a:r>
            <a:r>
              <a:rPr lang="en-GB" sz="1600" b="1" dirty="0" smtClean="0">
                <a:solidFill>
                  <a:schemeClr val="accent1"/>
                </a:solidFill>
              </a:rPr>
              <a:t>VISIT</a:t>
            </a:r>
            <a:endParaRPr lang="en-GB" sz="1600" dirty="0" smtClean="0">
              <a:solidFill>
                <a:schemeClr val="accent1"/>
              </a:solidFill>
            </a:endParaRPr>
          </a:p>
          <a:p>
            <a:r>
              <a:rPr lang="en-GB" sz="1400" dirty="0" smtClean="0">
                <a:solidFill>
                  <a:schemeClr val="accent1"/>
                </a:solidFill>
              </a:rPr>
              <a:t>Enables the refund or rebilling of a Site Visit.</a:t>
            </a:r>
            <a:endParaRPr lang="en-GB" sz="1400" dirty="0">
              <a:solidFill>
                <a:schemeClr val="accent1"/>
              </a:solidFill>
            </a:endParaRPr>
          </a:p>
        </p:txBody>
      </p:sp>
      <p:sp>
        <p:nvSpPr>
          <p:cNvPr id="6" name="AutoShape 10" descr="Image result for lots of lorries">
            <a:hlinkClick r:id="rId3"/>
          </p:cNvPr>
          <p:cNvSpPr>
            <a:spLocks noChangeAspect="1" noChangeArrowheads="1"/>
          </p:cNvSpPr>
          <p:nvPr/>
        </p:nvSpPr>
        <p:spPr bwMode="auto">
          <a:xfrm>
            <a:off x="92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3.6 Unscheduled </a:t>
            </a:r>
            <a:r>
              <a:rPr lang="en-GB" sz="1800" kern="0" dirty="0"/>
              <a:t>Ancillary </a:t>
            </a:r>
            <a:r>
              <a:rPr lang="en-GB" sz="1800" kern="0" dirty="0" smtClean="0"/>
              <a:t>Invoices</a:t>
            </a:r>
            <a:r>
              <a:rPr lang="en-GB" kern="0" dirty="0" smtClean="0"/>
              <a:t/>
            </a:r>
            <a:br>
              <a:rPr lang="en-GB" kern="0" dirty="0" smtClean="0"/>
            </a:br>
            <a:r>
              <a:rPr lang="en-GB" sz="2000" kern="0" dirty="0" smtClean="0">
                <a:solidFill>
                  <a:schemeClr val="accent6"/>
                </a:solidFill>
              </a:rPr>
              <a:t>3.6.1 Unscheduled Ancillary Invoices</a:t>
            </a:r>
            <a:endParaRPr lang="en-GB" sz="2000" kern="0" dirty="0">
              <a:solidFill>
                <a:schemeClr val="accent6"/>
              </a:solidFill>
            </a:endParaRPr>
          </a:p>
        </p:txBody>
      </p:sp>
      <p:sp>
        <p:nvSpPr>
          <p:cNvPr id="8" name="Footer Placeholder 7"/>
          <p:cNvSpPr>
            <a:spLocks noGrp="1"/>
          </p:cNvSpPr>
          <p:nvPr>
            <p:ph type="ftr" sz="quarter" idx="10"/>
          </p:nvPr>
        </p:nvSpPr>
        <p:spPr/>
        <p:txBody>
          <a:bodyPr/>
          <a:lstStyle/>
          <a:p>
            <a:pPr>
              <a:defRPr/>
            </a:pPr>
            <a:fld id="{D86480B0-6847-4D27-B3EC-F99462D2DA11}" type="slidenum">
              <a:rPr lang="en-GB" smtClean="0"/>
              <a:pPr>
                <a:defRPr/>
              </a:pPr>
              <a:t>71</a:t>
            </a:fld>
            <a:endParaRPr lang="en-GB" dirty="0"/>
          </a:p>
        </p:txBody>
      </p:sp>
    </p:spTree>
    <p:extLst>
      <p:ext uri="{BB962C8B-B14F-4D97-AF65-F5344CB8AC3E}">
        <p14:creationId xmlns:p14="http://schemas.microsoft.com/office/powerpoint/2010/main" val="21625038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046" y="1203598"/>
            <a:ext cx="8043145" cy="1656184"/>
          </a:xfrm>
        </p:spPr>
        <p:style>
          <a:lnRef idx="2">
            <a:schemeClr val="accent6"/>
          </a:lnRef>
          <a:fillRef idx="1">
            <a:schemeClr val="lt1"/>
          </a:fillRef>
          <a:effectRef idx="0">
            <a:schemeClr val="accent6"/>
          </a:effectRef>
          <a:fontRef idx="minor">
            <a:schemeClr val="dk1"/>
          </a:fontRef>
        </p:style>
        <p:txBody>
          <a:bodyPr lIns="72000" anchor="ctr"/>
          <a:lstStyle/>
          <a:p>
            <a:pPr marL="0" indent="0">
              <a:buNone/>
            </a:pPr>
            <a:r>
              <a:rPr lang="en-GB" sz="1800" dirty="0" smtClean="0">
                <a:solidFill>
                  <a:schemeClr val="accent1"/>
                </a:solidFill>
              </a:rPr>
              <a:t>There is one final invoice type INR which is the Request to Bill invoice, any</a:t>
            </a:r>
            <a:r>
              <a:rPr lang="en-US" sz="1800" dirty="0" smtClean="0">
                <a:solidFill>
                  <a:schemeClr val="accent1"/>
                </a:solidFill>
              </a:rPr>
              <a:t> </a:t>
            </a:r>
            <a:r>
              <a:rPr lang="en-US" sz="1800" dirty="0">
                <a:solidFill>
                  <a:schemeClr val="accent1"/>
                </a:solidFill>
              </a:rPr>
              <a:t>charge </a:t>
            </a:r>
            <a:r>
              <a:rPr lang="en-US" sz="1800" dirty="0" smtClean="0">
                <a:solidFill>
                  <a:schemeClr val="accent1"/>
                </a:solidFill>
              </a:rPr>
              <a:t>type previously seen </a:t>
            </a:r>
            <a:r>
              <a:rPr lang="en-US" sz="1800" dirty="0">
                <a:solidFill>
                  <a:schemeClr val="accent1"/>
                </a:solidFill>
              </a:rPr>
              <a:t>can be associated to this invoice </a:t>
            </a:r>
            <a:r>
              <a:rPr lang="en-US" sz="1800" dirty="0" smtClean="0">
                <a:solidFill>
                  <a:schemeClr val="accent1"/>
                </a:solidFill>
              </a:rPr>
              <a:t>type.</a:t>
            </a:r>
          </a:p>
          <a:p>
            <a:pPr marL="0" indent="0">
              <a:buNone/>
            </a:pPr>
            <a:endParaRPr lang="en-US" sz="1400" dirty="0">
              <a:solidFill>
                <a:schemeClr val="accent1"/>
              </a:solidFill>
            </a:endParaRPr>
          </a:p>
          <a:p>
            <a:pPr marL="0" indent="0">
              <a:buNone/>
            </a:pPr>
            <a:r>
              <a:rPr lang="en-US" sz="1800" dirty="0" smtClean="0">
                <a:solidFill>
                  <a:schemeClr val="accent1"/>
                </a:solidFill>
              </a:rPr>
              <a:t>This invoice is used to manually process any of above invoice/charges which are issued through UKLink.</a:t>
            </a:r>
            <a:endParaRPr lang="en-GB" sz="1800" dirty="0">
              <a:solidFill>
                <a:schemeClr val="accent1"/>
              </a:solidFill>
            </a:endParaRPr>
          </a:p>
        </p:txBody>
      </p:sp>
      <p:sp>
        <p:nvSpPr>
          <p:cNvPr id="6" name="AutoShape 10" descr="Image result for lots of lorries">
            <a:hlinkClick r:id="rId2"/>
          </p:cNvPr>
          <p:cNvSpPr>
            <a:spLocks noChangeAspect="1" noChangeArrowheads="1"/>
          </p:cNvSpPr>
          <p:nvPr/>
        </p:nvSpPr>
        <p:spPr bwMode="auto">
          <a:xfrm>
            <a:off x="92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3.6 Unscheduled Ancillary Invoices</a:t>
            </a:r>
            <a:r>
              <a:rPr lang="en-GB" kern="0" dirty="0" smtClean="0"/>
              <a:t/>
            </a:r>
            <a:br>
              <a:rPr lang="en-GB" kern="0" dirty="0" smtClean="0"/>
            </a:br>
            <a:r>
              <a:rPr lang="en-GB" sz="2000" kern="0" dirty="0" smtClean="0">
                <a:solidFill>
                  <a:schemeClr val="accent6"/>
                </a:solidFill>
              </a:rPr>
              <a:t>3.6.2 </a:t>
            </a:r>
            <a:r>
              <a:rPr lang="en-GB" sz="2000" kern="0" dirty="0">
                <a:solidFill>
                  <a:schemeClr val="accent6"/>
                </a:solidFill>
              </a:rPr>
              <a:t>Request To </a:t>
            </a:r>
            <a:r>
              <a:rPr lang="en-GB" sz="2000" kern="0" dirty="0" smtClean="0">
                <a:solidFill>
                  <a:schemeClr val="accent6"/>
                </a:solidFill>
              </a:rPr>
              <a:t>Bill</a:t>
            </a:r>
            <a:endParaRPr lang="en-GB" sz="2000" kern="0" dirty="0">
              <a:solidFill>
                <a:schemeClr val="accent6"/>
              </a:solidFill>
            </a:endParaRPr>
          </a:p>
        </p:txBody>
      </p:sp>
      <p:sp>
        <p:nvSpPr>
          <p:cNvPr id="8" name="Footer Placeholder 7"/>
          <p:cNvSpPr>
            <a:spLocks noGrp="1"/>
          </p:cNvSpPr>
          <p:nvPr>
            <p:ph type="ftr" sz="quarter" idx="10"/>
          </p:nvPr>
        </p:nvSpPr>
        <p:spPr/>
        <p:txBody>
          <a:bodyPr/>
          <a:lstStyle/>
          <a:p>
            <a:pPr>
              <a:defRPr/>
            </a:pPr>
            <a:fld id="{D86480B0-6847-4D27-B3EC-F99462D2DA11}" type="slidenum">
              <a:rPr lang="en-GB" smtClean="0"/>
              <a:pPr>
                <a:defRPr/>
              </a:pPr>
              <a:t>72</a:t>
            </a:fld>
            <a:endParaRPr lang="en-GB" dirty="0"/>
          </a:p>
        </p:txBody>
      </p:sp>
    </p:spTree>
    <p:extLst>
      <p:ext uri="{BB962C8B-B14F-4D97-AF65-F5344CB8AC3E}">
        <p14:creationId xmlns:p14="http://schemas.microsoft.com/office/powerpoint/2010/main" val="36954081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GB" dirty="0"/>
              <a:t>4</a:t>
            </a:r>
            <a:r>
              <a:rPr lang="en-GB" dirty="0" smtClean="0"/>
              <a:t>. Appendix</a:t>
            </a:r>
            <a:endParaRPr lang="en-GB" dirty="0"/>
          </a:p>
        </p:txBody>
      </p:sp>
      <p:sp>
        <p:nvSpPr>
          <p:cNvPr id="5" name="Subtitle 4"/>
          <p:cNvSpPr>
            <a:spLocks noGrp="1"/>
          </p:cNvSpPr>
          <p:nvPr>
            <p:ph type="subTitle" sz="quarter" idx="1"/>
          </p:nvPr>
        </p:nvSpPr>
        <p:spPr/>
        <p:txBody>
          <a:bodyPr/>
          <a:lstStyle/>
          <a:p>
            <a:endParaRPr lang="en-GB" dirty="0"/>
          </a:p>
        </p:txBody>
      </p:sp>
      <p:sp>
        <p:nvSpPr>
          <p:cNvPr id="2" name="Footer Placeholder 1"/>
          <p:cNvSpPr>
            <a:spLocks noGrp="1"/>
          </p:cNvSpPr>
          <p:nvPr>
            <p:ph type="ftr" sz="quarter" idx="10"/>
          </p:nvPr>
        </p:nvSpPr>
        <p:spPr/>
        <p:txBody>
          <a:bodyPr/>
          <a:lstStyle/>
          <a:p>
            <a:pPr>
              <a:defRPr/>
            </a:pPr>
            <a:fld id="{10AA87E4-1071-4181-ADC0-8B22760010CB}" type="slidenum">
              <a:rPr lang="en-GB" smtClean="0"/>
              <a:pPr>
                <a:defRPr/>
              </a:pPr>
              <a:t>73</a:t>
            </a:fld>
            <a:endParaRPr lang="en-GB" dirty="0"/>
          </a:p>
        </p:txBody>
      </p:sp>
    </p:spTree>
    <p:extLst>
      <p:ext uri="{BB962C8B-B14F-4D97-AF65-F5344CB8AC3E}">
        <p14:creationId xmlns:p14="http://schemas.microsoft.com/office/powerpoint/2010/main" val="25922831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5425" y="-92546"/>
            <a:ext cx="8688388" cy="723900"/>
          </a:xfrm>
        </p:spPr>
        <p:txBody>
          <a:bodyPr/>
          <a:lstStyle/>
          <a:p>
            <a:r>
              <a:rPr lang="en-GB" sz="1800" dirty="0"/>
              <a:t>4</a:t>
            </a:r>
            <a:r>
              <a:rPr lang="en-GB" sz="1800" dirty="0" smtClean="0"/>
              <a:t>. Appendix</a:t>
            </a:r>
            <a:r>
              <a:rPr lang="en-GB" dirty="0" smtClean="0"/>
              <a:t/>
            </a:r>
            <a:br>
              <a:rPr lang="en-GB" dirty="0" smtClean="0"/>
            </a:br>
            <a:r>
              <a:rPr lang="en-GB" sz="2000" dirty="0">
                <a:solidFill>
                  <a:schemeClr val="accent6"/>
                </a:solidFill>
              </a:rPr>
              <a:t>4</a:t>
            </a:r>
            <a:r>
              <a:rPr lang="en-GB" sz="2000" dirty="0" smtClean="0">
                <a:solidFill>
                  <a:schemeClr val="accent6"/>
                </a:solidFill>
              </a:rPr>
              <a:t>.1 Transportation Invoices - Interim Solution</a:t>
            </a:r>
            <a:endParaRPr lang="en-GB" sz="2000" dirty="0">
              <a:solidFill>
                <a:schemeClr val="accent6"/>
              </a:solidFill>
            </a:endParaRPr>
          </a:p>
        </p:txBody>
      </p:sp>
      <p:sp>
        <p:nvSpPr>
          <p:cNvPr id="5" name="Content Placeholder 4"/>
          <p:cNvSpPr>
            <a:spLocks noGrp="1"/>
          </p:cNvSpPr>
          <p:nvPr>
            <p:ph idx="1"/>
          </p:nvPr>
        </p:nvSpPr>
        <p:spPr>
          <a:xfrm>
            <a:off x="195473" y="627535"/>
            <a:ext cx="8753055" cy="2232248"/>
          </a:xfrm>
        </p:spPr>
        <p:style>
          <a:lnRef idx="1">
            <a:schemeClr val="accent2"/>
          </a:lnRef>
          <a:fillRef idx="2">
            <a:schemeClr val="accent2"/>
          </a:fillRef>
          <a:effectRef idx="1">
            <a:schemeClr val="accent2"/>
          </a:effectRef>
          <a:fontRef idx="minor">
            <a:schemeClr val="dk1"/>
          </a:fontRef>
        </p:style>
        <p:txBody>
          <a:bodyPr lIns="72000" tIns="72000" rIns="72000" bIns="72000"/>
          <a:lstStyle/>
          <a:p>
            <a:pPr marL="0" indent="0" algn="just">
              <a:buNone/>
            </a:pPr>
            <a:r>
              <a:rPr lang="en-GB" sz="1000" b="1" dirty="0" smtClean="0">
                <a:solidFill>
                  <a:schemeClr val="accent1">
                    <a:lumMod val="75000"/>
                  </a:schemeClr>
                </a:solidFill>
              </a:rPr>
              <a:t>Background</a:t>
            </a:r>
          </a:p>
          <a:p>
            <a:pPr marL="0" indent="0" algn="just">
              <a:buNone/>
            </a:pPr>
            <a:r>
              <a:rPr lang="en-GB" sz="1000" dirty="0" smtClean="0">
                <a:solidFill>
                  <a:schemeClr val="accent1">
                    <a:lumMod val="75000"/>
                  </a:schemeClr>
                </a:solidFill>
              </a:rPr>
              <a:t>National Grid’s sale of its Gas Distribution operations in 2017 resulted in the Distribution Network and National Transmission systems being operated by separate companies; Cadent and National Grid Transmission (NTS).  The Project Nexus </a:t>
            </a:r>
            <a:r>
              <a:rPr lang="en-GB" sz="1000" dirty="0">
                <a:solidFill>
                  <a:schemeClr val="accent1">
                    <a:lumMod val="75000"/>
                  </a:schemeClr>
                </a:solidFill>
              </a:rPr>
              <a:t>solution scope </a:t>
            </a:r>
            <a:r>
              <a:rPr lang="en-GB" sz="1000" dirty="0" smtClean="0">
                <a:solidFill>
                  <a:schemeClr val="accent1">
                    <a:lumMod val="75000"/>
                  </a:schemeClr>
                </a:solidFill>
              </a:rPr>
              <a:t>was set in 2015 to </a:t>
            </a:r>
            <a:r>
              <a:rPr lang="en-GB" sz="1000" dirty="0">
                <a:solidFill>
                  <a:schemeClr val="accent1">
                    <a:lumMod val="75000"/>
                  </a:schemeClr>
                </a:solidFill>
              </a:rPr>
              <a:t>allow full testing of the system </a:t>
            </a:r>
            <a:r>
              <a:rPr lang="en-GB" sz="1000" dirty="0" smtClean="0">
                <a:solidFill>
                  <a:schemeClr val="accent1">
                    <a:lumMod val="75000"/>
                  </a:schemeClr>
                </a:solidFill>
              </a:rPr>
              <a:t>to </a:t>
            </a:r>
            <a:r>
              <a:rPr lang="en-GB" sz="1000" dirty="0">
                <a:solidFill>
                  <a:schemeClr val="accent1">
                    <a:lumMod val="75000"/>
                  </a:schemeClr>
                </a:solidFill>
              </a:rPr>
              <a:t>be completed across the </a:t>
            </a:r>
            <a:r>
              <a:rPr lang="en-GB" sz="1000" dirty="0" smtClean="0">
                <a:solidFill>
                  <a:schemeClr val="accent1">
                    <a:lumMod val="75000"/>
                  </a:schemeClr>
                </a:solidFill>
              </a:rPr>
              <a:t>industry. Therefore, the changes required to separate the transportation </a:t>
            </a:r>
            <a:r>
              <a:rPr lang="en-GB" sz="1000" dirty="0">
                <a:solidFill>
                  <a:schemeClr val="accent1">
                    <a:lumMod val="75000"/>
                  </a:schemeClr>
                </a:solidFill>
              </a:rPr>
              <a:t>invoices could not be </a:t>
            </a:r>
            <a:r>
              <a:rPr lang="en-GB" sz="1000" dirty="0" smtClean="0">
                <a:solidFill>
                  <a:schemeClr val="accent1">
                    <a:lumMod val="75000"/>
                  </a:schemeClr>
                </a:solidFill>
              </a:rPr>
              <a:t>implemented in the new system. An interim solution has been implemented under </a:t>
            </a:r>
            <a:r>
              <a:rPr lang="en-GB" sz="1000" dirty="0">
                <a:solidFill>
                  <a:schemeClr val="accent1">
                    <a:lumMod val="75000"/>
                  </a:schemeClr>
                </a:solidFill>
              </a:rPr>
              <a:t>UNC Mod0606S</a:t>
            </a:r>
            <a:r>
              <a:rPr lang="en-GB" sz="1000" dirty="0" smtClean="0">
                <a:solidFill>
                  <a:schemeClr val="accent1">
                    <a:lumMod val="75000"/>
                  </a:schemeClr>
                </a:solidFill>
              </a:rPr>
              <a:t>.  A presentation </a:t>
            </a:r>
            <a:r>
              <a:rPr lang="en-GB" sz="1000" dirty="0">
                <a:solidFill>
                  <a:schemeClr val="accent1">
                    <a:lumMod val="75000"/>
                  </a:schemeClr>
                </a:solidFill>
              </a:rPr>
              <a:t>given by National Grid in support of the Mod </a:t>
            </a:r>
            <a:r>
              <a:rPr lang="en-GB" sz="1000" dirty="0" smtClean="0">
                <a:solidFill>
                  <a:schemeClr val="accent1">
                    <a:lumMod val="75000"/>
                  </a:schemeClr>
                </a:solidFill>
              </a:rPr>
              <a:t>provides further </a:t>
            </a:r>
            <a:r>
              <a:rPr lang="en-GB" sz="1000" dirty="0">
                <a:solidFill>
                  <a:schemeClr val="accent1">
                    <a:lumMod val="75000"/>
                  </a:schemeClr>
                </a:solidFill>
              </a:rPr>
              <a:t>detail</a:t>
            </a:r>
            <a:r>
              <a:rPr lang="en-GB" sz="1000" dirty="0" smtClean="0">
                <a:solidFill>
                  <a:schemeClr val="accent1">
                    <a:lumMod val="75000"/>
                  </a:schemeClr>
                </a:solidFill>
              </a:rPr>
              <a:t>: </a:t>
            </a:r>
            <a:r>
              <a:rPr lang="en-GB" sz="1000" u="sng" dirty="0" smtClean="0">
                <a:hlinkClick r:id="rId2"/>
              </a:rPr>
              <a:t>UNC MOD0606S</a:t>
            </a:r>
            <a:endParaRPr lang="en-GB" sz="1000" u="sng" dirty="0" smtClean="0"/>
          </a:p>
          <a:p>
            <a:pPr marL="0" indent="0" algn="just">
              <a:buNone/>
            </a:pPr>
            <a:r>
              <a:rPr lang="en-US" sz="1000" dirty="0">
                <a:solidFill>
                  <a:schemeClr val="accent1">
                    <a:lumMod val="75000"/>
                  </a:schemeClr>
                </a:solidFill>
              </a:rPr>
              <a:t>The transitional arrangements mean that Shippers will continue to receive an invoice from Cadent for both the LDZ and NTS transportation charges. A credit note is issued on the same calendar day for the NTS charges on this invoice. An additional invoice is also issued for the NTS charges on behalf of National Grid Transmission. </a:t>
            </a:r>
            <a:endParaRPr lang="en-US" sz="1000" dirty="0" smtClean="0">
              <a:solidFill>
                <a:schemeClr val="accent1">
                  <a:lumMod val="75000"/>
                </a:schemeClr>
              </a:solidFill>
            </a:endParaRPr>
          </a:p>
          <a:p>
            <a:pPr marL="0" indent="0" algn="just">
              <a:buNone/>
            </a:pPr>
            <a:r>
              <a:rPr lang="en-US" sz="1000" dirty="0">
                <a:solidFill>
                  <a:schemeClr val="accent1">
                    <a:lumMod val="75000"/>
                  </a:schemeClr>
                </a:solidFill>
              </a:rPr>
              <a:t>The requirements stipulate the need for the invoices and credit notes to be issued on the same day. Whilst Xoserve </a:t>
            </a:r>
            <a:r>
              <a:rPr lang="en-GB" sz="1000" dirty="0">
                <a:solidFill>
                  <a:schemeClr val="accent1">
                    <a:lumMod val="75000"/>
                  </a:schemeClr>
                </a:solidFill>
              </a:rPr>
              <a:t>endeavour</a:t>
            </a:r>
            <a:r>
              <a:rPr lang="en-US" sz="1000" dirty="0">
                <a:solidFill>
                  <a:schemeClr val="accent1">
                    <a:lumMod val="75000"/>
                  </a:schemeClr>
                </a:solidFill>
              </a:rPr>
              <a:t> to issue these as close together as possible, it is likely that there will be a delay between the first item being issued as part of the automated Nexus routines before the manual credit and re-bill items can be sent. It would be our intention to issue these items within the ‘business day’ if possible. In the modification the requirements refer to the date of the invoice items being the same so that the payment due dates are the same for the Cadent invoice and credit items. </a:t>
            </a:r>
          </a:p>
        </p:txBody>
      </p:sp>
      <p:sp>
        <p:nvSpPr>
          <p:cNvPr id="2" name="Footer Placeholder 1"/>
          <p:cNvSpPr>
            <a:spLocks noGrp="1"/>
          </p:cNvSpPr>
          <p:nvPr>
            <p:ph type="ftr" sz="quarter" idx="10"/>
          </p:nvPr>
        </p:nvSpPr>
        <p:spPr>
          <a:xfrm>
            <a:off x="2598689" y="4731544"/>
            <a:ext cx="4200525" cy="130969"/>
          </a:xfrm>
        </p:spPr>
        <p:txBody>
          <a:bodyPr/>
          <a:lstStyle/>
          <a:p>
            <a:pPr>
              <a:defRPr/>
            </a:pPr>
            <a:fld id="{D86480B0-6847-4D27-B3EC-F99462D2DA11}" type="slidenum">
              <a:rPr lang="en-GB" smtClean="0"/>
              <a:pPr>
                <a:defRPr/>
              </a:pPr>
              <a:t>74</a:t>
            </a:fld>
            <a:endParaRPr lang="en-GB" dirty="0"/>
          </a:p>
        </p:txBody>
      </p:sp>
      <p:sp>
        <p:nvSpPr>
          <p:cNvPr id="6" name="Content Placeholder 4"/>
          <p:cNvSpPr txBox="1">
            <a:spLocks/>
          </p:cNvSpPr>
          <p:nvPr/>
        </p:nvSpPr>
        <p:spPr bwMode="auto">
          <a:xfrm>
            <a:off x="195473" y="3003798"/>
            <a:ext cx="8753055" cy="1512168"/>
          </a:xfrm>
          <a:prstGeom prst="rect">
            <a:avLst/>
          </a:prstGeom>
          <a:extLst/>
        </p:spPr>
        <p:style>
          <a:lnRef idx="1">
            <a:schemeClr val="accent2"/>
          </a:lnRef>
          <a:fillRef idx="2">
            <a:schemeClr val="accent2"/>
          </a:fillRef>
          <a:effectRef idx="1">
            <a:schemeClr val="accent2"/>
          </a:effectRef>
          <a:fontRef idx="minor">
            <a:schemeClr val="dk1"/>
          </a:fontRef>
        </p:style>
        <p:txBody>
          <a:bodyPr vert="horz" wrap="square" lIns="72000" tIns="72000" rIns="72000" bIns="7200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chemeClr val="dk1"/>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chemeClr val="dk1"/>
                </a:solidFill>
                <a:latin typeface="+mn-lt"/>
                <a:ea typeface="+mn-ea"/>
                <a:cs typeface="+mn-cs"/>
              </a:defRPr>
            </a:lvl2pPr>
            <a:lvl3pPr marL="1143000" indent="-228600" algn="l" rtl="0" eaLnBrk="0" fontAlgn="base" hangingPunct="0">
              <a:spcBef>
                <a:spcPct val="20000"/>
              </a:spcBef>
              <a:spcAft>
                <a:spcPct val="0"/>
              </a:spcAft>
              <a:buClr>
                <a:srgbClr val="0062C8"/>
              </a:buClr>
              <a:buFont typeface="Wingdings" pitchFamily="2" charset="2"/>
              <a:buChar char="§"/>
              <a:defRPr>
                <a:solidFill>
                  <a:schemeClr val="dk1"/>
                </a:solidFill>
                <a:latin typeface="+mn-lt"/>
                <a:ea typeface="+mn-ea"/>
                <a:cs typeface="+mn-cs"/>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chemeClr val="dk1"/>
                </a:solidFill>
                <a:latin typeface="+mn-lt"/>
                <a:ea typeface="+mn-ea"/>
                <a:cs typeface="+mn-cs"/>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chemeClr val="dk1"/>
                </a:solidFill>
                <a:latin typeface="+mn-lt"/>
                <a:ea typeface="+mn-ea"/>
                <a:cs typeface="+mn-cs"/>
              </a:defRPr>
            </a:lvl5pPr>
            <a:lvl6pPr marL="2514600" indent="-228600" algn="l" rtl="0" fontAlgn="base">
              <a:spcBef>
                <a:spcPct val="20000"/>
              </a:spcBef>
              <a:spcAft>
                <a:spcPct val="0"/>
              </a:spcAft>
              <a:buClr>
                <a:srgbClr val="0062C8"/>
              </a:buClr>
              <a:buFont typeface="Wingdings" pitchFamily="2" charset="2"/>
              <a:buChar char="§"/>
              <a:defRPr sz="1600">
                <a:solidFill>
                  <a:schemeClr val="dk1"/>
                </a:solidFill>
                <a:latin typeface="+mn-lt"/>
                <a:ea typeface="+mn-ea"/>
                <a:cs typeface="+mn-cs"/>
              </a:defRPr>
            </a:lvl6pPr>
            <a:lvl7pPr marL="2971800" indent="-228600" algn="l" rtl="0" fontAlgn="base">
              <a:spcBef>
                <a:spcPct val="20000"/>
              </a:spcBef>
              <a:spcAft>
                <a:spcPct val="0"/>
              </a:spcAft>
              <a:buClr>
                <a:srgbClr val="0062C8"/>
              </a:buClr>
              <a:buFont typeface="Wingdings" pitchFamily="2" charset="2"/>
              <a:buChar char="§"/>
              <a:defRPr sz="1600">
                <a:solidFill>
                  <a:schemeClr val="dk1"/>
                </a:solidFill>
                <a:latin typeface="+mn-lt"/>
                <a:ea typeface="+mn-ea"/>
                <a:cs typeface="+mn-cs"/>
              </a:defRPr>
            </a:lvl7pPr>
            <a:lvl8pPr marL="3429000" indent="-228600" algn="l" rtl="0" fontAlgn="base">
              <a:spcBef>
                <a:spcPct val="20000"/>
              </a:spcBef>
              <a:spcAft>
                <a:spcPct val="0"/>
              </a:spcAft>
              <a:buClr>
                <a:srgbClr val="0062C8"/>
              </a:buClr>
              <a:buFont typeface="Wingdings" pitchFamily="2" charset="2"/>
              <a:buChar char="§"/>
              <a:defRPr sz="1600">
                <a:solidFill>
                  <a:schemeClr val="dk1"/>
                </a:solidFill>
                <a:latin typeface="+mn-lt"/>
                <a:ea typeface="+mn-ea"/>
                <a:cs typeface="+mn-cs"/>
              </a:defRPr>
            </a:lvl8pPr>
            <a:lvl9pPr marL="3886200" indent="-228600" algn="l" rtl="0" fontAlgn="base">
              <a:spcBef>
                <a:spcPct val="20000"/>
              </a:spcBef>
              <a:spcAft>
                <a:spcPct val="0"/>
              </a:spcAft>
              <a:buClr>
                <a:srgbClr val="0062C8"/>
              </a:buClr>
              <a:buFont typeface="Wingdings" pitchFamily="2" charset="2"/>
              <a:buChar char="§"/>
              <a:defRPr sz="1600">
                <a:solidFill>
                  <a:schemeClr val="dk1"/>
                </a:solidFill>
                <a:latin typeface="+mn-lt"/>
                <a:ea typeface="+mn-ea"/>
                <a:cs typeface="+mn-cs"/>
              </a:defRPr>
            </a:lvl9pPr>
          </a:lstStyle>
          <a:p>
            <a:pPr marL="0" indent="0" algn="just">
              <a:buNone/>
            </a:pPr>
            <a:r>
              <a:rPr lang="en-GB" sz="1000" b="1" dirty="0" smtClean="0">
                <a:solidFill>
                  <a:schemeClr val="accent1">
                    <a:lumMod val="75000"/>
                  </a:schemeClr>
                </a:solidFill>
              </a:rPr>
              <a:t>Update</a:t>
            </a:r>
          </a:p>
          <a:p>
            <a:pPr marL="0" indent="0" algn="just">
              <a:buNone/>
            </a:pPr>
            <a:r>
              <a:rPr lang="en-GB" sz="1000" dirty="0" smtClean="0">
                <a:solidFill>
                  <a:schemeClr val="accent1">
                    <a:lumMod val="75000"/>
                  </a:schemeClr>
                </a:solidFill>
              </a:rPr>
              <a:t>The </a:t>
            </a:r>
            <a:r>
              <a:rPr lang="en-GB" sz="1000" dirty="0">
                <a:solidFill>
                  <a:schemeClr val="accent1">
                    <a:lumMod val="75000"/>
                  </a:schemeClr>
                </a:solidFill>
              </a:rPr>
              <a:t>DSC UK link Change Management committee, industry forum chaired by the Joint office, </a:t>
            </a:r>
            <a:r>
              <a:rPr lang="en-GB" sz="1000" dirty="0" smtClean="0">
                <a:solidFill>
                  <a:schemeClr val="accent1">
                    <a:lumMod val="75000"/>
                  </a:schemeClr>
                </a:solidFill>
              </a:rPr>
              <a:t>is </a:t>
            </a:r>
            <a:r>
              <a:rPr lang="en-GB" sz="1000" dirty="0">
                <a:solidFill>
                  <a:schemeClr val="accent1">
                    <a:lumMod val="75000"/>
                  </a:schemeClr>
                </a:solidFill>
              </a:rPr>
              <a:t>the decision maker in the prioritisation of change requests/change proposals for future UK link releases. </a:t>
            </a:r>
            <a:r>
              <a:rPr lang="en-GB" sz="1000" dirty="0" smtClean="0">
                <a:solidFill>
                  <a:schemeClr val="accent1">
                    <a:lumMod val="75000"/>
                  </a:schemeClr>
                </a:solidFill>
              </a:rPr>
              <a:t> The </a:t>
            </a:r>
            <a:r>
              <a:rPr lang="en-GB" sz="1000" dirty="0">
                <a:solidFill>
                  <a:schemeClr val="accent1">
                    <a:lumMod val="75000"/>
                  </a:schemeClr>
                </a:solidFill>
              </a:rPr>
              <a:t>enduring Invoice solution (Change Request UKLP281) has been discussed on a number of occasions with the creation of XRN4454 &gt; </a:t>
            </a:r>
            <a:r>
              <a:rPr lang="en-GB" sz="1000" u="sng" dirty="0">
                <a:solidFill>
                  <a:schemeClr val="accent1">
                    <a:lumMod val="75000"/>
                  </a:schemeClr>
                </a:solidFill>
                <a:hlinkClick r:id="rId3"/>
              </a:rPr>
              <a:t>Link</a:t>
            </a:r>
            <a:r>
              <a:rPr lang="en-GB" sz="1000" dirty="0">
                <a:solidFill>
                  <a:schemeClr val="accent1">
                    <a:lumMod val="75000"/>
                  </a:schemeClr>
                </a:solidFill>
              </a:rPr>
              <a:t> subsequently raised by National Grid Transmission as the change sponsor.  </a:t>
            </a:r>
            <a:r>
              <a:rPr lang="en-GB" sz="1000" dirty="0" smtClean="0">
                <a:solidFill>
                  <a:schemeClr val="accent1">
                    <a:lumMod val="75000"/>
                  </a:schemeClr>
                </a:solidFill>
              </a:rPr>
              <a:t>The </a:t>
            </a:r>
            <a:r>
              <a:rPr lang="en-GB" sz="1000" dirty="0">
                <a:solidFill>
                  <a:schemeClr val="accent1">
                    <a:lumMod val="75000"/>
                  </a:schemeClr>
                </a:solidFill>
              </a:rPr>
              <a:t>UK link Change Management committee as part of </a:t>
            </a:r>
            <a:r>
              <a:rPr lang="en-GB" sz="1000" u="sng" dirty="0">
                <a:solidFill>
                  <a:schemeClr val="accent1">
                    <a:lumMod val="75000"/>
                  </a:schemeClr>
                </a:solidFill>
                <a:hlinkClick r:id="rId4"/>
              </a:rPr>
              <a:t>Release 2 secondary scope discussions</a:t>
            </a:r>
            <a:r>
              <a:rPr lang="en-GB" sz="1000" dirty="0">
                <a:solidFill>
                  <a:schemeClr val="accent1">
                    <a:lumMod val="75000"/>
                  </a:schemeClr>
                </a:solidFill>
              </a:rPr>
              <a:t> on </a:t>
            </a:r>
            <a:r>
              <a:rPr lang="en-GB" sz="1000" u="sng" dirty="0">
                <a:solidFill>
                  <a:schemeClr val="accent1">
                    <a:lumMod val="75000"/>
                  </a:schemeClr>
                </a:solidFill>
                <a:hlinkClick r:id="rId5"/>
              </a:rPr>
              <a:t>27 November 2017</a:t>
            </a:r>
            <a:r>
              <a:rPr lang="en-GB" sz="1000" dirty="0">
                <a:solidFill>
                  <a:schemeClr val="accent1">
                    <a:lumMod val="75000"/>
                  </a:schemeClr>
                </a:solidFill>
              </a:rPr>
              <a:t> </a:t>
            </a:r>
            <a:r>
              <a:rPr lang="en-GB" sz="1000" dirty="0" smtClean="0">
                <a:solidFill>
                  <a:schemeClr val="accent1">
                    <a:lumMod val="75000"/>
                  </a:schemeClr>
                </a:solidFill>
              </a:rPr>
              <a:t>decided </a:t>
            </a:r>
            <a:r>
              <a:rPr lang="en-GB" sz="1000" dirty="0">
                <a:solidFill>
                  <a:schemeClr val="accent1">
                    <a:lumMod val="75000"/>
                  </a:schemeClr>
                </a:solidFill>
              </a:rPr>
              <a:t>further analysis was required before a decision could be made to include this in the Release 2 implementation (June 2018). This analysis was reviewed at UK Link Change management meeting on </a:t>
            </a:r>
            <a:r>
              <a:rPr lang="en-GB" sz="1000" u="sng" dirty="0">
                <a:solidFill>
                  <a:schemeClr val="accent1">
                    <a:lumMod val="75000"/>
                  </a:schemeClr>
                </a:solidFill>
                <a:hlinkClick r:id="rId6"/>
              </a:rPr>
              <a:t>13</a:t>
            </a:r>
            <a:r>
              <a:rPr lang="en-GB" sz="1000" u="sng" baseline="30000" dirty="0">
                <a:solidFill>
                  <a:schemeClr val="accent1">
                    <a:lumMod val="75000"/>
                  </a:schemeClr>
                </a:solidFill>
                <a:hlinkClick r:id="rId6"/>
              </a:rPr>
              <a:t>th</a:t>
            </a:r>
            <a:r>
              <a:rPr lang="en-GB" sz="1000" u="sng" dirty="0">
                <a:solidFill>
                  <a:schemeClr val="accent1">
                    <a:lumMod val="75000"/>
                  </a:schemeClr>
                </a:solidFill>
                <a:hlinkClick r:id="rId6"/>
              </a:rPr>
              <a:t> December 2017</a:t>
            </a:r>
            <a:r>
              <a:rPr lang="en-GB" sz="1000" dirty="0">
                <a:solidFill>
                  <a:schemeClr val="accent1">
                    <a:lumMod val="75000"/>
                  </a:schemeClr>
                </a:solidFill>
              </a:rPr>
              <a:t>  and approval to remove from Release 2 scope given by the committee at their </a:t>
            </a:r>
            <a:r>
              <a:rPr lang="en-GB" sz="1000" u="sng" dirty="0">
                <a:solidFill>
                  <a:schemeClr val="accent1">
                    <a:lumMod val="75000"/>
                  </a:schemeClr>
                </a:solidFill>
                <a:hlinkClick r:id="rId7"/>
              </a:rPr>
              <a:t>10</a:t>
            </a:r>
            <a:r>
              <a:rPr lang="en-GB" sz="1000" u="sng" baseline="30000" dirty="0">
                <a:solidFill>
                  <a:schemeClr val="accent1">
                    <a:lumMod val="75000"/>
                  </a:schemeClr>
                </a:solidFill>
                <a:hlinkClick r:id="rId7"/>
              </a:rPr>
              <a:t>th</a:t>
            </a:r>
            <a:r>
              <a:rPr lang="en-GB" sz="1000" u="sng" dirty="0">
                <a:solidFill>
                  <a:schemeClr val="accent1">
                    <a:lumMod val="75000"/>
                  </a:schemeClr>
                </a:solidFill>
                <a:hlinkClick r:id="rId7"/>
              </a:rPr>
              <a:t> January 2018</a:t>
            </a:r>
            <a:r>
              <a:rPr lang="en-GB" sz="1000" dirty="0">
                <a:solidFill>
                  <a:schemeClr val="accent1">
                    <a:lumMod val="75000"/>
                  </a:schemeClr>
                </a:solidFill>
              </a:rPr>
              <a:t> meeting. </a:t>
            </a:r>
            <a:r>
              <a:rPr lang="en-GB" sz="1000" dirty="0" smtClean="0">
                <a:solidFill>
                  <a:schemeClr val="accent1">
                    <a:lumMod val="75000"/>
                  </a:schemeClr>
                </a:solidFill>
              </a:rPr>
              <a:t>The </a:t>
            </a:r>
            <a:r>
              <a:rPr lang="en-GB" sz="1000" dirty="0">
                <a:solidFill>
                  <a:schemeClr val="accent1">
                    <a:lumMod val="75000"/>
                  </a:schemeClr>
                </a:solidFill>
              </a:rPr>
              <a:t>change will be discussed at future DSC Change management committee meetings with a view to either  include in Release 3 scope (November 2018) or potentially into a separate mini release.  </a:t>
            </a:r>
          </a:p>
        </p:txBody>
      </p:sp>
    </p:spTree>
    <p:extLst>
      <p:ext uri="{BB962C8B-B14F-4D97-AF65-F5344CB8AC3E}">
        <p14:creationId xmlns:p14="http://schemas.microsoft.com/office/powerpoint/2010/main" val="575374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53662685"/>
              </p:ext>
            </p:extLst>
          </p:nvPr>
        </p:nvGraphicFramePr>
        <p:xfrm>
          <a:off x="107504" y="627534"/>
          <a:ext cx="8806309" cy="3756660"/>
        </p:xfrm>
        <a:graphic>
          <a:graphicData uri="http://schemas.openxmlformats.org/drawingml/2006/table">
            <a:tbl>
              <a:tblPr firstRow="1" bandRow="1">
                <a:tableStyleId>{21E4AEA4-8DFA-4A89-87EB-49C32662AFE0}</a:tableStyleId>
              </a:tblPr>
              <a:tblGrid>
                <a:gridCol w="2016224">
                  <a:extLst>
                    <a:ext uri="{9D8B030D-6E8A-4147-A177-3AD203B41FA5}">
                      <a16:colId xmlns:a16="http://schemas.microsoft.com/office/drawing/2014/main" xmlns="" val="20000"/>
                    </a:ext>
                  </a:extLst>
                </a:gridCol>
                <a:gridCol w="6790085">
                  <a:extLst>
                    <a:ext uri="{9D8B030D-6E8A-4147-A177-3AD203B41FA5}">
                      <a16:colId xmlns:a16="http://schemas.microsoft.com/office/drawing/2014/main" xmlns="" val="20001"/>
                    </a:ext>
                  </a:extLst>
                </a:gridCol>
              </a:tblGrid>
              <a:tr h="194870">
                <a:tc>
                  <a:txBody>
                    <a:bodyPr/>
                    <a:lstStyle/>
                    <a:p>
                      <a:pPr algn="ctr"/>
                      <a:r>
                        <a:rPr lang="en-GB" sz="1400" kern="1200" dirty="0"/>
                        <a:t>Term</a:t>
                      </a:r>
                      <a:endParaRPr lang="en-GB" sz="1400" dirty="0"/>
                    </a:p>
                  </a:txBody>
                  <a:tcPr marT="34290" marB="34290"/>
                </a:tc>
                <a:tc>
                  <a:txBody>
                    <a:bodyPr/>
                    <a:lstStyle/>
                    <a:p>
                      <a:r>
                        <a:rPr lang="en-GB" sz="1400" dirty="0"/>
                        <a:t>Description</a:t>
                      </a:r>
                    </a:p>
                  </a:txBody>
                  <a:tcPr marT="34290" marB="34290"/>
                </a:tc>
                <a:extLst>
                  <a:ext uri="{0D108BD9-81ED-4DB2-BD59-A6C34878D82A}">
                    <a16:rowId xmlns:a16="http://schemas.microsoft.com/office/drawing/2014/main" xmlns="" val="10000"/>
                  </a:ext>
                </a:extLst>
              </a:tr>
              <a:tr h="609756">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400" b="1" dirty="0">
                          <a:solidFill>
                            <a:schemeClr val="tx1">
                              <a:lumMod val="65000"/>
                              <a:lumOff val="35000"/>
                            </a:schemeClr>
                          </a:solidFill>
                        </a:rPr>
                        <a:t>Shared Supply Meter Point (SSMP) – NTS and LDZ</a:t>
                      </a:r>
                    </a:p>
                  </a:txBody>
                  <a:tcPr marT="34290" marB="34290" anchor="ctr"/>
                </a:tc>
                <a:tc>
                  <a:txBody>
                    <a:bodyPr/>
                    <a:lstStyle/>
                    <a:p>
                      <a:pPr marL="0" marR="0" lvl="1" indent="0" algn="just"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tx1">
                              <a:lumMod val="65000"/>
                              <a:lumOff val="35000"/>
                            </a:schemeClr>
                          </a:solidFill>
                          <a:latin typeface="+mn-lt"/>
                          <a:ea typeface="+mn-ea"/>
                          <a:cs typeface="+mn-cs"/>
                        </a:rPr>
                        <a:t>More than one </a:t>
                      </a:r>
                      <a:r>
                        <a:rPr lang="en-GB" sz="1400" kern="1200" dirty="0" smtClean="0">
                          <a:solidFill>
                            <a:schemeClr val="tx1">
                              <a:lumMod val="65000"/>
                              <a:lumOff val="35000"/>
                            </a:schemeClr>
                          </a:solidFill>
                          <a:latin typeface="+mn-lt"/>
                          <a:ea typeface="+mn-ea"/>
                          <a:cs typeface="+mn-cs"/>
                        </a:rPr>
                        <a:t>Shipper </a:t>
                      </a:r>
                      <a:r>
                        <a:rPr lang="en-GB" sz="1400" kern="1200" dirty="0">
                          <a:solidFill>
                            <a:schemeClr val="tx1">
                              <a:lumMod val="65000"/>
                              <a:lumOff val="35000"/>
                            </a:schemeClr>
                          </a:solidFill>
                          <a:latin typeface="+mn-lt"/>
                          <a:ea typeface="+mn-ea"/>
                          <a:cs typeface="+mn-cs"/>
                        </a:rPr>
                        <a:t>supplies gas through one meter. </a:t>
                      </a:r>
                      <a:r>
                        <a:rPr lang="en-GB" sz="1400" kern="1200" dirty="0" smtClean="0">
                          <a:solidFill>
                            <a:schemeClr val="tx1">
                              <a:lumMod val="65000"/>
                              <a:lumOff val="35000"/>
                            </a:schemeClr>
                          </a:solidFill>
                          <a:latin typeface="+mn-lt"/>
                          <a:ea typeface="+mn-ea"/>
                          <a:cs typeface="+mn-cs"/>
                        </a:rPr>
                        <a:t>Shippers </a:t>
                      </a:r>
                      <a:r>
                        <a:rPr lang="en-GB" sz="1400" kern="1200" dirty="0">
                          <a:solidFill>
                            <a:schemeClr val="tx1">
                              <a:lumMod val="65000"/>
                              <a:lumOff val="35000"/>
                            </a:schemeClr>
                          </a:solidFill>
                          <a:latin typeface="+mn-lt"/>
                          <a:ea typeface="+mn-ea"/>
                          <a:cs typeface="+mn-cs"/>
                        </a:rPr>
                        <a:t>specify how the gas is to be allocated as a part of the nomination process by either default allocations based on % of SOQ or appoint an Agent to allocate the gas used on a daily basis. Shippers cannot be given access to the information about another </a:t>
                      </a:r>
                      <a:r>
                        <a:rPr lang="en-GB" sz="1400" kern="1200" dirty="0" smtClean="0">
                          <a:solidFill>
                            <a:schemeClr val="tx1">
                              <a:lumMod val="65000"/>
                              <a:lumOff val="35000"/>
                            </a:schemeClr>
                          </a:solidFill>
                          <a:latin typeface="+mn-lt"/>
                          <a:ea typeface="+mn-ea"/>
                          <a:cs typeface="+mn-cs"/>
                        </a:rPr>
                        <a:t>Shipper. </a:t>
                      </a:r>
                      <a:endParaRPr lang="en-GB" sz="1400" kern="1200" dirty="0">
                        <a:solidFill>
                          <a:schemeClr val="tx1">
                            <a:lumMod val="65000"/>
                            <a:lumOff val="35000"/>
                          </a:schemeClr>
                        </a:solidFill>
                        <a:latin typeface="+mn-lt"/>
                        <a:ea typeface="+mn-ea"/>
                        <a:cs typeface="+mn-cs"/>
                      </a:endParaRPr>
                    </a:p>
                  </a:txBody>
                  <a:tcPr marT="34290" marB="34290"/>
                </a:tc>
                <a:extLst>
                  <a:ext uri="{0D108BD9-81ED-4DB2-BD59-A6C34878D82A}">
                    <a16:rowId xmlns:a16="http://schemas.microsoft.com/office/drawing/2014/main" xmlns="" val="10001"/>
                  </a:ext>
                </a:extLst>
              </a:tr>
              <a:tr h="47146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1400" b="1" dirty="0">
                          <a:solidFill>
                            <a:schemeClr val="tx1">
                              <a:lumMod val="65000"/>
                              <a:lumOff val="35000"/>
                            </a:schemeClr>
                          </a:solidFill>
                        </a:rPr>
                        <a:t>Optional Tariff - NTS Shorthaul and LDZ Shorthaul</a:t>
                      </a:r>
                    </a:p>
                  </a:txBody>
                  <a:tcPr marT="34290" marB="34290" anchor="ctr"/>
                </a:tc>
                <a:tc>
                  <a:txBody>
                    <a:bodyPr/>
                    <a:lstStyle/>
                    <a:p>
                      <a:pPr marL="0" marR="0" lvl="1" indent="0" algn="just"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lumMod val="65000"/>
                              <a:lumOff val="35000"/>
                            </a:schemeClr>
                          </a:solidFill>
                          <a:latin typeface="+mn-lt"/>
                          <a:ea typeface="+mn-ea"/>
                          <a:cs typeface="+mn-cs"/>
                        </a:rPr>
                        <a:t>Site </a:t>
                      </a:r>
                      <a:r>
                        <a:rPr lang="en-US" sz="1400" kern="1200" dirty="0" smtClean="0">
                          <a:solidFill>
                            <a:schemeClr val="tx1">
                              <a:lumMod val="65000"/>
                              <a:lumOff val="35000"/>
                            </a:schemeClr>
                          </a:solidFill>
                          <a:latin typeface="+mn-lt"/>
                          <a:ea typeface="+mn-ea"/>
                          <a:cs typeface="+mn-cs"/>
                        </a:rPr>
                        <a:t>has to be </a:t>
                      </a:r>
                      <a:r>
                        <a:rPr lang="en-US" sz="1400" kern="1200" dirty="0">
                          <a:solidFill>
                            <a:schemeClr val="tx1">
                              <a:lumMod val="65000"/>
                              <a:lumOff val="35000"/>
                            </a:schemeClr>
                          </a:solidFill>
                          <a:latin typeface="+mn-lt"/>
                          <a:ea typeface="+mn-ea"/>
                          <a:cs typeface="+mn-cs"/>
                        </a:rPr>
                        <a:t>eligible for </a:t>
                      </a:r>
                      <a:r>
                        <a:rPr lang="en-US" sz="1400" kern="1200" dirty="0" smtClean="0">
                          <a:solidFill>
                            <a:schemeClr val="tx1">
                              <a:lumMod val="65000"/>
                              <a:lumOff val="35000"/>
                            </a:schemeClr>
                          </a:solidFill>
                          <a:latin typeface="+mn-lt"/>
                          <a:ea typeface="+mn-ea"/>
                          <a:cs typeface="+mn-cs"/>
                        </a:rPr>
                        <a:t>but also chooses </a:t>
                      </a:r>
                      <a:r>
                        <a:rPr lang="en-US" sz="1400" kern="1200" dirty="0">
                          <a:solidFill>
                            <a:schemeClr val="tx1">
                              <a:lumMod val="65000"/>
                              <a:lumOff val="35000"/>
                            </a:schemeClr>
                          </a:solidFill>
                          <a:latin typeface="+mn-lt"/>
                          <a:ea typeface="+mn-ea"/>
                          <a:cs typeface="+mn-cs"/>
                        </a:rPr>
                        <a:t>to take specific (shorthaul) rates and </a:t>
                      </a:r>
                      <a:r>
                        <a:rPr lang="en-US" sz="1400" kern="1200" dirty="0" smtClean="0">
                          <a:solidFill>
                            <a:schemeClr val="tx1">
                              <a:lumMod val="65000"/>
                              <a:lumOff val="35000"/>
                            </a:schemeClr>
                          </a:solidFill>
                          <a:latin typeface="+mn-lt"/>
                          <a:ea typeface="+mn-ea"/>
                          <a:cs typeface="+mn-cs"/>
                        </a:rPr>
                        <a:t>charges</a:t>
                      </a:r>
                      <a:r>
                        <a:rPr lang="en-US" sz="1400" kern="1200" dirty="0">
                          <a:solidFill>
                            <a:schemeClr val="tx1">
                              <a:lumMod val="65000"/>
                              <a:lumOff val="35000"/>
                            </a:schemeClr>
                          </a:solidFill>
                          <a:latin typeface="+mn-lt"/>
                          <a:ea typeface="+mn-ea"/>
                          <a:cs typeface="+mn-cs"/>
                        </a:rPr>
                        <a:t>. </a:t>
                      </a:r>
                      <a:r>
                        <a:rPr lang="en-GB" sz="1400" kern="1200" dirty="0">
                          <a:solidFill>
                            <a:schemeClr val="tx1">
                              <a:lumMod val="65000"/>
                              <a:lumOff val="35000"/>
                            </a:schemeClr>
                          </a:solidFill>
                          <a:latin typeface="+mn-lt"/>
                          <a:ea typeface="+mn-ea"/>
                          <a:cs typeface="+mn-cs"/>
                        </a:rPr>
                        <a:t>It is available as a single charge, as an alternative to both the standard LDZ/NTS Capacity and LDZ Commodity Charges. </a:t>
                      </a:r>
                    </a:p>
                  </a:txBody>
                  <a:tcPr marT="34290" marB="34290"/>
                </a:tc>
                <a:extLst>
                  <a:ext uri="{0D108BD9-81ED-4DB2-BD59-A6C34878D82A}">
                    <a16:rowId xmlns:a16="http://schemas.microsoft.com/office/drawing/2014/main" xmlns="" val="10003"/>
                  </a:ext>
                </a:extLst>
              </a:tr>
              <a:tr h="60975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1400" b="1" kern="1200" dirty="0">
                          <a:solidFill>
                            <a:schemeClr val="tx1">
                              <a:lumMod val="65000"/>
                              <a:lumOff val="35000"/>
                            </a:schemeClr>
                          </a:solidFill>
                          <a:effectLst/>
                        </a:rPr>
                        <a:t>NTS/LDZ Telemetered</a:t>
                      </a:r>
                      <a:endParaRPr lang="en-GB" sz="1400" b="1" kern="1200" dirty="0">
                        <a:solidFill>
                          <a:schemeClr val="tx1">
                            <a:lumMod val="65000"/>
                            <a:lumOff val="35000"/>
                          </a:schemeClr>
                        </a:solidFill>
                        <a:effectLst/>
                        <a:latin typeface="+mn-lt"/>
                        <a:ea typeface="+mn-ea"/>
                        <a:cs typeface="+mn-cs"/>
                      </a:endParaRPr>
                    </a:p>
                  </a:txBody>
                  <a:tcPr marT="34290" marB="34290" anchor="ctr"/>
                </a:tc>
                <a:tc>
                  <a:txBody>
                    <a:bodyPr/>
                    <a:lstStyle/>
                    <a:p>
                      <a:pPr marL="0" marR="0" lvl="1" indent="0" algn="just"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tx1">
                              <a:lumMod val="65000"/>
                              <a:lumOff val="35000"/>
                            </a:schemeClr>
                          </a:solidFill>
                          <a:latin typeface="+mn-lt"/>
                          <a:ea typeface="+mn-ea"/>
                          <a:cs typeface="+mn-cs"/>
                        </a:rPr>
                        <a:t>These sites do not send readings </a:t>
                      </a:r>
                      <a:r>
                        <a:rPr lang="en-GB" sz="1400" kern="1200" dirty="0" smtClean="0">
                          <a:solidFill>
                            <a:schemeClr val="tx1">
                              <a:lumMod val="65000"/>
                              <a:lumOff val="35000"/>
                            </a:schemeClr>
                          </a:solidFill>
                          <a:latin typeface="+mn-lt"/>
                          <a:ea typeface="+mn-ea"/>
                          <a:cs typeface="+mn-cs"/>
                        </a:rPr>
                        <a:t>but instead </a:t>
                      </a:r>
                      <a:r>
                        <a:rPr lang="en-GB" sz="1400" kern="1200" dirty="0">
                          <a:solidFill>
                            <a:schemeClr val="tx1">
                              <a:lumMod val="65000"/>
                              <a:lumOff val="35000"/>
                            </a:schemeClr>
                          </a:solidFill>
                          <a:latin typeface="+mn-lt"/>
                          <a:ea typeface="+mn-ea"/>
                          <a:cs typeface="+mn-cs"/>
                        </a:rPr>
                        <a:t>energy values are sent directly to </a:t>
                      </a:r>
                      <a:r>
                        <a:rPr lang="en-GB" sz="1400" kern="1200" dirty="0" smtClean="0">
                          <a:solidFill>
                            <a:schemeClr val="tx1">
                              <a:lumMod val="65000"/>
                              <a:lumOff val="35000"/>
                            </a:schemeClr>
                          </a:solidFill>
                          <a:latin typeface="+mn-lt"/>
                          <a:ea typeface="+mn-ea"/>
                          <a:cs typeface="+mn-cs"/>
                        </a:rPr>
                        <a:t> National Grid. </a:t>
                      </a:r>
                      <a:r>
                        <a:rPr lang="en-GB" sz="1400" kern="1200" dirty="0">
                          <a:solidFill>
                            <a:schemeClr val="tx1">
                              <a:lumMod val="65000"/>
                              <a:lumOff val="35000"/>
                            </a:schemeClr>
                          </a:solidFill>
                          <a:latin typeface="+mn-lt"/>
                          <a:ea typeface="+mn-ea"/>
                          <a:cs typeface="+mn-cs"/>
                        </a:rPr>
                        <a:t>Energy is then sent to the Gemini files (USM). This is currently a monthly file updated to </a:t>
                      </a:r>
                      <a:r>
                        <a:rPr lang="en-GB" sz="1400" kern="1200" dirty="0" smtClean="0">
                          <a:solidFill>
                            <a:schemeClr val="tx1">
                              <a:lumMod val="65000"/>
                              <a:lumOff val="35000"/>
                            </a:schemeClr>
                          </a:solidFill>
                          <a:latin typeface="+mn-lt"/>
                          <a:ea typeface="+mn-ea"/>
                          <a:cs typeface="+mn-cs"/>
                        </a:rPr>
                        <a:t>the</a:t>
                      </a:r>
                      <a:r>
                        <a:rPr lang="en-GB" sz="1400" kern="1200" baseline="0" dirty="0" smtClean="0">
                          <a:solidFill>
                            <a:schemeClr val="tx1">
                              <a:lumMod val="65000"/>
                              <a:lumOff val="35000"/>
                            </a:schemeClr>
                          </a:solidFill>
                          <a:latin typeface="+mn-lt"/>
                          <a:ea typeface="+mn-ea"/>
                          <a:cs typeface="+mn-cs"/>
                        </a:rPr>
                        <a:t> old</a:t>
                      </a:r>
                      <a:r>
                        <a:rPr lang="en-GB" sz="1400" kern="1200" dirty="0" smtClean="0">
                          <a:solidFill>
                            <a:schemeClr val="tx1">
                              <a:lumMod val="65000"/>
                              <a:lumOff val="35000"/>
                            </a:schemeClr>
                          </a:solidFill>
                          <a:latin typeface="+mn-lt"/>
                          <a:ea typeface="+mn-ea"/>
                          <a:cs typeface="+mn-cs"/>
                        </a:rPr>
                        <a:t> </a:t>
                      </a:r>
                      <a:r>
                        <a:rPr lang="en-GB" sz="1400" kern="1200" dirty="0">
                          <a:solidFill>
                            <a:schemeClr val="tx1">
                              <a:lumMod val="65000"/>
                              <a:lumOff val="35000"/>
                            </a:schemeClr>
                          </a:solidFill>
                          <a:latin typeface="+mn-lt"/>
                          <a:ea typeface="+mn-ea"/>
                          <a:cs typeface="+mn-cs"/>
                        </a:rPr>
                        <a:t>UK Link, but will be sent daily </a:t>
                      </a:r>
                      <a:r>
                        <a:rPr lang="en-GB" sz="1400" kern="1200" dirty="0" smtClean="0">
                          <a:solidFill>
                            <a:schemeClr val="tx1">
                              <a:lumMod val="65000"/>
                              <a:lumOff val="35000"/>
                            </a:schemeClr>
                          </a:solidFill>
                          <a:latin typeface="+mn-lt"/>
                          <a:ea typeface="+mn-ea"/>
                          <a:cs typeface="+mn-cs"/>
                        </a:rPr>
                        <a:t>to SAP</a:t>
                      </a:r>
                      <a:r>
                        <a:rPr lang="en-GB" sz="1400" kern="1200" dirty="0">
                          <a:solidFill>
                            <a:schemeClr val="tx1">
                              <a:lumMod val="65000"/>
                              <a:lumOff val="35000"/>
                            </a:schemeClr>
                          </a:solidFill>
                          <a:latin typeface="+mn-lt"/>
                          <a:ea typeface="+mn-ea"/>
                          <a:cs typeface="+mn-cs"/>
                        </a:rPr>
                        <a:t>. There will be a separate device against the installation. This will </a:t>
                      </a:r>
                      <a:r>
                        <a:rPr lang="en-GB" sz="1400" kern="1200" dirty="0" smtClean="0">
                          <a:solidFill>
                            <a:schemeClr val="tx1">
                              <a:lumMod val="65000"/>
                              <a:lumOff val="35000"/>
                            </a:schemeClr>
                          </a:solidFill>
                          <a:latin typeface="+mn-lt"/>
                          <a:ea typeface="+mn-ea"/>
                          <a:cs typeface="+mn-cs"/>
                        </a:rPr>
                        <a:t>be the </a:t>
                      </a:r>
                      <a:r>
                        <a:rPr lang="en-GB" sz="1400" kern="1200" dirty="0">
                          <a:solidFill>
                            <a:schemeClr val="tx1">
                              <a:lumMod val="65000"/>
                              <a:lumOff val="35000"/>
                            </a:schemeClr>
                          </a:solidFill>
                          <a:latin typeface="+mn-lt"/>
                          <a:ea typeface="+mn-ea"/>
                          <a:cs typeface="+mn-cs"/>
                        </a:rPr>
                        <a:t>billable register.</a:t>
                      </a:r>
                    </a:p>
                  </a:txBody>
                  <a:tcPr marT="34290" marB="34290"/>
                </a:tc>
                <a:extLst>
                  <a:ext uri="{0D108BD9-81ED-4DB2-BD59-A6C34878D82A}">
                    <a16:rowId xmlns:a16="http://schemas.microsoft.com/office/drawing/2014/main" xmlns="" val="10004"/>
                  </a:ext>
                </a:extLst>
              </a:tr>
              <a:tr h="47333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1400" b="1" kern="1200" dirty="0" smtClean="0">
                          <a:solidFill>
                            <a:schemeClr val="tx1">
                              <a:lumMod val="65000"/>
                              <a:lumOff val="35000"/>
                            </a:schemeClr>
                          </a:solidFill>
                          <a:effectLst/>
                          <a:latin typeface="+mn-lt"/>
                          <a:ea typeface="+mn-ea"/>
                          <a:cs typeface="+mn-cs"/>
                        </a:rPr>
                        <a:t>IGT CSEP</a:t>
                      </a:r>
                      <a:endParaRPr lang="en-GB" sz="1400" b="1" kern="1200" dirty="0">
                        <a:solidFill>
                          <a:schemeClr val="tx1">
                            <a:lumMod val="65000"/>
                            <a:lumOff val="35000"/>
                          </a:schemeClr>
                        </a:solidFill>
                        <a:effectLst/>
                        <a:latin typeface="+mn-lt"/>
                        <a:ea typeface="+mn-ea"/>
                        <a:cs typeface="+mn-cs"/>
                      </a:endParaRPr>
                    </a:p>
                  </a:txBody>
                  <a:tcPr marT="34290" marB="34290" anchor="ctr"/>
                </a:tc>
                <a:tc>
                  <a:txBody>
                    <a:bodyPr/>
                    <a:lstStyle/>
                    <a:p>
                      <a:pPr algn="just"/>
                      <a:r>
                        <a:rPr lang="en-US" sz="1400" dirty="0" smtClean="0">
                          <a:solidFill>
                            <a:schemeClr val="tx1">
                              <a:lumMod val="65000"/>
                              <a:lumOff val="35000"/>
                            </a:schemeClr>
                          </a:solidFill>
                          <a:ea typeface="Times New Roman" panose="02020603050405020304" pitchFamily="18" charset="0"/>
                        </a:rPr>
                        <a:t>An individual iGT network is connected to the LDZ network or another </a:t>
                      </a:r>
                      <a:r>
                        <a:rPr lang="en-US" sz="1400" dirty="0" err="1" smtClean="0">
                          <a:solidFill>
                            <a:schemeClr val="tx1">
                              <a:lumMod val="65000"/>
                              <a:lumOff val="35000"/>
                            </a:schemeClr>
                          </a:solidFill>
                          <a:ea typeface="Times New Roman" panose="02020603050405020304" pitchFamily="18" charset="0"/>
                        </a:rPr>
                        <a:t>iGT’s</a:t>
                      </a:r>
                      <a:r>
                        <a:rPr lang="en-US" sz="1400" dirty="0" smtClean="0">
                          <a:solidFill>
                            <a:schemeClr val="tx1">
                              <a:lumMod val="65000"/>
                              <a:lumOff val="35000"/>
                            </a:schemeClr>
                          </a:solidFill>
                          <a:ea typeface="Times New Roman" panose="02020603050405020304" pitchFamily="18" charset="0"/>
                        </a:rPr>
                        <a:t> network through a Connected System Exit Point (CSEP). Each CSEP will have a unique CSEP ID,</a:t>
                      </a:r>
                      <a:r>
                        <a:rPr lang="en-US" sz="1400" baseline="0" dirty="0" smtClean="0">
                          <a:solidFill>
                            <a:schemeClr val="tx1">
                              <a:lumMod val="65000"/>
                              <a:lumOff val="35000"/>
                            </a:schemeClr>
                          </a:solidFill>
                          <a:ea typeface="Times New Roman" panose="02020603050405020304" pitchFamily="18" charset="0"/>
                        </a:rPr>
                        <a:t> and </a:t>
                      </a:r>
                      <a:r>
                        <a:rPr lang="en-US" sz="1400" dirty="0" smtClean="0">
                          <a:solidFill>
                            <a:schemeClr val="tx1">
                              <a:lumMod val="65000"/>
                              <a:lumOff val="35000"/>
                            </a:schemeClr>
                          </a:solidFill>
                          <a:ea typeface="Times New Roman" panose="02020603050405020304" pitchFamily="18" charset="0"/>
                        </a:rPr>
                        <a:t>will have a downstream connection to one or more SMPs.</a:t>
                      </a:r>
                      <a:endParaRPr lang="en-US" sz="1400" kern="1200" dirty="0">
                        <a:solidFill>
                          <a:schemeClr val="tx1">
                            <a:lumMod val="65000"/>
                            <a:lumOff val="35000"/>
                          </a:schemeClr>
                        </a:solidFill>
                        <a:latin typeface="+mn-lt"/>
                        <a:ea typeface="+mn-ea"/>
                        <a:cs typeface="+mn-cs"/>
                      </a:endParaRPr>
                    </a:p>
                  </a:txBody>
                  <a:tcPr marT="34290" marB="34290"/>
                </a:tc>
              </a:tr>
            </a:tbl>
          </a:graphicData>
        </a:graphic>
      </p:graphicFrame>
      <p:sp>
        <p:nvSpPr>
          <p:cNvPr id="7" name="Title 3"/>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4</a:t>
            </a:r>
            <a:r>
              <a:rPr lang="en-GB" sz="1800" kern="0" dirty="0" smtClean="0"/>
              <a:t>. Appendix</a:t>
            </a:r>
            <a:r>
              <a:rPr lang="en-GB" kern="0" dirty="0" smtClean="0"/>
              <a:t/>
            </a:r>
            <a:br>
              <a:rPr lang="en-GB" kern="0" dirty="0" smtClean="0"/>
            </a:br>
            <a:r>
              <a:rPr lang="en-GB" sz="2000" kern="0" dirty="0" smtClean="0">
                <a:solidFill>
                  <a:schemeClr val="accent6"/>
                </a:solidFill>
              </a:rPr>
              <a:t>4.2  </a:t>
            </a:r>
            <a:r>
              <a:rPr lang="en-US" sz="2000" kern="0" dirty="0">
                <a:solidFill>
                  <a:schemeClr val="accent6"/>
                </a:solidFill>
              </a:rPr>
              <a:t>Types of Non-Standard Sites (1 of 2)</a:t>
            </a:r>
            <a:endParaRPr lang="en-GB" sz="2000" kern="0" dirty="0">
              <a:solidFill>
                <a:schemeClr val="accent6"/>
              </a:solidFill>
            </a:endParaRPr>
          </a:p>
        </p:txBody>
      </p:sp>
      <p:sp>
        <p:nvSpPr>
          <p:cNvPr id="3" name="Footer Placeholder 2"/>
          <p:cNvSpPr>
            <a:spLocks noGrp="1"/>
          </p:cNvSpPr>
          <p:nvPr>
            <p:ph type="ftr" sz="quarter" idx="10"/>
          </p:nvPr>
        </p:nvSpPr>
        <p:spPr/>
        <p:txBody>
          <a:bodyPr/>
          <a:lstStyle/>
          <a:p>
            <a:pPr>
              <a:defRPr/>
            </a:pPr>
            <a:fld id="{D86480B0-6847-4D27-B3EC-F99462D2DA11}" type="slidenum">
              <a:rPr lang="en-GB" smtClean="0"/>
              <a:pPr>
                <a:defRPr/>
              </a:pPr>
              <a:t>75</a:t>
            </a:fld>
            <a:endParaRPr lang="en-GB" dirty="0"/>
          </a:p>
        </p:txBody>
      </p:sp>
    </p:spTree>
    <p:extLst>
      <p:ext uri="{BB962C8B-B14F-4D97-AF65-F5344CB8AC3E}">
        <p14:creationId xmlns:p14="http://schemas.microsoft.com/office/powerpoint/2010/main" val="13269748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97328938"/>
              </p:ext>
            </p:extLst>
          </p:nvPr>
        </p:nvGraphicFramePr>
        <p:xfrm>
          <a:off x="107505" y="627534"/>
          <a:ext cx="8806309" cy="3707892"/>
        </p:xfrm>
        <a:graphic>
          <a:graphicData uri="http://schemas.openxmlformats.org/drawingml/2006/table">
            <a:tbl>
              <a:tblPr firstRow="1" bandRow="1">
                <a:tableStyleId>{21E4AEA4-8DFA-4A89-87EB-49C32662AFE0}</a:tableStyleId>
              </a:tblPr>
              <a:tblGrid>
                <a:gridCol w="2016223">
                  <a:extLst>
                    <a:ext uri="{9D8B030D-6E8A-4147-A177-3AD203B41FA5}">
                      <a16:colId xmlns:a16="http://schemas.microsoft.com/office/drawing/2014/main" xmlns="" val="20000"/>
                    </a:ext>
                  </a:extLst>
                </a:gridCol>
                <a:gridCol w="6790086">
                  <a:extLst>
                    <a:ext uri="{9D8B030D-6E8A-4147-A177-3AD203B41FA5}">
                      <a16:colId xmlns:a16="http://schemas.microsoft.com/office/drawing/2014/main" xmlns="" val="20001"/>
                    </a:ext>
                  </a:extLst>
                </a:gridCol>
              </a:tblGrid>
              <a:tr h="228600">
                <a:tc>
                  <a:txBody>
                    <a:bodyPr/>
                    <a:lstStyle/>
                    <a:p>
                      <a:pPr algn="ctr"/>
                      <a:r>
                        <a:rPr lang="en-GB" sz="1400" kern="1200" dirty="0"/>
                        <a:t>Term</a:t>
                      </a:r>
                      <a:endParaRPr lang="en-GB" sz="1400" dirty="0"/>
                    </a:p>
                  </a:txBody>
                  <a:tcPr marT="34290" marB="34290"/>
                </a:tc>
                <a:tc>
                  <a:txBody>
                    <a:bodyPr/>
                    <a:lstStyle/>
                    <a:p>
                      <a:r>
                        <a:rPr lang="en-GB" sz="1400" dirty="0"/>
                        <a:t>Description</a:t>
                      </a:r>
                    </a:p>
                  </a:txBody>
                  <a:tcPr marT="34290" marB="34290"/>
                </a:tc>
                <a:extLst>
                  <a:ext uri="{0D108BD9-81ED-4DB2-BD59-A6C34878D82A}">
                    <a16:rowId xmlns:a16="http://schemas.microsoft.com/office/drawing/2014/main" xmlns="" val="10000"/>
                  </a:ext>
                </a:extLst>
              </a:tr>
              <a:tr h="53786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1400" b="1" kern="1200" dirty="0">
                          <a:solidFill>
                            <a:schemeClr val="tx1">
                              <a:lumMod val="65000"/>
                              <a:lumOff val="35000"/>
                            </a:schemeClr>
                          </a:solidFill>
                          <a:effectLst/>
                        </a:rPr>
                        <a:t>Interconnector</a:t>
                      </a:r>
                      <a:endParaRPr lang="en-GB" sz="1400" b="1" kern="1200" dirty="0">
                        <a:solidFill>
                          <a:schemeClr val="tx1">
                            <a:lumMod val="65000"/>
                            <a:lumOff val="35000"/>
                          </a:schemeClr>
                        </a:solidFill>
                        <a:effectLst/>
                        <a:latin typeface="+mn-lt"/>
                        <a:ea typeface="+mn-ea"/>
                        <a:cs typeface="+mn-cs"/>
                      </a:endParaRPr>
                    </a:p>
                  </a:txBody>
                  <a:tcPr marT="34290" marB="3429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lumMod val="65000"/>
                              <a:lumOff val="35000"/>
                            </a:schemeClr>
                          </a:solidFill>
                          <a:latin typeface="+mn-lt"/>
                          <a:ea typeface="+mn-ea"/>
                          <a:cs typeface="+mn-cs"/>
                        </a:rPr>
                        <a:t>These are telemetered gas terminals which ship gas </a:t>
                      </a:r>
                      <a:r>
                        <a:rPr lang="en-US" sz="1400" kern="1200" dirty="0" smtClean="0">
                          <a:solidFill>
                            <a:schemeClr val="tx1">
                              <a:lumMod val="65000"/>
                              <a:lumOff val="35000"/>
                            </a:schemeClr>
                          </a:solidFill>
                          <a:latin typeface="+mn-lt"/>
                          <a:ea typeface="+mn-ea"/>
                          <a:cs typeface="+mn-cs"/>
                        </a:rPr>
                        <a:t>on and offshore. There is no Nomination/Confirmation process and charges are specific based on the price book.</a:t>
                      </a:r>
                    </a:p>
                    <a:p>
                      <a:pPr algn="just"/>
                      <a:r>
                        <a:rPr lang="en-US" sz="1400" kern="1200" dirty="0" smtClean="0">
                          <a:solidFill>
                            <a:schemeClr val="tx1">
                              <a:lumMod val="65000"/>
                              <a:lumOff val="35000"/>
                            </a:schemeClr>
                          </a:solidFill>
                          <a:latin typeface="+mn-lt"/>
                          <a:ea typeface="+mn-ea"/>
                          <a:cs typeface="+mn-cs"/>
                        </a:rPr>
                        <a:t>The </a:t>
                      </a:r>
                      <a:r>
                        <a:rPr lang="en-US" sz="1400" kern="1200" dirty="0">
                          <a:solidFill>
                            <a:schemeClr val="tx1">
                              <a:lumMod val="65000"/>
                              <a:lumOff val="35000"/>
                            </a:schemeClr>
                          </a:solidFill>
                          <a:latin typeface="+mn-lt"/>
                          <a:ea typeface="+mn-ea"/>
                          <a:cs typeface="+mn-cs"/>
                        </a:rPr>
                        <a:t>3 main sites </a:t>
                      </a:r>
                      <a:r>
                        <a:rPr lang="en-US" sz="1400" kern="1200" dirty="0" smtClean="0">
                          <a:solidFill>
                            <a:schemeClr val="tx1">
                              <a:lumMod val="65000"/>
                              <a:lumOff val="35000"/>
                            </a:schemeClr>
                          </a:solidFill>
                          <a:latin typeface="+mn-lt"/>
                          <a:ea typeface="+mn-ea"/>
                          <a:cs typeface="+mn-cs"/>
                        </a:rPr>
                        <a:t>are; </a:t>
                      </a:r>
                    </a:p>
                    <a:p>
                      <a:pPr marL="285750" indent="-285750" algn="just">
                        <a:buFont typeface="Arial" panose="020B0604020202020204" pitchFamily="34" charset="0"/>
                        <a:buChar char="•"/>
                      </a:pPr>
                      <a:r>
                        <a:rPr lang="en-US" sz="1200" b="1" kern="1200" dirty="0" err="1" smtClean="0">
                          <a:solidFill>
                            <a:schemeClr val="tx1">
                              <a:lumMod val="65000"/>
                              <a:lumOff val="35000"/>
                            </a:schemeClr>
                          </a:solidFill>
                          <a:latin typeface="+mn-lt"/>
                          <a:ea typeface="+mn-ea"/>
                          <a:cs typeface="+mn-cs"/>
                        </a:rPr>
                        <a:t>Bacton</a:t>
                      </a:r>
                      <a:r>
                        <a:rPr lang="en-US" sz="1200" b="0" kern="1200" dirty="0" smtClean="0">
                          <a:solidFill>
                            <a:schemeClr val="tx1">
                              <a:lumMod val="65000"/>
                              <a:lumOff val="35000"/>
                            </a:schemeClr>
                          </a:solidFill>
                          <a:latin typeface="+mn-lt"/>
                          <a:ea typeface="+mn-ea"/>
                          <a:cs typeface="+mn-cs"/>
                        </a:rPr>
                        <a:t>:</a:t>
                      </a:r>
                      <a:r>
                        <a:rPr lang="en-US" sz="1200" b="0" kern="1200" baseline="0" dirty="0" smtClean="0">
                          <a:solidFill>
                            <a:schemeClr val="tx1">
                              <a:lumMod val="65000"/>
                              <a:lumOff val="35000"/>
                            </a:schemeClr>
                          </a:solidFill>
                          <a:latin typeface="+mn-lt"/>
                          <a:ea typeface="+mn-ea"/>
                          <a:cs typeface="+mn-cs"/>
                        </a:rPr>
                        <a:t> </a:t>
                      </a:r>
                      <a:r>
                        <a:rPr lang="en-US" sz="1200" kern="1200" dirty="0" smtClean="0">
                          <a:solidFill>
                            <a:schemeClr val="tx1">
                              <a:lumMod val="65000"/>
                              <a:lumOff val="35000"/>
                            </a:schemeClr>
                          </a:solidFill>
                          <a:latin typeface="+mn-lt"/>
                          <a:ea typeface="+mn-ea"/>
                          <a:cs typeface="+mn-cs"/>
                        </a:rPr>
                        <a:t>ships </a:t>
                      </a:r>
                      <a:r>
                        <a:rPr lang="en-US" sz="1200" kern="1200" dirty="0">
                          <a:solidFill>
                            <a:schemeClr val="tx1">
                              <a:lumMod val="65000"/>
                              <a:lumOff val="35000"/>
                            </a:schemeClr>
                          </a:solidFill>
                          <a:latin typeface="+mn-lt"/>
                          <a:ea typeface="+mn-ea"/>
                          <a:cs typeface="+mn-cs"/>
                        </a:rPr>
                        <a:t>to and from </a:t>
                      </a:r>
                      <a:r>
                        <a:rPr lang="en-US" sz="1200" kern="1200" dirty="0" smtClean="0">
                          <a:solidFill>
                            <a:schemeClr val="tx1">
                              <a:lumMod val="65000"/>
                              <a:lumOff val="35000"/>
                            </a:schemeClr>
                          </a:solidFill>
                          <a:latin typeface="+mn-lt"/>
                          <a:ea typeface="+mn-ea"/>
                          <a:cs typeface="+mn-cs"/>
                        </a:rPr>
                        <a:t>Belgium</a:t>
                      </a:r>
                    </a:p>
                    <a:p>
                      <a:pPr marL="285750" indent="-285750" algn="just">
                        <a:buFont typeface="Arial" panose="020B0604020202020204" pitchFamily="34" charset="0"/>
                        <a:buChar char="•"/>
                      </a:pPr>
                      <a:r>
                        <a:rPr lang="en-US" sz="1200" b="1" kern="1200" dirty="0" smtClean="0">
                          <a:solidFill>
                            <a:schemeClr val="tx1">
                              <a:lumMod val="65000"/>
                              <a:lumOff val="35000"/>
                            </a:schemeClr>
                          </a:solidFill>
                          <a:latin typeface="+mn-lt"/>
                          <a:ea typeface="+mn-ea"/>
                          <a:cs typeface="+mn-cs"/>
                        </a:rPr>
                        <a:t>IUK</a:t>
                      </a:r>
                      <a:r>
                        <a:rPr lang="en-US" sz="1200" kern="1200" dirty="0" smtClean="0">
                          <a:solidFill>
                            <a:schemeClr val="tx1">
                              <a:lumMod val="65000"/>
                              <a:lumOff val="35000"/>
                            </a:schemeClr>
                          </a:solidFill>
                          <a:latin typeface="+mn-lt"/>
                          <a:ea typeface="+mn-ea"/>
                          <a:cs typeface="+mn-cs"/>
                        </a:rPr>
                        <a:t> </a:t>
                      </a:r>
                      <a:r>
                        <a:rPr lang="en-US" sz="1200" kern="1200" dirty="0">
                          <a:solidFill>
                            <a:schemeClr val="tx1">
                              <a:lumMod val="65000"/>
                              <a:lumOff val="35000"/>
                            </a:schemeClr>
                          </a:solidFill>
                          <a:latin typeface="+mn-lt"/>
                          <a:ea typeface="+mn-ea"/>
                          <a:cs typeface="+mn-cs"/>
                        </a:rPr>
                        <a:t>(Moffatt</a:t>
                      </a:r>
                      <a:r>
                        <a:rPr lang="en-US" sz="1200" kern="1200" dirty="0" smtClean="0">
                          <a:solidFill>
                            <a:schemeClr val="tx1">
                              <a:lumMod val="65000"/>
                              <a:lumOff val="35000"/>
                            </a:schemeClr>
                          </a:solidFill>
                          <a:latin typeface="+mn-lt"/>
                          <a:ea typeface="+mn-ea"/>
                          <a:cs typeface="+mn-cs"/>
                        </a:rPr>
                        <a:t>): ships </a:t>
                      </a:r>
                      <a:r>
                        <a:rPr lang="en-US" sz="1200" kern="1200" dirty="0">
                          <a:solidFill>
                            <a:schemeClr val="tx1">
                              <a:lumMod val="65000"/>
                              <a:lumOff val="35000"/>
                            </a:schemeClr>
                          </a:solidFill>
                          <a:latin typeface="+mn-lt"/>
                          <a:ea typeface="+mn-ea"/>
                          <a:cs typeface="+mn-cs"/>
                        </a:rPr>
                        <a:t>gas to Ireland and ship gas from </a:t>
                      </a:r>
                      <a:r>
                        <a:rPr lang="en-US" sz="1200" kern="1200" dirty="0" smtClean="0">
                          <a:solidFill>
                            <a:schemeClr val="tx1">
                              <a:lumMod val="65000"/>
                              <a:lumOff val="35000"/>
                            </a:schemeClr>
                          </a:solidFill>
                          <a:latin typeface="+mn-lt"/>
                          <a:ea typeface="+mn-ea"/>
                          <a:cs typeface="+mn-cs"/>
                        </a:rPr>
                        <a:t>Norway</a:t>
                      </a:r>
                    </a:p>
                    <a:p>
                      <a:pPr marL="285750" indent="-285750" algn="just">
                        <a:buFont typeface="Arial" panose="020B0604020202020204" pitchFamily="34" charset="0"/>
                        <a:buChar char="•"/>
                      </a:pPr>
                      <a:r>
                        <a:rPr lang="en-US" sz="1200" b="1" kern="1200" dirty="0" smtClean="0">
                          <a:solidFill>
                            <a:schemeClr val="tx1">
                              <a:lumMod val="65000"/>
                              <a:lumOff val="35000"/>
                            </a:schemeClr>
                          </a:solidFill>
                          <a:latin typeface="+mn-lt"/>
                          <a:ea typeface="+mn-ea"/>
                          <a:cs typeface="+mn-cs"/>
                        </a:rPr>
                        <a:t>BBL: </a:t>
                      </a:r>
                      <a:r>
                        <a:rPr lang="en-US" sz="1200" kern="1200" dirty="0" smtClean="0">
                          <a:solidFill>
                            <a:schemeClr val="tx1">
                              <a:lumMod val="65000"/>
                              <a:lumOff val="35000"/>
                            </a:schemeClr>
                          </a:solidFill>
                          <a:latin typeface="+mn-lt"/>
                          <a:ea typeface="+mn-ea"/>
                          <a:cs typeface="+mn-cs"/>
                        </a:rPr>
                        <a:t>ships </a:t>
                      </a:r>
                      <a:r>
                        <a:rPr lang="en-US" sz="1200" kern="1200" dirty="0">
                          <a:solidFill>
                            <a:schemeClr val="tx1">
                              <a:lumMod val="65000"/>
                              <a:lumOff val="35000"/>
                            </a:schemeClr>
                          </a:solidFill>
                          <a:latin typeface="+mn-lt"/>
                          <a:ea typeface="+mn-ea"/>
                          <a:cs typeface="+mn-cs"/>
                        </a:rPr>
                        <a:t>gas to and from </a:t>
                      </a:r>
                      <a:r>
                        <a:rPr lang="en-US" sz="1200" kern="1200" dirty="0" smtClean="0">
                          <a:solidFill>
                            <a:schemeClr val="tx1">
                              <a:lumMod val="65000"/>
                              <a:lumOff val="35000"/>
                            </a:schemeClr>
                          </a:solidFill>
                          <a:latin typeface="+mn-lt"/>
                          <a:ea typeface="+mn-ea"/>
                          <a:cs typeface="+mn-cs"/>
                        </a:rPr>
                        <a:t>Netherlands</a:t>
                      </a:r>
                      <a:endParaRPr lang="en-US" sz="1200" kern="1200" dirty="0">
                        <a:solidFill>
                          <a:schemeClr val="tx1">
                            <a:lumMod val="65000"/>
                            <a:lumOff val="35000"/>
                          </a:schemeClr>
                        </a:solidFill>
                        <a:latin typeface="+mn-lt"/>
                        <a:ea typeface="+mn-ea"/>
                        <a:cs typeface="+mn-cs"/>
                      </a:endParaRPr>
                    </a:p>
                  </a:txBody>
                  <a:tcPr marT="34290" marB="34290"/>
                </a:tc>
              </a:tr>
              <a:tr h="53786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b="1" kern="1200" dirty="0" smtClean="0">
                          <a:solidFill>
                            <a:schemeClr val="tx1">
                              <a:lumMod val="65000"/>
                              <a:lumOff val="35000"/>
                            </a:schemeClr>
                          </a:solidFill>
                          <a:effectLst/>
                          <a:latin typeface="+mn-lt"/>
                          <a:ea typeface="+mn-ea"/>
                          <a:cs typeface="+mn-cs"/>
                        </a:rPr>
                        <a:t>Directly Connected</a:t>
                      </a: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1400" b="1" kern="1200" dirty="0">
                        <a:solidFill>
                          <a:schemeClr val="tx1">
                            <a:lumMod val="65000"/>
                            <a:lumOff val="35000"/>
                          </a:schemeClr>
                        </a:solidFill>
                        <a:effectLst/>
                        <a:latin typeface="+mn-lt"/>
                        <a:ea typeface="+mn-ea"/>
                        <a:cs typeface="+mn-cs"/>
                      </a:endParaRPr>
                    </a:p>
                  </a:txBody>
                  <a:tcPr marT="34290" marB="3429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lumMod val="65000"/>
                              <a:lumOff val="35000"/>
                            </a:schemeClr>
                          </a:solidFill>
                          <a:latin typeface="+mn-lt"/>
                          <a:ea typeface="+mn-ea"/>
                          <a:cs typeface="+mn-cs"/>
                        </a:rPr>
                        <a:t>These are sites which may offtake very large quantities of gas such as power stations or industrial sites. Such sites will contract with a shipper/supplier for the gas they offtake</a:t>
                      </a:r>
                    </a:p>
                  </a:txBody>
                  <a:tcPr marT="34290" marB="34290"/>
                </a:tc>
                <a:extLst>
                  <a:ext uri="{0D108BD9-81ED-4DB2-BD59-A6C34878D82A}">
                    <a16:rowId xmlns:a16="http://schemas.microsoft.com/office/drawing/2014/main" xmlns="" val="907485778"/>
                  </a:ext>
                </a:extLst>
              </a:tr>
              <a:tr h="5486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b="1" kern="1200" dirty="0">
                          <a:solidFill>
                            <a:schemeClr val="tx1">
                              <a:lumMod val="65000"/>
                              <a:lumOff val="35000"/>
                            </a:schemeClr>
                          </a:solidFill>
                          <a:effectLst/>
                        </a:rPr>
                        <a:t>Connected System Operator (CSO) </a:t>
                      </a:r>
                      <a:r>
                        <a:rPr lang="en-US" sz="1400" b="1" kern="1200" dirty="0" smtClean="0">
                          <a:solidFill>
                            <a:schemeClr val="tx1">
                              <a:lumMod val="65000"/>
                              <a:lumOff val="35000"/>
                            </a:schemeClr>
                          </a:solidFill>
                          <a:effectLst/>
                        </a:rPr>
                        <a:t>sites</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b="1" kern="1200" dirty="0" smtClean="0">
                          <a:solidFill>
                            <a:schemeClr val="tx1">
                              <a:lumMod val="65000"/>
                              <a:lumOff val="35000"/>
                            </a:schemeClr>
                          </a:solidFill>
                          <a:effectLst/>
                          <a:latin typeface="+mn-lt"/>
                          <a:ea typeface="+mn-ea"/>
                          <a:cs typeface="+mn-cs"/>
                        </a:rPr>
                        <a:t>(NTS CSEP)</a:t>
                      </a:r>
                      <a:endParaRPr lang="en-US" sz="1400" b="1" kern="1200" dirty="0">
                        <a:solidFill>
                          <a:schemeClr val="tx1">
                            <a:lumMod val="65000"/>
                            <a:lumOff val="35000"/>
                          </a:schemeClr>
                        </a:solidFill>
                        <a:effectLst/>
                        <a:latin typeface="+mn-lt"/>
                        <a:ea typeface="+mn-ea"/>
                        <a:cs typeface="+mn-cs"/>
                      </a:endParaRPr>
                    </a:p>
                  </a:txBody>
                  <a:tcPr marT="34290" marB="34290" anchor="ctr"/>
                </a:tc>
                <a:tc>
                  <a:txBody>
                    <a:bodyPr/>
                    <a:lstStyle/>
                    <a:p>
                      <a:pPr algn="just"/>
                      <a:r>
                        <a:rPr lang="en-US" sz="1400" kern="1200" dirty="0" smtClean="0">
                          <a:solidFill>
                            <a:schemeClr val="tx1">
                              <a:lumMod val="65000"/>
                              <a:lumOff val="35000"/>
                            </a:schemeClr>
                          </a:solidFill>
                          <a:latin typeface="+mn-lt"/>
                          <a:ea typeface="+mn-ea"/>
                          <a:cs typeface="+mn-cs"/>
                        </a:rPr>
                        <a:t>These sites are CSEP Sites</a:t>
                      </a:r>
                      <a:r>
                        <a:rPr lang="en-US" sz="1400" kern="1200" baseline="0" dirty="0" smtClean="0">
                          <a:solidFill>
                            <a:schemeClr val="tx1">
                              <a:lumMod val="65000"/>
                              <a:lumOff val="35000"/>
                            </a:schemeClr>
                          </a:solidFill>
                          <a:latin typeface="+mn-lt"/>
                          <a:ea typeface="+mn-ea"/>
                          <a:cs typeface="+mn-cs"/>
                        </a:rPr>
                        <a:t> on the NTS pipeline which operate under a different Transporter license to an iGT. The Network will request the set up of the CSEP project and the related MPRN creation details.</a:t>
                      </a:r>
                      <a:endParaRPr lang="en-GB" sz="1400" kern="1200" dirty="0">
                        <a:solidFill>
                          <a:schemeClr val="tx1">
                            <a:lumMod val="65000"/>
                            <a:lumOff val="35000"/>
                          </a:schemeClr>
                        </a:solidFill>
                        <a:latin typeface="+mn-lt"/>
                        <a:ea typeface="+mn-ea"/>
                        <a:cs typeface="+mn-cs"/>
                      </a:endParaRPr>
                    </a:p>
                  </a:txBody>
                  <a:tcPr marT="34290" marB="34290"/>
                </a:tc>
                <a:extLst>
                  <a:ext uri="{0D108BD9-81ED-4DB2-BD59-A6C34878D82A}">
                    <a16:rowId xmlns:a16="http://schemas.microsoft.com/office/drawing/2014/main" xmlns="" val="10002"/>
                  </a:ext>
                </a:extLst>
              </a:tr>
              <a:tr h="70866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b="1" kern="1200" dirty="0">
                          <a:solidFill>
                            <a:schemeClr val="tx1">
                              <a:lumMod val="65000"/>
                              <a:lumOff val="35000"/>
                            </a:schemeClr>
                          </a:solidFill>
                          <a:latin typeface="+mn-lt"/>
                          <a:ea typeface="+mn-ea"/>
                          <a:cs typeface="+mn-cs"/>
                        </a:rPr>
                        <a:t>Twin stream</a:t>
                      </a:r>
                    </a:p>
                  </a:txBody>
                  <a:tcPr marT="34290" marB="34290" anchor="ctr"/>
                </a:tc>
                <a:tc>
                  <a:txBody>
                    <a:bodyPr/>
                    <a:lstStyle/>
                    <a:p>
                      <a:pPr marL="0" algn="just" defTabSz="914400" rtl="0" eaLnBrk="1" latinLnBrk="0" hangingPunct="1"/>
                      <a:r>
                        <a:rPr lang="en-GB" sz="1400" kern="1200" dirty="0" smtClean="0">
                          <a:solidFill>
                            <a:schemeClr val="tx1">
                              <a:lumMod val="65000"/>
                              <a:lumOff val="35000"/>
                            </a:schemeClr>
                          </a:solidFill>
                          <a:latin typeface="+mn-lt"/>
                          <a:ea typeface="+mn-ea"/>
                          <a:cs typeface="+mn-cs"/>
                        </a:rPr>
                        <a:t>A Twin stream site will have more than one meter feeding into one Supply Meter Point. Therefore one MPRN will have two or more meter attached. Each</a:t>
                      </a:r>
                      <a:r>
                        <a:rPr lang="en-GB" sz="1400" kern="1200" baseline="0" dirty="0" smtClean="0">
                          <a:solidFill>
                            <a:schemeClr val="tx1">
                              <a:lumMod val="65000"/>
                              <a:lumOff val="35000"/>
                            </a:schemeClr>
                          </a:solidFill>
                          <a:latin typeface="+mn-lt"/>
                          <a:ea typeface="+mn-ea"/>
                          <a:cs typeface="+mn-cs"/>
                        </a:rPr>
                        <a:t> meter could also have a convertor and daily read equipment (DRE/AMR) attached. </a:t>
                      </a:r>
                      <a:endParaRPr lang="en-GB" sz="1400" kern="1200" dirty="0">
                        <a:solidFill>
                          <a:schemeClr val="tx1">
                            <a:lumMod val="65000"/>
                            <a:lumOff val="35000"/>
                          </a:schemeClr>
                        </a:solidFill>
                        <a:latin typeface="+mn-lt"/>
                        <a:ea typeface="+mn-ea"/>
                        <a:cs typeface="+mn-cs"/>
                      </a:endParaRPr>
                    </a:p>
                  </a:txBody>
                  <a:tcPr marT="34290" marB="34290"/>
                </a:tc>
                <a:extLst>
                  <a:ext uri="{0D108BD9-81ED-4DB2-BD59-A6C34878D82A}">
                    <a16:rowId xmlns:a16="http://schemas.microsoft.com/office/drawing/2014/main" xmlns="" val="10005"/>
                  </a:ext>
                </a:extLst>
              </a:tr>
            </a:tbl>
          </a:graphicData>
        </a:graphic>
      </p:graphicFrame>
      <p:sp>
        <p:nvSpPr>
          <p:cNvPr id="6" name="Title 3"/>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a:t>4</a:t>
            </a:r>
            <a:r>
              <a:rPr lang="en-GB" sz="1800" kern="0" dirty="0" smtClean="0"/>
              <a:t>. Appendix</a:t>
            </a:r>
            <a:r>
              <a:rPr lang="en-GB" kern="0" dirty="0" smtClean="0"/>
              <a:t/>
            </a:r>
            <a:br>
              <a:rPr lang="en-GB" kern="0" dirty="0" smtClean="0"/>
            </a:br>
            <a:r>
              <a:rPr lang="en-GB" sz="2000" kern="0" dirty="0">
                <a:solidFill>
                  <a:schemeClr val="accent6"/>
                </a:solidFill>
              </a:rPr>
              <a:t>4</a:t>
            </a:r>
            <a:r>
              <a:rPr lang="en-GB" sz="2000" kern="0" dirty="0" smtClean="0">
                <a:solidFill>
                  <a:schemeClr val="accent6"/>
                </a:solidFill>
              </a:rPr>
              <a:t>.2 </a:t>
            </a:r>
            <a:r>
              <a:rPr lang="en-US" sz="2000" kern="0" dirty="0">
                <a:solidFill>
                  <a:schemeClr val="accent6"/>
                </a:solidFill>
              </a:rPr>
              <a:t>Types of Non-Standard Sites </a:t>
            </a:r>
            <a:r>
              <a:rPr lang="en-US" sz="2000" kern="0" dirty="0" smtClean="0">
                <a:solidFill>
                  <a:schemeClr val="accent6"/>
                </a:solidFill>
              </a:rPr>
              <a:t>(2 </a:t>
            </a:r>
            <a:r>
              <a:rPr lang="en-US" sz="2000" kern="0" dirty="0">
                <a:solidFill>
                  <a:schemeClr val="accent6"/>
                </a:solidFill>
              </a:rPr>
              <a:t>of 2)</a:t>
            </a:r>
            <a:endParaRPr lang="en-GB" sz="2000" kern="0" dirty="0">
              <a:solidFill>
                <a:schemeClr val="accent6"/>
              </a:solidFill>
            </a:endParaRPr>
          </a:p>
        </p:txBody>
      </p:sp>
      <p:sp>
        <p:nvSpPr>
          <p:cNvPr id="3" name="Footer Placeholder 2"/>
          <p:cNvSpPr>
            <a:spLocks noGrp="1"/>
          </p:cNvSpPr>
          <p:nvPr>
            <p:ph type="ftr" sz="quarter" idx="10"/>
          </p:nvPr>
        </p:nvSpPr>
        <p:spPr/>
        <p:txBody>
          <a:bodyPr/>
          <a:lstStyle/>
          <a:p>
            <a:pPr>
              <a:defRPr/>
            </a:pPr>
            <a:fld id="{D86480B0-6847-4D27-B3EC-F99462D2DA11}" type="slidenum">
              <a:rPr lang="en-GB" smtClean="0"/>
              <a:pPr>
                <a:defRPr/>
              </a:pPr>
              <a:t>76</a:t>
            </a:fld>
            <a:endParaRPr lang="en-GB" dirty="0"/>
          </a:p>
        </p:txBody>
      </p:sp>
    </p:spTree>
    <p:extLst>
      <p:ext uri="{BB962C8B-B14F-4D97-AF65-F5344CB8AC3E}">
        <p14:creationId xmlns:p14="http://schemas.microsoft.com/office/powerpoint/2010/main" val="41459316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358028409"/>
              </p:ext>
            </p:extLst>
          </p:nvPr>
        </p:nvGraphicFramePr>
        <p:xfrm>
          <a:off x="323528" y="699846"/>
          <a:ext cx="8237537" cy="2184201"/>
        </p:xfrm>
        <a:graphic>
          <a:graphicData uri="http://schemas.openxmlformats.org/drawingml/2006/table">
            <a:tbl>
              <a:tblPr firstRow="1" bandRow="1">
                <a:tableStyleId>{5C22544A-7EE6-4342-B048-85BDC9FD1C3A}</a:tableStyleId>
              </a:tblPr>
              <a:tblGrid>
                <a:gridCol w="1756842"/>
                <a:gridCol w="6480695"/>
              </a:tblGrid>
              <a:tr h="302936">
                <a:tc>
                  <a:txBody>
                    <a:bodyPr/>
                    <a:lstStyle/>
                    <a:p>
                      <a:pPr marL="0" algn="l" defTabSz="914400" rtl="0" eaLnBrk="1" latinLnBrk="0" hangingPunct="1"/>
                      <a:r>
                        <a:rPr lang="en-GB" sz="1100" b="1" kern="1200" dirty="0" smtClean="0">
                          <a:solidFill>
                            <a:schemeClr val="lt1"/>
                          </a:solidFill>
                          <a:latin typeface="+mn-lt"/>
                          <a:ea typeface="+mn-ea"/>
                          <a:cs typeface="+mn-cs"/>
                        </a:rPr>
                        <a:t>Class</a:t>
                      </a:r>
                      <a:endParaRPr lang="en-GB" sz="1100" b="1" kern="1200" dirty="0">
                        <a:solidFill>
                          <a:schemeClr val="lt1"/>
                        </a:solidFill>
                        <a:latin typeface="+mn-lt"/>
                        <a:ea typeface="+mn-ea"/>
                        <a:cs typeface="+mn-cs"/>
                      </a:endParaRPr>
                    </a:p>
                  </a:txBody>
                  <a:tcPr marT="34290" marB="34290" anchor="ctr">
                    <a:solidFill>
                      <a:srgbClr val="3E5AA8"/>
                    </a:solidFill>
                  </a:tcPr>
                </a:tc>
                <a:tc>
                  <a:txBody>
                    <a:bodyPr/>
                    <a:lstStyle/>
                    <a:p>
                      <a:endParaRPr lang="en-US" sz="1100" dirty="0"/>
                    </a:p>
                  </a:txBody>
                  <a:tcPr marT="34290" marB="34290" anchor="ctr">
                    <a:solidFill>
                      <a:srgbClr val="3E5AA8"/>
                    </a:solidFill>
                  </a:tcPr>
                </a:tc>
              </a:tr>
              <a:tr h="451319">
                <a:tc>
                  <a:txBody>
                    <a:bodyPr/>
                    <a:lstStyle/>
                    <a:p>
                      <a:r>
                        <a:rPr lang="en-US" sz="1100" b="1" kern="1200" baseline="0" dirty="0" smtClean="0">
                          <a:solidFill>
                            <a:srgbClr val="3E5AA8"/>
                          </a:solidFill>
                          <a:latin typeface="+mn-lt"/>
                          <a:ea typeface="+mn-ea"/>
                          <a:cs typeface="+mn-cs"/>
                        </a:rPr>
                        <a:t>Class 1 </a:t>
                      </a:r>
                    </a:p>
                    <a:p>
                      <a:r>
                        <a:rPr lang="en-US" sz="1100" b="0" kern="1200" baseline="0" dirty="0" smtClean="0">
                          <a:solidFill>
                            <a:srgbClr val="3E5AA8"/>
                          </a:solidFill>
                          <a:latin typeface="+mn-lt"/>
                          <a:ea typeface="+mn-ea"/>
                          <a:cs typeface="+mn-cs"/>
                        </a:rPr>
                        <a:t>Sites &gt; 58.6m kWh</a:t>
                      </a:r>
                      <a:endParaRPr lang="en-US" sz="1100" b="0" kern="1200" baseline="0" dirty="0">
                        <a:solidFill>
                          <a:srgbClr val="3E5AA8"/>
                        </a:solidFill>
                        <a:latin typeface="+mn-lt"/>
                        <a:ea typeface="+mn-ea"/>
                        <a:cs typeface="+mn-cs"/>
                      </a:endParaRPr>
                    </a:p>
                  </a:txBody>
                  <a:tcPr marL="62748" marR="62748" marT="23531" marB="23531" anchor="ctr">
                    <a:solidFill>
                      <a:srgbClr val="B1D6E8"/>
                    </a:solidFill>
                  </a:tcPr>
                </a:tc>
                <a:tc>
                  <a:txBody>
                    <a:bodyPr/>
                    <a:lstStyle/>
                    <a:p>
                      <a:pPr lvl="0" algn="l"/>
                      <a:r>
                        <a:rPr lang="en-US" sz="1100" kern="1200" dirty="0" smtClean="0">
                          <a:solidFill>
                            <a:srgbClr val="3E5AA8"/>
                          </a:solidFill>
                          <a:effectLst/>
                          <a:latin typeface="+mn-lt"/>
                          <a:ea typeface="+mn-ea"/>
                          <a:cs typeface="+mn-cs"/>
                        </a:rPr>
                        <a:t>The existing DM mandatory process. SMPs are read daily by the DMSP.  Allocation and energy balancing processes are based on the daily read. </a:t>
                      </a:r>
                    </a:p>
                  </a:txBody>
                  <a:tcPr marL="62748" marR="62748" marT="23531" marB="23531" anchor="ctr">
                    <a:solidFill>
                      <a:srgbClr val="B1D6E8"/>
                    </a:solidFill>
                  </a:tcPr>
                </a:tc>
              </a:tr>
              <a:tr h="439982">
                <a:tc>
                  <a:txBody>
                    <a:bodyPr/>
                    <a:lstStyle/>
                    <a:p>
                      <a:pPr marL="0" algn="l" defTabSz="914400" rtl="0" eaLnBrk="1" latinLnBrk="0" hangingPunct="1"/>
                      <a:r>
                        <a:rPr lang="en-US" sz="1100" b="1" kern="1200" baseline="0" dirty="0" smtClean="0">
                          <a:solidFill>
                            <a:srgbClr val="3E5AA8"/>
                          </a:solidFill>
                          <a:latin typeface="+mn-lt"/>
                          <a:ea typeface="+mn-ea"/>
                          <a:cs typeface="+mn-cs"/>
                        </a:rPr>
                        <a:t>Class 2 </a:t>
                      </a:r>
                    </a:p>
                    <a:p>
                      <a:pPr marL="0" algn="l" defTabSz="914400" rtl="0" eaLnBrk="1" latinLnBrk="0" hangingPunct="1"/>
                      <a:r>
                        <a:rPr lang="en-US" sz="1100" b="0" kern="1200" baseline="0" dirty="0" smtClean="0">
                          <a:solidFill>
                            <a:srgbClr val="3E5AA8"/>
                          </a:solidFill>
                          <a:latin typeface="+mn-lt"/>
                          <a:ea typeface="+mn-ea"/>
                          <a:cs typeface="+mn-cs"/>
                        </a:rPr>
                        <a:t>Sites &lt; 58.6m kWh</a:t>
                      </a:r>
                      <a:endParaRPr lang="en-GB" sz="1100" b="0" kern="1200" baseline="0" dirty="0" smtClean="0">
                        <a:solidFill>
                          <a:srgbClr val="3E5AA8"/>
                        </a:solidFill>
                        <a:latin typeface="+mn-lt"/>
                        <a:ea typeface="+mn-ea"/>
                        <a:cs typeface="+mn-cs"/>
                      </a:endParaRPr>
                    </a:p>
                  </a:txBody>
                  <a:tcPr marL="62748" marR="62748" marT="23531" marB="23531" anchor="ctr">
                    <a:solidFill>
                      <a:srgbClr val="DCDDDE"/>
                    </a:solidFill>
                  </a:tcPr>
                </a:tc>
                <a:tc>
                  <a:txBody>
                    <a:bodyPr/>
                    <a:lstStyle/>
                    <a:p>
                      <a:pPr lvl="0"/>
                      <a:r>
                        <a:rPr lang="en-US" sz="1100" kern="1200" dirty="0" smtClean="0">
                          <a:solidFill>
                            <a:srgbClr val="3E5AA8"/>
                          </a:solidFill>
                          <a:effectLst/>
                          <a:latin typeface="+mn-lt"/>
                          <a:ea typeface="+mn-ea"/>
                          <a:cs typeface="+mn-cs"/>
                        </a:rPr>
                        <a:t>Shipper provides daily reads, which will be used for Allocation and energy balancing processes. Shippers can elect for any SMP to be class 2. </a:t>
                      </a:r>
                      <a:endParaRPr lang="en-US" sz="1100" kern="1200" dirty="0">
                        <a:solidFill>
                          <a:srgbClr val="3E5AA8"/>
                        </a:solidFill>
                        <a:effectLst/>
                        <a:latin typeface="+mn-lt"/>
                        <a:ea typeface="+mn-ea"/>
                        <a:cs typeface="+mn-cs"/>
                      </a:endParaRPr>
                    </a:p>
                  </a:txBody>
                  <a:tcPr marL="62748" marR="62748" marT="23531" marB="23531" anchor="ctr">
                    <a:solidFill>
                      <a:srgbClr val="DCDDDE"/>
                    </a:solidFill>
                  </a:tcPr>
                </a:tc>
              </a:tr>
              <a:tr h="439982">
                <a:tc>
                  <a:txBody>
                    <a:bodyPr/>
                    <a:lstStyle/>
                    <a:p>
                      <a:r>
                        <a:rPr lang="en-US" sz="1100" b="1" kern="1200" baseline="0" dirty="0" smtClean="0">
                          <a:solidFill>
                            <a:srgbClr val="3E5AA8"/>
                          </a:solidFill>
                          <a:latin typeface="+mn-lt"/>
                          <a:ea typeface="+mn-ea"/>
                          <a:cs typeface="+mn-cs"/>
                        </a:rPr>
                        <a:t>Class 3 </a:t>
                      </a:r>
                    </a:p>
                    <a:p>
                      <a:r>
                        <a:rPr lang="en-US" sz="1100" b="0" kern="1200" baseline="0" dirty="0" smtClean="0">
                          <a:solidFill>
                            <a:srgbClr val="3E5AA8"/>
                          </a:solidFill>
                          <a:latin typeface="+mn-lt"/>
                          <a:ea typeface="+mn-ea"/>
                          <a:cs typeface="+mn-cs"/>
                        </a:rPr>
                        <a:t>Sites &lt; 58.6kWh </a:t>
                      </a:r>
                    </a:p>
                    <a:p>
                      <a:r>
                        <a:rPr lang="en-US" sz="1100" b="0" kern="1200" baseline="0" dirty="0" smtClean="0">
                          <a:solidFill>
                            <a:srgbClr val="3E5AA8"/>
                          </a:solidFill>
                          <a:latin typeface="+mn-lt"/>
                          <a:ea typeface="+mn-ea"/>
                          <a:cs typeface="+mn-cs"/>
                        </a:rPr>
                        <a:t>e.g. Smart Meters</a:t>
                      </a:r>
                      <a:endParaRPr lang="en-GB" sz="1100" b="0" kern="1200" baseline="0" dirty="0">
                        <a:solidFill>
                          <a:srgbClr val="3E5AA8"/>
                        </a:solidFill>
                        <a:latin typeface="+mn-lt"/>
                        <a:ea typeface="+mn-ea"/>
                        <a:cs typeface="+mn-cs"/>
                      </a:endParaRPr>
                    </a:p>
                  </a:txBody>
                  <a:tcPr marL="62748" marR="62748" marT="23531" marB="23531" anchor="ctr">
                    <a:solidFill>
                      <a:srgbClr val="DCDDDE"/>
                    </a:solidFill>
                  </a:tcPr>
                </a:tc>
                <a:tc>
                  <a:txBody>
                    <a:bodyPr/>
                    <a:lstStyle/>
                    <a:p>
                      <a:pPr lvl="0"/>
                      <a:r>
                        <a:rPr lang="en-US" sz="1100" kern="1200" dirty="0" smtClean="0">
                          <a:solidFill>
                            <a:srgbClr val="3E5AA8"/>
                          </a:solidFill>
                          <a:effectLst/>
                          <a:latin typeface="+mn-lt"/>
                          <a:ea typeface="+mn-ea"/>
                          <a:cs typeface="+mn-cs"/>
                        </a:rPr>
                        <a:t>Demand Estimation process for daily allocation. Shipper provides daily reads periodically in batches. The reads will be used for daily reconciliation. Available for any SMP</a:t>
                      </a:r>
                      <a:endParaRPr lang="en-US" sz="1100" kern="1200" dirty="0">
                        <a:solidFill>
                          <a:srgbClr val="3E5AA8"/>
                        </a:solidFill>
                        <a:effectLst/>
                        <a:latin typeface="+mn-lt"/>
                        <a:ea typeface="+mn-ea"/>
                        <a:cs typeface="+mn-cs"/>
                      </a:endParaRPr>
                    </a:p>
                  </a:txBody>
                  <a:tcPr marL="62748" marR="62748" marT="23531" marB="23531" anchor="ctr">
                    <a:solidFill>
                      <a:srgbClr val="DCDDDE"/>
                    </a:solidFill>
                  </a:tcPr>
                </a:tc>
              </a:tr>
              <a:tr h="439982">
                <a:tc>
                  <a:txBody>
                    <a:bodyPr/>
                    <a:lstStyle/>
                    <a:p>
                      <a:pPr marL="0" algn="l" defTabSz="914400" rtl="0" eaLnBrk="1" latinLnBrk="0" hangingPunct="1"/>
                      <a:r>
                        <a:rPr lang="en-US" sz="1100" b="1" kern="1200" baseline="0" dirty="0" smtClean="0">
                          <a:solidFill>
                            <a:srgbClr val="3E5AA8"/>
                          </a:solidFill>
                          <a:latin typeface="+mn-lt"/>
                          <a:ea typeface="+mn-ea"/>
                          <a:cs typeface="+mn-cs"/>
                        </a:rPr>
                        <a:t>Class 4 </a:t>
                      </a:r>
                    </a:p>
                    <a:p>
                      <a:pPr marL="0" algn="l" defTabSz="914400" rtl="0" eaLnBrk="1" latinLnBrk="0" hangingPunct="1"/>
                      <a:r>
                        <a:rPr lang="en-US" sz="1100" b="0" kern="1200" baseline="0" dirty="0" smtClean="0">
                          <a:solidFill>
                            <a:srgbClr val="3E5AA8"/>
                          </a:solidFill>
                          <a:latin typeface="+mn-lt"/>
                          <a:ea typeface="+mn-ea"/>
                          <a:cs typeface="+mn-cs"/>
                        </a:rPr>
                        <a:t>Sites &lt;58.6kWh</a:t>
                      </a:r>
                      <a:endParaRPr lang="en-GB" sz="1100" b="0" kern="1200" baseline="0" dirty="0">
                        <a:solidFill>
                          <a:srgbClr val="3E5AA8"/>
                        </a:solidFill>
                        <a:latin typeface="+mn-lt"/>
                        <a:ea typeface="+mn-ea"/>
                        <a:cs typeface="+mn-cs"/>
                      </a:endParaRPr>
                    </a:p>
                  </a:txBody>
                  <a:tcPr marL="62748" marR="62748" marT="23531" marB="23531" anchor="ctr">
                    <a:solidFill>
                      <a:srgbClr val="DCDDDE"/>
                    </a:solidFill>
                  </a:tcPr>
                </a:tc>
                <a:tc>
                  <a:txBody>
                    <a:bodyPr/>
                    <a:lstStyle/>
                    <a:p>
                      <a:pPr lvl="0"/>
                      <a:r>
                        <a:rPr lang="en-US" sz="1100" kern="1200" dirty="0" smtClean="0">
                          <a:solidFill>
                            <a:srgbClr val="3E5AA8"/>
                          </a:solidFill>
                          <a:effectLst/>
                          <a:latin typeface="+mn-lt"/>
                          <a:ea typeface="+mn-ea"/>
                          <a:cs typeface="+mn-cs"/>
                        </a:rPr>
                        <a:t>Demand Estimation process for daily allocation. Shipper provides a periodic read (monthly/annually) for reconciliation</a:t>
                      </a:r>
                      <a:endParaRPr lang="en-US" sz="1100" kern="1200" dirty="0">
                        <a:solidFill>
                          <a:srgbClr val="3E5AA8"/>
                        </a:solidFill>
                        <a:effectLst/>
                        <a:latin typeface="+mn-lt"/>
                        <a:ea typeface="+mn-ea"/>
                        <a:cs typeface="+mn-cs"/>
                      </a:endParaRPr>
                    </a:p>
                  </a:txBody>
                  <a:tcPr marL="62748" marR="62748" marT="23531" marB="23531" anchor="ctr">
                    <a:solidFill>
                      <a:srgbClr val="DCDDDE"/>
                    </a:solidFill>
                  </a:tcPr>
                </a:tc>
              </a:tr>
            </a:tbl>
          </a:graphicData>
        </a:graphic>
      </p:graphicFrame>
      <p:sp>
        <p:nvSpPr>
          <p:cNvPr id="8" name="Title 3"/>
          <p:cNvSpPr>
            <a:spLocks noGrp="1"/>
          </p:cNvSpPr>
          <p:nvPr>
            <p:ph type="title"/>
          </p:nvPr>
        </p:nvSpPr>
        <p:spPr>
          <a:xfrm>
            <a:off x="225425" y="-92546"/>
            <a:ext cx="8688388" cy="723900"/>
          </a:xfrm>
        </p:spPr>
        <p:txBody>
          <a:bodyPr/>
          <a:lstStyle/>
          <a:p>
            <a:pPr>
              <a:defRPr/>
            </a:pPr>
            <a:r>
              <a:rPr lang="en-GB" sz="1800" dirty="0">
                <a:solidFill>
                  <a:schemeClr val="tx2"/>
                </a:solidFill>
              </a:rPr>
              <a:t>4</a:t>
            </a:r>
            <a:r>
              <a:rPr lang="en-GB" sz="1800" dirty="0" smtClean="0">
                <a:solidFill>
                  <a:schemeClr val="tx2"/>
                </a:solidFill>
              </a:rPr>
              <a:t>. Appendix </a:t>
            </a:r>
            <a:r>
              <a:rPr lang="en-GB" dirty="0" smtClean="0">
                <a:solidFill>
                  <a:schemeClr val="tx2"/>
                </a:solidFill>
              </a:rPr>
              <a:t/>
            </a:r>
            <a:br>
              <a:rPr lang="en-GB" dirty="0" smtClean="0">
                <a:solidFill>
                  <a:schemeClr val="tx2"/>
                </a:solidFill>
              </a:rPr>
            </a:br>
            <a:r>
              <a:rPr lang="en-GB" sz="2000" dirty="0">
                <a:solidFill>
                  <a:schemeClr val="accent6"/>
                </a:solidFill>
              </a:rPr>
              <a:t>4</a:t>
            </a:r>
            <a:r>
              <a:rPr lang="en-GB" sz="2000" dirty="0" smtClean="0">
                <a:solidFill>
                  <a:schemeClr val="accent6"/>
                </a:solidFill>
              </a:rPr>
              <a:t>.3 Class Overview</a:t>
            </a:r>
            <a:endParaRPr lang="en-GB" dirty="0">
              <a:solidFill>
                <a:schemeClr val="accent6"/>
              </a:solidFill>
            </a:endParaRPr>
          </a:p>
        </p:txBody>
      </p:sp>
      <p:sp>
        <p:nvSpPr>
          <p:cNvPr id="2" name="Footer Placeholder 1"/>
          <p:cNvSpPr>
            <a:spLocks noGrp="1"/>
          </p:cNvSpPr>
          <p:nvPr>
            <p:ph type="ftr" sz="quarter" idx="10"/>
          </p:nvPr>
        </p:nvSpPr>
        <p:spPr/>
        <p:txBody>
          <a:bodyPr/>
          <a:lstStyle/>
          <a:p>
            <a:pPr>
              <a:defRPr/>
            </a:pPr>
            <a:fld id="{D86480B0-6847-4D27-B3EC-F99462D2DA11}" type="slidenum">
              <a:rPr lang="en-GB" smtClean="0"/>
              <a:pPr>
                <a:defRPr/>
              </a:pPr>
              <a:t>77</a:t>
            </a:fld>
            <a:endParaRPr lang="en-GB" dirty="0"/>
          </a:p>
        </p:txBody>
      </p:sp>
    </p:spTree>
    <p:extLst>
      <p:ext uri="{BB962C8B-B14F-4D97-AF65-F5344CB8AC3E}">
        <p14:creationId xmlns:p14="http://schemas.microsoft.com/office/powerpoint/2010/main" val="710779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241949" y="915566"/>
            <a:ext cx="897364" cy="390380"/>
            <a:chOff x="4696214" y="701602"/>
            <a:chExt cx="987099" cy="390380"/>
          </a:xfrm>
        </p:grpSpPr>
        <p:sp>
          <p:nvSpPr>
            <p:cNvPr id="48" name="TextBox 47"/>
            <p:cNvSpPr txBox="1"/>
            <p:nvPr/>
          </p:nvSpPr>
          <p:spPr>
            <a:xfrm>
              <a:off x="4803406" y="814983"/>
              <a:ext cx="879907" cy="276999"/>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GB" sz="1200" dirty="0"/>
            </a:p>
          </p:txBody>
        </p:sp>
        <p:sp>
          <p:nvSpPr>
            <p:cNvPr id="49" name="TextBox 48"/>
            <p:cNvSpPr txBox="1"/>
            <p:nvPr/>
          </p:nvSpPr>
          <p:spPr>
            <a:xfrm>
              <a:off x="4760407" y="762025"/>
              <a:ext cx="857617" cy="276999"/>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GB" sz="1200" dirty="0"/>
            </a:p>
          </p:txBody>
        </p:sp>
        <p:sp>
          <p:nvSpPr>
            <p:cNvPr id="50" name="TextBox 49"/>
            <p:cNvSpPr txBox="1"/>
            <p:nvPr/>
          </p:nvSpPr>
          <p:spPr>
            <a:xfrm>
              <a:off x="4696214" y="701602"/>
              <a:ext cx="839686" cy="276999"/>
            </a:xfrm>
            <a:prstGeom prst="rect">
              <a:avLst/>
            </a:prstGeom>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GB" sz="1200" dirty="0" smtClean="0"/>
                <a:t>Charges</a:t>
              </a:r>
              <a:endParaRPr lang="en-GB" sz="1200" dirty="0"/>
            </a:p>
          </p:txBody>
        </p:sp>
      </p:grpSp>
      <p:sp>
        <p:nvSpPr>
          <p:cNvPr id="2" name="Title 1"/>
          <p:cNvSpPr>
            <a:spLocks noGrp="1"/>
          </p:cNvSpPr>
          <p:nvPr>
            <p:ph type="title"/>
          </p:nvPr>
        </p:nvSpPr>
        <p:spPr>
          <a:xfrm>
            <a:off x="225425" y="-92546"/>
            <a:ext cx="8688388" cy="723900"/>
          </a:xfr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sz="1800" dirty="0" smtClean="0"/>
              <a:t>1. Introduction to Invoicing</a:t>
            </a:r>
            <a:br>
              <a:rPr lang="en-GB" sz="1800" dirty="0" smtClean="0"/>
            </a:br>
            <a:r>
              <a:rPr lang="en-GB" sz="2000" dirty="0" smtClean="0">
                <a:solidFill>
                  <a:schemeClr val="accent6"/>
                </a:solidFill>
              </a:rPr>
              <a:t>1.5 </a:t>
            </a:r>
            <a:r>
              <a:rPr lang="en-GB" sz="2000" dirty="0">
                <a:solidFill>
                  <a:schemeClr val="accent6"/>
                </a:solidFill>
              </a:rPr>
              <a:t>Introduction to </a:t>
            </a:r>
            <a:r>
              <a:rPr lang="en-GB" sz="2000" dirty="0" smtClean="0">
                <a:solidFill>
                  <a:schemeClr val="accent6"/>
                </a:solidFill>
              </a:rPr>
              <a:t>Charges and Invoices</a:t>
            </a:r>
            <a:endParaRPr lang="en-GB" sz="2000" dirty="0">
              <a:solidFill>
                <a:schemeClr val="accent6"/>
              </a:solidFill>
            </a:endParaRPr>
          </a:p>
        </p:txBody>
      </p:sp>
      <p:sp>
        <p:nvSpPr>
          <p:cNvPr id="8" name="TextBox 7"/>
          <p:cNvSpPr txBox="1"/>
          <p:nvPr/>
        </p:nvSpPr>
        <p:spPr>
          <a:xfrm>
            <a:off x="265976" y="1683174"/>
            <a:ext cx="832395" cy="863863"/>
          </a:xfrm>
          <a:prstGeom prst="rect">
            <a:avLst/>
          </a:prstGeom>
          <a:ln/>
        </p:spPr>
        <p:style>
          <a:lnRef idx="2">
            <a:schemeClr val="accent6"/>
          </a:lnRef>
          <a:fillRef idx="1">
            <a:schemeClr val="lt1"/>
          </a:fillRef>
          <a:effectRef idx="0">
            <a:schemeClr val="accent6"/>
          </a:effectRef>
          <a:fontRef idx="minor">
            <a:schemeClr val="dk1"/>
          </a:fontRef>
        </p:style>
        <p:txBody>
          <a:bodyPr wrap="none" rtlCol="0">
            <a:noAutofit/>
          </a:bodyPr>
          <a:lstStyle/>
          <a:p>
            <a:pPr algn="ctr"/>
            <a:r>
              <a:rPr lang="en-GB" sz="1200" dirty="0" smtClean="0"/>
              <a:t>Core</a:t>
            </a:r>
          </a:p>
          <a:p>
            <a:pPr algn="ctr"/>
            <a:r>
              <a:rPr lang="en-GB" sz="1200" dirty="0" smtClean="0"/>
              <a:t>Invoices</a:t>
            </a:r>
          </a:p>
          <a:p>
            <a:pPr algn="ctr"/>
            <a:r>
              <a:rPr lang="en-GB" sz="1200" dirty="0" smtClean="0"/>
              <a:t>.INV</a:t>
            </a:r>
            <a:endParaRPr lang="en-GB" sz="1200" dirty="0"/>
          </a:p>
        </p:txBody>
      </p:sp>
      <p:sp>
        <p:nvSpPr>
          <p:cNvPr id="10" name="Cloud 9"/>
          <p:cNvSpPr/>
          <p:nvPr/>
        </p:nvSpPr>
        <p:spPr bwMode="auto">
          <a:xfrm>
            <a:off x="1433854" y="3021115"/>
            <a:ext cx="1686831" cy="486739"/>
          </a:xfrm>
          <a:prstGeom prst="cloud">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charset="0"/>
              </a:rPr>
              <a:t>IX</a:t>
            </a:r>
            <a:endParaRPr kumimoji="0" lang="en-GB" sz="2400" b="1" i="0" u="none" strike="noStrike" cap="none" normalizeH="0" baseline="0" dirty="0" smtClean="0">
              <a:ln>
                <a:noFill/>
              </a:ln>
              <a:solidFill>
                <a:schemeClr val="tx1"/>
              </a:solidFill>
              <a:effectLst/>
              <a:latin typeface="Arial" charset="0"/>
            </a:endParaRPr>
          </a:p>
        </p:txBody>
      </p:sp>
      <p:sp>
        <p:nvSpPr>
          <p:cNvPr id="11" name="Right Arrow 10"/>
          <p:cNvSpPr/>
          <p:nvPr/>
        </p:nvSpPr>
        <p:spPr bwMode="auto">
          <a:xfrm rot="5400000">
            <a:off x="2102040" y="3565305"/>
            <a:ext cx="357065" cy="386180"/>
          </a:xfrm>
          <a:prstGeom prst="rightArrow">
            <a:avLst/>
          </a:prstGeom>
          <a:solidFill>
            <a:schemeClr val="bg1">
              <a:lumMod val="85000"/>
              <a:alpha val="50000"/>
            </a:schemeClr>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1792045" y="3867894"/>
            <a:ext cx="979755" cy="369332"/>
          </a:xfrm>
          <a:prstGeom prst="rect">
            <a:avLst/>
          </a:prstGeom>
          <a:noFill/>
        </p:spPr>
        <p:txBody>
          <a:bodyPr wrap="none" rtlCol="0">
            <a:spAutoFit/>
          </a:bodyPr>
          <a:lstStyle/>
          <a:p>
            <a:r>
              <a:rPr lang="en-GB" dirty="0" smtClean="0"/>
              <a:t>Shipper</a:t>
            </a:r>
            <a:endParaRPr lang="en-GB" dirty="0"/>
          </a:p>
        </p:txBody>
      </p:sp>
      <p:sp>
        <p:nvSpPr>
          <p:cNvPr id="20" name="TextBox 19"/>
          <p:cNvSpPr txBox="1"/>
          <p:nvPr/>
        </p:nvSpPr>
        <p:spPr>
          <a:xfrm>
            <a:off x="1245006" y="1688837"/>
            <a:ext cx="832395" cy="863863"/>
          </a:xfrm>
          <a:prstGeom prst="rect">
            <a:avLst/>
          </a:prstGeom>
          <a:ln/>
        </p:spPr>
        <p:style>
          <a:lnRef idx="2">
            <a:schemeClr val="accent6"/>
          </a:lnRef>
          <a:fillRef idx="1">
            <a:schemeClr val="lt1"/>
          </a:fillRef>
          <a:effectRef idx="0">
            <a:schemeClr val="accent6"/>
          </a:effectRef>
          <a:fontRef idx="minor">
            <a:schemeClr val="dk1"/>
          </a:fontRef>
        </p:style>
        <p:txBody>
          <a:bodyPr wrap="none" rtlCol="0">
            <a:noAutofit/>
          </a:bodyPr>
          <a:lstStyle/>
          <a:p>
            <a:pPr algn="ctr"/>
            <a:r>
              <a:rPr lang="en-GB" sz="1200" dirty="0" smtClean="0"/>
              <a:t>Scheduled</a:t>
            </a:r>
          </a:p>
          <a:p>
            <a:pPr algn="ctr"/>
            <a:r>
              <a:rPr lang="en-GB" sz="1200" dirty="0" smtClean="0"/>
              <a:t>Ancillary</a:t>
            </a:r>
          </a:p>
          <a:p>
            <a:pPr algn="ctr"/>
            <a:r>
              <a:rPr lang="en-GB" sz="1200" dirty="0" smtClean="0"/>
              <a:t>Invoice</a:t>
            </a:r>
          </a:p>
          <a:p>
            <a:pPr algn="ctr"/>
            <a:r>
              <a:rPr lang="en-GB" sz="1200" dirty="0" smtClean="0"/>
              <a:t>.INV</a:t>
            </a:r>
            <a:endParaRPr lang="en-GB" sz="1200" dirty="0"/>
          </a:p>
        </p:txBody>
      </p:sp>
      <p:sp>
        <p:nvSpPr>
          <p:cNvPr id="21" name="TextBox 20"/>
          <p:cNvSpPr txBox="1"/>
          <p:nvPr/>
        </p:nvSpPr>
        <p:spPr>
          <a:xfrm>
            <a:off x="2224036" y="1695531"/>
            <a:ext cx="832395" cy="863863"/>
          </a:xfrm>
          <a:prstGeom prst="rect">
            <a:avLst/>
          </a:prstGeom>
          <a:ln/>
        </p:spPr>
        <p:style>
          <a:lnRef idx="2">
            <a:schemeClr val="accent6"/>
          </a:lnRef>
          <a:fillRef idx="1">
            <a:schemeClr val="lt1"/>
          </a:fillRef>
          <a:effectRef idx="0">
            <a:schemeClr val="accent6"/>
          </a:effectRef>
          <a:fontRef idx="minor">
            <a:schemeClr val="dk1"/>
          </a:fontRef>
        </p:style>
        <p:txBody>
          <a:bodyPr wrap="none" rtlCol="0">
            <a:noAutofit/>
          </a:bodyPr>
          <a:lstStyle/>
          <a:p>
            <a:pPr algn="ctr"/>
            <a:r>
              <a:rPr lang="en-GB" sz="1150" dirty="0" smtClean="0"/>
              <a:t>Unscheduled</a:t>
            </a:r>
          </a:p>
          <a:p>
            <a:pPr algn="ctr"/>
            <a:r>
              <a:rPr lang="en-GB" sz="1200" dirty="0" smtClean="0"/>
              <a:t>Ancillary</a:t>
            </a:r>
          </a:p>
          <a:p>
            <a:pPr algn="ctr"/>
            <a:r>
              <a:rPr lang="en-GB" sz="1200" dirty="0" smtClean="0"/>
              <a:t>Invoice</a:t>
            </a:r>
          </a:p>
          <a:p>
            <a:pPr algn="ctr"/>
            <a:r>
              <a:rPr lang="en-GB" sz="1200" dirty="0" smtClean="0"/>
              <a:t>.INV</a:t>
            </a:r>
            <a:endParaRPr lang="en-GB" sz="1200" dirty="0"/>
          </a:p>
        </p:txBody>
      </p:sp>
      <p:cxnSp>
        <p:nvCxnSpPr>
          <p:cNvPr id="23" name="Straight Arrow Connector 22"/>
          <p:cNvCxnSpPr/>
          <p:nvPr/>
        </p:nvCxnSpPr>
        <p:spPr bwMode="auto">
          <a:xfrm>
            <a:off x="659711" y="1266192"/>
            <a:ext cx="0" cy="385575"/>
          </a:xfrm>
          <a:prstGeom prst="straightConnector1">
            <a:avLst/>
          </a:prstGeom>
          <a:solidFill>
            <a:schemeClr val="accent1">
              <a:alpha val="50000"/>
            </a:schemeClr>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a:endCxn id="20" idx="0"/>
          </p:cNvCxnSpPr>
          <p:nvPr/>
        </p:nvCxnSpPr>
        <p:spPr bwMode="auto">
          <a:xfrm flipH="1">
            <a:off x="1661024" y="1289120"/>
            <a:ext cx="3969" cy="399717"/>
          </a:xfrm>
          <a:prstGeom prst="straightConnector1">
            <a:avLst/>
          </a:prstGeom>
          <a:solidFill>
            <a:schemeClr val="accent1">
              <a:alpha val="50000"/>
            </a:schemeClr>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2635295" y="1273890"/>
            <a:ext cx="0" cy="385575"/>
          </a:xfrm>
          <a:prstGeom prst="straightConnector1">
            <a:avLst/>
          </a:prstGeom>
          <a:solidFill>
            <a:schemeClr val="accent1">
              <a:alpha val="50000"/>
            </a:schemeClr>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Right Brace 39"/>
          <p:cNvSpPr/>
          <p:nvPr/>
        </p:nvSpPr>
        <p:spPr bwMode="auto">
          <a:xfrm rot="5400000">
            <a:off x="1973027" y="951897"/>
            <a:ext cx="386061" cy="3685062"/>
          </a:xfrm>
          <a:prstGeom prst="rightBrace">
            <a:avLst>
              <a:gd name="adj1" fmla="val 21924"/>
              <a:gd name="adj2" fmla="val 47491"/>
            </a:avLst>
          </a:prstGeom>
          <a:noFill/>
          <a:ln w="9525" cap="flat" cmpd="sng" algn="ctr">
            <a:solidFill>
              <a:schemeClr val="tx2">
                <a:lumMod val="60000"/>
                <a:lumOff val="40000"/>
              </a:schemeClr>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41" name="Content Placeholder 2"/>
          <p:cNvSpPr txBox="1">
            <a:spLocks/>
          </p:cNvSpPr>
          <p:nvPr/>
        </p:nvSpPr>
        <p:spPr bwMode="auto">
          <a:xfrm>
            <a:off x="4379147" y="627534"/>
            <a:ext cx="4634178" cy="2727035"/>
          </a:xfrm>
          <a:prstGeom prst="rect">
            <a:avLst/>
          </a:prstGeom>
          <a:ln/>
          <a:extLst/>
        </p:spPr>
        <p:style>
          <a:lnRef idx="1">
            <a:schemeClr val="accent2"/>
          </a:lnRef>
          <a:fillRef idx="3">
            <a:schemeClr val="accent2"/>
          </a:fillRef>
          <a:effectRef idx="2">
            <a:schemeClr val="accent2"/>
          </a:effectRef>
          <a:fontRef idx="minor">
            <a:schemeClr val="lt1"/>
          </a:fontRef>
        </p:style>
        <p:txBody>
          <a:bodyPr vert="horz" wrap="square" lIns="72000" tIns="36000" rIns="72000" bIns="3600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chemeClr val="lt1"/>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chemeClr val="lt1"/>
                </a:solidFill>
                <a:latin typeface="+mn-lt"/>
                <a:ea typeface="+mn-ea"/>
                <a:cs typeface="+mn-cs"/>
              </a:defRPr>
            </a:lvl2pPr>
            <a:lvl3pPr marL="1143000" indent="-228600" algn="l" rtl="0" eaLnBrk="0" fontAlgn="base" hangingPunct="0">
              <a:spcBef>
                <a:spcPct val="20000"/>
              </a:spcBef>
              <a:spcAft>
                <a:spcPct val="0"/>
              </a:spcAft>
              <a:buClr>
                <a:srgbClr val="0062C8"/>
              </a:buClr>
              <a:buFont typeface="Wingdings" pitchFamily="2" charset="2"/>
              <a:buChar char="§"/>
              <a:defRPr>
                <a:solidFill>
                  <a:schemeClr val="lt1"/>
                </a:solidFill>
                <a:latin typeface="+mn-lt"/>
                <a:ea typeface="+mn-ea"/>
                <a:cs typeface="+mn-cs"/>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chemeClr val="lt1"/>
                </a:solidFill>
                <a:latin typeface="+mn-lt"/>
                <a:ea typeface="+mn-ea"/>
                <a:cs typeface="+mn-cs"/>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chemeClr val="lt1"/>
                </a:solidFill>
                <a:latin typeface="+mn-lt"/>
                <a:ea typeface="+mn-ea"/>
                <a:cs typeface="+mn-cs"/>
              </a:defRPr>
            </a:lvl5pPr>
            <a:lvl6pPr marL="2514600" indent="-228600" algn="l" rtl="0" fontAlgn="base">
              <a:spcBef>
                <a:spcPct val="20000"/>
              </a:spcBef>
              <a:spcAft>
                <a:spcPct val="0"/>
              </a:spcAft>
              <a:buClr>
                <a:srgbClr val="0062C8"/>
              </a:buClr>
              <a:buFont typeface="Wingdings" pitchFamily="2" charset="2"/>
              <a:buChar char="§"/>
              <a:defRPr sz="1600">
                <a:solidFill>
                  <a:schemeClr val="lt1"/>
                </a:solidFill>
                <a:latin typeface="+mn-lt"/>
                <a:ea typeface="+mn-ea"/>
                <a:cs typeface="+mn-cs"/>
              </a:defRPr>
            </a:lvl6pPr>
            <a:lvl7pPr marL="2971800" indent="-228600" algn="l" rtl="0" fontAlgn="base">
              <a:spcBef>
                <a:spcPct val="20000"/>
              </a:spcBef>
              <a:spcAft>
                <a:spcPct val="0"/>
              </a:spcAft>
              <a:buClr>
                <a:srgbClr val="0062C8"/>
              </a:buClr>
              <a:buFont typeface="Wingdings" pitchFamily="2" charset="2"/>
              <a:buChar char="§"/>
              <a:defRPr sz="1600">
                <a:solidFill>
                  <a:schemeClr val="lt1"/>
                </a:solidFill>
                <a:latin typeface="+mn-lt"/>
                <a:ea typeface="+mn-ea"/>
                <a:cs typeface="+mn-cs"/>
              </a:defRPr>
            </a:lvl7pPr>
            <a:lvl8pPr marL="3429000" indent="-228600" algn="l" rtl="0" fontAlgn="base">
              <a:spcBef>
                <a:spcPct val="20000"/>
              </a:spcBef>
              <a:spcAft>
                <a:spcPct val="0"/>
              </a:spcAft>
              <a:buClr>
                <a:srgbClr val="0062C8"/>
              </a:buClr>
              <a:buFont typeface="Wingdings" pitchFamily="2" charset="2"/>
              <a:buChar char="§"/>
              <a:defRPr sz="1600">
                <a:solidFill>
                  <a:schemeClr val="lt1"/>
                </a:solidFill>
                <a:latin typeface="+mn-lt"/>
                <a:ea typeface="+mn-ea"/>
                <a:cs typeface="+mn-cs"/>
              </a:defRPr>
            </a:lvl8pPr>
            <a:lvl9pPr marL="3886200" indent="-228600" algn="l" rtl="0" fontAlgn="base">
              <a:spcBef>
                <a:spcPct val="20000"/>
              </a:spcBef>
              <a:spcAft>
                <a:spcPct val="0"/>
              </a:spcAft>
              <a:buClr>
                <a:srgbClr val="0062C8"/>
              </a:buClr>
              <a:buFont typeface="Wingdings" pitchFamily="2" charset="2"/>
              <a:buChar char="§"/>
              <a:defRPr sz="1600">
                <a:solidFill>
                  <a:schemeClr val="lt1"/>
                </a:solidFill>
                <a:latin typeface="+mn-lt"/>
                <a:ea typeface="+mn-ea"/>
                <a:cs typeface="+mn-cs"/>
              </a:defRPr>
            </a:lvl9pPr>
          </a:lstStyle>
          <a:p>
            <a:pPr marL="0" indent="0" defTabSz="914400" eaLnBrk="1" hangingPunct="1">
              <a:spcBef>
                <a:spcPts val="0"/>
              </a:spcBef>
              <a:buNone/>
            </a:pPr>
            <a:r>
              <a:rPr lang="en-US" altLang="en-US" sz="1400" kern="0" dirty="0" smtClean="0">
                <a:solidFill>
                  <a:schemeClr val="bg1"/>
                </a:solidFill>
              </a:rPr>
              <a:t>Transportation Invoices are all sent as a generic invoice file (.INV) via the IX Network.</a:t>
            </a:r>
          </a:p>
          <a:p>
            <a:pPr marL="0" indent="0" defTabSz="914400" eaLnBrk="1" hangingPunct="1">
              <a:spcBef>
                <a:spcPts val="0"/>
              </a:spcBef>
              <a:buNone/>
            </a:pPr>
            <a:endParaRPr lang="en-US" altLang="en-US" sz="400" kern="0" dirty="0">
              <a:solidFill>
                <a:schemeClr val="bg1"/>
              </a:solidFill>
            </a:endParaRPr>
          </a:p>
          <a:p>
            <a:pPr marL="0" indent="0" defTabSz="914400" eaLnBrk="1" hangingPunct="1">
              <a:spcBef>
                <a:spcPts val="0"/>
              </a:spcBef>
              <a:buNone/>
            </a:pPr>
            <a:r>
              <a:rPr lang="en-US" altLang="en-US" sz="1400" kern="0" dirty="0" smtClean="0">
                <a:solidFill>
                  <a:schemeClr val="bg1"/>
                </a:solidFill>
              </a:rPr>
              <a:t>Transportation Invoices are </a:t>
            </a:r>
            <a:r>
              <a:rPr lang="en-GB" altLang="en-US" sz="1400" kern="0" dirty="0" smtClean="0">
                <a:solidFill>
                  <a:schemeClr val="bg1"/>
                </a:solidFill>
              </a:rPr>
              <a:t>categorised as</a:t>
            </a:r>
            <a:r>
              <a:rPr lang="en-US" altLang="en-US" sz="1400" kern="0" dirty="0" smtClean="0">
                <a:solidFill>
                  <a:schemeClr val="bg1"/>
                </a:solidFill>
              </a:rPr>
              <a:t>:</a:t>
            </a:r>
            <a:endParaRPr lang="en-US" altLang="en-US" sz="1400" kern="0" dirty="0">
              <a:solidFill>
                <a:schemeClr val="bg1"/>
              </a:solidFill>
            </a:endParaRPr>
          </a:p>
          <a:p>
            <a:pPr marL="85725" indent="0" defTabSz="914400" eaLnBrk="1" hangingPunct="1">
              <a:spcBef>
                <a:spcPts val="0"/>
              </a:spcBef>
              <a:buNone/>
            </a:pPr>
            <a:endParaRPr lang="en-US" altLang="en-US" sz="400" b="1" kern="0" dirty="0" smtClean="0">
              <a:solidFill>
                <a:srgbClr val="FFFF00"/>
              </a:solidFill>
            </a:endParaRPr>
          </a:p>
          <a:p>
            <a:pPr marL="371475" indent="-285750" defTabSz="914400" eaLnBrk="1" hangingPunct="1">
              <a:spcBef>
                <a:spcPts val="0"/>
              </a:spcBef>
              <a:buClr>
                <a:schemeClr val="bg1"/>
              </a:buClr>
            </a:pPr>
            <a:r>
              <a:rPr lang="en-US" altLang="en-US" sz="1400" b="1" kern="0" dirty="0" smtClean="0">
                <a:solidFill>
                  <a:srgbClr val="FFFF00"/>
                </a:solidFill>
              </a:rPr>
              <a:t>Core </a:t>
            </a:r>
            <a:r>
              <a:rPr lang="en-US" altLang="en-US" sz="1400" b="1" kern="0" dirty="0">
                <a:solidFill>
                  <a:srgbClr val="FFFF00"/>
                </a:solidFill>
              </a:rPr>
              <a:t>Invoices</a:t>
            </a:r>
            <a:r>
              <a:rPr lang="en-US" altLang="en-US" sz="1400" kern="0" dirty="0">
                <a:solidFill>
                  <a:schemeClr val="bg1"/>
                </a:solidFill>
              </a:rPr>
              <a:t>: </a:t>
            </a:r>
            <a:r>
              <a:rPr lang="en-US" altLang="en-US" sz="1400" kern="0" dirty="0" smtClean="0">
                <a:solidFill>
                  <a:schemeClr val="bg1"/>
                </a:solidFill>
              </a:rPr>
              <a:t>The three core invoices are; LDZ Capacity</a:t>
            </a:r>
            <a:r>
              <a:rPr lang="en-US" altLang="en-US" sz="1400" kern="0" dirty="0">
                <a:solidFill>
                  <a:schemeClr val="bg1"/>
                </a:solidFill>
              </a:rPr>
              <a:t>, </a:t>
            </a:r>
            <a:r>
              <a:rPr lang="en-US" altLang="en-US" sz="1400" kern="0" dirty="0" smtClean="0">
                <a:solidFill>
                  <a:schemeClr val="bg1"/>
                </a:solidFill>
              </a:rPr>
              <a:t>Commodity and Amendments </a:t>
            </a:r>
            <a:endParaRPr lang="en-US" altLang="en-US" sz="1400" kern="0" dirty="0">
              <a:solidFill>
                <a:schemeClr val="bg1"/>
              </a:solidFill>
            </a:endParaRPr>
          </a:p>
          <a:p>
            <a:pPr marL="257175" indent="-171450" defTabSz="914400" eaLnBrk="1" hangingPunct="1">
              <a:spcBef>
                <a:spcPts val="0"/>
              </a:spcBef>
              <a:buClr>
                <a:schemeClr val="bg1"/>
              </a:buClr>
            </a:pPr>
            <a:endParaRPr lang="en-US" altLang="en-US" sz="400" b="1" kern="0" dirty="0" smtClean="0">
              <a:solidFill>
                <a:srgbClr val="FFFF00"/>
              </a:solidFill>
            </a:endParaRPr>
          </a:p>
          <a:p>
            <a:pPr marL="371475" indent="-285750" defTabSz="914400" eaLnBrk="1" hangingPunct="1">
              <a:spcBef>
                <a:spcPts val="0"/>
              </a:spcBef>
              <a:buClr>
                <a:schemeClr val="bg1"/>
              </a:buClr>
            </a:pPr>
            <a:r>
              <a:rPr lang="en-US" altLang="en-US" sz="1400" b="1" kern="0" dirty="0" smtClean="0">
                <a:solidFill>
                  <a:srgbClr val="FFFF00"/>
                </a:solidFill>
              </a:rPr>
              <a:t>Scheduled </a:t>
            </a:r>
            <a:r>
              <a:rPr lang="en-US" altLang="en-US" sz="1400" b="1" kern="0" dirty="0">
                <a:solidFill>
                  <a:srgbClr val="FFFF00"/>
                </a:solidFill>
              </a:rPr>
              <a:t>Ancillary Invoices</a:t>
            </a:r>
            <a:r>
              <a:rPr lang="en-US" altLang="en-US" sz="1400" kern="0" dirty="0">
                <a:solidFill>
                  <a:schemeClr val="bg1"/>
                </a:solidFill>
              </a:rPr>
              <a:t>: </a:t>
            </a:r>
            <a:r>
              <a:rPr lang="en-US" altLang="en-US" sz="1400" kern="0" dirty="0" smtClean="0">
                <a:solidFill>
                  <a:schemeClr val="bg1"/>
                </a:solidFill>
              </a:rPr>
              <a:t>Ad-hoc invoices issued on specific days. For example; Meter Asset, DNI, Compression and </a:t>
            </a:r>
            <a:r>
              <a:rPr lang="en-US" altLang="en-US" sz="1400" kern="0" dirty="0">
                <a:solidFill>
                  <a:schemeClr val="bg1"/>
                </a:solidFill>
              </a:rPr>
              <a:t>Failure to Supply </a:t>
            </a:r>
            <a:r>
              <a:rPr lang="en-US" altLang="en-US" sz="1400" kern="0" dirty="0" smtClean="0">
                <a:solidFill>
                  <a:schemeClr val="bg1"/>
                </a:solidFill>
              </a:rPr>
              <a:t>Gas</a:t>
            </a:r>
            <a:endParaRPr lang="en-US" altLang="en-US" sz="1400" kern="0" dirty="0">
              <a:solidFill>
                <a:schemeClr val="bg1"/>
              </a:solidFill>
            </a:endParaRPr>
          </a:p>
          <a:p>
            <a:pPr marL="257175" indent="-171450" defTabSz="914400" eaLnBrk="1" hangingPunct="1">
              <a:spcBef>
                <a:spcPts val="0"/>
              </a:spcBef>
              <a:buClr>
                <a:schemeClr val="bg1"/>
              </a:buClr>
            </a:pPr>
            <a:endParaRPr lang="en-US" altLang="en-US" sz="400" b="1" kern="0" dirty="0" smtClean="0">
              <a:solidFill>
                <a:srgbClr val="FFFF00"/>
              </a:solidFill>
            </a:endParaRPr>
          </a:p>
          <a:p>
            <a:pPr marL="371475" indent="-285750" defTabSz="914400" eaLnBrk="1" hangingPunct="1">
              <a:spcBef>
                <a:spcPts val="0"/>
              </a:spcBef>
              <a:buClr>
                <a:schemeClr val="bg1"/>
              </a:buClr>
            </a:pPr>
            <a:r>
              <a:rPr lang="en-US" altLang="en-US" sz="1400" b="1" kern="0" dirty="0" smtClean="0">
                <a:solidFill>
                  <a:srgbClr val="FFFF00"/>
                </a:solidFill>
              </a:rPr>
              <a:t>Unscheduled </a:t>
            </a:r>
            <a:r>
              <a:rPr lang="en-US" altLang="en-US" sz="1400" b="1" kern="0" dirty="0">
                <a:solidFill>
                  <a:srgbClr val="FFFF00"/>
                </a:solidFill>
              </a:rPr>
              <a:t>Ancillary Invoices</a:t>
            </a:r>
            <a:r>
              <a:rPr lang="en-US" altLang="en-US" sz="1400" kern="0" dirty="0">
                <a:solidFill>
                  <a:schemeClr val="bg1"/>
                </a:solidFill>
              </a:rPr>
              <a:t>: </a:t>
            </a:r>
            <a:r>
              <a:rPr lang="en-US" altLang="en-US" sz="1400" kern="0" dirty="0" smtClean="0">
                <a:solidFill>
                  <a:schemeClr val="bg1"/>
                </a:solidFill>
              </a:rPr>
              <a:t>Ad-hoc invoices issued on request.  For </a:t>
            </a:r>
            <a:r>
              <a:rPr lang="en-US" altLang="en-US" sz="1400" kern="0" dirty="0">
                <a:solidFill>
                  <a:schemeClr val="bg1"/>
                </a:solidFill>
              </a:rPr>
              <a:t>example; </a:t>
            </a:r>
            <a:r>
              <a:rPr lang="en-US" altLang="en-US" sz="1400" kern="0" dirty="0" smtClean="0">
                <a:solidFill>
                  <a:schemeClr val="bg1"/>
                </a:solidFill>
              </a:rPr>
              <a:t>Request to </a:t>
            </a:r>
            <a:r>
              <a:rPr lang="en-US" altLang="en-US" sz="1400" kern="0" dirty="0">
                <a:solidFill>
                  <a:schemeClr val="bg1"/>
                </a:solidFill>
              </a:rPr>
              <a:t>Bill and Site </a:t>
            </a:r>
            <a:r>
              <a:rPr lang="en-US" altLang="en-US" sz="1400" kern="0" dirty="0" smtClean="0">
                <a:solidFill>
                  <a:schemeClr val="bg1"/>
                </a:solidFill>
              </a:rPr>
              <a:t>Visit</a:t>
            </a:r>
            <a:endParaRPr lang="en-GB" altLang="en-US" sz="1400" kern="0" dirty="0" smtClean="0">
              <a:solidFill>
                <a:schemeClr val="bg1"/>
              </a:solidFill>
            </a:endParaRPr>
          </a:p>
        </p:txBody>
      </p:sp>
      <p:sp>
        <p:nvSpPr>
          <p:cNvPr id="42" name="Rectangle 41"/>
          <p:cNvSpPr/>
          <p:nvPr/>
        </p:nvSpPr>
        <p:spPr bwMode="auto">
          <a:xfrm>
            <a:off x="107505" y="667811"/>
            <a:ext cx="4104455" cy="3715172"/>
          </a:xfrm>
          <a:prstGeom prst="rect">
            <a:avLst/>
          </a:prstGeom>
          <a:no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grpSp>
        <p:nvGrpSpPr>
          <p:cNvPr id="28" name="Group 27"/>
          <p:cNvGrpSpPr/>
          <p:nvPr/>
        </p:nvGrpSpPr>
        <p:grpSpPr>
          <a:xfrm>
            <a:off x="1218159" y="917689"/>
            <a:ext cx="897364" cy="390380"/>
            <a:chOff x="4696214" y="701602"/>
            <a:chExt cx="987099" cy="390380"/>
          </a:xfrm>
        </p:grpSpPr>
        <p:sp>
          <p:nvSpPr>
            <p:cNvPr id="32" name="TextBox 31"/>
            <p:cNvSpPr txBox="1"/>
            <p:nvPr/>
          </p:nvSpPr>
          <p:spPr>
            <a:xfrm>
              <a:off x="4803406" y="814983"/>
              <a:ext cx="879907" cy="276999"/>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GB" sz="1200" dirty="0"/>
            </a:p>
          </p:txBody>
        </p:sp>
        <p:sp>
          <p:nvSpPr>
            <p:cNvPr id="33" name="TextBox 32"/>
            <p:cNvSpPr txBox="1"/>
            <p:nvPr/>
          </p:nvSpPr>
          <p:spPr>
            <a:xfrm>
              <a:off x="4760407" y="762025"/>
              <a:ext cx="857617" cy="276999"/>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GB" sz="1200" dirty="0"/>
            </a:p>
          </p:txBody>
        </p:sp>
        <p:sp>
          <p:nvSpPr>
            <p:cNvPr id="34" name="TextBox 33"/>
            <p:cNvSpPr txBox="1"/>
            <p:nvPr/>
          </p:nvSpPr>
          <p:spPr>
            <a:xfrm>
              <a:off x="4696214" y="701602"/>
              <a:ext cx="839686" cy="276999"/>
            </a:xfrm>
            <a:prstGeom prst="rect">
              <a:avLst/>
            </a:prstGeom>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GB" sz="1200" dirty="0" smtClean="0"/>
                <a:t>Charges</a:t>
              </a:r>
              <a:endParaRPr lang="en-GB" sz="1200" dirty="0"/>
            </a:p>
          </p:txBody>
        </p:sp>
      </p:grpSp>
      <p:grpSp>
        <p:nvGrpSpPr>
          <p:cNvPr id="35" name="Group 34"/>
          <p:cNvGrpSpPr/>
          <p:nvPr/>
        </p:nvGrpSpPr>
        <p:grpSpPr>
          <a:xfrm>
            <a:off x="2194369" y="921421"/>
            <a:ext cx="897364" cy="390380"/>
            <a:chOff x="4696214" y="701602"/>
            <a:chExt cx="987099" cy="390380"/>
          </a:xfrm>
        </p:grpSpPr>
        <p:sp>
          <p:nvSpPr>
            <p:cNvPr id="36" name="TextBox 35"/>
            <p:cNvSpPr txBox="1"/>
            <p:nvPr/>
          </p:nvSpPr>
          <p:spPr>
            <a:xfrm>
              <a:off x="4803406" y="814983"/>
              <a:ext cx="879907" cy="276999"/>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GB" sz="1200" dirty="0"/>
            </a:p>
          </p:txBody>
        </p:sp>
        <p:sp>
          <p:nvSpPr>
            <p:cNvPr id="37" name="TextBox 36"/>
            <p:cNvSpPr txBox="1"/>
            <p:nvPr/>
          </p:nvSpPr>
          <p:spPr>
            <a:xfrm>
              <a:off x="4760407" y="762025"/>
              <a:ext cx="857617" cy="276999"/>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GB" sz="1200" dirty="0"/>
            </a:p>
          </p:txBody>
        </p:sp>
        <p:sp>
          <p:nvSpPr>
            <p:cNvPr id="38" name="TextBox 37"/>
            <p:cNvSpPr txBox="1"/>
            <p:nvPr/>
          </p:nvSpPr>
          <p:spPr>
            <a:xfrm>
              <a:off x="4696214" y="701602"/>
              <a:ext cx="839686" cy="276999"/>
            </a:xfrm>
            <a:prstGeom prst="rect">
              <a:avLst/>
            </a:prstGeom>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GB" sz="1200" dirty="0" smtClean="0"/>
                <a:t>Charges</a:t>
              </a:r>
              <a:endParaRPr lang="en-GB" sz="1200" dirty="0"/>
            </a:p>
          </p:txBody>
        </p:sp>
      </p:grpSp>
      <p:sp>
        <p:nvSpPr>
          <p:cNvPr id="3" name="Footer Placeholder 2"/>
          <p:cNvSpPr>
            <a:spLocks noGrp="1"/>
          </p:cNvSpPr>
          <p:nvPr>
            <p:ph type="ftr" sz="quarter" idx="10"/>
          </p:nvPr>
        </p:nvSpPr>
        <p:spPr>
          <a:xfrm>
            <a:off x="2565401" y="4764882"/>
            <a:ext cx="4200525" cy="130969"/>
          </a:xfrm>
        </p:spPr>
        <p:txBody>
          <a:bodyPr/>
          <a:lstStyle/>
          <a:p>
            <a:pPr>
              <a:defRPr/>
            </a:pPr>
            <a:fld id="{D86480B0-6847-4D27-B3EC-F99462D2DA11}" type="slidenum">
              <a:rPr lang="en-GB" smtClean="0"/>
              <a:pPr>
                <a:defRPr/>
              </a:pPr>
              <a:t>8</a:t>
            </a:fld>
            <a:endParaRPr lang="en-GB" dirty="0"/>
          </a:p>
        </p:txBody>
      </p:sp>
      <p:sp>
        <p:nvSpPr>
          <p:cNvPr id="29" name="TextBox 28"/>
          <p:cNvSpPr txBox="1"/>
          <p:nvPr/>
        </p:nvSpPr>
        <p:spPr>
          <a:xfrm>
            <a:off x="3203066" y="1707887"/>
            <a:ext cx="832395" cy="863863"/>
          </a:xfrm>
          <a:prstGeom prst="rect">
            <a:avLst/>
          </a:prstGeom>
          <a:ln/>
        </p:spPr>
        <p:style>
          <a:lnRef idx="2">
            <a:schemeClr val="accent3"/>
          </a:lnRef>
          <a:fillRef idx="1">
            <a:schemeClr val="lt1"/>
          </a:fillRef>
          <a:effectRef idx="0">
            <a:schemeClr val="accent3"/>
          </a:effectRef>
          <a:fontRef idx="minor">
            <a:schemeClr val="dk1"/>
          </a:fontRef>
        </p:style>
        <p:txBody>
          <a:bodyPr wrap="none" rtlCol="0">
            <a:noAutofit/>
          </a:bodyPr>
          <a:lstStyle/>
          <a:p>
            <a:pPr algn="ctr"/>
            <a:r>
              <a:rPr lang="en-GB" sz="1200" dirty="0" smtClean="0"/>
              <a:t>Gemini </a:t>
            </a:r>
          </a:p>
          <a:p>
            <a:pPr algn="ctr"/>
            <a:r>
              <a:rPr lang="en-GB" sz="1200" dirty="0" smtClean="0"/>
              <a:t>Invoices</a:t>
            </a:r>
            <a:endParaRPr lang="en-GB" sz="1200" dirty="0"/>
          </a:p>
        </p:txBody>
      </p:sp>
      <p:cxnSp>
        <p:nvCxnSpPr>
          <p:cNvPr id="30" name="Straight Arrow Connector 29"/>
          <p:cNvCxnSpPr/>
          <p:nvPr/>
        </p:nvCxnSpPr>
        <p:spPr bwMode="auto">
          <a:xfrm>
            <a:off x="3619710" y="1294657"/>
            <a:ext cx="0" cy="385575"/>
          </a:xfrm>
          <a:prstGeom prst="straightConnector1">
            <a:avLst/>
          </a:prstGeom>
          <a:solidFill>
            <a:schemeClr val="accent1">
              <a:alpha val="50000"/>
            </a:schemeClr>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1" name="Group 30"/>
          <p:cNvGrpSpPr/>
          <p:nvPr/>
        </p:nvGrpSpPr>
        <p:grpSpPr>
          <a:xfrm>
            <a:off x="3170580" y="942188"/>
            <a:ext cx="897364" cy="390380"/>
            <a:chOff x="4696214" y="701602"/>
            <a:chExt cx="987099" cy="390380"/>
          </a:xfrm>
        </p:grpSpPr>
        <p:sp>
          <p:nvSpPr>
            <p:cNvPr id="39" name="TextBox 38"/>
            <p:cNvSpPr txBox="1"/>
            <p:nvPr/>
          </p:nvSpPr>
          <p:spPr>
            <a:xfrm>
              <a:off x="4803406" y="814983"/>
              <a:ext cx="879907" cy="276999"/>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endParaRPr lang="en-GB" sz="1200" dirty="0"/>
            </a:p>
          </p:txBody>
        </p:sp>
        <p:sp>
          <p:nvSpPr>
            <p:cNvPr id="43" name="TextBox 42"/>
            <p:cNvSpPr txBox="1"/>
            <p:nvPr/>
          </p:nvSpPr>
          <p:spPr>
            <a:xfrm>
              <a:off x="4760407" y="762025"/>
              <a:ext cx="857617" cy="276999"/>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endParaRPr lang="en-GB" sz="1200" dirty="0"/>
            </a:p>
          </p:txBody>
        </p:sp>
        <p:sp>
          <p:nvSpPr>
            <p:cNvPr id="44" name="TextBox 43"/>
            <p:cNvSpPr txBox="1"/>
            <p:nvPr/>
          </p:nvSpPr>
          <p:spPr>
            <a:xfrm>
              <a:off x="4696214" y="701602"/>
              <a:ext cx="839686" cy="276999"/>
            </a:xfrm>
            <a:prstGeom prst="rect">
              <a:avLst/>
            </a:prstGeom>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GB" sz="1200" dirty="0" smtClean="0"/>
                <a:t>Charges</a:t>
              </a:r>
              <a:endParaRPr lang="en-GB" sz="1200" dirty="0"/>
            </a:p>
          </p:txBody>
        </p:sp>
      </p:grpSp>
      <p:sp>
        <p:nvSpPr>
          <p:cNvPr id="4" name="Rectangle 3"/>
          <p:cNvSpPr/>
          <p:nvPr/>
        </p:nvSpPr>
        <p:spPr bwMode="auto">
          <a:xfrm>
            <a:off x="4379147" y="3491980"/>
            <a:ext cx="4634178" cy="885642"/>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2075" tIns="46038" rIns="92075" bIns="46038" numCol="1" rtlCol="0" anchor="ctr" anchorCtr="0" compatLnSpc="1">
            <a:prstTxWarp prst="textNoShape">
              <a:avLst/>
            </a:prstTxWarp>
          </a:bodyPr>
          <a:lstStyle/>
          <a:p>
            <a:pPr marL="85725" indent="0" defTabSz="914400" eaLnBrk="1" hangingPunct="1">
              <a:spcBef>
                <a:spcPts val="0"/>
              </a:spcBef>
              <a:buNone/>
            </a:pPr>
            <a:r>
              <a:rPr lang="en-US" altLang="en-US" sz="1400" kern="0" dirty="0" smtClean="0">
                <a:solidFill>
                  <a:schemeClr val="bg1"/>
                </a:solidFill>
              </a:rPr>
              <a:t>Gemini Energy Balancing Invoices are sent via the IX and do not follow a generic format.  There are 7 types of Gemini Invoice and the invoices Shippers receive depend upon their activities and portfolio.</a:t>
            </a:r>
            <a:endParaRPr lang="en-US" altLang="en-US" sz="1400" kern="0" dirty="0">
              <a:solidFill>
                <a:schemeClr val="bg1"/>
              </a:solidFill>
            </a:endParaRPr>
          </a:p>
        </p:txBody>
      </p:sp>
      <p:sp>
        <p:nvSpPr>
          <p:cNvPr id="5" name="Rectangle 4"/>
          <p:cNvSpPr/>
          <p:nvPr/>
        </p:nvSpPr>
        <p:spPr>
          <a:xfrm>
            <a:off x="55596" y="4382983"/>
            <a:ext cx="4156364" cy="276999"/>
          </a:xfrm>
          <a:prstGeom prst="rect">
            <a:avLst/>
          </a:prstGeom>
        </p:spPr>
        <p:txBody>
          <a:bodyPr>
            <a:spAutoFit/>
          </a:bodyPr>
          <a:lstStyle/>
          <a:p>
            <a:pPr marL="85725" indent="0" defTabSz="914400" eaLnBrk="1" hangingPunct="1">
              <a:spcBef>
                <a:spcPts val="0"/>
              </a:spcBef>
              <a:buNone/>
            </a:pPr>
            <a:r>
              <a:rPr lang="en-US" altLang="en-US" sz="1200" kern="0" dirty="0">
                <a:solidFill>
                  <a:schemeClr val="accent1"/>
                </a:solidFill>
              </a:rPr>
              <a:t>Invoice files are explained in further detail in Section 2</a:t>
            </a:r>
            <a:endParaRPr lang="en-GB" altLang="en-US" sz="1200" kern="0" dirty="0">
              <a:solidFill>
                <a:schemeClr val="accent1"/>
              </a:solidFill>
            </a:endParaRPr>
          </a:p>
        </p:txBody>
      </p:sp>
    </p:spTree>
    <p:extLst>
      <p:ext uri="{BB962C8B-B14F-4D97-AF65-F5344CB8AC3E}">
        <p14:creationId xmlns:p14="http://schemas.microsoft.com/office/powerpoint/2010/main" val="3909822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28600" y="1851670"/>
            <a:ext cx="5207496" cy="2592288"/>
          </a:xfrm>
        </p:spPr>
        <p:txBody>
          <a:bodyPr/>
          <a:lstStyle/>
          <a:p>
            <a:pPr algn="just"/>
            <a:r>
              <a:rPr lang="en-GB" sz="1600" dirty="0">
                <a:solidFill>
                  <a:schemeClr val="accent1"/>
                </a:solidFill>
              </a:rPr>
              <a:t>The complete list of </a:t>
            </a:r>
            <a:r>
              <a:rPr lang="en-GB" sz="1600" dirty="0" smtClean="0">
                <a:solidFill>
                  <a:schemeClr val="accent1"/>
                </a:solidFill>
              </a:rPr>
              <a:t>invoice types </a:t>
            </a:r>
            <a:r>
              <a:rPr lang="en-GB" sz="1600" dirty="0">
                <a:solidFill>
                  <a:schemeClr val="accent1"/>
                </a:solidFill>
              </a:rPr>
              <a:t>mapped to charge types can be found in the </a:t>
            </a:r>
            <a:r>
              <a:rPr lang="en-GB" sz="1600" b="1" dirty="0">
                <a:solidFill>
                  <a:schemeClr val="accent1"/>
                </a:solidFill>
              </a:rPr>
              <a:t>Xoserve Comprehensive Invoices and Charge </a:t>
            </a:r>
            <a:r>
              <a:rPr lang="en-GB" sz="1600" b="1" dirty="0" smtClean="0">
                <a:solidFill>
                  <a:schemeClr val="accent1"/>
                </a:solidFill>
              </a:rPr>
              <a:t>Types</a:t>
            </a:r>
            <a:r>
              <a:rPr lang="en-GB" sz="1600" dirty="0" smtClean="0">
                <a:solidFill>
                  <a:schemeClr val="accent1"/>
                </a:solidFill>
              </a:rPr>
              <a:t> </a:t>
            </a:r>
            <a:r>
              <a:rPr lang="en-GB" sz="1600" dirty="0">
                <a:solidFill>
                  <a:schemeClr val="accent1"/>
                </a:solidFill>
              </a:rPr>
              <a:t>and is available </a:t>
            </a:r>
            <a:r>
              <a:rPr lang="en-GB" sz="1600" dirty="0" smtClean="0">
                <a:solidFill>
                  <a:schemeClr val="accent1"/>
                </a:solidFill>
                <a:hlinkClick r:id="rId3"/>
              </a:rPr>
              <a:t>here</a:t>
            </a:r>
            <a:endParaRPr lang="en-GB" sz="1600" dirty="0" smtClean="0">
              <a:solidFill>
                <a:schemeClr val="accent1"/>
              </a:solidFill>
            </a:endParaRPr>
          </a:p>
          <a:p>
            <a:pPr algn="just"/>
            <a:r>
              <a:rPr lang="en-GB" sz="1600" dirty="0" smtClean="0">
                <a:solidFill>
                  <a:schemeClr val="accent1"/>
                </a:solidFill>
              </a:rPr>
              <a:t>The table to the right is an example of all charges which can appear on the ‘COM –Core Commodity Invoice’</a:t>
            </a:r>
          </a:p>
          <a:p>
            <a:pPr lvl="1" algn="just"/>
            <a:r>
              <a:rPr lang="en-GB" sz="1400" dirty="0" smtClean="0">
                <a:solidFill>
                  <a:schemeClr val="accent1"/>
                </a:solidFill>
              </a:rPr>
              <a:t>Some charges will always be included</a:t>
            </a:r>
          </a:p>
          <a:p>
            <a:pPr lvl="1" algn="just"/>
            <a:r>
              <a:rPr lang="en-GB" sz="1400" dirty="0" smtClean="0">
                <a:solidFill>
                  <a:schemeClr val="accent1"/>
                </a:solidFill>
              </a:rPr>
              <a:t>Other charges are only included if applicable to the site configuration and the Shipper’s portfolio (i.e. Domestic only or includes IGT, Non Standard or Commercial sites) .</a:t>
            </a:r>
          </a:p>
        </p:txBody>
      </p:sp>
      <p:sp>
        <p:nvSpPr>
          <p:cNvPr id="12" name="Content Placeholder 2"/>
          <p:cNvSpPr txBox="1">
            <a:spLocks/>
          </p:cNvSpPr>
          <p:nvPr/>
        </p:nvSpPr>
        <p:spPr bwMode="auto">
          <a:xfrm>
            <a:off x="235506" y="699542"/>
            <a:ext cx="8633529"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r>
              <a:rPr lang="en-GB" sz="1600" dirty="0">
                <a:solidFill>
                  <a:schemeClr val="accent1"/>
                </a:solidFill>
              </a:rPr>
              <a:t>Invoices are made up of numerous </a:t>
            </a:r>
            <a:r>
              <a:rPr lang="en-GB" sz="1600" dirty="0" smtClean="0">
                <a:solidFill>
                  <a:schemeClr val="accent1"/>
                </a:solidFill>
              </a:rPr>
              <a:t>charges</a:t>
            </a:r>
            <a:r>
              <a:rPr lang="en-GB" sz="1600" dirty="0">
                <a:solidFill>
                  <a:schemeClr val="accent1"/>
                </a:solidFill>
              </a:rPr>
              <a:t>, calculated by various factors </a:t>
            </a:r>
            <a:r>
              <a:rPr lang="en-GB" sz="1600" dirty="0" smtClean="0">
                <a:solidFill>
                  <a:schemeClr val="accent1"/>
                </a:solidFill>
              </a:rPr>
              <a:t>which differ </a:t>
            </a:r>
            <a:r>
              <a:rPr lang="en-GB" sz="1600" dirty="0">
                <a:solidFill>
                  <a:schemeClr val="accent1"/>
                </a:solidFill>
              </a:rPr>
              <a:t>from charge type to charge </a:t>
            </a:r>
            <a:r>
              <a:rPr lang="en-GB" sz="1600" dirty="0" smtClean="0">
                <a:solidFill>
                  <a:schemeClr val="accent1"/>
                </a:solidFill>
              </a:rPr>
              <a:t>type</a:t>
            </a:r>
          </a:p>
          <a:p>
            <a:r>
              <a:rPr lang="en-GB" sz="1600" dirty="0" smtClean="0">
                <a:solidFill>
                  <a:schemeClr val="accent1"/>
                </a:solidFill>
              </a:rPr>
              <a:t>All rates are assessed </a:t>
            </a:r>
            <a:r>
              <a:rPr lang="en-GB" sz="1600" dirty="0">
                <a:solidFill>
                  <a:schemeClr val="accent1"/>
                </a:solidFill>
              </a:rPr>
              <a:t>annually </a:t>
            </a:r>
            <a:r>
              <a:rPr lang="en-GB" sz="1600" dirty="0" smtClean="0">
                <a:solidFill>
                  <a:schemeClr val="accent1"/>
                </a:solidFill>
              </a:rPr>
              <a:t>by the NWOs and published in the Transportation Charges </a:t>
            </a:r>
            <a:r>
              <a:rPr lang="en-GB" sz="1600" dirty="0">
                <a:solidFill>
                  <a:schemeClr val="accent1"/>
                </a:solidFill>
              </a:rPr>
              <a:t>S</a:t>
            </a:r>
            <a:r>
              <a:rPr lang="en-GB" sz="1600" dirty="0" smtClean="0">
                <a:solidFill>
                  <a:schemeClr val="accent1"/>
                </a:solidFill>
              </a:rPr>
              <a:t>tatements on </a:t>
            </a:r>
            <a:r>
              <a:rPr lang="en-GB" sz="1600" dirty="0">
                <a:solidFill>
                  <a:schemeClr val="accent1"/>
                </a:solidFill>
                <a:hlinkClick r:id="rId4"/>
              </a:rPr>
              <a:t>www.gasgovernance.co.uk</a:t>
            </a:r>
            <a:r>
              <a:rPr lang="en-GB" sz="1600" dirty="0">
                <a:solidFill>
                  <a:schemeClr val="accent1"/>
                </a:solidFill>
              </a:rPr>
              <a:t> </a:t>
            </a:r>
          </a:p>
          <a:p>
            <a:endParaRPr lang="en-GB" sz="1800" dirty="0">
              <a:solidFill>
                <a:schemeClr val="accent1"/>
              </a:solidFill>
            </a:endParaRPr>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7009" y="1851670"/>
            <a:ext cx="3227479" cy="2375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225425" y="-92546"/>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pPr defTabSz="914400"/>
            <a:r>
              <a:rPr lang="en-GB" sz="1800" kern="0" dirty="0" smtClean="0"/>
              <a:t>1. Introduction to Invoicing</a:t>
            </a:r>
            <a:r>
              <a:rPr lang="en-GB" sz="2000" kern="0" dirty="0" smtClean="0"/>
              <a:t/>
            </a:r>
            <a:br>
              <a:rPr lang="en-GB" sz="2000" kern="0" dirty="0" smtClean="0"/>
            </a:br>
            <a:r>
              <a:rPr lang="en-GB" sz="2000" kern="0" dirty="0" smtClean="0">
                <a:solidFill>
                  <a:schemeClr val="accent6"/>
                </a:solidFill>
              </a:rPr>
              <a:t>1.6 Charge Concepts</a:t>
            </a:r>
            <a:endParaRPr lang="en-GB" sz="2000" kern="0" dirty="0">
              <a:solidFill>
                <a:schemeClr val="accent6"/>
              </a:solidFill>
            </a:endParaRPr>
          </a:p>
        </p:txBody>
      </p:sp>
      <p:sp>
        <p:nvSpPr>
          <p:cNvPr id="2" name="Footer Placeholder 1"/>
          <p:cNvSpPr>
            <a:spLocks noGrp="1"/>
          </p:cNvSpPr>
          <p:nvPr>
            <p:ph type="ftr" sz="quarter" idx="10"/>
          </p:nvPr>
        </p:nvSpPr>
        <p:spPr/>
        <p:txBody>
          <a:bodyPr/>
          <a:lstStyle/>
          <a:p>
            <a:pPr>
              <a:defRPr/>
            </a:pPr>
            <a:fld id="{D86480B0-6847-4D27-B3EC-F99462D2DA11}" type="slidenum">
              <a:rPr lang="en-GB" smtClean="0"/>
              <a:pPr>
                <a:defRPr/>
              </a:pPr>
              <a:t>9</a:t>
            </a:fld>
            <a:endParaRPr lang="en-GB" dirty="0"/>
          </a:p>
        </p:txBody>
      </p:sp>
      <p:sp>
        <p:nvSpPr>
          <p:cNvPr id="8" name="Rectangle 7"/>
          <p:cNvSpPr/>
          <p:nvPr/>
        </p:nvSpPr>
        <p:spPr>
          <a:xfrm>
            <a:off x="55596" y="4382983"/>
            <a:ext cx="4948452" cy="276999"/>
          </a:xfrm>
          <a:prstGeom prst="rect">
            <a:avLst/>
          </a:prstGeom>
        </p:spPr>
        <p:txBody>
          <a:bodyPr wrap="square">
            <a:spAutoFit/>
          </a:bodyPr>
          <a:lstStyle/>
          <a:p>
            <a:pPr marL="85725" indent="0" defTabSz="914400" eaLnBrk="1" hangingPunct="1">
              <a:spcBef>
                <a:spcPts val="0"/>
              </a:spcBef>
              <a:buNone/>
            </a:pPr>
            <a:r>
              <a:rPr lang="en-US" altLang="en-US" sz="1200" kern="0" dirty="0" smtClean="0">
                <a:solidFill>
                  <a:schemeClr val="accent1"/>
                </a:solidFill>
              </a:rPr>
              <a:t>Charges for each invoice are </a:t>
            </a:r>
            <a:r>
              <a:rPr lang="en-US" altLang="en-US" sz="1200" kern="0" dirty="0">
                <a:solidFill>
                  <a:schemeClr val="accent1"/>
                </a:solidFill>
              </a:rPr>
              <a:t>explained in further detail in Section 2</a:t>
            </a:r>
            <a:endParaRPr lang="en-GB" altLang="en-US" sz="1200" kern="0" dirty="0">
              <a:solidFill>
                <a:schemeClr val="accent1"/>
              </a:solidFill>
            </a:endParaRPr>
          </a:p>
        </p:txBody>
      </p:sp>
    </p:spTree>
    <p:extLst>
      <p:ext uri="{BB962C8B-B14F-4D97-AF65-F5344CB8AC3E}">
        <p14:creationId xmlns:p14="http://schemas.microsoft.com/office/powerpoint/2010/main" val="3270908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Document</p:Name>
  <p:Description/>
  <p:Statement/>
  <p:PolicyItems>
    <p:PolicyItem featureId="Microsoft.Office.RecordsManagement.PolicyFeatures.PolicyLabel">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width>1.5748031496063</width>
            <height>0.393700787401575</height>
          </properties>
          <segment type="metadata">_UIVersionString</segment>
        </label>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Document" ma:contentTypeID="0x010100BE4C79BAAB01B54D8FADF372BA7523FF" ma:contentTypeVersion="7" ma:contentTypeDescription="Create a new document." ma:contentTypeScope="" ma:versionID="551a8bb58d5b882de9ae8bbf7c742d0c">
  <xsd:schema xmlns:xsd="http://www.w3.org/2001/XMLSchema" xmlns:p="http://schemas.microsoft.com/office/2006/metadata/properties" xmlns:ns2="http://schemas.microsoft.com/sharepoint/v3/fields" xmlns:ns3="7b726df5-b5e6-4760-ae18-94eaf61746bd" targetNamespace="http://schemas.microsoft.com/office/2006/metadata/properties" ma:root="true" ma:fieldsID="a16866ba220639b9bd8710275ff7efb4" ns2:_="" ns3:_="">
    <xsd:import namespace="http://schemas.microsoft.com/sharepoint/v3/fields"/>
    <xsd:import namespace="7b726df5-b5e6-4760-ae18-94eaf61746bd"/>
    <xsd:element name="properties">
      <xsd:complexType>
        <xsd:sequence>
          <xsd:element name="documentManagement">
            <xsd:complexType>
              <xsd:all>
                <xsd:element ref="ns2:_Status"/>
                <xsd:element ref="ns3:_dlc_Exempt" minOccurs="0"/>
                <xsd:element ref="ns3:DLCPolicyLabelValue" minOccurs="0"/>
                <xsd:element ref="ns3:DLCPolicyLabelClientValue" minOccurs="0"/>
                <xsd:element ref="ns3:DLCPolicyLabelLock" minOccurs="0"/>
              </xsd:all>
            </xsd:complexType>
          </xsd:element>
        </xsd:sequence>
      </xsd:complex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Status" ma:index="2" ma:displayName="Status" ma:default="Not Started" ma:format="Dropdown"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dms="http://schemas.microsoft.com/office/2006/documentManagement/types" targetNamespace="7b726df5-b5e6-4760-ae18-94eaf61746bd" elementFormDefault="qualified">
    <xsd:import namespace="http://schemas.microsoft.com/office/2006/documentManagement/types"/>
    <xsd:element name="_dlc_Exempt" ma:index="9" nillable="true" ma:displayName="Exempt from Policy" ma:description="" ma:hidden="true" ma:internalName="_dlc_Exempt" ma:readOnly="true">
      <xsd:simpleType>
        <xsd:restriction base="dms:Unknown"/>
      </xsd:simpleType>
    </xsd:element>
    <xsd:element name="DLCPolicyLabelValue" ma:index="10" nillable="true" ma:displayName="Label" ma:description="Stores the current value of the label." ma:internalName="DLCPolicyLabelValue" ma:readOnly="true">
      <xsd:simpleType>
        <xsd:restriction base="dms:Note"/>
      </xsd:simpleType>
    </xsd:element>
    <xsd:element name="DLCPolicyLabelClientValue" ma:index="11"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2"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Status xmlns="http://schemas.microsoft.com/sharepoint/v3/fields">Not Started</_Status>
    <DLCPolicyLabelClientValue xmlns="7b726df5-b5e6-4760-ae18-94eaf61746bd">{_UIVersionString}</DLCPolicyLabelClientValue>
    <DLCPolicyLabelLock xmlns="7b726df5-b5e6-4760-ae18-94eaf61746bd" xsi:nil="true"/>
    <DLCPolicyLabelValue xmlns="7b726df5-b5e6-4760-ae18-94eaf61746bd">3.0</DLCPolicyLabelValue>
  </documentManagement>
</p:properties>
</file>

<file path=customXml/itemProps1.xml><?xml version="1.0" encoding="utf-8"?>
<ds:datastoreItem xmlns:ds="http://schemas.openxmlformats.org/officeDocument/2006/customXml" ds:itemID="{1F5F92B8-2651-448A-9BF2-CE2A3073D859}">
  <ds:schemaRefs>
    <ds:schemaRef ds:uri="office.server.policy"/>
  </ds:schemaRefs>
</ds:datastoreItem>
</file>

<file path=customXml/itemProps2.xml><?xml version="1.0" encoding="utf-8"?>
<ds:datastoreItem xmlns:ds="http://schemas.openxmlformats.org/officeDocument/2006/customXml" ds:itemID="{66309673-A330-4E8C-AFBA-8F315B2386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7b726df5-b5e6-4760-ae18-94eaf61746b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8BF2A29-2C2F-44EF-BF41-193292EB7AF0}">
  <ds:schemaRefs>
    <ds:schemaRef ds:uri="http://schemas.microsoft.com/sharepoint/v3/contenttype/forms"/>
  </ds:schemaRefs>
</ds:datastoreItem>
</file>

<file path=customXml/itemProps4.xml><?xml version="1.0" encoding="utf-8"?>
<ds:datastoreItem xmlns:ds="http://schemas.openxmlformats.org/officeDocument/2006/customXml" ds:itemID="{F8545E1A-EA83-463B-B744-ADE3D05E8049}">
  <ds:schemaRefs>
    <ds:schemaRef ds:uri="http://purl.org/dc/terms/"/>
    <ds:schemaRef ds:uri="http://schemas.microsoft.com/office/2006/metadata/properties"/>
    <ds:schemaRef ds:uri="http://purl.org/dc/dcmitype/"/>
    <ds:schemaRef ds:uri="7b726df5-b5e6-4760-ae18-94eaf61746bd"/>
    <ds:schemaRef ds:uri="http://purl.org/dc/elements/1.1/"/>
    <ds:schemaRef ds:uri="http://schemas.microsoft.com/sharepoint/v3/field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36924</TotalTime>
  <Words>10182</Words>
  <Application>Microsoft Office PowerPoint</Application>
  <PresentationFormat>On-screen Show (16:9)</PresentationFormat>
  <Paragraphs>1583</Paragraphs>
  <Slides>77</Slides>
  <Notes>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77</vt:i4>
      </vt:variant>
    </vt:vector>
  </HeadingPairs>
  <TitlesOfParts>
    <vt:vector size="81" baseType="lpstr">
      <vt:lpstr>xoserve templates</vt:lpstr>
      <vt:lpstr>Macro-Enabled Worksheet</vt:lpstr>
      <vt:lpstr>Worksheet</vt:lpstr>
      <vt:lpstr>File</vt:lpstr>
      <vt:lpstr>Invoicing Overview for Shippers</vt:lpstr>
      <vt:lpstr>Contents</vt:lpstr>
      <vt:lpstr>1. Introduction to Invoicing</vt:lpstr>
      <vt:lpstr>1. Introduction to Invoicing 1.1 Introduction and Purpose of Document</vt:lpstr>
      <vt:lpstr>1. Introduction to Invoicing 1.2 Transportation: The National Transmission System</vt:lpstr>
      <vt:lpstr>PowerPoint Presentation</vt:lpstr>
      <vt:lpstr>PowerPoint Presentation</vt:lpstr>
      <vt:lpstr>1. Introduction to Invoicing 1.5 Introduction to Charges and Invoices</vt:lpstr>
      <vt:lpstr>PowerPoint Presentation</vt:lpstr>
      <vt:lpstr>2. Invoice File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Invoices and Charges</vt:lpstr>
      <vt:lpstr>3. Invoices and Charges  3.1 Introduction </vt:lpstr>
      <vt:lpstr>PowerPoint Presentation</vt:lpstr>
      <vt:lpstr>3.1 Introduction 3.1.2 Invoicing Timeline</vt:lpstr>
      <vt:lpstr>PowerPoint Presentation</vt:lpstr>
      <vt:lpstr>PowerPoint Presentation</vt:lpstr>
      <vt:lpstr>PowerPoint Presentation</vt:lpstr>
      <vt:lpstr>PowerPoint Presentation</vt:lpstr>
      <vt:lpstr>PowerPoint Presentation</vt:lpstr>
      <vt:lpstr>3.2 Overview of Invoices and Charges 3.2.6 Xoserve Contact Matrix </vt:lpstr>
      <vt:lpstr>3.3 Summary of Invoice Types 3.3.1 Core Invoices</vt:lpstr>
      <vt:lpstr>PowerPoint Presentation</vt:lpstr>
      <vt:lpstr>PowerPoint Presentation</vt:lpstr>
      <vt:lpstr>3.4 Core Invoices 3.4.1 CAZ</vt:lpstr>
      <vt:lpstr>PowerPoint Presentation</vt:lpstr>
      <vt:lpstr>PowerPoint Presentation</vt:lpstr>
      <vt:lpstr>PowerPoint Presentation</vt:lpstr>
      <vt:lpstr>3.4 Core Invoices 3.4.2 COM</vt:lpstr>
      <vt:lpstr>PowerPoint Presentation</vt:lpstr>
      <vt:lpstr>PowerPoint Presentation</vt:lpstr>
      <vt:lpstr>PowerPoint Presentation</vt:lpstr>
      <vt:lpstr>3.4 Core Invoices 3.4.3 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Appendix</vt:lpstr>
      <vt:lpstr>4. Appendix 4.1 Transportation Invoices - Interim Solution</vt:lpstr>
      <vt:lpstr>PowerPoint Presentation</vt:lpstr>
      <vt:lpstr>PowerPoint Presentation</vt:lpstr>
      <vt:lpstr>4. Appendix  4.3 Class Overview</vt:lpstr>
    </vt:vector>
  </TitlesOfParts>
  <Company>DC Freelance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Invoicing Overview for Shippers</dc:title>
  <dc:creator>Simon Clements</dc:creator>
  <cp:lastModifiedBy>David Turvey</cp:lastModifiedBy>
  <cp:revision>433</cp:revision>
  <cp:lastPrinted>2018-02-12T11:13:40Z</cp:lastPrinted>
  <dcterms:created xsi:type="dcterms:W3CDTF">2011-09-20T14:58:41Z</dcterms:created>
  <dcterms:modified xsi:type="dcterms:W3CDTF">2018-04-09T13:10:18Z</dcterms:modified>
  <cp:contentStatus>Reviewed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AdHocReviewCycleID">
    <vt:i4>1402675503</vt:i4>
  </property>
  <property fmtid="{D5CDD505-2E9C-101B-9397-08002B2CF9AE}" pid="4" name="_NewReviewCycle">
    <vt:lpwstr/>
  </property>
  <property fmtid="{D5CDD505-2E9C-101B-9397-08002B2CF9AE}" pid="5" name="_EmailSubject">
    <vt:lpwstr>ppt</vt:lpwstr>
  </property>
  <property fmtid="{D5CDD505-2E9C-101B-9397-08002B2CF9AE}" pid="6" name="_AuthorEmail">
    <vt:lpwstr>Morag.Cutts@Xoserve.com</vt:lpwstr>
  </property>
  <property fmtid="{D5CDD505-2E9C-101B-9397-08002B2CF9AE}" pid="7" name="_AuthorEmailDisplayName">
    <vt:lpwstr>Cutts, Morag</vt:lpwstr>
  </property>
  <property fmtid="{D5CDD505-2E9C-101B-9397-08002B2CF9AE}" pid="8" name="ContentTypeId">
    <vt:lpwstr>0x010100BE4C79BAAB01B54D8FADF372BA7523FF</vt:lpwstr>
  </property>
  <property fmtid="{D5CDD505-2E9C-101B-9397-08002B2CF9AE}" pid="9" name="_PreviousAdHocReviewCycleID">
    <vt:i4>904095187</vt:i4>
  </property>
  <property fmtid="{D5CDD505-2E9C-101B-9397-08002B2CF9AE}" pid="10" name="Department">
    <vt:lpwstr>Communications</vt:lpwstr>
  </property>
  <property fmtid="{D5CDD505-2E9C-101B-9397-08002B2CF9AE}" pid="11" name="Tags">
    <vt:lpwstr>http://infonet2/sites/XOServe/Pages/Our_Business_CorporateIdentity.aspxCorporate Identity</vt:lpwstr>
  </property>
  <property fmtid="{D5CDD505-2E9C-101B-9397-08002B2CF9AE}" pid="12" name="Image Group">
    <vt:lpwstr>Document</vt:lpwstr>
  </property>
</Properties>
</file>