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301" r:id="rId5"/>
    <p:sldId id="300" r:id="rId6"/>
  </p:sldIdLst>
  <p:sldSz cx="9144000" cy="5143500" type="screen16x9"/>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0D1F5"/>
    <a:srgbClr val="FFFFFF"/>
    <a:srgbClr val="B1D6E8"/>
    <a:srgbClr val="84B8DA"/>
    <a:srgbClr val="9C4877"/>
    <a:srgbClr val="2B80B1"/>
    <a:srgbClr val="9CCB3B"/>
    <a:srgbClr val="F5835D"/>
    <a:srgbClr val="E7BB20"/>
    <a:srgbClr val="BD6A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864" y="-28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4" y="0"/>
            <a:ext cx="2945659" cy="496411"/>
          </a:xfrm>
          <a:prstGeom prst="rect">
            <a:avLst/>
          </a:prstGeom>
        </p:spPr>
        <p:txBody>
          <a:bodyPr vert="horz" lIns="91440" tIns="45720" rIns="91440" bIns="45720" rtlCol="0"/>
          <a:lstStyle>
            <a:lvl1pPr algn="r">
              <a:defRPr sz="1200"/>
            </a:lvl1pPr>
          </a:lstStyle>
          <a:p>
            <a:fld id="{30CC7C86-2D66-4C55-8F99-E153512351BA}" type="datetimeFigureOut">
              <a:rPr lang="en-GB" smtClean="0"/>
              <a:t>17/04/2019</a:t>
            </a:fld>
            <a:endParaRPr lang="en-GB"/>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2"/>
            <a:ext cx="2945659" cy="4964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4" y="9430092"/>
            <a:ext cx="2945659" cy="496411"/>
          </a:xfrm>
          <a:prstGeom prst="rect">
            <a:avLst/>
          </a:prstGeom>
        </p:spPr>
        <p:txBody>
          <a:bodyPr vert="horz" lIns="91440" tIns="45720" rIns="91440" bIns="45720" rtlCol="0" anchor="b"/>
          <a:lstStyle>
            <a:lvl1pPr algn="r">
              <a:defRPr sz="1200"/>
            </a:lvl1pPr>
          </a:lstStyle>
          <a:p>
            <a:fld id="{2A2357B9-A31F-4FC7-A38A-70DF36F645F3}" type="slidenum">
              <a:rPr lang="en-GB" smtClean="0"/>
              <a:t>‹#›</a:t>
            </a:fld>
            <a:endParaRPr lang="en-GB"/>
          </a:p>
        </p:txBody>
      </p:sp>
    </p:spTree>
    <p:extLst>
      <p:ext uri="{BB962C8B-B14F-4D97-AF65-F5344CB8AC3E}">
        <p14:creationId xmlns:p14="http://schemas.microsoft.com/office/powerpoint/2010/main" val="792964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A2357B9-A31F-4FC7-A38A-70DF36F645F3}" type="slidenum">
              <a:rPr lang="en-GB" smtClean="0"/>
              <a:t>1</a:t>
            </a:fld>
            <a:endParaRPr lang="en-GB"/>
          </a:p>
        </p:txBody>
      </p:sp>
    </p:spTree>
    <p:extLst>
      <p:ext uri="{BB962C8B-B14F-4D97-AF65-F5344CB8AC3E}">
        <p14:creationId xmlns:p14="http://schemas.microsoft.com/office/powerpoint/2010/main" val="34169665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Tree>
    <p:extLst>
      <p:ext uri="{BB962C8B-B14F-4D97-AF65-F5344CB8AC3E}">
        <p14:creationId xmlns:p14="http://schemas.microsoft.com/office/powerpoint/2010/main" val="313039323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53119281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dirty="0"/>
              <a:t>Click to edit Master title style</a:t>
            </a:r>
            <a:endParaRPr lang="en-GB" dirty="0"/>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18730105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86550674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itle Placeholder 1"/>
          <p:cNvSpPr>
            <a:spLocks noGrp="1"/>
          </p:cNvSpPr>
          <p:nvPr>
            <p:ph type="title"/>
          </p:nvPr>
        </p:nvSpPr>
        <p:spPr>
          <a:xfrm>
            <a:off x="457200" y="123478"/>
            <a:ext cx="8229600" cy="637580"/>
          </a:xfrm>
          <a:prstGeom prst="rect">
            <a:avLst/>
          </a:prstGeom>
        </p:spPr>
        <p:txBody>
          <a:bodyPr vert="horz" lIns="91440" tIns="45720" rIns="91440" bIns="45720" rtlCol="0" anchor="ctr">
            <a:normAutofit/>
          </a:bodyPr>
          <a:lstStyle/>
          <a:p>
            <a:r>
              <a:rPr lang="en-US" dirty="0"/>
              <a:t>Click to edit Master title style</a:t>
            </a:r>
            <a:endParaRPr lang="en-GB" dirty="0"/>
          </a:p>
        </p:txBody>
      </p:sp>
    </p:spTree>
    <p:extLst>
      <p:ext uri="{BB962C8B-B14F-4D97-AF65-F5344CB8AC3E}">
        <p14:creationId xmlns:p14="http://schemas.microsoft.com/office/powerpoint/2010/main" val="311809795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88121971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723870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8075042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6421977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23478"/>
            <a:ext cx="8229600" cy="63758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059582"/>
            <a:ext cx="8229600" cy="367240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2792911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hf sldNum="0" hdr="0" dt="0"/>
  <p:txStyles>
    <p:titleStyle>
      <a:lvl1pPr algn="ctr" defTabSz="914400" rtl="0" eaLnBrk="1" latinLnBrk="0" hangingPunct="1">
        <a:spcBef>
          <a:spcPct val="0"/>
        </a:spcBef>
        <a:buNone/>
        <a:defRPr sz="2800" b="1" kern="1200">
          <a:solidFill>
            <a:srgbClr val="3E5AA8"/>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6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xoserve.spmanagement@xoserve.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NTS Optional Rate - Grid References </a:t>
            </a:r>
            <a:endParaRPr lang="en-GB" dirty="0"/>
          </a:p>
        </p:txBody>
      </p:sp>
      <p:graphicFrame>
        <p:nvGraphicFramePr>
          <p:cNvPr id="4" name="Content Placeholder 2"/>
          <p:cNvGraphicFramePr>
            <a:graphicFrameLocks noGrp="1"/>
          </p:cNvGraphicFramePr>
          <p:nvPr>
            <p:ph idx="1"/>
            <p:extLst>
              <p:ext uri="{D42A27DB-BD31-4B8C-83A1-F6EECF244321}">
                <p14:modId xmlns:p14="http://schemas.microsoft.com/office/powerpoint/2010/main" val="619082453"/>
              </p:ext>
            </p:extLst>
          </p:nvPr>
        </p:nvGraphicFramePr>
        <p:xfrm>
          <a:off x="179513" y="699545"/>
          <a:ext cx="8784975" cy="3960439"/>
        </p:xfrm>
        <a:graphic>
          <a:graphicData uri="http://schemas.openxmlformats.org/drawingml/2006/table">
            <a:tbl>
              <a:tblPr/>
              <a:tblGrid>
                <a:gridCol w="3202000"/>
                <a:gridCol w="3119897"/>
                <a:gridCol w="2463078"/>
              </a:tblGrid>
              <a:tr h="497761">
                <a:tc>
                  <a:txBody>
                    <a:bodyPr/>
                    <a:lstStyle/>
                    <a:p>
                      <a:pPr algn="ctr" fontAlgn="ctr"/>
                      <a:r>
                        <a:rPr lang="en-US" sz="1400" b="1" i="0" u="none" strike="noStrike" dirty="0">
                          <a:solidFill>
                            <a:srgbClr val="000000"/>
                          </a:solidFill>
                          <a:effectLst/>
                          <a:latin typeface="Arial" panose="020B0604020202020204" pitchFamily="34" charset="0"/>
                          <a:cs typeface="Arial" panose="020B0604020202020204" pitchFamily="34" charset="0"/>
                        </a:rPr>
                        <a:t>Specified Entry </a:t>
                      </a:r>
                      <a:r>
                        <a:rPr lang="en-US" sz="1400" b="1" i="0" u="none" strike="noStrike" dirty="0" smtClean="0">
                          <a:solidFill>
                            <a:srgbClr val="000000"/>
                          </a:solidFill>
                          <a:effectLst/>
                          <a:latin typeface="Arial" panose="020B0604020202020204" pitchFamily="34" charset="0"/>
                          <a:cs typeface="Arial" panose="020B0604020202020204" pitchFamily="34" charset="0"/>
                        </a:rPr>
                        <a:t>Name</a:t>
                      </a:r>
                    </a:p>
                    <a:p>
                      <a:pPr algn="ctr" fontAlgn="ctr"/>
                      <a:r>
                        <a:rPr lang="en-US" sz="1400" b="1" i="0" u="none" strike="noStrike" dirty="0" smtClean="0">
                          <a:solidFill>
                            <a:srgbClr val="000000"/>
                          </a:solidFill>
                          <a:effectLst/>
                          <a:latin typeface="Arial" panose="020B0604020202020204" pitchFamily="34" charset="0"/>
                          <a:cs typeface="Arial" panose="020B0604020202020204" pitchFamily="34" charset="0"/>
                        </a:rPr>
                        <a:t> </a:t>
                      </a:r>
                      <a:r>
                        <a:rPr lang="en-US" sz="1400" b="1" i="0" u="none" strike="noStrike" dirty="0">
                          <a:solidFill>
                            <a:srgbClr val="000000"/>
                          </a:solidFill>
                          <a:effectLst/>
                          <a:latin typeface="Arial" panose="020B0604020202020204" pitchFamily="34" charset="0"/>
                          <a:cs typeface="Arial" panose="020B0604020202020204" pitchFamily="34" charset="0"/>
                        </a:rPr>
                        <a:t>(Input Terminal name)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en-US" sz="1400" b="1" i="0" u="none" strike="noStrike" dirty="0">
                          <a:solidFill>
                            <a:srgbClr val="000000"/>
                          </a:solidFill>
                          <a:effectLst/>
                          <a:latin typeface="Arial" panose="020B0604020202020204" pitchFamily="34" charset="0"/>
                          <a:cs typeface="Arial" panose="020B0604020202020204" pitchFamily="34" charset="0"/>
                        </a:rPr>
                        <a:t>Specified Entry Point</a:t>
                      </a:r>
                      <a:br>
                        <a:rPr lang="en-US" sz="1400" b="1" i="0" u="none" strike="noStrike" dirty="0">
                          <a:solidFill>
                            <a:srgbClr val="000000"/>
                          </a:solidFill>
                          <a:effectLst/>
                          <a:latin typeface="Arial" panose="020B0604020202020204" pitchFamily="34" charset="0"/>
                          <a:cs typeface="Arial" panose="020B0604020202020204" pitchFamily="34" charset="0"/>
                        </a:rPr>
                      </a:br>
                      <a:r>
                        <a:rPr lang="en-US" sz="1400" b="1" i="0" u="none" strike="noStrike" dirty="0">
                          <a:solidFill>
                            <a:srgbClr val="000000"/>
                          </a:solidFill>
                          <a:effectLst/>
                          <a:latin typeface="Arial" panose="020B0604020202020204" pitchFamily="34" charset="0"/>
                          <a:cs typeface="Arial" panose="020B0604020202020204" pitchFamily="34" charset="0"/>
                        </a:rPr>
                        <a:t>(Input Terminal code)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ctr" fontAlgn="ctr"/>
                      <a:r>
                        <a:rPr lang="en-GB" sz="1400" b="1" i="0" u="none" strike="noStrike" dirty="0">
                          <a:solidFill>
                            <a:srgbClr val="000000"/>
                          </a:solidFill>
                          <a:effectLst/>
                          <a:latin typeface="Arial" panose="020B0604020202020204" pitchFamily="34" charset="0"/>
                          <a:cs typeface="Arial" panose="020B0604020202020204" pitchFamily="34" charset="0"/>
                        </a:rPr>
                        <a:t>Entry Grid Reference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r>
              <a:tr h="248880">
                <a:tc>
                  <a:txBody>
                    <a:bodyPr/>
                    <a:lstStyle/>
                    <a:p>
                      <a:pPr algn="ctr" fontAlgn="ctr"/>
                      <a:r>
                        <a:rPr lang="en-GB" sz="1400" b="0" i="0" u="none" strike="noStrike" dirty="0">
                          <a:solidFill>
                            <a:srgbClr val="000000"/>
                          </a:solidFill>
                          <a:effectLst/>
                          <a:latin typeface="Arial" panose="020B0604020202020204" pitchFamily="34" charset="0"/>
                          <a:cs typeface="Arial" panose="020B0604020202020204" pitchFamily="34" charset="0"/>
                        </a:rPr>
                        <a:t>Barrow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rial" panose="020B0604020202020204" pitchFamily="34" charset="0"/>
                          <a:cs typeface="Arial" panose="020B0604020202020204" pitchFamily="34" charset="0"/>
                        </a:rPr>
                        <a:t>BRRWLM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smtClean="0">
                          <a:solidFill>
                            <a:srgbClr val="000000"/>
                          </a:solidFill>
                          <a:effectLst/>
                          <a:latin typeface="Arial" panose="020B0604020202020204" pitchFamily="34" charset="0"/>
                          <a:cs typeface="Arial" panose="020B0604020202020204" pitchFamily="34" charset="0"/>
                        </a:rPr>
                        <a:t>SD229.670</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8880">
                <a:tc>
                  <a:txBody>
                    <a:bodyPr/>
                    <a:lstStyle/>
                    <a:p>
                      <a:pPr algn="ctr" fontAlgn="ctr"/>
                      <a:r>
                        <a:rPr lang="en-GB" sz="1400" b="0" i="0" u="none" strike="noStrike" dirty="0">
                          <a:solidFill>
                            <a:srgbClr val="000000"/>
                          </a:solidFill>
                          <a:effectLst/>
                          <a:latin typeface="Arial" panose="020B0604020202020204" pitchFamily="34" charset="0"/>
                          <a:cs typeface="Arial" panose="020B0604020202020204" pitchFamily="34" charset="0"/>
                        </a:rPr>
                        <a:t>St Fergus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a:solidFill>
                            <a:srgbClr val="000000"/>
                          </a:solidFill>
                          <a:effectLst/>
                          <a:latin typeface="Arial" panose="020B0604020202020204" pitchFamily="34" charset="0"/>
                          <a:cs typeface="Arial" panose="020B0604020202020204" pitchFamily="34" charset="0"/>
                        </a:rPr>
                        <a:t>FERGLM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smtClean="0">
                          <a:solidFill>
                            <a:srgbClr val="000000"/>
                          </a:solidFill>
                          <a:effectLst/>
                          <a:latin typeface="Arial" panose="020B0604020202020204" pitchFamily="34" charset="0"/>
                          <a:cs typeface="Arial" panose="020B0604020202020204" pitchFamily="34" charset="0"/>
                        </a:rPr>
                        <a:t>NK096.540</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8880">
                <a:tc>
                  <a:txBody>
                    <a:bodyPr/>
                    <a:lstStyle/>
                    <a:p>
                      <a:pPr algn="ctr" fontAlgn="ctr"/>
                      <a:r>
                        <a:rPr lang="en-GB" sz="1400" b="0" i="0" u="none" strike="noStrike" dirty="0" err="1" smtClean="0">
                          <a:solidFill>
                            <a:srgbClr val="000000"/>
                          </a:solidFill>
                          <a:effectLst/>
                          <a:latin typeface="Arial" panose="020B0604020202020204" pitchFamily="34" charset="0"/>
                          <a:cs typeface="Arial" panose="020B0604020202020204" pitchFamily="34" charset="0"/>
                        </a:rPr>
                        <a:t>Theddlethorpe</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a:solidFill>
                            <a:srgbClr val="000000"/>
                          </a:solidFill>
                          <a:effectLst/>
                          <a:latin typeface="Arial" panose="020B0604020202020204" pitchFamily="34" charset="0"/>
                          <a:cs typeface="Arial" panose="020B0604020202020204" pitchFamily="34" charset="0"/>
                        </a:rPr>
                        <a:t>TACALM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smtClean="0">
                          <a:solidFill>
                            <a:srgbClr val="000000"/>
                          </a:solidFill>
                          <a:effectLst/>
                          <a:latin typeface="Arial" panose="020B0604020202020204" pitchFamily="34" charset="0"/>
                          <a:cs typeface="Arial" panose="020B0604020202020204" pitchFamily="34" charset="0"/>
                        </a:rPr>
                        <a:t>TF487.868</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8880">
                <a:tc>
                  <a:txBody>
                    <a:bodyPr/>
                    <a:lstStyle/>
                    <a:p>
                      <a:pPr algn="ctr" fontAlgn="ctr"/>
                      <a:r>
                        <a:rPr lang="en-GB" sz="1400" b="0" i="0" u="none" strike="noStrike" dirty="0" smtClean="0">
                          <a:solidFill>
                            <a:srgbClr val="000000"/>
                          </a:solidFill>
                          <a:effectLst/>
                          <a:latin typeface="Arial" panose="020B0604020202020204" pitchFamily="34" charset="0"/>
                          <a:cs typeface="Arial" panose="020B0604020202020204" pitchFamily="34" charset="0"/>
                        </a:rPr>
                        <a:t>Teesside</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a:solidFill>
                            <a:srgbClr val="000000"/>
                          </a:solidFill>
                          <a:effectLst/>
                          <a:latin typeface="Arial" panose="020B0604020202020204" pitchFamily="34" charset="0"/>
                          <a:cs typeface="Arial" panose="020B0604020202020204" pitchFamily="34" charset="0"/>
                        </a:rPr>
                        <a:t>TEESLM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smtClean="0">
                          <a:solidFill>
                            <a:srgbClr val="000000"/>
                          </a:solidFill>
                          <a:effectLst/>
                          <a:latin typeface="Arial" panose="020B0604020202020204" pitchFamily="34" charset="0"/>
                          <a:cs typeface="Arial" panose="020B0604020202020204" pitchFamily="34" charset="0"/>
                        </a:rPr>
                        <a:t>NZ519.241</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8880">
                <a:tc>
                  <a:txBody>
                    <a:bodyPr/>
                    <a:lstStyle/>
                    <a:p>
                      <a:pPr algn="ctr" fontAlgn="ctr"/>
                      <a:r>
                        <a:rPr lang="en-GB" sz="1400" b="0" i="0" u="none" strike="noStrike">
                          <a:solidFill>
                            <a:srgbClr val="000000"/>
                          </a:solidFill>
                          <a:effectLst/>
                          <a:latin typeface="Arial" panose="020B0604020202020204" pitchFamily="34" charset="0"/>
                          <a:cs typeface="Arial" panose="020B0604020202020204" pitchFamily="34" charset="0"/>
                        </a:rPr>
                        <a:t>Isle of Grain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a:solidFill>
                            <a:srgbClr val="000000"/>
                          </a:solidFill>
                          <a:effectLst/>
                          <a:latin typeface="Arial" panose="020B0604020202020204" pitchFamily="34" charset="0"/>
                          <a:cs typeface="Arial" panose="020B0604020202020204" pitchFamily="34" charset="0"/>
                        </a:rPr>
                        <a:t>ILNTLM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smtClean="0">
                          <a:solidFill>
                            <a:srgbClr val="000000"/>
                          </a:solidFill>
                          <a:effectLst/>
                          <a:latin typeface="Arial" panose="020B0604020202020204" pitchFamily="34" charset="0"/>
                          <a:cs typeface="Arial" panose="020B0604020202020204" pitchFamily="34" charset="0"/>
                        </a:rPr>
                        <a:t>TQ862.755</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2873">
                <a:tc>
                  <a:txBody>
                    <a:bodyPr/>
                    <a:lstStyle/>
                    <a:p>
                      <a:pPr algn="ctr" fontAlgn="ctr"/>
                      <a:r>
                        <a:rPr lang="en-GB" sz="1400" b="0" i="0" u="none" strike="noStrike">
                          <a:solidFill>
                            <a:srgbClr val="000000"/>
                          </a:solidFill>
                          <a:effectLst/>
                          <a:latin typeface="Arial" panose="020B0604020202020204" pitchFamily="34" charset="0"/>
                          <a:cs typeface="Arial" panose="020B0604020202020204" pitchFamily="34" charset="0"/>
                        </a:rPr>
                        <a:t>Milford Haven (Newton Point)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a:solidFill>
                            <a:srgbClr val="000000"/>
                          </a:solidFill>
                          <a:effectLst/>
                          <a:latin typeface="Arial" panose="020B0604020202020204" pitchFamily="34" charset="0"/>
                          <a:cs typeface="Arial" panose="020B0604020202020204" pitchFamily="34" charset="0"/>
                        </a:rPr>
                        <a:t>MHCTLM_2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smtClean="0">
                          <a:solidFill>
                            <a:srgbClr val="000000"/>
                          </a:solidFill>
                          <a:effectLst/>
                          <a:latin typeface="Arial" panose="020B0604020202020204" pitchFamily="34" charset="0"/>
                          <a:cs typeface="Arial" panose="020B0604020202020204" pitchFamily="34" charset="0"/>
                        </a:rPr>
                        <a:t>SM925.051</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7983">
                <a:tc>
                  <a:txBody>
                    <a:bodyPr/>
                    <a:lstStyle/>
                    <a:p>
                      <a:pPr algn="ctr" fontAlgn="ctr"/>
                      <a:r>
                        <a:rPr lang="en-GB" sz="1400" b="0" i="0" u="none" strike="noStrike">
                          <a:solidFill>
                            <a:srgbClr val="000000"/>
                          </a:solidFill>
                          <a:effectLst/>
                          <a:latin typeface="Arial" panose="020B0604020202020204" pitchFamily="34" charset="0"/>
                          <a:cs typeface="Arial" panose="020B0604020202020204" pitchFamily="34" charset="0"/>
                        </a:rPr>
                        <a:t>Herbrandston (Milford Haven)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a:solidFill>
                            <a:srgbClr val="000000"/>
                          </a:solidFill>
                          <a:effectLst/>
                          <a:latin typeface="Arial" panose="020B0604020202020204" pitchFamily="34" charset="0"/>
                          <a:cs typeface="Arial" panose="020B0604020202020204" pitchFamily="34" charset="0"/>
                        </a:rPr>
                        <a:t>MHCTLM_1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smtClean="0">
                          <a:solidFill>
                            <a:srgbClr val="000000"/>
                          </a:solidFill>
                          <a:effectLst/>
                          <a:latin typeface="Arial" panose="020B0604020202020204" pitchFamily="34" charset="0"/>
                          <a:cs typeface="Arial" panose="020B0604020202020204" pitchFamily="34" charset="0"/>
                        </a:rPr>
                        <a:t>SM875.067</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8880">
                <a:tc>
                  <a:txBody>
                    <a:bodyPr/>
                    <a:lstStyle/>
                    <a:p>
                      <a:pPr algn="ctr" fontAlgn="ctr"/>
                      <a:r>
                        <a:rPr lang="en-GB" sz="1400" b="0" i="0" u="none" strike="noStrike">
                          <a:solidFill>
                            <a:srgbClr val="000000"/>
                          </a:solidFill>
                          <a:effectLst/>
                          <a:latin typeface="Arial" panose="020B0604020202020204" pitchFamily="34" charset="0"/>
                          <a:cs typeface="Arial" panose="020B0604020202020204" pitchFamily="34" charset="0"/>
                        </a:rPr>
                        <a:t>Easington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a:solidFill>
                            <a:srgbClr val="000000"/>
                          </a:solidFill>
                          <a:effectLst/>
                          <a:latin typeface="Arial" panose="020B0604020202020204" pitchFamily="34" charset="0"/>
                          <a:cs typeface="Arial" panose="020B0604020202020204" pitchFamily="34" charset="0"/>
                        </a:rPr>
                        <a:t>EASGLM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smtClean="0">
                          <a:solidFill>
                            <a:srgbClr val="000000"/>
                          </a:solidFill>
                          <a:effectLst/>
                          <a:latin typeface="Arial" panose="020B0604020202020204" pitchFamily="34" charset="0"/>
                          <a:cs typeface="Arial" panose="020B0604020202020204" pitchFamily="34" charset="0"/>
                        </a:rPr>
                        <a:t>TA402.197</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8880">
                <a:tc>
                  <a:txBody>
                    <a:bodyPr/>
                    <a:lstStyle/>
                    <a:p>
                      <a:pPr algn="ctr" fontAlgn="ctr"/>
                      <a:r>
                        <a:rPr lang="en-GB" sz="1400" b="0" i="0" u="none" strike="noStrike">
                          <a:solidFill>
                            <a:srgbClr val="000000"/>
                          </a:solidFill>
                          <a:effectLst/>
                          <a:latin typeface="Arial" panose="020B0604020202020204" pitchFamily="34" charset="0"/>
                          <a:cs typeface="Arial" panose="020B0604020202020204" pitchFamily="34" charset="0"/>
                        </a:rPr>
                        <a:t>Burton Point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a:solidFill>
                            <a:srgbClr val="000000"/>
                          </a:solidFill>
                          <a:effectLst/>
                          <a:latin typeface="Arial" panose="020B0604020202020204" pitchFamily="34" charset="0"/>
                          <a:cs typeface="Arial" panose="020B0604020202020204" pitchFamily="34" charset="0"/>
                        </a:rPr>
                        <a:t>BURTLM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smtClean="0">
                          <a:solidFill>
                            <a:srgbClr val="000000"/>
                          </a:solidFill>
                          <a:effectLst/>
                          <a:latin typeface="Arial" panose="020B0604020202020204" pitchFamily="34" charset="0"/>
                          <a:cs typeface="Arial" panose="020B0604020202020204" pitchFamily="34" charset="0"/>
                        </a:rPr>
                        <a:t>SJ296.719</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8880">
                <a:tc>
                  <a:txBody>
                    <a:bodyPr/>
                    <a:lstStyle/>
                    <a:p>
                      <a:pPr algn="ctr" fontAlgn="ctr"/>
                      <a:r>
                        <a:rPr lang="en-GB" sz="1400" b="0" i="0" u="none" strike="noStrike">
                          <a:solidFill>
                            <a:srgbClr val="000000"/>
                          </a:solidFill>
                          <a:effectLst/>
                          <a:latin typeface="Arial" panose="020B0604020202020204" pitchFamily="34" charset="0"/>
                          <a:cs typeface="Arial" panose="020B0604020202020204" pitchFamily="34" charset="0"/>
                        </a:rPr>
                        <a:t>Bacton IP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a:solidFill>
                            <a:srgbClr val="000000"/>
                          </a:solidFill>
                          <a:effectLst/>
                          <a:latin typeface="Arial" panose="020B0604020202020204" pitchFamily="34" charset="0"/>
                          <a:cs typeface="Arial" panose="020B0604020202020204" pitchFamily="34" charset="0"/>
                        </a:rPr>
                        <a:t>BIPTLM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smtClean="0">
                          <a:solidFill>
                            <a:srgbClr val="000000"/>
                          </a:solidFill>
                          <a:effectLst/>
                          <a:latin typeface="Arial" panose="020B0604020202020204" pitchFamily="34" charset="0"/>
                          <a:cs typeface="Arial" panose="020B0604020202020204" pitchFamily="34" charset="0"/>
                        </a:rPr>
                        <a:t>TG330.343</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8880">
                <a:tc>
                  <a:txBody>
                    <a:bodyPr/>
                    <a:lstStyle/>
                    <a:p>
                      <a:pPr algn="ctr" fontAlgn="ctr"/>
                      <a:r>
                        <a:rPr lang="en-GB" sz="1400" b="0" i="0" u="none" strike="noStrike">
                          <a:solidFill>
                            <a:srgbClr val="000000"/>
                          </a:solidFill>
                          <a:effectLst/>
                          <a:latin typeface="Arial" panose="020B0604020202020204" pitchFamily="34" charset="0"/>
                          <a:cs typeface="Arial" panose="020B0604020202020204" pitchFamily="34" charset="0"/>
                        </a:rPr>
                        <a:t>Bacton UK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rial" panose="020B0604020202020204" pitchFamily="34" charset="0"/>
                          <a:cs typeface="Arial" panose="020B0604020202020204" pitchFamily="34" charset="0"/>
                        </a:rPr>
                        <a:t>BUKTLM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smtClean="0">
                          <a:solidFill>
                            <a:srgbClr val="000000"/>
                          </a:solidFill>
                          <a:effectLst/>
                          <a:latin typeface="Arial" panose="020B0604020202020204" pitchFamily="34" charset="0"/>
                          <a:cs typeface="Arial" panose="020B0604020202020204" pitchFamily="34" charset="0"/>
                        </a:rPr>
                        <a:t>TG330.343</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1902">
                <a:tc>
                  <a:txBody>
                    <a:bodyPr/>
                    <a:lstStyle/>
                    <a:p>
                      <a:pPr algn="ctr" fontAlgn="ctr"/>
                      <a:r>
                        <a:rPr lang="en-GB" sz="1400" b="0" i="0" u="none" strike="noStrike" dirty="0" err="1" smtClean="0">
                          <a:solidFill>
                            <a:srgbClr val="000000"/>
                          </a:solidFill>
                          <a:effectLst/>
                          <a:latin typeface="Arial" panose="020B0604020202020204" pitchFamily="34" charset="0"/>
                          <a:cs typeface="Arial" panose="020B0604020202020204" pitchFamily="34" charset="0"/>
                        </a:rPr>
                        <a:t>Moffat</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a:solidFill>
                            <a:srgbClr val="000000"/>
                          </a:solidFill>
                          <a:effectLst/>
                          <a:latin typeface="Arial" panose="020B0604020202020204" pitchFamily="34" charset="0"/>
                          <a:cs typeface="Arial" panose="020B0604020202020204" pitchFamily="34" charset="0"/>
                        </a:rPr>
                        <a:t>MICLM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smtClean="0">
                          <a:solidFill>
                            <a:srgbClr val="000000"/>
                          </a:solidFill>
                          <a:effectLst/>
                          <a:latin typeface="Arial" panose="020B0604020202020204" pitchFamily="34" charset="0"/>
                          <a:cs typeface="Arial" panose="020B0604020202020204" pitchFamily="34" charset="0"/>
                        </a:rPr>
                        <a:t>NY086.993</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111154" y="4740447"/>
            <a:ext cx="1181734" cy="276999"/>
          </a:xfrm>
          <a:prstGeom prst="rect">
            <a:avLst/>
          </a:prstGeom>
          <a:noFill/>
        </p:spPr>
        <p:txBody>
          <a:bodyPr wrap="none" rtlCol="0">
            <a:spAutoFit/>
          </a:bodyPr>
          <a:lstStyle/>
          <a:p>
            <a:r>
              <a:rPr lang="en-GB" sz="1200" dirty="0" smtClean="0"/>
              <a:t>V4 14/02/2019</a:t>
            </a:r>
            <a:endParaRPr lang="en-GB" sz="1200" dirty="0"/>
          </a:p>
        </p:txBody>
      </p:sp>
    </p:spTree>
    <p:extLst>
      <p:ext uri="{BB962C8B-B14F-4D97-AF65-F5344CB8AC3E}">
        <p14:creationId xmlns:p14="http://schemas.microsoft.com/office/powerpoint/2010/main" val="2287858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0070C0"/>
                </a:solidFill>
              </a:rPr>
              <a:t>NTS Optional Rate - Grid References</a:t>
            </a:r>
            <a:endParaRPr lang="en-GB" dirty="0"/>
          </a:p>
        </p:txBody>
      </p:sp>
      <p:sp>
        <p:nvSpPr>
          <p:cNvPr id="3" name="Content Placeholder 2"/>
          <p:cNvSpPr>
            <a:spLocks noGrp="1"/>
          </p:cNvSpPr>
          <p:nvPr>
            <p:ph idx="1"/>
          </p:nvPr>
        </p:nvSpPr>
        <p:spPr/>
        <p:txBody>
          <a:bodyPr>
            <a:normAutofit fontScale="92500" lnSpcReduction="10000"/>
          </a:bodyPr>
          <a:lstStyle/>
          <a:p>
            <a:r>
              <a:rPr lang="en-GB" dirty="0"/>
              <a:t>For NTS Exit Point  - </a:t>
            </a:r>
            <a:r>
              <a:rPr lang="en-GB" dirty="0" err="1"/>
              <a:t>Grid_Reference_Exit_Point</a:t>
            </a:r>
            <a:r>
              <a:rPr lang="en-GB" dirty="0"/>
              <a:t> – Please submit a request to the box account: </a:t>
            </a:r>
            <a:r>
              <a:rPr lang="en-GB" u="sng" dirty="0">
                <a:hlinkClick r:id="rId2"/>
              </a:rPr>
              <a:t>xoserve.spmanagement@xoserve.com</a:t>
            </a:r>
            <a:r>
              <a:rPr lang="en-GB" dirty="0"/>
              <a:t> to request the </a:t>
            </a:r>
            <a:r>
              <a:rPr lang="en-GB" dirty="0" err="1"/>
              <a:t>Grid_Reference_Exit_Point</a:t>
            </a:r>
            <a:r>
              <a:rPr lang="en-GB" dirty="0"/>
              <a:t>. </a:t>
            </a:r>
          </a:p>
          <a:p>
            <a:pPr marL="0" indent="0">
              <a:buNone/>
            </a:pPr>
            <a:r>
              <a:rPr lang="en-GB" dirty="0"/>
              <a:t> </a:t>
            </a:r>
          </a:p>
          <a:p>
            <a:r>
              <a:rPr lang="en-GB" dirty="0"/>
              <a:t>For LDZ Exit Point  - </a:t>
            </a:r>
            <a:r>
              <a:rPr lang="en-GB" dirty="0" err="1"/>
              <a:t>Grid_Reference_Exit_Point</a:t>
            </a:r>
            <a:r>
              <a:rPr lang="en-GB" dirty="0"/>
              <a:t> – Please contact the relevant Network for the site for more details, alternatively this is an optional field so can be left blank and the request will refer to the Network to assess the details</a:t>
            </a:r>
            <a:r>
              <a:rPr lang="en-GB" dirty="0" smtClean="0"/>
              <a:t>.</a:t>
            </a:r>
          </a:p>
          <a:p>
            <a:pPr marL="0" indent="0">
              <a:buNone/>
            </a:pPr>
            <a:endParaRPr lang="en-GB" dirty="0" smtClean="0"/>
          </a:p>
          <a:p>
            <a:pPr marL="0" indent="0">
              <a:buNone/>
            </a:pPr>
            <a:endParaRPr lang="en-GB" dirty="0"/>
          </a:p>
        </p:txBody>
      </p:sp>
      <p:sp>
        <p:nvSpPr>
          <p:cNvPr id="5" name="TextBox 4"/>
          <p:cNvSpPr txBox="1"/>
          <p:nvPr/>
        </p:nvSpPr>
        <p:spPr>
          <a:xfrm>
            <a:off x="111154" y="4740447"/>
            <a:ext cx="1181734" cy="276999"/>
          </a:xfrm>
          <a:prstGeom prst="rect">
            <a:avLst/>
          </a:prstGeom>
          <a:noFill/>
        </p:spPr>
        <p:txBody>
          <a:bodyPr wrap="none" rtlCol="0">
            <a:spAutoFit/>
          </a:bodyPr>
          <a:lstStyle/>
          <a:p>
            <a:r>
              <a:rPr lang="en-GB" sz="1200" dirty="0" smtClean="0"/>
              <a:t>V4 14/02/2019</a:t>
            </a:r>
            <a:endParaRPr lang="en-GB" sz="1200" dirty="0"/>
          </a:p>
        </p:txBody>
      </p:sp>
    </p:spTree>
    <p:extLst>
      <p:ext uri="{BB962C8B-B14F-4D97-AF65-F5344CB8AC3E}">
        <p14:creationId xmlns:p14="http://schemas.microsoft.com/office/powerpoint/2010/main" val="123182952"/>
      </p:ext>
    </p:extLst>
  </p:cSld>
  <p:clrMapOvr>
    <a:masterClrMapping/>
  </p:clrMapOvr>
</p:sld>
</file>

<file path=ppt/theme/theme1.xml><?xml version="1.0" encoding="utf-8"?>
<a:theme xmlns:a="http://schemas.openxmlformats.org/drawingml/2006/main" name="Office Theme">
  <a:themeElements>
    <a:clrScheme name="Xoserve 2018">
      <a:dk1>
        <a:sysClr val="windowText" lastClr="000000"/>
      </a:dk1>
      <a:lt1>
        <a:sysClr val="window" lastClr="FFFFFF"/>
      </a:lt1>
      <a:dk2>
        <a:srgbClr val="1D3E61"/>
      </a:dk2>
      <a:lt2>
        <a:srgbClr val="EEECE1"/>
      </a:lt2>
      <a:accent1>
        <a:srgbClr val="3E5AA8"/>
      </a:accent1>
      <a:accent2>
        <a:srgbClr val="D75733"/>
      </a:accent2>
      <a:accent3>
        <a:srgbClr val="56CF9E"/>
      </a:accent3>
      <a:accent4>
        <a:srgbClr val="6440A3"/>
      </a:accent4>
      <a:accent5>
        <a:srgbClr val="40D1F5"/>
      </a:accent5>
      <a:accent6>
        <a:srgbClr val="FCBC55"/>
      </a:accent6>
      <a:hlink>
        <a:srgbClr val="6440A3"/>
      </a:hlink>
      <a:folHlink>
        <a:srgbClr val="D2232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E927B77B7F39148B9CB17AE711C8D35" ma:contentTypeVersion="0" ma:contentTypeDescription="Create a new document." ma:contentTypeScope="" ma:versionID="159d718f6c29ca5e1f84b5e6d7132f42">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0DEEE7B-1543-4EFF-B3C1-AFC857C3E502}">
  <ds:schemaRefs>
    <ds:schemaRef ds:uri="http://schemas.microsoft.com/sharepoint/v3/contenttype/forms"/>
  </ds:schemaRefs>
</ds:datastoreItem>
</file>

<file path=customXml/itemProps2.xml><?xml version="1.0" encoding="utf-8"?>
<ds:datastoreItem xmlns:ds="http://schemas.openxmlformats.org/officeDocument/2006/customXml" ds:itemID="{ABA723BE-B83E-44FD-90E1-73FE10FBD3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211B2E31-4703-4F4D-BB47-74A8364BAC36}">
  <ds:schemaRefs>
    <ds:schemaRef ds:uri="http://purl.org/dc/terms/"/>
    <ds:schemaRef ds:uri="http://schemas.microsoft.com/office/infopath/2007/PartnerControls"/>
    <ds:schemaRef ds:uri="http://schemas.microsoft.com/office/2006/metadata/properties"/>
    <ds:schemaRef ds:uri="http://purl.org/dc/elements/1.1/"/>
    <ds:schemaRef ds:uri="http://purl.org/dc/dcmitype/"/>
    <ds:schemaRef ds:uri="http://www.w3.org/XML/1998/namespace"/>
    <ds:schemaRef ds:uri="http://schemas.microsoft.com/office/2006/documentManagement/type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otalTime>922</TotalTime>
  <Words>87</Words>
  <Application>Microsoft Office PowerPoint</Application>
  <PresentationFormat>On-screen Show (16:9)</PresentationFormat>
  <Paragraphs>48</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NTS Optional Rate - Grid References </vt:lpstr>
      <vt:lpstr>NTS Optional Rate - Grid References</vt:lpstr>
    </vt:vector>
  </TitlesOfParts>
  <Company>National Grid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National Grid</dc:creator>
  <cp:lastModifiedBy>National Grid</cp:lastModifiedBy>
  <cp:revision>61</cp:revision>
  <cp:lastPrinted>2019-02-14T12:27:08Z</cp:lastPrinted>
  <dcterms:created xsi:type="dcterms:W3CDTF">2018-09-02T17:12:15Z</dcterms:created>
  <dcterms:modified xsi:type="dcterms:W3CDTF">2019-04-17T10:57:50Z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1036279971</vt:i4>
  </property>
  <property fmtid="{D5CDD505-2E9C-101B-9397-08002B2CF9AE}" pid="3" name="_NewReviewCycle">
    <vt:lpwstr/>
  </property>
  <property fmtid="{D5CDD505-2E9C-101B-9397-08002B2CF9AE}" pid="4" name="_EmailSubject">
    <vt:lpwstr>Intranet Web Publishing Request</vt:lpwstr>
  </property>
  <property fmtid="{D5CDD505-2E9C-101B-9397-08002B2CF9AE}" pid="5" name="_AuthorEmail">
    <vt:lpwstr>Maryam.Bi@xoserve.com</vt:lpwstr>
  </property>
  <property fmtid="{D5CDD505-2E9C-101B-9397-08002B2CF9AE}" pid="6" name="_AuthorEmailDisplayName">
    <vt:lpwstr>Bi, Maryam</vt:lpwstr>
  </property>
  <property fmtid="{D5CDD505-2E9C-101B-9397-08002B2CF9AE}" pid="7" name="_PreviousAdHocReviewCycleID">
    <vt:i4>484581996</vt:i4>
  </property>
  <property fmtid="{D5CDD505-2E9C-101B-9397-08002B2CF9AE}" pid="8" name="ContentTypeId">
    <vt:lpwstr>0x0101006E927B77B7F39148B9CB17AE711C8D35</vt:lpwstr>
  </property>
</Properties>
</file>